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slides/slide120.xml" ContentType="application/vnd.openxmlformats-officedocument.presentationml.slide+xml"/>
  <Override PartName="/ppt/slides/slide121.xml" ContentType="application/vnd.openxmlformats-officedocument.presentationml.slide+xml"/>
  <Override PartName="/ppt/slides/slide122.xml" ContentType="application/vnd.openxmlformats-officedocument.presentationml.slide+xml"/>
  <Override PartName="/ppt/slides/slide123.xml" ContentType="application/vnd.openxmlformats-officedocument.presentationml.slide+xml"/>
  <Override PartName="/ppt/slides/slide124.xml" ContentType="application/vnd.openxmlformats-officedocument.presentationml.slide+xml"/>
  <Override PartName="/ppt/slides/slide125.xml" ContentType="application/vnd.openxmlformats-officedocument.presentationml.slide+xml"/>
  <Override PartName="/ppt/slides/slide126.xml" ContentType="application/vnd.openxmlformats-officedocument.presentationml.slide+xml"/>
  <Override PartName="/ppt/slides/slide127.xml" ContentType="application/vnd.openxmlformats-officedocument.presentationml.slide+xml"/>
  <Override PartName="/ppt/slides/slide128.xml" ContentType="application/vnd.openxmlformats-officedocument.presentationml.slide+xml"/>
  <Override PartName="/ppt/slides/slide129.xml" ContentType="application/vnd.openxmlformats-officedocument.presentationml.slide+xml"/>
  <Override PartName="/ppt/slides/slide130.xml" ContentType="application/vnd.openxmlformats-officedocument.presentationml.slide+xml"/>
  <Override PartName="/ppt/slides/slide131.xml" ContentType="application/vnd.openxmlformats-officedocument.presentationml.slide+xml"/>
  <Override PartName="/ppt/slides/slide132.xml" ContentType="application/vnd.openxmlformats-officedocument.presentationml.slide+xml"/>
  <Override PartName="/ppt/slides/slide133.xml" ContentType="application/vnd.openxmlformats-officedocument.presentationml.slide+xml"/>
  <Override PartName="/ppt/slides/slide134.xml" ContentType="application/vnd.openxmlformats-officedocument.presentationml.slide+xml"/>
  <Override PartName="/ppt/slides/slide135.xml" ContentType="application/vnd.openxmlformats-officedocument.presentationml.slide+xml"/>
  <Override PartName="/ppt/slides/slide136.xml" ContentType="application/vnd.openxmlformats-officedocument.presentationml.slide+xml"/>
  <Override PartName="/ppt/slides/slide137.xml" ContentType="application/vnd.openxmlformats-officedocument.presentationml.slide+xml"/>
  <Override PartName="/ppt/slides/slide138.xml" ContentType="application/vnd.openxmlformats-officedocument.presentationml.slide+xml"/>
  <Override PartName="/ppt/slides/slide139.xml" ContentType="application/vnd.openxmlformats-officedocument.presentationml.slide+xml"/>
  <Override PartName="/ppt/slides/slide140.xml" ContentType="application/vnd.openxmlformats-officedocument.presentationml.slide+xml"/>
  <Override PartName="/ppt/slides/slide141.xml" ContentType="application/vnd.openxmlformats-officedocument.presentationml.slide+xml"/>
  <Override PartName="/ppt/slides/slide142.xml" ContentType="application/vnd.openxmlformats-officedocument.presentationml.slide+xml"/>
  <Override PartName="/ppt/slides/slide143.xml" ContentType="application/vnd.openxmlformats-officedocument.presentationml.slide+xml"/>
  <Override PartName="/ppt/slides/slide144.xml" ContentType="application/vnd.openxmlformats-officedocument.presentationml.slide+xml"/>
  <Override PartName="/ppt/slides/slide145.xml" ContentType="application/vnd.openxmlformats-officedocument.presentationml.slide+xml"/>
  <Override PartName="/ppt/slides/slide146.xml" ContentType="application/vnd.openxmlformats-officedocument.presentationml.slide+xml"/>
  <Override PartName="/ppt/slides/slide147.xml" ContentType="application/vnd.openxmlformats-officedocument.presentationml.slide+xml"/>
  <Override PartName="/ppt/slides/slide148.xml" ContentType="application/vnd.openxmlformats-officedocument.presentationml.slide+xml"/>
  <Override PartName="/ppt/slides/slide149.xml" ContentType="application/vnd.openxmlformats-officedocument.presentationml.slide+xml"/>
  <Override PartName="/ppt/slides/slide150.xml" ContentType="application/vnd.openxmlformats-officedocument.presentationml.slide+xml"/>
  <Override PartName="/ppt/slides/slide151.xml" ContentType="application/vnd.openxmlformats-officedocument.presentationml.slide+xml"/>
  <Override PartName="/ppt/slides/slide152.xml" ContentType="application/vnd.openxmlformats-officedocument.presentationml.slide+xml"/>
  <Override PartName="/ppt/slides/slide15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55"/>
  </p:notesMasterIdLst>
  <p:sldIdLst>
    <p:sldId id="357" r:id="rId2"/>
    <p:sldId id="533" r:id="rId3"/>
    <p:sldId id="531" r:id="rId4"/>
    <p:sldId id="532" r:id="rId5"/>
    <p:sldId id="534" r:id="rId6"/>
    <p:sldId id="535" r:id="rId7"/>
    <p:sldId id="536" r:id="rId8"/>
    <p:sldId id="412" r:id="rId9"/>
    <p:sldId id="413" r:id="rId10"/>
    <p:sldId id="414" r:id="rId11"/>
    <p:sldId id="415" r:id="rId12"/>
    <p:sldId id="416" r:id="rId13"/>
    <p:sldId id="417" r:id="rId14"/>
    <p:sldId id="418" r:id="rId15"/>
    <p:sldId id="419" r:id="rId16"/>
    <p:sldId id="420" r:id="rId17"/>
    <p:sldId id="421" r:id="rId18"/>
    <p:sldId id="422" r:id="rId19"/>
    <p:sldId id="423" r:id="rId20"/>
    <p:sldId id="424" r:id="rId21"/>
    <p:sldId id="425" r:id="rId22"/>
    <p:sldId id="258" r:id="rId23"/>
    <p:sldId id="380" r:id="rId24"/>
    <p:sldId id="384" r:id="rId25"/>
    <p:sldId id="383" r:id="rId26"/>
    <p:sldId id="404" r:id="rId27"/>
    <p:sldId id="405" r:id="rId28"/>
    <p:sldId id="406" r:id="rId29"/>
    <p:sldId id="407" r:id="rId30"/>
    <p:sldId id="408" r:id="rId31"/>
    <p:sldId id="409" r:id="rId32"/>
    <p:sldId id="410" r:id="rId33"/>
    <p:sldId id="399" r:id="rId34"/>
    <p:sldId id="400" r:id="rId35"/>
    <p:sldId id="386" r:id="rId36"/>
    <p:sldId id="264" r:id="rId37"/>
    <p:sldId id="388" r:id="rId38"/>
    <p:sldId id="387" r:id="rId39"/>
    <p:sldId id="368" r:id="rId40"/>
    <p:sldId id="395" r:id="rId41"/>
    <p:sldId id="374" r:id="rId42"/>
    <p:sldId id="375" r:id="rId43"/>
    <p:sldId id="390" r:id="rId44"/>
    <p:sldId id="377" r:id="rId45"/>
    <p:sldId id="397" r:id="rId46"/>
    <p:sldId id="398" r:id="rId47"/>
    <p:sldId id="303" r:id="rId48"/>
    <p:sldId id="365" r:id="rId49"/>
    <p:sldId id="364" r:id="rId50"/>
    <p:sldId id="362" r:id="rId51"/>
    <p:sldId id="363" r:id="rId52"/>
    <p:sldId id="411" r:id="rId53"/>
    <p:sldId id="426" r:id="rId54"/>
    <p:sldId id="427" r:id="rId55"/>
    <p:sldId id="428" r:id="rId56"/>
    <p:sldId id="429" r:id="rId57"/>
    <p:sldId id="430" r:id="rId58"/>
    <p:sldId id="431" r:id="rId59"/>
    <p:sldId id="432" r:id="rId60"/>
    <p:sldId id="433" r:id="rId61"/>
    <p:sldId id="434" r:id="rId62"/>
    <p:sldId id="435" r:id="rId63"/>
    <p:sldId id="436" r:id="rId64"/>
    <p:sldId id="437" r:id="rId65"/>
    <p:sldId id="438" r:id="rId66"/>
    <p:sldId id="439" r:id="rId67"/>
    <p:sldId id="440" r:id="rId68"/>
    <p:sldId id="441" r:id="rId69"/>
    <p:sldId id="442" r:id="rId70"/>
    <p:sldId id="443" r:id="rId71"/>
    <p:sldId id="444" r:id="rId72"/>
    <p:sldId id="445" r:id="rId73"/>
    <p:sldId id="446" r:id="rId74"/>
    <p:sldId id="447" r:id="rId75"/>
    <p:sldId id="448" r:id="rId76"/>
    <p:sldId id="449" r:id="rId77"/>
    <p:sldId id="450" r:id="rId78"/>
    <p:sldId id="451" r:id="rId79"/>
    <p:sldId id="452" r:id="rId80"/>
    <p:sldId id="453" r:id="rId81"/>
    <p:sldId id="458" r:id="rId82"/>
    <p:sldId id="459" r:id="rId83"/>
    <p:sldId id="460" r:id="rId84"/>
    <p:sldId id="461" r:id="rId85"/>
    <p:sldId id="462" r:id="rId86"/>
    <p:sldId id="463" r:id="rId87"/>
    <p:sldId id="464" r:id="rId88"/>
    <p:sldId id="465" r:id="rId89"/>
    <p:sldId id="466" r:id="rId90"/>
    <p:sldId id="467" r:id="rId91"/>
    <p:sldId id="468" r:id="rId92"/>
    <p:sldId id="469" r:id="rId93"/>
    <p:sldId id="470" r:id="rId94"/>
    <p:sldId id="471" r:id="rId95"/>
    <p:sldId id="472" r:id="rId96"/>
    <p:sldId id="473" r:id="rId97"/>
    <p:sldId id="474" r:id="rId98"/>
    <p:sldId id="475" r:id="rId99"/>
    <p:sldId id="476" r:id="rId100"/>
    <p:sldId id="477" r:id="rId101"/>
    <p:sldId id="478" r:id="rId102"/>
    <p:sldId id="479" r:id="rId103"/>
    <p:sldId id="480" r:id="rId104"/>
    <p:sldId id="481" r:id="rId105"/>
    <p:sldId id="482" r:id="rId106"/>
    <p:sldId id="483" r:id="rId107"/>
    <p:sldId id="484" r:id="rId108"/>
    <p:sldId id="485" r:id="rId109"/>
    <p:sldId id="486" r:id="rId110"/>
    <p:sldId id="487" r:id="rId111"/>
    <p:sldId id="488" r:id="rId112"/>
    <p:sldId id="489" r:id="rId113"/>
    <p:sldId id="490" r:id="rId114"/>
    <p:sldId id="491" r:id="rId115"/>
    <p:sldId id="492" r:id="rId116"/>
    <p:sldId id="493" r:id="rId117"/>
    <p:sldId id="494" r:id="rId118"/>
    <p:sldId id="495" r:id="rId119"/>
    <p:sldId id="496" r:id="rId120"/>
    <p:sldId id="497" r:id="rId121"/>
    <p:sldId id="498" r:id="rId122"/>
    <p:sldId id="499" r:id="rId123"/>
    <p:sldId id="500" r:id="rId124"/>
    <p:sldId id="501" r:id="rId125"/>
    <p:sldId id="502" r:id="rId126"/>
    <p:sldId id="503" r:id="rId127"/>
    <p:sldId id="504" r:id="rId128"/>
    <p:sldId id="505" r:id="rId129"/>
    <p:sldId id="506" r:id="rId130"/>
    <p:sldId id="507" r:id="rId131"/>
    <p:sldId id="508" r:id="rId132"/>
    <p:sldId id="509" r:id="rId133"/>
    <p:sldId id="510" r:id="rId134"/>
    <p:sldId id="511" r:id="rId135"/>
    <p:sldId id="512" r:id="rId136"/>
    <p:sldId id="513" r:id="rId137"/>
    <p:sldId id="514" r:id="rId138"/>
    <p:sldId id="515" r:id="rId139"/>
    <p:sldId id="516" r:id="rId140"/>
    <p:sldId id="517" r:id="rId141"/>
    <p:sldId id="518" r:id="rId142"/>
    <p:sldId id="519" r:id="rId143"/>
    <p:sldId id="520" r:id="rId144"/>
    <p:sldId id="521" r:id="rId145"/>
    <p:sldId id="522" r:id="rId146"/>
    <p:sldId id="523" r:id="rId147"/>
    <p:sldId id="524" r:id="rId148"/>
    <p:sldId id="525" r:id="rId149"/>
    <p:sldId id="526" r:id="rId150"/>
    <p:sldId id="527" r:id="rId151"/>
    <p:sldId id="528" r:id="rId152"/>
    <p:sldId id="529" r:id="rId153"/>
    <p:sldId id="530" r:id="rId154"/>
  </p:sldIdLst>
  <p:sldSz cx="9144000" cy="6858000" type="screen4x3"/>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378" autoAdjust="0"/>
    <p:restoredTop sz="94667" autoAdjust="0"/>
  </p:normalViewPr>
  <p:slideViewPr>
    <p:cSldViewPr>
      <p:cViewPr varScale="1">
        <p:scale>
          <a:sx n="80" d="100"/>
          <a:sy n="80" d="100"/>
        </p:scale>
        <p:origin x="-1411" y="-8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117" Type="http://schemas.openxmlformats.org/officeDocument/2006/relationships/slide" Target="slides/slide116.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12" Type="http://schemas.openxmlformats.org/officeDocument/2006/relationships/slide" Target="slides/slide111.xml"/><Relationship Id="rId133" Type="http://schemas.openxmlformats.org/officeDocument/2006/relationships/slide" Target="slides/slide132.xml"/><Relationship Id="rId138" Type="http://schemas.openxmlformats.org/officeDocument/2006/relationships/slide" Target="slides/slide137.xml"/><Relationship Id="rId154" Type="http://schemas.openxmlformats.org/officeDocument/2006/relationships/slide" Target="slides/slide153.xml"/><Relationship Id="rId159" Type="http://schemas.openxmlformats.org/officeDocument/2006/relationships/tableStyles" Target="tableStyles.xml"/><Relationship Id="rId16" Type="http://schemas.openxmlformats.org/officeDocument/2006/relationships/slide" Target="slides/slide15.xml"/><Relationship Id="rId107" Type="http://schemas.openxmlformats.org/officeDocument/2006/relationships/slide" Target="slides/slide106.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102" Type="http://schemas.openxmlformats.org/officeDocument/2006/relationships/slide" Target="slides/slide101.xml"/><Relationship Id="rId123" Type="http://schemas.openxmlformats.org/officeDocument/2006/relationships/slide" Target="slides/slide122.xml"/><Relationship Id="rId128" Type="http://schemas.openxmlformats.org/officeDocument/2006/relationships/slide" Target="slides/slide127.xml"/><Relationship Id="rId144" Type="http://schemas.openxmlformats.org/officeDocument/2006/relationships/slide" Target="slides/slide143.xml"/><Relationship Id="rId149" Type="http://schemas.openxmlformats.org/officeDocument/2006/relationships/slide" Target="slides/slide148.xml"/><Relationship Id="rId5" Type="http://schemas.openxmlformats.org/officeDocument/2006/relationships/slide" Target="slides/slide4.xml"/><Relationship Id="rId90" Type="http://schemas.openxmlformats.org/officeDocument/2006/relationships/slide" Target="slides/slide89.xml"/><Relationship Id="rId95" Type="http://schemas.openxmlformats.org/officeDocument/2006/relationships/slide" Target="slides/slide94.xml"/><Relationship Id="rId22" Type="http://schemas.openxmlformats.org/officeDocument/2006/relationships/slide" Target="slides/slide21.xml"/><Relationship Id="rId27" Type="http://schemas.openxmlformats.org/officeDocument/2006/relationships/slide" Target="slides/slide26.xml"/><Relationship Id="rId43" Type="http://schemas.openxmlformats.org/officeDocument/2006/relationships/slide" Target="slides/slide42.xml"/><Relationship Id="rId48" Type="http://schemas.openxmlformats.org/officeDocument/2006/relationships/slide" Target="slides/slide47.xml"/><Relationship Id="rId64" Type="http://schemas.openxmlformats.org/officeDocument/2006/relationships/slide" Target="slides/slide63.xml"/><Relationship Id="rId69" Type="http://schemas.openxmlformats.org/officeDocument/2006/relationships/slide" Target="slides/slide68.xml"/><Relationship Id="rId113" Type="http://schemas.openxmlformats.org/officeDocument/2006/relationships/slide" Target="slides/slide112.xml"/><Relationship Id="rId118" Type="http://schemas.openxmlformats.org/officeDocument/2006/relationships/slide" Target="slides/slide117.xml"/><Relationship Id="rId134" Type="http://schemas.openxmlformats.org/officeDocument/2006/relationships/slide" Target="slides/slide133.xml"/><Relationship Id="rId139" Type="http://schemas.openxmlformats.org/officeDocument/2006/relationships/slide" Target="slides/slide138.xml"/><Relationship Id="rId80" Type="http://schemas.openxmlformats.org/officeDocument/2006/relationships/slide" Target="slides/slide79.xml"/><Relationship Id="rId85" Type="http://schemas.openxmlformats.org/officeDocument/2006/relationships/slide" Target="slides/slide84.xml"/><Relationship Id="rId150" Type="http://schemas.openxmlformats.org/officeDocument/2006/relationships/slide" Target="slides/slide149.xml"/><Relationship Id="rId155" Type="http://schemas.openxmlformats.org/officeDocument/2006/relationships/notesMaster" Target="notesMasters/notesMaster1.xml"/><Relationship Id="rId12" Type="http://schemas.openxmlformats.org/officeDocument/2006/relationships/slide" Target="slides/slide11.xml"/><Relationship Id="rId17" Type="http://schemas.openxmlformats.org/officeDocument/2006/relationships/slide" Target="slides/slide16.xml"/><Relationship Id="rId33" Type="http://schemas.openxmlformats.org/officeDocument/2006/relationships/slide" Target="slides/slide32.xml"/><Relationship Id="rId38" Type="http://schemas.openxmlformats.org/officeDocument/2006/relationships/slide" Target="slides/slide37.xml"/><Relationship Id="rId59" Type="http://schemas.openxmlformats.org/officeDocument/2006/relationships/slide" Target="slides/slide58.xml"/><Relationship Id="rId103" Type="http://schemas.openxmlformats.org/officeDocument/2006/relationships/slide" Target="slides/slide102.xml"/><Relationship Id="rId108" Type="http://schemas.openxmlformats.org/officeDocument/2006/relationships/slide" Target="slides/slide107.xml"/><Relationship Id="rId124" Type="http://schemas.openxmlformats.org/officeDocument/2006/relationships/slide" Target="slides/slide123.xml"/><Relationship Id="rId129" Type="http://schemas.openxmlformats.org/officeDocument/2006/relationships/slide" Target="slides/slide128.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11" Type="http://schemas.openxmlformats.org/officeDocument/2006/relationships/slide" Target="slides/slide110.xml"/><Relationship Id="rId132" Type="http://schemas.openxmlformats.org/officeDocument/2006/relationships/slide" Target="slides/slide131.xml"/><Relationship Id="rId140" Type="http://schemas.openxmlformats.org/officeDocument/2006/relationships/slide" Target="slides/slide139.xml"/><Relationship Id="rId145" Type="http://schemas.openxmlformats.org/officeDocument/2006/relationships/slide" Target="slides/slide144.xml"/><Relationship Id="rId153" Type="http://schemas.openxmlformats.org/officeDocument/2006/relationships/slide" Target="slides/slide152.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6" Type="http://schemas.openxmlformats.org/officeDocument/2006/relationships/slide" Target="slides/slide105.xml"/><Relationship Id="rId114" Type="http://schemas.openxmlformats.org/officeDocument/2006/relationships/slide" Target="slides/slide113.xml"/><Relationship Id="rId119" Type="http://schemas.openxmlformats.org/officeDocument/2006/relationships/slide" Target="slides/slide118.xml"/><Relationship Id="rId127" Type="http://schemas.openxmlformats.org/officeDocument/2006/relationships/slide" Target="slides/slide12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122" Type="http://schemas.openxmlformats.org/officeDocument/2006/relationships/slide" Target="slides/slide121.xml"/><Relationship Id="rId130" Type="http://schemas.openxmlformats.org/officeDocument/2006/relationships/slide" Target="slides/slide129.xml"/><Relationship Id="rId135" Type="http://schemas.openxmlformats.org/officeDocument/2006/relationships/slide" Target="slides/slide134.xml"/><Relationship Id="rId143" Type="http://schemas.openxmlformats.org/officeDocument/2006/relationships/slide" Target="slides/slide142.xml"/><Relationship Id="rId148" Type="http://schemas.openxmlformats.org/officeDocument/2006/relationships/slide" Target="slides/slide147.xml"/><Relationship Id="rId151" Type="http://schemas.openxmlformats.org/officeDocument/2006/relationships/slide" Target="slides/slide150.xml"/><Relationship Id="rId156"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slide" Target="slides/slide10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120" Type="http://schemas.openxmlformats.org/officeDocument/2006/relationships/slide" Target="slides/slide119.xml"/><Relationship Id="rId125" Type="http://schemas.openxmlformats.org/officeDocument/2006/relationships/slide" Target="slides/slide124.xml"/><Relationship Id="rId141" Type="http://schemas.openxmlformats.org/officeDocument/2006/relationships/slide" Target="slides/slide140.xml"/><Relationship Id="rId146" Type="http://schemas.openxmlformats.org/officeDocument/2006/relationships/slide" Target="slides/slide145.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slide" Target="slides/slide109.xml"/><Relationship Id="rId115" Type="http://schemas.openxmlformats.org/officeDocument/2006/relationships/slide" Target="slides/slide114.xml"/><Relationship Id="rId131" Type="http://schemas.openxmlformats.org/officeDocument/2006/relationships/slide" Target="slides/slide130.xml"/><Relationship Id="rId136" Type="http://schemas.openxmlformats.org/officeDocument/2006/relationships/slide" Target="slides/slide135.xml"/><Relationship Id="rId157" Type="http://schemas.openxmlformats.org/officeDocument/2006/relationships/viewProps" Target="viewProps.xml"/><Relationship Id="rId61" Type="http://schemas.openxmlformats.org/officeDocument/2006/relationships/slide" Target="slides/slide60.xml"/><Relationship Id="rId82" Type="http://schemas.openxmlformats.org/officeDocument/2006/relationships/slide" Target="slides/slide81.xml"/><Relationship Id="rId152" Type="http://schemas.openxmlformats.org/officeDocument/2006/relationships/slide" Target="slides/slide151.xml"/><Relationship Id="rId19" Type="http://schemas.openxmlformats.org/officeDocument/2006/relationships/slide" Target="slides/slide18.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126" Type="http://schemas.openxmlformats.org/officeDocument/2006/relationships/slide" Target="slides/slide125.xml"/><Relationship Id="rId147" Type="http://schemas.openxmlformats.org/officeDocument/2006/relationships/slide" Target="slides/slide14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93" Type="http://schemas.openxmlformats.org/officeDocument/2006/relationships/slide" Target="slides/slide92.xml"/><Relationship Id="rId98" Type="http://schemas.openxmlformats.org/officeDocument/2006/relationships/slide" Target="slides/slide97.xml"/><Relationship Id="rId121" Type="http://schemas.openxmlformats.org/officeDocument/2006/relationships/slide" Target="slides/slide120.xml"/><Relationship Id="rId142" Type="http://schemas.openxmlformats.org/officeDocument/2006/relationships/slide" Target="slides/slide141.xml"/><Relationship Id="rId3" Type="http://schemas.openxmlformats.org/officeDocument/2006/relationships/slide" Target="slides/slide2.xml"/><Relationship Id="rId25" Type="http://schemas.openxmlformats.org/officeDocument/2006/relationships/slide" Target="slides/slide24.xml"/><Relationship Id="rId46" Type="http://schemas.openxmlformats.org/officeDocument/2006/relationships/slide" Target="slides/slide45.xml"/><Relationship Id="rId67" Type="http://schemas.openxmlformats.org/officeDocument/2006/relationships/slide" Target="slides/slide66.xml"/><Relationship Id="rId116" Type="http://schemas.openxmlformats.org/officeDocument/2006/relationships/slide" Target="slides/slide115.xml"/><Relationship Id="rId137" Type="http://schemas.openxmlformats.org/officeDocument/2006/relationships/slide" Target="slides/slide136.xml"/><Relationship Id="rId158"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accent6_4">
  <dgm:title val=""/>
  <dgm:desc val=""/>
  <dgm:catLst>
    <dgm:cat type="accent6" pri="11400"/>
  </dgm:catLst>
  <dgm:styleLbl name="node0">
    <dgm:fillClrLst meth="cycle">
      <a:schemeClr val="accent6">
        <a:shade val="60000"/>
      </a:schemeClr>
    </dgm:fillClrLst>
    <dgm:linClrLst meth="repeat">
      <a:schemeClr val="lt1"/>
    </dgm:linClrLst>
    <dgm:effectClrLst/>
    <dgm:txLinClrLst/>
    <dgm:txFillClrLst/>
    <dgm:txEffectClrLst/>
  </dgm:styleLbl>
  <dgm:styleLbl name="alignNode1">
    <dgm:fillClrLst meth="cycle">
      <a:schemeClr val="accent6">
        <a:shade val="50000"/>
      </a:schemeClr>
      <a:schemeClr val="accent6">
        <a:tint val="55000"/>
      </a:schemeClr>
    </dgm:fillClrLst>
    <dgm:linClrLst meth="cycle">
      <a:schemeClr val="accent6">
        <a:shade val="50000"/>
      </a:schemeClr>
      <a:schemeClr val="accent6">
        <a:tint val="55000"/>
      </a:schemeClr>
    </dgm:linClrLst>
    <dgm:effectClrLst/>
    <dgm:txLinClrLst/>
    <dgm:txFillClrLst/>
    <dgm:txEffectClrLst/>
  </dgm:styleLbl>
  <dgm:styleLbl name="node1">
    <dgm:fillClrLst meth="cycle">
      <a:schemeClr val="accent6">
        <a:shade val="50000"/>
      </a:schemeClr>
      <a:schemeClr val="accent6">
        <a:tint val="55000"/>
      </a:schemeClr>
    </dgm:fillClrLst>
    <dgm:linClrLst meth="repeat">
      <a:schemeClr val="lt1"/>
    </dgm:linClrLst>
    <dgm:effectClrLst/>
    <dgm:txLinClrLst/>
    <dgm:txFillClrLst/>
    <dgm:txEffectClrLst/>
  </dgm:styleLbl>
  <dgm:styleLbl name="lnNode1">
    <dgm:fillClrLst meth="cycle">
      <a:schemeClr val="accent6">
        <a:shade val="50000"/>
      </a:schemeClr>
      <a:schemeClr val="accent6">
        <a:tint val="55000"/>
      </a:schemeClr>
    </dgm:fillClrLst>
    <dgm:linClrLst meth="repeat">
      <a:schemeClr val="lt1"/>
    </dgm:linClrLst>
    <dgm:effectClrLst/>
    <dgm:txLinClrLst/>
    <dgm:txFillClrLst/>
    <dgm:txEffectClrLst/>
  </dgm:styleLbl>
  <dgm:styleLbl name="vennNode1">
    <dgm:fillClrLst meth="cycle">
      <a:schemeClr val="accent6">
        <a:shade val="80000"/>
        <a:alpha val="50000"/>
      </a:schemeClr>
      <a:schemeClr val="accent6">
        <a:tint val="50000"/>
        <a:alpha val="50000"/>
      </a:schemeClr>
    </dgm:fillClrLst>
    <dgm:linClrLst meth="repeat">
      <a:schemeClr val="lt1"/>
    </dgm:linClrLst>
    <dgm:effectClrLst/>
    <dgm:txLinClrLst/>
    <dgm:txFillClrLst/>
    <dgm:txEffectClrLst/>
  </dgm:styleLbl>
  <dgm:styleLbl name="node2">
    <dgm:fillClrLst>
      <a:schemeClr val="accent6">
        <a:shade val="80000"/>
      </a:schemeClr>
    </dgm:fillClrLst>
    <dgm:linClrLst meth="repeat">
      <a:schemeClr val="lt1"/>
    </dgm:linClrLst>
    <dgm:effectClrLst/>
    <dgm:txLinClrLst/>
    <dgm:txFillClrLst/>
    <dgm:txEffectClrLst/>
  </dgm:styleLbl>
  <dgm:styleLbl name="node3">
    <dgm:fillClrLst>
      <a:schemeClr val="accent6">
        <a:tint val="99000"/>
      </a:schemeClr>
    </dgm:fillClrLst>
    <dgm:linClrLst meth="repeat">
      <a:schemeClr val="lt1"/>
    </dgm:linClrLst>
    <dgm:effectClrLst/>
    <dgm:txLinClrLst/>
    <dgm:txFillClrLst/>
    <dgm:txEffectClrLst/>
  </dgm:styleLbl>
  <dgm:styleLbl name="node4">
    <dgm:fillClrLst>
      <a:schemeClr val="accent6">
        <a:tint val="70000"/>
      </a:schemeClr>
    </dgm:fillClrLst>
    <dgm:linClrLst meth="repeat">
      <a:schemeClr val="lt1"/>
    </dgm:linClrLst>
    <dgm:effectClrLst/>
    <dgm:txLinClrLst/>
    <dgm:txFillClrLst/>
    <dgm:txEffectClrLst/>
  </dgm:styleLbl>
  <dgm:styleLbl name="fgImgPlace1">
    <dgm:fillClrLst>
      <a:schemeClr val="accent6">
        <a:tint val="50000"/>
      </a:schemeClr>
      <a:schemeClr val="accent6">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6">
        <a:tint val="50000"/>
      </a:schemeClr>
      <a:schemeClr val="accent6">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6">
        <a:tint val="50000"/>
      </a:schemeClr>
      <a:schemeClr val="accent6">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6">
        <a:shade val="90000"/>
      </a:schemeClr>
      <a:schemeClr val="accent6">
        <a:tint val="50000"/>
      </a:schemeClr>
    </dgm:fillClrLst>
    <dgm:linClrLst meth="cycle">
      <a:schemeClr val="accent6">
        <a:shade val="90000"/>
      </a:schemeClr>
      <a:schemeClr val="accent6">
        <a:tint val="50000"/>
      </a:schemeClr>
    </dgm:linClrLst>
    <dgm:effectClrLst/>
    <dgm:txLinClrLst/>
    <dgm:txFillClrLst/>
    <dgm:txEffectClrLst/>
  </dgm:styleLbl>
  <dgm:styleLbl name="fgSibTrans2D1">
    <dgm:fillClrLst meth="cycle">
      <a:schemeClr val="accent6">
        <a:shade val="90000"/>
      </a:schemeClr>
      <a:schemeClr val="accent6">
        <a:tint val="50000"/>
      </a:schemeClr>
    </dgm:fillClrLst>
    <dgm:linClrLst meth="cycle">
      <a:schemeClr val="accent6">
        <a:shade val="90000"/>
      </a:schemeClr>
      <a:schemeClr val="accent6">
        <a:tint val="50000"/>
      </a:schemeClr>
    </dgm:linClrLst>
    <dgm:effectClrLst/>
    <dgm:txLinClrLst/>
    <dgm:txFillClrLst/>
    <dgm:txEffectClrLst/>
  </dgm:styleLbl>
  <dgm:styleLbl name="bgSibTrans2D1">
    <dgm:fillClrLst meth="cycle">
      <a:schemeClr val="accent6">
        <a:shade val="90000"/>
      </a:schemeClr>
      <a:schemeClr val="accent6">
        <a:tint val="50000"/>
      </a:schemeClr>
    </dgm:fillClrLst>
    <dgm:linClrLst meth="cycle">
      <a:schemeClr val="accent6">
        <a:shade val="90000"/>
      </a:schemeClr>
      <a:schemeClr val="accent6">
        <a:tint val="50000"/>
      </a:schemeClr>
    </dgm:linClrLst>
    <dgm:effectClrLst/>
    <dgm:txLinClrLst/>
    <dgm:txFillClrLst/>
    <dgm:txEffectClrLst/>
  </dgm:styleLbl>
  <dgm:styleLbl name="sibTrans1D1">
    <dgm:fillClrLst meth="cycle">
      <a:schemeClr val="accent6">
        <a:shade val="90000"/>
      </a:schemeClr>
      <a:schemeClr val="accent6">
        <a:tint val="50000"/>
      </a:schemeClr>
    </dgm:fillClrLst>
    <dgm:linClrLst meth="cycle">
      <a:schemeClr val="accent6">
        <a:shade val="90000"/>
      </a:schemeClr>
      <a:schemeClr val="accent6">
        <a:tint val="50000"/>
      </a:schemeClr>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accent6">
        <a:shade val="80000"/>
      </a:schemeClr>
    </dgm:fillClrLst>
    <dgm:linClrLst meth="repeat">
      <a:schemeClr val="lt1"/>
    </dgm:linClrLst>
    <dgm:effectClrLst/>
    <dgm:txLinClrLst/>
    <dgm:txFillClrLst/>
    <dgm:txEffectClrLst/>
  </dgm:styleLbl>
  <dgm:styleLbl name="asst1">
    <dgm:fillClrLst meth="repeat">
      <a:schemeClr val="accent6">
        <a:shade val="80000"/>
      </a:schemeClr>
    </dgm:fillClrLst>
    <dgm:linClrLst meth="repeat">
      <a:schemeClr val="lt1"/>
    </dgm:linClrLst>
    <dgm:effectClrLst/>
    <dgm:txLinClrLst/>
    <dgm:txFillClrLst/>
    <dgm:txEffectClrLst/>
  </dgm:styleLbl>
  <dgm:styleLbl name="asst2">
    <dgm:fillClrLst>
      <a:schemeClr val="accent6">
        <a:tint val="90000"/>
      </a:schemeClr>
    </dgm:fillClrLst>
    <dgm:linClrLst meth="repeat">
      <a:schemeClr val="lt1"/>
    </dgm:linClrLst>
    <dgm:effectClrLst/>
    <dgm:txLinClrLst/>
    <dgm:txFillClrLst/>
    <dgm:txEffectClrLst/>
  </dgm:styleLbl>
  <dgm:styleLbl name="asst3">
    <dgm:fillClrLst>
      <a:schemeClr val="accent6">
        <a:tint val="70000"/>
      </a:schemeClr>
    </dgm:fillClrLst>
    <dgm:linClrLst meth="repeat">
      <a:schemeClr val="lt1"/>
    </dgm:linClrLst>
    <dgm:effectClrLst/>
    <dgm:txLinClrLst/>
    <dgm:txFillClrLst/>
    <dgm:txEffectClrLst/>
  </dgm:styleLbl>
  <dgm:styleLbl name="asst4">
    <dgm:fillClrLst>
      <a:schemeClr val="accent6">
        <a:tint val="50000"/>
      </a:schemeClr>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shade val="80000"/>
      </a:schemeClr>
    </dgm:linClrLst>
    <dgm:effectClrLst/>
    <dgm:txLinClrLst/>
    <dgm:txFillClrLst/>
    <dgm:txEffectClrLst/>
  </dgm:styleLbl>
  <dgm:styleLbl name="parChTrans2D2">
    <dgm:fillClrLst meth="repeat">
      <a:schemeClr val="accent6">
        <a:tint val="90000"/>
      </a:schemeClr>
    </dgm:fillClrLst>
    <dgm:linClrLst meth="repeat">
      <a:schemeClr val="accent6">
        <a:tint val="90000"/>
      </a:schemeClr>
    </dgm:linClrLst>
    <dgm:effectClrLst/>
    <dgm:txLinClrLst/>
    <dgm:txFillClrLst/>
    <dgm:txEffectClrLst/>
  </dgm:styleLbl>
  <dgm:styleLbl name="parChTrans2D3">
    <dgm:fillClrLst meth="repeat">
      <a:schemeClr val="accent6">
        <a:tint val="70000"/>
      </a:schemeClr>
    </dgm:fillClrLst>
    <dgm:linClrLst meth="repeat">
      <a:schemeClr val="accent6">
        <a:tint val="70000"/>
      </a:schemeClr>
    </dgm:linClrLst>
    <dgm:effectClrLst/>
    <dgm:txLinClrLst/>
    <dgm:txFillClrLst/>
    <dgm:txEffectClrLst/>
  </dgm:styleLbl>
  <dgm:styleLbl name="parChTrans2D4">
    <dgm:fillClrLst meth="repeat">
      <a:schemeClr val="accent6">
        <a:tint val="50000"/>
      </a:schemeClr>
    </dgm:fillClrLst>
    <dgm:linClrLst meth="repeat">
      <a:schemeClr val="accent6">
        <a:tint val="50000"/>
      </a:schemeClr>
    </dgm:linClrLst>
    <dgm:effectClrLst/>
    <dgm:txLinClrLst/>
    <dgm:txFillClrLst meth="repeat">
      <a:schemeClr val="dk1"/>
    </dgm:txFillClrLst>
    <dgm:txEffectClrLst/>
  </dgm:styleLbl>
  <dgm:styleLbl name="parChTrans1D1">
    <dgm:fillClrLst meth="repeat">
      <a:schemeClr val="accent6">
        <a:shade val="80000"/>
      </a:schemeClr>
    </dgm:fillClrLst>
    <dgm:linClrLst meth="repeat">
      <a:schemeClr val="accent6">
        <a:shade val="80000"/>
      </a:schemeClr>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a:tint val="90000"/>
      </a:schemeClr>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6">
        <a:tint val="70000"/>
      </a:schemeClr>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6">
        <a:shade val="50000"/>
      </a:schemeClr>
      <a:schemeClr val="accent6">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6">
        <a:shade val="50000"/>
      </a:schemeClr>
      <a:schemeClr val="accent6">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6">
        <a:shade val="50000"/>
      </a:schemeClr>
      <a:schemeClr val="accent6">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6">
        <a:shade val="50000"/>
      </a:schemeClr>
      <a:schemeClr val="accent6">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6">
        <a:shade val="50000"/>
      </a:schemeClr>
      <a:schemeClr val="accent6">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55000"/>
      </a:schemeClr>
    </dgm:fillClrLst>
    <dgm:linClrLst meth="repeat">
      <a:schemeClr val="accent6">
        <a:alpha val="90000"/>
        <a:tint val="55000"/>
      </a:schemeClr>
    </dgm:linClrLst>
    <dgm:effectClrLst/>
    <dgm:txLinClrLst/>
    <dgm:txFillClrLst meth="repeat">
      <a:schemeClr val="dk1"/>
    </dgm:txFillClrLst>
    <dgm:txEffectClrLst/>
  </dgm:styleLbl>
  <dgm:styleLbl name="alignAccFollowNode1">
    <dgm:fillClrLst meth="repeat">
      <a:schemeClr val="accent6">
        <a:alpha val="90000"/>
        <a:tint val="55000"/>
      </a:schemeClr>
    </dgm:fillClrLst>
    <dgm:linClrLst meth="repeat">
      <a:schemeClr val="accent6">
        <a:alpha val="90000"/>
        <a:tint val="55000"/>
      </a:schemeClr>
    </dgm:linClrLst>
    <dgm:effectClrLst/>
    <dgm:txLinClrLst/>
    <dgm:txFillClrLst meth="repeat">
      <a:schemeClr val="dk1"/>
    </dgm:txFillClrLst>
    <dgm:txEffectClrLst/>
  </dgm:styleLbl>
  <dgm:styleLbl name="bgAccFollowNode1">
    <dgm:fillClrLst meth="repeat">
      <a:schemeClr val="accent6">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a:tint val="50000"/>
      </a:schemeClr>
    </dgm:linClrLst>
    <dgm:effectClrLst/>
    <dgm:txLinClrLst/>
    <dgm:txFillClrLst meth="repeat">
      <a:schemeClr val="dk1"/>
    </dgm:txFillClrLst>
    <dgm:txEffectClrLst/>
  </dgm:styleLbl>
  <dgm:styleLbl name="bgShp">
    <dgm:fillClrLst meth="repeat">
      <a:schemeClr val="accent6">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6">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6">
        <a:tint val="50000"/>
        <a:alpha val="55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4F18664-9192-4324-BB31-7FA29279FD97}" type="doc">
      <dgm:prSet loTypeId="urn:microsoft.com/office/officeart/2005/8/layout/venn1" loCatId="relationship" qsTypeId="urn:microsoft.com/office/officeart/2005/8/quickstyle/simple2" qsCatId="simple" csTypeId="urn:microsoft.com/office/officeart/2005/8/colors/accent6_4" csCatId="accent6" phldr="1"/>
      <dgm:spPr/>
      <dgm:t>
        <a:bodyPr/>
        <a:lstStyle/>
        <a:p>
          <a:endParaRPr lang="es-MX"/>
        </a:p>
      </dgm:t>
    </dgm:pt>
    <dgm:pt modelId="{0E6B8DE4-CB22-4F9C-A3CB-0D1B709AA35C}">
      <dgm:prSet custT="1"/>
      <dgm:spPr>
        <a:solidFill>
          <a:schemeClr val="accent3">
            <a:alpha val="50000"/>
          </a:schemeClr>
        </a:solidFill>
      </dgm:spPr>
      <dgm:t>
        <a:bodyPr/>
        <a:lstStyle/>
        <a:p>
          <a:pPr rtl="0"/>
          <a:r>
            <a:rPr lang="es-MX" sz="4800" b="1" dirty="0" smtClean="0"/>
            <a:t>DERECHO</a:t>
          </a:r>
          <a:endParaRPr lang="es-MX" sz="4800" b="1" dirty="0"/>
        </a:p>
      </dgm:t>
    </dgm:pt>
    <dgm:pt modelId="{3132853C-4D8C-45C3-A4A6-142A5F74514A}" type="parTrans" cxnId="{57731039-E851-42BB-8699-A107277911CE}">
      <dgm:prSet/>
      <dgm:spPr/>
      <dgm:t>
        <a:bodyPr/>
        <a:lstStyle/>
        <a:p>
          <a:endParaRPr lang="es-MX"/>
        </a:p>
      </dgm:t>
    </dgm:pt>
    <dgm:pt modelId="{41B07241-F497-479A-9805-2D14A6A946BE}" type="sibTrans" cxnId="{57731039-E851-42BB-8699-A107277911CE}">
      <dgm:prSet/>
      <dgm:spPr/>
      <dgm:t>
        <a:bodyPr/>
        <a:lstStyle/>
        <a:p>
          <a:endParaRPr lang="es-MX"/>
        </a:p>
      </dgm:t>
    </dgm:pt>
    <dgm:pt modelId="{75570E9E-8629-48CE-A018-2D12BBFB5B64}">
      <dgm:prSet custT="1"/>
      <dgm:spPr>
        <a:solidFill>
          <a:schemeClr val="accent3"/>
        </a:solidFill>
      </dgm:spPr>
      <dgm:t>
        <a:bodyPr/>
        <a:lstStyle/>
        <a:p>
          <a:pPr algn="l" rtl="0"/>
          <a:endParaRPr lang="es-MX" sz="1400" b="1" dirty="0" smtClean="0">
            <a:latin typeface="Arial" pitchFamily="34" charset="0"/>
            <a:cs typeface="Arial" pitchFamily="34" charset="0"/>
          </a:endParaRPr>
        </a:p>
        <a:p>
          <a:pPr algn="l" rtl="0"/>
          <a:endParaRPr lang="es-MX" sz="1400" b="1" dirty="0" smtClean="0">
            <a:latin typeface="Arial" pitchFamily="34" charset="0"/>
            <a:cs typeface="Arial" pitchFamily="34" charset="0"/>
          </a:endParaRPr>
        </a:p>
        <a:p>
          <a:pPr algn="l" rtl="0"/>
          <a:endParaRPr lang="es-MX" sz="1400" b="1" dirty="0" smtClean="0">
            <a:latin typeface="Arial" pitchFamily="34" charset="0"/>
            <a:cs typeface="Arial" pitchFamily="34" charset="0"/>
          </a:endParaRPr>
        </a:p>
        <a:p>
          <a:pPr algn="l" rtl="0"/>
          <a:endParaRPr lang="es-MX" sz="1400" b="1" dirty="0" smtClean="0">
            <a:latin typeface="Arial" pitchFamily="34" charset="0"/>
            <a:cs typeface="Arial" pitchFamily="34" charset="0"/>
          </a:endParaRPr>
        </a:p>
        <a:p>
          <a:pPr algn="l" rtl="0"/>
          <a:endParaRPr lang="es-MX" sz="2400" b="1" dirty="0" smtClean="0">
            <a:solidFill>
              <a:schemeClr val="tx1"/>
            </a:solidFill>
            <a:latin typeface="Arial" pitchFamily="34" charset="0"/>
            <a:cs typeface="Arial" pitchFamily="34" charset="0"/>
          </a:endParaRPr>
        </a:p>
        <a:p>
          <a:pPr algn="l" rtl="0"/>
          <a:r>
            <a:rPr lang="es-MX" sz="2400" b="1" dirty="0" smtClean="0">
              <a:solidFill>
                <a:schemeClr val="tx1"/>
              </a:solidFill>
              <a:latin typeface="Arial" pitchFamily="34" charset="0"/>
              <a:cs typeface="Arial" pitchFamily="34" charset="0"/>
            </a:rPr>
            <a:t>OBJETIVO </a:t>
          </a:r>
        </a:p>
        <a:p>
          <a:pPr algn="l" rtl="0"/>
          <a:r>
            <a:rPr lang="es-MX" sz="1800" b="1" i="1" dirty="0" smtClean="0">
              <a:solidFill>
                <a:schemeClr val="tx1">
                  <a:lumMod val="85000"/>
                  <a:lumOff val="15000"/>
                </a:schemeClr>
              </a:solidFill>
              <a:effectLst>
                <a:outerShdw blurRad="38100" dist="38100" dir="2700000" algn="tl">
                  <a:srgbClr val="000000">
                    <a:alpha val="43137"/>
                  </a:srgbClr>
                </a:outerShdw>
              </a:effectLst>
              <a:latin typeface="+mn-lt"/>
              <a:cs typeface="Arial" pitchFamily="34" charset="0"/>
            </a:rPr>
            <a:t>conjunto de normas          jurídicas que forman el aparato jurídico de un Estado, es decir, el conjunto de preceptos</a:t>
          </a:r>
          <a:r>
            <a:rPr lang="es-MX" sz="1800" i="1" dirty="0" smtClean="0">
              <a:solidFill>
                <a:schemeClr val="tx1">
                  <a:lumMod val="85000"/>
                  <a:lumOff val="15000"/>
                </a:schemeClr>
              </a:solidFill>
              <a:effectLst>
                <a:outerShdw blurRad="38100" dist="38100" dir="2700000" algn="tl">
                  <a:srgbClr val="000000">
                    <a:alpha val="43137"/>
                  </a:srgbClr>
                </a:outerShdw>
              </a:effectLst>
              <a:latin typeface="+mn-lt"/>
              <a:cs typeface="Arial" pitchFamily="34" charset="0"/>
            </a:rPr>
            <a:t>.</a:t>
          </a:r>
        </a:p>
        <a:p>
          <a:pPr algn="l" rtl="0"/>
          <a:r>
            <a:rPr lang="es-MX" sz="1800" b="1" i="1" dirty="0" smtClean="0">
              <a:solidFill>
                <a:schemeClr val="tx1">
                  <a:lumMod val="85000"/>
                  <a:lumOff val="15000"/>
                </a:schemeClr>
              </a:solidFill>
              <a:effectLst>
                <a:outerShdw blurRad="38100" dist="38100" dir="2700000" algn="tl">
                  <a:srgbClr val="000000">
                    <a:alpha val="43137"/>
                  </a:srgbClr>
                </a:outerShdw>
              </a:effectLst>
              <a:latin typeface="+mn-lt"/>
              <a:cs typeface="Arial" pitchFamily="34" charset="0"/>
            </a:rPr>
            <a:t>(Gomez,1990,pg 90)</a:t>
          </a:r>
        </a:p>
        <a:p>
          <a:pPr algn="ctr" rtl="0"/>
          <a:endParaRPr lang="es-MX" sz="2100" dirty="0" smtClean="0"/>
        </a:p>
        <a:p>
          <a:pPr algn="ctr" rtl="0"/>
          <a:endParaRPr lang="es-MX" sz="2100" dirty="0" smtClean="0"/>
        </a:p>
        <a:p>
          <a:pPr algn="ctr" rtl="0"/>
          <a:endParaRPr lang="es-MX" sz="2100" dirty="0" smtClean="0"/>
        </a:p>
        <a:p>
          <a:pPr algn="ctr" rtl="0"/>
          <a:r>
            <a:rPr lang="es-MX" sz="2100" dirty="0" smtClean="0"/>
            <a:t>             </a:t>
          </a:r>
          <a:endParaRPr lang="es-MX" sz="2100" dirty="0"/>
        </a:p>
      </dgm:t>
    </dgm:pt>
    <dgm:pt modelId="{CF33605C-F489-492B-9D7D-74669DF55B06}" type="parTrans" cxnId="{73E7EB98-5969-4C7D-AF38-B77CC7C9CC90}">
      <dgm:prSet/>
      <dgm:spPr/>
      <dgm:t>
        <a:bodyPr/>
        <a:lstStyle/>
        <a:p>
          <a:endParaRPr lang="es-MX"/>
        </a:p>
      </dgm:t>
    </dgm:pt>
    <dgm:pt modelId="{208956A0-1F3C-4FC3-B82C-C5D1F7BCE608}" type="sibTrans" cxnId="{73E7EB98-5969-4C7D-AF38-B77CC7C9CC90}">
      <dgm:prSet/>
      <dgm:spPr/>
      <dgm:t>
        <a:bodyPr/>
        <a:lstStyle/>
        <a:p>
          <a:endParaRPr lang="es-MX"/>
        </a:p>
      </dgm:t>
    </dgm:pt>
    <dgm:pt modelId="{ADF57D47-B4F1-4729-842E-09F5491E05C2}">
      <dgm:prSet custT="1"/>
      <dgm:spPr>
        <a:solidFill>
          <a:srgbClr val="00B050"/>
        </a:solidFill>
      </dgm:spPr>
      <dgm:t>
        <a:bodyPr/>
        <a:lstStyle/>
        <a:p>
          <a:pPr algn="just" rtl="0"/>
          <a:r>
            <a:rPr lang="es-MX" sz="3200" b="1" dirty="0" smtClean="0"/>
            <a:t>    SUBJETIVO</a:t>
          </a:r>
        </a:p>
        <a:p>
          <a:pPr algn="just" rtl="0"/>
          <a:r>
            <a:rPr lang="es-MX" sz="1400" b="1" i="1" dirty="0" smtClean="0">
              <a:effectLst>
                <a:outerShdw blurRad="38100" dist="38100" dir="2700000" algn="tl">
                  <a:srgbClr val="000000">
                    <a:alpha val="43137"/>
                  </a:srgbClr>
                </a:outerShdw>
              </a:effectLst>
              <a:latin typeface="+mn-lt"/>
            </a:rPr>
            <a:t>“la posibilidad de hacer u omitir lícitamente algo, atribuida a una persona o a su representante como consecuencias de un hecho jurídico, y correlativa del deber, que derivan para el titular”. </a:t>
          </a:r>
          <a:r>
            <a:rPr lang="es-MX" sz="1600" b="1" i="1" dirty="0" smtClean="0">
              <a:effectLst>
                <a:outerShdw blurRad="38100" dist="38100" dir="2700000" algn="tl">
                  <a:srgbClr val="000000">
                    <a:alpha val="43137"/>
                  </a:srgbClr>
                </a:outerShdw>
              </a:effectLst>
              <a:latin typeface="+mn-lt"/>
            </a:rPr>
            <a:t>(Gomez,1990,pg 90</a:t>
          </a:r>
          <a:r>
            <a:rPr lang="es-MX" sz="1400" b="1" i="1" dirty="0" smtClean="0">
              <a:effectLst>
                <a:outerShdw blurRad="38100" dist="38100" dir="2700000" algn="tl">
                  <a:srgbClr val="000000">
                    <a:alpha val="43137"/>
                  </a:srgbClr>
                </a:outerShdw>
              </a:effectLst>
              <a:latin typeface="+mn-lt"/>
            </a:rPr>
            <a:t>)</a:t>
          </a:r>
        </a:p>
      </dgm:t>
    </dgm:pt>
    <dgm:pt modelId="{86A6E677-AEF1-4AB9-9A2F-0E22B8990112}" type="parTrans" cxnId="{D8611C34-6CCE-4D22-8E0A-5A2F02711720}">
      <dgm:prSet/>
      <dgm:spPr/>
      <dgm:t>
        <a:bodyPr/>
        <a:lstStyle/>
        <a:p>
          <a:endParaRPr lang="es-MX"/>
        </a:p>
      </dgm:t>
    </dgm:pt>
    <dgm:pt modelId="{ACE59511-5089-4C87-8B1B-53F7B8562F4F}" type="sibTrans" cxnId="{D8611C34-6CCE-4D22-8E0A-5A2F02711720}">
      <dgm:prSet/>
      <dgm:spPr/>
      <dgm:t>
        <a:bodyPr/>
        <a:lstStyle/>
        <a:p>
          <a:endParaRPr lang="es-MX"/>
        </a:p>
      </dgm:t>
    </dgm:pt>
    <dgm:pt modelId="{6D189592-2C82-4252-966E-608A9359C3D0}" type="pres">
      <dgm:prSet presAssocID="{D4F18664-9192-4324-BB31-7FA29279FD97}" presName="compositeShape" presStyleCnt="0">
        <dgm:presLayoutVars>
          <dgm:chMax val="7"/>
          <dgm:dir/>
          <dgm:resizeHandles val="exact"/>
        </dgm:presLayoutVars>
      </dgm:prSet>
      <dgm:spPr/>
      <dgm:t>
        <a:bodyPr/>
        <a:lstStyle/>
        <a:p>
          <a:endParaRPr lang="es-MX"/>
        </a:p>
      </dgm:t>
    </dgm:pt>
    <dgm:pt modelId="{36867B3F-9DC2-4108-AF82-9365FD85080B}" type="pres">
      <dgm:prSet presAssocID="{0E6B8DE4-CB22-4F9C-A3CB-0D1B709AA35C}" presName="circ1" presStyleLbl="vennNode1" presStyleIdx="0" presStyleCnt="3" custLinFactNeighborX="1024" custLinFactNeighborY="1090"/>
      <dgm:spPr/>
      <dgm:t>
        <a:bodyPr/>
        <a:lstStyle/>
        <a:p>
          <a:endParaRPr lang="es-MX"/>
        </a:p>
      </dgm:t>
    </dgm:pt>
    <dgm:pt modelId="{2DC64652-7454-48EA-A03A-BB843D4BC7CA}" type="pres">
      <dgm:prSet presAssocID="{0E6B8DE4-CB22-4F9C-A3CB-0D1B709AA35C}" presName="circ1Tx" presStyleLbl="revTx" presStyleIdx="0" presStyleCnt="0">
        <dgm:presLayoutVars>
          <dgm:chMax val="0"/>
          <dgm:chPref val="0"/>
          <dgm:bulletEnabled val="1"/>
        </dgm:presLayoutVars>
      </dgm:prSet>
      <dgm:spPr/>
      <dgm:t>
        <a:bodyPr/>
        <a:lstStyle/>
        <a:p>
          <a:endParaRPr lang="es-MX"/>
        </a:p>
      </dgm:t>
    </dgm:pt>
    <dgm:pt modelId="{42A1E526-0E74-44BF-B5A8-33A9AA669F77}" type="pres">
      <dgm:prSet presAssocID="{75570E9E-8629-48CE-A018-2D12BBFB5B64}" presName="circ2" presStyleLbl="vennNode1" presStyleIdx="1" presStyleCnt="3" custScaleX="121109" custScaleY="109706" custLinFactNeighborX="5944" custLinFactNeighborY="2566"/>
      <dgm:spPr/>
      <dgm:t>
        <a:bodyPr/>
        <a:lstStyle/>
        <a:p>
          <a:endParaRPr lang="es-MX"/>
        </a:p>
      </dgm:t>
    </dgm:pt>
    <dgm:pt modelId="{A01ED5AA-C871-45CF-8297-E6774EBC0B50}" type="pres">
      <dgm:prSet presAssocID="{75570E9E-8629-48CE-A018-2D12BBFB5B64}" presName="circ2Tx" presStyleLbl="revTx" presStyleIdx="0" presStyleCnt="0">
        <dgm:presLayoutVars>
          <dgm:chMax val="0"/>
          <dgm:chPref val="0"/>
          <dgm:bulletEnabled val="1"/>
        </dgm:presLayoutVars>
      </dgm:prSet>
      <dgm:spPr/>
      <dgm:t>
        <a:bodyPr/>
        <a:lstStyle/>
        <a:p>
          <a:endParaRPr lang="es-MX"/>
        </a:p>
      </dgm:t>
    </dgm:pt>
    <dgm:pt modelId="{BD47987C-D8A8-4F72-9D21-0F1ABCEF4A1D}" type="pres">
      <dgm:prSet presAssocID="{ADF57D47-B4F1-4729-842E-09F5491E05C2}" presName="circ3" presStyleLbl="vennNode1" presStyleIdx="2" presStyleCnt="3" custScaleX="115430" custScaleY="111867" custLinFactNeighborX="-19215" custLinFactNeighborY="1644"/>
      <dgm:spPr/>
      <dgm:t>
        <a:bodyPr/>
        <a:lstStyle/>
        <a:p>
          <a:endParaRPr lang="es-MX"/>
        </a:p>
      </dgm:t>
    </dgm:pt>
    <dgm:pt modelId="{0D510131-26D7-4B69-A575-1C58E8ABF570}" type="pres">
      <dgm:prSet presAssocID="{ADF57D47-B4F1-4729-842E-09F5491E05C2}" presName="circ3Tx" presStyleLbl="revTx" presStyleIdx="0" presStyleCnt="0">
        <dgm:presLayoutVars>
          <dgm:chMax val="0"/>
          <dgm:chPref val="0"/>
          <dgm:bulletEnabled val="1"/>
        </dgm:presLayoutVars>
      </dgm:prSet>
      <dgm:spPr/>
      <dgm:t>
        <a:bodyPr/>
        <a:lstStyle/>
        <a:p>
          <a:endParaRPr lang="es-MX"/>
        </a:p>
      </dgm:t>
    </dgm:pt>
  </dgm:ptLst>
  <dgm:cxnLst>
    <dgm:cxn modelId="{971A24A5-58A9-4635-ACE0-6E7382DD82A9}" type="presOf" srcId="{75570E9E-8629-48CE-A018-2D12BBFB5B64}" destId="{A01ED5AA-C871-45CF-8297-E6774EBC0B50}" srcOrd="1" destOrd="0" presId="urn:microsoft.com/office/officeart/2005/8/layout/venn1"/>
    <dgm:cxn modelId="{73E7EB98-5969-4C7D-AF38-B77CC7C9CC90}" srcId="{D4F18664-9192-4324-BB31-7FA29279FD97}" destId="{75570E9E-8629-48CE-A018-2D12BBFB5B64}" srcOrd="1" destOrd="0" parTransId="{CF33605C-F489-492B-9D7D-74669DF55B06}" sibTransId="{208956A0-1F3C-4FC3-B82C-C5D1F7BCE608}"/>
    <dgm:cxn modelId="{57731039-E851-42BB-8699-A107277911CE}" srcId="{D4F18664-9192-4324-BB31-7FA29279FD97}" destId="{0E6B8DE4-CB22-4F9C-A3CB-0D1B709AA35C}" srcOrd="0" destOrd="0" parTransId="{3132853C-4D8C-45C3-A4A6-142A5F74514A}" sibTransId="{41B07241-F497-479A-9805-2D14A6A946BE}"/>
    <dgm:cxn modelId="{4D341CD2-7E54-4AB1-A319-F797699404B2}" type="presOf" srcId="{D4F18664-9192-4324-BB31-7FA29279FD97}" destId="{6D189592-2C82-4252-966E-608A9359C3D0}" srcOrd="0" destOrd="0" presId="urn:microsoft.com/office/officeart/2005/8/layout/venn1"/>
    <dgm:cxn modelId="{5C08CB02-FD89-42E2-A4EE-B82812413126}" type="presOf" srcId="{0E6B8DE4-CB22-4F9C-A3CB-0D1B709AA35C}" destId="{2DC64652-7454-48EA-A03A-BB843D4BC7CA}" srcOrd="1" destOrd="0" presId="urn:microsoft.com/office/officeart/2005/8/layout/venn1"/>
    <dgm:cxn modelId="{D8611C34-6CCE-4D22-8E0A-5A2F02711720}" srcId="{D4F18664-9192-4324-BB31-7FA29279FD97}" destId="{ADF57D47-B4F1-4729-842E-09F5491E05C2}" srcOrd="2" destOrd="0" parTransId="{86A6E677-AEF1-4AB9-9A2F-0E22B8990112}" sibTransId="{ACE59511-5089-4C87-8B1B-53F7B8562F4F}"/>
    <dgm:cxn modelId="{E758CD34-2102-4723-A095-41EE5CE2938F}" type="presOf" srcId="{0E6B8DE4-CB22-4F9C-A3CB-0D1B709AA35C}" destId="{36867B3F-9DC2-4108-AF82-9365FD85080B}" srcOrd="0" destOrd="0" presId="urn:microsoft.com/office/officeart/2005/8/layout/venn1"/>
    <dgm:cxn modelId="{3A3E3BB9-D3E5-40D2-A1A4-D45647B158CD}" type="presOf" srcId="{75570E9E-8629-48CE-A018-2D12BBFB5B64}" destId="{42A1E526-0E74-44BF-B5A8-33A9AA669F77}" srcOrd="0" destOrd="0" presId="urn:microsoft.com/office/officeart/2005/8/layout/venn1"/>
    <dgm:cxn modelId="{DD6792DE-B528-41BB-BE08-15679743AE1B}" type="presOf" srcId="{ADF57D47-B4F1-4729-842E-09F5491E05C2}" destId="{BD47987C-D8A8-4F72-9D21-0F1ABCEF4A1D}" srcOrd="0" destOrd="0" presId="urn:microsoft.com/office/officeart/2005/8/layout/venn1"/>
    <dgm:cxn modelId="{95591912-C0DE-4649-AE4B-ACCD111136EE}" type="presOf" srcId="{ADF57D47-B4F1-4729-842E-09F5491E05C2}" destId="{0D510131-26D7-4B69-A575-1C58E8ABF570}" srcOrd="1" destOrd="0" presId="urn:microsoft.com/office/officeart/2005/8/layout/venn1"/>
    <dgm:cxn modelId="{FB7476C8-82DB-49B8-ADBC-642FD262243C}" type="presParOf" srcId="{6D189592-2C82-4252-966E-608A9359C3D0}" destId="{36867B3F-9DC2-4108-AF82-9365FD85080B}" srcOrd="0" destOrd="0" presId="urn:microsoft.com/office/officeart/2005/8/layout/venn1"/>
    <dgm:cxn modelId="{94C3370D-CD8C-49BC-9BC9-3C44B081C45B}" type="presParOf" srcId="{6D189592-2C82-4252-966E-608A9359C3D0}" destId="{2DC64652-7454-48EA-A03A-BB843D4BC7CA}" srcOrd="1" destOrd="0" presId="urn:microsoft.com/office/officeart/2005/8/layout/venn1"/>
    <dgm:cxn modelId="{815D4D59-C93F-4DCA-BD64-CC0A748593A2}" type="presParOf" srcId="{6D189592-2C82-4252-966E-608A9359C3D0}" destId="{42A1E526-0E74-44BF-B5A8-33A9AA669F77}" srcOrd="2" destOrd="0" presId="urn:microsoft.com/office/officeart/2005/8/layout/venn1"/>
    <dgm:cxn modelId="{A5CF0E57-DA9E-4C7B-A857-05EC65D6FAEA}" type="presParOf" srcId="{6D189592-2C82-4252-966E-608A9359C3D0}" destId="{A01ED5AA-C871-45CF-8297-E6774EBC0B50}" srcOrd="3" destOrd="0" presId="urn:microsoft.com/office/officeart/2005/8/layout/venn1"/>
    <dgm:cxn modelId="{53ADC21E-BF3E-41AB-9F2E-F91EE7101035}" type="presParOf" srcId="{6D189592-2C82-4252-966E-608A9359C3D0}" destId="{BD47987C-D8A8-4F72-9D21-0F1ABCEF4A1D}" srcOrd="4" destOrd="0" presId="urn:microsoft.com/office/officeart/2005/8/layout/venn1"/>
    <dgm:cxn modelId="{FAF0FA75-EB1B-4DB7-870B-EAE9636F456D}" type="presParOf" srcId="{6D189592-2C82-4252-966E-608A9359C3D0}" destId="{0D510131-26D7-4B69-A575-1C58E8ABF570}" srcOrd="5" destOrd="0" presId="urn:microsoft.com/office/officeart/2005/8/layout/venn1"/>
  </dgm:cxnLst>
  <dgm:bg>
    <a:solidFill>
      <a:schemeClr val="accent3">
        <a:lumMod val="50000"/>
      </a:schemeClr>
    </a:solidFill>
  </dgm:bg>
  <dgm:whole>
    <a:ln>
      <a:solidFill>
        <a:schemeClr val="tx1"/>
      </a:solidFill>
    </a:ln>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13CB0FFA-D7EF-479E-8479-B4267C55F3C6}" type="doc">
      <dgm:prSet loTypeId="urn:microsoft.com/office/officeart/2005/8/layout/cycle7" loCatId="cycle" qsTypeId="urn:microsoft.com/office/officeart/2005/8/quickstyle/simple1" qsCatId="simple" csTypeId="urn:microsoft.com/office/officeart/2005/8/colors/accent1_2" csCatId="accent1" phldr="1"/>
      <dgm:spPr/>
      <dgm:t>
        <a:bodyPr/>
        <a:lstStyle/>
        <a:p>
          <a:endParaRPr lang="es-MX"/>
        </a:p>
      </dgm:t>
    </dgm:pt>
    <dgm:pt modelId="{B226AB22-243D-4DD9-BBD0-02A6E538F5C6}">
      <dgm:prSet phldrT="[Texto]" custT="1"/>
      <dgm:spPr>
        <a:scene3d>
          <a:camera prst="orthographicFront"/>
          <a:lightRig rig="threePt" dir="t"/>
        </a:scene3d>
        <a:sp3d>
          <a:bevelT w="101600" prst="riblet"/>
        </a:sp3d>
      </dgm:spPr>
      <dgm:t>
        <a:bodyPr/>
        <a:lstStyle/>
        <a:p>
          <a:r>
            <a:rPr lang="es-MX" sz="2000" dirty="0" smtClean="0">
              <a:latin typeface="Arial" pitchFamily="34" charset="0"/>
              <a:cs typeface="Arial" pitchFamily="34" charset="0"/>
            </a:rPr>
            <a:t>PRETENSIÓN </a:t>
          </a:r>
          <a:endParaRPr lang="es-MX" sz="2000" dirty="0">
            <a:latin typeface="Arial" pitchFamily="34" charset="0"/>
            <a:cs typeface="Arial" pitchFamily="34" charset="0"/>
          </a:endParaRPr>
        </a:p>
      </dgm:t>
    </dgm:pt>
    <dgm:pt modelId="{49DD78E2-07BC-4A0B-A907-9669B6DAA27F}" type="parTrans" cxnId="{A82102CF-6159-45DD-A4A4-F4AC1E511BEC}">
      <dgm:prSet/>
      <dgm:spPr/>
      <dgm:t>
        <a:bodyPr/>
        <a:lstStyle/>
        <a:p>
          <a:endParaRPr lang="es-MX"/>
        </a:p>
      </dgm:t>
    </dgm:pt>
    <dgm:pt modelId="{1A009352-59F5-4235-910C-D6FEBCA78A99}" type="sibTrans" cxnId="{A82102CF-6159-45DD-A4A4-F4AC1E511BEC}">
      <dgm:prSet/>
      <dgm:spPr/>
      <dgm:t>
        <a:bodyPr/>
        <a:lstStyle/>
        <a:p>
          <a:endParaRPr lang="es-MX"/>
        </a:p>
      </dgm:t>
    </dgm:pt>
    <dgm:pt modelId="{ACE6540A-7CA6-470E-89F4-3ECE52ACC78D}">
      <dgm:prSet custT="1">
        <dgm:style>
          <a:lnRef idx="3">
            <a:schemeClr val="lt1"/>
          </a:lnRef>
          <a:fillRef idx="1">
            <a:schemeClr val="accent4"/>
          </a:fillRef>
          <a:effectRef idx="1">
            <a:schemeClr val="accent4"/>
          </a:effectRef>
          <a:fontRef idx="minor">
            <a:schemeClr val="lt1"/>
          </a:fontRef>
        </dgm:style>
      </dgm:prSet>
      <dgm:spPr>
        <a:solidFill>
          <a:schemeClr val="tx2">
            <a:lumMod val="60000"/>
            <a:lumOff val="40000"/>
          </a:schemeClr>
        </a:solidFill>
        <a:scene3d>
          <a:camera prst="orthographicFront"/>
          <a:lightRig rig="threePt" dir="t"/>
        </a:scene3d>
        <a:sp3d>
          <a:bevelT w="165100" prst="coolSlant"/>
        </a:sp3d>
      </dgm:spPr>
      <dgm:t>
        <a:bodyPr/>
        <a:lstStyle/>
        <a:p>
          <a:pPr algn="ctr"/>
          <a:r>
            <a:rPr lang="es-MX" sz="1400" dirty="0" smtClean="0">
              <a:latin typeface="Arial" pitchFamily="34" charset="0"/>
              <a:cs typeface="Arial" pitchFamily="34" charset="0"/>
            </a:rPr>
            <a:t>Para Carnelutti, “es la exigencia  de subordinación del interés ajeno al interés propio”.</a:t>
          </a:r>
          <a:r>
            <a:rPr lang="es-MX" sz="1400" dirty="0" smtClean="0"/>
            <a:t>(GOMEZ LARA, C. 2010, 3).</a:t>
          </a:r>
          <a:endParaRPr lang="es-MX" sz="1400" dirty="0">
            <a:latin typeface="Arial" pitchFamily="34" charset="0"/>
            <a:cs typeface="Arial" pitchFamily="34" charset="0"/>
          </a:endParaRPr>
        </a:p>
      </dgm:t>
    </dgm:pt>
    <dgm:pt modelId="{22ED0BD5-E641-436A-8427-E1B62A152ECD}" type="parTrans" cxnId="{2084EF3F-06BC-41BA-B74B-8FD95331B75D}">
      <dgm:prSet/>
      <dgm:spPr/>
      <dgm:t>
        <a:bodyPr/>
        <a:lstStyle/>
        <a:p>
          <a:endParaRPr lang="es-MX"/>
        </a:p>
      </dgm:t>
    </dgm:pt>
    <dgm:pt modelId="{5BE90E60-9FA1-493F-A21E-2F6E83EF7F96}" type="sibTrans" cxnId="{2084EF3F-06BC-41BA-B74B-8FD95331B75D}">
      <dgm:prSet/>
      <dgm:spPr/>
      <dgm:t>
        <a:bodyPr/>
        <a:lstStyle/>
        <a:p>
          <a:endParaRPr lang="es-MX"/>
        </a:p>
      </dgm:t>
    </dgm:pt>
    <dgm:pt modelId="{45C24A71-AA05-4BF7-BCD0-AEEBFBDF36B2}">
      <dgm:prSet custT="1">
        <dgm:style>
          <a:lnRef idx="0">
            <a:schemeClr val="accent6"/>
          </a:lnRef>
          <a:fillRef idx="3">
            <a:schemeClr val="accent6"/>
          </a:fillRef>
          <a:effectRef idx="3">
            <a:schemeClr val="accent6"/>
          </a:effectRef>
          <a:fontRef idx="minor">
            <a:schemeClr val="lt1"/>
          </a:fontRef>
        </dgm:style>
      </dgm:prSet>
      <dgm:spPr>
        <a:solidFill>
          <a:schemeClr val="tx2">
            <a:lumMod val="60000"/>
            <a:lumOff val="40000"/>
          </a:schemeClr>
        </a:solidFill>
      </dgm:spPr>
      <dgm:t>
        <a:bodyPr/>
        <a:lstStyle/>
        <a:p>
          <a:pPr algn="just"/>
          <a:r>
            <a:rPr lang="es-MX" sz="1400" dirty="0" smtClean="0">
              <a:latin typeface="Arial" pitchFamily="34" charset="0"/>
              <a:cs typeface="Arial" pitchFamily="34" charset="0"/>
            </a:rPr>
            <a:t>Según Couture, la pretensión, “es la afirmación de un sujeto de derecho de merecer la tutela jurídica y por supuesto, la aspiración concreta de que ésta se haga efectiva. En otras palabras: la auto atribución de un derecho por parte de un sujeto que invocándolo pide concretamente que se haga efectiva a su respecto la tutela jurídica”. </a:t>
          </a:r>
          <a:r>
            <a:rPr lang="es-MX" sz="1400" dirty="0" smtClean="0"/>
            <a:t>(OVALLE FAVELA, J., 2005, 166).</a:t>
          </a:r>
          <a:r>
            <a:rPr lang="es-MX" sz="1400" dirty="0" smtClean="0">
              <a:latin typeface="Arial" pitchFamily="34" charset="0"/>
              <a:cs typeface="Arial" pitchFamily="34" charset="0"/>
            </a:rPr>
            <a:t> </a:t>
          </a:r>
          <a:endParaRPr lang="es-MX" sz="1400" dirty="0">
            <a:latin typeface="Arial" pitchFamily="34" charset="0"/>
            <a:cs typeface="Arial" pitchFamily="34" charset="0"/>
          </a:endParaRPr>
        </a:p>
      </dgm:t>
    </dgm:pt>
    <dgm:pt modelId="{A10B68B2-B664-45AB-B59C-EDFEB76F84BB}" type="parTrans" cxnId="{394DDD81-9ADF-4230-B4CE-311ABC7D819D}">
      <dgm:prSet/>
      <dgm:spPr/>
      <dgm:t>
        <a:bodyPr/>
        <a:lstStyle/>
        <a:p>
          <a:endParaRPr lang="es-MX"/>
        </a:p>
      </dgm:t>
    </dgm:pt>
    <dgm:pt modelId="{E06765D4-275F-447D-A62C-8912707C75C0}" type="sibTrans" cxnId="{394DDD81-9ADF-4230-B4CE-311ABC7D819D}">
      <dgm:prSet/>
      <dgm:spPr/>
      <dgm:t>
        <a:bodyPr/>
        <a:lstStyle/>
        <a:p>
          <a:endParaRPr lang="es-MX"/>
        </a:p>
      </dgm:t>
    </dgm:pt>
    <dgm:pt modelId="{B195EBA0-5AC4-4C67-9AE9-2E13C6D2DAC2}">
      <dgm:prSet custT="1">
        <dgm:style>
          <a:lnRef idx="3">
            <a:schemeClr val="lt1"/>
          </a:lnRef>
          <a:fillRef idx="1">
            <a:schemeClr val="accent2"/>
          </a:fillRef>
          <a:effectRef idx="1">
            <a:schemeClr val="accent2"/>
          </a:effectRef>
          <a:fontRef idx="minor">
            <a:schemeClr val="lt1"/>
          </a:fontRef>
        </dgm:style>
      </dgm:prSet>
      <dgm:spPr>
        <a:solidFill>
          <a:schemeClr val="tx2">
            <a:lumMod val="60000"/>
            <a:lumOff val="40000"/>
          </a:schemeClr>
        </a:solidFill>
        <a:scene3d>
          <a:camera prst="orthographicFront"/>
          <a:lightRig rig="threePt" dir="t"/>
        </a:scene3d>
        <a:sp3d>
          <a:bevelT w="139700" prst="cross"/>
        </a:sp3d>
      </dgm:spPr>
      <dgm:t>
        <a:bodyPr/>
        <a:lstStyle/>
        <a:p>
          <a:r>
            <a:rPr lang="es-MX" sz="1400" dirty="0" smtClean="0">
              <a:latin typeface="Arial" pitchFamily="34" charset="0"/>
              <a:cs typeface="Arial" pitchFamily="34" charset="0"/>
            </a:rPr>
            <a:t>Para Ovalle Favela, J. (2005, 166), “la pretensión, es la petición, o reclamación que formula la parte actora o acusadora, ante el juzgador, contra la parte demandada o acusada, en relación con un bien jurídico”. </a:t>
          </a:r>
          <a:r>
            <a:rPr lang="es-MX" sz="1400" dirty="0" smtClean="0"/>
            <a:t>(OVALLE FAVELA, J., 2005, 166).</a:t>
          </a:r>
          <a:endParaRPr lang="es-MX" sz="1400" dirty="0">
            <a:latin typeface="Arial" pitchFamily="34" charset="0"/>
            <a:cs typeface="Arial" pitchFamily="34" charset="0"/>
          </a:endParaRPr>
        </a:p>
      </dgm:t>
    </dgm:pt>
    <dgm:pt modelId="{F3BCD4F6-7D20-47B4-8D8E-5100FB4C8872}" type="parTrans" cxnId="{0A47A52A-B31F-4810-91D6-1F34ABCB57EF}">
      <dgm:prSet/>
      <dgm:spPr/>
      <dgm:t>
        <a:bodyPr/>
        <a:lstStyle/>
        <a:p>
          <a:endParaRPr lang="es-MX"/>
        </a:p>
      </dgm:t>
    </dgm:pt>
    <dgm:pt modelId="{F80B292A-F68A-4385-BCF2-0328D5374E0F}" type="sibTrans" cxnId="{0A47A52A-B31F-4810-91D6-1F34ABCB57EF}">
      <dgm:prSet/>
      <dgm:spPr/>
      <dgm:t>
        <a:bodyPr/>
        <a:lstStyle/>
        <a:p>
          <a:endParaRPr lang="es-MX"/>
        </a:p>
      </dgm:t>
    </dgm:pt>
    <dgm:pt modelId="{E8597A2D-2753-4CDD-8F74-B5D9F98F6A5B}" type="pres">
      <dgm:prSet presAssocID="{13CB0FFA-D7EF-479E-8479-B4267C55F3C6}" presName="Name0" presStyleCnt="0">
        <dgm:presLayoutVars>
          <dgm:dir/>
          <dgm:resizeHandles val="exact"/>
        </dgm:presLayoutVars>
      </dgm:prSet>
      <dgm:spPr/>
      <dgm:t>
        <a:bodyPr/>
        <a:lstStyle/>
        <a:p>
          <a:endParaRPr lang="es-MX"/>
        </a:p>
      </dgm:t>
    </dgm:pt>
    <dgm:pt modelId="{DAFADE0E-1B94-4374-9BAD-819F20A4DCCF}" type="pres">
      <dgm:prSet presAssocID="{B226AB22-243D-4DD9-BBD0-02A6E538F5C6}" presName="node" presStyleLbl="node1" presStyleIdx="0" presStyleCnt="4" custScaleX="111573" custScaleY="62964" custRadScaleRad="109760" custRadScaleInc="4031">
        <dgm:presLayoutVars>
          <dgm:bulletEnabled val="1"/>
        </dgm:presLayoutVars>
      </dgm:prSet>
      <dgm:spPr/>
      <dgm:t>
        <a:bodyPr/>
        <a:lstStyle/>
        <a:p>
          <a:endParaRPr lang="es-MX"/>
        </a:p>
      </dgm:t>
    </dgm:pt>
    <dgm:pt modelId="{08609383-DB31-4BF9-AFDB-7A8CA4C25AF8}" type="pres">
      <dgm:prSet presAssocID="{1A009352-59F5-4235-910C-D6FEBCA78A99}" presName="sibTrans" presStyleLbl="sibTrans2D1" presStyleIdx="0" presStyleCnt="4"/>
      <dgm:spPr/>
      <dgm:t>
        <a:bodyPr/>
        <a:lstStyle/>
        <a:p>
          <a:endParaRPr lang="es-MX"/>
        </a:p>
      </dgm:t>
    </dgm:pt>
    <dgm:pt modelId="{D0434371-784A-43F7-8B33-8A64CCBB62F9}" type="pres">
      <dgm:prSet presAssocID="{1A009352-59F5-4235-910C-D6FEBCA78A99}" presName="connectorText" presStyleLbl="sibTrans2D1" presStyleIdx="0" presStyleCnt="4"/>
      <dgm:spPr/>
      <dgm:t>
        <a:bodyPr/>
        <a:lstStyle/>
        <a:p>
          <a:endParaRPr lang="es-MX"/>
        </a:p>
      </dgm:t>
    </dgm:pt>
    <dgm:pt modelId="{9CD0490E-C2F0-4FC9-83CB-45CC85BF294A}" type="pres">
      <dgm:prSet presAssocID="{B195EBA0-5AC4-4C67-9AE9-2E13C6D2DAC2}" presName="node" presStyleLbl="node1" presStyleIdx="1" presStyleCnt="4" custScaleX="242223" custScaleY="112384" custRadScaleRad="111010" custRadScaleInc="-31055">
        <dgm:presLayoutVars>
          <dgm:bulletEnabled val="1"/>
        </dgm:presLayoutVars>
      </dgm:prSet>
      <dgm:spPr/>
      <dgm:t>
        <a:bodyPr/>
        <a:lstStyle/>
        <a:p>
          <a:endParaRPr lang="es-MX"/>
        </a:p>
      </dgm:t>
    </dgm:pt>
    <dgm:pt modelId="{792467E6-5FCD-4A1D-A9EF-EF8BE99ADDFF}" type="pres">
      <dgm:prSet presAssocID="{F80B292A-F68A-4385-BCF2-0328D5374E0F}" presName="sibTrans" presStyleLbl="sibTrans2D1" presStyleIdx="1" presStyleCnt="4"/>
      <dgm:spPr/>
      <dgm:t>
        <a:bodyPr/>
        <a:lstStyle/>
        <a:p>
          <a:endParaRPr lang="es-MX"/>
        </a:p>
      </dgm:t>
    </dgm:pt>
    <dgm:pt modelId="{3F63526F-82E9-479C-8504-076DCB98B7FB}" type="pres">
      <dgm:prSet presAssocID="{F80B292A-F68A-4385-BCF2-0328D5374E0F}" presName="connectorText" presStyleLbl="sibTrans2D1" presStyleIdx="1" presStyleCnt="4"/>
      <dgm:spPr/>
      <dgm:t>
        <a:bodyPr/>
        <a:lstStyle/>
        <a:p>
          <a:endParaRPr lang="es-MX"/>
        </a:p>
      </dgm:t>
    </dgm:pt>
    <dgm:pt modelId="{99F05FD3-0DAD-4E2C-AFD1-2F283C766D70}" type="pres">
      <dgm:prSet presAssocID="{45C24A71-AA05-4BF7-BCD0-AEEBFBDF36B2}" presName="node" presStyleLbl="node1" presStyleIdx="2" presStyleCnt="4" custScaleX="393665" custScaleY="135819" custRadScaleRad="87330" custRadScaleInc="-9880">
        <dgm:presLayoutVars>
          <dgm:bulletEnabled val="1"/>
        </dgm:presLayoutVars>
      </dgm:prSet>
      <dgm:spPr/>
      <dgm:t>
        <a:bodyPr/>
        <a:lstStyle/>
        <a:p>
          <a:endParaRPr lang="es-MX"/>
        </a:p>
      </dgm:t>
    </dgm:pt>
    <dgm:pt modelId="{9C8B5281-25D3-4A54-9F82-1D5327834083}" type="pres">
      <dgm:prSet presAssocID="{E06765D4-275F-447D-A62C-8912707C75C0}" presName="sibTrans" presStyleLbl="sibTrans2D1" presStyleIdx="2" presStyleCnt="4" custLinFactNeighborX="14218" custLinFactNeighborY="-445"/>
      <dgm:spPr/>
      <dgm:t>
        <a:bodyPr/>
        <a:lstStyle/>
        <a:p>
          <a:endParaRPr lang="es-MX"/>
        </a:p>
      </dgm:t>
    </dgm:pt>
    <dgm:pt modelId="{4740415D-80FC-4D2C-A67C-EA32F40A406B}" type="pres">
      <dgm:prSet presAssocID="{E06765D4-275F-447D-A62C-8912707C75C0}" presName="connectorText" presStyleLbl="sibTrans2D1" presStyleIdx="2" presStyleCnt="4"/>
      <dgm:spPr/>
      <dgm:t>
        <a:bodyPr/>
        <a:lstStyle/>
        <a:p>
          <a:endParaRPr lang="es-MX"/>
        </a:p>
      </dgm:t>
    </dgm:pt>
    <dgm:pt modelId="{22BE665A-44A9-4148-A9BE-99E68BEA68CE}" type="pres">
      <dgm:prSet presAssocID="{ACE6540A-7CA6-470E-89F4-3ECE52ACC78D}" presName="node" presStyleLbl="node1" presStyleIdx="3" presStyleCnt="4" custScaleX="178422" custScaleY="117650" custRadScaleRad="116876" custRadScaleInc="27936">
        <dgm:presLayoutVars>
          <dgm:bulletEnabled val="1"/>
        </dgm:presLayoutVars>
      </dgm:prSet>
      <dgm:spPr/>
      <dgm:t>
        <a:bodyPr/>
        <a:lstStyle/>
        <a:p>
          <a:endParaRPr lang="es-MX"/>
        </a:p>
      </dgm:t>
    </dgm:pt>
    <dgm:pt modelId="{6A50E16E-030D-461D-B0CD-F8DC7A08A6B3}" type="pres">
      <dgm:prSet presAssocID="{5BE90E60-9FA1-493F-A21E-2F6E83EF7F96}" presName="sibTrans" presStyleLbl="sibTrans2D1" presStyleIdx="3" presStyleCnt="4"/>
      <dgm:spPr/>
      <dgm:t>
        <a:bodyPr/>
        <a:lstStyle/>
        <a:p>
          <a:endParaRPr lang="es-MX"/>
        </a:p>
      </dgm:t>
    </dgm:pt>
    <dgm:pt modelId="{0DCDC363-89DA-44BF-939C-A0B661464A61}" type="pres">
      <dgm:prSet presAssocID="{5BE90E60-9FA1-493F-A21E-2F6E83EF7F96}" presName="connectorText" presStyleLbl="sibTrans2D1" presStyleIdx="3" presStyleCnt="4"/>
      <dgm:spPr/>
      <dgm:t>
        <a:bodyPr/>
        <a:lstStyle/>
        <a:p>
          <a:endParaRPr lang="es-MX"/>
        </a:p>
      </dgm:t>
    </dgm:pt>
  </dgm:ptLst>
  <dgm:cxnLst>
    <dgm:cxn modelId="{0A47A52A-B31F-4810-91D6-1F34ABCB57EF}" srcId="{13CB0FFA-D7EF-479E-8479-B4267C55F3C6}" destId="{B195EBA0-5AC4-4C67-9AE9-2E13C6D2DAC2}" srcOrd="1" destOrd="0" parTransId="{F3BCD4F6-7D20-47B4-8D8E-5100FB4C8872}" sibTransId="{F80B292A-F68A-4385-BCF2-0328D5374E0F}"/>
    <dgm:cxn modelId="{B1003B50-5288-49AE-8475-B22461977DA4}" type="presOf" srcId="{13CB0FFA-D7EF-479E-8479-B4267C55F3C6}" destId="{E8597A2D-2753-4CDD-8F74-B5D9F98F6A5B}" srcOrd="0" destOrd="0" presId="urn:microsoft.com/office/officeart/2005/8/layout/cycle7"/>
    <dgm:cxn modelId="{394DDD81-9ADF-4230-B4CE-311ABC7D819D}" srcId="{13CB0FFA-D7EF-479E-8479-B4267C55F3C6}" destId="{45C24A71-AA05-4BF7-BCD0-AEEBFBDF36B2}" srcOrd="2" destOrd="0" parTransId="{A10B68B2-B664-45AB-B59C-EDFEB76F84BB}" sibTransId="{E06765D4-275F-447D-A62C-8912707C75C0}"/>
    <dgm:cxn modelId="{EC3FC0B9-FAE3-44DE-B49E-CED1756F5A24}" type="presOf" srcId="{E06765D4-275F-447D-A62C-8912707C75C0}" destId="{9C8B5281-25D3-4A54-9F82-1D5327834083}" srcOrd="0" destOrd="0" presId="urn:microsoft.com/office/officeart/2005/8/layout/cycle7"/>
    <dgm:cxn modelId="{25935065-5797-4959-AD86-46DA93D18093}" type="presOf" srcId="{5BE90E60-9FA1-493F-A21E-2F6E83EF7F96}" destId="{6A50E16E-030D-461D-B0CD-F8DC7A08A6B3}" srcOrd="0" destOrd="0" presId="urn:microsoft.com/office/officeart/2005/8/layout/cycle7"/>
    <dgm:cxn modelId="{DA724571-89F8-44A0-925E-FE75EB7A8044}" type="presOf" srcId="{5BE90E60-9FA1-493F-A21E-2F6E83EF7F96}" destId="{0DCDC363-89DA-44BF-939C-A0B661464A61}" srcOrd="1" destOrd="0" presId="urn:microsoft.com/office/officeart/2005/8/layout/cycle7"/>
    <dgm:cxn modelId="{A82102CF-6159-45DD-A4A4-F4AC1E511BEC}" srcId="{13CB0FFA-D7EF-479E-8479-B4267C55F3C6}" destId="{B226AB22-243D-4DD9-BBD0-02A6E538F5C6}" srcOrd="0" destOrd="0" parTransId="{49DD78E2-07BC-4A0B-A907-9669B6DAA27F}" sibTransId="{1A009352-59F5-4235-910C-D6FEBCA78A99}"/>
    <dgm:cxn modelId="{149E7126-EA48-4ED4-901D-885367CEC77C}" type="presOf" srcId="{E06765D4-275F-447D-A62C-8912707C75C0}" destId="{4740415D-80FC-4D2C-A67C-EA32F40A406B}" srcOrd="1" destOrd="0" presId="urn:microsoft.com/office/officeart/2005/8/layout/cycle7"/>
    <dgm:cxn modelId="{F3611852-EFFA-4195-ACE7-CE996360EE47}" type="presOf" srcId="{B226AB22-243D-4DD9-BBD0-02A6E538F5C6}" destId="{DAFADE0E-1B94-4374-9BAD-819F20A4DCCF}" srcOrd="0" destOrd="0" presId="urn:microsoft.com/office/officeart/2005/8/layout/cycle7"/>
    <dgm:cxn modelId="{2084EF3F-06BC-41BA-B74B-8FD95331B75D}" srcId="{13CB0FFA-D7EF-479E-8479-B4267C55F3C6}" destId="{ACE6540A-7CA6-470E-89F4-3ECE52ACC78D}" srcOrd="3" destOrd="0" parTransId="{22ED0BD5-E641-436A-8427-E1B62A152ECD}" sibTransId="{5BE90E60-9FA1-493F-A21E-2F6E83EF7F96}"/>
    <dgm:cxn modelId="{DB1FB62B-E147-45DE-9373-AB488EFEB740}" type="presOf" srcId="{1A009352-59F5-4235-910C-D6FEBCA78A99}" destId="{D0434371-784A-43F7-8B33-8A64CCBB62F9}" srcOrd="1" destOrd="0" presId="urn:microsoft.com/office/officeart/2005/8/layout/cycle7"/>
    <dgm:cxn modelId="{2FB35F0B-C083-4D2D-9C1D-550E57B237A6}" type="presOf" srcId="{45C24A71-AA05-4BF7-BCD0-AEEBFBDF36B2}" destId="{99F05FD3-0DAD-4E2C-AFD1-2F283C766D70}" srcOrd="0" destOrd="0" presId="urn:microsoft.com/office/officeart/2005/8/layout/cycle7"/>
    <dgm:cxn modelId="{B9CE68A7-98DB-45AC-87AE-907CDCF7BF4D}" type="presOf" srcId="{F80B292A-F68A-4385-BCF2-0328D5374E0F}" destId="{3F63526F-82E9-479C-8504-076DCB98B7FB}" srcOrd="1" destOrd="0" presId="urn:microsoft.com/office/officeart/2005/8/layout/cycle7"/>
    <dgm:cxn modelId="{592B3F62-4467-4CF0-840D-0F805230C4FE}" type="presOf" srcId="{ACE6540A-7CA6-470E-89F4-3ECE52ACC78D}" destId="{22BE665A-44A9-4148-A9BE-99E68BEA68CE}" srcOrd="0" destOrd="0" presId="urn:microsoft.com/office/officeart/2005/8/layout/cycle7"/>
    <dgm:cxn modelId="{C5465A05-19E8-40C1-8090-E2FCFB4C5F1F}" type="presOf" srcId="{1A009352-59F5-4235-910C-D6FEBCA78A99}" destId="{08609383-DB31-4BF9-AFDB-7A8CA4C25AF8}" srcOrd="0" destOrd="0" presId="urn:microsoft.com/office/officeart/2005/8/layout/cycle7"/>
    <dgm:cxn modelId="{3148580F-452A-4969-A3DA-805D3BBC5CFA}" type="presOf" srcId="{B195EBA0-5AC4-4C67-9AE9-2E13C6D2DAC2}" destId="{9CD0490E-C2F0-4FC9-83CB-45CC85BF294A}" srcOrd="0" destOrd="0" presId="urn:microsoft.com/office/officeart/2005/8/layout/cycle7"/>
    <dgm:cxn modelId="{7042D99E-8071-4B71-83EE-57E91D4CFB55}" type="presOf" srcId="{F80B292A-F68A-4385-BCF2-0328D5374E0F}" destId="{792467E6-5FCD-4A1D-A9EF-EF8BE99ADDFF}" srcOrd="0" destOrd="0" presId="urn:microsoft.com/office/officeart/2005/8/layout/cycle7"/>
    <dgm:cxn modelId="{5F8AECEA-1DC2-4299-BF05-8D148A51FF6B}" type="presParOf" srcId="{E8597A2D-2753-4CDD-8F74-B5D9F98F6A5B}" destId="{DAFADE0E-1B94-4374-9BAD-819F20A4DCCF}" srcOrd="0" destOrd="0" presId="urn:microsoft.com/office/officeart/2005/8/layout/cycle7"/>
    <dgm:cxn modelId="{D1603450-1382-4244-B5BD-D74D6B5827CC}" type="presParOf" srcId="{E8597A2D-2753-4CDD-8F74-B5D9F98F6A5B}" destId="{08609383-DB31-4BF9-AFDB-7A8CA4C25AF8}" srcOrd="1" destOrd="0" presId="urn:microsoft.com/office/officeart/2005/8/layout/cycle7"/>
    <dgm:cxn modelId="{3E55D8E0-2D8F-4F41-966A-7F905A17E9F6}" type="presParOf" srcId="{08609383-DB31-4BF9-AFDB-7A8CA4C25AF8}" destId="{D0434371-784A-43F7-8B33-8A64CCBB62F9}" srcOrd="0" destOrd="0" presId="urn:microsoft.com/office/officeart/2005/8/layout/cycle7"/>
    <dgm:cxn modelId="{8BEFA144-9E63-4FE0-85B8-02AA6E151002}" type="presParOf" srcId="{E8597A2D-2753-4CDD-8F74-B5D9F98F6A5B}" destId="{9CD0490E-C2F0-4FC9-83CB-45CC85BF294A}" srcOrd="2" destOrd="0" presId="urn:microsoft.com/office/officeart/2005/8/layout/cycle7"/>
    <dgm:cxn modelId="{1A917986-AFBC-41AA-94F0-6951D87764B9}" type="presParOf" srcId="{E8597A2D-2753-4CDD-8F74-B5D9F98F6A5B}" destId="{792467E6-5FCD-4A1D-A9EF-EF8BE99ADDFF}" srcOrd="3" destOrd="0" presId="urn:microsoft.com/office/officeart/2005/8/layout/cycle7"/>
    <dgm:cxn modelId="{1C340527-3665-4018-9C63-20AF78C75D9E}" type="presParOf" srcId="{792467E6-5FCD-4A1D-A9EF-EF8BE99ADDFF}" destId="{3F63526F-82E9-479C-8504-076DCB98B7FB}" srcOrd="0" destOrd="0" presId="urn:microsoft.com/office/officeart/2005/8/layout/cycle7"/>
    <dgm:cxn modelId="{E197103F-A594-4D1F-B3B9-81BDE26BEE67}" type="presParOf" srcId="{E8597A2D-2753-4CDD-8F74-B5D9F98F6A5B}" destId="{99F05FD3-0DAD-4E2C-AFD1-2F283C766D70}" srcOrd="4" destOrd="0" presId="urn:microsoft.com/office/officeart/2005/8/layout/cycle7"/>
    <dgm:cxn modelId="{20D6C93D-0222-4262-886B-834CA3B97A17}" type="presParOf" srcId="{E8597A2D-2753-4CDD-8F74-B5D9F98F6A5B}" destId="{9C8B5281-25D3-4A54-9F82-1D5327834083}" srcOrd="5" destOrd="0" presId="urn:microsoft.com/office/officeart/2005/8/layout/cycle7"/>
    <dgm:cxn modelId="{1028AB4B-FB13-4A27-AC25-17A77561AF95}" type="presParOf" srcId="{9C8B5281-25D3-4A54-9F82-1D5327834083}" destId="{4740415D-80FC-4D2C-A67C-EA32F40A406B}" srcOrd="0" destOrd="0" presId="urn:microsoft.com/office/officeart/2005/8/layout/cycle7"/>
    <dgm:cxn modelId="{597E2A9E-B809-4E07-AB41-BC237F0BFB4A}" type="presParOf" srcId="{E8597A2D-2753-4CDD-8F74-B5D9F98F6A5B}" destId="{22BE665A-44A9-4148-A9BE-99E68BEA68CE}" srcOrd="6" destOrd="0" presId="urn:microsoft.com/office/officeart/2005/8/layout/cycle7"/>
    <dgm:cxn modelId="{0A7F305C-A048-40E9-8D8E-DCE344BEA54B}" type="presParOf" srcId="{E8597A2D-2753-4CDD-8F74-B5D9F98F6A5B}" destId="{6A50E16E-030D-461D-B0CD-F8DC7A08A6B3}" srcOrd="7" destOrd="0" presId="urn:microsoft.com/office/officeart/2005/8/layout/cycle7"/>
    <dgm:cxn modelId="{8B4A9DEA-8133-419B-A740-C7C2CA3ADE6E}" type="presParOf" srcId="{6A50E16E-030D-461D-B0CD-F8DC7A08A6B3}" destId="{0DCDC363-89DA-44BF-939C-A0B661464A61}" srcOrd="0" destOrd="0" presId="urn:microsoft.com/office/officeart/2005/8/layout/cycle7"/>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E4457A17-A98E-4B38-A957-EFC72908677C}" type="doc">
      <dgm:prSet loTypeId="urn:microsoft.com/office/officeart/2005/8/layout/hierarchy2" loCatId="hierarchy" qsTypeId="urn:microsoft.com/office/officeart/2005/8/quickstyle/simple1" qsCatId="simple" csTypeId="urn:microsoft.com/office/officeart/2005/8/colors/accent1_2" csCatId="accent1" phldr="1"/>
      <dgm:spPr/>
      <dgm:t>
        <a:bodyPr/>
        <a:lstStyle/>
        <a:p>
          <a:endParaRPr lang="es-MX"/>
        </a:p>
      </dgm:t>
    </dgm:pt>
    <dgm:pt modelId="{A30BE589-36CF-4069-991C-C89EBFE163FD}" type="pres">
      <dgm:prSet presAssocID="{E4457A17-A98E-4B38-A957-EFC72908677C}" presName="diagram" presStyleCnt="0">
        <dgm:presLayoutVars>
          <dgm:chPref val="1"/>
          <dgm:dir/>
          <dgm:animOne val="branch"/>
          <dgm:animLvl val="lvl"/>
          <dgm:resizeHandles val="exact"/>
        </dgm:presLayoutVars>
      </dgm:prSet>
      <dgm:spPr/>
      <dgm:t>
        <a:bodyPr/>
        <a:lstStyle/>
        <a:p>
          <a:endParaRPr lang="es-MX"/>
        </a:p>
      </dgm:t>
    </dgm:pt>
  </dgm:ptLst>
  <dgm:cxnLst>
    <dgm:cxn modelId="{A9EA6761-DF05-457B-A6CD-3CA9D3F83282}" type="presOf" srcId="{E4457A17-A98E-4B38-A957-EFC72908677C}" destId="{A30BE589-36CF-4069-991C-C89EBFE163FD}" srcOrd="0" destOrd="0" presId="urn:microsoft.com/office/officeart/2005/8/layout/hierarchy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2619738D-7F4D-4895-BFF1-2FF30F1E3BB2}" type="doc">
      <dgm:prSet loTypeId="urn:microsoft.com/office/officeart/2005/8/layout/hProcess9" loCatId="process" qsTypeId="urn:microsoft.com/office/officeart/2005/8/quickstyle/simple1" qsCatId="simple" csTypeId="urn:microsoft.com/office/officeart/2005/8/colors/accent1_2" csCatId="accent1" phldr="1"/>
      <dgm:spPr/>
      <dgm:t>
        <a:bodyPr/>
        <a:lstStyle/>
        <a:p>
          <a:endParaRPr lang="es-MX"/>
        </a:p>
      </dgm:t>
    </dgm:pt>
    <dgm:pt modelId="{A84B3853-02B8-44D6-BBC1-3DF8F2AFB011}">
      <dgm:prSet custT="1"/>
      <dgm:spPr>
        <a:solidFill>
          <a:schemeClr val="accent6">
            <a:lumMod val="50000"/>
          </a:schemeClr>
        </a:solidFill>
        <a:ln>
          <a:solidFill>
            <a:schemeClr val="tx1"/>
          </a:solidFill>
        </a:ln>
      </dgm:spPr>
      <dgm:t>
        <a:bodyPr/>
        <a:lstStyle/>
        <a:p>
          <a:pPr rtl="0"/>
          <a:r>
            <a:rPr lang="es-ES" sz="2800" b="1" dirty="0" smtClean="0"/>
            <a:t>DEFINICION DEL PROCESO</a:t>
          </a:r>
          <a:endParaRPr lang="es-MX" sz="2800" dirty="0"/>
        </a:p>
      </dgm:t>
    </dgm:pt>
    <dgm:pt modelId="{F6D581F2-92A6-42FA-B1D2-6122C6A313E4}" type="parTrans" cxnId="{999E1E67-A7C2-4252-A70B-282B7DD5C9D5}">
      <dgm:prSet/>
      <dgm:spPr/>
      <dgm:t>
        <a:bodyPr/>
        <a:lstStyle/>
        <a:p>
          <a:endParaRPr lang="es-MX"/>
        </a:p>
      </dgm:t>
    </dgm:pt>
    <dgm:pt modelId="{A5D05F17-E653-4C9E-B5E2-7F0973F05409}" type="sibTrans" cxnId="{999E1E67-A7C2-4252-A70B-282B7DD5C9D5}">
      <dgm:prSet/>
      <dgm:spPr/>
      <dgm:t>
        <a:bodyPr/>
        <a:lstStyle/>
        <a:p>
          <a:endParaRPr lang="es-MX"/>
        </a:p>
      </dgm:t>
    </dgm:pt>
    <dgm:pt modelId="{617517E2-B158-4D2A-AA18-40B8A1A4FE64}">
      <dgm:prSet>
        <dgm:style>
          <a:lnRef idx="2">
            <a:schemeClr val="dk1"/>
          </a:lnRef>
          <a:fillRef idx="1">
            <a:schemeClr val="lt1"/>
          </a:fillRef>
          <a:effectRef idx="0">
            <a:schemeClr val="dk1"/>
          </a:effectRef>
          <a:fontRef idx="minor">
            <a:schemeClr val="dk1"/>
          </a:fontRef>
        </dgm:style>
      </dgm:prSet>
      <dgm:spPr>
        <a:solidFill>
          <a:schemeClr val="accent6">
            <a:lumMod val="50000"/>
          </a:schemeClr>
        </a:solidFill>
      </dgm:spPr>
      <dgm:t>
        <a:bodyPr/>
        <a:lstStyle/>
        <a:p>
          <a:pPr rtl="0"/>
          <a:r>
            <a:rPr lang="es-ES" b="1" dirty="0" smtClean="0">
              <a:solidFill>
                <a:schemeClr val="bg2"/>
              </a:solidFill>
            </a:rPr>
            <a:t>Según Carnelutti, el concepto de proceso denota “la suma de los actos que se realizan para la composición del litigio”(Gomez,1990,65)</a:t>
          </a:r>
          <a:endParaRPr lang="es-MX" dirty="0"/>
        </a:p>
      </dgm:t>
    </dgm:pt>
    <dgm:pt modelId="{ADE9C265-35FB-4B83-9172-9B2B47B2B9FB}" type="parTrans" cxnId="{EA0F775C-8DFC-4285-9FD1-A9078102C14A}">
      <dgm:prSet/>
      <dgm:spPr/>
      <dgm:t>
        <a:bodyPr/>
        <a:lstStyle/>
        <a:p>
          <a:endParaRPr lang="es-MX"/>
        </a:p>
      </dgm:t>
    </dgm:pt>
    <dgm:pt modelId="{50CEEAB0-006A-40C9-8878-647E2D30D7C9}" type="sibTrans" cxnId="{EA0F775C-8DFC-4285-9FD1-A9078102C14A}">
      <dgm:prSet/>
      <dgm:spPr/>
      <dgm:t>
        <a:bodyPr/>
        <a:lstStyle/>
        <a:p>
          <a:endParaRPr lang="es-MX"/>
        </a:p>
      </dgm:t>
    </dgm:pt>
    <dgm:pt modelId="{39BD0062-74A3-4F46-A72B-846D0EB4413E}" type="pres">
      <dgm:prSet presAssocID="{2619738D-7F4D-4895-BFF1-2FF30F1E3BB2}" presName="CompostProcess" presStyleCnt="0">
        <dgm:presLayoutVars>
          <dgm:dir/>
          <dgm:resizeHandles val="exact"/>
        </dgm:presLayoutVars>
      </dgm:prSet>
      <dgm:spPr/>
      <dgm:t>
        <a:bodyPr/>
        <a:lstStyle/>
        <a:p>
          <a:endParaRPr lang="es-MX"/>
        </a:p>
      </dgm:t>
    </dgm:pt>
    <dgm:pt modelId="{8360B541-4AB1-4F45-9351-F1CD67F8C90E}" type="pres">
      <dgm:prSet presAssocID="{2619738D-7F4D-4895-BFF1-2FF30F1E3BB2}" presName="arrow" presStyleLbl="bgShp" presStyleIdx="0" presStyleCnt="1" custLinFactNeighborX="-1698" custLinFactNeighborY="4370"/>
      <dgm:spPr/>
    </dgm:pt>
    <dgm:pt modelId="{7D7ACF52-91F7-4725-AA31-D2FC29B3FFA5}" type="pres">
      <dgm:prSet presAssocID="{2619738D-7F4D-4895-BFF1-2FF30F1E3BB2}" presName="linearProcess" presStyleCnt="0"/>
      <dgm:spPr/>
    </dgm:pt>
    <dgm:pt modelId="{492FC48C-3D8B-48E0-9F8C-6CB4984AF655}" type="pres">
      <dgm:prSet presAssocID="{A84B3853-02B8-44D6-BBC1-3DF8F2AFB011}" presName="textNode" presStyleLbl="node1" presStyleIdx="0" presStyleCnt="2">
        <dgm:presLayoutVars>
          <dgm:bulletEnabled val="1"/>
        </dgm:presLayoutVars>
      </dgm:prSet>
      <dgm:spPr/>
      <dgm:t>
        <a:bodyPr/>
        <a:lstStyle/>
        <a:p>
          <a:endParaRPr lang="es-MX"/>
        </a:p>
      </dgm:t>
    </dgm:pt>
    <dgm:pt modelId="{E380F90F-4545-4083-9750-3A5387A8E754}" type="pres">
      <dgm:prSet presAssocID="{A5D05F17-E653-4C9E-B5E2-7F0973F05409}" presName="sibTrans" presStyleCnt="0"/>
      <dgm:spPr/>
    </dgm:pt>
    <dgm:pt modelId="{07764CCF-05B9-4F26-92E8-80E59DA22B18}" type="pres">
      <dgm:prSet presAssocID="{617517E2-B158-4D2A-AA18-40B8A1A4FE64}" presName="textNode" presStyleLbl="node1" presStyleIdx="1" presStyleCnt="2" custLinFactNeighborX="-2528" custLinFactNeighborY="1191">
        <dgm:presLayoutVars>
          <dgm:bulletEnabled val="1"/>
        </dgm:presLayoutVars>
      </dgm:prSet>
      <dgm:spPr/>
      <dgm:t>
        <a:bodyPr/>
        <a:lstStyle/>
        <a:p>
          <a:endParaRPr lang="es-MX"/>
        </a:p>
      </dgm:t>
    </dgm:pt>
  </dgm:ptLst>
  <dgm:cxnLst>
    <dgm:cxn modelId="{80E63DAB-364B-4ADC-9A70-4EF7342A7FDA}" type="presOf" srcId="{A84B3853-02B8-44D6-BBC1-3DF8F2AFB011}" destId="{492FC48C-3D8B-48E0-9F8C-6CB4984AF655}" srcOrd="0" destOrd="0" presId="urn:microsoft.com/office/officeart/2005/8/layout/hProcess9"/>
    <dgm:cxn modelId="{FFA95770-C1EB-4FFC-9E89-A7B0D44B6443}" type="presOf" srcId="{2619738D-7F4D-4895-BFF1-2FF30F1E3BB2}" destId="{39BD0062-74A3-4F46-A72B-846D0EB4413E}" srcOrd="0" destOrd="0" presId="urn:microsoft.com/office/officeart/2005/8/layout/hProcess9"/>
    <dgm:cxn modelId="{EA0F775C-8DFC-4285-9FD1-A9078102C14A}" srcId="{2619738D-7F4D-4895-BFF1-2FF30F1E3BB2}" destId="{617517E2-B158-4D2A-AA18-40B8A1A4FE64}" srcOrd="1" destOrd="0" parTransId="{ADE9C265-35FB-4B83-9172-9B2B47B2B9FB}" sibTransId="{50CEEAB0-006A-40C9-8878-647E2D30D7C9}"/>
    <dgm:cxn modelId="{40F35B5D-19C1-4551-B7C0-C05214D3382C}" type="presOf" srcId="{617517E2-B158-4D2A-AA18-40B8A1A4FE64}" destId="{07764CCF-05B9-4F26-92E8-80E59DA22B18}" srcOrd="0" destOrd="0" presId="urn:microsoft.com/office/officeart/2005/8/layout/hProcess9"/>
    <dgm:cxn modelId="{999E1E67-A7C2-4252-A70B-282B7DD5C9D5}" srcId="{2619738D-7F4D-4895-BFF1-2FF30F1E3BB2}" destId="{A84B3853-02B8-44D6-BBC1-3DF8F2AFB011}" srcOrd="0" destOrd="0" parTransId="{F6D581F2-92A6-42FA-B1D2-6122C6A313E4}" sibTransId="{A5D05F17-E653-4C9E-B5E2-7F0973F05409}"/>
    <dgm:cxn modelId="{31F38484-DACC-4097-A9B5-98E62187347A}" type="presParOf" srcId="{39BD0062-74A3-4F46-A72B-846D0EB4413E}" destId="{8360B541-4AB1-4F45-9351-F1CD67F8C90E}" srcOrd="0" destOrd="0" presId="urn:microsoft.com/office/officeart/2005/8/layout/hProcess9"/>
    <dgm:cxn modelId="{E3C9A10A-A066-4F08-9576-715B286E69C8}" type="presParOf" srcId="{39BD0062-74A3-4F46-A72B-846D0EB4413E}" destId="{7D7ACF52-91F7-4725-AA31-D2FC29B3FFA5}" srcOrd="1" destOrd="0" presId="urn:microsoft.com/office/officeart/2005/8/layout/hProcess9"/>
    <dgm:cxn modelId="{AAC2F710-B189-4242-A065-2C969CA2D579}" type="presParOf" srcId="{7D7ACF52-91F7-4725-AA31-D2FC29B3FFA5}" destId="{492FC48C-3D8B-48E0-9F8C-6CB4984AF655}" srcOrd="0" destOrd="0" presId="urn:microsoft.com/office/officeart/2005/8/layout/hProcess9"/>
    <dgm:cxn modelId="{A14628CD-46BF-4AA6-A0A0-52A2412465EA}" type="presParOf" srcId="{7D7ACF52-91F7-4725-AA31-D2FC29B3FFA5}" destId="{E380F90F-4545-4083-9750-3A5387A8E754}" srcOrd="1" destOrd="0" presId="urn:microsoft.com/office/officeart/2005/8/layout/hProcess9"/>
    <dgm:cxn modelId="{47DE7310-5A24-4998-88D2-8F30577649B4}" type="presParOf" srcId="{7D7ACF52-91F7-4725-AA31-D2FC29B3FFA5}" destId="{07764CCF-05B9-4F26-92E8-80E59DA22B18}" srcOrd="2" destOrd="0" presId="urn:microsoft.com/office/officeart/2005/8/layout/hProcess9"/>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8DF23294-948B-4D58-9AF6-26181C6F3F52}" type="doc">
      <dgm:prSet loTypeId="urn:microsoft.com/office/officeart/2005/8/layout/equation1" loCatId="process" qsTypeId="urn:microsoft.com/office/officeart/2005/8/quickstyle/3d2" qsCatId="3D" csTypeId="urn:microsoft.com/office/officeart/2005/8/colors/colorful2" csCatId="colorful" phldr="1"/>
      <dgm:spPr/>
    </dgm:pt>
    <dgm:pt modelId="{23374C2A-3E5D-47CE-A44D-0830BF36E543}">
      <dgm:prSet phldrT="[Texto]" custT="1"/>
      <dgm:spPr/>
      <dgm:t>
        <a:bodyPr/>
        <a:lstStyle/>
        <a:p>
          <a:r>
            <a:rPr lang="es-ES" sz="6000" b="0" cap="none" spc="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A</a:t>
          </a:r>
          <a:endParaRPr lang="es-ES" sz="6000" b="0" cap="none" spc="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dgm:t>
    </dgm:pt>
    <dgm:pt modelId="{4C1AD11C-F015-4BDE-8A5A-4228ADB4F800}" type="parTrans" cxnId="{2EA9478F-08F6-4763-BFAA-8C32ACD9C7C3}">
      <dgm:prSet/>
      <dgm:spPr/>
      <dgm:t>
        <a:bodyPr/>
        <a:lstStyle/>
        <a:p>
          <a:endParaRPr lang="es-ES"/>
        </a:p>
      </dgm:t>
    </dgm:pt>
    <dgm:pt modelId="{1E826E3D-03D4-4974-AC8D-3A59ECBA80C1}" type="sibTrans" cxnId="{2EA9478F-08F6-4763-BFAA-8C32ACD9C7C3}">
      <dgm:prSet/>
      <dgm:spPr/>
      <dgm:t>
        <a:bodyPr/>
        <a:lstStyle/>
        <a:p>
          <a:endParaRPr lang="es-ES" dirty="0"/>
        </a:p>
      </dgm:t>
    </dgm:pt>
    <dgm:pt modelId="{2CF851F6-6AF2-4D4D-9B4D-0634853A477D}">
      <dgm:prSet phldrT="[Texto]" custT="1"/>
      <dgm:spPr/>
      <dgm:t>
        <a:bodyPr/>
        <a:lstStyle/>
        <a:p>
          <a:r>
            <a:rPr lang="es-ES" sz="6000" b="0" cap="none" spc="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J</a:t>
          </a:r>
          <a:endParaRPr lang="es-ES" sz="6000" b="0" cap="none" spc="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dgm:t>
    </dgm:pt>
    <dgm:pt modelId="{EFC9B573-899B-4A72-B606-4A81396359D6}" type="parTrans" cxnId="{3078EA2C-C9A0-4579-A97C-340DF61FE3CA}">
      <dgm:prSet/>
      <dgm:spPr/>
      <dgm:t>
        <a:bodyPr/>
        <a:lstStyle/>
        <a:p>
          <a:endParaRPr lang="es-ES"/>
        </a:p>
      </dgm:t>
    </dgm:pt>
    <dgm:pt modelId="{78B3867B-FFB2-47B8-B0FA-71F786BCAE25}" type="sibTrans" cxnId="{3078EA2C-C9A0-4579-A97C-340DF61FE3CA}">
      <dgm:prSet/>
      <dgm:spPr/>
      <dgm:t>
        <a:bodyPr/>
        <a:lstStyle/>
        <a:p>
          <a:endParaRPr lang="es-ES" dirty="0"/>
        </a:p>
      </dgm:t>
    </dgm:pt>
    <dgm:pt modelId="{B2C86D31-FBB0-4316-A22D-455A7676C44D}">
      <dgm:prSet phldrT="[Texto]"/>
      <dgm:spPr/>
      <dgm:t>
        <a:bodyPr/>
        <a:lstStyle/>
        <a:p>
          <a:r>
            <a:rPr lang="es-ES" b="0" cap="none" spc="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P</a:t>
          </a:r>
          <a:endParaRPr lang="es-ES" b="0" cap="none" spc="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dgm:t>
    </dgm:pt>
    <dgm:pt modelId="{F8DDA47B-128D-48C7-8251-088B0061DDEC}" type="parTrans" cxnId="{D56EDDF2-8A7A-4AFC-B848-505E150DAF97}">
      <dgm:prSet/>
      <dgm:spPr/>
      <dgm:t>
        <a:bodyPr/>
        <a:lstStyle/>
        <a:p>
          <a:endParaRPr lang="es-ES"/>
        </a:p>
      </dgm:t>
    </dgm:pt>
    <dgm:pt modelId="{5258744E-ADDC-4254-BF0D-28CC6FB206BE}" type="sibTrans" cxnId="{D56EDDF2-8A7A-4AFC-B848-505E150DAF97}">
      <dgm:prSet/>
      <dgm:spPr/>
      <dgm:t>
        <a:bodyPr/>
        <a:lstStyle/>
        <a:p>
          <a:endParaRPr lang="es-ES"/>
        </a:p>
      </dgm:t>
    </dgm:pt>
    <dgm:pt modelId="{F22FDC8E-BEFB-4ADE-8498-64264BB84932}">
      <dgm:prSet custT="1"/>
      <dgm:spPr/>
      <dgm:t>
        <a:bodyPr/>
        <a:lstStyle/>
        <a:p>
          <a:r>
            <a:rPr lang="es-ES" sz="2000" b="0" cap="none" spc="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actividad terceros</a:t>
          </a:r>
          <a:endParaRPr lang="es-ES" sz="2000" b="0" cap="none" spc="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dgm:t>
    </dgm:pt>
    <dgm:pt modelId="{A1069C11-091C-44B6-A838-2832687F71F6}" type="parTrans" cxnId="{4002AA30-BC25-48B7-8302-69E68F93FEA8}">
      <dgm:prSet/>
      <dgm:spPr/>
      <dgm:t>
        <a:bodyPr/>
        <a:lstStyle/>
        <a:p>
          <a:endParaRPr lang="es-ES"/>
        </a:p>
      </dgm:t>
    </dgm:pt>
    <dgm:pt modelId="{1D14C5F1-E37D-47D0-9FE6-6552CFF3B735}" type="sibTrans" cxnId="{4002AA30-BC25-48B7-8302-69E68F93FEA8}">
      <dgm:prSet/>
      <dgm:spPr/>
      <dgm:t>
        <a:bodyPr/>
        <a:lstStyle/>
        <a:p>
          <a:endParaRPr lang="es-ES" dirty="0"/>
        </a:p>
      </dgm:t>
    </dgm:pt>
    <dgm:pt modelId="{A5998029-1057-4DCE-B463-EB154939F810}" type="pres">
      <dgm:prSet presAssocID="{8DF23294-948B-4D58-9AF6-26181C6F3F52}" presName="linearFlow" presStyleCnt="0">
        <dgm:presLayoutVars>
          <dgm:dir/>
          <dgm:resizeHandles val="exact"/>
        </dgm:presLayoutVars>
      </dgm:prSet>
      <dgm:spPr/>
    </dgm:pt>
    <dgm:pt modelId="{C07198CA-35E6-4AEA-9836-74A7674D44F3}" type="pres">
      <dgm:prSet presAssocID="{23374C2A-3E5D-47CE-A44D-0830BF36E543}" presName="node" presStyleLbl="node1" presStyleIdx="0" presStyleCnt="4">
        <dgm:presLayoutVars>
          <dgm:bulletEnabled val="1"/>
        </dgm:presLayoutVars>
      </dgm:prSet>
      <dgm:spPr/>
      <dgm:t>
        <a:bodyPr/>
        <a:lstStyle/>
        <a:p>
          <a:endParaRPr lang="es-ES"/>
        </a:p>
      </dgm:t>
    </dgm:pt>
    <dgm:pt modelId="{64723501-CED6-435B-9C1A-685D5327F498}" type="pres">
      <dgm:prSet presAssocID="{1E826E3D-03D4-4974-AC8D-3A59ECBA80C1}" presName="spacerL" presStyleCnt="0"/>
      <dgm:spPr/>
    </dgm:pt>
    <dgm:pt modelId="{0C4EE452-5C48-45CB-AA68-4CBA24BBFCC7}" type="pres">
      <dgm:prSet presAssocID="{1E826E3D-03D4-4974-AC8D-3A59ECBA80C1}" presName="sibTrans" presStyleLbl="sibTrans2D1" presStyleIdx="0" presStyleCnt="3"/>
      <dgm:spPr/>
      <dgm:t>
        <a:bodyPr/>
        <a:lstStyle/>
        <a:p>
          <a:endParaRPr lang="es-ES"/>
        </a:p>
      </dgm:t>
    </dgm:pt>
    <dgm:pt modelId="{6275E63B-86B1-4CE4-9B05-2648CB4CD86D}" type="pres">
      <dgm:prSet presAssocID="{1E826E3D-03D4-4974-AC8D-3A59ECBA80C1}" presName="spacerR" presStyleCnt="0"/>
      <dgm:spPr/>
    </dgm:pt>
    <dgm:pt modelId="{CAFAA464-73DD-4980-ACFA-5C8631A653CF}" type="pres">
      <dgm:prSet presAssocID="{2CF851F6-6AF2-4D4D-9B4D-0634853A477D}" presName="node" presStyleLbl="node1" presStyleIdx="1" presStyleCnt="4">
        <dgm:presLayoutVars>
          <dgm:bulletEnabled val="1"/>
        </dgm:presLayoutVars>
      </dgm:prSet>
      <dgm:spPr/>
      <dgm:t>
        <a:bodyPr/>
        <a:lstStyle/>
        <a:p>
          <a:endParaRPr lang="es-ES"/>
        </a:p>
      </dgm:t>
    </dgm:pt>
    <dgm:pt modelId="{D2604AFC-33EC-4C60-8FBA-6DE7DE3DEE70}" type="pres">
      <dgm:prSet presAssocID="{78B3867B-FFB2-47B8-B0FA-71F786BCAE25}" presName="spacerL" presStyleCnt="0"/>
      <dgm:spPr/>
    </dgm:pt>
    <dgm:pt modelId="{066F8F4E-D462-475E-B6C0-51DBD57EB238}" type="pres">
      <dgm:prSet presAssocID="{78B3867B-FFB2-47B8-B0FA-71F786BCAE25}" presName="sibTrans" presStyleLbl="sibTrans2D1" presStyleIdx="1" presStyleCnt="3"/>
      <dgm:spPr/>
      <dgm:t>
        <a:bodyPr/>
        <a:lstStyle/>
        <a:p>
          <a:endParaRPr lang="es-ES"/>
        </a:p>
      </dgm:t>
    </dgm:pt>
    <dgm:pt modelId="{F3477F78-AFB2-4E47-8A86-DAF12D8C201A}" type="pres">
      <dgm:prSet presAssocID="{78B3867B-FFB2-47B8-B0FA-71F786BCAE25}" presName="spacerR" presStyleCnt="0"/>
      <dgm:spPr/>
    </dgm:pt>
    <dgm:pt modelId="{648F29B1-78F9-4B33-AA90-C0AC65623840}" type="pres">
      <dgm:prSet presAssocID="{F22FDC8E-BEFB-4ADE-8498-64264BB84932}" presName="node" presStyleLbl="node1" presStyleIdx="2" presStyleCnt="4" custScaleX="119250">
        <dgm:presLayoutVars>
          <dgm:bulletEnabled val="1"/>
        </dgm:presLayoutVars>
      </dgm:prSet>
      <dgm:spPr/>
      <dgm:t>
        <a:bodyPr/>
        <a:lstStyle/>
        <a:p>
          <a:endParaRPr lang="es-ES"/>
        </a:p>
      </dgm:t>
    </dgm:pt>
    <dgm:pt modelId="{8630D972-1FF3-4CC0-B27C-871B4CB25120}" type="pres">
      <dgm:prSet presAssocID="{1D14C5F1-E37D-47D0-9FE6-6552CFF3B735}" presName="spacerL" presStyleCnt="0"/>
      <dgm:spPr/>
    </dgm:pt>
    <dgm:pt modelId="{EEF79081-F2B6-45CC-99E0-72784B914E15}" type="pres">
      <dgm:prSet presAssocID="{1D14C5F1-E37D-47D0-9FE6-6552CFF3B735}" presName="sibTrans" presStyleLbl="sibTrans2D1" presStyleIdx="2" presStyleCnt="3"/>
      <dgm:spPr/>
      <dgm:t>
        <a:bodyPr/>
        <a:lstStyle/>
        <a:p>
          <a:endParaRPr lang="es-ES"/>
        </a:p>
      </dgm:t>
    </dgm:pt>
    <dgm:pt modelId="{B11152C4-7565-4330-AD1E-6C26BF3D5CAD}" type="pres">
      <dgm:prSet presAssocID="{1D14C5F1-E37D-47D0-9FE6-6552CFF3B735}" presName="spacerR" presStyleCnt="0"/>
      <dgm:spPr/>
    </dgm:pt>
    <dgm:pt modelId="{D4BD157D-0555-421E-836F-9E4324D1E13D}" type="pres">
      <dgm:prSet presAssocID="{B2C86D31-FBB0-4316-A22D-455A7676C44D}" presName="node" presStyleLbl="node1" presStyleIdx="3" presStyleCnt="4">
        <dgm:presLayoutVars>
          <dgm:bulletEnabled val="1"/>
        </dgm:presLayoutVars>
      </dgm:prSet>
      <dgm:spPr/>
      <dgm:t>
        <a:bodyPr/>
        <a:lstStyle/>
        <a:p>
          <a:endParaRPr lang="es-ES"/>
        </a:p>
      </dgm:t>
    </dgm:pt>
  </dgm:ptLst>
  <dgm:cxnLst>
    <dgm:cxn modelId="{3B7060B3-98B3-4ACD-AA19-A49852C2A9B9}" type="presOf" srcId="{1E826E3D-03D4-4974-AC8D-3A59ECBA80C1}" destId="{0C4EE452-5C48-45CB-AA68-4CBA24BBFCC7}" srcOrd="0" destOrd="0" presId="urn:microsoft.com/office/officeart/2005/8/layout/equation1"/>
    <dgm:cxn modelId="{D9D86689-F1A8-4B07-A7C1-D4AB2F987801}" type="presOf" srcId="{23374C2A-3E5D-47CE-A44D-0830BF36E543}" destId="{C07198CA-35E6-4AEA-9836-74A7674D44F3}" srcOrd="0" destOrd="0" presId="urn:microsoft.com/office/officeart/2005/8/layout/equation1"/>
    <dgm:cxn modelId="{2EA9478F-08F6-4763-BFAA-8C32ACD9C7C3}" srcId="{8DF23294-948B-4D58-9AF6-26181C6F3F52}" destId="{23374C2A-3E5D-47CE-A44D-0830BF36E543}" srcOrd="0" destOrd="0" parTransId="{4C1AD11C-F015-4BDE-8A5A-4228ADB4F800}" sibTransId="{1E826E3D-03D4-4974-AC8D-3A59ECBA80C1}"/>
    <dgm:cxn modelId="{59CADA85-1E88-4DCC-8C34-BBD6CB428F32}" type="presOf" srcId="{F22FDC8E-BEFB-4ADE-8498-64264BB84932}" destId="{648F29B1-78F9-4B33-AA90-C0AC65623840}" srcOrd="0" destOrd="0" presId="urn:microsoft.com/office/officeart/2005/8/layout/equation1"/>
    <dgm:cxn modelId="{3078EA2C-C9A0-4579-A97C-340DF61FE3CA}" srcId="{8DF23294-948B-4D58-9AF6-26181C6F3F52}" destId="{2CF851F6-6AF2-4D4D-9B4D-0634853A477D}" srcOrd="1" destOrd="0" parTransId="{EFC9B573-899B-4A72-B606-4A81396359D6}" sibTransId="{78B3867B-FFB2-47B8-B0FA-71F786BCAE25}"/>
    <dgm:cxn modelId="{0FEE9C0D-82E7-403B-99C1-3146EAADEE41}" type="presOf" srcId="{78B3867B-FFB2-47B8-B0FA-71F786BCAE25}" destId="{066F8F4E-D462-475E-B6C0-51DBD57EB238}" srcOrd="0" destOrd="0" presId="urn:microsoft.com/office/officeart/2005/8/layout/equation1"/>
    <dgm:cxn modelId="{B651B608-3DB4-47A7-8CEC-17AAA71BC36F}" type="presOf" srcId="{8DF23294-948B-4D58-9AF6-26181C6F3F52}" destId="{A5998029-1057-4DCE-B463-EB154939F810}" srcOrd="0" destOrd="0" presId="urn:microsoft.com/office/officeart/2005/8/layout/equation1"/>
    <dgm:cxn modelId="{4002AA30-BC25-48B7-8302-69E68F93FEA8}" srcId="{8DF23294-948B-4D58-9AF6-26181C6F3F52}" destId="{F22FDC8E-BEFB-4ADE-8498-64264BB84932}" srcOrd="2" destOrd="0" parTransId="{A1069C11-091C-44B6-A838-2832687F71F6}" sibTransId="{1D14C5F1-E37D-47D0-9FE6-6552CFF3B735}"/>
    <dgm:cxn modelId="{74CC4C9D-152D-4B07-8AED-710A76338109}" type="presOf" srcId="{2CF851F6-6AF2-4D4D-9B4D-0634853A477D}" destId="{CAFAA464-73DD-4980-ACFA-5C8631A653CF}" srcOrd="0" destOrd="0" presId="urn:microsoft.com/office/officeart/2005/8/layout/equation1"/>
    <dgm:cxn modelId="{5639BD82-F250-47E6-B343-31ED7F120728}" type="presOf" srcId="{B2C86D31-FBB0-4316-A22D-455A7676C44D}" destId="{D4BD157D-0555-421E-836F-9E4324D1E13D}" srcOrd="0" destOrd="0" presId="urn:microsoft.com/office/officeart/2005/8/layout/equation1"/>
    <dgm:cxn modelId="{9C60A7EC-4D4B-4341-8C27-1F64B25A2D67}" type="presOf" srcId="{1D14C5F1-E37D-47D0-9FE6-6552CFF3B735}" destId="{EEF79081-F2B6-45CC-99E0-72784B914E15}" srcOrd="0" destOrd="0" presId="urn:microsoft.com/office/officeart/2005/8/layout/equation1"/>
    <dgm:cxn modelId="{D56EDDF2-8A7A-4AFC-B848-505E150DAF97}" srcId="{8DF23294-948B-4D58-9AF6-26181C6F3F52}" destId="{B2C86D31-FBB0-4316-A22D-455A7676C44D}" srcOrd="3" destOrd="0" parTransId="{F8DDA47B-128D-48C7-8251-088B0061DDEC}" sibTransId="{5258744E-ADDC-4254-BF0D-28CC6FB206BE}"/>
    <dgm:cxn modelId="{F9976C62-D144-408C-B112-2BDB1359C80E}" type="presParOf" srcId="{A5998029-1057-4DCE-B463-EB154939F810}" destId="{C07198CA-35E6-4AEA-9836-74A7674D44F3}" srcOrd="0" destOrd="0" presId="urn:microsoft.com/office/officeart/2005/8/layout/equation1"/>
    <dgm:cxn modelId="{2D7BE4ED-4EFF-48BC-9222-C685776467A6}" type="presParOf" srcId="{A5998029-1057-4DCE-B463-EB154939F810}" destId="{64723501-CED6-435B-9C1A-685D5327F498}" srcOrd="1" destOrd="0" presId="urn:microsoft.com/office/officeart/2005/8/layout/equation1"/>
    <dgm:cxn modelId="{2C66338F-29A1-4188-8F3A-49D2ECF8DBAA}" type="presParOf" srcId="{A5998029-1057-4DCE-B463-EB154939F810}" destId="{0C4EE452-5C48-45CB-AA68-4CBA24BBFCC7}" srcOrd="2" destOrd="0" presId="urn:microsoft.com/office/officeart/2005/8/layout/equation1"/>
    <dgm:cxn modelId="{3D971CF0-57AF-4783-8402-BB481ED940FD}" type="presParOf" srcId="{A5998029-1057-4DCE-B463-EB154939F810}" destId="{6275E63B-86B1-4CE4-9B05-2648CB4CD86D}" srcOrd="3" destOrd="0" presId="urn:microsoft.com/office/officeart/2005/8/layout/equation1"/>
    <dgm:cxn modelId="{377F89C1-B117-488D-992C-FD8B6D708529}" type="presParOf" srcId="{A5998029-1057-4DCE-B463-EB154939F810}" destId="{CAFAA464-73DD-4980-ACFA-5C8631A653CF}" srcOrd="4" destOrd="0" presId="urn:microsoft.com/office/officeart/2005/8/layout/equation1"/>
    <dgm:cxn modelId="{9491A30D-C580-4B4D-8E04-2ABD2893184B}" type="presParOf" srcId="{A5998029-1057-4DCE-B463-EB154939F810}" destId="{D2604AFC-33EC-4C60-8FBA-6DE7DE3DEE70}" srcOrd="5" destOrd="0" presId="urn:microsoft.com/office/officeart/2005/8/layout/equation1"/>
    <dgm:cxn modelId="{02792B1B-C78F-4675-A786-62EE4F50C1D3}" type="presParOf" srcId="{A5998029-1057-4DCE-B463-EB154939F810}" destId="{066F8F4E-D462-475E-B6C0-51DBD57EB238}" srcOrd="6" destOrd="0" presId="urn:microsoft.com/office/officeart/2005/8/layout/equation1"/>
    <dgm:cxn modelId="{34D4AF77-58DD-4828-A8D6-F4D56117A05A}" type="presParOf" srcId="{A5998029-1057-4DCE-B463-EB154939F810}" destId="{F3477F78-AFB2-4E47-8A86-DAF12D8C201A}" srcOrd="7" destOrd="0" presId="urn:microsoft.com/office/officeart/2005/8/layout/equation1"/>
    <dgm:cxn modelId="{89AB9959-D0FE-47F1-842B-FE08D177E76D}" type="presParOf" srcId="{A5998029-1057-4DCE-B463-EB154939F810}" destId="{648F29B1-78F9-4B33-AA90-C0AC65623840}" srcOrd="8" destOrd="0" presId="urn:microsoft.com/office/officeart/2005/8/layout/equation1"/>
    <dgm:cxn modelId="{4BFF50EE-C784-4C81-88A3-9E1D11B0DEF2}" type="presParOf" srcId="{A5998029-1057-4DCE-B463-EB154939F810}" destId="{8630D972-1FF3-4CC0-B27C-871B4CB25120}" srcOrd="9" destOrd="0" presId="urn:microsoft.com/office/officeart/2005/8/layout/equation1"/>
    <dgm:cxn modelId="{D8CE36B7-7E1F-4156-A1BC-88DBD1777ECA}" type="presParOf" srcId="{A5998029-1057-4DCE-B463-EB154939F810}" destId="{EEF79081-F2B6-45CC-99E0-72784B914E15}" srcOrd="10" destOrd="0" presId="urn:microsoft.com/office/officeart/2005/8/layout/equation1"/>
    <dgm:cxn modelId="{76882A17-1F4A-4DC5-824C-748853F7FD34}" type="presParOf" srcId="{A5998029-1057-4DCE-B463-EB154939F810}" destId="{B11152C4-7565-4330-AD1E-6C26BF3D5CAD}" srcOrd="11" destOrd="0" presId="urn:microsoft.com/office/officeart/2005/8/layout/equation1"/>
    <dgm:cxn modelId="{41028A4F-4CD8-436F-BEFB-A2A711D058DC}" type="presParOf" srcId="{A5998029-1057-4DCE-B463-EB154939F810}" destId="{D4BD157D-0555-421E-836F-9E4324D1E13D}" srcOrd="12" destOrd="0" presId="urn:microsoft.com/office/officeart/2005/8/layout/equation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E81BDE2D-AA45-4884-9FC9-4250ADC7A26A}" type="doc">
      <dgm:prSet loTypeId="urn:microsoft.com/office/officeart/2005/8/layout/default" loCatId="list" qsTypeId="urn:microsoft.com/office/officeart/2005/8/quickstyle/simple1" qsCatId="simple" csTypeId="urn:microsoft.com/office/officeart/2005/8/colors/accent1_2" csCatId="accent1" phldr="1"/>
      <dgm:spPr/>
      <dgm:t>
        <a:bodyPr/>
        <a:lstStyle/>
        <a:p>
          <a:endParaRPr lang="es-MX"/>
        </a:p>
      </dgm:t>
    </dgm:pt>
    <dgm:pt modelId="{F724F40B-6063-4DF7-9BDB-0117B501E6C3}">
      <dgm:prSet phldrT="[Texto]" custT="1"/>
      <dgm:spPr/>
      <dgm:t>
        <a:bodyPr/>
        <a:lstStyle/>
        <a:p>
          <a:r>
            <a:rPr lang="es-MX" sz="3200" dirty="0" smtClean="0"/>
            <a:t>MATERIA</a:t>
          </a:r>
          <a:endParaRPr lang="es-MX" sz="3200" dirty="0"/>
        </a:p>
      </dgm:t>
    </dgm:pt>
    <dgm:pt modelId="{4565828E-4C81-48AE-A1FA-CCDAB1BD147A}" type="parTrans" cxnId="{E2599CD6-4995-4429-8A14-8D8A20D2FD68}">
      <dgm:prSet/>
      <dgm:spPr/>
      <dgm:t>
        <a:bodyPr/>
        <a:lstStyle/>
        <a:p>
          <a:endParaRPr lang="es-MX"/>
        </a:p>
      </dgm:t>
    </dgm:pt>
    <dgm:pt modelId="{B223E27D-562C-446F-B9F7-412865FF11B5}" type="sibTrans" cxnId="{E2599CD6-4995-4429-8A14-8D8A20D2FD68}">
      <dgm:prSet/>
      <dgm:spPr/>
      <dgm:t>
        <a:bodyPr/>
        <a:lstStyle/>
        <a:p>
          <a:endParaRPr lang="es-MX"/>
        </a:p>
      </dgm:t>
    </dgm:pt>
    <dgm:pt modelId="{5C5A5626-5185-4A3F-8A66-EE43A765DFD4}">
      <dgm:prSet phldrT="[Texto]" custT="1"/>
      <dgm:spPr/>
      <dgm:t>
        <a:bodyPr/>
        <a:lstStyle/>
        <a:p>
          <a:r>
            <a:rPr lang="es-MX" sz="3200" dirty="0" smtClean="0"/>
            <a:t>TERRITORIO</a:t>
          </a:r>
          <a:endParaRPr lang="es-MX" sz="3200" dirty="0"/>
        </a:p>
      </dgm:t>
    </dgm:pt>
    <dgm:pt modelId="{2944A1AA-14AF-4A09-B909-2687F069FDF8}" type="parTrans" cxnId="{1D6E459C-3B34-435C-B309-D701FD32FE07}">
      <dgm:prSet/>
      <dgm:spPr/>
      <dgm:t>
        <a:bodyPr/>
        <a:lstStyle/>
        <a:p>
          <a:endParaRPr lang="es-MX"/>
        </a:p>
      </dgm:t>
    </dgm:pt>
    <dgm:pt modelId="{B8022BE2-A5A8-4FDB-97FB-784AAA459C34}" type="sibTrans" cxnId="{1D6E459C-3B34-435C-B309-D701FD32FE07}">
      <dgm:prSet/>
      <dgm:spPr/>
      <dgm:t>
        <a:bodyPr/>
        <a:lstStyle/>
        <a:p>
          <a:endParaRPr lang="es-MX"/>
        </a:p>
      </dgm:t>
    </dgm:pt>
    <dgm:pt modelId="{3C8B609E-70A5-450B-B5A0-7577849BE9EE}">
      <dgm:prSet phldrT="[Texto]" custT="1"/>
      <dgm:spPr/>
      <dgm:t>
        <a:bodyPr/>
        <a:lstStyle/>
        <a:p>
          <a:r>
            <a:rPr lang="es-MX" sz="3200" dirty="0" smtClean="0"/>
            <a:t>GRADO</a:t>
          </a:r>
          <a:endParaRPr lang="es-MX" sz="3200" dirty="0"/>
        </a:p>
      </dgm:t>
    </dgm:pt>
    <dgm:pt modelId="{FBECD7DC-D546-4708-B80A-2AA7EB0B36DD}" type="parTrans" cxnId="{ED681059-D995-46CD-9E1A-6C367FB2AB78}">
      <dgm:prSet/>
      <dgm:spPr/>
      <dgm:t>
        <a:bodyPr/>
        <a:lstStyle/>
        <a:p>
          <a:endParaRPr lang="es-MX"/>
        </a:p>
      </dgm:t>
    </dgm:pt>
    <dgm:pt modelId="{5E802F71-96B7-404A-A7B5-90A43E8DE8A8}" type="sibTrans" cxnId="{ED681059-D995-46CD-9E1A-6C367FB2AB78}">
      <dgm:prSet/>
      <dgm:spPr/>
      <dgm:t>
        <a:bodyPr/>
        <a:lstStyle/>
        <a:p>
          <a:endParaRPr lang="es-MX"/>
        </a:p>
      </dgm:t>
    </dgm:pt>
    <dgm:pt modelId="{6E7220B3-74DB-4400-ACC3-5BCAC2B9DBA3}">
      <dgm:prSet phldrT="[Texto]" custT="1"/>
      <dgm:spPr/>
      <dgm:t>
        <a:bodyPr/>
        <a:lstStyle/>
        <a:p>
          <a:r>
            <a:rPr lang="es-MX" sz="3200" dirty="0" smtClean="0"/>
            <a:t>CUANTÍA</a:t>
          </a:r>
          <a:endParaRPr lang="es-MX" sz="3200" dirty="0"/>
        </a:p>
      </dgm:t>
    </dgm:pt>
    <dgm:pt modelId="{E799A553-4B78-462C-9F55-806109F328AA}" type="parTrans" cxnId="{F7D1A9D2-0D7D-4671-AD96-93D8958F30C1}">
      <dgm:prSet/>
      <dgm:spPr/>
      <dgm:t>
        <a:bodyPr/>
        <a:lstStyle/>
        <a:p>
          <a:endParaRPr lang="es-MX"/>
        </a:p>
      </dgm:t>
    </dgm:pt>
    <dgm:pt modelId="{A552658C-6DB4-43B8-9835-FF79CD055B70}" type="sibTrans" cxnId="{F7D1A9D2-0D7D-4671-AD96-93D8958F30C1}">
      <dgm:prSet/>
      <dgm:spPr/>
      <dgm:t>
        <a:bodyPr/>
        <a:lstStyle/>
        <a:p>
          <a:endParaRPr lang="es-MX"/>
        </a:p>
      </dgm:t>
    </dgm:pt>
    <dgm:pt modelId="{DCCA488A-1A9D-4E2A-BEE3-75225C5BB756}">
      <dgm:prSet phldrT="[Texto]" custT="1"/>
      <dgm:spPr/>
      <dgm:t>
        <a:bodyPr/>
        <a:lstStyle/>
        <a:p>
          <a:r>
            <a:rPr lang="es-MX" sz="2800" dirty="0" smtClean="0"/>
            <a:t>COMPETENCIA</a:t>
          </a:r>
          <a:endParaRPr lang="es-MX" sz="2800" dirty="0"/>
        </a:p>
      </dgm:t>
    </dgm:pt>
    <dgm:pt modelId="{8A900E80-9277-44A9-BC0F-D8B518C9643E}" type="parTrans" cxnId="{4828C5FA-8D2F-4DF6-B090-8099E6EA2B13}">
      <dgm:prSet/>
      <dgm:spPr/>
      <dgm:t>
        <a:bodyPr/>
        <a:lstStyle/>
        <a:p>
          <a:endParaRPr lang="es-MX"/>
        </a:p>
      </dgm:t>
    </dgm:pt>
    <dgm:pt modelId="{61432C3A-2404-4B13-87F7-17AA7797E8EC}" type="sibTrans" cxnId="{4828C5FA-8D2F-4DF6-B090-8099E6EA2B13}">
      <dgm:prSet/>
      <dgm:spPr/>
      <dgm:t>
        <a:bodyPr/>
        <a:lstStyle/>
        <a:p>
          <a:endParaRPr lang="es-MX"/>
        </a:p>
      </dgm:t>
    </dgm:pt>
    <dgm:pt modelId="{553276D0-641D-4C05-8BEE-BB3405347ECB}" type="pres">
      <dgm:prSet presAssocID="{E81BDE2D-AA45-4884-9FC9-4250ADC7A26A}" presName="diagram" presStyleCnt="0">
        <dgm:presLayoutVars>
          <dgm:dir/>
          <dgm:resizeHandles val="exact"/>
        </dgm:presLayoutVars>
      </dgm:prSet>
      <dgm:spPr/>
      <dgm:t>
        <a:bodyPr/>
        <a:lstStyle/>
        <a:p>
          <a:endParaRPr lang="es-MX"/>
        </a:p>
      </dgm:t>
    </dgm:pt>
    <dgm:pt modelId="{927AB31E-E136-4FCC-8093-31BBE9A8A597}" type="pres">
      <dgm:prSet presAssocID="{F724F40B-6063-4DF7-9BDB-0117B501E6C3}" presName="node" presStyleLbl="node1" presStyleIdx="0" presStyleCnt="5" custLinFactNeighborX="2857" custLinFactNeighborY="53050">
        <dgm:presLayoutVars>
          <dgm:bulletEnabled val="1"/>
        </dgm:presLayoutVars>
      </dgm:prSet>
      <dgm:spPr/>
      <dgm:t>
        <a:bodyPr/>
        <a:lstStyle/>
        <a:p>
          <a:endParaRPr lang="es-MX"/>
        </a:p>
      </dgm:t>
    </dgm:pt>
    <dgm:pt modelId="{0BC74A34-6FE9-4FA1-AFB9-F88917347F38}" type="pres">
      <dgm:prSet presAssocID="{B223E27D-562C-446F-B9F7-412865FF11B5}" presName="sibTrans" presStyleCnt="0"/>
      <dgm:spPr/>
    </dgm:pt>
    <dgm:pt modelId="{1A2D06E3-D3C3-4DF5-8425-E58AA6E2CF35}" type="pres">
      <dgm:prSet presAssocID="{5C5A5626-5185-4A3F-8A66-EE43A765DFD4}" presName="node" presStyleLbl="node1" presStyleIdx="1" presStyleCnt="5" custLinFactY="57812" custLinFactNeighborX="99294" custLinFactNeighborY="100000">
        <dgm:presLayoutVars>
          <dgm:bulletEnabled val="1"/>
        </dgm:presLayoutVars>
      </dgm:prSet>
      <dgm:spPr/>
      <dgm:t>
        <a:bodyPr/>
        <a:lstStyle/>
        <a:p>
          <a:endParaRPr lang="es-MX"/>
        </a:p>
      </dgm:t>
    </dgm:pt>
    <dgm:pt modelId="{8744464D-FCD1-4033-B3E9-0AC00098588B}" type="pres">
      <dgm:prSet presAssocID="{B8022BE2-A5A8-4FDB-97FB-784AAA459C34}" presName="sibTrans" presStyleCnt="0"/>
      <dgm:spPr/>
    </dgm:pt>
    <dgm:pt modelId="{F3AE8870-4727-431C-A296-E6DC708038CB}" type="pres">
      <dgm:prSet presAssocID="{3C8B609E-70A5-450B-B5A0-7577849BE9EE}" presName="node" presStyleLbl="node1" presStyleIdx="2" presStyleCnt="5" custLinFactNeighborX="-10479" custLinFactNeighborY="53050">
        <dgm:presLayoutVars>
          <dgm:bulletEnabled val="1"/>
        </dgm:presLayoutVars>
      </dgm:prSet>
      <dgm:spPr/>
      <dgm:t>
        <a:bodyPr/>
        <a:lstStyle/>
        <a:p>
          <a:endParaRPr lang="es-MX"/>
        </a:p>
      </dgm:t>
    </dgm:pt>
    <dgm:pt modelId="{4FD3B300-E754-40FD-8913-8666A044D3D3}" type="pres">
      <dgm:prSet presAssocID="{5E802F71-96B7-404A-A7B5-90A43E8DE8A8}" presName="sibTrans" presStyleCnt="0"/>
      <dgm:spPr/>
    </dgm:pt>
    <dgm:pt modelId="{ACBE2421-293C-469F-AF2A-75241757AB8D}" type="pres">
      <dgm:prSet presAssocID="{6E7220B3-74DB-4400-ACC3-5BCAC2B9DBA3}" presName="node" presStyleLbl="node1" presStyleIdx="3" presStyleCnt="5" custLinFactNeighborX="-52143" custLinFactNeighborY="45907">
        <dgm:presLayoutVars>
          <dgm:bulletEnabled val="1"/>
        </dgm:presLayoutVars>
      </dgm:prSet>
      <dgm:spPr/>
      <dgm:t>
        <a:bodyPr/>
        <a:lstStyle/>
        <a:p>
          <a:endParaRPr lang="es-MX"/>
        </a:p>
      </dgm:t>
    </dgm:pt>
    <dgm:pt modelId="{4C17A7E7-271C-4378-A608-AF6E024D6F18}" type="pres">
      <dgm:prSet presAssocID="{A552658C-6DB4-43B8-9835-FF79CD055B70}" presName="sibTrans" presStyleCnt="0"/>
      <dgm:spPr/>
    </dgm:pt>
    <dgm:pt modelId="{39A9D158-83B0-44E5-B216-68CB41D91C87}" type="pres">
      <dgm:prSet presAssocID="{DCCA488A-1A9D-4E2A-BEE3-75225C5BB756}" presName="node" presStyleLbl="node1" presStyleIdx="4" presStyleCnt="5" custLinFactY="-68379" custLinFactNeighborX="-59286" custLinFactNeighborY="-100000">
        <dgm:presLayoutVars>
          <dgm:bulletEnabled val="1"/>
        </dgm:presLayoutVars>
      </dgm:prSet>
      <dgm:spPr/>
      <dgm:t>
        <a:bodyPr/>
        <a:lstStyle/>
        <a:p>
          <a:endParaRPr lang="es-MX"/>
        </a:p>
      </dgm:t>
    </dgm:pt>
  </dgm:ptLst>
  <dgm:cxnLst>
    <dgm:cxn modelId="{E51B5C4D-B637-4080-B1E0-A8D250FA407A}" type="presOf" srcId="{DCCA488A-1A9D-4E2A-BEE3-75225C5BB756}" destId="{39A9D158-83B0-44E5-B216-68CB41D91C87}" srcOrd="0" destOrd="0" presId="urn:microsoft.com/office/officeart/2005/8/layout/default"/>
    <dgm:cxn modelId="{185BB372-598B-4235-B27C-A27F00E6FACF}" type="presOf" srcId="{F724F40B-6063-4DF7-9BDB-0117B501E6C3}" destId="{927AB31E-E136-4FCC-8093-31BBE9A8A597}" srcOrd="0" destOrd="0" presId="urn:microsoft.com/office/officeart/2005/8/layout/default"/>
    <dgm:cxn modelId="{E2599CD6-4995-4429-8A14-8D8A20D2FD68}" srcId="{E81BDE2D-AA45-4884-9FC9-4250ADC7A26A}" destId="{F724F40B-6063-4DF7-9BDB-0117B501E6C3}" srcOrd="0" destOrd="0" parTransId="{4565828E-4C81-48AE-A1FA-CCDAB1BD147A}" sibTransId="{B223E27D-562C-446F-B9F7-412865FF11B5}"/>
    <dgm:cxn modelId="{1D6E459C-3B34-435C-B309-D701FD32FE07}" srcId="{E81BDE2D-AA45-4884-9FC9-4250ADC7A26A}" destId="{5C5A5626-5185-4A3F-8A66-EE43A765DFD4}" srcOrd="1" destOrd="0" parTransId="{2944A1AA-14AF-4A09-B909-2687F069FDF8}" sibTransId="{B8022BE2-A5A8-4FDB-97FB-784AAA459C34}"/>
    <dgm:cxn modelId="{AF20AF7B-9D5B-4F61-946C-584FAE3A807B}" type="presOf" srcId="{6E7220B3-74DB-4400-ACC3-5BCAC2B9DBA3}" destId="{ACBE2421-293C-469F-AF2A-75241757AB8D}" srcOrd="0" destOrd="0" presId="urn:microsoft.com/office/officeart/2005/8/layout/default"/>
    <dgm:cxn modelId="{ED681059-D995-46CD-9E1A-6C367FB2AB78}" srcId="{E81BDE2D-AA45-4884-9FC9-4250ADC7A26A}" destId="{3C8B609E-70A5-450B-B5A0-7577849BE9EE}" srcOrd="2" destOrd="0" parTransId="{FBECD7DC-D546-4708-B80A-2AA7EB0B36DD}" sibTransId="{5E802F71-96B7-404A-A7B5-90A43E8DE8A8}"/>
    <dgm:cxn modelId="{197B8521-608A-433D-9AB2-CD0617FD5013}" type="presOf" srcId="{3C8B609E-70A5-450B-B5A0-7577849BE9EE}" destId="{F3AE8870-4727-431C-A296-E6DC708038CB}" srcOrd="0" destOrd="0" presId="urn:microsoft.com/office/officeart/2005/8/layout/default"/>
    <dgm:cxn modelId="{F7D1A9D2-0D7D-4671-AD96-93D8958F30C1}" srcId="{E81BDE2D-AA45-4884-9FC9-4250ADC7A26A}" destId="{6E7220B3-74DB-4400-ACC3-5BCAC2B9DBA3}" srcOrd="3" destOrd="0" parTransId="{E799A553-4B78-462C-9F55-806109F328AA}" sibTransId="{A552658C-6DB4-43B8-9835-FF79CD055B70}"/>
    <dgm:cxn modelId="{4828C5FA-8D2F-4DF6-B090-8099E6EA2B13}" srcId="{E81BDE2D-AA45-4884-9FC9-4250ADC7A26A}" destId="{DCCA488A-1A9D-4E2A-BEE3-75225C5BB756}" srcOrd="4" destOrd="0" parTransId="{8A900E80-9277-44A9-BC0F-D8B518C9643E}" sibTransId="{61432C3A-2404-4B13-87F7-17AA7797E8EC}"/>
    <dgm:cxn modelId="{5E0387C1-4CC8-4786-BCFC-5EA09B5E0F04}" type="presOf" srcId="{E81BDE2D-AA45-4884-9FC9-4250ADC7A26A}" destId="{553276D0-641D-4C05-8BEE-BB3405347ECB}" srcOrd="0" destOrd="0" presId="urn:microsoft.com/office/officeart/2005/8/layout/default"/>
    <dgm:cxn modelId="{F773E7B2-1AD8-466E-A70E-BFAE137BB9E4}" type="presOf" srcId="{5C5A5626-5185-4A3F-8A66-EE43A765DFD4}" destId="{1A2D06E3-D3C3-4DF5-8425-E58AA6E2CF35}" srcOrd="0" destOrd="0" presId="urn:microsoft.com/office/officeart/2005/8/layout/default"/>
    <dgm:cxn modelId="{C6B0145E-DFFF-4253-B0C2-D853CE7023F5}" type="presParOf" srcId="{553276D0-641D-4C05-8BEE-BB3405347ECB}" destId="{927AB31E-E136-4FCC-8093-31BBE9A8A597}" srcOrd="0" destOrd="0" presId="urn:microsoft.com/office/officeart/2005/8/layout/default"/>
    <dgm:cxn modelId="{64D752F3-5BFE-45F7-961A-3C1A35BD6F5D}" type="presParOf" srcId="{553276D0-641D-4C05-8BEE-BB3405347ECB}" destId="{0BC74A34-6FE9-4FA1-AFB9-F88917347F38}" srcOrd="1" destOrd="0" presId="urn:microsoft.com/office/officeart/2005/8/layout/default"/>
    <dgm:cxn modelId="{3588B5E0-E707-49F6-9B31-B0E2E62965B7}" type="presParOf" srcId="{553276D0-641D-4C05-8BEE-BB3405347ECB}" destId="{1A2D06E3-D3C3-4DF5-8425-E58AA6E2CF35}" srcOrd="2" destOrd="0" presId="urn:microsoft.com/office/officeart/2005/8/layout/default"/>
    <dgm:cxn modelId="{68D0143A-6220-47B6-B8E4-376A08EFEB4B}" type="presParOf" srcId="{553276D0-641D-4C05-8BEE-BB3405347ECB}" destId="{8744464D-FCD1-4033-B3E9-0AC00098588B}" srcOrd="3" destOrd="0" presId="urn:microsoft.com/office/officeart/2005/8/layout/default"/>
    <dgm:cxn modelId="{FDFA4886-2497-41C6-B4D2-B5E273E2099C}" type="presParOf" srcId="{553276D0-641D-4C05-8BEE-BB3405347ECB}" destId="{F3AE8870-4727-431C-A296-E6DC708038CB}" srcOrd="4" destOrd="0" presId="urn:microsoft.com/office/officeart/2005/8/layout/default"/>
    <dgm:cxn modelId="{0E4A369E-EB54-4181-8ED7-6E4336DB8AEF}" type="presParOf" srcId="{553276D0-641D-4C05-8BEE-BB3405347ECB}" destId="{4FD3B300-E754-40FD-8913-8666A044D3D3}" srcOrd="5" destOrd="0" presId="urn:microsoft.com/office/officeart/2005/8/layout/default"/>
    <dgm:cxn modelId="{2F3513FC-90AD-4544-8622-7FF34B8AE7D2}" type="presParOf" srcId="{553276D0-641D-4C05-8BEE-BB3405347ECB}" destId="{ACBE2421-293C-469F-AF2A-75241757AB8D}" srcOrd="6" destOrd="0" presId="urn:microsoft.com/office/officeart/2005/8/layout/default"/>
    <dgm:cxn modelId="{7C233BA0-C844-4D6D-9EAB-016CF06DBC39}" type="presParOf" srcId="{553276D0-641D-4C05-8BEE-BB3405347ECB}" destId="{4C17A7E7-271C-4378-A608-AF6E024D6F18}" srcOrd="7" destOrd="0" presId="urn:microsoft.com/office/officeart/2005/8/layout/default"/>
    <dgm:cxn modelId="{BD192A83-A12C-4DFF-A822-F220E2588947}" type="presParOf" srcId="{553276D0-641D-4C05-8BEE-BB3405347ECB}" destId="{39A9D158-83B0-44E5-B216-68CB41D91C87}" srcOrd="8" destOrd="0" presId="urn:microsoft.com/office/officeart/2005/8/layout/default"/>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793C4A5A-447A-4BBC-936A-F4B60640C273}" type="doc">
      <dgm:prSet loTypeId="urn:microsoft.com/office/officeart/2008/layout/RadialCluster" loCatId="cycle" qsTypeId="urn:microsoft.com/office/officeart/2005/8/quickstyle/simple1" qsCatId="simple" csTypeId="urn:microsoft.com/office/officeart/2005/8/colors/accent1_2" csCatId="accent1" phldr="1"/>
      <dgm:spPr/>
      <dgm:t>
        <a:bodyPr/>
        <a:lstStyle/>
        <a:p>
          <a:endParaRPr lang="es-MX"/>
        </a:p>
      </dgm:t>
    </dgm:pt>
    <dgm:pt modelId="{FE81E081-7A7D-4857-B004-9415388766D1}">
      <dgm:prSet phldrT="[Texto]"/>
      <dgm:spPr>
        <a:solidFill>
          <a:schemeClr val="accent6">
            <a:lumMod val="20000"/>
            <a:lumOff val="80000"/>
          </a:schemeClr>
        </a:solidFill>
      </dgm:spPr>
      <dgm:t>
        <a:bodyPr/>
        <a:lstStyle/>
        <a:p>
          <a:r>
            <a:rPr lang="es-MX" dirty="0" smtClean="0">
              <a:solidFill>
                <a:schemeClr val="tx1"/>
              </a:solidFill>
            </a:rPr>
            <a:t>DECLINATORIA</a:t>
          </a:r>
          <a:endParaRPr lang="es-MX" dirty="0">
            <a:solidFill>
              <a:schemeClr val="tx1"/>
            </a:solidFill>
          </a:endParaRPr>
        </a:p>
      </dgm:t>
    </dgm:pt>
    <dgm:pt modelId="{6146612C-2108-4423-AC54-0864E7486109}" type="parTrans" cxnId="{0AE61341-38B1-4FE9-ACBE-EAC95F56D69E}">
      <dgm:prSet/>
      <dgm:spPr/>
      <dgm:t>
        <a:bodyPr/>
        <a:lstStyle/>
        <a:p>
          <a:endParaRPr lang="es-MX"/>
        </a:p>
      </dgm:t>
    </dgm:pt>
    <dgm:pt modelId="{ABBED863-F68E-4FBB-BD4D-3BF7768AA168}" type="sibTrans" cxnId="{0AE61341-38B1-4FE9-ACBE-EAC95F56D69E}">
      <dgm:prSet/>
      <dgm:spPr/>
      <dgm:t>
        <a:bodyPr/>
        <a:lstStyle/>
        <a:p>
          <a:endParaRPr lang="es-MX"/>
        </a:p>
      </dgm:t>
    </dgm:pt>
    <dgm:pt modelId="{7882D509-ED43-4ECB-9C9E-852224399F41}">
      <dgm:prSet phldrT="[Texto]"/>
      <dgm:spPr>
        <a:solidFill>
          <a:schemeClr val="accent6">
            <a:lumMod val="20000"/>
            <a:lumOff val="80000"/>
          </a:schemeClr>
        </a:solidFill>
      </dgm:spPr>
      <dgm:t>
        <a:bodyPr/>
        <a:lstStyle/>
        <a:p>
          <a:r>
            <a:rPr lang="es-MX" dirty="0" smtClean="0">
              <a:solidFill>
                <a:schemeClr val="tx1"/>
              </a:solidFill>
            </a:rPr>
            <a:t>INHIBITORIA</a:t>
          </a:r>
          <a:endParaRPr lang="es-MX" dirty="0">
            <a:solidFill>
              <a:schemeClr val="tx1"/>
            </a:solidFill>
          </a:endParaRPr>
        </a:p>
      </dgm:t>
    </dgm:pt>
    <dgm:pt modelId="{CAE54F62-A9EA-4EAC-BDF7-CECC8D37DF4C}" type="parTrans" cxnId="{2D2284CF-6866-43F2-9EBA-60DADAE648EB}">
      <dgm:prSet/>
      <dgm:spPr/>
      <dgm:t>
        <a:bodyPr/>
        <a:lstStyle/>
        <a:p>
          <a:endParaRPr lang="es-MX"/>
        </a:p>
      </dgm:t>
    </dgm:pt>
    <dgm:pt modelId="{53633C66-6F7A-42A4-8FFD-F3F2380DE916}" type="sibTrans" cxnId="{2D2284CF-6866-43F2-9EBA-60DADAE648EB}">
      <dgm:prSet/>
      <dgm:spPr/>
      <dgm:t>
        <a:bodyPr/>
        <a:lstStyle/>
        <a:p>
          <a:endParaRPr lang="es-MX"/>
        </a:p>
      </dgm:t>
    </dgm:pt>
    <dgm:pt modelId="{320B7CE1-65DD-49A6-AB56-AD67A7B48F98}">
      <dgm:prSet phldrT="[Texto]"/>
      <dgm:spPr>
        <a:solidFill>
          <a:schemeClr val="accent6">
            <a:lumMod val="20000"/>
            <a:lumOff val="80000"/>
          </a:schemeClr>
        </a:solidFill>
      </dgm:spPr>
      <dgm:t>
        <a:bodyPr/>
        <a:lstStyle/>
        <a:p>
          <a:r>
            <a:rPr lang="es-MX" dirty="0" smtClean="0">
              <a:solidFill>
                <a:schemeClr val="tx1"/>
              </a:solidFill>
            </a:rPr>
            <a:t>INCOMPETENCIA</a:t>
          </a:r>
          <a:endParaRPr lang="es-MX" dirty="0">
            <a:solidFill>
              <a:schemeClr val="tx1"/>
            </a:solidFill>
          </a:endParaRPr>
        </a:p>
      </dgm:t>
    </dgm:pt>
    <dgm:pt modelId="{75257224-2730-4243-BEB3-AD255D28A80C}" type="sibTrans" cxnId="{3FBBACC5-02AC-4EB0-8650-4A4E94C65288}">
      <dgm:prSet/>
      <dgm:spPr/>
      <dgm:t>
        <a:bodyPr/>
        <a:lstStyle/>
        <a:p>
          <a:endParaRPr lang="es-MX"/>
        </a:p>
      </dgm:t>
    </dgm:pt>
    <dgm:pt modelId="{514738C8-72B0-4CF8-A8A9-44C075D8FF69}" type="parTrans" cxnId="{3FBBACC5-02AC-4EB0-8650-4A4E94C65288}">
      <dgm:prSet/>
      <dgm:spPr/>
      <dgm:t>
        <a:bodyPr/>
        <a:lstStyle/>
        <a:p>
          <a:endParaRPr lang="es-MX"/>
        </a:p>
      </dgm:t>
    </dgm:pt>
    <dgm:pt modelId="{AC140212-C630-47F4-8A79-6C34D3128C08}" type="pres">
      <dgm:prSet presAssocID="{793C4A5A-447A-4BBC-936A-F4B60640C273}" presName="Name0" presStyleCnt="0">
        <dgm:presLayoutVars>
          <dgm:chMax val="1"/>
          <dgm:chPref val="1"/>
          <dgm:dir/>
          <dgm:animOne val="branch"/>
          <dgm:animLvl val="lvl"/>
        </dgm:presLayoutVars>
      </dgm:prSet>
      <dgm:spPr/>
      <dgm:t>
        <a:bodyPr/>
        <a:lstStyle/>
        <a:p>
          <a:endParaRPr lang="es-MX"/>
        </a:p>
      </dgm:t>
    </dgm:pt>
    <dgm:pt modelId="{9E3C95AE-4965-47A3-8449-AF8661B17AE2}" type="pres">
      <dgm:prSet presAssocID="{320B7CE1-65DD-49A6-AB56-AD67A7B48F98}" presName="singleCycle" presStyleCnt="0"/>
      <dgm:spPr/>
    </dgm:pt>
    <dgm:pt modelId="{0D87EB63-1CE9-48E5-A619-929B75FFCBD6}" type="pres">
      <dgm:prSet presAssocID="{320B7CE1-65DD-49A6-AB56-AD67A7B48F98}" presName="singleCenter" presStyleLbl="node1" presStyleIdx="0" presStyleCnt="3" custScaleX="265374" custLinFactNeighborX="-57180" custLinFactNeighborY="868">
        <dgm:presLayoutVars>
          <dgm:chMax val="7"/>
          <dgm:chPref val="7"/>
        </dgm:presLayoutVars>
      </dgm:prSet>
      <dgm:spPr/>
      <dgm:t>
        <a:bodyPr/>
        <a:lstStyle/>
        <a:p>
          <a:endParaRPr lang="es-MX"/>
        </a:p>
      </dgm:t>
    </dgm:pt>
    <dgm:pt modelId="{0FDA1D24-B006-4BB5-917C-F5EC4000D1CE}" type="pres">
      <dgm:prSet presAssocID="{6146612C-2108-4423-AC54-0864E7486109}" presName="Name56" presStyleLbl="parChTrans1D2" presStyleIdx="0" presStyleCnt="2"/>
      <dgm:spPr/>
      <dgm:t>
        <a:bodyPr/>
        <a:lstStyle/>
        <a:p>
          <a:endParaRPr lang="es-MX"/>
        </a:p>
      </dgm:t>
    </dgm:pt>
    <dgm:pt modelId="{BE74E410-03CE-41BB-A942-4CE33B7C15ED}" type="pres">
      <dgm:prSet presAssocID="{FE81E081-7A7D-4857-B004-9415388766D1}" presName="text0" presStyleLbl="node1" presStyleIdx="1" presStyleCnt="3" custScaleX="305497" custRadScaleRad="127077" custRadScaleInc="49078">
        <dgm:presLayoutVars>
          <dgm:bulletEnabled val="1"/>
        </dgm:presLayoutVars>
      </dgm:prSet>
      <dgm:spPr/>
      <dgm:t>
        <a:bodyPr/>
        <a:lstStyle/>
        <a:p>
          <a:endParaRPr lang="es-MX"/>
        </a:p>
      </dgm:t>
    </dgm:pt>
    <dgm:pt modelId="{59603D93-0566-4C34-BAF6-E9BDF92BF145}" type="pres">
      <dgm:prSet presAssocID="{CAE54F62-A9EA-4EAC-BDF7-CECC8D37DF4C}" presName="Name56" presStyleLbl="parChTrans1D2" presStyleIdx="1" presStyleCnt="2"/>
      <dgm:spPr/>
      <dgm:t>
        <a:bodyPr/>
        <a:lstStyle/>
        <a:p>
          <a:endParaRPr lang="es-MX"/>
        </a:p>
      </dgm:t>
    </dgm:pt>
    <dgm:pt modelId="{F15D8833-F6C0-41B2-8E34-93DEB773799D}" type="pres">
      <dgm:prSet presAssocID="{7882D509-ED43-4ECB-9C9E-852224399F41}" presName="text0" presStyleLbl="node1" presStyleIdx="2" presStyleCnt="3" custScaleX="305498" custRadScaleRad="125523" custRadScaleInc="-51616">
        <dgm:presLayoutVars>
          <dgm:bulletEnabled val="1"/>
        </dgm:presLayoutVars>
      </dgm:prSet>
      <dgm:spPr/>
      <dgm:t>
        <a:bodyPr/>
        <a:lstStyle/>
        <a:p>
          <a:endParaRPr lang="es-MX"/>
        </a:p>
      </dgm:t>
    </dgm:pt>
  </dgm:ptLst>
  <dgm:cxnLst>
    <dgm:cxn modelId="{0AE61341-38B1-4FE9-ACBE-EAC95F56D69E}" srcId="{320B7CE1-65DD-49A6-AB56-AD67A7B48F98}" destId="{FE81E081-7A7D-4857-B004-9415388766D1}" srcOrd="0" destOrd="0" parTransId="{6146612C-2108-4423-AC54-0864E7486109}" sibTransId="{ABBED863-F68E-4FBB-BD4D-3BF7768AA168}"/>
    <dgm:cxn modelId="{DE0CADF8-457C-4A26-A987-3C7E43E42605}" type="presOf" srcId="{CAE54F62-A9EA-4EAC-BDF7-CECC8D37DF4C}" destId="{59603D93-0566-4C34-BAF6-E9BDF92BF145}" srcOrd="0" destOrd="0" presId="urn:microsoft.com/office/officeart/2008/layout/RadialCluster"/>
    <dgm:cxn modelId="{51F73F0E-87C6-4728-B58E-87D457F62692}" type="presOf" srcId="{320B7CE1-65DD-49A6-AB56-AD67A7B48F98}" destId="{0D87EB63-1CE9-48E5-A619-929B75FFCBD6}" srcOrd="0" destOrd="0" presId="urn:microsoft.com/office/officeart/2008/layout/RadialCluster"/>
    <dgm:cxn modelId="{796365CD-3B20-4FA6-9AF8-844AA662EF5C}" type="presOf" srcId="{6146612C-2108-4423-AC54-0864E7486109}" destId="{0FDA1D24-B006-4BB5-917C-F5EC4000D1CE}" srcOrd="0" destOrd="0" presId="urn:microsoft.com/office/officeart/2008/layout/RadialCluster"/>
    <dgm:cxn modelId="{49FCAE37-DEF4-4ACF-891B-CCD8FB7A92BA}" type="presOf" srcId="{FE81E081-7A7D-4857-B004-9415388766D1}" destId="{BE74E410-03CE-41BB-A942-4CE33B7C15ED}" srcOrd="0" destOrd="0" presId="urn:microsoft.com/office/officeart/2008/layout/RadialCluster"/>
    <dgm:cxn modelId="{0BAF6C33-578B-4204-AAA5-F0A86A67A0CA}" type="presOf" srcId="{793C4A5A-447A-4BBC-936A-F4B60640C273}" destId="{AC140212-C630-47F4-8A79-6C34D3128C08}" srcOrd="0" destOrd="0" presId="urn:microsoft.com/office/officeart/2008/layout/RadialCluster"/>
    <dgm:cxn modelId="{2D2284CF-6866-43F2-9EBA-60DADAE648EB}" srcId="{320B7CE1-65DD-49A6-AB56-AD67A7B48F98}" destId="{7882D509-ED43-4ECB-9C9E-852224399F41}" srcOrd="1" destOrd="0" parTransId="{CAE54F62-A9EA-4EAC-BDF7-CECC8D37DF4C}" sibTransId="{53633C66-6F7A-42A4-8FFD-F3F2380DE916}"/>
    <dgm:cxn modelId="{3FBBACC5-02AC-4EB0-8650-4A4E94C65288}" srcId="{793C4A5A-447A-4BBC-936A-F4B60640C273}" destId="{320B7CE1-65DD-49A6-AB56-AD67A7B48F98}" srcOrd="0" destOrd="0" parTransId="{514738C8-72B0-4CF8-A8A9-44C075D8FF69}" sibTransId="{75257224-2730-4243-BEB3-AD255D28A80C}"/>
    <dgm:cxn modelId="{2DCBD617-D730-4E8E-B0C1-1ACC476CB316}" type="presOf" srcId="{7882D509-ED43-4ECB-9C9E-852224399F41}" destId="{F15D8833-F6C0-41B2-8E34-93DEB773799D}" srcOrd="0" destOrd="0" presId="urn:microsoft.com/office/officeart/2008/layout/RadialCluster"/>
    <dgm:cxn modelId="{333F77A5-1E25-4814-8C36-3356ABAE3499}" type="presParOf" srcId="{AC140212-C630-47F4-8A79-6C34D3128C08}" destId="{9E3C95AE-4965-47A3-8449-AF8661B17AE2}" srcOrd="0" destOrd="0" presId="urn:microsoft.com/office/officeart/2008/layout/RadialCluster"/>
    <dgm:cxn modelId="{96D0259C-A24D-4288-A6E1-B8F810A6E73A}" type="presParOf" srcId="{9E3C95AE-4965-47A3-8449-AF8661B17AE2}" destId="{0D87EB63-1CE9-48E5-A619-929B75FFCBD6}" srcOrd="0" destOrd="0" presId="urn:microsoft.com/office/officeart/2008/layout/RadialCluster"/>
    <dgm:cxn modelId="{216923C1-9C16-4BA9-8CFA-937D1DD31BD6}" type="presParOf" srcId="{9E3C95AE-4965-47A3-8449-AF8661B17AE2}" destId="{0FDA1D24-B006-4BB5-917C-F5EC4000D1CE}" srcOrd="1" destOrd="0" presId="urn:microsoft.com/office/officeart/2008/layout/RadialCluster"/>
    <dgm:cxn modelId="{3547FE56-AF71-40C0-910E-1454652FB76E}" type="presParOf" srcId="{9E3C95AE-4965-47A3-8449-AF8661B17AE2}" destId="{BE74E410-03CE-41BB-A942-4CE33B7C15ED}" srcOrd="2" destOrd="0" presId="urn:microsoft.com/office/officeart/2008/layout/RadialCluster"/>
    <dgm:cxn modelId="{CD5DC19F-D717-44C6-9A55-0099DF899869}" type="presParOf" srcId="{9E3C95AE-4965-47A3-8449-AF8661B17AE2}" destId="{59603D93-0566-4C34-BAF6-E9BDF92BF145}" srcOrd="3" destOrd="0" presId="urn:microsoft.com/office/officeart/2008/layout/RadialCluster"/>
    <dgm:cxn modelId="{0FDEAAF1-7602-4761-8BDF-FECF67DC8CD4}" type="presParOf" srcId="{9E3C95AE-4965-47A3-8449-AF8661B17AE2}" destId="{F15D8833-F6C0-41B2-8E34-93DEB773799D}" srcOrd="4" destOrd="0" presId="urn:microsoft.com/office/officeart/2008/layout/RadialCluster"/>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4B95B2F8-91D1-4CFF-80B2-A8F074689886}" type="doc">
      <dgm:prSet loTypeId="urn:microsoft.com/office/officeart/2005/8/layout/cycle7" loCatId="cycle" qsTypeId="urn:microsoft.com/office/officeart/2005/8/quickstyle/simple1" qsCatId="simple" csTypeId="urn:microsoft.com/office/officeart/2005/8/colors/accent1_2" csCatId="accent1" phldr="1"/>
      <dgm:spPr/>
      <dgm:t>
        <a:bodyPr/>
        <a:lstStyle/>
        <a:p>
          <a:endParaRPr lang="es-MX"/>
        </a:p>
      </dgm:t>
    </dgm:pt>
    <dgm:pt modelId="{881B1EBB-7A57-4274-8C31-15E2481FB696}">
      <dgm:prSet phldrT="[Texto]"/>
      <dgm:spPr/>
      <dgm:t>
        <a:bodyPr/>
        <a:lstStyle/>
        <a:p>
          <a:r>
            <a:rPr lang="es-MX" dirty="0" smtClean="0"/>
            <a:t>RECUSACIÓN</a:t>
          </a:r>
          <a:endParaRPr lang="es-MX" dirty="0"/>
        </a:p>
      </dgm:t>
    </dgm:pt>
    <dgm:pt modelId="{0FB8E7B3-CB17-4006-9608-E0D85FA6C3E9}" type="parTrans" cxnId="{62EDB5ED-3CDA-43B0-9DFF-0B8506AA2555}">
      <dgm:prSet/>
      <dgm:spPr/>
      <dgm:t>
        <a:bodyPr/>
        <a:lstStyle/>
        <a:p>
          <a:endParaRPr lang="es-MX"/>
        </a:p>
      </dgm:t>
    </dgm:pt>
    <dgm:pt modelId="{2DF796DC-A9A0-42E3-8656-4C1AB6DA18FC}" type="sibTrans" cxnId="{62EDB5ED-3CDA-43B0-9DFF-0B8506AA2555}">
      <dgm:prSet/>
      <dgm:spPr/>
      <dgm:t>
        <a:bodyPr/>
        <a:lstStyle/>
        <a:p>
          <a:endParaRPr lang="es-MX"/>
        </a:p>
      </dgm:t>
    </dgm:pt>
    <dgm:pt modelId="{A965C42C-1FDD-4F6B-A994-E19966967184}">
      <dgm:prSet phldrT="[Texto]"/>
      <dgm:spPr/>
      <dgm:t>
        <a:bodyPr/>
        <a:lstStyle/>
        <a:p>
          <a:r>
            <a:rPr lang="es-MX" dirty="0" smtClean="0"/>
            <a:t>CON CAUSA</a:t>
          </a:r>
          <a:endParaRPr lang="es-MX" dirty="0"/>
        </a:p>
      </dgm:t>
    </dgm:pt>
    <dgm:pt modelId="{9C13A61A-1651-486A-9ECC-737BD8540D05}" type="parTrans" cxnId="{77E6AC23-A251-46C4-80A8-4F20DC04DEC5}">
      <dgm:prSet/>
      <dgm:spPr/>
      <dgm:t>
        <a:bodyPr/>
        <a:lstStyle/>
        <a:p>
          <a:endParaRPr lang="es-MX"/>
        </a:p>
      </dgm:t>
    </dgm:pt>
    <dgm:pt modelId="{1FC0F0F3-6279-4C34-AD04-1CD1933E1445}" type="sibTrans" cxnId="{77E6AC23-A251-46C4-80A8-4F20DC04DEC5}">
      <dgm:prSet/>
      <dgm:spPr/>
      <dgm:t>
        <a:bodyPr/>
        <a:lstStyle/>
        <a:p>
          <a:endParaRPr lang="es-MX"/>
        </a:p>
      </dgm:t>
    </dgm:pt>
    <dgm:pt modelId="{6F5FF0BA-184D-4F61-A0F2-A0EA799F1C0B}">
      <dgm:prSet phldrT="[Texto]"/>
      <dgm:spPr/>
      <dgm:t>
        <a:bodyPr/>
        <a:lstStyle/>
        <a:p>
          <a:r>
            <a:rPr lang="es-MX" dirty="0" smtClean="0"/>
            <a:t>GENÉRICA</a:t>
          </a:r>
          <a:endParaRPr lang="es-MX" dirty="0"/>
        </a:p>
      </dgm:t>
    </dgm:pt>
    <dgm:pt modelId="{6CA29DF6-0A81-4B42-9964-D216A0938929}" type="parTrans" cxnId="{1B8E7B4E-D3AB-4758-AEDA-AB8B0C95678A}">
      <dgm:prSet/>
      <dgm:spPr/>
      <dgm:t>
        <a:bodyPr/>
        <a:lstStyle/>
        <a:p>
          <a:endParaRPr lang="es-MX"/>
        </a:p>
      </dgm:t>
    </dgm:pt>
    <dgm:pt modelId="{12654105-51D2-48AF-A468-970434EC98E6}" type="sibTrans" cxnId="{1B8E7B4E-D3AB-4758-AEDA-AB8B0C95678A}">
      <dgm:prSet/>
      <dgm:spPr/>
      <dgm:t>
        <a:bodyPr/>
        <a:lstStyle/>
        <a:p>
          <a:endParaRPr lang="es-MX"/>
        </a:p>
      </dgm:t>
    </dgm:pt>
    <dgm:pt modelId="{C97EB492-F925-4896-A82A-8BF63D5C6228}" type="pres">
      <dgm:prSet presAssocID="{4B95B2F8-91D1-4CFF-80B2-A8F074689886}" presName="Name0" presStyleCnt="0">
        <dgm:presLayoutVars>
          <dgm:dir/>
          <dgm:resizeHandles val="exact"/>
        </dgm:presLayoutVars>
      </dgm:prSet>
      <dgm:spPr/>
      <dgm:t>
        <a:bodyPr/>
        <a:lstStyle/>
        <a:p>
          <a:endParaRPr lang="es-MX"/>
        </a:p>
      </dgm:t>
    </dgm:pt>
    <dgm:pt modelId="{29AD9189-9DB3-48FA-BE56-46B5C588948E}" type="pres">
      <dgm:prSet presAssocID="{881B1EBB-7A57-4274-8C31-15E2481FB696}" presName="node" presStyleLbl="node1" presStyleIdx="0" presStyleCnt="3">
        <dgm:presLayoutVars>
          <dgm:bulletEnabled val="1"/>
        </dgm:presLayoutVars>
      </dgm:prSet>
      <dgm:spPr/>
      <dgm:t>
        <a:bodyPr/>
        <a:lstStyle/>
        <a:p>
          <a:endParaRPr lang="es-MX"/>
        </a:p>
      </dgm:t>
    </dgm:pt>
    <dgm:pt modelId="{FBF005A0-385E-43E5-91E3-4BB456F0C96A}" type="pres">
      <dgm:prSet presAssocID="{2DF796DC-A9A0-42E3-8656-4C1AB6DA18FC}" presName="sibTrans" presStyleLbl="sibTrans2D1" presStyleIdx="0" presStyleCnt="3"/>
      <dgm:spPr/>
      <dgm:t>
        <a:bodyPr/>
        <a:lstStyle/>
        <a:p>
          <a:endParaRPr lang="es-MX"/>
        </a:p>
      </dgm:t>
    </dgm:pt>
    <dgm:pt modelId="{89139838-1E8B-4FB6-B6CE-F0BBE2F5EA6D}" type="pres">
      <dgm:prSet presAssocID="{2DF796DC-A9A0-42E3-8656-4C1AB6DA18FC}" presName="connectorText" presStyleLbl="sibTrans2D1" presStyleIdx="0" presStyleCnt="3"/>
      <dgm:spPr/>
      <dgm:t>
        <a:bodyPr/>
        <a:lstStyle/>
        <a:p>
          <a:endParaRPr lang="es-MX"/>
        </a:p>
      </dgm:t>
    </dgm:pt>
    <dgm:pt modelId="{76041F18-E40D-4DED-895F-41B8D71AFD96}" type="pres">
      <dgm:prSet presAssocID="{A965C42C-1FDD-4F6B-A994-E19966967184}" presName="node" presStyleLbl="node1" presStyleIdx="1" presStyleCnt="3" custRadScaleRad="100400" custRadScaleInc="620">
        <dgm:presLayoutVars>
          <dgm:bulletEnabled val="1"/>
        </dgm:presLayoutVars>
      </dgm:prSet>
      <dgm:spPr/>
      <dgm:t>
        <a:bodyPr/>
        <a:lstStyle/>
        <a:p>
          <a:endParaRPr lang="es-MX"/>
        </a:p>
      </dgm:t>
    </dgm:pt>
    <dgm:pt modelId="{E7B940D3-46EF-47BA-B1F6-DEE5F461F3C7}" type="pres">
      <dgm:prSet presAssocID="{1FC0F0F3-6279-4C34-AD04-1CD1933E1445}" presName="sibTrans" presStyleLbl="sibTrans2D1" presStyleIdx="1" presStyleCnt="3" custScaleX="86864" custLinFactY="-258395" custLinFactNeighborX="-1125" custLinFactNeighborY="-300000"/>
      <dgm:spPr/>
      <dgm:t>
        <a:bodyPr/>
        <a:lstStyle/>
        <a:p>
          <a:endParaRPr lang="es-MX"/>
        </a:p>
      </dgm:t>
    </dgm:pt>
    <dgm:pt modelId="{A456EFE9-C377-4F84-A68F-41705F2225B1}" type="pres">
      <dgm:prSet presAssocID="{1FC0F0F3-6279-4C34-AD04-1CD1933E1445}" presName="connectorText" presStyleLbl="sibTrans2D1" presStyleIdx="1" presStyleCnt="3"/>
      <dgm:spPr/>
      <dgm:t>
        <a:bodyPr/>
        <a:lstStyle/>
        <a:p>
          <a:endParaRPr lang="es-MX"/>
        </a:p>
      </dgm:t>
    </dgm:pt>
    <dgm:pt modelId="{C4C6DA8C-CE95-4240-A543-AFF4E518A7FD}" type="pres">
      <dgm:prSet presAssocID="{6F5FF0BA-184D-4F61-A0F2-A0EA799F1C0B}" presName="node" presStyleLbl="node1" presStyleIdx="2" presStyleCnt="3">
        <dgm:presLayoutVars>
          <dgm:bulletEnabled val="1"/>
        </dgm:presLayoutVars>
      </dgm:prSet>
      <dgm:spPr/>
      <dgm:t>
        <a:bodyPr/>
        <a:lstStyle/>
        <a:p>
          <a:endParaRPr lang="es-MX"/>
        </a:p>
      </dgm:t>
    </dgm:pt>
    <dgm:pt modelId="{A5BAA6DA-E972-43D5-B3F3-187FA9D98BF8}" type="pres">
      <dgm:prSet presAssocID="{12654105-51D2-48AF-A468-970434EC98E6}" presName="sibTrans" presStyleLbl="sibTrans2D1" presStyleIdx="2" presStyleCnt="3"/>
      <dgm:spPr/>
      <dgm:t>
        <a:bodyPr/>
        <a:lstStyle/>
        <a:p>
          <a:endParaRPr lang="es-MX"/>
        </a:p>
      </dgm:t>
    </dgm:pt>
    <dgm:pt modelId="{F5D6AB2F-00E7-4F5E-B432-5C9AFD60A8DF}" type="pres">
      <dgm:prSet presAssocID="{12654105-51D2-48AF-A468-970434EC98E6}" presName="connectorText" presStyleLbl="sibTrans2D1" presStyleIdx="2" presStyleCnt="3"/>
      <dgm:spPr/>
      <dgm:t>
        <a:bodyPr/>
        <a:lstStyle/>
        <a:p>
          <a:endParaRPr lang="es-MX"/>
        </a:p>
      </dgm:t>
    </dgm:pt>
  </dgm:ptLst>
  <dgm:cxnLst>
    <dgm:cxn modelId="{77E6AC23-A251-46C4-80A8-4F20DC04DEC5}" srcId="{4B95B2F8-91D1-4CFF-80B2-A8F074689886}" destId="{A965C42C-1FDD-4F6B-A994-E19966967184}" srcOrd="1" destOrd="0" parTransId="{9C13A61A-1651-486A-9ECC-737BD8540D05}" sibTransId="{1FC0F0F3-6279-4C34-AD04-1CD1933E1445}"/>
    <dgm:cxn modelId="{C4E7985C-E80A-4D96-85BC-6291919F3A7D}" type="presOf" srcId="{2DF796DC-A9A0-42E3-8656-4C1AB6DA18FC}" destId="{FBF005A0-385E-43E5-91E3-4BB456F0C96A}" srcOrd="0" destOrd="0" presId="urn:microsoft.com/office/officeart/2005/8/layout/cycle7"/>
    <dgm:cxn modelId="{86697C02-F666-44A5-9EBB-958EABBBEBD2}" type="presOf" srcId="{12654105-51D2-48AF-A468-970434EC98E6}" destId="{F5D6AB2F-00E7-4F5E-B432-5C9AFD60A8DF}" srcOrd="1" destOrd="0" presId="urn:microsoft.com/office/officeart/2005/8/layout/cycle7"/>
    <dgm:cxn modelId="{1B8E7B4E-D3AB-4758-AEDA-AB8B0C95678A}" srcId="{4B95B2F8-91D1-4CFF-80B2-A8F074689886}" destId="{6F5FF0BA-184D-4F61-A0F2-A0EA799F1C0B}" srcOrd="2" destOrd="0" parTransId="{6CA29DF6-0A81-4B42-9964-D216A0938929}" sibTransId="{12654105-51D2-48AF-A468-970434EC98E6}"/>
    <dgm:cxn modelId="{1F333D07-4435-4BF0-A0A9-21CC515D405D}" type="presOf" srcId="{12654105-51D2-48AF-A468-970434EC98E6}" destId="{A5BAA6DA-E972-43D5-B3F3-187FA9D98BF8}" srcOrd="0" destOrd="0" presId="urn:microsoft.com/office/officeart/2005/8/layout/cycle7"/>
    <dgm:cxn modelId="{7EA4467B-DE26-4D78-A5BC-CBD736CCC342}" type="presOf" srcId="{2DF796DC-A9A0-42E3-8656-4C1AB6DA18FC}" destId="{89139838-1E8B-4FB6-B6CE-F0BBE2F5EA6D}" srcOrd="1" destOrd="0" presId="urn:microsoft.com/office/officeart/2005/8/layout/cycle7"/>
    <dgm:cxn modelId="{8199C999-3C31-45FF-A363-048ECD17E998}" type="presOf" srcId="{881B1EBB-7A57-4274-8C31-15E2481FB696}" destId="{29AD9189-9DB3-48FA-BE56-46B5C588948E}" srcOrd="0" destOrd="0" presId="urn:microsoft.com/office/officeart/2005/8/layout/cycle7"/>
    <dgm:cxn modelId="{FA308879-A259-46A5-87D5-4C56E3C92D51}" type="presOf" srcId="{6F5FF0BA-184D-4F61-A0F2-A0EA799F1C0B}" destId="{C4C6DA8C-CE95-4240-A543-AFF4E518A7FD}" srcOrd="0" destOrd="0" presId="urn:microsoft.com/office/officeart/2005/8/layout/cycle7"/>
    <dgm:cxn modelId="{CF1B492A-CBCE-4570-979B-D62B975BBD30}" type="presOf" srcId="{1FC0F0F3-6279-4C34-AD04-1CD1933E1445}" destId="{E7B940D3-46EF-47BA-B1F6-DEE5F461F3C7}" srcOrd="0" destOrd="0" presId="urn:microsoft.com/office/officeart/2005/8/layout/cycle7"/>
    <dgm:cxn modelId="{BF2D73E4-9FA6-4BB0-886E-F43AA6EFA1FB}" type="presOf" srcId="{4B95B2F8-91D1-4CFF-80B2-A8F074689886}" destId="{C97EB492-F925-4896-A82A-8BF63D5C6228}" srcOrd="0" destOrd="0" presId="urn:microsoft.com/office/officeart/2005/8/layout/cycle7"/>
    <dgm:cxn modelId="{FF6011D5-5D96-40C5-BBDF-B451B7411081}" type="presOf" srcId="{1FC0F0F3-6279-4C34-AD04-1CD1933E1445}" destId="{A456EFE9-C377-4F84-A68F-41705F2225B1}" srcOrd="1" destOrd="0" presId="urn:microsoft.com/office/officeart/2005/8/layout/cycle7"/>
    <dgm:cxn modelId="{24C25CA4-6F2B-4EB7-A398-B18E448386A2}" type="presOf" srcId="{A965C42C-1FDD-4F6B-A994-E19966967184}" destId="{76041F18-E40D-4DED-895F-41B8D71AFD96}" srcOrd="0" destOrd="0" presId="urn:microsoft.com/office/officeart/2005/8/layout/cycle7"/>
    <dgm:cxn modelId="{62EDB5ED-3CDA-43B0-9DFF-0B8506AA2555}" srcId="{4B95B2F8-91D1-4CFF-80B2-A8F074689886}" destId="{881B1EBB-7A57-4274-8C31-15E2481FB696}" srcOrd="0" destOrd="0" parTransId="{0FB8E7B3-CB17-4006-9608-E0D85FA6C3E9}" sibTransId="{2DF796DC-A9A0-42E3-8656-4C1AB6DA18FC}"/>
    <dgm:cxn modelId="{C59543D2-51E6-4749-A610-3013621B2A0E}" type="presParOf" srcId="{C97EB492-F925-4896-A82A-8BF63D5C6228}" destId="{29AD9189-9DB3-48FA-BE56-46B5C588948E}" srcOrd="0" destOrd="0" presId="urn:microsoft.com/office/officeart/2005/8/layout/cycle7"/>
    <dgm:cxn modelId="{45FBFECD-6375-4D9E-AA74-291607A2EE0E}" type="presParOf" srcId="{C97EB492-F925-4896-A82A-8BF63D5C6228}" destId="{FBF005A0-385E-43E5-91E3-4BB456F0C96A}" srcOrd="1" destOrd="0" presId="urn:microsoft.com/office/officeart/2005/8/layout/cycle7"/>
    <dgm:cxn modelId="{646D568C-1E81-4F8B-9D37-98C379704FBF}" type="presParOf" srcId="{FBF005A0-385E-43E5-91E3-4BB456F0C96A}" destId="{89139838-1E8B-4FB6-B6CE-F0BBE2F5EA6D}" srcOrd="0" destOrd="0" presId="urn:microsoft.com/office/officeart/2005/8/layout/cycle7"/>
    <dgm:cxn modelId="{66D86708-A0BB-4860-BDBE-3F9F6904779B}" type="presParOf" srcId="{C97EB492-F925-4896-A82A-8BF63D5C6228}" destId="{76041F18-E40D-4DED-895F-41B8D71AFD96}" srcOrd="2" destOrd="0" presId="urn:microsoft.com/office/officeart/2005/8/layout/cycle7"/>
    <dgm:cxn modelId="{D6A2B6C1-1F10-40B0-AEB0-FC5DB905FB7B}" type="presParOf" srcId="{C97EB492-F925-4896-A82A-8BF63D5C6228}" destId="{E7B940D3-46EF-47BA-B1F6-DEE5F461F3C7}" srcOrd="3" destOrd="0" presId="urn:microsoft.com/office/officeart/2005/8/layout/cycle7"/>
    <dgm:cxn modelId="{CBD0910B-631D-4245-A0C7-0F9FA942D17C}" type="presParOf" srcId="{E7B940D3-46EF-47BA-B1F6-DEE5F461F3C7}" destId="{A456EFE9-C377-4F84-A68F-41705F2225B1}" srcOrd="0" destOrd="0" presId="urn:microsoft.com/office/officeart/2005/8/layout/cycle7"/>
    <dgm:cxn modelId="{56F63E9E-FC8B-4D18-8DE2-72C5B63E3919}" type="presParOf" srcId="{C97EB492-F925-4896-A82A-8BF63D5C6228}" destId="{C4C6DA8C-CE95-4240-A543-AFF4E518A7FD}" srcOrd="4" destOrd="0" presId="urn:microsoft.com/office/officeart/2005/8/layout/cycle7"/>
    <dgm:cxn modelId="{92498947-201C-4D27-91FA-379445FD740F}" type="presParOf" srcId="{C97EB492-F925-4896-A82A-8BF63D5C6228}" destId="{A5BAA6DA-E972-43D5-B3F3-187FA9D98BF8}" srcOrd="5" destOrd="0" presId="urn:microsoft.com/office/officeart/2005/8/layout/cycle7"/>
    <dgm:cxn modelId="{D0E85E8F-C924-486F-AF6D-E7D59ABBE04A}" type="presParOf" srcId="{A5BAA6DA-E972-43D5-B3F3-187FA9D98BF8}" destId="{F5D6AB2F-00E7-4F5E-B432-5C9AFD60A8DF}" srcOrd="0" destOrd="0" presId="urn:microsoft.com/office/officeart/2005/8/layout/cycle7"/>
  </dgm:cxnLst>
  <dgm:bg>
    <a:solidFill>
      <a:schemeClr val="accent6">
        <a:lumMod val="20000"/>
        <a:lumOff val="80000"/>
      </a:schemeClr>
    </a:solidFill>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867B3F-9DC2-4108-AF82-9365FD85080B}">
      <dsp:nvSpPr>
        <dsp:cNvPr id="0" name=""/>
        <dsp:cNvSpPr/>
      </dsp:nvSpPr>
      <dsp:spPr>
        <a:xfrm>
          <a:off x="2752752" y="106730"/>
          <a:ext cx="3609921" cy="3609921"/>
        </a:xfrm>
        <a:prstGeom prst="ellipse">
          <a:avLst/>
        </a:prstGeom>
        <a:solidFill>
          <a:schemeClr val="accent3">
            <a:alpha val="50000"/>
          </a:schemeClr>
        </a:solidFill>
        <a:ln w="38100" cap="flat" cmpd="sng" algn="ctr">
          <a:solidFill>
            <a:schemeClr val="lt1">
              <a:hueOff val="0"/>
              <a:satOff val="0"/>
              <a:lumOff val="0"/>
              <a:alphaOff val="0"/>
            </a:schemeClr>
          </a:solidFill>
          <a:prstDash val="solid"/>
        </a:ln>
        <a:effectLst/>
      </dsp:spPr>
      <dsp:style>
        <a:lnRef idx="3">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2133600" rtl="0">
            <a:lnSpc>
              <a:spcPct val="90000"/>
            </a:lnSpc>
            <a:spcBef>
              <a:spcPct val="0"/>
            </a:spcBef>
            <a:spcAft>
              <a:spcPct val="35000"/>
            </a:spcAft>
          </a:pPr>
          <a:r>
            <a:rPr lang="es-MX" sz="4800" b="1" kern="1200" dirty="0" smtClean="0"/>
            <a:t>DERECHO</a:t>
          </a:r>
          <a:endParaRPr lang="es-MX" sz="4800" b="1" kern="1200" dirty="0"/>
        </a:p>
      </dsp:txBody>
      <dsp:txXfrm>
        <a:off x="3234075" y="738466"/>
        <a:ext cx="2647275" cy="1624464"/>
      </dsp:txXfrm>
    </dsp:sp>
    <dsp:sp modelId="{42A1E526-0E74-44BF-B5A8-33A9AA669F77}">
      <dsp:nvSpPr>
        <dsp:cNvPr id="0" name=""/>
        <dsp:cNvSpPr/>
      </dsp:nvSpPr>
      <dsp:spPr>
        <a:xfrm>
          <a:off x="3851931" y="2241024"/>
          <a:ext cx="4371940" cy="3960300"/>
        </a:xfrm>
        <a:prstGeom prst="ellipse">
          <a:avLst/>
        </a:prstGeom>
        <a:solidFill>
          <a:schemeClr val="accent3"/>
        </a:solidFill>
        <a:ln w="38100" cap="flat" cmpd="sng" algn="ctr">
          <a:solidFill>
            <a:schemeClr val="lt1">
              <a:hueOff val="0"/>
              <a:satOff val="0"/>
              <a:lumOff val="0"/>
              <a:alphaOff val="0"/>
            </a:schemeClr>
          </a:solidFill>
          <a:prstDash val="solid"/>
        </a:ln>
        <a:effectLst/>
      </dsp:spPr>
      <dsp:style>
        <a:lnRef idx="3">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l" defTabSz="622300" rtl="0">
            <a:lnSpc>
              <a:spcPct val="90000"/>
            </a:lnSpc>
            <a:spcBef>
              <a:spcPct val="0"/>
            </a:spcBef>
            <a:spcAft>
              <a:spcPct val="35000"/>
            </a:spcAft>
          </a:pPr>
          <a:endParaRPr lang="es-MX" sz="1400" b="1" kern="1200" dirty="0" smtClean="0">
            <a:latin typeface="Arial" pitchFamily="34" charset="0"/>
            <a:cs typeface="Arial" pitchFamily="34" charset="0"/>
          </a:endParaRPr>
        </a:p>
        <a:p>
          <a:pPr lvl="0" algn="l" defTabSz="622300" rtl="0">
            <a:lnSpc>
              <a:spcPct val="90000"/>
            </a:lnSpc>
            <a:spcBef>
              <a:spcPct val="0"/>
            </a:spcBef>
            <a:spcAft>
              <a:spcPct val="35000"/>
            </a:spcAft>
          </a:pPr>
          <a:endParaRPr lang="es-MX" sz="1400" b="1" kern="1200" dirty="0" smtClean="0">
            <a:latin typeface="Arial" pitchFamily="34" charset="0"/>
            <a:cs typeface="Arial" pitchFamily="34" charset="0"/>
          </a:endParaRPr>
        </a:p>
        <a:p>
          <a:pPr lvl="0" algn="l" defTabSz="622300" rtl="0">
            <a:lnSpc>
              <a:spcPct val="90000"/>
            </a:lnSpc>
            <a:spcBef>
              <a:spcPct val="0"/>
            </a:spcBef>
            <a:spcAft>
              <a:spcPct val="35000"/>
            </a:spcAft>
          </a:pPr>
          <a:endParaRPr lang="es-MX" sz="1400" b="1" kern="1200" dirty="0" smtClean="0">
            <a:latin typeface="Arial" pitchFamily="34" charset="0"/>
            <a:cs typeface="Arial" pitchFamily="34" charset="0"/>
          </a:endParaRPr>
        </a:p>
        <a:p>
          <a:pPr lvl="0" algn="l" defTabSz="622300" rtl="0">
            <a:lnSpc>
              <a:spcPct val="90000"/>
            </a:lnSpc>
            <a:spcBef>
              <a:spcPct val="0"/>
            </a:spcBef>
            <a:spcAft>
              <a:spcPct val="35000"/>
            </a:spcAft>
          </a:pPr>
          <a:endParaRPr lang="es-MX" sz="1400" b="1" kern="1200" dirty="0" smtClean="0">
            <a:latin typeface="Arial" pitchFamily="34" charset="0"/>
            <a:cs typeface="Arial" pitchFamily="34" charset="0"/>
          </a:endParaRPr>
        </a:p>
        <a:p>
          <a:pPr lvl="0" algn="l" defTabSz="622300" rtl="0">
            <a:lnSpc>
              <a:spcPct val="90000"/>
            </a:lnSpc>
            <a:spcBef>
              <a:spcPct val="0"/>
            </a:spcBef>
            <a:spcAft>
              <a:spcPct val="35000"/>
            </a:spcAft>
          </a:pPr>
          <a:endParaRPr lang="es-MX" sz="2400" b="1" kern="1200" dirty="0" smtClean="0">
            <a:solidFill>
              <a:schemeClr val="tx1"/>
            </a:solidFill>
            <a:latin typeface="Arial" pitchFamily="34" charset="0"/>
            <a:cs typeface="Arial" pitchFamily="34" charset="0"/>
          </a:endParaRPr>
        </a:p>
        <a:p>
          <a:pPr lvl="0" algn="l" defTabSz="622300" rtl="0">
            <a:lnSpc>
              <a:spcPct val="90000"/>
            </a:lnSpc>
            <a:spcBef>
              <a:spcPct val="0"/>
            </a:spcBef>
            <a:spcAft>
              <a:spcPct val="35000"/>
            </a:spcAft>
          </a:pPr>
          <a:r>
            <a:rPr lang="es-MX" sz="2400" b="1" kern="1200" dirty="0" smtClean="0">
              <a:solidFill>
                <a:schemeClr val="tx1"/>
              </a:solidFill>
              <a:latin typeface="Arial" pitchFamily="34" charset="0"/>
              <a:cs typeface="Arial" pitchFamily="34" charset="0"/>
            </a:rPr>
            <a:t>OBJETIVO </a:t>
          </a:r>
        </a:p>
        <a:p>
          <a:pPr lvl="0" algn="l" defTabSz="622300" rtl="0">
            <a:lnSpc>
              <a:spcPct val="90000"/>
            </a:lnSpc>
            <a:spcBef>
              <a:spcPct val="0"/>
            </a:spcBef>
            <a:spcAft>
              <a:spcPct val="35000"/>
            </a:spcAft>
          </a:pPr>
          <a:r>
            <a:rPr lang="es-MX" sz="1800" b="1" i="1" kern="1200" dirty="0" smtClean="0">
              <a:solidFill>
                <a:schemeClr val="tx1">
                  <a:lumMod val="85000"/>
                  <a:lumOff val="15000"/>
                </a:schemeClr>
              </a:solidFill>
              <a:effectLst>
                <a:outerShdw blurRad="38100" dist="38100" dir="2700000" algn="tl">
                  <a:srgbClr val="000000">
                    <a:alpha val="43137"/>
                  </a:srgbClr>
                </a:outerShdw>
              </a:effectLst>
              <a:latin typeface="+mn-lt"/>
              <a:cs typeface="Arial" pitchFamily="34" charset="0"/>
            </a:rPr>
            <a:t>conjunto de normas          jurídicas que forman el aparato jurídico de un Estado, es decir, el conjunto de preceptos</a:t>
          </a:r>
          <a:r>
            <a:rPr lang="es-MX" sz="1800" i="1" kern="1200" dirty="0" smtClean="0">
              <a:solidFill>
                <a:schemeClr val="tx1">
                  <a:lumMod val="85000"/>
                  <a:lumOff val="15000"/>
                </a:schemeClr>
              </a:solidFill>
              <a:effectLst>
                <a:outerShdw blurRad="38100" dist="38100" dir="2700000" algn="tl">
                  <a:srgbClr val="000000">
                    <a:alpha val="43137"/>
                  </a:srgbClr>
                </a:outerShdw>
              </a:effectLst>
              <a:latin typeface="+mn-lt"/>
              <a:cs typeface="Arial" pitchFamily="34" charset="0"/>
            </a:rPr>
            <a:t>.</a:t>
          </a:r>
        </a:p>
        <a:p>
          <a:pPr lvl="0" algn="l" defTabSz="622300" rtl="0">
            <a:lnSpc>
              <a:spcPct val="90000"/>
            </a:lnSpc>
            <a:spcBef>
              <a:spcPct val="0"/>
            </a:spcBef>
            <a:spcAft>
              <a:spcPct val="35000"/>
            </a:spcAft>
          </a:pPr>
          <a:r>
            <a:rPr lang="es-MX" sz="1800" b="1" i="1" kern="1200" dirty="0" smtClean="0">
              <a:solidFill>
                <a:schemeClr val="tx1">
                  <a:lumMod val="85000"/>
                  <a:lumOff val="15000"/>
                </a:schemeClr>
              </a:solidFill>
              <a:effectLst>
                <a:outerShdw blurRad="38100" dist="38100" dir="2700000" algn="tl">
                  <a:srgbClr val="000000">
                    <a:alpha val="43137"/>
                  </a:srgbClr>
                </a:outerShdw>
              </a:effectLst>
              <a:latin typeface="+mn-lt"/>
              <a:cs typeface="Arial" pitchFamily="34" charset="0"/>
            </a:rPr>
            <a:t>(Gomez,1990,pg 90)</a:t>
          </a:r>
        </a:p>
        <a:p>
          <a:pPr lvl="0" algn="ctr" defTabSz="622300" rtl="0">
            <a:lnSpc>
              <a:spcPct val="90000"/>
            </a:lnSpc>
            <a:spcBef>
              <a:spcPct val="0"/>
            </a:spcBef>
            <a:spcAft>
              <a:spcPct val="35000"/>
            </a:spcAft>
          </a:pPr>
          <a:endParaRPr lang="es-MX" sz="2100" kern="1200" dirty="0" smtClean="0"/>
        </a:p>
        <a:p>
          <a:pPr lvl="0" algn="ctr" defTabSz="622300" rtl="0">
            <a:lnSpc>
              <a:spcPct val="90000"/>
            </a:lnSpc>
            <a:spcBef>
              <a:spcPct val="0"/>
            </a:spcBef>
            <a:spcAft>
              <a:spcPct val="35000"/>
            </a:spcAft>
          </a:pPr>
          <a:endParaRPr lang="es-MX" sz="2100" kern="1200" dirty="0" smtClean="0"/>
        </a:p>
        <a:p>
          <a:pPr lvl="0" algn="ctr" defTabSz="622300" rtl="0">
            <a:lnSpc>
              <a:spcPct val="90000"/>
            </a:lnSpc>
            <a:spcBef>
              <a:spcPct val="0"/>
            </a:spcBef>
            <a:spcAft>
              <a:spcPct val="35000"/>
            </a:spcAft>
          </a:pPr>
          <a:endParaRPr lang="es-MX" sz="2100" kern="1200" dirty="0" smtClean="0"/>
        </a:p>
        <a:p>
          <a:pPr lvl="0" algn="ctr" defTabSz="622300" rtl="0">
            <a:lnSpc>
              <a:spcPct val="90000"/>
            </a:lnSpc>
            <a:spcBef>
              <a:spcPct val="0"/>
            </a:spcBef>
            <a:spcAft>
              <a:spcPct val="35000"/>
            </a:spcAft>
          </a:pPr>
          <a:r>
            <a:rPr lang="es-MX" sz="2100" kern="1200" dirty="0" smtClean="0"/>
            <a:t>             </a:t>
          </a:r>
          <a:endParaRPr lang="es-MX" sz="2100" kern="1200" dirty="0"/>
        </a:p>
      </dsp:txBody>
      <dsp:txXfrm>
        <a:off x="5189016" y="3264102"/>
        <a:ext cx="2623164" cy="2178165"/>
      </dsp:txXfrm>
    </dsp:sp>
    <dsp:sp modelId="{BD47987C-D8A8-4F72-9D21-0F1ABCEF4A1D}">
      <dsp:nvSpPr>
        <dsp:cNvPr id="0" name=""/>
        <dsp:cNvSpPr/>
      </dsp:nvSpPr>
      <dsp:spPr>
        <a:xfrm>
          <a:off x="441055" y="2168735"/>
          <a:ext cx="4166932" cy="4038311"/>
        </a:xfrm>
        <a:prstGeom prst="ellipse">
          <a:avLst/>
        </a:prstGeom>
        <a:solidFill>
          <a:srgbClr val="00B050"/>
        </a:solidFill>
        <a:ln w="38100" cap="flat" cmpd="sng" algn="ctr">
          <a:solidFill>
            <a:schemeClr val="lt1">
              <a:hueOff val="0"/>
              <a:satOff val="0"/>
              <a:lumOff val="0"/>
              <a:alphaOff val="0"/>
            </a:schemeClr>
          </a:solidFill>
          <a:prstDash val="solid"/>
        </a:ln>
        <a:effectLst/>
      </dsp:spPr>
      <dsp:style>
        <a:lnRef idx="3">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just" defTabSz="1422400" rtl="0">
            <a:lnSpc>
              <a:spcPct val="90000"/>
            </a:lnSpc>
            <a:spcBef>
              <a:spcPct val="0"/>
            </a:spcBef>
            <a:spcAft>
              <a:spcPct val="35000"/>
            </a:spcAft>
          </a:pPr>
          <a:r>
            <a:rPr lang="es-MX" sz="3200" b="1" kern="1200" dirty="0" smtClean="0"/>
            <a:t>    SUBJETIVO</a:t>
          </a:r>
        </a:p>
        <a:p>
          <a:pPr lvl="0" algn="just" defTabSz="1422400" rtl="0">
            <a:lnSpc>
              <a:spcPct val="90000"/>
            </a:lnSpc>
            <a:spcBef>
              <a:spcPct val="0"/>
            </a:spcBef>
            <a:spcAft>
              <a:spcPct val="35000"/>
            </a:spcAft>
          </a:pPr>
          <a:r>
            <a:rPr lang="es-MX" sz="1400" b="1" i="1" kern="1200" dirty="0" smtClean="0">
              <a:effectLst>
                <a:outerShdw blurRad="38100" dist="38100" dir="2700000" algn="tl">
                  <a:srgbClr val="000000">
                    <a:alpha val="43137"/>
                  </a:srgbClr>
                </a:outerShdw>
              </a:effectLst>
              <a:latin typeface="+mn-lt"/>
            </a:rPr>
            <a:t>“la posibilidad de hacer u omitir lícitamente algo, atribuida a una persona o a su representante como consecuencias de un hecho jurídico, y correlativa del deber, que derivan para el titular”. </a:t>
          </a:r>
          <a:r>
            <a:rPr lang="es-MX" sz="1600" b="1" i="1" kern="1200" dirty="0" smtClean="0">
              <a:effectLst>
                <a:outerShdw blurRad="38100" dist="38100" dir="2700000" algn="tl">
                  <a:srgbClr val="000000">
                    <a:alpha val="43137"/>
                  </a:srgbClr>
                </a:outerShdw>
              </a:effectLst>
              <a:latin typeface="+mn-lt"/>
            </a:rPr>
            <a:t>(Gomez,1990,pg 90</a:t>
          </a:r>
          <a:r>
            <a:rPr lang="es-MX" sz="1400" b="1" i="1" kern="1200" dirty="0" smtClean="0">
              <a:effectLst>
                <a:outerShdw blurRad="38100" dist="38100" dir="2700000" algn="tl">
                  <a:srgbClr val="000000">
                    <a:alpha val="43137"/>
                  </a:srgbClr>
                </a:outerShdw>
              </a:effectLst>
              <a:latin typeface="+mn-lt"/>
            </a:rPr>
            <a:t>)</a:t>
          </a:r>
        </a:p>
      </dsp:txBody>
      <dsp:txXfrm>
        <a:off x="833441" y="3211966"/>
        <a:ext cx="2500159" cy="2221071"/>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AFADE0E-1B94-4374-9BAD-819F20A4DCCF}">
      <dsp:nvSpPr>
        <dsp:cNvPr id="0" name=""/>
        <dsp:cNvSpPr/>
      </dsp:nvSpPr>
      <dsp:spPr>
        <a:xfrm>
          <a:off x="2993327" y="0"/>
          <a:ext cx="2170985" cy="612576"/>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a:scene3d>
          <a:camera prst="orthographicFront"/>
          <a:lightRig rig="threePt" dir="t"/>
        </a:scene3d>
        <a:sp3d>
          <a:bevelT w="101600" prst="riblet"/>
        </a:sp3d>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s-MX" sz="2000" kern="1200" dirty="0" smtClean="0">
              <a:latin typeface="Arial" pitchFamily="34" charset="0"/>
              <a:cs typeface="Arial" pitchFamily="34" charset="0"/>
            </a:rPr>
            <a:t>PRETENSIÓN </a:t>
          </a:r>
          <a:endParaRPr lang="es-MX" sz="2000" kern="1200" dirty="0">
            <a:latin typeface="Arial" pitchFamily="34" charset="0"/>
            <a:cs typeface="Arial" pitchFamily="34" charset="0"/>
          </a:endParaRPr>
        </a:p>
      </dsp:txBody>
      <dsp:txXfrm>
        <a:off x="3011269" y="17942"/>
        <a:ext cx="2135101" cy="576692"/>
      </dsp:txXfrm>
    </dsp:sp>
    <dsp:sp modelId="{08609383-DB31-4BF9-AFDB-7A8CA4C25AF8}">
      <dsp:nvSpPr>
        <dsp:cNvPr id="0" name=""/>
        <dsp:cNvSpPr/>
      </dsp:nvSpPr>
      <dsp:spPr>
        <a:xfrm rot="2214353">
          <a:off x="4486478" y="748097"/>
          <a:ext cx="814727" cy="340514"/>
        </a:xfrm>
        <a:prstGeom prst="lef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endParaRPr lang="es-MX" sz="1400" kern="1200"/>
        </a:p>
      </dsp:txBody>
      <dsp:txXfrm>
        <a:off x="4588632" y="816200"/>
        <a:ext cx="610419" cy="204308"/>
      </dsp:txXfrm>
    </dsp:sp>
    <dsp:sp modelId="{9CD0490E-C2F0-4FC9-83CB-45CC85BF294A}">
      <dsp:nvSpPr>
        <dsp:cNvPr id="0" name=""/>
        <dsp:cNvSpPr/>
      </dsp:nvSpPr>
      <dsp:spPr>
        <a:xfrm>
          <a:off x="3672397" y="1224133"/>
          <a:ext cx="4713170" cy="1093382"/>
        </a:xfrm>
        <a:prstGeom prst="roundRect">
          <a:avLst>
            <a:gd name="adj" fmla="val 10000"/>
          </a:avLst>
        </a:prstGeom>
        <a:solidFill>
          <a:schemeClr val="tx2">
            <a:lumMod val="60000"/>
            <a:lumOff val="40000"/>
          </a:schemeClr>
        </a:solidFill>
        <a:ln w="38100" cap="flat" cmpd="sng" algn="ctr">
          <a:solidFill>
            <a:schemeClr val="lt1"/>
          </a:solidFill>
          <a:prstDash val="solid"/>
        </a:ln>
        <a:effectLst>
          <a:outerShdw blurRad="40000" dist="20000" dir="5400000" rotWithShape="0">
            <a:srgbClr val="000000">
              <a:alpha val="38000"/>
            </a:srgbClr>
          </a:outerShdw>
        </a:effectLst>
        <a:scene3d>
          <a:camera prst="orthographicFront"/>
          <a:lightRig rig="threePt" dir="t"/>
        </a:scene3d>
        <a:sp3d>
          <a:bevelT w="139700" prst="cross"/>
        </a:sp3d>
      </dsp:spPr>
      <dsp:style>
        <a:lnRef idx="3">
          <a:schemeClr val="lt1"/>
        </a:lnRef>
        <a:fillRef idx="1">
          <a:schemeClr val="accent2"/>
        </a:fillRef>
        <a:effectRef idx="1">
          <a:schemeClr val="accent2"/>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s-MX" sz="1400" kern="1200" dirty="0" smtClean="0">
              <a:latin typeface="Arial" pitchFamily="34" charset="0"/>
              <a:cs typeface="Arial" pitchFamily="34" charset="0"/>
            </a:rPr>
            <a:t>Para Ovalle Favela, J. (2005, 166), “la pretensión, es la petición, o reclamación que formula la parte actora o acusadora, ante el juzgador, contra la parte demandada o acusada, en relación con un bien jurídico”. </a:t>
          </a:r>
          <a:r>
            <a:rPr lang="es-MX" sz="1400" kern="1200" dirty="0" smtClean="0"/>
            <a:t>(OVALLE FAVELA, J., 2005, 166).</a:t>
          </a:r>
          <a:endParaRPr lang="es-MX" sz="1400" kern="1200" dirty="0">
            <a:latin typeface="Arial" pitchFamily="34" charset="0"/>
            <a:cs typeface="Arial" pitchFamily="34" charset="0"/>
          </a:endParaRPr>
        </a:p>
      </dsp:txBody>
      <dsp:txXfrm>
        <a:off x="3704421" y="1256157"/>
        <a:ext cx="4649122" cy="1029334"/>
      </dsp:txXfrm>
    </dsp:sp>
    <dsp:sp modelId="{792467E6-5FCD-4A1D-A9EF-EF8BE99ADDFF}">
      <dsp:nvSpPr>
        <dsp:cNvPr id="0" name=""/>
        <dsp:cNvSpPr/>
      </dsp:nvSpPr>
      <dsp:spPr>
        <a:xfrm rot="7893486">
          <a:off x="4727893" y="2608679"/>
          <a:ext cx="814727" cy="340514"/>
        </a:xfrm>
        <a:prstGeom prst="lef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endParaRPr lang="es-MX" sz="1400" kern="1200"/>
        </a:p>
      </dsp:txBody>
      <dsp:txXfrm rot="10800000">
        <a:off x="4830047" y="2676782"/>
        <a:ext cx="610419" cy="204308"/>
      </dsp:txXfrm>
    </dsp:sp>
    <dsp:sp modelId="{99F05FD3-0DAD-4E2C-AFD1-2F283C766D70}">
      <dsp:nvSpPr>
        <dsp:cNvPr id="0" name=""/>
        <dsp:cNvSpPr/>
      </dsp:nvSpPr>
      <dsp:spPr>
        <a:xfrm>
          <a:off x="310503" y="3240356"/>
          <a:ext cx="7659926" cy="1321381"/>
        </a:xfrm>
        <a:prstGeom prst="roundRect">
          <a:avLst>
            <a:gd name="adj" fmla="val 10000"/>
          </a:avLst>
        </a:prstGeom>
        <a:solidFill>
          <a:schemeClr val="tx2">
            <a:lumMod val="60000"/>
            <a:lumOff val="40000"/>
          </a:scheme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hemeClr val="accent6"/>
        </a:lnRef>
        <a:fillRef idx="3">
          <a:schemeClr val="accent6"/>
        </a:fillRef>
        <a:effectRef idx="3">
          <a:schemeClr val="accent6"/>
        </a:effectRef>
        <a:fontRef idx="minor">
          <a:schemeClr val="lt1"/>
        </a:fontRef>
      </dsp:style>
      <dsp:txBody>
        <a:bodyPr spcFirstLastPara="0" vert="horz" wrap="square" lIns="53340" tIns="53340" rIns="53340" bIns="53340" numCol="1" spcCol="1270" anchor="ctr" anchorCtr="0">
          <a:noAutofit/>
        </a:bodyPr>
        <a:lstStyle/>
        <a:p>
          <a:pPr lvl="0" algn="just" defTabSz="622300">
            <a:lnSpc>
              <a:spcPct val="90000"/>
            </a:lnSpc>
            <a:spcBef>
              <a:spcPct val="0"/>
            </a:spcBef>
            <a:spcAft>
              <a:spcPct val="35000"/>
            </a:spcAft>
          </a:pPr>
          <a:r>
            <a:rPr lang="es-MX" sz="1400" kern="1200" dirty="0" smtClean="0">
              <a:latin typeface="Arial" pitchFamily="34" charset="0"/>
              <a:cs typeface="Arial" pitchFamily="34" charset="0"/>
            </a:rPr>
            <a:t>Según Couture, la pretensión, “es la afirmación de un sujeto de derecho de merecer la tutela jurídica y por supuesto, la aspiración concreta de que ésta se haga efectiva. En otras palabras: la auto atribución de un derecho por parte de un sujeto que invocándolo pide concretamente que se haga efectiva a su respecto la tutela jurídica”. </a:t>
          </a:r>
          <a:r>
            <a:rPr lang="es-MX" sz="1400" kern="1200" dirty="0" smtClean="0"/>
            <a:t>(OVALLE FAVELA, J., 2005, 166).</a:t>
          </a:r>
          <a:r>
            <a:rPr lang="es-MX" sz="1400" kern="1200" dirty="0" smtClean="0">
              <a:latin typeface="Arial" pitchFamily="34" charset="0"/>
              <a:cs typeface="Arial" pitchFamily="34" charset="0"/>
            </a:rPr>
            <a:t> </a:t>
          </a:r>
          <a:endParaRPr lang="es-MX" sz="1400" kern="1200" dirty="0">
            <a:latin typeface="Arial" pitchFamily="34" charset="0"/>
            <a:cs typeface="Arial" pitchFamily="34" charset="0"/>
          </a:endParaRPr>
        </a:p>
      </dsp:txBody>
      <dsp:txXfrm>
        <a:off x="349205" y="3279058"/>
        <a:ext cx="7582522" cy="1243977"/>
      </dsp:txXfrm>
    </dsp:sp>
    <dsp:sp modelId="{9C8B5281-25D3-4A54-9F82-1D5327834083}">
      <dsp:nvSpPr>
        <dsp:cNvPr id="0" name=""/>
        <dsp:cNvSpPr/>
      </dsp:nvSpPr>
      <dsp:spPr>
        <a:xfrm rot="13377212">
          <a:off x="2671185" y="2632785"/>
          <a:ext cx="814727" cy="340514"/>
        </a:xfrm>
        <a:prstGeom prst="lef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endParaRPr lang="es-MX" sz="1400" kern="1200"/>
        </a:p>
      </dsp:txBody>
      <dsp:txXfrm rot="10800000">
        <a:off x="2773339" y="2700888"/>
        <a:ext cx="610419" cy="204308"/>
      </dsp:txXfrm>
    </dsp:sp>
    <dsp:sp modelId="{22BE665A-44A9-4148-A9BE-99E68BEA68CE}">
      <dsp:nvSpPr>
        <dsp:cNvPr id="0" name=""/>
        <dsp:cNvSpPr/>
      </dsp:nvSpPr>
      <dsp:spPr>
        <a:xfrm>
          <a:off x="144023" y="1224143"/>
          <a:ext cx="3471732" cy="1144615"/>
        </a:xfrm>
        <a:prstGeom prst="roundRect">
          <a:avLst>
            <a:gd name="adj" fmla="val 10000"/>
          </a:avLst>
        </a:prstGeom>
        <a:solidFill>
          <a:schemeClr val="tx2">
            <a:lumMod val="60000"/>
            <a:lumOff val="40000"/>
          </a:schemeClr>
        </a:solidFill>
        <a:ln w="38100" cap="flat" cmpd="sng" algn="ctr">
          <a:solidFill>
            <a:schemeClr val="lt1"/>
          </a:solidFill>
          <a:prstDash val="solid"/>
        </a:ln>
        <a:effectLst>
          <a:outerShdw blurRad="40000" dist="20000" dir="5400000" rotWithShape="0">
            <a:srgbClr val="000000">
              <a:alpha val="38000"/>
            </a:srgbClr>
          </a:outerShdw>
        </a:effectLst>
        <a:scene3d>
          <a:camera prst="orthographicFront"/>
          <a:lightRig rig="threePt" dir="t"/>
        </a:scene3d>
        <a:sp3d>
          <a:bevelT w="165100" prst="coolSlant"/>
        </a:sp3d>
      </dsp:spPr>
      <dsp:style>
        <a:lnRef idx="3">
          <a:schemeClr val="lt1"/>
        </a:lnRef>
        <a:fillRef idx="1">
          <a:schemeClr val="accent4"/>
        </a:fillRef>
        <a:effectRef idx="1">
          <a:schemeClr val="accent4"/>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s-MX" sz="1400" kern="1200" dirty="0" smtClean="0">
              <a:latin typeface="Arial" pitchFamily="34" charset="0"/>
              <a:cs typeface="Arial" pitchFamily="34" charset="0"/>
            </a:rPr>
            <a:t>Para Carnelutti, “es la exigencia  de subordinación del interés ajeno al interés propio”.</a:t>
          </a:r>
          <a:r>
            <a:rPr lang="es-MX" sz="1400" kern="1200" dirty="0" smtClean="0"/>
            <a:t>(GOMEZ LARA, C. 2010, 3).</a:t>
          </a:r>
          <a:endParaRPr lang="es-MX" sz="1400" kern="1200" dirty="0">
            <a:latin typeface="Arial" pitchFamily="34" charset="0"/>
            <a:cs typeface="Arial" pitchFamily="34" charset="0"/>
          </a:endParaRPr>
        </a:p>
      </dsp:txBody>
      <dsp:txXfrm>
        <a:off x="177548" y="1257668"/>
        <a:ext cx="3404682" cy="1077565"/>
      </dsp:txXfrm>
    </dsp:sp>
    <dsp:sp modelId="{6A50E16E-030D-461D-B0CD-F8DC7A08A6B3}">
      <dsp:nvSpPr>
        <dsp:cNvPr id="0" name=""/>
        <dsp:cNvSpPr/>
      </dsp:nvSpPr>
      <dsp:spPr>
        <a:xfrm rot="19552527">
          <a:off x="2768264" y="748102"/>
          <a:ext cx="814727" cy="340514"/>
        </a:xfrm>
        <a:prstGeom prst="lef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endParaRPr lang="es-MX" sz="1400" kern="1200"/>
        </a:p>
      </dsp:txBody>
      <dsp:txXfrm>
        <a:off x="2870418" y="816205"/>
        <a:ext cx="610419" cy="204308"/>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360B541-4AB1-4F45-9351-F1CD67F8C90E}">
      <dsp:nvSpPr>
        <dsp:cNvPr id="0" name=""/>
        <dsp:cNvSpPr/>
      </dsp:nvSpPr>
      <dsp:spPr>
        <a:xfrm>
          <a:off x="285740" y="0"/>
          <a:ext cx="4010094" cy="5868479"/>
        </a:xfrm>
        <a:prstGeom prst="rightArrow">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492FC48C-3D8B-48E0-9F8C-6CB4984AF655}">
      <dsp:nvSpPr>
        <dsp:cNvPr id="0" name=""/>
        <dsp:cNvSpPr/>
      </dsp:nvSpPr>
      <dsp:spPr>
        <a:xfrm>
          <a:off x="60411" y="1760544"/>
          <a:ext cx="2240935" cy="2347392"/>
        </a:xfrm>
        <a:prstGeom prst="roundRect">
          <a:avLst/>
        </a:prstGeom>
        <a:solidFill>
          <a:schemeClr val="accent6">
            <a:lumMod val="50000"/>
          </a:schemeClr>
        </a:solidFill>
        <a:ln w="25400" cap="flat" cmpd="sng" algn="ctr">
          <a:solidFill>
            <a:schemeClr val="tx1"/>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lvl="0" algn="ctr" defTabSz="1244600" rtl="0">
            <a:lnSpc>
              <a:spcPct val="90000"/>
            </a:lnSpc>
            <a:spcBef>
              <a:spcPct val="0"/>
            </a:spcBef>
            <a:spcAft>
              <a:spcPct val="35000"/>
            </a:spcAft>
          </a:pPr>
          <a:r>
            <a:rPr lang="es-ES" sz="2800" b="1" kern="1200" dirty="0" smtClean="0"/>
            <a:t>DEFINICION DEL PROCESO</a:t>
          </a:r>
          <a:endParaRPr lang="es-MX" sz="2800" kern="1200" dirty="0"/>
        </a:p>
      </dsp:txBody>
      <dsp:txXfrm>
        <a:off x="169804" y="1869937"/>
        <a:ext cx="2022149" cy="2128606"/>
      </dsp:txXfrm>
    </dsp:sp>
    <dsp:sp modelId="{07764CCF-05B9-4F26-92E8-80E59DA22B18}">
      <dsp:nvSpPr>
        <dsp:cNvPr id="0" name=""/>
        <dsp:cNvSpPr/>
      </dsp:nvSpPr>
      <dsp:spPr>
        <a:xfrm>
          <a:off x="2413502" y="1788501"/>
          <a:ext cx="2240935" cy="2347392"/>
        </a:xfrm>
        <a:prstGeom prst="roundRect">
          <a:avLst/>
        </a:prstGeom>
        <a:solidFill>
          <a:schemeClr val="accent6">
            <a:lumMod val="50000"/>
          </a:schemeClr>
        </a:solidFill>
        <a:ln w="25400" cap="flat" cmpd="sng" algn="ctr">
          <a:solidFill>
            <a:schemeClr val="dk1"/>
          </a:solidFill>
          <a:prstDash val="solid"/>
        </a:ln>
        <a:effectLst/>
      </dsp:spPr>
      <dsp:style>
        <a:lnRef idx="2">
          <a:schemeClr val="dk1"/>
        </a:lnRef>
        <a:fillRef idx="1">
          <a:schemeClr val="lt1"/>
        </a:fillRef>
        <a:effectRef idx="0">
          <a:schemeClr val="dk1"/>
        </a:effectRef>
        <a:fontRef idx="minor">
          <a:schemeClr val="dk1"/>
        </a:fontRef>
      </dsp:style>
      <dsp:txBody>
        <a:bodyPr spcFirstLastPara="0" vert="horz" wrap="square" lIns="57150" tIns="57150" rIns="57150" bIns="57150" numCol="1" spcCol="1270" anchor="ctr" anchorCtr="0">
          <a:noAutofit/>
        </a:bodyPr>
        <a:lstStyle/>
        <a:p>
          <a:pPr lvl="0" algn="ctr" defTabSz="666750" rtl="0">
            <a:lnSpc>
              <a:spcPct val="90000"/>
            </a:lnSpc>
            <a:spcBef>
              <a:spcPct val="0"/>
            </a:spcBef>
            <a:spcAft>
              <a:spcPct val="35000"/>
            </a:spcAft>
          </a:pPr>
          <a:r>
            <a:rPr lang="es-ES" sz="1500" b="1" kern="1200" dirty="0" smtClean="0">
              <a:solidFill>
                <a:schemeClr val="bg2"/>
              </a:solidFill>
            </a:rPr>
            <a:t>Según Carnelutti, el concepto de proceso denota “la suma de los actos que se realizan para la composición del litigio”(Gomez,1990,65)</a:t>
          </a:r>
          <a:endParaRPr lang="es-MX" sz="1500" kern="1200" dirty="0"/>
        </a:p>
      </dsp:txBody>
      <dsp:txXfrm>
        <a:off x="2522895" y="1897894"/>
        <a:ext cx="2022149" cy="2128606"/>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07198CA-35E6-4AEA-9836-74A7674D44F3}">
      <dsp:nvSpPr>
        <dsp:cNvPr id="0" name=""/>
        <dsp:cNvSpPr/>
      </dsp:nvSpPr>
      <dsp:spPr>
        <a:xfrm>
          <a:off x="258" y="858341"/>
          <a:ext cx="1424285" cy="1424285"/>
        </a:xfrm>
        <a:prstGeom prst="ellipse">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lvl="0" algn="ctr" defTabSz="2667000">
            <a:lnSpc>
              <a:spcPct val="90000"/>
            </a:lnSpc>
            <a:spcBef>
              <a:spcPct val="0"/>
            </a:spcBef>
            <a:spcAft>
              <a:spcPct val="35000"/>
            </a:spcAft>
          </a:pPr>
          <a:r>
            <a:rPr lang="es-ES" sz="6000" b="0" kern="1200" cap="none" spc="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A</a:t>
          </a:r>
          <a:endParaRPr lang="es-ES" sz="6000" b="0" kern="1200" cap="none" spc="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dsp:txBody>
      <dsp:txXfrm>
        <a:off x="208840" y="1066923"/>
        <a:ext cx="1007121" cy="1007121"/>
      </dsp:txXfrm>
    </dsp:sp>
    <dsp:sp modelId="{0C4EE452-5C48-45CB-AA68-4CBA24BBFCC7}">
      <dsp:nvSpPr>
        <dsp:cNvPr id="0" name=""/>
        <dsp:cNvSpPr/>
      </dsp:nvSpPr>
      <dsp:spPr>
        <a:xfrm>
          <a:off x="1540195" y="1157441"/>
          <a:ext cx="826085" cy="826085"/>
        </a:xfrm>
        <a:prstGeom prst="mathPlus">
          <a:avLst/>
        </a:prstGeom>
        <a:solidFill>
          <a:schemeClr val="accent2">
            <a:hueOff val="0"/>
            <a:satOff val="0"/>
            <a:lumOff val="0"/>
            <a:alphaOff val="0"/>
          </a:schemeClr>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z="-70000" extrusionH="63500" prstMaterial="matte">
          <a:bevelT w="25400" h="6350" prst="relaxedInset"/>
          <a:contourClr>
            <a:schemeClr val="bg1"/>
          </a:contourClr>
        </a:sp3d>
      </dsp:spPr>
      <dsp:style>
        <a:lnRef idx="0">
          <a:scrgbClr r="0" g="0" b="0"/>
        </a:lnRef>
        <a:fillRef idx="1">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577850">
            <a:lnSpc>
              <a:spcPct val="90000"/>
            </a:lnSpc>
            <a:spcBef>
              <a:spcPct val="0"/>
            </a:spcBef>
            <a:spcAft>
              <a:spcPct val="35000"/>
            </a:spcAft>
          </a:pPr>
          <a:endParaRPr lang="es-ES" sz="1300" kern="1200" dirty="0"/>
        </a:p>
      </dsp:txBody>
      <dsp:txXfrm>
        <a:off x="1649693" y="1473336"/>
        <a:ext cx="607089" cy="194295"/>
      </dsp:txXfrm>
    </dsp:sp>
    <dsp:sp modelId="{CAFAA464-73DD-4980-ACFA-5C8631A653CF}">
      <dsp:nvSpPr>
        <dsp:cNvPr id="0" name=""/>
        <dsp:cNvSpPr/>
      </dsp:nvSpPr>
      <dsp:spPr>
        <a:xfrm>
          <a:off x="2481932" y="858341"/>
          <a:ext cx="1424285" cy="1424285"/>
        </a:xfrm>
        <a:prstGeom prst="ellipse">
          <a:avLst/>
        </a:prstGeom>
        <a:gradFill rotWithShape="0">
          <a:gsLst>
            <a:gs pos="0">
              <a:schemeClr val="accent2">
                <a:hueOff val="1560506"/>
                <a:satOff val="-1946"/>
                <a:lumOff val="458"/>
                <a:alphaOff val="0"/>
                <a:shade val="51000"/>
                <a:satMod val="130000"/>
              </a:schemeClr>
            </a:gs>
            <a:gs pos="80000">
              <a:schemeClr val="accent2">
                <a:hueOff val="1560506"/>
                <a:satOff val="-1946"/>
                <a:lumOff val="458"/>
                <a:alphaOff val="0"/>
                <a:shade val="93000"/>
                <a:satMod val="130000"/>
              </a:schemeClr>
            </a:gs>
            <a:gs pos="100000">
              <a:schemeClr val="accent2">
                <a:hueOff val="1560506"/>
                <a:satOff val="-1946"/>
                <a:lumOff val="458"/>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lvl="0" algn="ctr" defTabSz="2667000">
            <a:lnSpc>
              <a:spcPct val="90000"/>
            </a:lnSpc>
            <a:spcBef>
              <a:spcPct val="0"/>
            </a:spcBef>
            <a:spcAft>
              <a:spcPct val="35000"/>
            </a:spcAft>
          </a:pPr>
          <a:r>
            <a:rPr lang="es-ES" sz="6000" b="0" kern="1200" cap="none" spc="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J</a:t>
          </a:r>
          <a:endParaRPr lang="es-ES" sz="6000" b="0" kern="1200" cap="none" spc="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dsp:txBody>
      <dsp:txXfrm>
        <a:off x="2690514" y="1066923"/>
        <a:ext cx="1007121" cy="1007121"/>
      </dsp:txXfrm>
    </dsp:sp>
    <dsp:sp modelId="{066F8F4E-D462-475E-B6C0-51DBD57EB238}">
      <dsp:nvSpPr>
        <dsp:cNvPr id="0" name=""/>
        <dsp:cNvSpPr/>
      </dsp:nvSpPr>
      <dsp:spPr>
        <a:xfrm>
          <a:off x="4021869" y="1157441"/>
          <a:ext cx="826085" cy="826085"/>
        </a:xfrm>
        <a:prstGeom prst="mathPlus">
          <a:avLst/>
        </a:prstGeom>
        <a:solidFill>
          <a:schemeClr val="accent2">
            <a:hueOff val="2340759"/>
            <a:satOff val="-2919"/>
            <a:lumOff val="686"/>
            <a:alphaOff val="0"/>
          </a:schemeClr>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z="-70000" extrusionH="63500" prstMaterial="matte">
          <a:bevelT w="25400" h="6350" prst="relaxedInset"/>
          <a:contourClr>
            <a:schemeClr val="bg1"/>
          </a:contourClr>
        </a:sp3d>
      </dsp:spPr>
      <dsp:style>
        <a:lnRef idx="0">
          <a:scrgbClr r="0" g="0" b="0"/>
        </a:lnRef>
        <a:fillRef idx="1">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577850">
            <a:lnSpc>
              <a:spcPct val="90000"/>
            </a:lnSpc>
            <a:spcBef>
              <a:spcPct val="0"/>
            </a:spcBef>
            <a:spcAft>
              <a:spcPct val="35000"/>
            </a:spcAft>
          </a:pPr>
          <a:endParaRPr lang="es-ES" sz="1300" kern="1200" dirty="0"/>
        </a:p>
      </dsp:txBody>
      <dsp:txXfrm>
        <a:off x="4131367" y="1473336"/>
        <a:ext cx="607089" cy="194295"/>
      </dsp:txXfrm>
    </dsp:sp>
    <dsp:sp modelId="{648F29B1-78F9-4B33-AA90-C0AC65623840}">
      <dsp:nvSpPr>
        <dsp:cNvPr id="0" name=""/>
        <dsp:cNvSpPr/>
      </dsp:nvSpPr>
      <dsp:spPr>
        <a:xfrm>
          <a:off x="4963607" y="858341"/>
          <a:ext cx="1698460" cy="1424285"/>
        </a:xfrm>
        <a:prstGeom prst="ellipse">
          <a:avLst/>
        </a:prstGeom>
        <a:gradFill rotWithShape="0">
          <a:gsLst>
            <a:gs pos="0">
              <a:schemeClr val="accent2">
                <a:hueOff val="3121013"/>
                <a:satOff val="-3893"/>
                <a:lumOff val="915"/>
                <a:alphaOff val="0"/>
                <a:shade val="51000"/>
                <a:satMod val="130000"/>
              </a:schemeClr>
            </a:gs>
            <a:gs pos="80000">
              <a:schemeClr val="accent2">
                <a:hueOff val="3121013"/>
                <a:satOff val="-3893"/>
                <a:lumOff val="915"/>
                <a:alphaOff val="0"/>
                <a:shade val="93000"/>
                <a:satMod val="130000"/>
              </a:schemeClr>
            </a:gs>
            <a:gs pos="100000">
              <a:schemeClr val="accent2">
                <a:hueOff val="3121013"/>
                <a:satOff val="-3893"/>
                <a:lumOff val="915"/>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es-ES" sz="2000" b="0" kern="1200" cap="none" spc="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actividad terceros</a:t>
          </a:r>
          <a:endParaRPr lang="es-ES" sz="2000" b="0" kern="1200" cap="none" spc="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dsp:txBody>
      <dsp:txXfrm>
        <a:off x="5212341" y="1066923"/>
        <a:ext cx="1200992" cy="1007121"/>
      </dsp:txXfrm>
    </dsp:sp>
    <dsp:sp modelId="{EEF79081-F2B6-45CC-99E0-72784B914E15}">
      <dsp:nvSpPr>
        <dsp:cNvPr id="0" name=""/>
        <dsp:cNvSpPr/>
      </dsp:nvSpPr>
      <dsp:spPr>
        <a:xfrm>
          <a:off x="6777719" y="1157441"/>
          <a:ext cx="826085" cy="826085"/>
        </a:xfrm>
        <a:prstGeom prst="mathEqual">
          <a:avLst/>
        </a:prstGeom>
        <a:solidFill>
          <a:schemeClr val="accent2">
            <a:hueOff val="4681519"/>
            <a:satOff val="-5839"/>
            <a:lumOff val="1373"/>
            <a:alphaOff val="0"/>
          </a:schemeClr>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z="-70000" extrusionH="63500" prstMaterial="matte">
          <a:bevelT w="25400" h="6350" prst="relaxedInset"/>
          <a:contourClr>
            <a:schemeClr val="bg1"/>
          </a:contourClr>
        </a:sp3d>
      </dsp:spPr>
      <dsp:style>
        <a:lnRef idx="0">
          <a:scrgbClr r="0" g="0" b="0"/>
        </a:lnRef>
        <a:fillRef idx="1">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1511300">
            <a:lnSpc>
              <a:spcPct val="90000"/>
            </a:lnSpc>
            <a:spcBef>
              <a:spcPct val="0"/>
            </a:spcBef>
            <a:spcAft>
              <a:spcPct val="35000"/>
            </a:spcAft>
          </a:pPr>
          <a:endParaRPr lang="es-ES" sz="3400" kern="1200" dirty="0"/>
        </a:p>
      </dsp:txBody>
      <dsp:txXfrm>
        <a:off x="6887217" y="1327615"/>
        <a:ext cx="607089" cy="485737"/>
      </dsp:txXfrm>
    </dsp:sp>
    <dsp:sp modelId="{D4BD157D-0555-421E-836F-9E4324D1E13D}">
      <dsp:nvSpPr>
        <dsp:cNvPr id="0" name=""/>
        <dsp:cNvSpPr/>
      </dsp:nvSpPr>
      <dsp:spPr>
        <a:xfrm>
          <a:off x="7719456" y="858341"/>
          <a:ext cx="1424285" cy="1424285"/>
        </a:xfrm>
        <a:prstGeom prst="ellipse">
          <a:avLst/>
        </a:prstGeom>
        <a:gradFill rotWithShape="0">
          <a:gsLst>
            <a:gs pos="0">
              <a:schemeClr val="accent2">
                <a:hueOff val="4681519"/>
                <a:satOff val="-5839"/>
                <a:lumOff val="1373"/>
                <a:alphaOff val="0"/>
                <a:shade val="51000"/>
                <a:satMod val="130000"/>
              </a:schemeClr>
            </a:gs>
            <a:gs pos="80000">
              <a:schemeClr val="accent2">
                <a:hueOff val="4681519"/>
                <a:satOff val="-5839"/>
                <a:lumOff val="1373"/>
                <a:alphaOff val="0"/>
                <a:shade val="93000"/>
                <a:satMod val="130000"/>
              </a:schemeClr>
            </a:gs>
            <a:gs pos="100000">
              <a:schemeClr val="accent2">
                <a:hueOff val="4681519"/>
                <a:satOff val="-5839"/>
                <a:lumOff val="1373"/>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77470" tIns="77470" rIns="77470" bIns="77470" numCol="1" spcCol="1270" anchor="ctr" anchorCtr="0">
          <a:noAutofit/>
        </a:bodyPr>
        <a:lstStyle/>
        <a:p>
          <a:pPr lvl="0" algn="ctr" defTabSz="2711450">
            <a:lnSpc>
              <a:spcPct val="90000"/>
            </a:lnSpc>
            <a:spcBef>
              <a:spcPct val="0"/>
            </a:spcBef>
            <a:spcAft>
              <a:spcPct val="35000"/>
            </a:spcAft>
          </a:pPr>
          <a:r>
            <a:rPr lang="es-ES" sz="6100" b="0" kern="1200" cap="none" spc="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P</a:t>
          </a:r>
          <a:endParaRPr lang="es-ES" sz="6100" b="0" kern="1200" cap="none" spc="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dsp:txBody>
      <dsp:txXfrm>
        <a:off x="7928038" y="1066923"/>
        <a:ext cx="1007121" cy="1007121"/>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27AB31E-E136-4FCC-8093-31BBE9A8A597}">
      <dsp:nvSpPr>
        <dsp:cNvPr id="0" name=""/>
        <dsp:cNvSpPr/>
      </dsp:nvSpPr>
      <dsp:spPr>
        <a:xfrm>
          <a:off x="72004" y="1584179"/>
          <a:ext cx="2520279" cy="1512168"/>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121920" rIns="121920" bIns="121920" numCol="1" spcCol="1270" anchor="ctr" anchorCtr="0">
          <a:noAutofit/>
        </a:bodyPr>
        <a:lstStyle/>
        <a:p>
          <a:pPr lvl="0" algn="ctr" defTabSz="1422400">
            <a:lnSpc>
              <a:spcPct val="90000"/>
            </a:lnSpc>
            <a:spcBef>
              <a:spcPct val="0"/>
            </a:spcBef>
            <a:spcAft>
              <a:spcPct val="35000"/>
            </a:spcAft>
          </a:pPr>
          <a:r>
            <a:rPr lang="es-MX" sz="3200" kern="1200" dirty="0" smtClean="0"/>
            <a:t>MATERIA</a:t>
          </a:r>
          <a:endParaRPr lang="es-MX" sz="3200" kern="1200" dirty="0"/>
        </a:p>
      </dsp:txBody>
      <dsp:txXfrm>
        <a:off x="72004" y="1584179"/>
        <a:ext cx="2520279" cy="1512168"/>
      </dsp:txXfrm>
    </dsp:sp>
    <dsp:sp modelId="{1A2D06E3-D3C3-4DF5-8425-E58AA6E2CF35}">
      <dsp:nvSpPr>
        <dsp:cNvPr id="0" name=""/>
        <dsp:cNvSpPr/>
      </dsp:nvSpPr>
      <dsp:spPr>
        <a:xfrm>
          <a:off x="5274794" y="3168356"/>
          <a:ext cx="2520279" cy="1512168"/>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121920" rIns="121920" bIns="121920" numCol="1" spcCol="1270" anchor="ctr" anchorCtr="0">
          <a:noAutofit/>
        </a:bodyPr>
        <a:lstStyle/>
        <a:p>
          <a:pPr lvl="0" algn="ctr" defTabSz="1422400">
            <a:lnSpc>
              <a:spcPct val="90000"/>
            </a:lnSpc>
            <a:spcBef>
              <a:spcPct val="0"/>
            </a:spcBef>
            <a:spcAft>
              <a:spcPct val="35000"/>
            </a:spcAft>
          </a:pPr>
          <a:r>
            <a:rPr lang="es-MX" sz="3200" kern="1200" dirty="0" smtClean="0"/>
            <a:t>TERRITORIO</a:t>
          </a:r>
          <a:endParaRPr lang="es-MX" sz="3200" kern="1200" dirty="0"/>
        </a:p>
      </dsp:txBody>
      <dsp:txXfrm>
        <a:off x="5274794" y="3168356"/>
        <a:ext cx="2520279" cy="1512168"/>
      </dsp:txXfrm>
    </dsp:sp>
    <dsp:sp modelId="{F3AE8870-4727-431C-A296-E6DC708038CB}">
      <dsp:nvSpPr>
        <dsp:cNvPr id="0" name=""/>
        <dsp:cNvSpPr/>
      </dsp:nvSpPr>
      <dsp:spPr>
        <a:xfrm>
          <a:off x="5280515" y="1584179"/>
          <a:ext cx="2520279" cy="1512168"/>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121920" rIns="121920" bIns="121920" numCol="1" spcCol="1270" anchor="ctr" anchorCtr="0">
          <a:noAutofit/>
        </a:bodyPr>
        <a:lstStyle/>
        <a:p>
          <a:pPr lvl="0" algn="ctr" defTabSz="1422400">
            <a:lnSpc>
              <a:spcPct val="90000"/>
            </a:lnSpc>
            <a:spcBef>
              <a:spcPct val="0"/>
            </a:spcBef>
            <a:spcAft>
              <a:spcPct val="35000"/>
            </a:spcAft>
          </a:pPr>
          <a:r>
            <a:rPr lang="es-MX" sz="3200" kern="1200" dirty="0" smtClean="0"/>
            <a:t>GRADO</a:t>
          </a:r>
          <a:endParaRPr lang="es-MX" sz="3200" kern="1200" dirty="0"/>
        </a:p>
      </dsp:txBody>
      <dsp:txXfrm>
        <a:off x="5280515" y="1584179"/>
        <a:ext cx="2520279" cy="1512168"/>
      </dsp:txXfrm>
    </dsp:sp>
    <dsp:sp modelId="{ACBE2421-293C-469F-AF2A-75241757AB8D}">
      <dsp:nvSpPr>
        <dsp:cNvPr id="0" name=""/>
        <dsp:cNvSpPr/>
      </dsp:nvSpPr>
      <dsp:spPr>
        <a:xfrm>
          <a:off x="72004" y="3240360"/>
          <a:ext cx="2520279" cy="1512168"/>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121920" rIns="121920" bIns="121920" numCol="1" spcCol="1270" anchor="ctr" anchorCtr="0">
          <a:noAutofit/>
        </a:bodyPr>
        <a:lstStyle/>
        <a:p>
          <a:pPr lvl="0" algn="ctr" defTabSz="1422400">
            <a:lnSpc>
              <a:spcPct val="90000"/>
            </a:lnSpc>
            <a:spcBef>
              <a:spcPct val="0"/>
            </a:spcBef>
            <a:spcAft>
              <a:spcPct val="35000"/>
            </a:spcAft>
          </a:pPr>
          <a:r>
            <a:rPr lang="es-MX" sz="3200" kern="1200" dirty="0" smtClean="0"/>
            <a:t>CUANTÍA</a:t>
          </a:r>
          <a:endParaRPr lang="es-MX" sz="3200" kern="1200" dirty="0"/>
        </a:p>
      </dsp:txBody>
      <dsp:txXfrm>
        <a:off x="72004" y="3240360"/>
        <a:ext cx="2520279" cy="1512168"/>
      </dsp:txXfrm>
    </dsp:sp>
    <dsp:sp modelId="{39A9D158-83B0-44E5-B216-68CB41D91C87}">
      <dsp:nvSpPr>
        <dsp:cNvPr id="0" name=""/>
        <dsp:cNvSpPr/>
      </dsp:nvSpPr>
      <dsp:spPr>
        <a:xfrm>
          <a:off x="2664288" y="0"/>
          <a:ext cx="2520279" cy="1512168"/>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lvl="0" algn="ctr" defTabSz="1244600">
            <a:lnSpc>
              <a:spcPct val="90000"/>
            </a:lnSpc>
            <a:spcBef>
              <a:spcPct val="0"/>
            </a:spcBef>
            <a:spcAft>
              <a:spcPct val="35000"/>
            </a:spcAft>
          </a:pPr>
          <a:r>
            <a:rPr lang="es-MX" sz="2800" kern="1200" dirty="0" smtClean="0"/>
            <a:t>COMPETENCIA</a:t>
          </a:r>
          <a:endParaRPr lang="es-MX" sz="2800" kern="1200" dirty="0"/>
        </a:p>
      </dsp:txBody>
      <dsp:txXfrm>
        <a:off x="2664288" y="0"/>
        <a:ext cx="2520279" cy="1512168"/>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D87EB63-1CE9-48E5-A619-929B75FFCBD6}">
      <dsp:nvSpPr>
        <dsp:cNvPr id="0" name=""/>
        <dsp:cNvSpPr/>
      </dsp:nvSpPr>
      <dsp:spPr>
        <a:xfrm>
          <a:off x="7" y="1656195"/>
          <a:ext cx="3694057" cy="1392019"/>
        </a:xfrm>
        <a:prstGeom prst="roundRect">
          <a:avLst/>
        </a:prstGeom>
        <a:solidFill>
          <a:schemeClr val="accent6">
            <a:lumMod val="20000"/>
            <a:lumOff val="8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0" tIns="88900" rIns="88900" bIns="88900" numCol="1" spcCol="1270" anchor="ctr" anchorCtr="0">
          <a:noAutofit/>
        </a:bodyPr>
        <a:lstStyle/>
        <a:p>
          <a:pPr lvl="0" algn="ctr" defTabSz="1555750">
            <a:lnSpc>
              <a:spcPct val="90000"/>
            </a:lnSpc>
            <a:spcBef>
              <a:spcPct val="0"/>
            </a:spcBef>
            <a:spcAft>
              <a:spcPct val="35000"/>
            </a:spcAft>
          </a:pPr>
          <a:r>
            <a:rPr lang="es-MX" sz="3500" kern="1200" dirty="0" smtClean="0">
              <a:solidFill>
                <a:schemeClr val="tx1"/>
              </a:solidFill>
            </a:rPr>
            <a:t>INCOMPETENCIA</a:t>
          </a:r>
          <a:endParaRPr lang="es-MX" sz="3500" kern="1200" dirty="0">
            <a:solidFill>
              <a:schemeClr val="tx1"/>
            </a:solidFill>
          </a:endParaRPr>
        </a:p>
      </dsp:txBody>
      <dsp:txXfrm>
        <a:off x="67960" y="1724148"/>
        <a:ext cx="3558151" cy="1256113"/>
      </dsp:txXfrm>
    </dsp:sp>
    <dsp:sp modelId="{0FDA1D24-B006-4BB5-917C-F5EC4000D1CE}">
      <dsp:nvSpPr>
        <dsp:cNvPr id="0" name=""/>
        <dsp:cNvSpPr/>
      </dsp:nvSpPr>
      <dsp:spPr>
        <a:xfrm rot="20124180">
          <a:off x="3306518" y="1376642"/>
          <a:ext cx="1343252" cy="0"/>
        </a:xfrm>
        <a:custGeom>
          <a:avLst/>
          <a:gdLst/>
          <a:ahLst/>
          <a:cxnLst/>
          <a:rect l="0" t="0" r="0" b="0"/>
          <a:pathLst>
            <a:path>
              <a:moveTo>
                <a:pt x="0" y="0"/>
              </a:moveTo>
              <a:lnTo>
                <a:pt x="1343252" y="0"/>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BE74E410-03CE-41BB-A942-4CE33B7C15ED}">
      <dsp:nvSpPr>
        <dsp:cNvPr id="0" name=""/>
        <dsp:cNvSpPr/>
      </dsp:nvSpPr>
      <dsp:spPr>
        <a:xfrm>
          <a:off x="4182898" y="164436"/>
          <a:ext cx="2849226" cy="932652"/>
        </a:xfrm>
        <a:prstGeom prst="roundRect">
          <a:avLst/>
        </a:prstGeom>
        <a:solidFill>
          <a:schemeClr val="accent6">
            <a:lumMod val="20000"/>
            <a:lumOff val="8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6360" tIns="86360" rIns="86360" bIns="86360" numCol="1" spcCol="1270" anchor="ctr" anchorCtr="0">
          <a:noAutofit/>
        </a:bodyPr>
        <a:lstStyle/>
        <a:p>
          <a:pPr lvl="0" algn="ctr" defTabSz="1511300">
            <a:lnSpc>
              <a:spcPct val="90000"/>
            </a:lnSpc>
            <a:spcBef>
              <a:spcPct val="0"/>
            </a:spcBef>
            <a:spcAft>
              <a:spcPct val="35000"/>
            </a:spcAft>
          </a:pPr>
          <a:r>
            <a:rPr lang="es-MX" sz="3400" kern="1200" dirty="0" smtClean="0">
              <a:solidFill>
                <a:schemeClr val="tx1"/>
              </a:solidFill>
            </a:rPr>
            <a:t>DECLINATORIA</a:t>
          </a:r>
          <a:endParaRPr lang="es-MX" sz="3400" kern="1200" dirty="0">
            <a:solidFill>
              <a:schemeClr val="tx1"/>
            </a:solidFill>
          </a:endParaRPr>
        </a:p>
      </dsp:txBody>
      <dsp:txXfrm>
        <a:off x="4228426" y="209964"/>
        <a:ext cx="2758170" cy="841596"/>
      </dsp:txXfrm>
    </dsp:sp>
    <dsp:sp modelId="{59603D93-0566-4C34-BAF6-E9BDF92BF145}">
      <dsp:nvSpPr>
        <dsp:cNvPr id="0" name=""/>
        <dsp:cNvSpPr/>
      </dsp:nvSpPr>
      <dsp:spPr>
        <a:xfrm rot="1345499">
          <a:off x="3493138" y="3252300"/>
          <a:ext cx="1069983" cy="0"/>
        </a:xfrm>
        <a:custGeom>
          <a:avLst/>
          <a:gdLst/>
          <a:ahLst/>
          <a:cxnLst/>
          <a:rect l="0" t="0" r="0" b="0"/>
          <a:pathLst>
            <a:path>
              <a:moveTo>
                <a:pt x="0" y="0"/>
              </a:moveTo>
              <a:lnTo>
                <a:pt x="1069983" y="0"/>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F15D8833-F6C0-41B2-8E34-93DEB773799D}">
      <dsp:nvSpPr>
        <dsp:cNvPr id="0" name=""/>
        <dsp:cNvSpPr/>
      </dsp:nvSpPr>
      <dsp:spPr>
        <a:xfrm>
          <a:off x="4228042" y="3456385"/>
          <a:ext cx="2849235" cy="932652"/>
        </a:xfrm>
        <a:prstGeom prst="roundRect">
          <a:avLst/>
        </a:prstGeom>
        <a:solidFill>
          <a:schemeClr val="accent6">
            <a:lumMod val="20000"/>
            <a:lumOff val="8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0" tIns="88900" rIns="88900" bIns="88900" numCol="1" spcCol="1270" anchor="ctr" anchorCtr="0">
          <a:noAutofit/>
        </a:bodyPr>
        <a:lstStyle/>
        <a:p>
          <a:pPr lvl="0" algn="ctr" defTabSz="1555750">
            <a:lnSpc>
              <a:spcPct val="90000"/>
            </a:lnSpc>
            <a:spcBef>
              <a:spcPct val="0"/>
            </a:spcBef>
            <a:spcAft>
              <a:spcPct val="35000"/>
            </a:spcAft>
          </a:pPr>
          <a:r>
            <a:rPr lang="es-MX" sz="3500" kern="1200" dirty="0" smtClean="0">
              <a:solidFill>
                <a:schemeClr val="tx1"/>
              </a:solidFill>
            </a:rPr>
            <a:t>INHIBITORIA</a:t>
          </a:r>
          <a:endParaRPr lang="es-MX" sz="3500" kern="1200" dirty="0">
            <a:solidFill>
              <a:schemeClr val="tx1"/>
            </a:solidFill>
          </a:endParaRPr>
        </a:p>
      </dsp:txBody>
      <dsp:txXfrm>
        <a:off x="4273570" y="3501913"/>
        <a:ext cx="2758179" cy="841596"/>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9AD9189-9DB3-48FA-BE56-46B5C588948E}">
      <dsp:nvSpPr>
        <dsp:cNvPr id="0" name=""/>
        <dsp:cNvSpPr/>
      </dsp:nvSpPr>
      <dsp:spPr>
        <a:xfrm>
          <a:off x="2257101" y="1185"/>
          <a:ext cx="2253796" cy="1126898"/>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0490" tIns="110490" rIns="110490" bIns="110490" numCol="1" spcCol="1270" anchor="ctr" anchorCtr="0">
          <a:noAutofit/>
        </a:bodyPr>
        <a:lstStyle/>
        <a:p>
          <a:pPr lvl="0" algn="ctr" defTabSz="1289050">
            <a:lnSpc>
              <a:spcPct val="90000"/>
            </a:lnSpc>
            <a:spcBef>
              <a:spcPct val="0"/>
            </a:spcBef>
            <a:spcAft>
              <a:spcPct val="35000"/>
            </a:spcAft>
          </a:pPr>
          <a:r>
            <a:rPr lang="es-MX" sz="2900" kern="1200" dirty="0" smtClean="0"/>
            <a:t>RECUSACIÓN</a:t>
          </a:r>
          <a:endParaRPr lang="es-MX" sz="2900" kern="1200" dirty="0"/>
        </a:p>
      </dsp:txBody>
      <dsp:txXfrm>
        <a:off x="2290107" y="34191"/>
        <a:ext cx="2187784" cy="1060886"/>
      </dsp:txXfrm>
    </dsp:sp>
    <dsp:sp modelId="{FBF005A0-385E-43E5-91E3-4BB456F0C96A}">
      <dsp:nvSpPr>
        <dsp:cNvPr id="0" name=""/>
        <dsp:cNvSpPr/>
      </dsp:nvSpPr>
      <dsp:spPr>
        <a:xfrm rot="3600227">
          <a:off x="3727359" y="1979401"/>
          <a:ext cx="1174344" cy="394414"/>
        </a:xfrm>
        <a:prstGeom prst="lef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711200">
            <a:lnSpc>
              <a:spcPct val="90000"/>
            </a:lnSpc>
            <a:spcBef>
              <a:spcPct val="0"/>
            </a:spcBef>
            <a:spcAft>
              <a:spcPct val="35000"/>
            </a:spcAft>
          </a:pPr>
          <a:endParaRPr lang="es-MX" sz="1600" kern="1200"/>
        </a:p>
      </dsp:txBody>
      <dsp:txXfrm>
        <a:off x="3845683" y="2058284"/>
        <a:ext cx="937696" cy="236648"/>
      </dsp:txXfrm>
    </dsp:sp>
    <dsp:sp modelId="{76041F18-E40D-4DED-895F-41B8D71AFD96}">
      <dsp:nvSpPr>
        <dsp:cNvPr id="0" name=""/>
        <dsp:cNvSpPr/>
      </dsp:nvSpPr>
      <dsp:spPr>
        <a:xfrm>
          <a:off x="4118165" y="3225133"/>
          <a:ext cx="2253796" cy="1126898"/>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0490" tIns="110490" rIns="110490" bIns="110490" numCol="1" spcCol="1270" anchor="ctr" anchorCtr="0">
          <a:noAutofit/>
        </a:bodyPr>
        <a:lstStyle/>
        <a:p>
          <a:pPr lvl="0" algn="ctr" defTabSz="1289050">
            <a:lnSpc>
              <a:spcPct val="90000"/>
            </a:lnSpc>
            <a:spcBef>
              <a:spcPct val="0"/>
            </a:spcBef>
            <a:spcAft>
              <a:spcPct val="35000"/>
            </a:spcAft>
          </a:pPr>
          <a:r>
            <a:rPr lang="es-MX" sz="2900" kern="1200" dirty="0" smtClean="0"/>
            <a:t>CON CAUSA</a:t>
          </a:r>
          <a:endParaRPr lang="es-MX" sz="2900" kern="1200" dirty="0"/>
        </a:p>
      </dsp:txBody>
      <dsp:txXfrm>
        <a:off x="4151171" y="3258139"/>
        <a:ext cx="2187784" cy="1060886"/>
      </dsp:txXfrm>
    </dsp:sp>
    <dsp:sp modelId="{E7B940D3-46EF-47BA-B1F6-DEE5F461F3C7}">
      <dsp:nvSpPr>
        <dsp:cNvPr id="0" name=""/>
        <dsp:cNvSpPr/>
      </dsp:nvSpPr>
      <dsp:spPr>
        <a:xfrm rot="10801095">
          <a:off x="2860947" y="1388392"/>
          <a:ext cx="1020082" cy="394414"/>
        </a:xfrm>
        <a:prstGeom prst="lef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711200">
            <a:lnSpc>
              <a:spcPct val="90000"/>
            </a:lnSpc>
            <a:spcBef>
              <a:spcPct val="0"/>
            </a:spcBef>
            <a:spcAft>
              <a:spcPct val="35000"/>
            </a:spcAft>
          </a:pPr>
          <a:endParaRPr lang="es-MX" sz="1600" kern="1200"/>
        </a:p>
      </dsp:txBody>
      <dsp:txXfrm rot="10800000">
        <a:off x="2979271" y="1467275"/>
        <a:ext cx="783434" cy="236648"/>
      </dsp:txXfrm>
    </dsp:sp>
    <dsp:sp modelId="{C4C6DA8C-CE95-4240-A543-AFF4E518A7FD}">
      <dsp:nvSpPr>
        <dsp:cNvPr id="0" name=""/>
        <dsp:cNvSpPr/>
      </dsp:nvSpPr>
      <dsp:spPr>
        <a:xfrm>
          <a:off x="396438" y="3223948"/>
          <a:ext cx="2253796" cy="1126898"/>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0490" tIns="110490" rIns="110490" bIns="110490" numCol="1" spcCol="1270" anchor="ctr" anchorCtr="0">
          <a:noAutofit/>
        </a:bodyPr>
        <a:lstStyle/>
        <a:p>
          <a:pPr lvl="0" algn="ctr" defTabSz="1289050">
            <a:lnSpc>
              <a:spcPct val="90000"/>
            </a:lnSpc>
            <a:spcBef>
              <a:spcPct val="0"/>
            </a:spcBef>
            <a:spcAft>
              <a:spcPct val="35000"/>
            </a:spcAft>
          </a:pPr>
          <a:r>
            <a:rPr lang="es-MX" sz="2900" kern="1200" dirty="0" smtClean="0"/>
            <a:t>GENÉRICA</a:t>
          </a:r>
          <a:endParaRPr lang="es-MX" sz="2900" kern="1200" dirty="0"/>
        </a:p>
      </dsp:txBody>
      <dsp:txXfrm>
        <a:off x="429444" y="3256954"/>
        <a:ext cx="2187784" cy="1060886"/>
      </dsp:txXfrm>
    </dsp:sp>
    <dsp:sp modelId="{A5BAA6DA-E972-43D5-B3F3-187FA9D98BF8}">
      <dsp:nvSpPr>
        <dsp:cNvPr id="0" name=""/>
        <dsp:cNvSpPr/>
      </dsp:nvSpPr>
      <dsp:spPr>
        <a:xfrm rot="18000000">
          <a:off x="1866496" y="1978808"/>
          <a:ext cx="1174344" cy="394414"/>
        </a:xfrm>
        <a:prstGeom prst="lef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711200">
            <a:lnSpc>
              <a:spcPct val="90000"/>
            </a:lnSpc>
            <a:spcBef>
              <a:spcPct val="0"/>
            </a:spcBef>
            <a:spcAft>
              <a:spcPct val="35000"/>
            </a:spcAft>
          </a:pPr>
          <a:endParaRPr lang="es-MX" sz="1600" kern="1200"/>
        </a:p>
      </dsp:txBody>
      <dsp:txXfrm>
        <a:off x="1984820" y="2057691"/>
        <a:ext cx="937696" cy="236648"/>
      </dsp:txXfrm>
    </dsp:sp>
  </dsp:spTree>
</dsp:drawing>
</file>

<file path=ppt/diagrams/layout1.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layout2.xml><?xml version="1.0" encoding="utf-8"?>
<dgm:layoutDef xmlns:dgm="http://schemas.openxmlformats.org/drawingml/2006/diagram" xmlns:a="http://schemas.openxmlformats.org/drawingml/2006/main" uniqueId="urn:microsoft.com/office/officeart/2005/8/layout/cycle7">
  <dgm:title val=""/>
  <dgm:desc val=""/>
  <dgm:catLst>
    <dgm:cat type="cycle" pri="6000"/>
  </dgm:catLst>
  <dgm:sampData>
    <dgm:dataModel>
      <dgm:ptLst>
        <dgm:pt modelId="0" type="doc"/>
        <dgm:pt modelId="1">
          <dgm:prSet phldr="1"/>
        </dgm:pt>
        <dgm:pt modelId="2">
          <dgm:prSet phldr="1"/>
        </dgm:pt>
        <dgm:pt modelId="3">
          <dgm:prSet phldr="1"/>
        </dgm:pt>
      </dgm:ptLst>
      <dgm:cxnLst>
        <dgm:cxn modelId="6" srcId="0" destId="1" srcOrd="0" destOrd="0"/>
        <dgm:cxn modelId="7" srcId="0" destId="2" srcOrd="1" destOrd="0"/>
        <dgm:cxn modelId="8" srcId="0" destId="3" srcOrd="2"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val="exact"/>
    </dgm:varLst>
    <dgm:choose name="Name1">
      <dgm:if name="Name2" func="var" arg="dir" op="equ" val="norm">
        <dgm:alg type="cycle">
          <dgm:param type="stAng" val="0"/>
          <dgm:param type="spanAng" val="360"/>
        </dgm:alg>
      </dgm:if>
      <dgm:else name="Name3">
        <dgm:alg type="cycle">
          <dgm:param type="stAng" val="0"/>
          <dgm:param type="spanAng" val="-360"/>
        </dgm:alg>
      </dgm:else>
    </dgm:choose>
    <dgm:shape xmlns:r="http://schemas.openxmlformats.org/officeDocument/2006/relationships" r:blip="">
      <dgm:adjLst/>
    </dgm:shape>
    <dgm:presOf/>
    <dgm:constrLst>
      <dgm:constr type="diam" refType="w"/>
      <dgm:constr type="w" for="ch" ptType="node" refType="w"/>
      <dgm:constr type="primFontSz" for="ch" ptType="node" op="equ" val="65"/>
      <dgm:constr type="w" for="ch" forName="sibTrans" refType="w" refFor="ch" refPtType="node" op="equ" fact="0.35"/>
      <dgm:constr type="connDist" for="ch" forName="sibTrans" op="equ"/>
      <dgm:constr type="primFontSz" for="des" forName="connectorText" op="equ" val="55"/>
      <dgm:constr type="primFontSz" for="des" forName="connectorText" refType="primFontSz" refFor="ch" refPtType="node" op="lte" fact="0.8"/>
      <dgm:constr type="sibSp" refType="w" refFor="ch" refPtType="node" op="equ" fact="0.65"/>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4">
        <dgm:if name="Name5" axis="par ch" ptType="doc node" func="cnt" op="gt" val="1">
          <dgm:forEach name="sibTransForEach" axis="followSib" ptType="sibTrans" hideLastTrans="0" cnt="1">
            <dgm:layoutNode name="sibTrans">
              <dgm:choose name="Name6">
                <dgm:if name="Name7" axis="par ch" ptType="doc node" func="posEven" op="equ" val="1">
                  <dgm:alg type="conn">
                    <dgm:param type="begPts" val="radial"/>
                    <dgm:param type="endPts" val="radial"/>
                    <dgm:param type="begSty" val="arr"/>
                    <dgm:param type="endSty" val="arr"/>
                  </dgm:alg>
                </dgm:if>
                <dgm:else name="Name8">
                  <dgm:alg type="conn">
                    <dgm:param type="begPts" val="auto"/>
                    <dgm:param type="endPts" val="auto"/>
                    <dgm:param type="begSty" val="arr"/>
                    <dgm:param type="endSty" val="arr"/>
                  </dgm:alg>
                </dgm:else>
              </dgm:choose>
              <dgm:shape xmlns:r="http://schemas.openxmlformats.org/officeDocument/2006/relationships" type="conn" r:blip="">
                <dgm:adjLst/>
              </dgm:shape>
              <dgm:presOf axis="self"/>
              <dgm:constrLst>
                <dgm:constr type="h" refType="w" fact="0.5"/>
                <dgm:constr type="connDist"/>
                <dgm:constr type="begPad" refType="connDist" fact="0.1"/>
                <dgm:constr type="endPad" refType="connDist" fact="0.1"/>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9"/>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hierarchy2">
  <dgm:title val=""/>
  <dgm:desc val=""/>
  <dgm:catLst>
    <dgm:cat type="hierarchy" pri="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diagram">
    <dgm:varLst>
      <dgm:chPref val="1"/>
      <dgm:dir/>
      <dgm:animOne val="branch"/>
      <dgm:animLvl val="lvl"/>
      <dgm:resizeHandles val="exact"/>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h" for="des" ptType="node" refType="h"/>
      <dgm:constr type="w" for="des" ptType="node" refType="h" refFor="des" refPtType="node" fact="2"/>
      <dgm:constr type="sibSp" refType="h" refFor="des" refPtType="node" op="equ" fact="0.15"/>
      <dgm:constr type="sibSp" for="des" forName="level2hierChild" refType="h" refFor="des" refPtType="node" op="equ" fact="0.15"/>
      <dgm:constr type="sibSp" for="des" forName="level3hierChild" refType="h" refFor="des" refPtType="node" op="equ" fact="0.15"/>
      <dgm:constr type="sp" for="des" forName="root1" refType="w" refFor="des" refPtType="node" fact="0.4"/>
      <dgm:constr type="sp" for="des" forName="root2" refType="sp" refFor="des" refForName="root1" op="equ"/>
      <dgm:constr type="primFontSz" for="des" ptType="node" op="equ" val="65"/>
      <dgm:constr type="primFontSz" for="des" forName="connTx" op="equ" val="55"/>
      <dgm:constr type="primFontSz" for="des" forName="connTx" refType="primFontSz" refFor="des" refPtType="node" op="lte" fact="0.8"/>
    </dgm:constrLst>
    <dgm:ruleLst/>
    <dgm:forEach name="Name3" axis="ch">
      <dgm:forEach name="Name4" axis="self" ptType="node">
        <dgm:layoutNode name="root1">
          <dgm:choose name="Name5">
            <dgm:if name="Name6" func="var" arg="dir" op="equ" val="norm">
              <dgm:alg type="hierRoot">
                <dgm:param type="hierAlign" val="lCtrCh"/>
              </dgm:alg>
            </dgm:if>
            <dgm:else name="Name7">
              <dgm:alg type="hierRoot">
                <dgm:param type="hierAlign" val="rCtrCh"/>
              </dgm:alg>
            </dgm:else>
          </dgm:choose>
          <dgm:shape xmlns:r="http://schemas.openxmlformats.org/officeDocument/2006/relationships" r:blip="">
            <dgm:adjLst/>
          </dgm:shape>
          <dgm:presOf/>
          <dgm:constrLst/>
          <dgm:ruleLst/>
          <dgm:layoutNode name="LevelOneTextNod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2hierChild">
            <dgm:choose name="Name8">
              <dgm:if name="Name9" func="var" arg="dir" op="equ" val="norm">
                <dgm:alg type="hierChild">
                  <dgm:param type="linDir" val="fromT"/>
                  <dgm:param type="chAlign" val="l"/>
                </dgm:alg>
              </dgm:if>
              <dgm:else name="Name10">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11" axis="self" ptType="parTrans" cnt="1">
                <dgm:layoutNode name="conn2-1">
                  <dgm:choose name="Name12">
                    <dgm:if name="Name13" func="var" arg="dir" op="equ" val="norm">
                      <dgm:alg type="conn">
                        <dgm:param type="dim" val="1D"/>
                        <dgm:param type="begPts" val="midR"/>
                        <dgm:param type="endPts" val="midL"/>
                        <dgm:param type="endSty" val="noArr"/>
                      </dgm:alg>
                    </dgm:if>
                    <dgm:else name="Name14">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5" axis="self" ptType="node">
                <dgm:layoutNode name="root2">
                  <dgm:choose name="Name16">
                    <dgm:if name="Name17" func="var" arg="dir" op="equ" val="norm">
                      <dgm:alg type="hierRoot">
                        <dgm:param type="hierAlign" val="lCtrCh"/>
                      </dgm:alg>
                    </dgm:if>
                    <dgm:else name="Name18">
                      <dgm:alg type="hierRoot">
                        <dgm:param type="hierAlign" val="rCtrCh"/>
                      </dgm:alg>
                    </dgm:else>
                  </dgm:choose>
                  <dgm:shape xmlns:r="http://schemas.openxmlformats.org/officeDocument/2006/relationships" r:blip="">
                    <dgm:adjLst/>
                  </dgm:shape>
                  <dgm:presOf/>
                  <dgm:constrLst/>
                  <dgm:ruleLst/>
                  <dgm:layoutNode name="LevelTwoTextNode">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3hierChild">
                    <dgm:choose name="Name19">
                      <dgm:if name="Name20" func="var" arg="dir" op="equ" val="norm">
                        <dgm:alg type="hierChild">
                          <dgm:param type="linDir" val="fromT"/>
                          <dgm:param type="chAlign" val="l"/>
                        </dgm:alg>
                      </dgm:if>
                      <dgm:else name="Name21">
                        <dgm:alg type="hierChild">
                          <dgm:param type="linDir" val="fromT"/>
                          <dgm:param type="chAlign" val="r"/>
                        </dgm:alg>
                      </dgm:else>
                    </dgm:choose>
                    <dgm:shape xmlns:r="http://schemas.openxmlformats.org/officeDocument/2006/relationships" r:blip="">
                      <dgm:adjLst/>
                    </dgm:shape>
                    <dgm:presOf/>
                    <dgm:constrLst/>
                    <dgm:ruleLst/>
                    <dgm:forEach name="Name22" ref="repeat"/>
                  </dgm:layoutNode>
                </dgm:layoutNode>
              </dgm:forEach>
            </dgm:forEach>
          </dgm:layoutNod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5.xml><?xml version="1.0" encoding="utf-8"?>
<dgm:layoutDef xmlns:dgm="http://schemas.openxmlformats.org/drawingml/2006/diagram" xmlns:a="http://schemas.openxmlformats.org/drawingml/2006/main" uniqueId="urn:microsoft.com/office/officeart/2005/8/layout/equation1">
  <dgm:title val=""/>
  <dgm:desc val=""/>
  <dgm:catLst>
    <dgm:cat type="relationship" pri="17000"/>
    <dgm:cat type="process" pri="2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choose name="Name0">
      <dgm:if name="Name1" func="var" arg="dir" op="equ" val="norm">
        <dgm:alg type="lin">
          <dgm:param type="fallback" val="2D"/>
        </dgm:alg>
      </dgm:if>
      <dgm:else name="Name2">
        <dgm:alg type="lin">
          <dgm:param type="linDir" val="fromR"/>
          <dgm:param type="fallback" val="2D"/>
        </dgm:alg>
      </dgm:else>
    </dgm:choose>
    <dgm:shape xmlns:r="http://schemas.openxmlformats.org/officeDocument/2006/relationships" r:blip="">
      <dgm:adjLst/>
    </dgm:shape>
    <dgm:presOf/>
    <dgm:constrLst>
      <dgm:constr type="w" for="ch" ptType="node" refType="w"/>
      <dgm:constr type="w" for="ch" ptType="sibTrans" refType="w" refFor="ch" refPtType="node" fact="0.58"/>
      <dgm:constr type="primFontSz" for="ch" ptType="node" op="equ" val="65"/>
      <dgm:constr type="primFontSz" for="ch" ptType="sibTrans" op="equ" val="55"/>
      <dgm:constr type="primFontSz" for="ch" ptType="sibTrans" refType="primFontSz" refFor="ch" refPtType="node" op="lte" fact="0.8"/>
      <dgm:constr type="w" for="ch" forName="spacerL" refType="w" refFor="ch" refPtType="sibTrans" fact="0.14"/>
      <dgm:constr type="w" for="ch" forName="spacerR" refType="w" refFor="ch" refPtType="sibTrans" fact="0.14"/>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sibTransForEach" axis="followSib" ptType="sibTrans" cnt="1">
        <dgm:layoutNode name="spacerL">
          <dgm:alg type="sp"/>
          <dgm:shape xmlns:r="http://schemas.openxmlformats.org/officeDocument/2006/relationships" r:blip="">
            <dgm:adjLst/>
          </dgm:shape>
          <dgm:presOf/>
          <dgm:constrLst/>
          <dgm:ruleLst/>
        </dgm:layoutNode>
        <dgm:layoutNode name="sibTrans">
          <dgm:alg type="tx"/>
          <dgm:choose name="Name3">
            <dgm:if name="Name4" axis="followSib" ptType="sibTrans" func="cnt" op="equ" val="0">
              <dgm:shape xmlns:r="http://schemas.openxmlformats.org/officeDocument/2006/relationships" type="mathEqual" r:blip="">
                <dgm:adjLst/>
              </dgm:shape>
            </dgm:if>
            <dgm:else name="Name5">
              <dgm:shape xmlns:r="http://schemas.openxmlformats.org/officeDocument/2006/relationships" type="mathPlus" r:blip="">
                <dgm:adjLst/>
              </dgm:shape>
            </dgm:else>
          </dgm:choose>
          <dgm:presOf axis="self"/>
          <dgm:constrLst>
            <dgm:constr type="h" refType="w"/>
            <dgm:constr type="lMarg"/>
            <dgm:constr type="rMarg"/>
            <dgm:constr type="tMarg"/>
            <dgm:constr type="bMarg"/>
          </dgm:constrLst>
          <dgm:ruleLst>
            <dgm:rule type="primFontSz" val="5" fact="NaN" max="NaN"/>
          </dgm:ruleLst>
        </dgm:layoutNode>
        <dgm:layoutNode name="spacerR">
          <dgm:alg type="sp"/>
          <dgm:shape xmlns:r="http://schemas.openxmlformats.org/officeDocument/2006/relationships" r:blip="">
            <dgm:adjLst/>
          </dgm:shape>
          <dgm:presOf/>
          <dgm:constrLst/>
          <dgm:ruleLst/>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8/layout/RadialCluster">
  <dgm:title val=""/>
  <dgm:desc val=""/>
  <dgm:catLst>
    <dgm:cat type="relationship" pri="19500"/>
    <dgm:cat type="cycle" pri="15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useDef="1">
    <dgm:dataModel>
      <dgm:ptLst/>
      <dgm:bg/>
      <dgm:whole/>
    </dgm:dataModel>
  </dgm:styleData>
  <dgm:clrData useDef="1">
    <dgm:dataModel>
      <dgm:ptLst/>
      <dgm:bg/>
      <dgm:whole/>
    </dgm:dataModel>
  </dgm:clrData>
  <dgm:layoutNode name="Name0">
    <dgm:varLst>
      <dgm:chMax val="1"/>
      <dgm:chPref val="1"/>
      <dgm:dir/>
      <dgm:animOne val="branch"/>
      <dgm:animLvl val="lvl"/>
    </dgm:varLst>
    <dgm:alg type="composite">
      <dgm:param type="ar" val="1.00"/>
    </dgm:alg>
    <dgm:shape xmlns:r="http://schemas.openxmlformats.org/officeDocument/2006/relationships" r:blip="">
      <dgm:adjLst/>
    </dgm:shape>
    <dgm:choose name="Name1">
      <dgm:if name="Name2" func="var" arg="dir" op="equ" val="norm">
        <dgm:choose name="Name3">
          <dgm:if name="Name4" axis="ch ch" ptType="node node" cnt="1 0" func="cnt" op="equ" val="1">
            <dgm:constrLst>
              <dgm:constr type="l" for="ch" forName="textCenter"/>
              <dgm:constr type="ctrY" for="ch" forName="textCenter" refType="h" fact="0.5"/>
              <dgm:constr type="w" for="ch" forName="textCenter" refType="w" fact="0.32"/>
              <dgm:constr type="h" for="ch" forName="textCenter" refType="w" refFor="ch" refForName="textCenter"/>
              <dgm:constr type="r" for="ch" forName="cycle_1" refType="w"/>
              <dgm:constr type="ctrY" for="ch" forName="cycle_1" refType="h" fact="0.5"/>
              <dgm:constr type="w" for="ch" forName="cycle_1" refType="w" fact="0.56"/>
              <dgm:constr type="h" for="ch" forName="cycle_1" refType="h"/>
              <dgm:constr type="primFontSz" for="ch" forName="textCenter" val="65"/>
              <dgm:constr type="primFontSz" for="des" forName="childCenter1" val="65"/>
              <dgm:constr type="primFontSz" for="des" forName="text1" op="equ" val="65"/>
              <dgm:constr type="userS" for="des" ptType="node" refType="w" refFor="ch" refForName="textCenter" fact="0.67"/>
            </dgm:constrLst>
          </dgm:if>
          <dgm:if name="Name5" axis="ch ch" ptType="node node" cnt="1 0" func="cnt" op="equ" val="2">
            <dgm:constrLst>
              <dgm:constr type="ctrX" for="ch" forName="textCenter" refType="w" fact="0.5"/>
              <dgm:constr type="ctrY" for="ch" forName="textCenter" refType="h" fact="0.5"/>
              <dgm:constr type="w" for="ch" forName="textCenter" refType="w" fact="0.25"/>
              <dgm:constr type="h" for="ch" forName="textCenter" refType="w" refFor="ch" refForName="textCenter"/>
              <dgm:constr type="ctrX" for="ch" forName="cycle_1" refType="w" fact="0.5"/>
              <dgm:constr type="t" for="ch" forName="cycle_1"/>
              <dgm:constr type="w" for="ch" forName="cycle_1" refType="w"/>
              <dgm:constr type="h" for="ch" forName="cycle_1" refType="h" fact="0.34"/>
              <dgm:constr type="ctrX" for="ch" forName="cycle_2" refType="w" fact="0.5"/>
              <dgm:constr type="b" for="ch" forName="cycle_2" refType="h"/>
              <dgm:constr type="w" for="ch" forName="cycle_2" refType="w"/>
              <dgm:constr type="h" for="ch" forName="cycle_2" refType="h" fact="0.34"/>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userS" for="des" ptType="node" refType="w" refFor="ch" refForName="textCenter" fact="0.67"/>
            </dgm:constrLst>
          </dgm:if>
          <dgm:if name="Name6" axis="ch ch" ptType="node node" cnt="1 0" func="cnt" op="equ" val="3">
            <dgm:choose name="Name7">
              <dgm:if name="Name8" axis="ch ch ch" ptType="node node node" st="1 2 0" cnt="1 1 0" func="cnt" op="equ" val="1">
                <dgm:choose name="Name9">
                  <dgm:if name="Name10"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fact="0.85"/>
                      <dgm:constr type="w" for="ch" forName="cycle_2" refType="w" fact="0.46"/>
                      <dgm:constr type="h" for="ch" forName="cycle_2" refType="h" fact="0.54"/>
                      <dgm:constr type="diam" for="ch" forName="cycle_2" refType="w" fact="0.5"/>
                      <dgm:constr type="l" for="ch" forName="cycle_3"/>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1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fact="0.85"/>
                      <dgm:constr type="w" for="ch" forName="cycle_2" refType="w" fact="0.46"/>
                      <dgm:constr type="h" for="ch" forName="cycle_2" refType="h" fact="0.54"/>
                      <dgm:constr type="diam" for="ch" forName="cycle_2" refType="w" fact="0.5"/>
                      <dgm:constr type="l" for="ch" forName="cycle_3"/>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if>
              <dgm:else name="Name12">
                <dgm:choose name="Name13">
                  <dgm:if name="Name14"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dgm:constr type="w" for="ch" forName="cycle_2" refType="w" fact="0.46"/>
                      <dgm:constr type="h" for="ch" forName="cycle_2" refType="h" fact="0.54"/>
                      <dgm:constr type="diam" for="ch" forName="cycle_2" refType="w" fact="0.5"/>
                      <dgm:constr type="l" for="ch" forName="cycle_3"/>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15">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dgm:constr type="w" for="ch" forName="cycle_2" refType="w" fact="0.46"/>
                      <dgm:constr type="h" for="ch" forName="cycle_2" refType="h" fact="0.54"/>
                      <dgm:constr type="diam" for="ch" forName="cycle_2" refType="w" fact="0.5"/>
                      <dgm:constr type="l" for="ch" forName="cycle_3"/>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else>
            </dgm:choose>
          </dgm:if>
          <dgm:if name="Name16" axis="ch ch" ptType="node node" cnt="1 0" func="cnt" op="equ" val="4">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5"/>
              <dgm:constr type="h" for="ch" forName="cycle_1" refType="h" fact="0.33"/>
              <dgm:constr type="r" for="ch" forName="cycle_2" refType="w"/>
              <dgm:constr type="ctrY" for="ch" forName="cycle_2" refType="h" fact="0.5"/>
              <dgm:constr type="w" for="ch" forName="cycle_2" refType="w" fact="0.33"/>
              <dgm:constr type="h" for="ch" forName="cycle_2" refType="h" fact="0.5"/>
              <dgm:constr type="ctrX" for="ch" forName="cycle_3" refType="w" fact="0.5"/>
              <dgm:constr type="b" for="ch" forName="cycle_3" refType="h"/>
              <dgm:constr type="w" for="ch" forName="cycle_3" refType="w" fact="0.5"/>
              <dgm:constr type="h" for="ch" forName="cycle_3" refType="h" fact="0.33"/>
              <dgm:constr type="l" for="ch" forName="cycle_4"/>
              <dgm:constr type="ctrY" for="ch" forName="cycle_4" refType="h" fact="0.5"/>
              <dgm:constr type="w" for="ch" forName="cycle_4" refType="w" fact="0.33"/>
              <dgm:constr type="h" for="ch" forName="cycle_4" refType="h"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userS" for="des" ptType="node" refType="w" refFor="ch" refForName="textCenter" fact="0.67"/>
            </dgm:constrLst>
          </dgm:if>
          <dgm:if name="Name17" axis="ch ch" ptType="node node" cnt="1 0" func="cnt" op="equ" val="5">
            <dgm:constrLst>
              <dgm:constr type="ctrX" for="ch" forName="textCenter" refType="w" fact="0.5"/>
              <dgm:constr type="t" for="ch" forName="textCenter" refType="h" fact="0.42"/>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r" for="ch" forName="cycle_2" refType="w"/>
              <dgm:constr type="t" for="ch" forName="cycle_2" refType="h" fact="0.24"/>
              <dgm:constr type="w" for="ch" forName="cycle_2" refType="w" fact="0.33"/>
              <dgm:constr type="h" for="ch" forName="cycle_2" refType="w" refFor="ch" refForName="cycle_2"/>
              <dgm:constr type="r" for="ch" forName="cycle_3" refType="w" fact="0.89"/>
              <dgm:constr type="b" for="ch" forName="cycle_3" refType="h"/>
              <dgm:constr type="w" for="ch" forName="cycle_3" refType="w" fact="0.33"/>
              <dgm:constr type="h" for="ch" forName="cycle_3" refType="w" refFor="ch" refForName="cycle_3"/>
              <dgm:constr type="l" for="ch" forName="cycle_4" refType="w" fact="0.11"/>
              <dgm:constr type="b" for="ch" forName="cycle_4" refType="h"/>
              <dgm:constr type="w" for="ch" forName="cycle_4" refType="w" fact="0.33"/>
              <dgm:constr type="h" for="ch" forName="cycle_4" refType="w" refFor="ch" refForName="cycle_4"/>
              <dgm:constr type="l" for="ch" forName="cycle_5"/>
              <dgm:constr type="t" for="ch" forName="cycle_5" refType="h" fact="0.24"/>
              <dgm:constr type="w" for="ch" forName="cycle_5" refType="w" fact="0.33"/>
              <dgm:constr type="h" for="ch" forName="cycle_5" refType="w" refFor="ch" refForName="cycle_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userS" for="des" ptType="node" refType="w" refFor="ch" refForName="textCenter" fact="0.67"/>
            </dgm:constrLst>
          </dgm:if>
          <dgm:if name="Name18" axis="ch ch" ptType="node node" cnt="1 0" func="cnt" op="equ" val="6">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r" for="ch" forName="cycle_2" refType="w"/>
              <dgm:constr type="t" for="ch" forName="cycle_2" refType="h" fact="0.17"/>
              <dgm:constr type="w" for="ch" forName="cycle_2" refType="w" fact="0.33"/>
              <dgm:constr type="h" for="ch" forName="cycle_2" refType="w" refFor="ch" refForName="cycle_2"/>
              <dgm:constr type="r" for="ch" forName="cycle_3" refType="w"/>
              <dgm:constr type="b" for="ch" forName="cycle_3" refType="h" fact="0.83"/>
              <dgm:constr type="w" for="ch" forName="cycle_3" refType="w" fact="0.33"/>
              <dgm:constr type="h" for="ch" forName="cycle_3" refType="w" refFor="ch" refForName="cycle_3"/>
              <dgm:constr type="ctrX" for="ch" forName="cycle_4" refType="w" fact="0.5"/>
              <dgm:constr type="b" for="ch" forName="cycle_4" refType="h"/>
              <dgm:constr type="w" for="ch" forName="cycle_4" refType="w" fact="0.33"/>
              <dgm:constr type="h" for="ch" forName="cycle_4" refType="w" refFor="ch" refForName="cycle_4"/>
              <dgm:constr type="l" for="ch" forName="cycle_5"/>
              <dgm:constr type="b" for="ch" forName="cycle_5" refType="h" fact="0.83"/>
              <dgm:constr type="w" for="ch" forName="cycle_5" refType="w" fact="0.33"/>
              <dgm:constr type="h" for="ch" forName="cycle_5" refType="w" refFor="ch" refForName="cycle_5"/>
              <dgm:constr type="l" for="ch" forName="cycle_6"/>
              <dgm:constr type="t" for="ch" forName="cycle_6" refType="h" fact="0.17"/>
              <dgm:constr type="w" for="ch" forName="cycle_6" refType="w" fact="0.33"/>
              <dgm:constr type="h" for="ch" forName="cycle_6" refType="w" refFor="ch" refForName="cycle_6"/>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userS" for="des" ptType="node" refType="w" refFor="ch" refForName="textCenter" fact="0.67"/>
            </dgm:constrLst>
          </dgm:if>
          <dgm:else name="Name19">
            <dgm:constrLst>
              <dgm:constr type="ctrX" for="ch" forName="textCenter" refType="w" fact="0.5"/>
              <dgm:constr type="t" for="ch" forName="textCenter" refType="h" fact="0.444"/>
              <dgm:constr type="w" for="ch" forName="textCenter" refType="w" fact="0.167"/>
              <dgm:constr type="h" for="ch" forName="textCenter" refType="w" refFor="ch" refForName="textCenter"/>
              <dgm:constr type="ctrX" for="ch" forName="cycle_1" refType="w" fact="0.5"/>
              <dgm:constr type="t" for="ch" forName="cycle_1"/>
              <dgm:constr type="w" for="ch" forName="cycle_1" refType="w" fact="0.263"/>
              <dgm:constr type="h" for="ch" forName="cycle_1" refType="w" refFor="ch" refForName="cycle_1"/>
              <dgm:constr type="r" for="ch" forName="cycle_2" refType="w" fact="0.938"/>
              <dgm:constr type="t" for="ch" forName="cycle_2" refType="h" fact="0.141"/>
              <dgm:constr type="w" for="ch" forName="cycle_2" refType="w" fact="0.263"/>
              <dgm:constr type="h" for="ch" forName="cycle_2" refType="w" refFor="ch" refForName="cycle_2"/>
              <dgm:constr type="r" for="ch" forName="cycle_3" refType="w"/>
              <dgm:constr type="b" for="ch" forName="cycle_3" refType="h" fact="0.74"/>
              <dgm:constr type="w" for="ch" forName="cycle_3" refType="w" fact="0.263"/>
              <dgm:constr type="h" for="ch" forName="cycle_3" refType="w" refFor="ch" refForName="cycle_3"/>
              <dgm:constr type="r" for="ch" forName="cycle_4" refType="w" fact="0.8"/>
              <dgm:constr type="b" for="ch" forName="cycle_4" refType="h"/>
              <dgm:constr type="w" for="ch" forName="cycle_4" refType="w" fact="0.263"/>
              <dgm:constr type="h" for="ch" forName="cycle_4" refType="w" refFor="ch" refForName="cycle_4"/>
              <dgm:constr type="l" for="ch" forName="cycle_5" refType="w" fact="0.2"/>
              <dgm:constr type="b" for="ch" forName="cycle_5" refType="h"/>
              <dgm:constr type="w" for="ch" forName="cycle_5" refType="w" fact="0.263"/>
              <dgm:constr type="h" for="ch" forName="cycle_5" refType="w" refFor="ch" refForName="cycle_5"/>
              <dgm:constr type="l" for="ch" forName="cycle_6"/>
              <dgm:constr type="b" for="ch" forName="cycle_6" refType="h" fact="0.74"/>
              <dgm:constr type="w" for="ch" forName="cycle_6" refType="w" fact="0.263"/>
              <dgm:constr type="h" for="ch" forName="cycle_6" refType="w" refFor="ch" refForName="cycle_6"/>
              <dgm:constr type="l" for="ch" forName="cycle_7" refType="w" fact="0.062"/>
              <dgm:constr type="t" for="ch" forName="cycle_7" refType="h" fact="0.141"/>
              <dgm:constr type="w" for="ch" forName="cycle_7" refType="w" fact="0.263"/>
              <dgm:constr type="h" for="ch" forName="cycle_7" refType="w" refFor="ch" refForName="cycle_7"/>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primFontSz" for="des" forName="childCenter7" refType="primFontSz" refFor="des" refForName="childCenter1" op="equ"/>
              <dgm:constr type="primFontSz" for="des" forName="text7" refType="primFontSz" refFor="des" refForName="text1" op="equ"/>
              <dgm:constr type="userS" for="des" ptType="node" refType="w" refFor="ch" refForName="textCenter" fact="0.67"/>
            </dgm:constrLst>
          </dgm:else>
        </dgm:choose>
      </dgm:if>
      <dgm:else name="Name20">
        <dgm:choose name="Name21">
          <dgm:if name="Name22" axis="ch ch" ptType="node node" func="cnt" op="equ" val="1">
            <dgm:constrLst>
              <dgm:constr type="r" for="ch" forName="textCenter" refType="w"/>
              <dgm:constr type="ctrY" for="ch" forName="textCenter" refType="h" fact="0.5"/>
              <dgm:constr type="w" for="ch" forName="textCenter" refType="w" fact="0.32"/>
              <dgm:constr type="h" for="ch" forName="textCenter" refType="w" refFor="ch" refForName="textCenter"/>
              <dgm:constr type="l" for="ch" forName="cycle_1"/>
              <dgm:constr type="ctrY" for="ch" forName="cycle_1" refType="h" fact="0.5"/>
              <dgm:constr type="w" for="ch" forName="cycle_1" refType="w" fact="0.56"/>
              <dgm:constr type="h" for="ch" forName="cycle_1" refType="h"/>
              <dgm:constr type="primFontSz" for="ch" forName="textCenter" val="65"/>
              <dgm:constr type="primFontSz" for="des" forName="childCenter1" val="65"/>
              <dgm:constr type="primFontSz" for="des" forName="text1" op="equ" val="65"/>
              <dgm:constr type="userS" for="des" ptType="node" refType="w" refFor="ch" refForName="textCenter" fact="0.67"/>
            </dgm:constrLst>
          </dgm:if>
          <dgm:if name="Name23" axis="ch ch" ptType="node node" func="cnt" op="equ" val="2">
            <dgm:constrLst>
              <dgm:constr type="ctrX" for="ch" forName="textCenter" refType="w" fact="0.5"/>
              <dgm:constr type="ctrY" for="ch" forName="textCenter" refType="h" fact="0.5"/>
              <dgm:constr type="w" for="ch" forName="textCenter" refType="w" fact="0.25"/>
              <dgm:constr type="h" for="ch" forName="textCenter" refType="w" refFor="ch" refForName="textCenter"/>
              <dgm:constr type="ctrX" for="ch" forName="cycle_1" refType="w" fact="0.5"/>
              <dgm:constr type="t" for="ch" forName="cycle_1"/>
              <dgm:constr type="w" for="ch" forName="cycle_1" refType="w"/>
              <dgm:constr type="h" for="ch" forName="cycle_1" refType="h" fact="0.34"/>
              <dgm:constr type="ctrX" for="ch" forName="cycle_2" refType="w" fact="0.5"/>
              <dgm:constr type="b" for="ch" forName="cycle_2" refType="h"/>
              <dgm:constr type="w" for="ch" forName="cycle_2" refType="w"/>
              <dgm:constr type="h" for="ch" forName="cycle_2" refType="h" fact="0.34"/>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userS" for="des" ptType="node" refType="w" refFor="ch" refForName="textCenter" fact="0.67"/>
            </dgm:constrLst>
          </dgm:if>
          <dgm:if name="Name24" axis="ch ch" ptType="node node" func="cnt" op="equ" val="3">
            <dgm:choose name="Name25">
              <dgm:if name="Name26" axis="ch ch ch" ptType="node node node" st="1 2 0" cnt="1 1 0" func="cnt" op="equ" val="1">
                <dgm:choose name="Name27">
                  <dgm:if name="Name28"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fact="0.85"/>
                      <dgm:constr type="w" for="ch" forName="cycle_2" refType="w" fact="0.46"/>
                      <dgm:constr type="h" for="ch" forName="cycle_2" refType="h" fact="0.54"/>
                      <dgm:constr type="diam" for="ch" forName="cycle_2" refType="w" fact="0.5"/>
                      <dgm:constr type="r" for="ch" forName="cycle_3" refType="w"/>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29">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fact="0.85"/>
                      <dgm:constr type="w" for="ch" forName="cycle_2" refType="w" fact="0.46"/>
                      <dgm:constr type="h" for="ch" forName="cycle_2" refType="h" fact="0.54"/>
                      <dgm:constr type="diam" for="ch" forName="cycle_2" refType="w" fact="0.5"/>
                      <dgm:constr type="r" for="ch" forName="cycle_3" refType="w"/>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if>
              <dgm:else name="Name30">
                <dgm:choose name="Name31">
                  <dgm:if name="Name32"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dgm:constr type="w" for="ch" forName="cycle_2" refType="w" fact="0.46"/>
                      <dgm:constr type="h" for="ch" forName="cycle_2" refType="h" fact="0.54"/>
                      <dgm:constr type="diam" for="ch" forName="cycle_2" refType="w" fact="0.5"/>
                      <dgm:constr type="r" for="ch" forName="cycle_3" refType="w"/>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33">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dgm:constr type="w" for="ch" forName="cycle_2" refType="w" fact="0.46"/>
                      <dgm:constr type="h" for="ch" forName="cycle_2" refType="h" fact="0.54"/>
                      <dgm:constr type="diam" for="ch" forName="cycle_2" refType="w" fact="0.5"/>
                      <dgm:constr type="r" for="ch" forName="cycle_3" refType="w"/>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else>
            </dgm:choose>
          </dgm:if>
          <dgm:if name="Name34" axis="ch ch" ptType="node node" func="cnt" op="equ" val="4">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5"/>
              <dgm:constr type="h" for="ch" forName="cycle_1" refType="h" fact="0.33"/>
              <dgm:constr type="l" for="ch" forName="cycle_2"/>
              <dgm:constr type="ctrY" for="ch" forName="cycle_2" refType="h" fact="0.5"/>
              <dgm:constr type="w" for="ch" forName="cycle_2" refType="w" fact="0.33"/>
              <dgm:constr type="h" for="ch" forName="cycle_2" refType="h" fact="0.5"/>
              <dgm:constr type="ctrX" for="ch" forName="cycle_3" refType="w" fact="0.5"/>
              <dgm:constr type="b" for="ch" forName="cycle_3" refType="h"/>
              <dgm:constr type="w" for="ch" forName="cycle_3" refType="w" fact="0.5"/>
              <dgm:constr type="h" for="ch" forName="cycle_3" refType="h" fact="0.33"/>
              <dgm:constr type="r" for="ch" forName="cycle_4" refType="w"/>
              <dgm:constr type="ctrY" for="ch" forName="cycle_4" refType="h" fact="0.5"/>
              <dgm:constr type="w" for="ch" forName="cycle_4" refType="w" fact="0.33"/>
              <dgm:constr type="h" for="ch" forName="cycle_4" refType="h"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userS" for="des" ptType="node" refType="w" refFor="ch" refForName="textCenter" fact="0.67"/>
            </dgm:constrLst>
          </dgm:if>
          <dgm:if name="Name35" axis="ch ch" ptType="node node" func="cnt" op="equ" val="5">
            <dgm:constrLst>
              <dgm:constr type="ctrX" for="ch" forName="textCenter" refType="w" fact="0.5"/>
              <dgm:constr type="t" for="ch" forName="textCenter" refType="h" fact="0.42"/>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l" for="ch" forName="cycle_2"/>
              <dgm:constr type="t" for="ch" forName="cycle_2" refType="h" fact="0.24"/>
              <dgm:constr type="w" for="ch" forName="cycle_2" refType="w" fact="0.33"/>
              <dgm:constr type="h" for="ch" forName="cycle_2" refType="w" refFor="ch" refForName="cycle_2"/>
              <dgm:constr type="l" for="ch" forName="cycle_3" refType="w" fact="0.11"/>
              <dgm:constr type="b" for="ch" forName="cycle_3" refType="h"/>
              <dgm:constr type="w" for="ch" forName="cycle_3" refType="w" fact="0.33"/>
              <dgm:constr type="h" for="ch" forName="cycle_3" refType="w" refFor="ch" refForName="cycle_3"/>
              <dgm:constr type="r" for="ch" forName="cycle_4" refType="w" fact="0.89"/>
              <dgm:constr type="b" for="ch" forName="cycle_4" refType="h"/>
              <dgm:constr type="w" for="ch" forName="cycle_4" refType="w" fact="0.33"/>
              <dgm:constr type="h" for="ch" forName="cycle_4" refType="w" refFor="ch" refForName="cycle_4"/>
              <dgm:constr type="r" for="ch" forName="cycle_5" refType="w"/>
              <dgm:constr type="t" for="ch" forName="cycle_5" refType="h" fact="0.24"/>
              <dgm:constr type="w" for="ch" forName="cycle_5" refType="w" fact="0.33"/>
              <dgm:constr type="h" for="ch" forName="cycle_5" refType="w" refFor="ch" refForName="cycle_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userS" for="des" ptType="node" refType="w" refFor="ch" refForName="textCenter" fact="0.67"/>
            </dgm:constrLst>
          </dgm:if>
          <dgm:if name="Name36" axis="ch ch" ptType="node node" func="cnt" op="equ" val="6">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l" for="ch" forName="cycle_2"/>
              <dgm:constr type="t" for="ch" forName="cycle_2" refType="h" fact="0.17"/>
              <dgm:constr type="w" for="ch" forName="cycle_2" refType="w" fact="0.33"/>
              <dgm:constr type="h" for="ch" forName="cycle_2" refType="w" refFor="ch" refForName="cycle_2"/>
              <dgm:constr type="l" for="ch" forName="cycle_3"/>
              <dgm:constr type="b" for="ch" forName="cycle_3" refType="h" fact="0.83"/>
              <dgm:constr type="w" for="ch" forName="cycle_3" refType="w" fact="0.33"/>
              <dgm:constr type="h" for="ch" forName="cycle_3" refType="w" refFor="ch" refForName="cycle_3"/>
              <dgm:constr type="ctrX" for="ch" forName="cycle_4" refType="w" fact="0.5"/>
              <dgm:constr type="b" for="ch" forName="cycle_4" refType="h"/>
              <dgm:constr type="w" for="ch" forName="cycle_4" refType="w" fact="0.33"/>
              <dgm:constr type="h" for="ch" forName="cycle_4" refType="w" refFor="ch" refForName="cycle_4"/>
              <dgm:constr type="r" for="ch" forName="cycle_5" refType="w"/>
              <dgm:constr type="b" for="ch" forName="cycle_5" refType="h" fact="0.83"/>
              <dgm:constr type="w" for="ch" forName="cycle_5" refType="w" fact="0.33"/>
              <dgm:constr type="h" for="ch" forName="cycle_5" refType="w" refFor="ch" refForName="cycle_5"/>
              <dgm:constr type="r" for="ch" forName="cycle_6" refType="w"/>
              <dgm:constr type="t" for="ch" forName="cycle_6" refType="h" fact="0.17"/>
              <dgm:constr type="w" for="ch" forName="cycle_6" refType="w" fact="0.33"/>
              <dgm:constr type="h" for="ch" forName="cycle_6" refType="w" refFor="ch" refForName="cycle_6"/>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userS" for="des" ptType="node" refType="w" refFor="ch" refForName="textCenter" fact="0.67"/>
            </dgm:constrLst>
          </dgm:if>
          <dgm:else name="Name37">
            <dgm:constrLst>
              <dgm:constr type="ctrX" for="ch" forName="textCenter" refType="w" fact="0.5"/>
              <dgm:constr type="t" for="ch" forName="textCenter" refType="h" fact="0.444"/>
              <dgm:constr type="w" for="ch" forName="textCenter" refType="w" fact="0.167"/>
              <dgm:constr type="h" for="ch" forName="textCenter" refType="w" refFor="ch" refForName="textCenter"/>
              <dgm:constr type="ctrX" for="ch" forName="cycle_1" refType="w" fact="0.5"/>
              <dgm:constr type="t" for="ch" forName="cycle_1"/>
              <dgm:constr type="w" for="ch" forName="cycle_1" refType="w" fact="0.263"/>
              <dgm:constr type="h" for="ch" forName="cycle_1" refType="w" refFor="ch" refForName="cycle_1"/>
              <dgm:constr type="l" for="ch" forName="cycle_2" refType="w" fact="0.062"/>
              <dgm:constr type="t" for="ch" forName="cycle_2" refType="h" fact="0.141"/>
              <dgm:constr type="w" for="ch" forName="cycle_2" refType="w" fact="0.263"/>
              <dgm:constr type="h" for="ch" forName="cycle_2" refType="w" refFor="ch" refForName="cycle_2"/>
              <dgm:constr type="l" for="ch" forName="cycle_3"/>
              <dgm:constr type="b" for="ch" forName="cycle_3" refType="h" fact="0.74"/>
              <dgm:constr type="w" for="ch" forName="cycle_3" refType="w" fact="0.263"/>
              <dgm:constr type="h" for="ch" forName="cycle_3" refType="w" refFor="ch" refForName="cycle_3"/>
              <dgm:constr type="l" for="ch" forName="cycle_4" refType="w" fact="0.2"/>
              <dgm:constr type="b" for="ch" forName="cycle_4" refType="h"/>
              <dgm:constr type="w" for="ch" forName="cycle_4" refType="w" fact="0.263"/>
              <dgm:constr type="h" for="ch" forName="cycle_4" refType="w" refFor="ch" refForName="cycle_4"/>
              <dgm:constr type="r" for="ch" forName="cycle_5" refType="w" fact="0.8"/>
              <dgm:constr type="b" for="ch" forName="cycle_5" refType="h"/>
              <dgm:constr type="w" for="ch" forName="cycle_5" refType="w" fact="0.263"/>
              <dgm:constr type="h" for="ch" forName="cycle_5" refType="w" refFor="ch" refForName="cycle_5"/>
              <dgm:constr type="r" for="ch" forName="cycle_6" refType="w"/>
              <dgm:constr type="b" for="ch" forName="cycle_6" refType="h" fact="0.74"/>
              <dgm:constr type="w" for="ch" forName="cycle_6" refType="w" fact="0.263"/>
              <dgm:constr type="h" for="ch" forName="cycle_6" refType="w" refFor="ch" refForName="cycle_6"/>
              <dgm:constr type="r" for="ch" forName="cycle_7" refType="w" fact="0.938"/>
              <dgm:constr type="t" for="ch" forName="cycle_7" refType="h" fact="0.141"/>
              <dgm:constr type="w" for="ch" forName="cycle_7" refType="w" fact="0.263"/>
              <dgm:constr type="h" for="ch" forName="cycle_7" refType="w" refFor="ch" refForName="cycle_7"/>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primFontSz" for="des" forName="childCenter7" refType="primFontSz" refFor="des" refForName="childCenter1" op="equ"/>
              <dgm:constr type="primFontSz" for="des" forName="text7" refType="primFontSz" refFor="des" refForName="text1" op="equ"/>
              <dgm:constr type="userS" for="des" ptType="node" refType="w" refFor="ch" refForName="textCenter" fact="0.67"/>
            </dgm:constrLst>
          </dgm:else>
        </dgm:choose>
      </dgm:else>
    </dgm:choose>
    <dgm:forEach name="Name38" axis="ch" ptType="node" cnt="1">
      <dgm:choose name="Name39">
        <dgm:if name="Name40" axis="des" func="maxDepth" op="lte" val="1">
          <dgm:layoutNode name="singleCycle">
            <dgm:choose name="Name41">
              <dgm:if name="Name42" axis="ch" ptType="node" func="cnt" op="equ" val="1">
                <dgm:choose name="Name43">
                  <dgm:if name="Name44" func="var" arg="dir" op="equ" val="norm">
                    <dgm:alg type="cycle">
                      <dgm:param type="stAng" val="90"/>
                      <dgm:param type="ctrShpMap" val="fNode"/>
                    </dgm:alg>
                  </dgm:if>
                  <dgm:else name="Name45">
                    <dgm:alg type="cycle">
                      <dgm:param type="stAng" val="-90"/>
                      <dgm:param type="spanAng" val="-360"/>
                      <dgm:param type="ctrShpMap" val="fNode"/>
                    </dgm:alg>
                  </dgm:else>
                </dgm:choose>
              </dgm:if>
              <dgm:else name="Name46">
                <dgm:choose name="Name47">
                  <dgm:if name="Name48" func="var" arg="dir" op="equ" val="norm">
                    <dgm:alg type="cycle">
                      <dgm:param type="ctrShpMap" val="fNode"/>
                    </dgm:alg>
                  </dgm:if>
                  <dgm:else name="Name49">
                    <dgm:alg type="cycle">
                      <dgm:param type="spanAng" val="-360"/>
                      <dgm:param type="ctrShpMap" val="fNode"/>
                    </dgm:alg>
                  </dgm:else>
                </dgm:choose>
              </dgm:else>
            </dgm:choose>
            <dgm:shape xmlns:r="http://schemas.openxmlformats.org/officeDocument/2006/relationships" r:blip="">
              <dgm:adjLst/>
            </dgm:shape>
            <dgm:presOf/>
            <dgm:choose name="Name50">
              <dgm:if name="Name51" axis="ch" ptType="node" func="cnt" op="equ" val="0">
                <dgm:constrLst>
                  <dgm:constr type="w" for="ch" forName="singleCenter" refType="w"/>
                  <dgm:constr type="h" for="ch" forName="singleCenter" refType="w" refFor="ch" refForName="singleCenter"/>
                </dgm:constrLst>
              </dgm:if>
              <dgm:if name="Name52" axis="ch" ptType="node" func="cnt" op="equ" val="1">
                <dgm:constrLst>
                  <dgm:constr type="w" for="ch" forName="singleCenter" refType="w" fact="0.5"/>
                  <dgm:constr type="h" for="ch" forName="singleCenter" refType="w" refFor="ch" refForName="singleCenter"/>
                  <dgm:constr type="userS" for="ch" ptType="node" refType="w" refFor="ch" refForName="singleCenter" fact="0.67"/>
                </dgm:constrLst>
              </dgm:if>
              <dgm:else name="Name53">
                <dgm:constrLst>
                  <dgm:constr type="w" for="ch" forName="singleCenter" refType="w" fact="0.3"/>
                  <dgm:constr type="h" for="ch" forName="singleCenter" refType="w" refFor="ch" refForName="singleCenter"/>
                  <dgm:constr type="userS" for="ch" ptType="node" refType="w" refFor="ch" refForName="singleCenter" fact="0.67"/>
                </dgm:constrLst>
              </dgm:else>
            </dgm:choose>
            <dgm:layoutNode name="singleCenter" styleLbl="node1">
              <dgm:varLst>
                <dgm:chMax val="7"/>
                <dgm:chPref val="7"/>
              </dgm:varLst>
              <dgm:alg type="tx"/>
              <dgm:shape xmlns:r="http://schemas.openxmlformats.org/officeDocument/2006/relationships" type="roundRect" r:blip="">
                <dgm:adjLst/>
              </dgm:shape>
              <dgm:presOf axis="self" ptType="node"/>
              <dgm:constrLst>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54" axis="ch" cnt="21">
              <dgm:forEach name="Name55" axis="self" ptType="parTrans">
                <dgm:layoutNode name="Name56">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57" axis="self" ptType="node">
                <dgm:layoutNode name="text0"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layoutNode>
        </dgm:if>
        <dgm:else name="Name58">
          <dgm:layoutNode name="textCenter" styleLbl="node1">
            <dgm:alg type="tx"/>
            <dgm:shape xmlns:r="http://schemas.openxmlformats.org/officeDocument/2006/relationships" type="roundRect" r:blip="">
              <dgm:adjLst/>
            </dgm:shape>
            <dgm:presOf axis="self" ptType="node"/>
            <dgm:constrLst>
              <dgm:constr type="tMarg" refType="primFontSz" fact="0.2"/>
              <dgm:constr type="bMarg" refType="primFontSz" fact="0.2"/>
              <dgm:constr type="lMarg" refType="primFontSz" fact="0.2"/>
              <dgm:constr type="rMarg" refType="primFontSz" fact="0.2"/>
            </dgm:constrLst>
            <dgm:ruleLst>
              <dgm:rule type="primFontSz" val="5" fact="NaN" max="NaN"/>
            </dgm:ruleLst>
          </dgm:layoutNode>
          <dgm:choose name="Name59">
            <dgm:if name="Name60" axis="ch" ptType="node" func="cnt" op="gte" val="1">
              <dgm:layoutNode name="cycle_1">
                <dgm:choose name="Name61">
                  <dgm:if name="Name62" func="var" arg="dir" op="equ" val="norm">
                    <dgm:choose name="Name63">
                      <dgm:if name="Name64" axis="ch" ptType="node" func="cnt" op="equ" val="1">
                        <dgm:choose name="Name65">
                          <dgm:if name="Name66" axis="ch ch" ptType="node node" st="1 1" cnt="1 0" func="cnt" op="equ" val="1">
                            <dgm:alg type="cycle">
                              <dgm:param type="ctrShpMap" val="fNode"/>
                              <dgm:param type="stAng" val="90"/>
                            </dgm:alg>
                          </dgm:if>
                          <dgm:if name="Name67" axis="ch ch" ptType="node node" st="1 1" cnt="1 0" func="cnt" op="equ" val="2">
                            <dgm:alg type="cycle">
                              <dgm:param type="ctrShpMap" val="fNode"/>
                              <dgm:param type="stAng" val="45"/>
                              <dgm:param type="spanAng" val="90"/>
                            </dgm:alg>
                          </dgm:if>
                          <dgm:else name="Name68">
                            <dgm:alg type="cycle">
                              <dgm:param type="ctrShpMap" val="fNode"/>
                              <dgm:param type="stAng" val="0"/>
                              <dgm:param type="spanAng" val="180"/>
                            </dgm:alg>
                          </dgm:else>
                        </dgm:choose>
                      </dgm:if>
                      <dgm:if name="Name69" axis="ch" ptType="node" func="cnt" op="equ" val="2">
                        <dgm:choose name="Name70">
                          <dgm:if name="Name71" axis="ch ch" ptType="node node" st="1 1" cnt="1 0" func="cnt" op="equ" val="1">
                            <dgm:alg type="cycle">
                              <dgm:param type="ctrShpMap" val="fNode"/>
                              <dgm:param type="stAng" val="0"/>
                            </dgm:alg>
                          </dgm:if>
                          <dgm:if name="Name72" axis="ch ch" ptType="node node" st="1 1" cnt="1 0" func="cnt" op="equ" val="2">
                            <dgm:alg type="cycle">
                              <dgm:param type="ctrShpMap" val="fNode"/>
                              <dgm:param type="stAng" val="315"/>
                              <dgm:param type="spanAng" val="90"/>
                            </dgm:alg>
                          </dgm:if>
                          <dgm:else name="Name73">
                            <dgm:alg type="cycle">
                              <dgm:param type="ctrShpMap" val="fNode"/>
                              <dgm:param type="stAng" val="270"/>
                              <dgm:param type="spanAng" val="180"/>
                            </dgm:alg>
                          </dgm:else>
                        </dgm:choose>
                      </dgm:if>
                      <dgm:if name="Name74" axis="ch" ptType="node" func="cnt" op="equ" val="3">
                        <dgm:choose name="Name75">
                          <dgm:if name="Name76" axis="ch ch" ptType="node node" st="1 1" cnt="1 0" func="cnt" op="equ" val="1">
                            <dgm:alg type="cycle">
                              <dgm:param type="ctrShpMap" val="fNode"/>
                              <dgm:param type="stAng" val="0"/>
                            </dgm:alg>
                          </dgm:if>
                          <dgm:if name="Name77" axis="ch ch" ptType="node node" st="1 1" cnt="1 0" func="cnt" op="equ" val="2">
                            <dgm:alg type="cycle">
                              <dgm:param type="ctrShpMap" val="fNode"/>
                              <dgm:param type="stAng" val="315"/>
                              <dgm:param type="spanAng" val="90"/>
                            </dgm:alg>
                          </dgm:if>
                          <dgm:else name="Name78">
                            <dgm:alg type="cycle">
                              <dgm:param type="ctrShpMap" val="fNode"/>
                              <dgm:param type="stAng" val="270"/>
                              <dgm:param type="spanAng" val="180"/>
                            </dgm:alg>
                          </dgm:else>
                        </dgm:choose>
                      </dgm:if>
                      <dgm:if name="Name79" axis="ch" ptType="node" func="cnt" op="equ" val="4">
                        <dgm:choose name="Name80">
                          <dgm:if name="Name81" axis="ch ch" ptType="node node" st="1 1" cnt="1 0" func="cnt" op="equ" val="1">
                            <dgm:alg type="cycle">
                              <dgm:param type="ctrShpMap" val="fNode"/>
                              <dgm:param type="stAng" val="0"/>
                            </dgm:alg>
                          </dgm:if>
                          <dgm:if name="Name82" axis="ch ch" ptType="node node" st="1 1" cnt="1 0" func="cnt" op="equ" val="2">
                            <dgm:alg type="cycle">
                              <dgm:param type="ctrShpMap" val="fNode"/>
                              <dgm:param type="stAng" val="315"/>
                              <dgm:param type="spanAng" val="90"/>
                            </dgm:alg>
                          </dgm:if>
                          <dgm:else name="Name83">
                            <dgm:alg type="cycle">
                              <dgm:param type="ctrShpMap" val="fNode"/>
                              <dgm:param type="stAng" val="292.5"/>
                              <dgm:param type="spanAng" val="135"/>
                            </dgm:alg>
                          </dgm:else>
                        </dgm:choose>
                      </dgm:if>
                      <dgm:if name="Name84" axis="ch" ptType="node" func="cnt" op="equ" val="5">
                        <dgm:choose name="Name85">
                          <dgm:if name="Name86" axis="ch ch" ptType="node node" st="1 1" cnt="1 0" func="cnt" op="equ" val="1">
                            <dgm:alg type="cycle">
                              <dgm:param type="ctrShpMap" val="fNode"/>
                              <dgm:param type="stAng" val="0"/>
                            </dgm:alg>
                          </dgm:if>
                          <dgm:if name="Name87" axis="ch ch" ptType="node node" st="1 1" cnt="1 0" func="cnt" op="equ" val="2">
                            <dgm:alg type="cycle">
                              <dgm:param type="ctrShpMap" val="fNode"/>
                              <dgm:param type="stAng" val="315"/>
                              <dgm:param type="spanAng" val="90"/>
                            </dgm:alg>
                          </dgm:if>
                          <dgm:else name="Name88">
                            <dgm:alg type="cycle">
                              <dgm:param type="ctrShpMap" val="fNode"/>
                              <dgm:param type="stAng" val="0"/>
                              <dgm:param type="spanAng" val="360"/>
                            </dgm:alg>
                          </dgm:else>
                        </dgm:choose>
                      </dgm:if>
                      <dgm:if name="Name89" axis="ch" ptType="node" func="cnt" op="equ" val="6">
                        <dgm:choose name="Name90">
                          <dgm:if name="Name91" axis="ch ch" ptType="node node" st="1 1" cnt="1 0" func="cnt" op="equ" val="1">
                            <dgm:alg type="cycle">
                              <dgm:param type="ctrShpMap" val="fNode"/>
                              <dgm:param type="stAng" val="0"/>
                            </dgm:alg>
                          </dgm:if>
                          <dgm:if name="Name92" axis="ch ch" ptType="node node" st="1 1" cnt="1 0" func="cnt" op="equ" val="2">
                            <dgm:alg type="cycle">
                              <dgm:param type="ctrShpMap" val="fNode"/>
                              <dgm:param type="stAng" val="315"/>
                              <dgm:param type="spanAng" val="90"/>
                            </dgm:alg>
                          </dgm:if>
                          <dgm:else name="Name93">
                            <dgm:alg type="cycle">
                              <dgm:param type="ctrShpMap" val="fNode"/>
                              <dgm:param type="stAng" val="0"/>
                              <dgm:param type="spanAng" val="360"/>
                            </dgm:alg>
                          </dgm:else>
                        </dgm:choose>
                      </dgm:if>
                      <dgm:if name="Name94" axis="ch" ptType="node" func="cnt" op="gte" val="7">
                        <dgm:choose name="Name95">
                          <dgm:if name="Name96" axis="ch ch" ptType="node node" st="1 1" cnt="1 0" func="cnt" op="equ" val="1">
                            <dgm:alg type="cycle">
                              <dgm:param type="ctrShpMap" val="fNode"/>
                              <dgm:param type="stAng" val="0"/>
                            </dgm:alg>
                          </dgm:if>
                          <dgm:if name="Name97" axis="ch ch" ptType="node node" st="1 1" cnt="1 0" func="cnt" op="equ" val="2">
                            <dgm:alg type="cycle">
                              <dgm:param type="ctrShpMap" val="fNode"/>
                              <dgm:param type="stAng" val="315"/>
                              <dgm:param type="spanAng" val="90"/>
                            </dgm:alg>
                          </dgm:if>
                          <dgm:else name="Name98">
                            <dgm:alg type="cycle">
                              <dgm:param type="ctrShpMap" val="fNode"/>
                              <dgm:param type="stAng" val="0"/>
                              <dgm:param type="spanAng" val="360"/>
                            </dgm:alg>
                          </dgm:else>
                        </dgm:choose>
                      </dgm:if>
                      <dgm:else name="Name99"/>
                    </dgm:choose>
                  </dgm:if>
                  <dgm:else name="Name100">
                    <dgm:choose name="Name101">
                      <dgm:if name="Name102" axis="ch" ptType="node" func="cnt" op="equ" val="1">
                        <dgm:choose name="Name103">
                          <dgm:if name="Name104" axis="ch ch" ptType="node node" st="1 1" cnt="1 0" func="cnt" op="equ" val="1">
                            <dgm:alg type="cycle">
                              <dgm:param type="ctrShpMap" val="fNode"/>
                              <dgm:param type="stAng" val="270"/>
                            </dgm:alg>
                          </dgm:if>
                          <dgm:if name="Name105" axis="ch ch" ptType="node node" st="1 1" cnt="1 0" func="cnt" op="equ" val="2">
                            <dgm:alg type="cycle">
                              <dgm:param type="ctrShpMap" val="fNode"/>
                              <dgm:param type="stAng" val="315"/>
                              <dgm:param type="spanAng" val="-90"/>
                            </dgm:alg>
                          </dgm:if>
                          <dgm:else name="Name106">
                            <dgm:alg type="cycle">
                              <dgm:param type="ctrShpMap" val="fNode"/>
                              <dgm:param type="stAng" val="0"/>
                              <dgm:param type="spanAng" val="-180"/>
                            </dgm:alg>
                          </dgm:else>
                        </dgm:choose>
                      </dgm:if>
                      <dgm:if name="Name107" axis="ch" ptType="node" func="cnt" op="equ" val="2">
                        <dgm:choose name="Name108">
                          <dgm:if name="Name109" axis="ch ch" ptType="node node" st="1 1" cnt="1 0" func="cnt" op="equ" val="1">
                            <dgm:alg type="cycle">
                              <dgm:param type="ctrShpMap" val="fNode"/>
                              <dgm:param type="stAng" val="0"/>
                            </dgm:alg>
                          </dgm:if>
                          <dgm:if name="Name110" axis="ch ch" ptType="node node" st="1 1" cnt="1 0" func="cnt" op="equ" val="2">
                            <dgm:alg type="cycle">
                              <dgm:param type="ctrShpMap" val="fNode"/>
                              <dgm:param type="stAng" val="45"/>
                              <dgm:param type="spanAng" val="-90"/>
                            </dgm:alg>
                          </dgm:if>
                          <dgm:else name="Name111">
                            <dgm:alg type="cycle">
                              <dgm:param type="ctrShpMap" val="fNode"/>
                              <dgm:param type="stAng" val="90"/>
                              <dgm:param type="spanAng" val="-180"/>
                            </dgm:alg>
                          </dgm:else>
                        </dgm:choose>
                      </dgm:if>
                      <dgm:if name="Name112" axis="ch" ptType="node" func="cnt" op="equ" val="3">
                        <dgm:choose name="Name113">
                          <dgm:if name="Name114" axis="ch ch" ptType="node node" st="1 1" cnt="1 0" func="cnt" op="equ" val="1">
                            <dgm:alg type="cycle">
                              <dgm:param type="ctrShpMap" val="fNode"/>
                              <dgm:param type="stAng" val="0"/>
                            </dgm:alg>
                          </dgm:if>
                          <dgm:if name="Name115" axis="ch ch" ptType="node node" st="1 1" cnt="1 0" func="cnt" op="equ" val="2">
                            <dgm:alg type="cycle">
                              <dgm:param type="ctrShpMap" val="fNode"/>
                              <dgm:param type="stAng" val="45"/>
                              <dgm:param type="spanAng" val="-90"/>
                            </dgm:alg>
                          </dgm:if>
                          <dgm:else name="Name116">
                            <dgm:alg type="cycle">
                              <dgm:param type="ctrShpMap" val="fNode"/>
                              <dgm:param type="stAng" val="90"/>
                              <dgm:param type="spanAng" val="-180"/>
                            </dgm:alg>
                          </dgm:else>
                        </dgm:choose>
                      </dgm:if>
                      <dgm:if name="Name117" axis="ch" ptType="node" func="cnt" op="equ" val="4">
                        <dgm:choose name="Name118">
                          <dgm:if name="Name119" axis="ch ch" ptType="node node" st="1 1" cnt="1 0" func="cnt" op="equ" val="1">
                            <dgm:alg type="cycle">
                              <dgm:param type="ctrShpMap" val="fNode"/>
                              <dgm:param type="stAng" val="0"/>
                            </dgm:alg>
                          </dgm:if>
                          <dgm:if name="Name120" axis="ch ch" ptType="node node" st="1 1" cnt="1 0" func="cnt" op="equ" val="2">
                            <dgm:alg type="cycle">
                              <dgm:param type="ctrShpMap" val="fNode"/>
                              <dgm:param type="stAng" val="45"/>
                              <dgm:param type="spanAng" val="-90"/>
                            </dgm:alg>
                          </dgm:if>
                          <dgm:else name="Name121">
                            <dgm:alg type="cycle">
                              <dgm:param type="ctrShpMap" val="fNode"/>
                              <dgm:param type="stAng" val="67.5"/>
                              <dgm:param type="spanAng" val="-135"/>
                            </dgm:alg>
                          </dgm:else>
                        </dgm:choose>
                      </dgm:if>
                      <dgm:if name="Name122" axis="ch" ptType="node" func="cnt" op="equ" val="5">
                        <dgm:choose name="Name123">
                          <dgm:if name="Name124" axis="ch ch" ptType="node node" st="1 1" cnt="1 0" func="cnt" op="equ" val="1">
                            <dgm:alg type="cycle">
                              <dgm:param type="ctrShpMap" val="fNode"/>
                              <dgm:param type="stAng" val="0"/>
                            </dgm:alg>
                          </dgm:if>
                          <dgm:if name="Name125" axis="ch ch" ptType="node node" st="1 1" cnt="1 0" func="cnt" op="equ" val="2">
                            <dgm:alg type="cycle">
                              <dgm:param type="ctrShpMap" val="fNode"/>
                              <dgm:param type="stAng" val="45"/>
                              <dgm:param type="spanAng" val="-90"/>
                            </dgm:alg>
                          </dgm:if>
                          <dgm:else name="Name126">
                            <dgm:alg type="cycle">
                              <dgm:param type="ctrShpMap" val="fNode"/>
                              <dgm:param type="stAng" val="0"/>
                              <dgm:param type="spanAng" val="-360"/>
                            </dgm:alg>
                          </dgm:else>
                        </dgm:choose>
                      </dgm:if>
                      <dgm:if name="Name127" axis="ch" ptType="node" func="cnt" op="equ" val="6">
                        <dgm:choose name="Name128">
                          <dgm:if name="Name129" axis="ch ch" ptType="node node" st="1 1" cnt="1 0" func="cnt" op="equ" val="1">
                            <dgm:alg type="cycle">
                              <dgm:param type="ctrShpMap" val="fNode"/>
                              <dgm:param type="stAng" val="0"/>
                            </dgm:alg>
                          </dgm:if>
                          <dgm:if name="Name130" axis="ch ch" ptType="node node" st="1 1" cnt="1 0" func="cnt" op="equ" val="2">
                            <dgm:alg type="cycle">
                              <dgm:param type="ctrShpMap" val="fNode"/>
                              <dgm:param type="stAng" val="45"/>
                              <dgm:param type="spanAng" val="-90"/>
                            </dgm:alg>
                          </dgm:if>
                          <dgm:else name="Name131">
                            <dgm:alg type="cycle">
                              <dgm:param type="ctrShpMap" val="fNode"/>
                              <dgm:param type="stAng" val="0"/>
                              <dgm:param type="spanAng" val="-360"/>
                            </dgm:alg>
                          </dgm:else>
                        </dgm:choose>
                      </dgm:if>
                      <dgm:if name="Name132" axis="ch" ptType="node" func="cnt" op="gte" val="7">
                        <dgm:choose name="Name133">
                          <dgm:if name="Name134" axis="ch ch" ptType="node node" st="1 1" cnt="1 0" func="cnt" op="equ" val="1">
                            <dgm:alg type="cycle">
                              <dgm:param type="ctrShpMap" val="fNode"/>
                              <dgm:param type="stAng" val="0"/>
                            </dgm:alg>
                          </dgm:if>
                          <dgm:if name="Name135" axis="ch ch" ptType="node node" st="1 1" cnt="1 0" func="cnt" op="equ" val="2">
                            <dgm:alg type="cycle">
                              <dgm:param type="ctrShpMap" val="fNode"/>
                              <dgm:param type="stAng" val="45"/>
                              <dgm:param type="spanAng" val="-90"/>
                            </dgm:alg>
                          </dgm:if>
                          <dgm:else name="Name136">
                            <dgm:alg type="cycle">
                              <dgm:param type="ctrShpMap" val="fNode"/>
                              <dgm:param type="stAng" val="0"/>
                              <dgm:param type="spanAng" val="-360"/>
                            </dgm:alg>
                          </dgm:else>
                        </dgm:choose>
                      </dgm:if>
                      <dgm:else name="Name137"/>
                    </dgm:choose>
                  </dgm:else>
                </dgm:choose>
                <dgm:shape xmlns:r="http://schemas.openxmlformats.org/officeDocument/2006/relationships" r:blip="">
                  <dgm:adjLst/>
                </dgm:shape>
                <dgm:presOf/>
                <dgm:constrLst>
                  <dgm:constr type="sp" refType="w" fact="0.1"/>
                  <dgm:constr type="sibSp" refType="w" fact="0.1"/>
                </dgm:constrLst>
                <dgm:forEach name="Name138" axis="ch" ptType="node" cnt="1">
                  <dgm:layoutNode name="childCenter1"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139" axis="ch">
                    <dgm:forEach name="Name140" axis="self" ptType="parTrans">
                      <dgm:layoutNode name="Name141">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142" axis="self" ptType="node">
                      <dgm:layoutNode name="text1"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143" axis="ch" ptType="parTrans" cnt="1">
                <dgm:layoutNode name="Name144">
                  <dgm:alg type="conn">
                    <dgm:param type="dim" val="1D"/>
                    <dgm:param type="begPts" val="auto"/>
                    <dgm:param type="endPts" val="auto"/>
                    <dgm:param type="endSty" val="noArr"/>
                    <dgm:param type="srcNode" val="textCenter"/>
                    <dgm:param type="dstNode" val="childCenter1"/>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145"/>
          </dgm:choose>
          <dgm:choose name="Name146">
            <dgm:if name="Name147" axis="ch" ptType="node" func="cnt" op="gte" val="2">
              <dgm:layoutNode name="cycle_2">
                <dgm:choose name="Name148">
                  <dgm:if name="Name149" func="var" arg="dir" op="equ" val="norm">
                    <dgm:choose name="Name150">
                      <dgm:if name="Name151" axis="ch" ptType="node" func="cnt" op="equ" val="2">
                        <dgm:choose name="Name152">
                          <dgm:if name="Name153" axis="ch ch" ptType="node node" st="2 1" cnt="1 0" func="cnt" op="equ" val="1">
                            <dgm:alg type="cycle">
                              <dgm:param type="ctrShpMap" val="fNode"/>
                              <dgm:param type="stAng" val="180"/>
                            </dgm:alg>
                          </dgm:if>
                          <dgm:if name="Name154" axis="ch ch" ptType="node node" st="2 1" cnt="1 0" func="cnt" op="equ" val="2">
                            <dgm:alg type="cycle">
                              <dgm:param type="ctrShpMap" val="fNode"/>
                              <dgm:param type="stAng" val="135"/>
                              <dgm:param type="spanAng" val="90"/>
                            </dgm:alg>
                          </dgm:if>
                          <dgm:else name="Name155">
                            <dgm:alg type="cycle">
                              <dgm:param type="ctrShpMap" val="fNode"/>
                              <dgm:param type="stAng" val="90"/>
                              <dgm:param type="spanAng" val="180"/>
                            </dgm:alg>
                          </dgm:else>
                        </dgm:choose>
                      </dgm:if>
                      <dgm:if name="Name156" axis="ch" ptType="node" func="cnt" op="equ" val="3">
                        <dgm:choose name="Name157">
                          <dgm:if name="Name158" axis="ch ch" ptType="node node" st="2 1" cnt="1 0" func="cnt" op="equ" val="1">
                            <dgm:alg type="cycle">
                              <dgm:param type="ctrShpMap" val="fNode"/>
                              <dgm:param type="stAng" val="120"/>
                              <dgm:param type="horzAlign" val="r"/>
                              <dgm:param type="vertAlign" val="b"/>
                            </dgm:alg>
                          </dgm:if>
                          <dgm:if name="Name159" axis="ch ch" ptType="node node" st="2 1" cnt="1 0" func="cnt" op="equ" val="2">
                            <dgm:alg type="cycle">
                              <dgm:param type="ctrShpMap" val="fNode"/>
                              <dgm:param type="stAng" val="75"/>
                              <dgm:param type="spanAng" val="90"/>
                              <dgm:param type="horzAlign" val="r"/>
                              <dgm:param type="vertAlign" val="b"/>
                            </dgm:alg>
                          </dgm:if>
                          <dgm:else name="Name160">
                            <dgm:alg type="cycle">
                              <dgm:param type="ctrShpMap" val="fNode"/>
                              <dgm:param type="stAng" val="30"/>
                              <dgm:param type="spanAng" val="180"/>
                            </dgm:alg>
                          </dgm:else>
                        </dgm:choose>
                      </dgm:if>
                      <dgm:if name="Name161" axis="ch" ptType="node" func="cnt" op="equ" val="4">
                        <dgm:choose name="Name162">
                          <dgm:if name="Name163" axis="ch ch" ptType="node node" st="2 1" cnt="1 0" func="cnt" op="equ" val="1">
                            <dgm:alg type="cycle">
                              <dgm:param type="ctrShpMap" val="fNode"/>
                              <dgm:param type="stAng" val="90"/>
                            </dgm:alg>
                          </dgm:if>
                          <dgm:if name="Name164" axis="ch ch" ptType="node node" st="2 1" cnt="1 0" func="cnt" op="equ" val="2">
                            <dgm:alg type="cycle">
                              <dgm:param type="ctrShpMap" val="fNode"/>
                              <dgm:param type="stAng" val="45"/>
                              <dgm:param type="spanAng" val="90"/>
                            </dgm:alg>
                          </dgm:if>
                          <dgm:else name="Name165">
                            <dgm:alg type="cycle">
                              <dgm:param type="ctrShpMap" val="fNode"/>
                              <dgm:param type="stAng" val="22.5"/>
                              <dgm:param type="spanAng" val="135"/>
                            </dgm:alg>
                          </dgm:else>
                        </dgm:choose>
                      </dgm:if>
                      <dgm:if name="Name166" axis="ch" ptType="node" func="cnt" op="equ" val="5">
                        <dgm:choose name="Name167">
                          <dgm:if name="Name168" axis="ch ch" ptType="node node" st="2 1" cnt="1 0" func="cnt" op="equ" val="1">
                            <dgm:alg type="cycle">
                              <dgm:param type="ctrShpMap" val="fNode"/>
                              <dgm:param type="stAng" val="72"/>
                            </dgm:alg>
                          </dgm:if>
                          <dgm:if name="Name169" axis="ch ch" ptType="node node" st="2 1" cnt="1 0" func="cnt" op="equ" val="2">
                            <dgm:alg type="cycle">
                              <dgm:param type="ctrShpMap" val="fNode"/>
                              <dgm:param type="stAng" val="27"/>
                              <dgm:param type="spanAng" val="90"/>
                            </dgm:alg>
                          </dgm:if>
                          <dgm:else name="Name170">
                            <dgm:alg type="cycle">
                              <dgm:param type="ctrShpMap" val="fNode"/>
                              <dgm:param type="stAng" val="0"/>
                              <dgm:param type="spanAng" val="360"/>
                            </dgm:alg>
                          </dgm:else>
                        </dgm:choose>
                      </dgm:if>
                      <dgm:if name="Name171" axis="ch" ptType="node" func="cnt" op="equ" val="6">
                        <dgm:choose name="Name172">
                          <dgm:if name="Name173" axis="ch ch" ptType="node node" st="2 1" cnt="1 0" func="cnt" op="equ" val="1">
                            <dgm:alg type="cycle">
                              <dgm:param type="ctrShpMap" val="fNode"/>
                              <dgm:param type="stAng" val="60"/>
                            </dgm:alg>
                          </dgm:if>
                          <dgm:if name="Name174" axis="ch ch" ptType="node node" st="2 1" cnt="1 0" func="cnt" op="equ" val="2">
                            <dgm:alg type="cycle">
                              <dgm:param type="ctrShpMap" val="fNode"/>
                              <dgm:param type="stAng" val="15"/>
                              <dgm:param type="spanAng" val="90"/>
                            </dgm:alg>
                          </dgm:if>
                          <dgm:else name="Name175">
                            <dgm:alg type="cycle">
                              <dgm:param type="ctrShpMap" val="fNode"/>
                              <dgm:param type="stAng" val="0"/>
                              <dgm:param type="spanAng" val="360"/>
                            </dgm:alg>
                          </dgm:else>
                        </dgm:choose>
                      </dgm:if>
                      <dgm:if name="Name176" axis="ch" ptType="node" func="cnt" op="gte" val="7">
                        <dgm:choose name="Name177">
                          <dgm:if name="Name178" axis="ch ch" ptType="node node" st="2 1" cnt="1 0" func="cnt" op="equ" val="1">
                            <dgm:alg type="cycle">
                              <dgm:param type="ctrShpMap" val="fNode"/>
                              <dgm:param type="stAng" val="51"/>
                            </dgm:alg>
                          </dgm:if>
                          <dgm:if name="Name179" axis="ch ch" ptType="node node" st="2 1" cnt="1 0" func="cnt" op="equ" val="2">
                            <dgm:alg type="cycle">
                              <dgm:param type="ctrShpMap" val="fNode"/>
                              <dgm:param type="stAng" val="6"/>
                              <dgm:param type="spanAng" val="90"/>
                            </dgm:alg>
                          </dgm:if>
                          <dgm:else name="Name180">
                            <dgm:alg type="cycle">
                              <dgm:param type="ctrShpMap" val="fNode"/>
                              <dgm:param type="stAng" val="0"/>
                              <dgm:param type="spanAng" val="360"/>
                            </dgm:alg>
                          </dgm:else>
                        </dgm:choose>
                      </dgm:if>
                      <dgm:else name="Name181"/>
                    </dgm:choose>
                  </dgm:if>
                  <dgm:else name="Name182">
                    <dgm:choose name="Name183">
                      <dgm:if name="Name184" axis="ch" ptType="node" func="cnt" op="equ" val="2">
                        <dgm:choose name="Name185">
                          <dgm:if name="Name186" axis="ch ch" ptType="node node" st="2 1" cnt="1 0" func="cnt" op="equ" val="1">
                            <dgm:alg type="cycle">
                              <dgm:param type="ctrShpMap" val="fNode"/>
                              <dgm:param type="stAng" val="180"/>
                            </dgm:alg>
                          </dgm:if>
                          <dgm:if name="Name187" axis="ch ch" ptType="node node" st="2 1" cnt="1 0" func="cnt" op="equ" val="2">
                            <dgm:alg type="cycle">
                              <dgm:param type="ctrShpMap" val="fNode"/>
                              <dgm:param type="stAng" val="225"/>
                              <dgm:param type="spanAng" val="-90"/>
                            </dgm:alg>
                          </dgm:if>
                          <dgm:else name="Name188">
                            <dgm:alg type="cycle">
                              <dgm:param type="ctrShpMap" val="fNode"/>
                              <dgm:param type="stAng" val="270"/>
                              <dgm:param type="spanAng" val="-180"/>
                            </dgm:alg>
                          </dgm:else>
                        </dgm:choose>
                      </dgm:if>
                      <dgm:if name="Name189" axis="ch" ptType="node" func="cnt" op="equ" val="3">
                        <dgm:choose name="Name190">
                          <dgm:if name="Name191" axis="ch ch" ptType="node node" st="2 1" cnt="1 0" func="cnt" op="equ" val="1">
                            <dgm:alg type="cycle">
                              <dgm:param type="ctrShpMap" val="fNode"/>
                              <dgm:param type="stAng" val="240"/>
                              <dgm:param type="horzAlign" val="l"/>
                              <dgm:param type="vertAlign" val="b"/>
                            </dgm:alg>
                          </dgm:if>
                          <dgm:if name="Name192" axis="ch ch" ptType="node node" st="2 1" cnt="1 0" func="cnt" op="equ" val="2">
                            <dgm:alg type="cycle">
                              <dgm:param type="ctrShpMap" val="fNode"/>
                              <dgm:param type="stAng" val="285"/>
                              <dgm:param type="spanAng" val="-90"/>
                              <dgm:param type="horzAlign" val="l"/>
                              <dgm:param type="vertAlign" val="b"/>
                            </dgm:alg>
                          </dgm:if>
                          <dgm:else name="Name193">
                            <dgm:alg type="cycle">
                              <dgm:param type="ctrShpMap" val="fNode"/>
                              <dgm:param type="stAng" val="330"/>
                              <dgm:param type="spanAng" val="-180"/>
                            </dgm:alg>
                          </dgm:else>
                        </dgm:choose>
                      </dgm:if>
                      <dgm:if name="Name194" axis="ch" ptType="node" func="cnt" op="equ" val="4">
                        <dgm:choose name="Name195">
                          <dgm:if name="Name196" axis="ch ch" ptType="node node" st="2 1" cnt="1 0" func="cnt" op="equ" val="1">
                            <dgm:alg type="cycle">
                              <dgm:param type="ctrShpMap" val="fNode"/>
                              <dgm:param type="stAng" val="270"/>
                            </dgm:alg>
                          </dgm:if>
                          <dgm:if name="Name197" axis="ch ch" ptType="node node" st="2 1" cnt="1 0" func="cnt" op="equ" val="2">
                            <dgm:alg type="cycle">
                              <dgm:param type="ctrShpMap" val="fNode"/>
                              <dgm:param type="stAng" val="315"/>
                              <dgm:param type="spanAng" val="-90"/>
                            </dgm:alg>
                          </dgm:if>
                          <dgm:else name="Name198">
                            <dgm:alg type="cycle">
                              <dgm:param type="ctrShpMap" val="fNode"/>
                              <dgm:param type="stAng" val="337.5"/>
                              <dgm:param type="spanAng" val="-135"/>
                            </dgm:alg>
                          </dgm:else>
                        </dgm:choose>
                      </dgm:if>
                      <dgm:if name="Name199" axis="ch" ptType="node" func="cnt" op="equ" val="5">
                        <dgm:choose name="Name200">
                          <dgm:if name="Name201" axis="ch ch" ptType="node node" st="2 1" cnt="1 0" func="cnt" op="equ" val="1">
                            <dgm:alg type="cycle">
                              <dgm:param type="ctrShpMap" val="fNode"/>
                              <dgm:param type="stAng" val="288"/>
                            </dgm:alg>
                          </dgm:if>
                          <dgm:if name="Name202" axis="ch ch" ptType="node node" st="2 1" cnt="1 0" func="cnt" op="equ" val="2">
                            <dgm:alg type="cycle">
                              <dgm:param type="ctrShpMap" val="fNode"/>
                              <dgm:param type="stAng" val="333"/>
                              <dgm:param type="spanAng" val="-90"/>
                            </dgm:alg>
                          </dgm:if>
                          <dgm:else name="Name203">
                            <dgm:alg type="cycle">
                              <dgm:param type="ctrShpMap" val="fNode"/>
                              <dgm:param type="stAng" val="0"/>
                              <dgm:param type="spanAng" val="-360"/>
                            </dgm:alg>
                          </dgm:else>
                        </dgm:choose>
                      </dgm:if>
                      <dgm:if name="Name204" axis="ch" ptType="node" func="cnt" op="equ" val="6">
                        <dgm:choose name="Name205">
                          <dgm:if name="Name206" axis="ch ch" ptType="node node" st="2 1" cnt="1 0" func="cnt" op="equ" val="1">
                            <dgm:alg type="cycle">
                              <dgm:param type="ctrShpMap" val="fNode"/>
                              <dgm:param type="stAng" val="300"/>
                            </dgm:alg>
                          </dgm:if>
                          <dgm:if name="Name207" axis="ch ch" ptType="node node" st="2 1" cnt="1 0" func="cnt" op="equ" val="2">
                            <dgm:alg type="cycle">
                              <dgm:param type="ctrShpMap" val="fNode"/>
                              <dgm:param type="stAng" val="345"/>
                              <dgm:param type="spanAng" val="-90"/>
                            </dgm:alg>
                          </dgm:if>
                          <dgm:else name="Name208">
                            <dgm:alg type="cycle">
                              <dgm:param type="ctrShpMap" val="fNode"/>
                              <dgm:param type="stAng" val="0"/>
                              <dgm:param type="spanAng" val="-360"/>
                            </dgm:alg>
                          </dgm:else>
                        </dgm:choose>
                      </dgm:if>
                      <dgm:if name="Name209" axis="ch" ptType="node" func="cnt" op="gte" val="7">
                        <dgm:choose name="Name210">
                          <dgm:if name="Name211" axis="ch ch" ptType="node node" st="2 1" cnt="1 0" func="cnt" op="equ" val="1">
                            <dgm:alg type="cycle">
                              <dgm:param type="ctrShpMap" val="fNode"/>
                              <dgm:param type="stAng" val="308"/>
                            </dgm:alg>
                          </dgm:if>
                          <dgm:if name="Name212" axis="ch ch" ptType="node node" st="2 1" cnt="1 0" func="cnt" op="equ" val="2">
                            <dgm:alg type="cycle">
                              <dgm:param type="ctrShpMap" val="fNode"/>
                              <dgm:param type="stAng" val="353"/>
                              <dgm:param type="spanAng" val="-90"/>
                            </dgm:alg>
                          </dgm:if>
                          <dgm:else name="Name213">
                            <dgm:alg type="cycle">
                              <dgm:param type="ctrShpMap" val="fNode"/>
                              <dgm:param type="stAng" val="0"/>
                              <dgm:param type="spanAng" val="-360"/>
                            </dgm:alg>
                          </dgm:else>
                        </dgm:choose>
                      </dgm:if>
                      <dgm:else name="Name214"/>
                    </dgm:choose>
                  </dgm:else>
                </dgm:choose>
                <dgm:shape xmlns:r="http://schemas.openxmlformats.org/officeDocument/2006/relationships" r:blip="">
                  <dgm:adjLst/>
                </dgm:shape>
                <dgm:presOf/>
                <dgm:constrLst>
                  <dgm:constr type="sp" refType="w" fact="0.1"/>
                  <dgm:constr type="sibSp" refType="w" fact="0.1"/>
                </dgm:constrLst>
                <dgm:forEach name="Name215" axis="ch" ptType="node" st="2" cnt="1">
                  <dgm:layoutNode name="childCenter2"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216" axis="ch">
                    <dgm:forEach name="Name217" axis="self" ptType="parTrans">
                      <dgm:layoutNode name="Name218">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219" axis="self" ptType="node">
                      <dgm:layoutNode name="text2"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220" axis="ch" ptType="parTrans" st="2" cnt="1">
                <dgm:layoutNode name="Name221">
                  <dgm:alg type="conn">
                    <dgm:param type="dim" val="1D"/>
                    <dgm:param type="begPts" val="auto"/>
                    <dgm:param type="endPts" val="auto"/>
                    <dgm:param type="endSty" val="noArr"/>
                    <dgm:param type="srcNode" val="textCenter"/>
                    <dgm:param type="dstNode" val="childCenter2"/>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222"/>
          </dgm:choose>
          <dgm:choose name="Name223">
            <dgm:if name="Name224" axis="ch" ptType="node" func="cnt" op="gte" val="3">
              <dgm:layoutNode name="cycle_3">
                <dgm:choose name="Name225">
                  <dgm:if name="Name226" func="var" arg="dir" op="equ" val="norm">
                    <dgm:choose name="Name227">
                      <dgm:if name="Name228" axis="ch" ptType="node" func="cnt" op="equ" val="3">
                        <dgm:choose name="Name229">
                          <dgm:if name="Name230" axis="ch ch" ptType="node node" st="3 1" cnt="1 0" func="cnt" op="equ" val="1">
                            <dgm:alg type="cycle">
                              <dgm:param type="ctrShpMap" val="fNode"/>
                              <dgm:param type="stAng" val="240"/>
                              <dgm:param type="horzAlign" val="l"/>
                              <dgm:param type="vertAlign" val="b"/>
                            </dgm:alg>
                          </dgm:if>
                          <dgm:if name="Name231" axis="ch ch" ptType="node node" st="3 1" cnt="1 0" func="cnt" op="equ" val="2">
                            <dgm:alg type="cycle">
                              <dgm:param type="ctrShpMap" val="fNode"/>
                              <dgm:param type="stAng" val="195"/>
                              <dgm:param type="spanAng" val="90"/>
                              <dgm:param type="horzAlign" val="l"/>
                              <dgm:param type="vertAlign" val="b"/>
                            </dgm:alg>
                          </dgm:if>
                          <dgm:else name="Name232">
                            <dgm:alg type="cycle">
                              <dgm:param type="ctrShpMap" val="fNode"/>
                              <dgm:param type="stAng" val="150"/>
                              <dgm:param type="spanAng" val="180"/>
                            </dgm:alg>
                          </dgm:else>
                        </dgm:choose>
                      </dgm:if>
                      <dgm:if name="Name233" axis="ch" ptType="node" func="cnt" op="equ" val="4">
                        <dgm:choose name="Name234">
                          <dgm:if name="Name235" axis="ch ch" ptType="node node" st="3 1" cnt="1 0" func="cnt" op="equ" val="1">
                            <dgm:alg type="cycle">
                              <dgm:param type="ctrShpMap" val="fNode"/>
                              <dgm:param type="stAng" val="180"/>
                            </dgm:alg>
                          </dgm:if>
                          <dgm:if name="Name236" axis="ch ch" ptType="node node" st="3 1" cnt="1 0" func="cnt" op="equ" val="2">
                            <dgm:alg type="cycle">
                              <dgm:param type="ctrShpMap" val="fNode"/>
                              <dgm:param type="stAng" val="135"/>
                              <dgm:param type="spanAng" val="90"/>
                            </dgm:alg>
                          </dgm:if>
                          <dgm:else name="Name237">
                            <dgm:alg type="cycle">
                              <dgm:param type="ctrShpMap" val="fNode"/>
                              <dgm:param type="stAng" val="112.5"/>
                              <dgm:param type="spanAng" val="135"/>
                            </dgm:alg>
                          </dgm:else>
                        </dgm:choose>
                      </dgm:if>
                      <dgm:if name="Name238" axis="ch" ptType="node" func="cnt" op="equ" val="5">
                        <dgm:choose name="Name239">
                          <dgm:if name="Name240" axis="ch ch" ptType="node node" st="3 1" cnt="1 0" func="cnt" op="equ" val="1">
                            <dgm:alg type="cycle">
                              <dgm:param type="ctrShpMap" val="fNode"/>
                              <dgm:param type="stAng" val="144"/>
                            </dgm:alg>
                          </dgm:if>
                          <dgm:if name="Name241" axis="ch ch" ptType="node node" st="3 1" cnt="1 0" func="cnt" op="equ" val="2">
                            <dgm:alg type="cycle">
                              <dgm:param type="ctrShpMap" val="fNode"/>
                              <dgm:param type="stAng" val="99"/>
                              <dgm:param type="spanAng" val="90"/>
                            </dgm:alg>
                          </dgm:if>
                          <dgm:else name="Name242">
                            <dgm:alg type="cycle">
                              <dgm:param type="ctrShpMap" val="fNode"/>
                              <dgm:param type="stAng" val="0"/>
                              <dgm:param type="spanAng" val="360"/>
                            </dgm:alg>
                          </dgm:else>
                        </dgm:choose>
                      </dgm:if>
                      <dgm:if name="Name243" axis="ch" ptType="node" func="cnt" op="equ" val="6">
                        <dgm:choose name="Name244">
                          <dgm:if name="Name245" axis="ch ch" ptType="node node" st="3 1" cnt="1 0" func="cnt" op="equ" val="1">
                            <dgm:alg type="cycle">
                              <dgm:param type="ctrShpMap" val="fNode"/>
                              <dgm:param type="stAng" val="120"/>
                            </dgm:alg>
                          </dgm:if>
                          <dgm:if name="Name246" axis="ch ch" ptType="node node" st="3 1" cnt="1 0" func="cnt" op="equ" val="2">
                            <dgm:alg type="cycle">
                              <dgm:param type="ctrShpMap" val="fNode"/>
                              <dgm:param type="stAng" val="75"/>
                              <dgm:param type="spanAng" val="90"/>
                            </dgm:alg>
                          </dgm:if>
                          <dgm:else name="Name247">
                            <dgm:alg type="cycle">
                              <dgm:param type="ctrShpMap" val="fNode"/>
                              <dgm:param type="stAng" val="0"/>
                              <dgm:param type="spanAng" val="360"/>
                            </dgm:alg>
                          </dgm:else>
                        </dgm:choose>
                      </dgm:if>
                      <dgm:if name="Name248" axis="ch" ptType="node" func="cnt" op="gte" val="7">
                        <dgm:choose name="Name249">
                          <dgm:if name="Name250" axis="ch ch" ptType="node node" st="3 1" cnt="1 0" func="cnt" op="equ" val="1">
                            <dgm:alg type="cycle">
                              <dgm:param type="ctrShpMap" val="fNode"/>
                              <dgm:param type="stAng" val="102"/>
                            </dgm:alg>
                          </dgm:if>
                          <dgm:if name="Name251" axis="ch ch" ptType="node node" st="3 1" cnt="1 0" func="cnt" op="equ" val="2">
                            <dgm:alg type="cycle">
                              <dgm:param type="ctrShpMap" val="fNode"/>
                              <dgm:param type="stAng" val="57"/>
                              <dgm:param type="spanAng" val="90"/>
                            </dgm:alg>
                          </dgm:if>
                          <dgm:else name="Name252">
                            <dgm:alg type="cycle">
                              <dgm:param type="ctrShpMap" val="fNode"/>
                              <dgm:param type="stAng" val="0"/>
                              <dgm:param type="spanAng" val="360"/>
                            </dgm:alg>
                          </dgm:else>
                        </dgm:choose>
                      </dgm:if>
                      <dgm:else name="Name253"/>
                    </dgm:choose>
                  </dgm:if>
                  <dgm:else name="Name254">
                    <dgm:choose name="Name255">
                      <dgm:if name="Name256" axis="ch" ptType="node" func="cnt" op="equ" val="3">
                        <dgm:choose name="Name257">
                          <dgm:if name="Name258" axis="ch ch" ptType="node node" st="3 1" cnt="1 0" func="cnt" op="equ" val="1">
                            <dgm:alg type="cycle">
                              <dgm:param type="ctrShpMap" val="fNode"/>
                              <dgm:param type="stAng" val="120"/>
                              <dgm:param type="horzAlign" val="r"/>
                              <dgm:param type="vertAlign" val="b"/>
                            </dgm:alg>
                          </dgm:if>
                          <dgm:if name="Name259" axis="ch ch" ptType="node node" st="3 1" cnt="1 0" func="cnt" op="equ" val="2">
                            <dgm:alg type="cycle">
                              <dgm:param type="ctrShpMap" val="fNode"/>
                              <dgm:param type="stAng" val="165"/>
                              <dgm:param type="spanAng" val="-90"/>
                              <dgm:param type="horzAlign" val="r"/>
                              <dgm:param type="vertAlign" val="b"/>
                            </dgm:alg>
                          </dgm:if>
                          <dgm:else name="Name260">
                            <dgm:alg type="cycle">
                              <dgm:param type="ctrShpMap" val="fNode"/>
                              <dgm:param type="stAng" val="210"/>
                              <dgm:param type="spanAng" val="-180"/>
                            </dgm:alg>
                          </dgm:else>
                        </dgm:choose>
                      </dgm:if>
                      <dgm:if name="Name261" axis="ch" ptType="node" func="cnt" op="equ" val="4">
                        <dgm:choose name="Name262">
                          <dgm:if name="Name263" axis="ch ch" ptType="node node" st="3 1" cnt="1 0" func="cnt" op="equ" val="1">
                            <dgm:alg type="cycle">
                              <dgm:param type="ctrShpMap" val="fNode"/>
                              <dgm:param type="stAng" val="180"/>
                            </dgm:alg>
                          </dgm:if>
                          <dgm:if name="Name264" axis="ch ch" ptType="node node" st="3 1" cnt="1 0" func="cnt" op="equ" val="2">
                            <dgm:alg type="cycle">
                              <dgm:param type="ctrShpMap" val="fNode"/>
                              <dgm:param type="stAng" val="225"/>
                              <dgm:param type="spanAng" val="-90"/>
                            </dgm:alg>
                          </dgm:if>
                          <dgm:else name="Name265">
                            <dgm:alg type="cycle">
                              <dgm:param type="ctrShpMap" val="fNode"/>
                              <dgm:param type="stAng" val="247.5"/>
                              <dgm:param type="spanAng" val="-135"/>
                            </dgm:alg>
                          </dgm:else>
                        </dgm:choose>
                      </dgm:if>
                      <dgm:if name="Name266" axis="ch" ptType="node" func="cnt" op="equ" val="5">
                        <dgm:choose name="Name267">
                          <dgm:if name="Name268" axis="ch ch" ptType="node node" st="3 1" cnt="1 0" func="cnt" op="equ" val="1">
                            <dgm:alg type="cycle">
                              <dgm:param type="ctrShpMap" val="fNode"/>
                              <dgm:param type="stAng" val="216"/>
                            </dgm:alg>
                          </dgm:if>
                          <dgm:if name="Name269" axis="ch ch" ptType="node node" st="3 1" cnt="1 0" func="cnt" op="equ" val="2">
                            <dgm:alg type="cycle">
                              <dgm:param type="ctrShpMap" val="fNode"/>
                              <dgm:param type="stAng" val="261"/>
                              <dgm:param type="spanAng" val="-90"/>
                            </dgm:alg>
                          </dgm:if>
                          <dgm:else name="Name270">
                            <dgm:alg type="cycle">
                              <dgm:param type="ctrShpMap" val="fNode"/>
                              <dgm:param type="stAng" val="0"/>
                              <dgm:param type="spanAng" val="-360"/>
                            </dgm:alg>
                          </dgm:else>
                        </dgm:choose>
                      </dgm:if>
                      <dgm:if name="Name271" axis="ch" ptType="node" func="cnt" op="equ" val="6">
                        <dgm:choose name="Name272">
                          <dgm:if name="Name273" axis="ch ch" ptType="node node" st="3 1" cnt="1 0" func="cnt" op="equ" val="1">
                            <dgm:alg type="cycle">
                              <dgm:param type="ctrShpMap" val="fNode"/>
                              <dgm:param type="stAng" val="240"/>
                            </dgm:alg>
                          </dgm:if>
                          <dgm:if name="Name274" axis="ch ch" ptType="node node" st="3 1" cnt="1 0" func="cnt" op="equ" val="2">
                            <dgm:alg type="cycle">
                              <dgm:param type="ctrShpMap" val="fNode"/>
                              <dgm:param type="stAng" val="285"/>
                              <dgm:param type="spanAng" val="-90"/>
                            </dgm:alg>
                          </dgm:if>
                          <dgm:else name="Name275">
                            <dgm:alg type="cycle">
                              <dgm:param type="ctrShpMap" val="fNode"/>
                              <dgm:param type="stAng" val="0"/>
                              <dgm:param type="spanAng" val="-360"/>
                            </dgm:alg>
                          </dgm:else>
                        </dgm:choose>
                      </dgm:if>
                      <dgm:if name="Name276" axis="ch" ptType="node" func="cnt" op="gte" val="7">
                        <dgm:choose name="Name277">
                          <dgm:if name="Name278" axis="ch ch" ptType="node node" st="3 1" cnt="1 0" func="cnt" op="equ" val="1">
                            <dgm:alg type="cycle">
                              <dgm:param type="ctrShpMap" val="fNode"/>
                              <dgm:param type="stAng" val="257"/>
                            </dgm:alg>
                          </dgm:if>
                          <dgm:if name="Name279" axis="ch ch" ptType="node node" st="3 1" cnt="1 0" func="cnt" op="equ" val="2">
                            <dgm:alg type="cycle">
                              <dgm:param type="ctrShpMap" val="fNode"/>
                              <dgm:param type="stAng" val="302"/>
                              <dgm:param type="spanAng" val="-90"/>
                            </dgm:alg>
                          </dgm:if>
                          <dgm:else name="Name280">
                            <dgm:alg type="cycle">
                              <dgm:param type="ctrShpMap" val="fNode"/>
                              <dgm:param type="stAng" val="0"/>
                              <dgm:param type="spanAng" val="-360"/>
                            </dgm:alg>
                          </dgm:else>
                        </dgm:choose>
                      </dgm:if>
                      <dgm:else name="Name281"/>
                    </dgm:choose>
                  </dgm:else>
                </dgm:choose>
                <dgm:shape xmlns:r="http://schemas.openxmlformats.org/officeDocument/2006/relationships" r:blip="">
                  <dgm:adjLst/>
                </dgm:shape>
                <dgm:presOf/>
                <dgm:constrLst>
                  <dgm:constr type="sp" refType="w" fact="0.1"/>
                  <dgm:constr type="sibSp" refType="w" fact="0.1"/>
                </dgm:constrLst>
                <dgm:forEach name="Name282" axis="ch" ptType="node" st="3" cnt="1">
                  <dgm:layoutNode name="childCenter3"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283" axis="ch">
                    <dgm:forEach name="Name284" axis="self" ptType="parTrans">
                      <dgm:layoutNode name="Name285">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286" axis="self" ptType="node">
                      <dgm:layoutNode name="text3"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287" axis="ch" ptType="parTrans" st="3" cnt="1">
                <dgm:layoutNode name="Name288">
                  <dgm:alg type="conn">
                    <dgm:param type="dim" val="1D"/>
                    <dgm:param type="begPts" val="auto"/>
                    <dgm:param type="endPts" val="auto"/>
                    <dgm:param type="endSty" val="noArr"/>
                    <dgm:param type="srcNode" val="textCenter"/>
                    <dgm:param type="dstNode" val="childCenter3"/>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289"/>
          </dgm:choose>
          <dgm:choose name="Name290">
            <dgm:if name="Name291" axis="ch" ptType="node" func="cnt" op="gte" val="4">
              <dgm:layoutNode name="cycle_4">
                <dgm:choose name="Name292">
                  <dgm:if name="Name293" func="var" arg="dir" op="equ" val="norm">
                    <dgm:choose name="Name294">
                      <dgm:if name="Name295" axis="ch" ptType="node" func="cnt" op="equ" val="4">
                        <dgm:choose name="Name296">
                          <dgm:if name="Name297" axis="ch ch" ptType="node node" st="4 1" cnt="1 0" func="cnt" op="equ" val="1">
                            <dgm:alg type="cycle">
                              <dgm:param type="ctrShpMap" val="fNode"/>
                              <dgm:param type="stAng" val="270"/>
                            </dgm:alg>
                          </dgm:if>
                          <dgm:if name="Name298" axis="ch ch" ptType="node node" st="4 1" cnt="1 0" func="cnt" op="equ" val="2">
                            <dgm:alg type="cycle">
                              <dgm:param type="ctrShpMap" val="fNode"/>
                              <dgm:param type="stAng" val="225"/>
                              <dgm:param type="spanAng" val="90"/>
                            </dgm:alg>
                          </dgm:if>
                          <dgm:else name="Name299">
                            <dgm:alg type="cycle">
                              <dgm:param type="ctrShpMap" val="fNode"/>
                              <dgm:param type="stAng" val="202.5"/>
                              <dgm:param type="spanAng" val="135"/>
                            </dgm:alg>
                          </dgm:else>
                        </dgm:choose>
                      </dgm:if>
                      <dgm:if name="Name300" axis="ch" ptType="node" func="cnt" op="equ" val="5">
                        <dgm:choose name="Name301">
                          <dgm:if name="Name302" axis="ch ch" ptType="node node" st="4 1" cnt="1 0" func="cnt" op="equ" val="1">
                            <dgm:alg type="cycle">
                              <dgm:param type="ctrShpMap" val="fNode"/>
                              <dgm:param type="stAng" val="216"/>
                            </dgm:alg>
                          </dgm:if>
                          <dgm:if name="Name303" axis="ch ch" ptType="node node" st="4 1" cnt="1 0" func="cnt" op="equ" val="2">
                            <dgm:alg type="cycle">
                              <dgm:param type="ctrShpMap" val="fNode"/>
                              <dgm:param type="stAng" val="171"/>
                              <dgm:param type="spanAng" val="90"/>
                            </dgm:alg>
                          </dgm:if>
                          <dgm:else name="Name304">
                            <dgm:alg type="cycle">
                              <dgm:param type="ctrShpMap" val="fNode"/>
                              <dgm:param type="stAng" val="0"/>
                              <dgm:param type="spanAng" val="360"/>
                            </dgm:alg>
                          </dgm:else>
                        </dgm:choose>
                      </dgm:if>
                      <dgm:if name="Name305" axis="ch" ptType="node" func="cnt" op="equ" val="6">
                        <dgm:choose name="Name306">
                          <dgm:if name="Name307" axis="ch ch" ptType="node node" st="4 1" cnt="1 0" func="cnt" op="equ" val="1">
                            <dgm:alg type="cycle">
                              <dgm:param type="ctrShpMap" val="fNode"/>
                              <dgm:param type="stAng" val="180"/>
                            </dgm:alg>
                          </dgm:if>
                          <dgm:if name="Name308" axis="ch ch" ptType="node node" st="4 1" cnt="1 0" func="cnt" op="equ" val="2">
                            <dgm:alg type="cycle">
                              <dgm:param type="ctrShpMap" val="fNode"/>
                              <dgm:param type="stAng" val="135"/>
                              <dgm:param type="spanAng" val="90"/>
                            </dgm:alg>
                          </dgm:if>
                          <dgm:else name="Name309">
                            <dgm:alg type="cycle">
                              <dgm:param type="ctrShpMap" val="fNode"/>
                              <dgm:param type="stAng" val="0"/>
                              <dgm:param type="spanAng" val="360"/>
                            </dgm:alg>
                          </dgm:else>
                        </dgm:choose>
                      </dgm:if>
                      <dgm:if name="Name310" axis="ch" ptType="node" func="cnt" op="gte" val="7">
                        <dgm:choose name="Name311">
                          <dgm:if name="Name312" axis="ch ch" ptType="node node" st="4 1" cnt="1 0" func="cnt" op="equ" val="1">
                            <dgm:alg type="cycle">
                              <dgm:param type="ctrShpMap" val="fNode"/>
                              <dgm:param type="stAng" val="154"/>
                            </dgm:alg>
                          </dgm:if>
                          <dgm:if name="Name313" axis="ch ch" ptType="node node" st="4 1" cnt="1 0" func="cnt" op="equ" val="2">
                            <dgm:alg type="cycle">
                              <dgm:param type="ctrShpMap" val="fNode"/>
                              <dgm:param type="stAng" val="109"/>
                              <dgm:param type="spanAng" val="90"/>
                            </dgm:alg>
                          </dgm:if>
                          <dgm:else name="Name314">
                            <dgm:alg type="cycle">
                              <dgm:param type="ctrShpMap" val="fNode"/>
                              <dgm:param type="stAng" val="0"/>
                              <dgm:param type="spanAng" val="360"/>
                            </dgm:alg>
                          </dgm:else>
                        </dgm:choose>
                      </dgm:if>
                      <dgm:else name="Name315"/>
                    </dgm:choose>
                  </dgm:if>
                  <dgm:else name="Name316">
                    <dgm:choose name="Name317">
                      <dgm:if name="Name318" axis="ch" ptType="node" func="cnt" op="equ" val="4">
                        <dgm:choose name="Name319">
                          <dgm:if name="Name320" axis="ch ch" ptType="node node" st="4 1" cnt="1 0" func="cnt" op="equ" val="1">
                            <dgm:alg type="cycle">
                              <dgm:param type="ctrShpMap" val="fNode"/>
                              <dgm:param type="stAng" val="90"/>
                            </dgm:alg>
                          </dgm:if>
                          <dgm:if name="Name321" axis="ch ch" ptType="node node" st="4 1" cnt="1 0" func="cnt" op="equ" val="2">
                            <dgm:alg type="cycle">
                              <dgm:param type="ctrShpMap" val="fNode"/>
                              <dgm:param type="stAng" val="135"/>
                              <dgm:param type="spanAng" val="-90"/>
                            </dgm:alg>
                          </dgm:if>
                          <dgm:else name="Name322">
                            <dgm:alg type="cycle">
                              <dgm:param type="ctrShpMap" val="fNode"/>
                              <dgm:param type="stAng" val="157.5"/>
                              <dgm:param type="spanAng" val="-135"/>
                            </dgm:alg>
                          </dgm:else>
                        </dgm:choose>
                      </dgm:if>
                      <dgm:if name="Name323" axis="ch" ptType="node" func="cnt" op="equ" val="5">
                        <dgm:choose name="Name324">
                          <dgm:if name="Name325" axis="ch ch" ptType="node node" st="4 1" cnt="1 0" func="cnt" op="equ" val="1">
                            <dgm:alg type="cycle">
                              <dgm:param type="ctrShpMap" val="fNode"/>
                              <dgm:param type="stAng" val="144"/>
                            </dgm:alg>
                          </dgm:if>
                          <dgm:if name="Name326" axis="ch ch" ptType="node node" st="4 1" cnt="1 0" func="cnt" op="equ" val="2">
                            <dgm:alg type="cycle">
                              <dgm:param type="ctrShpMap" val="fNode"/>
                              <dgm:param type="stAng" val="189"/>
                              <dgm:param type="spanAng" val="-90"/>
                            </dgm:alg>
                          </dgm:if>
                          <dgm:else name="Name327">
                            <dgm:alg type="cycle">
                              <dgm:param type="ctrShpMap" val="fNode"/>
                              <dgm:param type="stAng" val="0"/>
                              <dgm:param type="spanAng" val="-360"/>
                            </dgm:alg>
                          </dgm:else>
                        </dgm:choose>
                      </dgm:if>
                      <dgm:if name="Name328" axis="ch" ptType="node" func="cnt" op="equ" val="6">
                        <dgm:choose name="Name329">
                          <dgm:if name="Name330" axis="ch ch" ptType="node node" st="4 1" cnt="1 0" func="cnt" op="equ" val="1">
                            <dgm:alg type="cycle">
                              <dgm:param type="ctrShpMap" val="fNode"/>
                              <dgm:param type="stAng" val="180"/>
                            </dgm:alg>
                          </dgm:if>
                          <dgm:if name="Name331" axis="ch ch" ptType="node node" st="4 1" cnt="1 0" func="cnt" op="equ" val="2">
                            <dgm:alg type="cycle">
                              <dgm:param type="ctrShpMap" val="fNode"/>
                              <dgm:param type="stAng" val="225"/>
                              <dgm:param type="spanAng" val="-90"/>
                            </dgm:alg>
                          </dgm:if>
                          <dgm:else name="Name332">
                            <dgm:alg type="cycle">
                              <dgm:param type="ctrShpMap" val="fNode"/>
                              <dgm:param type="stAng" val="0"/>
                              <dgm:param type="spanAng" val="-360"/>
                            </dgm:alg>
                          </dgm:else>
                        </dgm:choose>
                      </dgm:if>
                      <dgm:if name="Name333" axis="ch" ptType="node" func="cnt" op="gte" val="7">
                        <dgm:choose name="Name334">
                          <dgm:if name="Name335" axis="ch ch" ptType="node node" st="4 1" cnt="1 0" func="cnt" op="equ" val="1">
                            <dgm:alg type="cycle">
                              <dgm:param type="ctrShpMap" val="fNode"/>
                              <dgm:param type="stAng" val="205"/>
                            </dgm:alg>
                          </dgm:if>
                          <dgm:if name="Name336" axis="ch ch" ptType="node node" st="4 1" cnt="1 0" func="cnt" op="equ" val="2">
                            <dgm:alg type="cycle">
                              <dgm:param type="ctrShpMap" val="fNode"/>
                              <dgm:param type="stAng" val="250"/>
                              <dgm:param type="spanAng" val="-90"/>
                            </dgm:alg>
                          </dgm:if>
                          <dgm:else name="Name337">
                            <dgm:alg type="cycle">
                              <dgm:param type="ctrShpMap" val="fNode"/>
                              <dgm:param type="stAng" val="0"/>
                              <dgm:param type="spanAng" val="-360"/>
                            </dgm:alg>
                          </dgm:else>
                        </dgm:choose>
                      </dgm:if>
                      <dgm:else name="Name338"/>
                    </dgm:choose>
                  </dgm:else>
                </dgm:choose>
                <dgm:shape xmlns:r="http://schemas.openxmlformats.org/officeDocument/2006/relationships" r:blip="">
                  <dgm:adjLst/>
                </dgm:shape>
                <dgm:presOf/>
                <dgm:constrLst>
                  <dgm:constr type="sp" refType="w" fact="0.1"/>
                  <dgm:constr type="sibSp" refType="w" fact="0.1"/>
                </dgm:constrLst>
                <dgm:forEach name="Name339" axis="ch" ptType="node" st="4" cnt="1">
                  <dgm:layoutNode name="childCenter4"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340" axis="ch">
                    <dgm:forEach name="Name341" axis="self" ptType="parTrans">
                      <dgm:layoutNode name="Name342">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343" axis="self" ptType="node">
                      <dgm:layoutNode name="text4"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344" axis="ch" ptType="parTrans" st="4" cnt="1">
                <dgm:layoutNode name="Name345">
                  <dgm:alg type="conn">
                    <dgm:param type="dim" val="1D"/>
                    <dgm:param type="begPts" val="auto"/>
                    <dgm:param type="endPts" val="auto"/>
                    <dgm:param type="endSty" val="noArr"/>
                    <dgm:param type="srcNode" val="textCenter"/>
                    <dgm:param type="dstNode" val="childCenter4"/>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346"/>
          </dgm:choose>
          <dgm:choose name="Name347">
            <dgm:if name="Name348" axis="ch" ptType="node" func="cnt" op="gte" val="5">
              <dgm:layoutNode name="cycle_5">
                <dgm:choose name="Name349">
                  <dgm:if name="Name350" func="var" arg="dir" op="equ" val="norm">
                    <dgm:choose name="Name351">
                      <dgm:if name="Name352" axis="ch" ptType="node" func="cnt" op="equ" val="5">
                        <dgm:choose name="Name353">
                          <dgm:if name="Name354" axis="ch ch" ptType="node node" st="5 1" cnt="1 0" func="cnt" op="equ" val="1">
                            <dgm:alg type="cycle">
                              <dgm:param type="ctrShpMap" val="fNode"/>
                              <dgm:param type="stAng" val="288"/>
                            </dgm:alg>
                          </dgm:if>
                          <dgm:if name="Name355" axis="ch ch" ptType="node node" st="5 1" cnt="1 0" func="cnt" op="equ" val="2">
                            <dgm:alg type="cycle">
                              <dgm:param type="ctrShpMap" val="fNode"/>
                              <dgm:param type="stAng" val="243"/>
                              <dgm:param type="spanAng" val="90"/>
                            </dgm:alg>
                          </dgm:if>
                          <dgm:else name="Name356">
                            <dgm:alg type="cycle">
                              <dgm:param type="ctrShpMap" val="fNode"/>
                              <dgm:param type="stAng" val="0"/>
                              <dgm:param type="spanAng" val="360"/>
                            </dgm:alg>
                          </dgm:else>
                        </dgm:choose>
                      </dgm:if>
                      <dgm:if name="Name357" axis="ch" ptType="node" func="cnt" op="equ" val="6">
                        <dgm:choose name="Name358">
                          <dgm:if name="Name359" axis="ch ch" ptType="node node" st="5 1" cnt="1 0" func="cnt" op="equ" val="1">
                            <dgm:alg type="cycle">
                              <dgm:param type="ctrShpMap" val="fNode"/>
                              <dgm:param type="stAng" val="240"/>
                            </dgm:alg>
                          </dgm:if>
                          <dgm:if name="Name360" axis="ch ch" ptType="node node" st="5 1" cnt="1 0" func="cnt" op="equ" val="2">
                            <dgm:alg type="cycle">
                              <dgm:param type="ctrShpMap" val="fNode"/>
                              <dgm:param type="stAng" val="195"/>
                              <dgm:param type="spanAng" val="90"/>
                            </dgm:alg>
                          </dgm:if>
                          <dgm:else name="Name361">
                            <dgm:alg type="cycle">
                              <dgm:param type="ctrShpMap" val="fNode"/>
                              <dgm:param type="stAng" val="0"/>
                              <dgm:param type="spanAng" val="360"/>
                            </dgm:alg>
                          </dgm:else>
                        </dgm:choose>
                      </dgm:if>
                      <dgm:if name="Name362" axis="ch" ptType="node" func="cnt" op="gte" val="7">
                        <dgm:choose name="Name363">
                          <dgm:if name="Name364" axis="ch ch" ptType="node node" st="5 1" cnt="1 0" func="cnt" op="equ" val="1">
                            <dgm:alg type="cycle">
                              <dgm:param type="ctrShpMap" val="fNode"/>
                              <dgm:param type="stAng" val="205"/>
                            </dgm:alg>
                          </dgm:if>
                          <dgm:if name="Name365" axis="ch ch" ptType="node node" st="5 1" cnt="1 0" func="cnt" op="equ" val="2">
                            <dgm:alg type="cycle">
                              <dgm:param type="ctrShpMap" val="fNode"/>
                              <dgm:param type="stAng" val="160"/>
                              <dgm:param type="spanAng" val="90"/>
                            </dgm:alg>
                          </dgm:if>
                          <dgm:else name="Name366">
                            <dgm:alg type="cycle">
                              <dgm:param type="ctrShpMap" val="fNode"/>
                              <dgm:param type="stAng" val="0"/>
                              <dgm:param type="spanAng" val="360"/>
                            </dgm:alg>
                          </dgm:else>
                        </dgm:choose>
                      </dgm:if>
                      <dgm:else name="Name367"/>
                    </dgm:choose>
                  </dgm:if>
                  <dgm:else name="Name368">
                    <dgm:choose name="Name369">
                      <dgm:if name="Name370" axis="ch" ptType="node" func="cnt" op="equ" val="5">
                        <dgm:choose name="Name371">
                          <dgm:if name="Name372" axis="ch ch" ptType="node node" st="5 1" cnt="1 0" func="cnt" op="equ" val="1">
                            <dgm:alg type="cycle">
                              <dgm:param type="ctrShpMap" val="fNode"/>
                              <dgm:param type="stAng" val="72"/>
                            </dgm:alg>
                          </dgm:if>
                          <dgm:if name="Name373" axis="ch ch" ptType="node node" st="5 1" cnt="1 0" func="cnt" op="equ" val="2">
                            <dgm:alg type="cycle">
                              <dgm:param type="ctrShpMap" val="fNode"/>
                              <dgm:param type="stAng" val="117"/>
                              <dgm:param type="spanAng" val="-90"/>
                            </dgm:alg>
                          </dgm:if>
                          <dgm:else name="Name374">
                            <dgm:alg type="cycle">
                              <dgm:param type="ctrShpMap" val="fNode"/>
                              <dgm:param type="stAng" val="0"/>
                              <dgm:param type="spanAng" val="-360"/>
                            </dgm:alg>
                          </dgm:else>
                        </dgm:choose>
                      </dgm:if>
                      <dgm:if name="Name375" axis="ch" ptType="node" func="cnt" op="equ" val="6">
                        <dgm:choose name="Name376">
                          <dgm:if name="Name377" axis="ch ch" ptType="node node" st="5 1" cnt="1 0" func="cnt" op="equ" val="1">
                            <dgm:alg type="cycle">
                              <dgm:param type="ctrShpMap" val="fNode"/>
                              <dgm:param type="stAng" val="120"/>
                            </dgm:alg>
                          </dgm:if>
                          <dgm:if name="Name378" axis="ch ch" ptType="node node" st="5 1" cnt="1 0" func="cnt" op="equ" val="2">
                            <dgm:alg type="cycle">
                              <dgm:param type="ctrShpMap" val="fNode"/>
                              <dgm:param type="stAng" val="165"/>
                              <dgm:param type="spanAng" val="-90"/>
                            </dgm:alg>
                          </dgm:if>
                          <dgm:else name="Name379">
                            <dgm:alg type="cycle">
                              <dgm:param type="ctrShpMap" val="fNode"/>
                              <dgm:param type="stAng" val="0"/>
                              <dgm:param type="spanAng" val="-360"/>
                            </dgm:alg>
                          </dgm:else>
                        </dgm:choose>
                      </dgm:if>
                      <dgm:if name="Name380" axis="ch" ptType="node" func="cnt" op="gte" val="7">
                        <dgm:choose name="Name381">
                          <dgm:if name="Name382" axis="ch ch" ptType="node node" st="5 1" cnt="1 0" func="cnt" op="equ" val="1">
                            <dgm:alg type="cycle">
                              <dgm:param type="ctrShpMap" val="fNode"/>
                              <dgm:param type="stAng" val="154"/>
                            </dgm:alg>
                          </dgm:if>
                          <dgm:if name="Name383" axis="ch ch" ptType="node node" st="5 1" cnt="1 0" func="cnt" op="equ" val="2">
                            <dgm:alg type="cycle">
                              <dgm:param type="ctrShpMap" val="fNode"/>
                              <dgm:param type="stAng" val="199"/>
                              <dgm:param type="spanAng" val="-90"/>
                            </dgm:alg>
                          </dgm:if>
                          <dgm:else name="Name384">
                            <dgm:alg type="cycle">
                              <dgm:param type="ctrShpMap" val="fNode"/>
                              <dgm:param type="stAng" val="0"/>
                              <dgm:param type="spanAng" val="-360"/>
                            </dgm:alg>
                          </dgm:else>
                        </dgm:choose>
                      </dgm:if>
                      <dgm:else name="Name385"/>
                    </dgm:choose>
                  </dgm:else>
                </dgm:choose>
                <dgm:shape xmlns:r="http://schemas.openxmlformats.org/officeDocument/2006/relationships" r:blip="">
                  <dgm:adjLst/>
                </dgm:shape>
                <dgm:presOf/>
                <dgm:constrLst>
                  <dgm:constr type="sp" refType="w" fact="0.1"/>
                  <dgm:constr type="sibSp" refType="w" fact="0.1"/>
                </dgm:constrLst>
                <dgm:forEach name="Name386" axis="ch" ptType="node" st="5" cnt="1">
                  <dgm:layoutNode name="childCenter5"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387" axis="ch">
                    <dgm:forEach name="Name388" axis="self" ptType="parTrans">
                      <dgm:layoutNode name="Name38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390" axis="self" ptType="node">
                      <dgm:layoutNode name="text5"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391" axis="ch" ptType="parTrans" st="5" cnt="1">
                <dgm:layoutNode name="Name392">
                  <dgm:alg type="conn">
                    <dgm:param type="dim" val="1D"/>
                    <dgm:param type="begPts" val="auto"/>
                    <dgm:param type="endPts" val="auto"/>
                    <dgm:param type="endSty" val="noArr"/>
                    <dgm:param type="srcNode" val="textCenter"/>
                    <dgm:param type="dstNode" val="childCenter5"/>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393"/>
          </dgm:choose>
          <dgm:choose name="Name394">
            <dgm:if name="Name395" axis="ch" ptType="node" func="cnt" op="gte" val="6">
              <dgm:layoutNode name="cycle_6">
                <dgm:choose name="Name396">
                  <dgm:if name="Name397" func="var" arg="dir" op="equ" val="norm">
                    <dgm:choose name="Name398">
                      <dgm:if name="Name399" axis="ch" ptType="node" func="cnt" op="equ" val="6">
                        <dgm:choose name="Name400">
                          <dgm:if name="Name401" axis="ch ch" ptType="node node" st="6 1" cnt="1 0" func="cnt" op="equ" val="1">
                            <dgm:alg type="cycle">
                              <dgm:param type="ctrShpMap" val="fNode"/>
                              <dgm:param type="stAng" val="300"/>
                            </dgm:alg>
                          </dgm:if>
                          <dgm:if name="Name402" axis="ch ch" ptType="node node" st="6 1" cnt="1 0" func="cnt" op="equ" val="2">
                            <dgm:alg type="cycle">
                              <dgm:param type="ctrShpMap" val="fNode"/>
                              <dgm:param type="stAng" val="255"/>
                              <dgm:param type="spanAng" val="90"/>
                            </dgm:alg>
                          </dgm:if>
                          <dgm:else name="Name403">
                            <dgm:alg type="cycle">
                              <dgm:param type="ctrShpMap" val="fNode"/>
                              <dgm:param type="stAng" val="0"/>
                              <dgm:param type="spanAng" val="360"/>
                            </dgm:alg>
                          </dgm:else>
                        </dgm:choose>
                      </dgm:if>
                      <dgm:if name="Name404" axis="ch" ptType="node" func="cnt" op="gte" val="7">
                        <dgm:choose name="Name405">
                          <dgm:if name="Name406" axis="ch ch" ptType="node node" st="6 1" cnt="1 0" func="cnt" op="equ" val="1">
                            <dgm:alg type="cycle">
                              <dgm:param type="ctrShpMap" val="fNode"/>
                              <dgm:param type="stAng" val="257"/>
                            </dgm:alg>
                          </dgm:if>
                          <dgm:if name="Name407" axis="ch ch" ptType="node node" st="6 1" cnt="1 0" func="cnt" op="equ" val="2">
                            <dgm:alg type="cycle">
                              <dgm:param type="ctrShpMap" val="fNode"/>
                              <dgm:param type="stAng" val="212"/>
                              <dgm:param type="spanAng" val="90"/>
                            </dgm:alg>
                          </dgm:if>
                          <dgm:else name="Name408">
                            <dgm:alg type="cycle">
                              <dgm:param type="ctrShpMap" val="fNode"/>
                              <dgm:param type="stAng" val="0"/>
                              <dgm:param type="spanAng" val="360"/>
                            </dgm:alg>
                          </dgm:else>
                        </dgm:choose>
                      </dgm:if>
                      <dgm:else name="Name409"/>
                    </dgm:choose>
                  </dgm:if>
                  <dgm:else name="Name410">
                    <dgm:choose name="Name411">
                      <dgm:if name="Name412" axis="ch" ptType="node" func="cnt" op="equ" val="6">
                        <dgm:choose name="Name413">
                          <dgm:if name="Name414" axis="ch ch" ptType="node node" st="6 1" cnt="1 0" func="cnt" op="equ" val="1">
                            <dgm:alg type="cycle">
                              <dgm:param type="ctrShpMap" val="fNode"/>
                              <dgm:param type="stAng" val="60"/>
                            </dgm:alg>
                          </dgm:if>
                          <dgm:if name="Name415" axis="ch ch" ptType="node node" st="6 1" cnt="1 0" func="cnt" op="equ" val="2">
                            <dgm:alg type="cycle">
                              <dgm:param type="ctrShpMap" val="fNode"/>
                              <dgm:param type="stAng" val="105"/>
                              <dgm:param type="spanAng" val="-90"/>
                            </dgm:alg>
                          </dgm:if>
                          <dgm:else name="Name416">
                            <dgm:alg type="cycle">
                              <dgm:param type="ctrShpMap" val="fNode"/>
                              <dgm:param type="stAng" val="0"/>
                              <dgm:param type="spanAng" val="-360"/>
                            </dgm:alg>
                          </dgm:else>
                        </dgm:choose>
                      </dgm:if>
                      <dgm:if name="Name417" axis="ch" ptType="node" func="cnt" op="gte" val="7">
                        <dgm:choose name="Name418">
                          <dgm:if name="Name419" axis="ch ch" ptType="node node" st="6 1" cnt="1 0" func="cnt" op="equ" val="1">
                            <dgm:alg type="cycle">
                              <dgm:param type="ctrShpMap" val="fNode"/>
                              <dgm:param type="stAng" val="102"/>
                            </dgm:alg>
                          </dgm:if>
                          <dgm:if name="Name420" axis="ch ch" ptType="node node" st="6 1" cnt="1 0" func="cnt" op="equ" val="2">
                            <dgm:alg type="cycle">
                              <dgm:param type="ctrShpMap" val="fNode"/>
                              <dgm:param type="stAng" val="147"/>
                              <dgm:param type="spanAng" val="-90"/>
                            </dgm:alg>
                          </dgm:if>
                          <dgm:else name="Name421">
                            <dgm:alg type="cycle">
                              <dgm:param type="ctrShpMap" val="fNode"/>
                              <dgm:param type="stAng" val="0"/>
                              <dgm:param type="spanAng" val="-360"/>
                            </dgm:alg>
                          </dgm:else>
                        </dgm:choose>
                      </dgm:if>
                      <dgm:else name="Name422"/>
                    </dgm:choose>
                  </dgm:else>
                </dgm:choose>
                <dgm:shape xmlns:r="http://schemas.openxmlformats.org/officeDocument/2006/relationships" r:blip="">
                  <dgm:adjLst/>
                </dgm:shape>
                <dgm:presOf/>
                <dgm:constrLst>
                  <dgm:constr type="sp" refType="w" fact="0.1"/>
                  <dgm:constr type="sibSp" refType="w" fact="0.1"/>
                </dgm:constrLst>
                <dgm:forEach name="Name423" axis="ch" ptType="node" st="6" cnt="1">
                  <dgm:layoutNode name="childCenter6"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424" axis="ch">
                    <dgm:forEach name="Name425" axis="self" ptType="parTrans">
                      <dgm:layoutNode name="Name426">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427" axis="self" ptType="node">
                      <dgm:layoutNode name="text6"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428" axis="ch" ptType="parTrans" st="6" cnt="1">
                <dgm:layoutNode name="Name429">
                  <dgm:alg type="conn">
                    <dgm:param type="dim" val="1D"/>
                    <dgm:param type="begPts" val="auto"/>
                    <dgm:param type="endPts" val="auto"/>
                    <dgm:param type="endSty" val="noArr"/>
                    <dgm:param type="srcNode" val="textCenter"/>
                    <dgm:param type="dstNode" val="childCenter6"/>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430"/>
          </dgm:choose>
          <dgm:choose name="Name431">
            <dgm:if name="Name432" axis="ch" ptType="node" func="cnt" op="gte" val="7">
              <dgm:layoutNode name="cycle_7">
                <dgm:choose name="Name433">
                  <dgm:if name="Name434" func="var" arg="dir" op="equ" val="norm">
                    <dgm:choose name="Name435">
                      <dgm:if name="Name436" axis="ch" ptType="node" func="cnt" op="gte" val="7">
                        <dgm:choose name="Name437">
                          <dgm:if name="Name438" axis="ch ch" ptType="node node" st="7 1" cnt="1 0" func="cnt" op="equ" val="1">
                            <dgm:alg type="cycle">
                              <dgm:param type="ctrShpMap" val="fNode"/>
                              <dgm:param type="stAng" val="308"/>
                            </dgm:alg>
                          </dgm:if>
                          <dgm:if name="Name439" axis="ch ch" ptType="node node" st="7 1" cnt="1 0" func="cnt" op="equ" val="2">
                            <dgm:alg type="cycle">
                              <dgm:param type="ctrShpMap" val="fNode"/>
                              <dgm:param type="stAng" val="263"/>
                              <dgm:param type="spanAng" val="90"/>
                            </dgm:alg>
                          </dgm:if>
                          <dgm:else name="Name440">
                            <dgm:alg type="cycle">
                              <dgm:param type="ctrShpMap" val="fNode"/>
                              <dgm:param type="stAng" val="0"/>
                              <dgm:param type="spanAng" val="360"/>
                            </dgm:alg>
                          </dgm:else>
                        </dgm:choose>
                      </dgm:if>
                      <dgm:else name="Name441"/>
                    </dgm:choose>
                  </dgm:if>
                  <dgm:else name="Name442">
                    <dgm:choose name="Name443">
                      <dgm:if name="Name444" axis="ch" ptType="node" func="cnt" op="gte" val="7">
                        <dgm:choose name="Name445">
                          <dgm:if name="Name446" axis="ch ch" ptType="node node" st="7 1" cnt="1 0" func="cnt" op="equ" val="1">
                            <dgm:alg type="cycle">
                              <dgm:param type="ctrShpMap" val="fNode"/>
                              <dgm:param type="stAng" val="51"/>
                            </dgm:alg>
                          </dgm:if>
                          <dgm:if name="Name447" axis="ch ch" ptType="node node" st="7 1" cnt="1 0" func="cnt" op="equ" val="2">
                            <dgm:alg type="cycle">
                              <dgm:param type="ctrShpMap" val="fNode"/>
                              <dgm:param type="stAng" val="96"/>
                              <dgm:param type="spanAng" val="-90"/>
                            </dgm:alg>
                          </dgm:if>
                          <dgm:else name="Name448">
                            <dgm:alg type="cycle">
                              <dgm:param type="ctrShpMap" val="fNode"/>
                              <dgm:param type="stAng" val="0"/>
                              <dgm:param type="spanAng" val="-360"/>
                            </dgm:alg>
                          </dgm:else>
                        </dgm:choose>
                      </dgm:if>
                      <dgm:else name="Name449"/>
                    </dgm:choose>
                  </dgm:else>
                </dgm:choose>
                <dgm:shape xmlns:r="http://schemas.openxmlformats.org/officeDocument/2006/relationships" r:blip="">
                  <dgm:adjLst/>
                </dgm:shape>
                <dgm:presOf/>
                <dgm:constrLst>
                  <dgm:constr type="sp" refType="w" fact="0.1"/>
                  <dgm:constr type="sibSp" refType="w" fact="0.1"/>
                </dgm:constrLst>
                <dgm:forEach name="Name450" axis="ch" ptType="node" st="7" cnt="1">
                  <dgm:layoutNode name="childCenter7"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451" axis="ch">
                    <dgm:forEach name="Name452" axis="self" ptType="parTrans">
                      <dgm:layoutNode name="Name453">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454" axis="self" ptType="node">
                      <dgm:layoutNode name="text7"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455" axis="ch" ptType="parTrans" st="7" cnt="1">
                <dgm:layoutNode name="Name456">
                  <dgm:alg type="conn">
                    <dgm:param type="dim" val="1D"/>
                    <dgm:param type="begPts" val="auto"/>
                    <dgm:param type="endPts" val="auto"/>
                    <dgm:param type="endSty" val="noArr"/>
                    <dgm:param type="srcNode" val="textCenter"/>
                    <dgm:param type="dstNode" val="childCenter7"/>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457"/>
          </dgm:choose>
        </dgm:else>
      </dgm:choose>
    </dgm:forEach>
  </dgm:layoutNode>
</dgm:layoutDef>
</file>

<file path=ppt/diagrams/layout8.xml><?xml version="1.0" encoding="utf-8"?>
<dgm:layoutDef xmlns:dgm="http://schemas.openxmlformats.org/drawingml/2006/diagram" xmlns:a="http://schemas.openxmlformats.org/drawingml/2006/main" uniqueId="urn:microsoft.com/office/officeart/2005/8/layout/cycle7">
  <dgm:title val=""/>
  <dgm:desc val=""/>
  <dgm:catLst>
    <dgm:cat type="cycle" pri="6000"/>
  </dgm:catLst>
  <dgm:sampData>
    <dgm:dataModel>
      <dgm:ptLst>
        <dgm:pt modelId="0" type="doc"/>
        <dgm:pt modelId="1">
          <dgm:prSet phldr="1"/>
        </dgm:pt>
        <dgm:pt modelId="2">
          <dgm:prSet phldr="1"/>
        </dgm:pt>
        <dgm:pt modelId="3">
          <dgm:prSet phldr="1"/>
        </dgm:pt>
      </dgm:ptLst>
      <dgm:cxnLst>
        <dgm:cxn modelId="6" srcId="0" destId="1" srcOrd="0" destOrd="0"/>
        <dgm:cxn modelId="7" srcId="0" destId="2" srcOrd="1" destOrd="0"/>
        <dgm:cxn modelId="8" srcId="0" destId="3" srcOrd="2"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val="exact"/>
    </dgm:varLst>
    <dgm:choose name="Name1">
      <dgm:if name="Name2" func="var" arg="dir" op="equ" val="norm">
        <dgm:alg type="cycle">
          <dgm:param type="stAng" val="0"/>
          <dgm:param type="spanAng" val="360"/>
        </dgm:alg>
      </dgm:if>
      <dgm:else name="Name3">
        <dgm:alg type="cycle">
          <dgm:param type="stAng" val="0"/>
          <dgm:param type="spanAng" val="-360"/>
        </dgm:alg>
      </dgm:else>
    </dgm:choose>
    <dgm:shape xmlns:r="http://schemas.openxmlformats.org/officeDocument/2006/relationships" r:blip="">
      <dgm:adjLst/>
    </dgm:shape>
    <dgm:presOf/>
    <dgm:constrLst>
      <dgm:constr type="diam" refType="w"/>
      <dgm:constr type="w" for="ch" ptType="node" refType="w"/>
      <dgm:constr type="primFontSz" for="ch" ptType="node" op="equ" val="65"/>
      <dgm:constr type="w" for="ch" forName="sibTrans" refType="w" refFor="ch" refPtType="node" op="equ" fact="0.35"/>
      <dgm:constr type="connDist" for="ch" forName="sibTrans" op="equ"/>
      <dgm:constr type="primFontSz" for="des" forName="connectorText" op="equ" val="55"/>
      <dgm:constr type="primFontSz" for="des" forName="connectorText" refType="primFontSz" refFor="ch" refPtType="node" op="lte" fact="0.8"/>
      <dgm:constr type="sibSp" refType="w" refFor="ch" refPtType="node" op="equ" fact="0.65"/>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4">
        <dgm:if name="Name5" axis="par ch" ptType="doc node" func="cnt" op="gt" val="1">
          <dgm:forEach name="sibTransForEach" axis="followSib" ptType="sibTrans" hideLastTrans="0" cnt="1">
            <dgm:layoutNode name="sibTrans">
              <dgm:choose name="Name6">
                <dgm:if name="Name7" axis="par ch" ptType="doc node" func="posEven" op="equ" val="1">
                  <dgm:alg type="conn">
                    <dgm:param type="begPts" val="radial"/>
                    <dgm:param type="endPts" val="radial"/>
                    <dgm:param type="begSty" val="arr"/>
                    <dgm:param type="endSty" val="arr"/>
                  </dgm:alg>
                </dgm:if>
                <dgm:else name="Name8">
                  <dgm:alg type="conn">
                    <dgm:param type="begPts" val="auto"/>
                    <dgm:param type="endPts" val="auto"/>
                    <dgm:param type="begSty" val="arr"/>
                    <dgm:param type="endSty" val="arr"/>
                  </dgm:alg>
                </dgm:else>
              </dgm:choose>
              <dgm:shape xmlns:r="http://schemas.openxmlformats.org/officeDocument/2006/relationships" type="conn" r:blip="">
                <dgm:adjLst/>
              </dgm:shape>
              <dgm:presOf axis="self"/>
              <dgm:constrLst>
                <dgm:constr type="h" refType="w" fact="0.5"/>
                <dgm:constr type="connDist"/>
                <dgm:constr type="begPad" refType="connDist" fact="0.1"/>
                <dgm:constr type="endPad" refType="connDist" fact="0.1"/>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9"/>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MX"/>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C355911-9029-428C-96BF-AABDC5D4F2C7}" type="datetimeFigureOut">
              <a:rPr lang="es-MX" smtClean="0"/>
              <a:pPr/>
              <a:t>02/10/2015</a:t>
            </a:fld>
            <a:endParaRPr lang="es-MX"/>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MX"/>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MX"/>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6CCBBDD-6C62-4971-B460-93BE1CCA2543}" type="slidenum">
              <a:rPr lang="es-MX" smtClean="0"/>
              <a:pPr/>
              <a:t>‹Nº›</a:t>
            </a:fld>
            <a:endParaRPr lang="es-MX"/>
          </a:p>
        </p:txBody>
      </p:sp>
    </p:spTree>
    <p:extLst>
      <p:ext uri="{BB962C8B-B14F-4D97-AF65-F5344CB8AC3E}">
        <p14:creationId xmlns:p14="http://schemas.microsoft.com/office/powerpoint/2010/main" val="118305824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4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MX" dirty="0"/>
          </a:p>
        </p:txBody>
      </p:sp>
      <p:sp>
        <p:nvSpPr>
          <p:cNvPr id="4" name="3 Marcador de número de diapositiva"/>
          <p:cNvSpPr>
            <a:spLocks noGrp="1"/>
          </p:cNvSpPr>
          <p:nvPr>
            <p:ph type="sldNum" sz="quarter" idx="10"/>
          </p:nvPr>
        </p:nvSpPr>
        <p:spPr/>
        <p:txBody>
          <a:bodyPr/>
          <a:lstStyle/>
          <a:p>
            <a:fld id="{D2E22FE7-D4C5-4A65-B57F-31E87E18184E}" type="slidenum">
              <a:rPr lang="es-MX" smtClean="0"/>
              <a:t>53</a:t>
            </a:fld>
            <a:endParaRPr lang="es-MX"/>
          </a:p>
        </p:txBody>
      </p:sp>
    </p:spTree>
    <p:extLst>
      <p:ext uri="{BB962C8B-B14F-4D97-AF65-F5344CB8AC3E}">
        <p14:creationId xmlns:p14="http://schemas.microsoft.com/office/powerpoint/2010/main" val="8814732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MX" dirty="0"/>
          </a:p>
        </p:txBody>
      </p:sp>
      <p:sp>
        <p:nvSpPr>
          <p:cNvPr id="4" name="3 Marcador de número de diapositiva"/>
          <p:cNvSpPr>
            <a:spLocks noGrp="1"/>
          </p:cNvSpPr>
          <p:nvPr>
            <p:ph type="sldNum" sz="quarter" idx="10"/>
          </p:nvPr>
        </p:nvSpPr>
        <p:spPr/>
        <p:txBody>
          <a:bodyPr/>
          <a:lstStyle/>
          <a:p>
            <a:fld id="{D2E22FE7-D4C5-4A65-B57F-31E87E18184E}" type="slidenum">
              <a:rPr lang="es-MX" smtClean="0"/>
              <a:t>58</a:t>
            </a:fld>
            <a:endParaRPr lang="es-MX"/>
          </a:p>
        </p:txBody>
      </p:sp>
    </p:spTree>
    <p:extLst>
      <p:ext uri="{BB962C8B-B14F-4D97-AF65-F5344CB8AC3E}">
        <p14:creationId xmlns:p14="http://schemas.microsoft.com/office/powerpoint/2010/main" val="80352269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MX" dirty="0"/>
          </a:p>
        </p:txBody>
      </p:sp>
      <p:sp>
        <p:nvSpPr>
          <p:cNvPr id="4" name="3 Marcador de número de diapositiva"/>
          <p:cNvSpPr>
            <a:spLocks noGrp="1"/>
          </p:cNvSpPr>
          <p:nvPr>
            <p:ph type="sldNum" sz="quarter" idx="10"/>
          </p:nvPr>
        </p:nvSpPr>
        <p:spPr/>
        <p:txBody>
          <a:bodyPr/>
          <a:lstStyle/>
          <a:p>
            <a:fld id="{D2E22FE7-D4C5-4A65-B57F-31E87E18184E}" type="slidenum">
              <a:rPr lang="es-MX" smtClean="0"/>
              <a:t>145</a:t>
            </a:fld>
            <a:endParaRPr lang="es-MX"/>
          </a:p>
        </p:txBody>
      </p:sp>
    </p:spTree>
    <p:extLst>
      <p:ext uri="{BB962C8B-B14F-4D97-AF65-F5344CB8AC3E}">
        <p14:creationId xmlns:p14="http://schemas.microsoft.com/office/powerpoint/2010/main" val="373105098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MX"/>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MX"/>
          </a:p>
        </p:txBody>
      </p:sp>
      <p:sp>
        <p:nvSpPr>
          <p:cNvPr id="4" name="3 Marcador de fecha"/>
          <p:cNvSpPr>
            <a:spLocks noGrp="1"/>
          </p:cNvSpPr>
          <p:nvPr>
            <p:ph type="dt" sz="half" idx="10"/>
          </p:nvPr>
        </p:nvSpPr>
        <p:spPr/>
        <p:txBody>
          <a:bodyPr/>
          <a:lstStyle/>
          <a:p>
            <a:fld id="{08A50821-BE4E-4AE3-91DD-FAB0BF189843}" type="datetimeFigureOut">
              <a:rPr lang="es-MX" smtClean="0"/>
              <a:pPr/>
              <a:t>02/10/2015</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47CD67B1-DCE5-4958-A133-2EEEA4DCF974}" type="slidenum">
              <a:rPr lang="es-MX" smtClean="0"/>
              <a:pPr/>
              <a:t>‹Nº›</a:t>
            </a:fld>
            <a:endParaRPr lang="es-MX"/>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fld id="{08A50821-BE4E-4AE3-91DD-FAB0BF189843}" type="datetimeFigureOut">
              <a:rPr lang="es-MX" smtClean="0"/>
              <a:pPr/>
              <a:t>02/10/2015</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47CD67B1-DCE5-4958-A133-2EEEA4DCF974}" type="slidenum">
              <a:rPr lang="es-MX" smtClean="0"/>
              <a:pPr/>
              <a:t>‹Nº›</a:t>
            </a:fld>
            <a:endParaRPr lang="es-MX"/>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MX"/>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fld id="{08A50821-BE4E-4AE3-91DD-FAB0BF189843}" type="datetimeFigureOut">
              <a:rPr lang="es-MX" smtClean="0"/>
              <a:pPr/>
              <a:t>02/10/2015</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47CD67B1-DCE5-4958-A133-2EEEA4DCF974}" type="slidenum">
              <a:rPr lang="es-MX" smtClean="0"/>
              <a:pPr/>
              <a:t>‹Nº›</a:t>
            </a:fld>
            <a:endParaRPr lang="es-MX"/>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fld id="{08A50821-BE4E-4AE3-91DD-FAB0BF189843}" type="datetimeFigureOut">
              <a:rPr lang="es-MX" smtClean="0"/>
              <a:pPr/>
              <a:t>02/10/2015</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47CD67B1-DCE5-4958-A133-2EEEA4DCF974}" type="slidenum">
              <a:rPr lang="es-MX" smtClean="0"/>
              <a:pPr/>
              <a:t>‹Nº›</a:t>
            </a:fld>
            <a:endParaRPr lang="es-MX"/>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p>
            <a:fld id="{08A50821-BE4E-4AE3-91DD-FAB0BF189843}" type="datetimeFigureOut">
              <a:rPr lang="es-MX" smtClean="0"/>
              <a:pPr/>
              <a:t>02/10/2015</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47CD67B1-DCE5-4958-A133-2EEEA4DCF974}" type="slidenum">
              <a:rPr lang="es-MX" smtClean="0"/>
              <a:pPr/>
              <a:t>‹Nº›</a:t>
            </a:fld>
            <a:endParaRPr lang="es-MX"/>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4 Marcador de fecha"/>
          <p:cNvSpPr>
            <a:spLocks noGrp="1"/>
          </p:cNvSpPr>
          <p:nvPr>
            <p:ph type="dt" sz="half" idx="10"/>
          </p:nvPr>
        </p:nvSpPr>
        <p:spPr/>
        <p:txBody>
          <a:bodyPr/>
          <a:lstStyle/>
          <a:p>
            <a:fld id="{08A50821-BE4E-4AE3-91DD-FAB0BF189843}" type="datetimeFigureOut">
              <a:rPr lang="es-MX" smtClean="0"/>
              <a:pPr/>
              <a:t>02/10/2015</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47CD67B1-DCE5-4958-A133-2EEEA4DCF974}" type="slidenum">
              <a:rPr lang="es-MX" smtClean="0"/>
              <a:pPr/>
              <a:t>‹Nº›</a:t>
            </a:fld>
            <a:endParaRPr lang="es-MX"/>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7" name="6 Marcador de fecha"/>
          <p:cNvSpPr>
            <a:spLocks noGrp="1"/>
          </p:cNvSpPr>
          <p:nvPr>
            <p:ph type="dt" sz="half" idx="10"/>
          </p:nvPr>
        </p:nvSpPr>
        <p:spPr/>
        <p:txBody>
          <a:bodyPr/>
          <a:lstStyle/>
          <a:p>
            <a:fld id="{08A50821-BE4E-4AE3-91DD-FAB0BF189843}" type="datetimeFigureOut">
              <a:rPr lang="es-MX" smtClean="0"/>
              <a:pPr/>
              <a:t>02/10/2015</a:t>
            </a:fld>
            <a:endParaRPr lang="es-MX"/>
          </a:p>
        </p:txBody>
      </p:sp>
      <p:sp>
        <p:nvSpPr>
          <p:cNvPr id="8" name="7 Marcador de pie de página"/>
          <p:cNvSpPr>
            <a:spLocks noGrp="1"/>
          </p:cNvSpPr>
          <p:nvPr>
            <p:ph type="ftr" sz="quarter" idx="11"/>
          </p:nvPr>
        </p:nvSpPr>
        <p:spPr/>
        <p:txBody>
          <a:bodyPr/>
          <a:lstStyle/>
          <a:p>
            <a:endParaRPr lang="es-MX"/>
          </a:p>
        </p:txBody>
      </p:sp>
      <p:sp>
        <p:nvSpPr>
          <p:cNvPr id="9" name="8 Marcador de número de diapositiva"/>
          <p:cNvSpPr>
            <a:spLocks noGrp="1"/>
          </p:cNvSpPr>
          <p:nvPr>
            <p:ph type="sldNum" sz="quarter" idx="12"/>
          </p:nvPr>
        </p:nvSpPr>
        <p:spPr/>
        <p:txBody>
          <a:bodyPr/>
          <a:lstStyle/>
          <a:p>
            <a:fld id="{47CD67B1-DCE5-4958-A133-2EEEA4DCF974}" type="slidenum">
              <a:rPr lang="es-MX" smtClean="0"/>
              <a:pPr/>
              <a:t>‹Nº›</a:t>
            </a:fld>
            <a:endParaRPr lang="es-MX"/>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fecha"/>
          <p:cNvSpPr>
            <a:spLocks noGrp="1"/>
          </p:cNvSpPr>
          <p:nvPr>
            <p:ph type="dt" sz="half" idx="10"/>
          </p:nvPr>
        </p:nvSpPr>
        <p:spPr/>
        <p:txBody>
          <a:bodyPr/>
          <a:lstStyle/>
          <a:p>
            <a:fld id="{08A50821-BE4E-4AE3-91DD-FAB0BF189843}" type="datetimeFigureOut">
              <a:rPr lang="es-MX" smtClean="0"/>
              <a:pPr/>
              <a:t>02/10/2015</a:t>
            </a:fld>
            <a:endParaRPr lang="es-MX"/>
          </a:p>
        </p:txBody>
      </p:sp>
      <p:sp>
        <p:nvSpPr>
          <p:cNvPr id="4" name="3 Marcador de pie de página"/>
          <p:cNvSpPr>
            <a:spLocks noGrp="1"/>
          </p:cNvSpPr>
          <p:nvPr>
            <p:ph type="ftr" sz="quarter" idx="11"/>
          </p:nvPr>
        </p:nvSpPr>
        <p:spPr/>
        <p:txBody>
          <a:bodyPr/>
          <a:lstStyle/>
          <a:p>
            <a:endParaRPr lang="es-MX"/>
          </a:p>
        </p:txBody>
      </p:sp>
      <p:sp>
        <p:nvSpPr>
          <p:cNvPr id="5" name="4 Marcador de número de diapositiva"/>
          <p:cNvSpPr>
            <a:spLocks noGrp="1"/>
          </p:cNvSpPr>
          <p:nvPr>
            <p:ph type="sldNum" sz="quarter" idx="12"/>
          </p:nvPr>
        </p:nvSpPr>
        <p:spPr/>
        <p:txBody>
          <a:bodyPr/>
          <a:lstStyle/>
          <a:p>
            <a:fld id="{47CD67B1-DCE5-4958-A133-2EEEA4DCF974}" type="slidenum">
              <a:rPr lang="es-MX" smtClean="0"/>
              <a:pPr/>
              <a:t>‹Nº›</a:t>
            </a:fld>
            <a:endParaRPr lang="es-MX"/>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08A50821-BE4E-4AE3-91DD-FAB0BF189843}" type="datetimeFigureOut">
              <a:rPr lang="es-MX" smtClean="0"/>
              <a:pPr/>
              <a:t>02/10/2015</a:t>
            </a:fld>
            <a:endParaRPr lang="es-MX"/>
          </a:p>
        </p:txBody>
      </p:sp>
      <p:sp>
        <p:nvSpPr>
          <p:cNvPr id="3" name="2 Marcador de pie de página"/>
          <p:cNvSpPr>
            <a:spLocks noGrp="1"/>
          </p:cNvSpPr>
          <p:nvPr>
            <p:ph type="ftr" sz="quarter" idx="11"/>
          </p:nvPr>
        </p:nvSpPr>
        <p:spPr/>
        <p:txBody>
          <a:bodyPr/>
          <a:lstStyle/>
          <a:p>
            <a:endParaRPr lang="es-MX"/>
          </a:p>
        </p:txBody>
      </p:sp>
      <p:sp>
        <p:nvSpPr>
          <p:cNvPr id="4" name="3 Marcador de número de diapositiva"/>
          <p:cNvSpPr>
            <a:spLocks noGrp="1"/>
          </p:cNvSpPr>
          <p:nvPr>
            <p:ph type="sldNum" sz="quarter" idx="12"/>
          </p:nvPr>
        </p:nvSpPr>
        <p:spPr/>
        <p:txBody>
          <a:bodyPr/>
          <a:lstStyle/>
          <a:p>
            <a:fld id="{47CD67B1-DCE5-4958-A133-2EEEA4DCF974}" type="slidenum">
              <a:rPr lang="es-MX" smtClean="0"/>
              <a:pPr/>
              <a:t>‹Nº›</a:t>
            </a:fld>
            <a:endParaRPr lang="es-MX"/>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MX"/>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08A50821-BE4E-4AE3-91DD-FAB0BF189843}" type="datetimeFigureOut">
              <a:rPr lang="es-MX" smtClean="0"/>
              <a:pPr/>
              <a:t>02/10/2015</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47CD67B1-DCE5-4958-A133-2EEEA4DCF974}" type="slidenum">
              <a:rPr lang="es-MX" smtClean="0"/>
              <a:pPr/>
              <a:t>‹Nº›</a:t>
            </a:fld>
            <a:endParaRPr lang="es-MX"/>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MX"/>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MX"/>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08A50821-BE4E-4AE3-91DD-FAB0BF189843}" type="datetimeFigureOut">
              <a:rPr lang="es-MX" smtClean="0"/>
              <a:pPr/>
              <a:t>02/10/2015</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47CD67B1-DCE5-4958-A133-2EEEA4DCF974}" type="slidenum">
              <a:rPr lang="es-MX" smtClean="0"/>
              <a:pPr/>
              <a:t>‹Nº›</a:t>
            </a:fld>
            <a:endParaRPr lang="es-MX"/>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3">
            <a:lumMod val="75000"/>
          </a:schemeClr>
        </a:solidFill>
        <a:effectLst/>
      </p:bgPr>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8A50821-BE4E-4AE3-91DD-FAB0BF189843}" type="datetimeFigureOut">
              <a:rPr lang="es-MX" smtClean="0"/>
              <a:pPr/>
              <a:t>02/10/2015</a:t>
            </a:fld>
            <a:endParaRPr lang="es-MX"/>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MX"/>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7CD67B1-DCE5-4958-A133-2EEEA4DCF974}" type="slidenum">
              <a:rPr lang="es-MX" smtClean="0"/>
              <a:pPr/>
              <a:t>‹Nº›</a:t>
            </a:fld>
            <a:endParaRPr lang="es-MX"/>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hyperlink" Target="http://www.google.com.mx/imgres?imgurl=http://1.bp.blogspot.com/_v3EEWppY_yQ/S9HO_EzxZeI/AAAAAAAABWg/aSoVMQHgHVE/s1600/UAEMex-1.jpg&amp;imgrefurl=http://unidadpatriotica.blogspot.com/2010_04_01_archive.html&amp;usg=__32ctCl9b407OJb1D0FcYk87KtRs=&amp;h=553&amp;w=628&amp;sz=84&amp;hl=es&amp;start=2&amp;zoom=1&amp;itbs=1&amp;tbnid=pBPVGt_y0g199M:&amp;tbnh=121&amp;tbnw=137&amp;prev=/search?q=UAEMEX&amp;hl=es&amp;sa=G&amp;biw=1419&amp;bih=696&amp;gbv=2&amp;tbm=isch&amp;ei=s8XaTeaDIOjt0gGB4bD8Aw" TargetMode="External"/><Relationship Id="rId1" Type="http://schemas.openxmlformats.org/officeDocument/2006/relationships/slideLayout" Target="../slideLayouts/slideLayout2.xml"/></Relationships>
</file>

<file path=ppt/slides/_rels/slide10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hyperlink" Target="http://www.google.com.mx/imgres?imgurl=http://1.bp.blogspot.com/_v3EEWppY_yQ/S9HO_EzxZeI/AAAAAAAABWg/aSoVMQHgHVE/s1600/UAEMex-1.jpg&amp;imgrefurl=http://unidadpatriotica.blogspot.com/2010_04_01_archive.html&amp;usg=__32ctCl9b407OJb1D0FcYk87KtRs=&amp;h=553&amp;w=628&amp;sz=84&amp;hl=es&amp;start=2&amp;zoom=1&amp;itbs=1&amp;tbnid=pBPVGt_y0g199M:&amp;tbnh=121&amp;tbnw=137&amp;prev=/search?q=UAEMEX&amp;hl=es&amp;sa=G&amp;biw=1419&amp;bih=696&amp;gbv=2&amp;tbm=isch&amp;ei=s8XaTeaDIOjt0gGB4bD8Aw" TargetMode="External"/><Relationship Id="rId1" Type="http://schemas.openxmlformats.org/officeDocument/2006/relationships/slideLayout" Target="../slideLayouts/slideLayout2.xml"/></Relationships>
</file>

<file path=ppt/slides/_rels/slide10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hyperlink" Target="http://www.google.com.mx/imgres?imgurl=http://1.bp.blogspot.com/_v3EEWppY_yQ/S9HO_EzxZeI/AAAAAAAABWg/aSoVMQHgHVE/s1600/UAEMex-1.jpg&amp;imgrefurl=http://unidadpatriotica.blogspot.com/2010_04_01_archive.html&amp;usg=__32ctCl9b407OJb1D0FcYk87KtRs=&amp;h=553&amp;w=628&amp;sz=84&amp;hl=es&amp;start=2&amp;zoom=1&amp;itbs=1&amp;tbnid=pBPVGt_y0g199M:&amp;tbnh=121&amp;tbnw=137&amp;prev=/search?q=UAEMEX&amp;hl=es&amp;sa=G&amp;biw=1419&amp;bih=696&amp;gbv=2&amp;tbm=isch&amp;ei=s8XaTeaDIOjt0gGB4bD8Aw" TargetMode="External"/><Relationship Id="rId1" Type="http://schemas.openxmlformats.org/officeDocument/2006/relationships/slideLayout" Target="../slideLayouts/slideLayout2.xml"/></Relationships>
</file>

<file path=ppt/slides/_rels/slide10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hyperlink" Target="http://www.google.com.mx/imgres?imgurl=http://1.bp.blogspot.com/_v3EEWppY_yQ/S9HO_EzxZeI/AAAAAAAABWg/aSoVMQHgHVE/s1600/UAEMex-1.jpg&amp;imgrefurl=http://unidadpatriotica.blogspot.com/2010_04_01_archive.html&amp;usg=__32ctCl9b407OJb1D0FcYk87KtRs=&amp;h=553&amp;w=628&amp;sz=84&amp;hl=es&amp;start=2&amp;zoom=1&amp;itbs=1&amp;tbnid=pBPVGt_y0g199M:&amp;tbnh=121&amp;tbnw=137&amp;prev=/search?q=UAEMEX&amp;hl=es&amp;sa=G&amp;biw=1419&amp;bih=696&amp;gbv=2&amp;tbm=isch&amp;ei=s8XaTeaDIOjt0gGB4bD8Aw" TargetMode="External"/><Relationship Id="rId1" Type="http://schemas.openxmlformats.org/officeDocument/2006/relationships/slideLayout" Target="../slideLayouts/slideLayout2.xml"/></Relationships>
</file>

<file path=ppt/slides/_rels/slide10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hyperlink" Target="http://www.google.com.mx/imgres?imgurl=http://1.bp.blogspot.com/_v3EEWppY_yQ/S9HO_EzxZeI/AAAAAAAABWg/aSoVMQHgHVE/s1600/UAEMex-1.jpg&amp;imgrefurl=http://unidadpatriotica.blogspot.com/2010_04_01_archive.html&amp;usg=__32ctCl9b407OJb1D0FcYk87KtRs=&amp;h=553&amp;w=628&amp;sz=84&amp;hl=es&amp;start=2&amp;zoom=1&amp;itbs=1&amp;tbnid=pBPVGt_y0g199M:&amp;tbnh=121&amp;tbnw=137&amp;prev=/search?q=UAEMEX&amp;hl=es&amp;sa=G&amp;biw=1419&amp;bih=696&amp;gbv=2&amp;tbm=isch&amp;ei=s8XaTeaDIOjt0gGB4bD8Aw" TargetMode="External"/><Relationship Id="rId1" Type="http://schemas.openxmlformats.org/officeDocument/2006/relationships/slideLayout" Target="../slideLayouts/slideLayout2.xml"/></Relationships>
</file>

<file path=ppt/slides/_rels/slide10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hyperlink" Target="http://www.google.com.mx/imgres?imgurl=http://1.bp.blogspot.com/_v3EEWppY_yQ/S9HO_EzxZeI/AAAAAAAABWg/aSoVMQHgHVE/s1600/UAEMex-1.jpg&amp;imgrefurl=http://unidadpatriotica.blogspot.com/2010_04_01_archive.html&amp;usg=__32ctCl9b407OJb1D0FcYk87KtRs=&amp;h=553&amp;w=628&amp;sz=84&amp;hl=es&amp;start=2&amp;zoom=1&amp;itbs=1&amp;tbnid=pBPVGt_y0g199M:&amp;tbnh=121&amp;tbnw=137&amp;prev=/search?q=UAEMEX&amp;hl=es&amp;sa=G&amp;biw=1419&amp;bih=696&amp;gbv=2&amp;tbm=isch&amp;ei=s8XaTeaDIOjt0gGB4bD8Aw" TargetMode="External"/><Relationship Id="rId1" Type="http://schemas.openxmlformats.org/officeDocument/2006/relationships/slideLayout" Target="../slideLayouts/slideLayout2.xml"/></Relationships>
</file>

<file path=ppt/slides/_rels/slide10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hyperlink" Target="http://www.google.com.mx/imgres?imgurl=http://1.bp.blogspot.com/_v3EEWppY_yQ/S9HO_EzxZeI/AAAAAAAABWg/aSoVMQHgHVE/s1600/UAEMex-1.jpg&amp;imgrefurl=http://unidadpatriotica.blogspot.com/2010_04_01_archive.html&amp;usg=__32ctCl9b407OJb1D0FcYk87KtRs=&amp;h=553&amp;w=628&amp;sz=84&amp;hl=es&amp;start=2&amp;zoom=1&amp;itbs=1&amp;tbnid=pBPVGt_y0g199M:&amp;tbnh=121&amp;tbnw=137&amp;prev=/search?q=UAEMEX&amp;hl=es&amp;sa=G&amp;biw=1419&amp;bih=696&amp;gbv=2&amp;tbm=isch&amp;ei=s8XaTeaDIOjt0gGB4bD8Aw" TargetMode="External"/><Relationship Id="rId1" Type="http://schemas.openxmlformats.org/officeDocument/2006/relationships/slideLayout" Target="../slideLayouts/slideLayout2.xml"/></Relationships>
</file>

<file path=ppt/slides/_rels/slide10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hyperlink" Target="http://www.google.com.mx/imgres?imgurl=http://1.bp.blogspot.com/_v3EEWppY_yQ/S9HO_EzxZeI/AAAAAAAABWg/aSoVMQHgHVE/s1600/UAEMex-1.jpg&amp;imgrefurl=http://unidadpatriotica.blogspot.com/2010_04_01_archive.html&amp;usg=__32ctCl9b407OJb1D0FcYk87KtRs=&amp;h=553&amp;w=628&amp;sz=84&amp;hl=es&amp;start=2&amp;zoom=1&amp;itbs=1&amp;tbnid=pBPVGt_y0g199M:&amp;tbnh=121&amp;tbnw=137&amp;prev=/search?q=UAEMEX&amp;hl=es&amp;sa=G&amp;biw=1419&amp;bih=696&amp;gbv=2&amp;tbm=isch&amp;ei=s8XaTeaDIOjt0gGB4bD8Aw" TargetMode="External"/><Relationship Id="rId1" Type="http://schemas.openxmlformats.org/officeDocument/2006/relationships/slideLayout" Target="../slideLayouts/slideLayout2.xml"/></Relationships>
</file>

<file path=ppt/slides/_rels/slide10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hyperlink" Target="http://www.google.com.mx/imgres?imgurl=http://1.bp.blogspot.com/_v3EEWppY_yQ/S9HO_EzxZeI/AAAAAAAABWg/aSoVMQHgHVE/s1600/UAEMex-1.jpg&amp;imgrefurl=http://unidadpatriotica.blogspot.com/2010_04_01_archive.html&amp;usg=__32ctCl9b407OJb1D0FcYk87KtRs=&amp;h=553&amp;w=628&amp;sz=84&amp;hl=es&amp;start=2&amp;zoom=1&amp;itbs=1&amp;tbnid=pBPVGt_y0g199M:&amp;tbnh=121&amp;tbnw=137&amp;prev=/search?q=UAEMEX&amp;hl=es&amp;sa=G&amp;biw=1419&amp;bih=696&amp;gbv=2&amp;tbm=isch&amp;ei=s8XaTeaDIOjt0gGB4bD8Aw" TargetMode="External"/><Relationship Id="rId1" Type="http://schemas.openxmlformats.org/officeDocument/2006/relationships/slideLayout" Target="../slideLayouts/slideLayout2.xml"/></Relationships>
</file>

<file path=ppt/slides/_rels/slide10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hyperlink" Target="http://www.google.com.mx/imgres?imgurl=http://1.bp.blogspot.com/_v3EEWppY_yQ/S9HO_EzxZeI/AAAAAAAABWg/aSoVMQHgHVE/s1600/UAEMex-1.jpg&amp;imgrefurl=http://unidadpatriotica.blogspot.com/2010_04_01_archive.html&amp;usg=__32ctCl9b407OJb1D0FcYk87KtRs=&amp;h=553&amp;w=628&amp;sz=84&amp;hl=es&amp;start=2&amp;zoom=1&amp;itbs=1&amp;tbnid=pBPVGt_y0g199M:&amp;tbnh=121&amp;tbnw=137&amp;prev=/search?q=UAEMEX&amp;hl=es&amp;sa=G&amp;biw=1419&amp;bih=696&amp;gbv=2&amp;tbm=isch&amp;ei=s8XaTeaDIOjt0gGB4bD8Aw" TargetMode="External"/><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hyperlink" Target="http://www.google.com.mx/imgres?imgurl=http://1.bp.blogspot.com/_v3EEWppY_yQ/S9HO_EzxZeI/AAAAAAAABWg/aSoVMQHgHVE/s1600/UAEMex-1.jpg&amp;imgrefurl=http://unidadpatriotica.blogspot.com/2010_04_01_archive.html&amp;usg=__32ctCl9b407OJb1D0FcYk87KtRs=&amp;h=553&amp;w=628&amp;sz=84&amp;hl=es&amp;start=2&amp;zoom=1&amp;itbs=1&amp;tbnid=pBPVGt_y0g199M:&amp;tbnh=121&amp;tbnw=137&amp;prev=/search?q=UAEMEX&amp;hl=es&amp;sa=G&amp;biw=1419&amp;bih=696&amp;gbv=2&amp;tbm=isch&amp;ei=s8XaTeaDIOjt0gGB4bD8Aw" TargetMode="External"/><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11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hyperlink" Target="http://www.google.com.mx/imgres?imgurl=http://1.bp.blogspot.com/_v3EEWppY_yQ/S9HO_EzxZeI/AAAAAAAABWg/aSoVMQHgHVE/s1600/UAEMex-1.jpg&amp;imgrefurl=http://unidadpatriotica.blogspot.com/2010_04_01_archive.html&amp;usg=__32ctCl9b407OJb1D0FcYk87KtRs=&amp;h=553&amp;w=628&amp;sz=84&amp;hl=es&amp;start=2&amp;zoom=1&amp;itbs=1&amp;tbnid=pBPVGt_y0g199M:&amp;tbnh=121&amp;tbnw=137&amp;prev=/search?q=UAEMEX&amp;hl=es&amp;sa=G&amp;biw=1419&amp;bih=696&amp;gbv=2&amp;tbm=isch&amp;ei=s8XaTeaDIOjt0gGB4bD8Aw" TargetMode="External"/><Relationship Id="rId1" Type="http://schemas.openxmlformats.org/officeDocument/2006/relationships/slideLayout" Target="../slideLayouts/slideLayout2.xml"/></Relationships>
</file>

<file path=ppt/slides/_rels/slide11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hyperlink" Target="http://www.google.com.mx/imgres?imgurl=http://1.bp.blogspot.com/_v3EEWppY_yQ/S9HO_EzxZeI/AAAAAAAABWg/aSoVMQHgHVE/s1600/UAEMex-1.jpg&amp;imgrefurl=http://unidadpatriotica.blogspot.com/2010_04_01_archive.html&amp;usg=__32ctCl9b407OJb1D0FcYk87KtRs=&amp;h=553&amp;w=628&amp;sz=84&amp;hl=es&amp;start=2&amp;zoom=1&amp;itbs=1&amp;tbnid=pBPVGt_y0g199M:&amp;tbnh=121&amp;tbnw=137&amp;prev=/search?q=UAEMEX&amp;hl=es&amp;sa=G&amp;biw=1419&amp;bih=696&amp;gbv=2&amp;tbm=isch&amp;ei=s8XaTeaDIOjt0gGB4bD8Aw" TargetMode="External"/><Relationship Id="rId1" Type="http://schemas.openxmlformats.org/officeDocument/2006/relationships/slideLayout" Target="../slideLayouts/slideLayout2.xml"/></Relationships>
</file>

<file path=ppt/slides/_rels/slide11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hyperlink" Target="http://www.google.com.mx/imgres?imgurl=http://1.bp.blogspot.com/_v3EEWppY_yQ/S9HO_EzxZeI/AAAAAAAABWg/aSoVMQHgHVE/s1600/UAEMex-1.jpg&amp;imgrefurl=http://unidadpatriotica.blogspot.com/2010_04_01_archive.html&amp;usg=__32ctCl9b407OJb1D0FcYk87KtRs=&amp;h=553&amp;w=628&amp;sz=84&amp;hl=es&amp;start=2&amp;zoom=1&amp;itbs=1&amp;tbnid=pBPVGt_y0g199M:&amp;tbnh=121&amp;tbnw=137&amp;prev=/search?q=UAEMEX&amp;hl=es&amp;sa=G&amp;biw=1419&amp;bih=696&amp;gbv=2&amp;tbm=isch&amp;ei=s8XaTeaDIOjt0gGB4bD8Aw" TargetMode="External"/><Relationship Id="rId1" Type="http://schemas.openxmlformats.org/officeDocument/2006/relationships/slideLayout" Target="../slideLayouts/slideLayout2.xml"/></Relationships>
</file>

<file path=ppt/slides/_rels/slide11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hyperlink" Target="http://www.google.com.mx/imgres?imgurl=http://1.bp.blogspot.com/_v3EEWppY_yQ/S9HO_EzxZeI/AAAAAAAABWg/aSoVMQHgHVE/s1600/UAEMex-1.jpg&amp;imgrefurl=http://unidadpatriotica.blogspot.com/2010_04_01_archive.html&amp;usg=__32ctCl9b407OJb1D0FcYk87KtRs=&amp;h=553&amp;w=628&amp;sz=84&amp;hl=es&amp;start=2&amp;zoom=1&amp;itbs=1&amp;tbnid=pBPVGt_y0g199M:&amp;tbnh=121&amp;tbnw=137&amp;prev=/search?q=UAEMEX&amp;hl=es&amp;sa=G&amp;biw=1419&amp;bih=696&amp;gbv=2&amp;tbm=isch&amp;ei=s8XaTeaDIOjt0gGB4bD8Aw" TargetMode="External"/><Relationship Id="rId1" Type="http://schemas.openxmlformats.org/officeDocument/2006/relationships/slideLayout" Target="../slideLayouts/slideLayout2.xml"/></Relationships>
</file>

<file path=ppt/slides/_rels/slide11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hyperlink" Target="http://www.google.com.mx/imgres?imgurl=http://1.bp.blogspot.com/_v3EEWppY_yQ/S9HO_EzxZeI/AAAAAAAABWg/aSoVMQHgHVE/s1600/UAEMex-1.jpg&amp;imgrefurl=http://unidadpatriotica.blogspot.com/2010_04_01_archive.html&amp;usg=__32ctCl9b407OJb1D0FcYk87KtRs=&amp;h=553&amp;w=628&amp;sz=84&amp;hl=es&amp;start=2&amp;zoom=1&amp;itbs=1&amp;tbnid=pBPVGt_y0g199M:&amp;tbnh=121&amp;tbnw=137&amp;prev=/search?q=UAEMEX&amp;hl=es&amp;sa=G&amp;biw=1419&amp;bih=696&amp;gbv=2&amp;tbm=isch&amp;ei=s8XaTeaDIOjt0gGB4bD8Aw" TargetMode="External"/><Relationship Id="rId1" Type="http://schemas.openxmlformats.org/officeDocument/2006/relationships/slideLayout" Target="../slideLayouts/slideLayout2.xml"/></Relationships>
</file>

<file path=ppt/slides/_rels/slide11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hyperlink" Target="http://www.google.com.mx/imgres?imgurl=http://1.bp.blogspot.com/_v3EEWppY_yQ/S9HO_EzxZeI/AAAAAAAABWg/aSoVMQHgHVE/s1600/UAEMex-1.jpg&amp;imgrefurl=http://unidadpatriotica.blogspot.com/2010_04_01_archive.html&amp;usg=__32ctCl9b407OJb1D0FcYk87KtRs=&amp;h=553&amp;w=628&amp;sz=84&amp;hl=es&amp;start=2&amp;zoom=1&amp;itbs=1&amp;tbnid=pBPVGt_y0g199M:&amp;tbnh=121&amp;tbnw=137&amp;prev=/search?q=UAEMEX&amp;hl=es&amp;sa=G&amp;biw=1419&amp;bih=696&amp;gbv=2&amp;tbm=isch&amp;ei=s8XaTeaDIOjt0gGB4bD8Aw" TargetMode="External"/><Relationship Id="rId1" Type="http://schemas.openxmlformats.org/officeDocument/2006/relationships/slideLayout" Target="../slideLayouts/slideLayout2.xml"/></Relationships>
</file>

<file path=ppt/slides/_rels/slide11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hyperlink" Target="http://www.google.com.mx/imgres?imgurl=http://1.bp.blogspot.com/_v3EEWppY_yQ/S9HO_EzxZeI/AAAAAAAABWg/aSoVMQHgHVE/s1600/UAEMex-1.jpg&amp;imgrefurl=http://unidadpatriotica.blogspot.com/2010_04_01_archive.html&amp;usg=__32ctCl9b407OJb1D0FcYk87KtRs=&amp;h=553&amp;w=628&amp;sz=84&amp;hl=es&amp;start=2&amp;zoom=1&amp;itbs=1&amp;tbnid=pBPVGt_y0g199M:&amp;tbnh=121&amp;tbnw=137&amp;prev=/search?q=UAEMEX&amp;hl=es&amp;sa=G&amp;biw=1419&amp;bih=696&amp;gbv=2&amp;tbm=isch&amp;ei=s8XaTeaDIOjt0gGB4bD8Aw" TargetMode="External"/><Relationship Id="rId1" Type="http://schemas.openxmlformats.org/officeDocument/2006/relationships/slideLayout" Target="../slideLayouts/slideLayout2.xml"/></Relationships>
</file>

<file path=ppt/slides/_rels/slide11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hyperlink" Target="http://www.google.com.mx/imgres?imgurl=http://1.bp.blogspot.com/_v3EEWppY_yQ/S9HO_EzxZeI/AAAAAAAABWg/aSoVMQHgHVE/s1600/UAEMex-1.jpg&amp;imgrefurl=http://unidadpatriotica.blogspot.com/2010_04_01_archive.html&amp;usg=__32ctCl9b407OJb1D0FcYk87KtRs=&amp;h=553&amp;w=628&amp;sz=84&amp;hl=es&amp;start=2&amp;zoom=1&amp;itbs=1&amp;tbnid=pBPVGt_y0g199M:&amp;tbnh=121&amp;tbnw=137&amp;prev=/search?q=UAEMEX&amp;hl=es&amp;sa=G&amp;biw=1419&amp;bih=696&amp;gbv=2&amp;tbm=isch&amp;ei=s8XaTeaDIOjt0gGB4bD8Aw" TargetMode="External"/><Relationship Id="rId1" Type="http://schemas.openxmlformats.org/officeDocument/2006/relationships/slideLayout" Target="../slideLayouts/slideLayout2.xml"/></Relationships>
</file>

<file path=ppt/slides/_rels/slide11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hyperlink" Target="http://www.google.com.mx/imgres?imgurl=http://1.bp.blogspot.com/_v3EEWppY_yQ/S9HO_EzxZeI/AAAAAAAABWg/aSoVMQHgHVE/s1600/UAEMex-1.jpg&amp;imgrefurl=http://unidadpatriotica.blogspot.com/2010_04_01_archive.html&amp;usg=__32ctCl9b407OJb1D0FcYk87KtRs=&amp;h=553&amp;w=628&amp;sz=84&amp;hl=es&amp;start=2&amp;zoom=1&amp;itbs=1&amp;tbnid=pBPVGt_y0g199M:&amp;tbnh=121&amp;tbnw=137&amp;prev=/search?q=UAEMEX&amp;hl=es&amp;sa=G&amp;biw=1419&amp;bih=696&amp;gbv=2&amp;tbm=isch&amp;ei=s8XaTeaDIOjt0gGB4bD8Aw" TargetMode="External"/><Relationship Id="rId1" Type="http://schemas.openxmlformats.org/officeDocument/2006/relationships/slideLayout" Target="../slideLayouts/slideLayout2.xml"/></Relationships>
</file>

<file path=ppt/slides/_rels/slide11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hyperlink" Target="http://www.google.com.mx/imgres?imgurl=http://1.bp.blogspot.com/_v3EEWppY_yQ/S9HO_EzxZeI/AAAAAAAABWg/aSoVMQHgHVE/s1600/UAEMex-1.jpg&amp;imgrefurl=http://unidadpatriotica.blogspot.com/2010_04_01_archive.html&amp;usg=__32ctCl9b407OJb1D0FcYk87KtRs=&amp;h=553&amp;w=628&amp;sz=84&amp;hl=es&amp;start=2&amp;zoom=1&amp;itbs=1&amp;tbnid=pBPVGt_y0g199M:&amp;tbnh=121&amp;tbnw=137&amp;prev=/search?q=UAEMEX&amp;hl=es&amp;sa=G&amp;biw=1419&amp;bih=696&amp;gbv=2&amp;tbm=isch&amp;ei=s8XaTeaDIOjt0gGB4bD8Aw" TargetMode="Externa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hyperlink" Target="http://www.google.com.mx/imgres?imgurl=http://1.bp.blogspot.com/_v3EEWppY_yQ/S9HO_EzxZeI/AAAAAAAABWg/aSoVMQHgHVE/s1600/UAEMex-1.jpg&amp;imgrefurl=http://unidadpatriotica.blogspot.com/2010_04_01_archive.html&amp;usg=__32ctCl9b407OJb1D0FcYk87KtRs=&amp;h=553&amp;w=628&amp;sz=84&amp;hl=es&amp;start=2&amp;zoom=1&amp;itbs=1&amp;tbnid=pBPVGt_y0g199M:&amp;tbnh=121&amp;tbnw=137&amp;prev=/search?q=UAEMEX&amp;hl=es&amp;sa=G&amp;biw=1419&amp;bih=696&amp;gbv=2&amp;tbm=isch&amp;ei=s8XaTeaDIOjt0gGB4bD8Aw" TargetMode="External"/><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12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hyperlink" Target="http://www.google.com.mx/imgres?imgurl=http://1.bp.blogspot.com/_v3EEWppY_yQ/S9HO_EzxZeI/AAAAAAAABWg/aSoVMQHgHVE/s1600/UAEMex-1.jpg&amp;imgrefurl=http://unidadpatriotica.blogspot.com/2010_04_01_archive.html&amp;usg=__32ctCl9b407OJb1D0FcYk87KtRs=&amp;h=553&amp;w=628&amp;sz=84&amp;hl=es&amp;start=2&amp;zoom=1&amp;itbs=1&amp;tbnid=pBPVGt_y0g199M:&amp;tbnh=121&amp;tbnw=137&amp;prev=/search?q=UAEMEX&amp;hl=es&amp;sa=G&amp;biw=1419&amp;bih=696&amp;gbv=2&amp;tbm=isch&amp;ei=s8XaTeaDIOjt0gGB4bD8Aw" TargetMode="External"/><Relationship Id="rId1" Type="http://schemas.openxmlformats.org/officeDocument/2006/relationships/slideLayout" Target="../slideLayouts/slideLayout2.xml"/></Relationships>
</file>

<file path=ppt/slides/_rels/slide12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hyperlink" Target="http://www.google.com.mx/imgres?imgurl=http://1.bp.blogspot.com/_v3EEWppY_yQ/S9HO_EzxZeI/AAAAAAAABWg/aSoVMQHgHVE/s1600/UAEMex-1.jpg&amp;imgrefurl=http://unidadpatriotica.blogspot.com/2010_04_01_archive.html&amp;usg=__32ctCl9b407OJb1D0FcYk87KtRs=&amp;h=553&amp;w=628&amp;sz=84&amp;hl=es&amp;start=2&amp;zoom=1&amp;itbs=1&amp;tbnid=pBPVGt_y0g199M:&amp;tbnh=121&amp;tbnw=137&amp;prev=/search?q=UAEMEX&amp;hl=es&amp;sa=G&amp;biw=1419&amp;bih=696&amp;gbv=2&amp;tbm=isch&amp;ei=s8XaTeaDIOjt0gGB4bD8Aw" TargetMode="External"/><Relationship Id="rId1" Type="http://schemas.openxmlformats.org/officeDocument/2006/relationships/slideLayout" Target="../slideLayouts/slideLayout2.xml"/></Relationships>
</file>

<file path=ppt/slides/_rels/slide12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hyperlink" Target="http://www.google.com.mx/imgres?imgurl=http://1.bp.blogspot.com/_v3EEWppY_yQ/S9HO_EzxZeI/AAAAAAAABWg/aSoVMQHgHVE/s1600/UAEMex-1.jpg&amp;imgrefurl=http://unidadpatriotica.blogspot.com/2010_04_01_archive.html&amp;usg=__32ctCl9b407OJb1D0FcYk87KtRs=&amp;h=553&amp;w=628&amp;sz=84&amp;hl=es&amp;start=2&amp;zoom=1&amp;itbs=1&amp;tbnid=pBPVGt_y0g199M:&amp;tbnh=121&amp;tbnw=137&amp;prev=/search?q=UAEMEX&amp;hl=es&amp;sa=G&amp;biw=1419&amp;bih=696&amp;gbv=2&amp;tbm=isch&amp;ei=s8XaTeaDIOjt0gGB4bD8Aw" TargetMode="External"/><Relationship Id="rId1" Type="http://schemas.openxmlformats.org/officeDocument/2006/relationships/slideLayout" Target="../slideLayouts/slideLayout2.xml"/></Relationships>
</file>

<file path=ppt/slides/_rels/slide123.xml.rels><?xml version="1.0" encoding="UTF-8" standalone="yes"?>
<Relationships xmlns="http://schemas.openxmlformats.org/package/2006/relationships"><Relationship Id="rId8" Type="http://schemas.microsoft.com/office/2007/relationships/diagramDrawing" Target="../diagrams/drawing6.xml"/><Relationship Id="rId3" Type="http://schemas.openxmlformats.org/officeDocument/2006/relationships/image" Target="../media/image2.jpeg"/><Relationship Id="rId7" Type="http://schemas.openxmlformats.org/officeDocument/2006/relationships/diagramColors" Target="../diagrams/colors6.xml"/><Relationship Id="rId2" Type="http://schemas.openxmlformats.org/officeDocument/2006/relationships/hyperlink" Target="http://www.google.com.mx/imgres?imgurl=http://1.bp.blogspot.com/_v3EEWppY_yQ/S9HO_EzxZeI/AAAAAAAABWg/aSoVMQHgHVE/s1600/UAEMex-1.jpg&amp;imgrefurl=http://unidadpatriotica.blogspot.com/2010_04_01_archive.html&amp;usg=__32ctCl9b407OJb1D0FcYk87KtRs=&amp;h=553&amp;w=628&amp;sz=84&amp;hl=es&amp;start=2&amp;zoom=1&amp;itbs=1&amp;tbnid=pBPVGt_y0g199M:&amp;tbnh=121&amp;tbnw=137&amp;prev=/search?q=UAEMEX&amp;hl=es&amp;sa=G&amp;biw=1419&amp;bih=696&amp;gbv=2&amp;tbm=isch&amp;ei=s8XaTeaDIOjt0gGB4bD8Aw" TargetMode="External"/><Relationship Id="rId1" Type="http://schemas.openxmlformats.org/officeDocument/2006/relationships/slideLayout" Target="../slideLayouts/slideLayout2.xml"/><Relationship Id="rId6" Type="http://schemas.openxmlformats.org/officeDocument/2006/relationships/diagramQuickStyle" Target="../diagrams/quickStyle6.xml"/><Relationship Id="rId5" Type="http://schemas.openxmlformats.org/officeDocument/2006/relationships/diagramLayout" Target="../diagrams/layout6.xml"/><Relationship Id="rId4" Type="http://schemas.openxmlformats.org/officeDocument/2006/relationships/diagramData" Target="../diagrams/data6.xml"/></Relationships>
</file>

<file path=ppt/slides/_rels/slide12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hyperlink" Target="http://www.google.com.mx/imgres?imgurl=http://1.bp.blogspot.com/_v3EEWppY_yQ/S9HO_EzxZeI/AAAAAAAABWg/aSoVMQHgHVE/s1600/UAEMex-1.jpg&amp;imgrefurl=http://unidadpatriotica.blogspot.com/2010_04_01_archive.html&amp;usg=__32ctCl9b407OJb1D0FcYk87KtRs=&amp;h=553&amp;w=628&amp;sz=84&amp;hl=es&amp;start=2&amp;zoom=1&amp;itbs=1&amp;tbnid=pBPVGt_y0g199M:&amp;tbnh=121&amp;tbnw=137&amp;prev=/search?q=UAEMEX&amp;hl=es&amp;sa=G&amp;biw=1419&amp;bih=696&amp;gbv=2&amp;tbm=isch&amp;ei=s8XaTeaDIOjt0gGB4bD8Aw" TargetMode="External"/><Relationship Id="rId1" Type="http://schemas.openxmlformats.org/officeDocument/2006/relationships/slideLayout" Target="../slideLayouts/slideLayout2.xml"/></Relationships>
</file>

<file path=ppt/slides/_rels/slide12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hyperlink" Target="http://www.google.com.mx/imgres?imgurl=http://1.bp.blogspot.com/_v3EEWppY_yQ/S9HO_EzxZeI/AAAAAAAABWg/aSoVMQHgHVE/s1600/UAEMex-1.jpg&amp;imgrefurl=http://unidadpatriotica.blogspot.com/2010_04_01_archive.html&amp;usg=__32ctCl9b407OJb1D0FcYk87KtRs=&amp;h=553&amp;w=628&amp;sz=84&amp;hl=es&amp;start=2&amp;zoom=1&amp;itbs=1&amp;tbnid=pBPVGt_y0g199M:&amp;tbnh=121&amp;tbnw=137&amp;prev=/search?q=UAEMEX&amp;hl=es&amp;sa=G&amp;biw=1419&amp;bih=696&amp;gbv=2&amp;tbm=isch&amp;ei=s8XaTeaDIOjt0gGB4bD8Aw" TargetMode="External"/><Relationship Id="rId1" Type="http://schemas.openxmlformats.org/officeDocument/2006/relationships/slideLayout" Target="../slideLayouts/slideLayout2.xml"/></Relationships>
</file>

<file path=ppt/slides/_rels/slide12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hyperlink" Target="http://www.google.com.mx/imgres?imgurl=http://1.bp.blogspot.com/_v3EEWppY_yQ/S9HO_EzxZeI/AAAAAAAABWg/aSoVMQHgHVE/s1600/UAEMex-1.jpg&amp;imgrefurl=http://unidadpatriotica.blogspot.com/2010_04_01_archive.html&amp;usg=__32ctCl9b407OJb1D0FcYk87KtRs=&amp;h=553&amp;w=628&amp;sz=84&amp;hl=es&amp;start=2&amp;zoom=1&amp;itbs=1&amp;tbnid=pBPVGt_y0g199M:&amp;tbnh=121&amp;tbnw=137&amp;prev=/search?q=UAEMEX&amp;hl=es&amp;sa=G&amp;biw=1419&amp;bih=696&amp;gbv=2&amp;tbm=isch&amp;ei=s8XaTeaDIOjt0gGB4bD8Aw" TargetMode="External"/><Relationship Id="rId1" Type="http://schemas.openxmlformats.org/officeDocument/2006/relationships/slideLayout" Target="../slideLayouts/slideLayout2.xml"/></Relationships>
</file>

<file path=ppt/slides/_rels/slide127.xml.rels><?xml version="1.0" encoding="UTF-8" standalone="yes"?>
<Relationships xmlns="http://schemas.openxmlformats.org/package/2006/relationships"><Relationship Id="rId8" Type="http://schemas.microsoft.com/office/2007/relationships/diagramDrawing" Target="../diagrams/drawing7.xml"/><Relationship Id="rId3" Type="http://schemas.openxmlformats.org/officeDocument/2006/relationships/image" Target="../media/image2.jpeg"/><Relationship Id="rId7" Type="http://schemas.openxmlformats.org/officeDocument/2006/relationships/diagramColors" Target="../diagrams/colors7.xml"/><Relationship Id="rId2" Type="http://schemas.openxmlformats.org/officeDocument/2006/relationships/hyperlink" Target="http://www.google.com.mx/imgres?imgurl=http://1.bp.blogspot.com/_v3EEWppY_yQ/S9HO_EzxZeI/AAAAAAAABWg/aSoVMQHgHVE/s1600/UAEMex-1.jpg&amp;imgrefurl=http://unidadpatriotica.blogspot.com/2010_04_01_archive.html&amp;usg=__32ctCl9b407OJb1D0FcYk87KtRs=&amp;h=553&amp;w=628&amp;sz=84&amp;hl=es&amp;start=2&amp;zoom=1&amp;itbs=1&amp;tbnid=pBPVGt_y0g199M:&amp;tbnh=121&amp;tbnw=137&amp;prev=/search?q=UAEMEX&amp;hl=es&amp;sa=G&amp;biw=1419&amp;bih=696&amp;gbv=2&amp;tbm=isch&amp;ei=s8XaTeaDIOjt0gGB4bD8Aw" TargetMode="External"/><Relationship Id="rId1" Type="http://schemas.openxmlformats.org/officeDocument/2006/relationships/slideLayout" Target="../slideLayouts/slideLayout2.xml"/><Relationship Id="rId6" Type="http://schemas.openxmlformats.org/officeDocument/2006/relationships/diagramQuickStyle" Target="../diagrams/quickStyle7.xml"/><Relationship Id="rId5" Type="http://schemas.openxmlformats.org/officeDocument/2006/relationships/diagramLayout" Target="../diagrams/layout7.xml"/><Relationship Id="rId4" Type="http://schemas.openxmlformats.org/officeDocument/2006/relationships/diagramData" Target="../diagrams/data7.xml"/></Relationships>
</file>

<file path=ppt/slides/_rels/slide12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hyperlink" Target="http://www.google.com.mx/imgres?imgurl=http://1.bp.blogspot.com/_v3EEWppY_yQ/S9HO_EzxZeI/AAAAAAAABWg/aSoVMQHgHVE/s1600/UAEMex-1.jpg&amp;imgrefurl=http://unidadpatriotica.blogspot.com/2010_04_01_archive.html&amp;usg=__32ctCl9b407OJb1D0FcYk87KtRs=&amp;h=553&amp;w=628&amp;sz=84&amp;hl=es&amp;start=2&amp;zoom=1&amp;itbs=1&amp;tbnid=pBPVGt_y0g199M:&amp;tbnh=121&amp;tbnw=137&amp;prev=/search?q=UAEMEX&amp;hl=es&amp;sa=G&amp;biw=1419&amp;bih=696&amp;gbv=2&amp;tbm=isch&amp;ei=s8XaTeaDIOjt0gGB4bD8Aw" TargetMode="External"/><Relationship Id="rId1" Type="http://schemas.openxmlformats.org/officeDocument/2006/relationships/slideLayout" Target="../slideLayouts/slideLayout2.xml"/></Relationships>
</file>

<file path=ppt/slides/_rels/slide12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hyperlink" Target="http://www.google.com.mx/imgres?imgurl=http://1.bp.blogspot.com/_v3EEWppY_yQ/S9HO_EzxZeI/AAAAAAAABWg/aSoVMQHgHVE/s1600/UAEMex-1.jpg&amp;imgrefurl=http://unidadpatriotica.blogspot.com/2010_04_01_archive.html&amp;usg=__32ctCl9b407OJb1D0FcYk87KtRs=&amp;h=553&amp;w=628&amp;sz=84&amp;hl=es&amp;start=2&amp;zoom=1&amp;itbs=1&amp;tbnid=pBPVGt_y0g199M:&amp;tbnh=121&amp;tbnw=137&amp;prev=/search?q=UAEMEX&amp;hl=es&amp;sa=G&amp;biw=1419&amp;bih=696&amp;gbv=2&amp;tbm=isch&amp;ei=s8XaTeaDIOjt0gGB4bD8Aw" TargetMode="Externa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hyperlink" Target="http://www.google.com.mx/imgres?imgurl=http://1.bp.blogspot.com/_v3EEWppY_yQ/S9HO_EzxZeI/AAAAAAAABWg/aSoVMQHgHVE/s1600/UAEMex-1.jpg&amp;imgrefurl=http://unidadpatriotica.blogspot.com/2010_04_01_archive.html&amp;usg=__32ctCl9b407OJb1D0FcYk87KtRs=&amp;h=553&amp;w=628&amp;sz=84&amp;hl=es&amp;start=2&amp;zoom=1&amp;itbs=1&amp;tbnid=pBPVGt_y0g199M:&amp;tbnh=121&amp;tbnw=137&amp;prev=/search?q=UAEMEX&amp;hl=es&amp;sa=G&amp;biw=1419&amp;bih=696&amp;gbv=2&amp;tbm=isch&amp;ei=s8XaTeaDIOjt0gGB4bD8Aw" TargetMode="External"/><Relationship Id="rId2" Type="http://schemas.openxmlformats.org/officeDocument/2006/relationships/image" Target="../media/image6.jpeg"/><Relationship Id="rId1" Type="http://schemas.openxmlformats.org/officeDocument/2006/relationships/slideLayout" Target="../slideLayouts/slideLayout2.xml"/><Relationship Id="rId5" Type="http://schemas.openxmlformats.org/officeDocument/2006/relationships/image" Target="../media/image3.jpeg"/><Relationship Id="rId4" Type="http://schemas.openxmlformats.org/officeDocument/2006/relationships/image" Target="../media/image2.jpeg"/></Relationships>
</file>

<file path=ppt/slides/_rels/slide13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hyperlink" Target="http://www.google.com.mx/imgres?imgurl=http://1.bp.blogspot.com/_v3EEWppY_yQ/S9HO_EzxZeI/AAAAAAAABWg/aSoVMQHgHVE/s1600/UAEMex-1.jpg&amp;imgrefurl=http://unidadpatriotica.blogspot.com/2010_04_01_archive.html&amp;usg=__32ctCl9b407OJb1D0FcYk87KtRs=&amp;h=553&amp;w=628&amp;sz=84&amp;hl=es&amp;start=2&amp;zoom=1&amp;itbs=1&amp;tbnid=pBPVGt_y0g199M:&amp;tbnh=121&amp;tbnw=137&amp;prev=/search?q=UAEMEX&amp;hl=es&amp;sa=G&amp;biw=1419&amp;bih=696&amp;gbv=2&amp;tbm=isch&amp;ei=s8XaTeaDIOjt0gGB4bD8Aw" TargetMode="External"/><Relationship Id="rId1" Type="http://schemas.openxmlformats.org/officeDocument/2006/relationships/slideLayout" Target="../slideLayouts/slideLayout2.xml"/></Relationships>
</file>

<file path=ppt/slides/_rels/slide13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hyperlink" Target="http://www.google.com.mx/imgres?imgurl=http://1.bp.blogspot.com/_v3EEWppY_yQ/S9HO_EzxZeI/AAAAAAAABWg/aSoVMQHgHVE/s1600/UAEMex-1.jpg&amp;imgrefurl=http://unidadpatriotica.blogspot.com/2010_04_01_archive.html&amp;usg=__32ctCl9b407OJb1D0FcYk87KtRs=&amp;h=553&amp;w=628&amp;sz=84&amp;hl=es&amp;start=2&amp;zoom=1&amp;itbs=1&amp;tbnid=pBPVGt_y0g199M:&amp;tbnh=121&amp;tbnw=137&amp;prev=/search?q=UAEMEX&amp;hl=es&amp;sa=G&amp;biw=1419&amp;bih=696&amp;gbv=2&amp;tbm=isch&amp;ei=s8XaTeaDIOjt0gGB4bD8Aw" TargetMode="External"/><Relationship Id="rId1" Type="http://schemas.openxmlformats.org/officeDocument/2006/relationships/slideLayout" Target="../slideLayouts/slideLayout2.xml"/></Relationships>
</file>

<file path=ppt/slides/_rels/slide132.xml.rels><?xml version="1.0" encoding="UTF-8" standalone="yes"?>
<Relationships xmlns="http://schemas.openxmlformats.org/package/2006/relationships"><Relationship Id="rId8" Type="http://schemas.microsoft.com/office/2007/relationships/diagramDrawing" Target="../diagrams/drawing8.xml"/><Relationship Id="rId3" Type="http://schemas.openxmlformats.org/officeDocument/2006/relationships/image" Target="../media/image2.jpeg"/><Relationship Id="rId7" Type="http://schemas.openxmlformats.org/officeDocument/2006/relationships/diagramColors" Target="../diagrams/colors8.xml"/><Relationship Id="rId2" Type="http://schemas.openxmlformats.org/officeDocument/2006/relationships/hyperlink" Target="http://www.google.com.mx/imgres?imgurl=http://1.bp.blogspot.com/_v3EEWppY_yQ/S9HO_EzxZeI/AAAAAAAABWg/aSoVMQHgHVE/s1600/UAEMex-1.jpg&amp;imgrefurl=http://unidadpatriotica.blogspot.com/2010_04_01_archive.html&amp;usg=__32ctCl9b407OJb1D0FcYk87KtRs=&amp;h=553&amp;w=628&amp;sz=84&amp;hl=es&amp;start=2&amp;zoom=1&amp;itbs=1&amp;tbnid=pBPVGt_y0g199M:&amp;tbnh=121&amp;tbnw=137&amp;prev=/search?q=UAEMEX&amp;hl=es&amp;sa=G&amp;biw=1419&amp;bih=696&amp;gbv=2&amp;tbm=isch&amp;ei=s8XaTeaDIOjt0gGB4bD8Aw" TargetMode="External"/><Relationship Id="rId1" Type="http://schemas.openxmlformats.org/officeDocument/2006/relationships/slideLayout" Target="../slideLayouts/slideLayout2.xml"/><Relationship Id="rId6" Type="http://schemas.openxmlformats.org/officeDocument/2006/relationships/diagramQuickStyle" Target="../diagrams/quickStyle8.xml"/><Relationship Id="rId5" Type="http://schemas.openxmlformats.org/officeDocument/2006/relationships/diagramLayout" Target="../diagrams/layout8.xml"/><Relationship Id="rId4" Type="http://schemas.openxmlformats.org/officeDocument/2006/relationships/diagramData" Target="../diagrams/data8.xml"/></Relationships>
</file>

<file path=ppt/slides/_rels/slide13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hyperlink" Target="http://www.google.com.mx/imgres?imgurl=http://1.bp.blogspot.com/_v3EEWppY_yQ/S9HO_EzxZeI/AAAAAAAABWg/aSoVMQHgHVE/s1600/UAEMex-1.jpg&amp;imgrefurl=http://unidadpatriotica.blogspot.com/2010_04_01_archive.html&amp;usg=__32ctCl9b407OJb1D0FcYk87KtRs=&amp;h=553&amp;w=628&amp;sz=84&amp;hl=es&amp;start=2&amp;zoom=1&amp;itbs=1&amp;tbnid=pBPVGt_y0g199M:&amp;tbnh=121&amp;tbnw=137&amp;prev=/search?q=UAEMEX&amp;hl=es&amp;sa=G&amp;biw=1419&amp;bih=696&amp;gbv=2&amp;tbm=isch&amp;ei=s8XaTeaDIOjt0gGB4bD8Aw" TargetMode="External"/><Relationship Id="rId1" Type="http://schemas.openxmlformats.org/officeDocument/2006/relationships/slideLayout" Target="../slideLayouts/slideLayout2.xml"/></Relationships>
</file>

<file path=ppt/slides/_rels/slide13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hyperlink" Target="http://www.google.com.mx/imgres?imgurl=http://1.bp.blogspot.com/_v3EEWppY_yQ/S9HO_EzxZeI/AAAAAAAABWg/aSoVMQHgHVE/s1600/UAEMex-1.jpg&amp;imgrefurl=http://unidadpatriotica.blogspot.com/2010_04_01_archive.html&amp;usg=__32ctCl9b407OJb1D0FcYk87KtRs=&amp;h=553&amp;w=628&amp;sz=84&amp;hl=es&amp;start=2&amp;zoom=1&amp;itbs=1&amp;tbnid=pBPVGt_y0g199M:&amp;tbnh=121&amp;tbnw=137&amp;prev=/search?q=UAEMEX&amp;hl=es&amp;sa=G&amp;biw=1419&amp;bih=696&amp;gbv=2&amp;tbm=isch&amp;ei=s8XaTeaDIOjt0gGB4bD8Aw" TargetMode="External"/><Relationship Id="rId1" Type="http://schemas.openxmlformats.org/officeDocument/2006/relationships/slideLayout" Target="../slideLayouts/slideLayout2.xml"/></Relationships>
</file>

<file path=ppt/slides/_rels/slide13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hyperlink" Target="http://www.google.com.mx/imgres?imgurl=http://1.bp.blogspot.com/_v3EEWppY_yQ/S9HO_EzxZeI/AAAAAAAABWg/aSoVMQHgHVE/s1600/UAEMex-1.jpg&amp;imgrefurl=http://unidadpatriotica.blogspot.com/2010_04_01_archive.html&amp;usg=__32ctCl9b407OJb1D0FcYk87KtRs=&amp;h=553&amp;w=628&amp;sz=84&amp;hl=es&amp;start=2&amp;zoom=1&amp;itbs=1&amp;tbnid=pBPVGt_y0g199M:&amp;tbnh=121&amp;tbnw=137&amp;prev=/search?q=UAEMEX&amp;hl=es&amp;sa=G&amp;biw=1419&amp;bih=696&amp;gbv=2&amp;tbm=isch&amp;ei=s8XaTeaDIOjt0gGB4bD8Aw" TargetMode="External"/><Relationship Id="rId1" Type="http://schemas.openxmlformats.org/officeDocument/2006/relationships/slideLayout" Target="../slideLayouts/slideLayout2.xml"/></Relationships>
</file>

<file path=ppt/slides/_rels/slide13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hyperlink" Target="http://www.google.com.mx/imgres?imgurl=http://1.bp.blogspot.com/_v3EEWppY_yQ/S9HO_EzxZeI/AAAAAAAABWg/aSoVMQHgHVE/s1600/UAEMex-1.jpg&amp;imgrefurl=http://unidadpatriotica.blogspot.com/2010_04_01_archive.html&amp;usg=__32ctCl9b407OJb1D0FcYk87KtRs=&amp;h=553&amp;w=628&amp;sz=84&amp;hl=es&amp;start=2&amp;zoom=1&amp;itbs=1&amp;tbnid=pBPVGt_y0g199M:&amp;tbnh=121&amp;tbnw=137&amp;prev=/search?q=UAEMEX&amp;hl=es&amp;sa=G&amp;biw=1419&amp;bih=696&amp;gbv=2&amp;tbm=isch&amp;ei=s8XaTeaDIOjt0gGB4bD8Aw" TargetMode="External"/><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13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hyperlink" Target="http://www.google.com.mx/imgres?imgurl=http://1.bp.blogspot.com/_v3EEWppY_yQ/S9HO_EzxZeI/AAAAAAAABWg/aSoVMQHgHVE/s1600/UAEMex-1.jpg&amp;imgrefurl=http://unidadpatriotica.blogspot.com/2010_04_01_archive.html&amp;usg=__32ctCl9b407OJb1D0FcYk87KtRs=&amp;h=553&amp;w=628&amp;sz=84&amp;hl=es&amp;start=2&amp;zoom=1&amp;itbs=1&amp;tbnid=pBPVGt_y0g199M:&amp;tbnh=121&amp;tbnw=137&amp;prev=/search?q=UAEMEX&amp;hl=es&amp;sa=G&amp;biw=1419&amp;bih=696&amp;gbv=2&amp;tbm=isch&amp;ei=s8XaTeaDIOjt0gGB4bD8Aw" TargetMode="External"/><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13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hyperlink" Target="http://www.google.com.mx/imgres?imgurl=http://1.bp.blogspot.com/_v3EEWppY_yQ/S9HO_EzxZeI/AAAAAAAABWg/aSoVMQHgHVE/s1600/UAEMex-1.jpg&amp;imgrefurl=http://unidadpatriotica.blogspot.com/2010_04_01_archive.html&amp;usg=__32ctCl9b407OJb1D0FcYk87KtRs=&amp;h=553&amp;w=628&amp;sz=84&amp;hl=es&amp;start=2&amp;zoom=1&amp;itbs=1&amp;tbnid=pBPVGt_y0g199M:&amp;tbnh=121&amp;tbnw=137&amp;prev=/search?q=UAEMEX&amp;hl=es&amp;sa=G&amp;biw=1419&amp;bih=696&amp;gbv=2&amp;tbm=isch&amp;ei=s8XaTeaDIOjt0gGB4bD8Aw" TargetMode="External"/><Relationship Id="rId1" Type="http://schemas.openxmlformats.org/officeDocument/2006/relationships/slideLayout" Target="../slideLayouts/slideLayout2.xml"/><Relationship Id="rId5" Type="http://schemas.openxmlformats.org/officeDocument/2006/relationships/image" Target="../media/image16.jpeg"/><Relationship Id="rId4" Type="http://schemas.openxmlformats.org/officeDocument/2006/relationships/image" Target="../media/image3.jpeg"/></Relationships>
</file>

<file path=ppt/slides/_rels/slide13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hyperlink" Target="http://www.google.com.mx/imgres?imgurl=http://1.bp.blogspot.com/_v3EEWppY_yQ/S9HO_EzxZeI/AAAAAAAABWg/aSoVMQHgHVE/s1600/UAEMex-1.jpg&amp;imgrefurl=http://unidadpatriotica.blogspot.com/2010_04_01_archive.html&amp;usg=__32ctCl9b407OJb1D0FcYk87KtRs=&amp;h=553&amp;w=628&amp;sz=84&amp;hl=es&amp;start=2&amp;zoom=1&amp;itbs=1&amp;tbnid=pBPVGt_y0g199M:&amp;tbnh=121&amp;tbnw=137&amp;prev=/search?q=UAEMEX&amp;hl=es&amp;sa=G&amp;biw=1419&amp;bih=696&amp;gbv=2&amp;tbm=isch&amp;ei=s8XaTeaDIOjt0gGB4bD8Aw" TargetMode="External"/><Relationship Id="rId1" Type="http://schemas.openxmlformats.org/officeDocument/2006/relationships/slideLayout" Target="../slideLayouts/slideLayout2.xml"/><Relationship Id="rId5" Type="http://schemas.openxmlformats.org/officeDocument/2006/relationships/image" Target="../media/image17.jpeg"/><Relationship Id="rId4" Type="http://schemas.openxmlformats.org/officeDocument/2006/relationships/image" Target="../media/image3.jpeg"/></Relationships>
</file>

<file path=ppt/slides/_rels/slide14.xml.rels><?xml version="1.0" encoding="UTF-8" standalone="yes"?>
<Relationships xmlns="http://schemas.openxmlformats.org/package/2006/relationships"><Relationship Id="rId3" Type="http://schemas.openxmlformats.org/officeDocument/2006/relationships/hyperlink" Target="http://www.google.com.mx/imgres?imgurl=http://1.bp.blogspot.com/_v3EEWppY_yQ/S9HO_EzxZeI/AAAAAAAABWg/aSoVMQHgHVE/s1600/UAEMex-1.jpg&amp;imgrefurl=http://unidadpatriotica.blogspot.com/2010_04_01_archive.html&amp;usg=__32ctCl9b407OJb1D0FcYk87KtRs=&amp;h=553&amp;w=628&amp;sz=84&amp;hl=es&amp;start=2&amp;zoom=1&amp;itbs=1&amp;tbnid=pBPVGt_y0g199M:&amp;tbnh=121&amp;tbnw=137&amp;prev=/search?q=UAEMEX&amp;hl=es&amp;sa=G&amp;biw=1419&amp;bih=696&amp;gbv=2&amp;tbm=isch&amp;ei=s8XaTeaDIOjt0gGB4bD8Aw" TargetMode="External"/><Relationship Id="rId2" Type="http://schemas.openxmlformats.org/officeDocument/2006/relationships/image" Target="../media/image6.jpeg"/><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14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hyperlink" Target="http://www.google.com.mx/imgres?imgurl=http://1.bp.blogspot.com/_v3EEWppY_yQ/S9HO_EzxZeI/AAAAAAAABWg/aSoVMQHgHVE/s1600/UAEMex-1.jpg&amp;imgrefurl=http://unidadpatriotica.blogspot.com/2010_04_01_archive.html&amp;usg=__32ctCl9b407OJb1D0FcYk87KtRs=&amp;h=553&amp;w=628&amp;sz=84&amp;hl=es&amp;start=2&amp;zoom=1&amp;itbs=1&amp;tbnid=pBPVGt_y0g199M:&amp;tbnh=121&amp;tbnw=137&amp;prev=/search?q=UAEMEX&amp;hl=es&amp;sa=G&amp;biw=1419&amp;bih=696&amp;gbv=2&amp;tbm=isch&amp;ei=s8XaTeaDIOjt0gGB4bD8Aw" TargetMode="External"/><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14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hyperlink" Target="http://www.google.com.mx/imgres?imgurl=http://1.bp.blogspot.com/_v3EEWppY_yQ/S9HO_EzxZeI/AAAAAAAABWg/aSoVMQHgHVE/s1600/UAEMex-1.jpg&amp;imgrefurl=http://unidadpatriotica.blogspot.com/2010_04_01_archive.html&amp;usg=__32ctCl9b407OJb1D0FcYk87KtRs=&amp;h=553&amp;w=628&amp;sz=84&amp;hl=es&amp;start=2&amp;zoom=1&amp;itbs=1&amp;tbnid=pBPVGt_y0g199M:&amp;tbnh=121&amp;tbnw=137&amp;prev=/search?q=UAEMEX&amp;hl=es&amp;sa=G&amp;biw=1419&amp;bih=696&amp;gbv=2&amp;tbm=isch&amp;ei=s8XaTeaDIOjt0gGB4bD8Aw" TargetMode="External"/><Relationship Id="rId1" Type="http://schemas.openxmlformats.org/officeDocument/2006/relationships/slideLayout" Target="../slideLayouts/slideLayout2.xml"/><Relationship Id="rId5" Type="http://schemas.openxmlformats.org/officeDocument/2006/relationships/image" Target="../media/image18.jpeg"/><Relationship Id="rId4" Type="http://schemas.openxmlformats.org/officeDocument/2006/relationships/image" Target="../media/image3.jpeg"/></Relationships>
</file>

<file path=ppt/slides/_rels/slide14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hyperlink" Target="http://www.google.com.mx/imgres?imgurl=http://1.bp.blogspot.com/_v3EEWppY_yQ/S9HO_EzxZeI/AAAAAAAABWg/aSoVMQHgHVE/s1600/UAEMex-1.jpg&amp;imgrefurl=http://unidadpatriotica.blogspot.com/2010_04_01_archive.html&amp;usg=__32ctCl9b407OJb1D0FcYk87KtRs=&amp;h=553&amp;w=628&amp;sz=84&amp;hl=es&amp;start=2&amp;zoom=1&amp;itbs=1&amp;tbnid=pBPVGt_y0g199M:&amp;tbnh=121&amp;tbnw=137&amp;prev=/search?q=UAEMEX&amp;hl=es&amp;sa=G&amp;biw=1419&amp;bih=696&amp;gbv=2&amp;tbm=isch&amp;ei=s8XaTeaDIOjt0gGB4bD8Aw" TargetMode="External"/><Relationship Id="rId1" Type="http://schemas.openxmlformats.org/officeDocument/2006/relationships/slideLayout" Target="../slideLayouts/slideLayout2.xml"/><Relationship Id="rId6" Type="http://schemas.openxmlformats.org/officeDocument/2006/relationships/image" Target="../media/image19.jpeg"/><Relationship Id="rId5" Type="http://schemas.openxmlformats.org/officeDocument/2006/relationships/hyperlink" Target="http://www.parandoreja.com/wp-content/uploads/2011/09/colecta-de-libros-por-la-uav-11.jpg" TargetMode="External"/><Relationship Id="rId4" Type="http://schemas.openxmlformats.org/officeDocument/2006/relationships/image" Target="../media/image3.jpeg"/></Relationships>
</file>

<file path=ppt/slides/_rels/slide14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hyperlink" Target="http://www.google.com.mx/imgres?imgurl=http://1.bp.blogspot.com/_v3EEWppY_yQ/S9HO_EzxZeI/AAAAAAAABWg/aSoVMQHgHVE/s1600/UAEMex-1.jpg&amp;imgrefurl=http://unidadpatriotica.blogspot.com/2010_04_01_archive.html&amp;usg=__32ctCl9b407OJb1D0FcYk87KtRs=&amp;h=553&amp;w=628&amp;sz=84&amp;hl=es&amp;start=2&amp;zoom=1&amp;itbs=1&amp;tbnid=pBPVGt_y0g199M:&amp;tbnh=121&amp;tbnw=137&amp;prev=/search?q=UAEMEX&amp;hl=es&amp;sa=G&amp;biw=1419&amp;bih=696&amp;gbv=2&amp;tbm=isch&amp;ei=s8XaTeaDIOjt0gGB4bD8Aw" TargetMode="External"/><Relationship Id="rId1" Type="http://schemas.openxmlformats.org/officeDocument/2006/relationships/slideLayout" Target="../slideLayouts/slideLayout2.xml"/><Relationship Id="rId6" Type="http://schemas.openxmlformats.org/officeDocument/2006/relationships/image" Target="../media/image20.gif"/><Relationship Id="rId5" Type="http://schemas.openxmlformats.org/officeDocument/2006/relationships/hyperlink" Target="http://www.rubinzal.com.ar/" TargetMode="External"/><Relationship Id="rId4" Type="http://schemas.openxmlformats.org/officeDocument/2006/relationships/image" Target="../media/image3.jpeg"/></Relationships>
</file>

<file path=ppt/slides/_rels/slide14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hyperlink" Target="http://www.google.com.mx/imgres?imgurl=http://1.bp.blogspot.com/_v3EEWppY_yQ/S9HO_EzxZeI/AAAAAAAABWg/aSoVMQHgHVE/s1600/UAEMex-1.jpg&amp;imgrefurl=http://unidadpatriotica.blogspot.com/2010_04_01_archive.html&amp;usg=__32ctCl9b407OJb1D0FcYk87KtRs=&amp;h=553&amp;w=628&amp;sz=84&amp;hl=es&amp;start=2&amp;zoom=1&amp;itbs=1&amp;tbnid=pBPVGt_y0g199M:&amp;tbnh=121&amp;tbnw=137&amp;prev=/search?q=UAEMEX&amp;hl=es&amp;sa=G&amp;biw=1419&amp;bih=696&amp;gbv=2&amp;tbm=isch&amp;ei=s8XaTeaDIOjt0gGB4bD8Aw" TargetMode="External"/><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145.xml.rels><?xml version="1.0" encoding="UTF-8" standalone="yes"?>
<Relationships xmlns="http://schemas.openxmlformats.org/package/2006/relationships"><Relationship Id="rId3" Type="http://schemas.openxmlformats.org/officeDocument/2006/relationships/hyperlink" Target="http://www.google.com.mx/imgres?imgurl=http://1.bp.blogspot.com/_v3EEWppY_yQ/S9HO_EzxZeI/AAAAAAAABWg/aSoVMQHgHVE/s1600/UAEMex-1.jpg&amp;imgrefurl=http://unidadpatriotica.blogspot.com/2010_04_01_archive.html&amp;usg=__32ctCl9b407OJb1D0FcYk87KtRs=&amp;h=553&amp;w=628&amp;sz=84&amp;hl=es&amp;start=2&amp;zoom=1&amp;itbs=1&amp;tbnid=pBPVGt_y0g199M:&amp;tbnh=121&amp;tbnw=137&amp;prev=/search?q=UAEMEX&amp;hl=es&amp;sa=G&amp;biw=1419&amp;bih=696&amp;gbv=2&amp;tbm=isch&amp;ei=s8XaTeaDIOjt0gGB4bD8Aw" TargetMode="External"/><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3.jpeg"/><Relationship Id="rId4" Type="http://schemas.openxmlformats.org/officeDocument/2006/relationships/image" Target="../media/image2.jpeg"/></Relationships>
</file>

<file path=ppt/slides/_rels/slide14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hyperlink" Target="http://www.google.com.mx/imgres?imgurl=http://1.bp.blogspot.com/_v3EEWppY_yQ/S9HO_EzxZeI/AAAAAAAABWg/aSoVMQHgHVE/s1600/UAEMex-1.jpg&amp;imgrefurl=http://unidadpatriotica.blogspot.com/2010_04_01_archive.html&amp;usg=__32ctCl9b407OJb1D0FcYk87KtRs=&amp;h=553&amp;w=628&amp;sz=84&amp;hl=es&amp;start=2&amp;zoom=1&amp;itbs=1&amp;tbnid=pBPVGt_y0g199M:&amp;tbnh=121&amp;tbnw=137&amp;prev=/search?q=UAEMEX&amp;hl=es&amp;sa=G&amp;biw=1419&amp;bih=696&amp;gbv=2&amp;tbm=isch&amp;ei=s8XaTeaDIOjt0gGB4bD8Aw" TargetMode="External"/><Relationship Id="rId1" Type="http://schemas.openxmlformats.org/officeDocument/2006/relationships/slideLayout" Target="../slideLayouts/slideLayout2.xml"/><Relationship Id="rId5" Type="http://schemas.openxmlformats.org/officeDocument/2006/relationships/image" Target="../media/image21.jpeg"/><Relationship Id="rId4" Type="http://schemas.openxmlformats.org/officeDocument/2006/relationships/image" Target="../media/image3.jpeg"/></Relationships>
</file>

<file path=ppt/slides/_rels/slide14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hyperlink" Target="http://www.google.com.mx/imgres?imgurl=http://1.bp.blogspot.com/_v3EEWppY_yQ/S9HO_EzxZeI/AAAAAAAABWg/aSoVMQHgHVE/s1600/UAEMex-1.jpg&amp;imgrefurl=http://unidadpatriotica.blogspot.com/2010_04_01_archive.html&amp;usg=__32ctCl9b407OJb1D0FcYk87KtRs=&amp;h=553&amp;w=628&amp;sz=84&amp;hl=es&amp;start=2&amp;zoom=1&amp;itbs=1&amp;tbnid=pBPVGt_y0g199M:&amp;tbnh=121&amp;tbnw=137&amp;prev=/search?q=UAEMEX&amp;hl=es&amp;sa=G&amp;biw=1419&amp;bih=696&amp;gbv=2&amp;tbm=isch&amp;ei=s8XaTeaDIOjt0gGB4bD8Aw" TargetMode="External"/><Relationship Id="rId1" Type="http://schemas.openxmlformats.org/officeDocument/2006/relationships/slideLayout" Target="../slideLayouts/slideLayout2.xml"/><Relationship Id="rId5" Type="http://schemas.openxmlformats.org/officeDocument/2006/relationships/image" Target="../media/image22.jpeg"/><Relationship Id="rId4" Type="http://schemas.openxmlformats.org/officeDocument/2006/relationships/image" Target="../media/image3.jpeg"/></Relationships>
</file>

<file path=ppt/slides/_rels/slide14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hyperlink" Target="http://www.google.com.mx/imgres?imgurl=http://1.bp.blogspot.com/_v3EEWppY_yQ/S9HO_EzxZeI/AAAAAAAABWg/aSoVMQHgHVE/s1600/UAEMex-1.jpg&amp;imgrefurl=http://unidadpatriotica.blogspot.com/2010_04_01_archive.html&amp;usg=__32ctCl9b407OJb1D0FcYk87KtRs=&amp;h=553&amp;w=628&amp;sz=84&amp;hl=es&amp;start=2&amp;zoom=1&amp;itbs=1&amp;tbnid=pBPVGt_y0g199M:&amp;tbnh=121&amp;tbnw=137&amp;prev=/search?q=UAEMEX&amp;hl=es&amp;sa=G&amp;biw=1419&amp;bih=696&amp;gbv=2&amp;tbm=isch&amp;ei=s8XaTeaDIOjt0gGB4bD8Aw" TargetMode="External"/><Relationship Id="rId1" Type="http://schemas.openxmlformats.org/officeDocument/2006/relationships/slideLayout" Target="../slideLayouts/slideLayout2.xml"/><Relationship Id="rId5" Type="http://schemas.openxmlformats.org/officeDocument/2006/relationships/image" Target="../media/image23.png"/><Relationship Id="rId4" Type="http://schemas.openxmlformats.org/officeDocument/2006/relationships/image" Target="../media/image3.jpeg"/></Relationships>
</file>

<file path=ppt/slides/_rels/slide14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hyperlink" Target="http://www.google.com.mx/imgres?imgurl=http://1.bp.blogspot.com/_v3EEWppY_yQ/S9HO_EzxZeI/AAAAAAAABWg/aSoVMQHgHVE/s1600/UAEMex-1.jpg&amp;imgrefurl=http://unidadpatriotica.blogspot.com/2010_04_01_archive.html&amp;usg=__32ctCl9b407OJb1D0FcYk87KtRs=&amp;h=553&amp;w=628&amp;sz=84&amp;hl=es&amp;start=2&amp;zoom=1&amp;itbs=1&amp;tbnid=pBPVGt_y0g199M:&amp;tbnh=121&amp;tbnw=137&amp;prev=/search?q=UAEMEX&amp;hl=es&amp;sa=G&amp;biw=1419&amp;bih=696&amp;gbv=2&amp;tbm=isch&amp;ei=s8XaTeaDIOjt0gGB4bD8Aw" TargetMode="External"/><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1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hyperlink" Target="http://www.google.com.mx/imgres?imgurl=http://1.bp.blogspot.com/_v3EEWppY_yQ/S9HO_EzxZeI/AAAAAAAABWg/aSoVMQHgHVE/s1600/UAEMex-1.jpg&amp;imgrefurl=http://unidadpatriotica.blogspot.com/2010_04_01_archive.html&amp;usg=__32ctCl9b407OJb1D0FcYk87KtRs=&amp;h=553&amp;w=628&amp;sz=84&amp;hl=es&amp;start=2&amp;zoom=1&amp;itbs=1&amp;tbnid=pBPVGt_y0g199M:&amp;tbnh=121&amp;tbnw=137&amp;prev=/search?q=UAEMEX&amp;hl=es&amp;sa=G&amp;biw=1419&amp;bih=696&amp;gbv=2&amp;tbm=isch&amp;ei=s8XaTeaDIOjt0gGB4bD8Aw" TargetMode="External"/><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15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hyperlink" Target="http://www.google.com.mx/imgres?imgurl=http://1.bp.blogspot.com/_v3EEWppY_yQ/S9HO_EzxZeI/AAAAAAAABWg/aSoVMQHgHVE/s1600/UAEMex-1.jpg&amp;imgrefurl=http://unidadpatriotica.blogspot.com/2010_04_01_archive.html&amp;usg=__32ctCl9b407OJb1D0FcYk87KtRs=&amp;h=553&amp;w=628&amp;sz=84&amp;hl=es&amp;start=2&amp;zoom=1&amp;itbs=1&amp;tbnid=pBPVGt_y0g199M:&amp;tbnh=121&amp;tbnw=137&amp;prev=/search?q=UAEMEX&amp;hl=es&amp;sa=G&amp;biw=1419&amp;bih=696&amp;gbv=2&amp;tbm=isch&amp;ei=s8XaTeaDIOjt0gGB4bD8Aw" TargetMode="External"/><Relationship Id="rId1" Type="http://schemas.openxmlformats.org/officeDocument/2006/relationships/slideLayout" Target="../slideLayouts/slideLayout2.xml"/><Relationship Id="rId5" Type="http://schemas.openxmlformats.org/officeDocument/2006/relationships/image" Target="../media/image24.gif"/><Relationship Id="rId4" Type="http://schemas.openxmlformats.org/officeDocument/2006/relationships/image" Target="../media/image3.jpeg"/></Relationships>
</file>

<file path=ppt/slides/_rels/slide15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hyperlink" Target="http://www.google.com.mx/imgres?imgurl=http://1.bp.blogspot.com/_v3EEWppY_yQ/S9HO_EzxZeI/AAAAAAAABWg/aSoVMQHgHVE/s1600/UAEMex-1.jpg&amp;imgrefurl=http://unidadpatriotica.blogspot.com/2010_04_01_archive.html&amp;usg=__32ctCl9b407OJb1D0FcYk87KtRs=&amp;h=553&amp;w=628&amp;sz=84&amp;hl=es&amp;start=2&amp;zoom=1&amp;itbs=1&amp;tbnid=pBPVGt_y0g199M:&amp;tbnh=121&amp;tbnw=137&amp;prev=/search?q=UAEMEX&amp;hl=es&amp;sa=G&amp;biw=1419&amp;bih=696&amp;gbv=2&amp;tbm=isch&amp;ei=s8XaTeaDIOjt0gGB4bD8Aw" TargetMode="External"/><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15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hyperlink" Target="http://www.google.com.mx/imgres?imgurl=http://1.bp.blogspot.com/_v3EEWppY_yQ/S9HO_EzxZeI/AAAAAAAABWg/aSoVMQHgHVE/s1600/UAEMex-1.jpg&amp;imgrefurl=http://unidadpatriotica.blogspot.com/2010_04_01_archive.html&amp;usg=__32ctCl9b407OJb1D0FcYk87KtRs=&amp;h=553&amp;w=628&amp;sz=84&amp;hl=es&amp;start=2&amp;zoom=1&amp;itbs=1&amp;tbnid=pBPVGt_y0g199M:&amp;tbnh=121&amp;tbnw=137&amp;prev=/search?q=UAEMEX&amp;hl=es&amp;sa=G&amp;biw=1419&amp;bih=696&amp;gbv=2&amp;tbm=isch&amp;ei=s8XaTeaDIOjt0gGB4bD8Aw" TargetMode="External"/><Relationship Id="rId1" Type="http://schemas.openxmlformats.org/officeDocument/2006/relationships/slideLayout" Target="../slideLayouts/slideLayout2.xml"/><Relationship Id="rId6" Type="http://schemas.openxmlformats.org/officeDocument/2006/relationships/image" Target="../media/image26.jpeg"/><Relationship Id="rId5" Type="http://schemas.openxmlformats.org/officeDocument/2006/relationships/image" Target="../media/image25.jpeg"/><Relationship Id="rId4" Type="http://schemas.openxmlformats.org/officeDocument/2006/relationships/image" Target="../media/image3.jpeg"/></Relationships>
</file>

<file path=ppt/slides/_rels/slide15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hyperlink" Target="http://www.google.com.mx/imgres?imgurl=http://1.bp.blogspot.com/_v3EEWppY_yQ/S9HO_EzxZeI/AAAAAAAABWg/aSoVMQHgHVE/s1600/UAEMex-1.jpg&amp;imgrefurl=http://unidadpatriotica.blogspot.com/2010_04_01_archive.html&amp;usg=__32ctCl9b407OJb1D0FcYk87KtRs=&amp;h=553&amp;w=628&amp;sz=84&amp;hl=es&amp;start=2&amp;zoom=1&amp;itbs=1&amp;tbnid=pBPVGt_y0g199M:&amp;tbnh=121&amp;tbnw=137&amp;prev=/search?q=UAEMEX&amp;hl=es&amp;sa=G&amp;biw=1419&amp;bih=696&amp;gbv=2&amp;tbm=isch&amp;ei=s8XaTeaDIOjt0gGB4bD8Aw" TargetMode="Externa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hyperlink" Target="http://www.google.com.mx/imgres?imgurl=http://1.bp.blogspot.com/_v3EEWppY_yQ/S9HO_EzxZeI/AAAAAAAABWg/aSoVMQHgHVE/s1600/UAEMex-1.jpg&amp;imgrefurl=http://unidadpatriotica.blogspot.com/2010_04_01_archive.html&amp;usg=__32ctCl9b407OJb1D0FcYk87KtRs=&amp;h=553&amp;w=628&amp;sz=84&amp;hl=es&amp;start=2&amp;zoom=1&amp;itbs=1&amp;tbnid=pBPVGt_y0g199M:&amp;tbnh=121&amp;tbnw=137&amp;prev=/search?q=UAEMEX&amp;hl=es&amp;sa=G&amp;biw=1419&amp;bih=696&amp;gbv=2&amp;tbm=isch&amp;ei=s8XaTeaDIOjt0gGB4bD8Aw" TargetMode="External"/><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1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hyperlink" Target="http://www.google.com.mx/imgres?imgurl=http://1.bp.blogspot.com/_v3EEWppY_yQ/S9HO_EzxZeI/AAAAAAAABWg/aSoVMQHgHVE/s1600/UAEMex-1.jpg&amp;imgrefurl=http://unidadpatriotica.blogspot.com/2010_04_01_archive.html&amp;usg=__32ctCl9b407OJb1D0FcYk87KtRs=&amp;h=553&amp;w=628&amp;sz=84&amp;hl=es&amp;start=2&amp;zoom=1&amp;itbs=1&amp;tbnid=pBPVGt_y0g199M:&amp;tbnh=121&amp;tbnw=137&amp;prev=/search?q=UAEMEX&amp;hl=es&amp;sa=G&amp;biw=1419&amp;bih=696&amp;gbv=2&amp;tbm=isch&amp;ei=s8XaTeaDIOjt0gGB4bD8Aw" TargetMode="External"/><Relationship Id="rId1" Type="http://schemas.openxmlformats.org/officeDocument/2006/relationships/slideLayout" Target="../slideLayouts/slideLayout2.xml"/><Relationship Id="rId5" Type="http://schemas.openxmlformats.org/officeDocument/2006/relationships/image" Target="../media/image7.png"/><Relationship Id="rId4" Type="http://schemas.openxmlformats.org/officeDocument/2006/relationships/image" Target="../media/image3.jpeg"/></Relationships>
</file>

<file path=ppt/slides/_rels/slide1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hyperlink" Target="http://www.google.com.mx/imgres?imgurl=http://1.bp.blogspot.com/_v3EEWppY_yQ/S9HO_EzxZeI/AAAAAAAABWg/aSoVMQHgHVE/s1600/UAEMex-1.jpg&amp;imgrefurl=http://unidadpatriotica.blogspot.com/2010_04_01_archive.html&amp;usg=__32ctCl9b407OJb1D0FcYk87KtRs=&amp;h=553&amp;w=628&amp;sz=84&amp;hl=es&amp;start=2&amp;zoom=1&amp;itbs=1&amp;tbnid=pBPVGt_y0g199M:&amp;tbnh=121&amp;tbnw=137&amp;prev=/search?q=UAEMEX&amp;hl=es&amp;sa=G&amp;biw=1419&amp;bih=696&amp;gbv=2&amp;tbm=isch&amp;ei=s8XaTeaDIOjt0gGB4bD8Aw" TargetMode="External"/><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1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hyperlink" Target="http://www.google.com.mx/imgres?imgurl=http://1.bp.blogspot.com/_v3EEWppY_yQ/S9HO_EzxZeI/AAAAAAAABWg/aSoVMQHgHVE/s1600/UAEMex-1.jpg&amp;imgrefurl=http://unidadpatriotica.blogspot.com/2010_04_01_archive.html&amp;usg=__32ctCl9b407OJb1D0FcYk87KtRs=&amp;h=553&amp;w=628&amp;sz=84&amp;hl=es&amp;start=2&amp;zoom=1&amp;itbs=1&amp;tbnid=pBPVGt_y0g199M:&amp;tbnh=121&amp;tbnw=137&amp;prev=/search?q=UAEMEX&amp;hl=es&amp;sa=G&amp;biw=1419&amp;bih=696&amp;gbv=2&amp;tbm=isch&amp;ei=s8XaTeaDIOjt0gGB4bD8Aw" TargetMode="External"/><Relationship Id="rId1" Type="http://schemas.openxmlformats.org/officeDocument/2006/relationships/slideLayout" Target="../slideLayouts/slideLayout2.xml"/><Relationship Id="rId5" Type="http://schemas.openxmlformats.org/officeDocument/2006/relationships/image" Target="../media/image8.jpeg"/><Relationship Id="rId4" Type="http://schemas.openxmlformats.org/officeDocument/2006/relationships/image" Target="../media/image3.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hyperlink" Target="http://www.google.com.mx/imgres?imgurl=http://1.bp.blogspot.com/_v3EEWppY_yQ/S9HO_EzxZeI/AAAAAAAABWg/aSoVMQHgHVE/s1600/UAEMex-1.jpg&amp;imgrefurl=http://unidadpatriotica.blogspot.com/2010_04_01_archive.html&amp;usg=__32ctCl9b407OJb1D0FcYk87KtRs=&amp;h=553&amp;w=628&amp;sz=84&amp;hl=es&amp;start=2&amp;zoom=1&amp;itbs=1&amp;tbnid=pBPVGt_y0g199M:&amp;tbnh=121&amp;tbnw=137&amp;prev=/search?q=UAEMEX&amp;hl=es&amp;sa=G&amp;biw=1419&amp;bih=696&amp;gbv=2&amp;tbm=isch&amp;ei=s8XaTeaDIOjt0gGB4bD8Aw" TargetMode="External"/><Relationship Id="rId1" Type="http://schemas.openxmlformats.org/officeDocument/2006/relationships/slideLayout" Target="../slideLayouts/slideLayout2.xml"/><Relationship Id="rId5" Type="http://schemas.openxmlformats.org/officeDocument/2006/relationships/image" Target="../media/image9.jpeg"/><Relationship Id="rId4" Type="http://schemas.openxmlformats.org/officeDocument/2006/relationships/image" Target="../media/image3.jpeg"/></Relationships>
</file>

<file path=ppt/slides/_rels/slide2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hyperlink" Target="http://www.google.com.mx/imgres?imgurl=http://1.bp.blogspot.com/_v3EEWppY_yQ/S9HO_EzxZeI/AAAAAAAABWg/aSoVMQHgHVE/s1600/UAEMex-1.jpg&amp;imgrefurl=http://unidadpatriotica.blogspot.com/2010_04_01_archive.html&amp;usg=__32ctCl9b407OJb1D0FcYk87KtRs=&amp;h=553&amp;w=628&amp;sz=84&amp;hl=es&amp;start=2&amp;zoom=1&amp;itbs=1&amp;tbnid=pBPVGt_y0g199M:&amp;tbnh=121&amp;tbnw=137&amp;prev=/search?q=UAEMEX&amp;hl=es&amp;sa=G&amp;biw=1419&amp;bih=696&amp;gbv=2&amp;tbm=isch&amp;ei=s8XaTeaDIOjt0gGB4bD8Aw" TargetMode="External"/><Relationship Id="rId1" Type="http://schemas.openxmlformats.org/officeDocument/2006/relationships/slideLayout" Target="../slideLayouts/slideLayout2.xml"/><Relationship Id="rId5" Type="http://schemas.openxmlformats.org/officeDocument/2006/relationships/image" Target="../media/image10.jpeg"/><Relationship Id="rId4" Type="http://schemas.openxmlformats.org/officeDocument/2006/relationships/image" Target="../media/image3.jpeg"/></Relationships>
</file>

<file path=ppt/slides/_rels/slide22.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hyperlink" Target="http://www.google.com.mx/imgres?imgurl=http://1.bp.blogspot.com/_v3EEWppY_yQ/S9HO_EzxZeI/AAAAAAAABWg/aSoVMQHgHVE/s1600/UAEMex-1.jpg&amp;imgrefurl=http://unidadpatriotica.blogspot.com/2010_04_01_archive.html&amp;usg=__32ctCl9b407OJb1D0FcYk87KtRs=&amp;h=553&amp;w=628&amp;sz=84&amp;hl=es&amp;start=2&amp;zoom=1&amp;itbs=1&amp;tbnid=pBPVGt_y0g199M:&amp;tbnh=121&amp;tbnw=137&amp;prev=/search?q=UAEMEX&amp;hl=es&amp;sa=G&amp;biw=1419&amp;bih=696&amp;gbv=2&amp;tbm=isch&amp;ei=s8XaTeaDIOjt0gGB4bD8Aw" TargetMode="Externa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hyperlink" Target="http://www.google.com.mx/imgres?imgurl=http://1.bp.blogspot.com/_v3EEWppY_yQ/S9HO_EzxZeI/AAAAAAAABWg/aSoVMQHgHVE/s1600/UAEMex-1.jpg&amp;imgrefurl=http://unidadpatriotica.blogspot.com/2010_04_01_archive.html&amp;usg=__32ctCl9b407OJb1D0FcYk87KtRs=&amp;h=553&amp;w=628&amp;sz=84&amp;hl=es&amp;start=2&amp;zoom=1&amp;itbs=1&amp;tbnid=pBPVGt_y0g199M:&amp;tbnh=121&amp;tbnw=137&amp;prev=/search?q=UAEMEX&amp;hl=es&amp;sa=G&amp;biw=1419&amp;bih=696&amp;gbv=2&amp;tbm=isch&amp;ei=s8XaTeaDIOjt0gGB4bD8Aw" TargetMode="Externa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hyperlink" Target="http://www.google.com.mx/imgres?imgurl=http://1.bp.blogspot.com/_v3EEWppY_yQ/S9HO_EzxZeI/AAAAAAAABWg/aSoVMQHgHVE/s1600/UAEMex-1.jpg&amp;imgrefurl=http://unidadpatriotica.blogspot.com/2010_04_01_archive.html&amp;usg=__32ctCl9b407OJb1D0FcYk87KtRs=&amp;h=553&amp;w=628&amp;sz=84&amp;hl=es&amp;start=2&amp;zoom=1&amp;itbs=1&amp;tbnid=pBPVGt_y0g199M:&amp;tbnh=121&amp;tbnw=137&amp;prev=/search?q=UAEMEX&amp;hl=es&amp;sa=G&amp;biw=1419&amp;bih=696&amp;gbv=2&amp;tbm=isch&amp;ei=s8XaTeaDIOjt0gGB4bD8Aw" TargetMode="Externa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hyperlink" Target="http://www.google.com.mx/imgres?imgurl=http://1.bp.blogspot.com/_v3EEWppY_yQ/S9HO_EzxZeI/AAAAAAAABWg/aSoVMQHgHVE/s1600/UAEMex-1.jpg&amp;imgrefurl=http://unidadpatriotica.blogspot.com/2010_04_01_archive.html&amp;usg=__32ctCl9b407OJb1D0FcYk87KtRs=&amp;h=553&amp;w=628&amp;sz=84&amp;hl=es&amp;start=2&amp;zoom=1&amp;itbs=1&amp;tbnid=pBPVGt_y0g199M:&amp;tbnh=121&amp;tbnw=137&amp;prev=/search?q=UAEMEX&amp;hl=es&amp;sa=G&amp;biw=1419&amp;bih=696&amp;gbv=2&amp;tbm=isch&amp;ei=s8XaTeaDIOjt0gGB4bD8Aw" TargetMode="Externa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hyperlink" Target="http://www.google.com.mx/imgres?imgurl=http://1.bp.blogspot.com/_v3EEWppY_yQ/S9HO_EzxZeI/AAAAAAAABWg/aSoVMQHgHVE/s1600/UAEMex-1.jpg&amp;imgrefurl=http://unidadpatriotica.blogspot.com/2010_04_01_archive.html&amp;usg=__32ctCl9b407OJb1D0FcYk87KtRs=&amp;h=553&amp;w=628&amp;sz=84&amp;hl=es&amp;start=2&amp;zoom=1&amp;itbs=1&amp;tbnid=pBPVGt_y0g199M:&amp;tbnh=121&amp;tbnw=137&amp;prev=/search?q=UAEMEX&amp;hl=es&amp;sa=G&amp;biw=1419&amp;bih=696&amp;gbv=2&amp;tbm=isch&amp;ei=s8XaTeaDIOjt0gGB4bD8Aw" TargetMode="Externa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hyperlink" Target="http://www.google.com.mx/imgres?imgurl=http://1.bp.blogspot.com/_v3EEWppY_yQ/S9HO_EzxZeI/AAAAAAAABWg/aSoVMQHgHVE/s1600/UAEMex-1.jpg&amp;imgrefurl=http://unidadpatriotica.blogspot.com/2010_04_01_archive.html&amp;usg=__32ctCl9b407OJb1D0FcYk87KtRs=&amp;h=553&amp;w=628&amp;sz=84&amp;hl=es&amp;start=2&amp;zoom=1&amp;itbs=1&amp;tbnid=pBPVGt_y0g199M:&amp;tbnh=121&amp;tbnw=137&amp;prev=/search?q=UAEMEX&amp;hl=es&amp;sa=G&amp;biw=1419&amp;bih=696&amp;gbv=2&amp;tbm=isch&amp;ei=s8XaTeaDIOjt0gGB4bD8Aw"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hyperlink" Target="http://www.google.com.mx/imgres?imgurl=http://1.bp.blogspot.com/_v3EEWppY_yQ/S9HO_EzxZeI/AAAAAAAABWg/aSoVMQHgHVE/s1600/UAEMex-1.jpg&amp;imgrefurl=http://unidadpatriotica.blogspot.com/2010_04_01_archive.html&amp;usg=__32ctCl9b407OJb1D0FcYk87KtRs=&amp;h=553&amp;w=628&amp;sz=84&amp;hl=es&amp;start=2&amp;zoom=1&amp;itbs=1&amp;tbnid=pBPVGt_y0g199M:&amp;tbnh=121&amp;tbnw=137&amp;prev=/search?q=UAEMEX&amp;hl=es&amp;sa=G&amp;biw=1419&amp;bih=696&amp;gbv=2&amp;tbm=isch&amp;ei=s8XaTeaDIOjt0gGB4bD8Aw" TargetMode="Externa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hyperlink" Target="http://www.google.com.mx/imgres?imgurl=http://1.bp.blogspot.com/_v3EEWppY_yQ/S9HO_EzxZeI/AAAAAAAABWg/aSoVMQHgHVE/s1600/UAEMex-1.jpg&amp;imgrefurl=http://unidadpatriotica.blogspot.com/2010_04_01_archive.html&amp;usg=__32ctCl9b407OJb1D0FcYk87KtRs=&amp;h=553&amp;w=628&amp;sz=84&amp;hl=es&amp;start=2&amp;zoom=1&amp;itbs=1&amp;tbnid=pBPVGt_y0g199M:&amp;tbnh=121&amp;tbnw=137&amp;prev=/search?q=UAEMEX&amp;hl=es&amp;sa=G&amp;biw=1419&amp;bih=696&amp;gbv=2&amp;tbm=isch&amp;ei=s8XaTeaDIOjt0gGB4bD8Aw" TargetMode="Externa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hyperlink" Target="http://www.google.com.mx/imgres?imgurl=http://1.bp.blogspot.com/_v3EEWppY_yQ/S9HO_EzxZeI/AAAAAAAABWg/aSoVMQHgHVE/s1600/UAEMex-1.jpg&amp;imgrefurl=http://unidadpatriotica.blogspot.com/2010_04_01_archive.html&amp;usg=__32ctCl9b407OJb1D0FcYk87KtRs=&amp;h=553&amp;w=628&amp;sz=84&amp;hl=es&amp;start=2&amp;zoom=1&amp;itbs=1&amp;tbnid=pBPVGt_y0g199M:&amp;tbnh=121&amp;tbnw=137&amp;prev=/search?q=UAEMEX&amp;hl=es&amp;sa=G&amp;biw=1419&amp;bih=696&amp;gbv=2&amp;tbm=isch&amp;ei=s8XaTeaDIOjt0gGB4bD8Aw" TargetMode="Externa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hyperlink" Target="http://www.google.com.mx/imgres?imgurl=http://1.bp.blogspot.com/_v3EEWppY_yQ/S9HO_EzxZeI/AAAAAAAABWg/aSoVMQHgHVE/s1600/UAEMex-1.jpg&amp;imgrefurl=http://unidadpatriotica.blogspot.com/2010_04_01_archive.html&amp;usg=__32ctCl9b407OJb1D0FcYk87KtRs=&amp;h=553&amp;w=628&amp;sz=84&amp;hl=es&amp;start=2&amp;zoom=1&amp;itbs=1&amp;tbnid=pBPVGt_y0g199M:&amp;tbnh=121&amp;tbnw=137&amp;prev=/search?q=UAEMEX&amp;hl=es&amp;sa=G&amp;biw=1419&amp;bih=696&amp;gbv=2&amp;tbm=isch&amp;ei=s8XaTeaDIOjt0gGB4bD8Aw" TargetMode="Externa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hyperlink" Target="http://www.google.com.mx/imgres?imgurl=http://1.bp.blogspot.com/_v3EEWppY_yQ/S9HO_EzxZeI/AAAAAAAABWg/aSoVMQHgHVE/s1600/UAEMex-1.jpg&amp;imgrefurl=http://unidadpatriotica.blogspot.com/2010_04_01_archive.html&amp;usg=__32ctCl9b407OJb1D0FcYk87KtRs=&amp;h=553&amp;w=628&amp;sz=84&amp;hl=es&amp;start=2&amp;zoom=1&amp;itbs=1&amp;tbnid=pBPVGt_y0g199M:&amp;tbnh=121&amp;tbnw=137&amp;prev=/search?q=UAEMEX&amp;hl=es&amp;sa=G&amp;biw=1419&amp;bih=696&amp;gbv=2&amp;tbm=isch&amp;ei=s8XaTeaDIOjt0gGB4bD8Aw" TargetMode="Externa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hyperlink" Target="http://www.google.com.mx/imgres?imgurl=http://1.bp.blogspot.com/_v3EEWppY_yQ/S9HO_EzxZeI/AAAAAAAABWg/aSoVMQHgHVE/s1600/UAEMex-1.jpg&amp;imgrefurl=http://unidadpatriotica.blogspot.com/2010_04_01_archive.html&amp;usg=__32ctCl9b407OJb1D0FcYk87KtRs=&amp;h=553&amp;w=628&amp;sz=84&amp;hl=es&amp;start=2&amp;zoom=1&amp;itbs=1&amp;tbnid=pBPVGt_y0g199M:&amp;tbnh=121&amp;tbnw=137&amp;prev=/search?q=UAEMEX&amp;hl=es&amp;sa=G&amp;biw=1419&amp;bih=696&amp;gbv=2&amp;tbm=isch&amp;ei=s8XaTeaDIOjt0gGB4bD8Aw" TargetMode="Externa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8" Type="http://schemas.openxmlformats.org/officeDocument/2006/relationships/image" Target="../media/image2.jpeg"/><Relationship Id="rId3" Type="http://schemas.openxmlformats.org/officeDocument/2006/relationships/diagramLayout" Target="../diagrams/layout2.xml"/><Relationship Id="rId7" Type="http://schemas.openxmlformats.org/officeDocument/2006/relationships/hyperlink" Target="http://www.google.com.mx/imgres?imgurl=http://1.bp.blogspot.com/_v3EEWppY_yQ/S9HO_EzxZeI/AAAAAAAABWg/aSoVMQHgHVE/s1600/UAEMex-1.jpg&amp;imgrefurl=http://unidadpatriotica.blogspot.com/2010_04_01_archive.html&amp;usg=__32ctCl9b407OJb1D0FcYk87KtRs=&amp;h=553&amp;w=628&amp;sz=84&amp;hl=es&amp;start=2&amp;zoom=1&amp;itbs=1&amp;tbnid=pBPVGt_y0g199M:&amp;tbnh=121&amp;tbnw=137&amp;prev=/search?q=UAEMEX&amp;hl=es&amp;sa=G&amp;biw=1419&amp;bih=696&amp;gbv=2&amp;tbm=isch&amp;ei=s8XaTeaDIOjt0gGB4bD8Aw" TargetMode="Externa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3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hyperlink" Target="http://www.google.com.mx/imgres?imgurl=http://1.bp.blogspot.com/_v3EEWppY_yQ/S9HO_EzxZeI/AAAAAAAABWg/aSoVMQHgHVE/s1600/UAEMex-1.jpg&amp;imgrefurl=http://unidadpatriotica.blogspot.com/2010_04_01_archive.html&amp;usg=__32ctCl9b407OJb1D0FcYk87KtRs=&amp;h=553&amp;w=628&amp;sz=84&amp;hl=es&amp;start=2&amp;zoom=1&amp;itbs=1&amp;tbnid=pBPVGt_y0g199M:&amp;tbnh=121&amp;tbnw=137&amp;prev=/search?q=UAEMEX&amp;hl=es&amp;sa=G&amp;biw=1419&amp;bih=696&amp;gbv=2&amp;tbm=isch&amp;ei=s8XaTeaDIOjt0gGB4bD8Aw" TargetMode="Externa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hyperlink" Target="http://www.google.com.mx/imgres?imgurl=http://1.bp.blogspot.com/_v3EEWppY_yQ/S9HO_EzxZeI/AAAAAAAABWg/aSoVMQHgHVE/s1600/UAEMex-1.jpg&amp;imgrefurl=http://unidadpatriotica.blogspot.com/2010_04_01_archive.html&amp;usg=__32ctCl9b407OJb1D0FcYk87KtRs=&amp;h=553&amp;w=628&amp;sz=84&amp;hl=es&amp;start=2&amp;zoom=1&amp;itbs=1&amp;tbnid=pBPVGt_y0g199M:&amp;tbnh=121&amp;tbnw=137&amp;prev=/search?q=UAEMEX&amp;hl=es&amp;sa=G&amp;biw=1419&amp;bih=696&amp;gbv=2&amp;tbm=isch&amp;ei=s8XaTeaDIOjt0gGB4bD8Aw" TargetMode="Externa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hyperlink" Target="http://www.google.com.mx/imgres?imgurl=http://1.bp.blogspot.com/_v3EEWppY_yQ/S9HO_EzxZeI/AAAAAAAABWg/aSoVMQHgHVE/s1600/UAEMex-1.jpg&amp;imgrefurl=http://unidadpatriotica.blogspot.com/2010_04_01_archive.html&amp;usg=__32ctCl9b407OJb1D0FcYk87KtRs=&amp;h=553&amp;w=628&amp;sz=84&amp;hl=es&amp;start=2&amp;zoom=1&amp;itbs=1&amp;tbnid=pBPVGt_y0g199M:&amp;tbnh=121&amp;tbnw=137&amp;prev=/search?q=UAEMEX&amp;hl=es&amp;sa=G&amp;biw=1419&amp;bih=696&amp;gbv=2&amp;tbm=isch&amp;ei=s8XaTeaDIOjt0gGB4bD8Aw"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hyperlink" Target="http://www.google.com.mx/imgres?imgurl=http://1.bp.blogspot.com/_v3EEWppY_yQ/S9HO_EzxZeI/AAAAAAAABWg/aSoVMQHgHVE/s1600/UAEMex-1.jpg&amp;imgrefurl=http://unidadpatriotica.blogspot.com/2010_04_01_archive.html&amp;usg=__32ctCl9b407OJb1D0FcYk87KtRs=&amp;h=553&amp;w=628&amp;sz=84&amp;hl=es&amp;start=2&amp;zoom=1&amp;itbs=1&amp;tbnid=pBPVGt_y0g199M:&amp;tbnh=121&amp;tbnw=137&amp;prev=/search?q=UAEMEX&amp;hl=es&amp;sa=G&amp;biw=1419&amp;bih=696&amp;gbv=2&amp;tbm=isch&amp;ei=s8XaTeaDIOjt0gGB4bD8Aw" TargetMode="Externa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8" Type="http://schemas.openxmlformats.org/officeDocument/2006/relationships/image" Target="../media/image2.jpeg"/><Relationship Id="rId3" Type="http://schemas.openxmlformats.org/officeDocument/2006/relationships/diagramLayout" Target="../diagrams/layout3.xml"/><Relationship Id="rId7" Type="http://schemas.openxmlformats.org/officeDocument/2006/relationships/hyperlink" Target="http://www.google.com.mx/imgres?imgurl=http://1.bp.blogspot.com/_v3EEWppY_yQ/S9HO_EzxZeI/AAAAAAAABWg/aSoVMQHgHVE/s1600/UAEMex-1.jpg&amp;imgrefurl=http://unidadpatriotica.blogspot.com/2010_04_01_archive.html&amp;usg=__32ctCl9b407OJb1D0FcYk87KtRs=&amp;h=553&amp;w=628&amp;sz=84&amp;hl=es&amp;start=2&amp;zoom=1&amp;itbs=1&amp;tbnid=pBPVGt_y0g199M:&amp;tbnh=121&amp;tbnw=137&amp;prev=/search?q=UAEMEX&amp;hl=es&amp;sa=G&amp;biw=1419&amp;bih=696&amp;gbv=2&amp;tbm=isch&amp;ei=s8XaTeaDIOjt0gGB4bD8Aw" TargetMode="Externa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4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hyperlink" Target="http://www.google.com.mx/imgres?imgurl=http://1.bp.blogspot.com/_v3EEWppY_yQ/S9HO_EzxZeI/AAAAAAAABWg/aSoVMQHgHVE/s1600/UAEMex-1.jpg&amp;imgrefurl=http://unidadpatriotica.blogspot.com/2010_04_01_archive.html&amp;usg=__32ctCl9b407OJb1D0FcYk87KtRs=&amp;h=553&amp;w=628&amp;sz=84&amp;hl=es&amp;start=2&amp;zoom=1&amp;itbs=1&amp;tbnid=pBPVGt_y0g199M:&amp;tbnh=121&amp;tbnw=137&amp;prev=/search?q=UAEMEX&amp;hl=es&amp;sa=G&amp;biw=1419&amp;bih=696&amp;gbv=2&amp;tbm=isch&amp;ei=s8XaTeaDIOjt0gGB4bD8Aw" TargetMode="Externa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hyperlink" Target="http://www.google.com.mx/imgres?imgurl=http://1.bp.blogspot.com/_v3EEWppY_yQ/S9HO_EzxZeI/AAAAAAAABWg/aSoVMQHgHVE/s1600/UAEMex-1.jpg&amp;imgrefurl=http://unidadpatriotica.blogspot.com/2010_04_01_archive.html&amp;usg=__32ctCl9b407OJb1D0FcYk87KtRs=&amp;h=553&amp;w=628&amp;sz=84&amp;hl=es&amp;start=2&amp;zoom=1&amp;itbs=1&amp;tbnid=pBPVGt_y0g199M:&amp;tbnh=121&amp;tbnw=137&amp;prev=/search?q=UAEMEX&amp;hl=es&amp;sa=G&amp;biw=1419&amp;bih=696&amp;gbv=2&amp;tbm=isch&amp;ei=s8XaTeaDIOjt0gGB4bD8Aw" TargetMode="Externa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hyperlink" Target="http://www.google.com.mx/imgres?imgurl=http://1.bp.blogspot.com/_v3EEWppY_yQ/S9HO_EzxZeI/AAAAAAAABWg/aSoVMQHgHVE/s1600/UAEMex-1.jpg&amp;imgrefurl=http://unidadpatriotica.blogspot.com/2010_04_01_archive.html&amp;usg=__32ctCl9b407OJb1D0FcYk87KtRs=&amp;h=553&amp;w=628&amp;sz=84&amp;hl=es&amp;start=2&amp;zoom=1&amp;itbs=1&amp;tbnid=pBPVGt_y0g199M:&amp;tbnh=121&amp;tbnw=137&amp;prev=/search?q=UAEMEX&amp;hl=es&amp;sa=G&amp;biw=1419&amp;bih=696&amp;gbv=2&amp;tbm=isch&amp;ei=s8XaTeaDIOjt0gGB4bD8Aw" TargetMode="External"/><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hyperlink" Target="http://www.google.com.mx/imgres?imgurl=http://1.bp.blogspot.com/_v3EEWppY_yQ/S9HO_EzxZeI/AAAAAAAABWg/aSoVMQHgHVE/s1600/UAEMex-1.jpg&amp;imgrefurl=http://unidadpatriotica.blogspot.com/2010_04_01_archive.html&amp;usg=__32ctCl9b407OJb1D0FcYk87KtRs=&amp;h=553&amp;w=628&amp;sz=84&amp;hl=es&amp;start=2&amp;zoom=1&amp;itbs=1&amp;tbnid=pBPVGt_y0g199M:&amp;tbnh=121&amp;tbnw=137&amp;prev=/search?q=UAEMEX&amp;hl=es&amp;sa=G&amp;biw=1419&amp;bih=696&amp;gbv=2&amp;tbm=isch&amp;ei=s8XaTeaDIOjt0gGB4bD8Aw" TargetMode="Externa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hyperlink" Target="http://www.google.com.mx/imgres?imgurl=http://1.bp.blogspot.com/_v3EEWppY_yQ/S9HO_EzxZeI/AAAAAAAABWg/aSoVMQHgHVE/s1600/UAEMex-1.jpg&amp;imgrefurl=http://unidadpatriotica.blogspot.com/2010_04_01_archive.html&amp;usg=__32ctCl9b407OJb1D0FcYk87KtRs=&amp;h=553&amp;w=628&amp;sz=84&amp;hl=es&amp;start=2&amp;zoom=1&amp;itbs=1&amp;tbnid=pBPVGt_y0g199M:&amp;tbnh=121&amp;tbnw=137&amp;prev=/search?q=UAEMEX&amp;hl=es&amp;sa=G&amp;biw=1419&amp;bih=696&amp;gbv=2&amp;tbm=isch&amp;ei=s8XaTeaDIOjt0gGB4bD8Aw" TargetMode="Externa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hyperlink" Target="http://www.google.com.mx/imgres?imgurl=http://1.bp.blogspot.com/_v3EEWppY_yQ/S9HO_EzxZeI/AAAAAAAABWg/aSoVMQHgHVE/s1600/UAEMex-1.jpg&amp;imgrefurl=http://unidadpatriotica.blogspot.com/2010_04_01_archive.html&amp;usg=__32ctCl9b407OJb1D0FcYk87KtRs=&amp;h=553&amp;w=628&amp;sz=84&amp;hl=es&amp;start=2&amp;zoom=1&amp;itbs=1&amp;tbnid=pBPVGt_y0g199M:&amp;tbnh=121&amp;tbnw=137&amp;prev=/search?q=UAEMEX&amp;hl=es&amp;sa=G&amp;biw=1419&amp;bih=696&amp;gbv=2&amp;tbm=isch&amp;ei=s8XaTeaDIOjt0gGB4bD8Aw" TargetMode="Externa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hyperlink" Target="http://www.google.com.mx/imgres?imgurl=http://1.bp.blogspot.com/_v3EEWppY_yQ/S9HO_EzxZeI/AAAAAAAABWg/aSoVMQHgHVE/s1600/UAEMex-1.jpg&amp;imgrefurl=http://unidadpatriotica.blogspot.com/2010_04_01_archive.html&amp;usg=__32ctCl9b407OJb1D0FcYk87KtRs=&amp;h=553&amp;w=628&amp;sz=84&amp;hl=es&amp;start=2&amp;zoom=1&amp;itbs=1&amp;tbnid=pBPVGt_y0g199M:&amp;tbnh=121&amp;tbnw=137&amp;prev=/search?q=UAEMEX&amp;hl=es&amp;sa=G&amp;biw=1419&amp;bih=696&amp;gbv=2&amp;tbm=isch&amp;ei=s8XaTeaDIOjt0gGB4bD8Aw" TargetMode="Externa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hyperlink" Target="http://www.google.com.mx/imgres?imgurl=http://1.bp.blogspot.com/_v3EEWppY_yQ/S9HO_EzxZeI/AAAAAAAABWg/aSoVMQHgHVE/s1600/UAEMex-1.jpg&amp;imgrefurl=http://unidadpatriotica.blogspot.com/2010_04_01_archive.html&amp;usg=__32ctCl9b407OJb1D0FcYk87KtRs=&amp;h=553&amp;w=628&amp;sz=84&amp;hl=es&amp;start=2&amp;zoom=1&amp;itbs=1&amp;tbnid=pBPVGt_y0g199M:&amp;tbnh=121&amp;tbnw=137&amp;prev=/search?q=UAEMEX&amp;hl=es&amp;sa=G&amp;biw=1419&amp;bih=696&amp;gbv=2&amp;tbm=isch&amp;ei=s8XaTeaDIOjt0gGB4bD8Aw"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hyperlink" Target="http://www.google.com.mx/imgres?imgurl=http://1.bp.blogspot.com/_v3EEWppY_yQ/S9HO_EzxZeI/AAAAAAAABWg/aSoVMQHgHVE/s1600/UAEMex-1.jpg&amp;imgrefurl=http://unidadpatriotica.blogspot.com/2010_04_01_archive.html&amp;usg=__32ctCl9b407OJb1D0FcYk87KtRs=&amp;h=553&amp;w=628&amp;sz=84&amp;hl=es&amp;start=2&amp;zoom=1&amp;itbs=1&amp;tbnid=pBPVGt_y0g199M:&amp;tbnh=121&amp;tbnw=137&amp;prev=/search?q=UAEMEX&amp;hl=es&amp;sa=G&amp;biw=1419&amp;bih=696&amp;gbv=2&amp;tbm=isch&amp;ei=s8XaTeaDIOjt0gGB4bD8Aw" TargetMode="Externa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3" Type="http://schemas.openxmlformats.org/officeDocument/2006/relationships/hyperlink" Target="http://www.google.com.mx/imgres?imgurl=http://1.bp.blogspot.com/_v3EEWppY_yQ/S9HO_EzxZeI/AAAAAAAABWg/aSoVMQHgHVE/s1600/UAEMex-1.jpg&amp;imgrefurl=http://unidadpatriotica.blogspot.com/2010_04_01_archive.html&amp;usg=__32ctCl9b407OJb1D0FcYk87KtRs=&amp;h=553&amp;w=628&amp;sz=84&amp;hl=es&amp;start=2&amp;zoom=1&amp;itbs=1&amp;tbnid=pBPVGt_y0g199M:&amp;tbnh=121&amp;tbnw=137&amp;prev=/search?q=UAEMEX&amp;hl=es&amp;sa=G&amp;biw=1419&amp;bih=696&amp;gbv=2&amp;tbm=isch&amp;ei=s8XaTeaDIOjt0gGB4bD8Aw" TargetMode="External"/><Relationship Id="rId2" Type="http://schemas.openxmlformats.org/officeDocument/2006/relationships/image" Target="../media/image12.jpeg"/><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5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hyperlink" Target="http://www.google.com.mx/imgres?imgurl=http://1.bp.blogspot.com/_v3EEWppY_yQ/S9HO_EzxZeI/AAAAAAAABWg/aSoVMQHgHVE/s1600/UAEMex-1.jpg&amp;imgrefurl=http://unidadpatriotica.blogspot.com/2010_04_01_archive.html&amp;usg=__32ctCl9b407OJb1D0FcYk87KtRs=&amp;h=553&amp;w=628&amp;sz=84&amp;hl=es&amp;start=2&amp;zoom=1&amp;itbs=1&amp;tbnid=pBPVGt_y0g199M:&amp;tbnh=121&amp;tbnw=137&amp;prev=/search?q=UAEMEX&amp;hl=es&amp;sa=G&amp;biw=1419&amp;bih=696&amp;gbv=2&amp;tbm=isch&amp;ei=s8XaTeaDIOjt0gGB4bD8Aw" TargetMode="Externa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3" Type="http://schemas.openxmlformats.org/officeDocument/2006/relationships/hyperlink" Target="http://www.google.com.mx/imgres?imgurl=http://1.bp.blogspot.com/_v3EEWppY_yQ/S9HO_EzxZeI/AAAAAAAABWg/aSoVMQHgHVE/s1600/UAEMex-1.jpg&amp;imgrefurl=http://unidadpatriotica.blogspot.com/2010_04_01_archive.html&amp;usg=__32ctCl9b407OJb1D0FcYk87KtRs=&amp;h=553&amp;w=628&amp;sz=84&amp;hl=es&amp;start=2&amp;zoom=1&amp;itbs=1&amp;tbnid=pBPVGt_y0g199M:&amp;tbnh=121&amp;tbnw=137&amp;prev=/search?q=UAEMEX&amp;hl=es&amp;sa=G&amp;biw=1419&amp;bih=696&amp;gbv=2&amp;tbm=isch&amp;ei=s8XaTeaDIOjt0gGB4bD8Aw" TargetMode="External"/><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3.jpeg"/><Relationship Id="rId4" Type="http://schemas.openxmlformats.org/officeDocument/2006/relationships/image" Target="../media/image2.jpeg"/></Relationships>
</file>

<file path=ppt/slides/_rels/slide5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hyperlink" Target="http://www.google.com.mx/imgres?imgurl=http://1.bp.blogspot.com/_v3EEWppY_yQ/S9HO_EzxZeI/AAAAAAAABWg/aSoVMQHgHVE/s1600/UAEMex-1.jpg&amp;imgrefurl=http://unidadpatriotica.blogspot.com/2010_04_01_archive.html&amp;usg=__32ctCl9b407OJb1D0FcYk87KtRs=&amp;h=553&amp;w=628&amp;sz=84&amp;hl=es&amp;start=2&amp;zoom=1&amp;itbs=1&amp;tbnid=pBPVGt_y0g199M:&amp;tbnh=121&amp;tbnw=137&amp;prev=/search?q=UAEMEX&amp;hl=es&amp;sa=G&amp;biw=1419&amp;bih=696&amp;gbv=2&amp;tbm=isch&amp;ei=s8XaTeaDIOjt0gGB4bD8Aw" TargetMode="Externa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hyperlink" Target="http://www.google.com.mx/imgres?imgurl=http://1.bp.blogspot.com/_v3EEWppY_yQ/S9HO_EzxZeI/AAAAAAAABWg/aSoVMQHgHVE/s1600/UAEMex-1.jpg&amp;imgrefurl=http://unidadpatriotica.blogspot.com/2010_04_01_archive.html&amp;usg=__32ctCl9b407OJb1D0FcYk87KtRs=&amp;h=553&amp;w=628&amp;sz=84&amp;hl=es&amp;start=2&amp;zoom=1&amp;itbs=1&amp;tbnid=pBPVGt_y0g199M:&amp;tbnh=121&amp;tbnw=137&amp;prev=/search?q=UAEMEX&amp;hl=es&amp;sa=G&amp;biw=1419&amp;bih=696&amp;gbv=2&amp;tbm=isch&amp;ei=s8XaTeaDIOjt0gGB4bD8Aw" TargetMode="Externa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hyperlink" Target="http://www.google.com.mx/imgres?imgurl=http://1.bp.blogspot.com/_v3EEWppY_yQ/S9HO_EzxZeI/AAAAAAAABWg/aSoVMQHgHVE/s1600/UAEMex-1.jpg&amp;imgrefurl=http://unidadpatriotica.blogspot.com/2010_04_01_archive.html&amp;usg=__32ctCl9b407OJb1D0FcYk87KtRs=&amp;h=553&amp;w=628&amp;sz=84&amp;hl=es&amp;start=2&amp;zoom=1&amp;itbs=1&amp;tbnid=pBPVGt_y0g199M:&amp;tbnh=121&amp;tbnw=137&amp;prev=/search?q=UAEMEX&amp;hl=es&amp;sa=G&amp;biw=1419&amp;bih=696&amp;gbv=2&amp;tbm=isch&amp;ei=s8XaTeaDIOjt0gGB4bD8Aw" TargetMode="Externa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hyperlink" Target="http://www.google.com.mx/imgres?imgurl=http://1.bp.blogspot.com/_v3EEWppY_yQ/S9HO_EzxZeI/AAAAAAAABWg/aSoVMQHgHVE/s1600/UAEMex-1.jpg&amp;imgrefurl=http://unidadpatriotica.blogspot.com/2010_04_01_archive.html&amp;usg=__32ctCl9b407OJb1D0FcYk87KtRs=&amp;h=553&amp;w=628&amp;sz=84&amp;hl=es&amp;start=2&amp;zoom=1&amp;itbs=1&amp;tbnid=pBPVGt_y0g199M:&amp;tbnh=121&amp;tbnw=137&amp;prev=/search?q=UAEMEX&amp;hl=es&amp;sa=G&amp;biw=1419&amp;bih=696&amp;gbv=2&amp;tbm=isch&amp;ei=s8XaTeaDIOjt0gGB4bD8Aw" TargetMode="Externa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8" Type="http://schemas.openxmlformats.org/officeDocument/2006/relationships/image" Target="../media/image14.jpeg"/><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2.xml"/><Relationship Id="rId1" Type="http://schemas.openxmlformats.org/officeDocument/2006/relationships/slideLayout" Target="../slideLayouts/slideLayout1.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hyperlink" Target="http://www.google.com.mx/imgres?imgurl=http://1.bp.blogspot.com/_v3EEWppY_yQ/S9HO_EzxZeI/AAAAAAAABWg/aSoVMQHgHVE/s1600/UAEMex-1.jpg&amp;imgrefurl=http://unidadpatriotica.blogspot.com/2010_04_01_archive.html&amp;usg=__32ctCl9b407OJb1D0FcYk87KtRs=&amp;h=553&amp;w=628&amp;sz=84&amp;hl=es&amp;start=2&amp;zoom=1&amp;itbs=1&amp;tbnid=pBPVGt_y0g199M:&amp;tbnh=121&amp;tbnw=137&amp;prev=/search?q=UAEMEX&amp;hl=es&amp;sa=G&amp;biw=1419&amp;bih=696&amp;gbv=2&amp;tbm=isch&amp;ei=s8XaTeaDIOjt0gGB4bD8Aw"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hyperlink" Target="http://www.google.com.mx/imgres?imgurl=http://1.bp.blogspot.com/_v3EEWppY_yQ/S9HO_EzxZeI/AAAAAAAABWg/aSoVMQHgHVE/s1600/UAEMex-1.jpg&amp;imgrefurl=http://unidadpatriotica.blogspot.com/2010_04_01_archive.html&amp;usg=__32ctCl9b407OJb1D0FcYk87KtRs=&amp;h=553&amp;w=628&amp;sz=84&amp;hl=es&amp;start=2&amp;zoom=1&amp;itbs=1&amp;tbnid=pBPVGt_y0g199M:&amp;tbnh=121&amp;tbnw=137&amp;prev=/search?q=UAEMEX&amp;hl=es&amp;sa=G&amp;biw=1419&amp;bih=696&amp;gbv=2&amp;tbm=isch&amp;ei=s8XaTeaDIOjt0gGB4bD8Aw" TargetMode="External"/><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hyperlink" Target="http://www.google.com.mx/imgres?imgurl=http://1.bp.blogspot.com/_v3EEWppY_yQ/S9HO_EzxZeI/AAAAAAAABWg/aSoVMQHgHVE/s1600/UAEMex-1.jpg&amp;imgrefurl=http://unidadpatriotica.blogspot.com/2010_04_01_archive.html&amp;usg=__32ctCl9b407OJb1D0FcYk87KtRs=&amp;h=553&amp;w=628&amp;sz=84&amp;hl=es&amp;start=2&amp;zoom=1&amp;itbs=1&amp;tbnid=pBPVGt_y0g199M:&amp;tbnh=121&amp;tbnw=137&amp;prev=/search?q=UAEMEX&amp;hl=es&amp;sa=G&amp;biw=1419&amp;bih=696&amp;gbv=2&amp;tbm=isch&amp;ei=s8XaTeaDIOjt0gGB4bD8Aw" TargetMode="External"/><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hyperlink" Target="http://www.google.com.mx/imgres?imgurl=http://1.bp.blogspot.com/_v3EEWppY_yQ/S9HO_EzxZeI/AAAAAAAABWg/aSoVMQHgHVE/s1600/UAEMex-1.jpg&amp;imgrefurl=http://unidadpatriotica.blogspot.com/2010_04_01_archive.html&amp;usg=__32ctCl9b407OJb1D0FcYk87KtRs=&amp;h=553&amp;w=628&amp;sz=84&amp;hl=es&amp;start=2&amp;zoom=1&amp;itbs=1&amp;tbnid=pBPVGt_y0g199M:&amp;tbnh=121&amp;tbnw=137&amp;prev=/search?q=UAEMEX&amp;hl=es&amp;sa=G&amp;biw=1419&amp;bih=696&amp;gbv=2&amp;tbm=isch&amp;ei=s8XaTeaDIOjt0gGB4bD8Aw" TargetMode="External"/><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hyperlink" Target="http://www.google.com.mx/imgres?imgurl=http://1.bp.blogspot.com/_v3EEWppY_yQ/S9HO_EzxZeI/AAAAAAAABWg/aSoVMQHgHVE/s1600/UAEMex-1.jpg&amp;imgrefurl=http://unidadpatriotica.blogspot.com/2010_04_01_archive.html&amp;usg=__32ctCl9b407OJb1D0FcYk87KtRs=&amp;h=553&amp;w=628&amp;sz=84&amp;hl=es&amp;start=2&amp;zoom=1&amp;itbs=1&amp;tbnid=pBPVGt_y0g199M:&amp;tbnh=121&amp;tbnw=137&amp;prev=/search?q=UAEMEX&amp;hl=es&amp;sa=G&amp;biw=1419&amp;bih=696&amp;gbv=2&amp;tbm=isch&amp;ei=s8XaTeaDIOjt0gGB4bD8Aw" TargetMode="External"/><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hyperlink" Target="http://www.google.com.mx/imgres?imgurl=http://1.bp.blogspot.com/_v3EEWppY_yQ/S9HO_EzxZeI/AAAAAAAABWg/aSoVMQHgHVE/s1600/UAEMex-1.jpg&amp;imgrefurl=http://unidadpatriotica.blogspot.com/2010_04_01_archive.html&amp;usg=__32ctCl9b407OJb1D0FcYk87KtRs=&amp;h=553&amp;w=628&amp;sz=84&amp;hl=es&amp;start=2&amp;zoom=1&amp;itbs=1&amp;tbnid=pBPVGt_y0g199M:&amp;tbnh=121&amp;tbnw=137&amp;prev=/search?q=UAEMEX&amp;hl=es&amp;sa=G&amp;biw=1419&amp;bih=696&amp;gbv=2&amp;tbm=isch&amp;ei=s8XaTeaDIOjt0gGB4bD8Aw" TargetMode="External"/><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hyperlink" Target="http://www.google.com.mx/imgres?imgurl=http://1.bp.blogspot.com/_v3EEWppY_yQ/S9HO_EzxZeI/AAAAAAAABWg/aSoVMQHgHVE/s1600/UAEMex-1.jpg&amp;imgrefurl=http://unidadpatriotica.blogspot.com/2010_04_01_archive.html&amp;usg=__32ctCl9b407OJb1D0FcYk87KtRs=&amp;h=553&amp;w=628&amp;sz=84&amp;hl=es&amp;start=2&amp;zoom=1&amp;itbs=1&amp;tbnid=pBPVGt_y0g199M:&amp;tbnh=121&amp;tbnw=137&amp;prev=/search?q=UAEMEX&amp;hl=es&amp;sa=G&amp;biw=1419&amp;bih=696&amp;gbv=2&amp;tbm=isch&amp;ei=s8XaTeaDIOjt0gGB4bD8Aw" TargetMode="External"/><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hyperlink" Target="http://www.google.com.mx/imgres?imgurl=http://1.bp.blogspot.com/_v3EEWppY_yQ/S9HO_EzxZeI/AAAAAAAABWg/aSoVMQHgHVE/s1600/UAEMex-1.jpg&amp;imgrefurl=http://unidadpatriotica.blogspot.com/2010_04_01_archive.html&amp;usg=__32ctCl9b407OJb1D0FcYk87KtRs=&amp;h=553&amp;w=628&amp;sz=84&amp;hl=es&amp;start=2&amp;zoom=1&amp;itbs=1&amp;tbnid=pBPVGt_y0g199M:&amp;tbnh=121&amp;tbnw=137&amp;prev=/search?q=UAEMEX&amp;hl=es&amp;sa=G&amp;biw=1419&amp;bih=696&amp;gbv=2&amp;tbm=isch&amp;ei=s8XaTeaDIOjt0gGB4bD8Aw" TargetMode="External"/><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hyperlink" Target="http://www.google.com.mx/imgres?imgurl=http://1.bp.blogspot.com/_v3EEWppY_yQ/S9HO_EzxZeI/AAAAAAAABWg/aSoVMQHgHVE/s1600/UAEMex-1.jpg&amp;imgrefurl=http://unidadpatriotica.blogspot.com/2010_04_01_archive.html&amp;usg=__32ctCl9b407OJb1D0FcYk87KtRs=&amp;h=553&amp;w=628&amp;sz=84&amp;hl=es&amp;start=2&amp;zoom=1&amp;itbs=1&amp;tbnid=pBPVGt_y0g199M:&amp;tbnh=121&amp;tbnw=137&amp;prev=/search?q=UAEMEX&amp;hl=es&amp;sa=G&amp;biw=1419&amp;bih=696&amp;gbv=2&amp;tbm=isch&amp;ei=s8XaTeaDIOjt0gGB4bD8Aw" TargetMode="External"/><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hyperlink" Target="http://www.google.com.mx/imgres?imgurl=http://1.bp.blogspot.com/_v3EEWppY_yQ/S9HO_EzxZeI/AAAAAAAABWg/aSoVMQHgHVE/s1600/UAEMex-1.jpg&amp;imgrefurl=http://unidadpatriotica.blogspot.com/2010_04_01_archive.html&amp;usg=__32ctCl9b407OJb1D0FcYk87KtRs=&amp;h=553&amp;w=628&amp;sz=84&amp;hl=es&amp;start=2&amp;zoom=1&amp;itbs=1&amp;tbnid=pBPVGt_y0g199M:&amp;tbnh=121&amp;tbnw=137&amp;prev=/search?q=UAEMEX&amp;hl=es&amp;sa=G&amp;biw=1419&amp;bih=696&amp;gbv=2&amp;tbm=isch&amp;ei=s8XaTeaDIOjt0gGB4bD8Aw"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hyperlink" Target="http://www.google.com.mx/imgres?imgurl=http://1.bp.blogspot.com/_v3EEWppY_yQ/S9HO_EzxZeI/AAAAAAAABWg/aSoVMQHgHVE/s1600/UAEMex-1.jpg&amp;imgrefurl=http://unidadpatriotica.blogspot.com/2010_04_01_archive.html&amp;usg=__32ctCl9b407OJb1D0FcYk87KtRs=&amp;h=553&amp;w=628&amp;sz=84&amp;hl=es&amp;start=2&amp;zoom=1&amp;itbs=1&amp;tbnid=pBPVGt_y0g199M:&amp;tbnh=121&amp;tbnw=137&amp;prev=/search?q=UAEMEX&amp;hl=es&amp;sa=G&amp;biw=1419&amp;bih=696&amp;gbv=2&amp;tbm=isch&amp;ei=s8XaTeaDIOjt0gGB4bD8Aw" TargetMode="External"/><Relationship Id="rId1" Type="http://schemas.openxmlformats.org/officeDocument/2006/relationships/slideLayout" Target="../slideLayouts/slideLayout2.xml"/><Relationship Id="rId6" Type="http://schemas.openxmlformats.org/officeDocument/2006/relationships/image" Target="../media/image5.jpeg"/><Relationship Id="rId5" Type="http://schemas.openxmlformats.org/officeDocument/2006/relationships/image" Target="../media/image4.jpeg"/><Relationship Id="rId4" Type="http://schemas.openxmlformats.org/officeDocument/2006/relationships/image" Target="../media/image3.jpeg"/></Relationships>
</file>

<file path=ppt/slides/_rels/slide8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hyperlink" Target="http://www.google.com.mx/imgres?imgurl=http://1.bp.blogspot.com/_v3EEWppY_yQ/S9HO_EzxZeI/AAAAAAAABWg/aSoVMQHgHVE/s1600/UAEMex-1.jpg&amp;imgrefurl=http://unidadpatriotica.blogspot.com/2010_04_01_archive.html&amp;usg=__32ctCl9b407OJb1D0FcYk87KtRs=&amp;h=553&amp;w=628&amp;sz=84&amp;hl=es&amp;start=2&amp;zoom=1&amp;itbs=1&amp;tbnid=pBPVGt_y0g199M:&amp;tbnh=121&amp;tbnw=137&amp;prev=/search?q=UAEMEX&amp;hl=es&amp;sa=G&amp;biw=1419&amp;bih=696&amp;gbv=2&amp;tbm=isch&amp;ei=s8XaTeaDIOjt0gGB4bD8Aw" TargetMode="External"/><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hyperlink" Target="http://www.google.com.mx/imgres?imgurl=http://1.bp.blogspot.com/_v3EEWppY_yQ/S9HO_EzxZeI/AAAAAAAABWg/aSoVMQHgHVE/s1600/UAEMex-1.jpg&amp;imgrefurl=http://unidadpatriotica.blogspot.com/2010_04_01_archive.html&amp;usg=__32ctCl9b407OJb1D0FcYk87KtRs=&amp;h=553&amp;w=628&amp;sz=84&amp;hl=es&amp;start=2&amp;zoom=1&amp;itbs=1&amp;tbnid=pBPVGt_y0g199M:&amp;tbnh=121&amp;tbnw=137&amp;prev=/search?q=UAEMEX&amp;hl=es&amp;sa=G&amp;biw=1419&amp;bih=696&amp;gbv=2&amp;tbm=isch&amp;ei=s8XaTeaDIOjt0gGB4bD8Aw" TargetMode="External"/><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hyperlink" Target="http://www.google.com.mx/imgres?imgurl=http://1.bp.blogspot.com/_v3EEWppY_yQ/S9HO_EzxZeI/AAAAAAAABWg/aSoVMQHgHVE/s1600/UAEMex-1.jpg&amp;imgrefurl=http://unidadpatriotica.blogspot.com/2010_04_01_archive.html&amp;usg=__32ctCl9b407OJb1D0FcYk87KtRs=&amp;h=553&amp;w=628&amp;sz=84&amp;hl=es&amp;start=2&amp;zoom=1&amp;itbs=1&amp;tbnid=pBPVGt_y0g199M:&amp;tbnh=121&amp;tbnw=137&amp;prev=/search?q=UAEMEX&amp;hl=es&amp;sa=G&amp;biw=1419&amp;bih=696&amp;gbv=2&amp;tbm=isch&amp;ei=s8XaTeaDIOjt0gGB4bD8Aw" TargetMode="External"/><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hyperlink" Target="http://www.google.com.mx/imgres?imgurl=http://1.bp.blogspot.com/_v3EEWppY_yQ/S9HO_EzxZeI/AAAAAAAABWg/aSoVMQHgHVE/s1600/UAEMex-1.jpg&amp;imgrefurl=http://unidadpatriotica.blogspot.com/2010_04_01_archive.html&amp;usg=__32ctCl9b407OJb1D0FcYk87KtRs=&amp;h=553&amp;w=628&amp;sz=84&amp;hl=es&amp;start=2&amp;zoom=1&amp;itbs=1&amp;tbnid=pBPVGt_y0g199M:&amp;tbnh=121&amp;tbnw=137&amp;prev=/search?q=UAEMEX&amp;hl=es&amp;sa=G&amp;biw=1419&amp;bih=696&amp;gbv=2&amp;tbm=isch&amp;ei=s8XaTeaDIOjt0gGB4bD8Aw" TargetMode="External"/><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hyperlink" Target="http://www.google.com.mx/imgres?imgurl=http://1.bp.blogspot.com/_v3EEWppY_yQ/S9HO_EzxZeI/AAAAAAAABWg/aSoVMQHgHVE/s1600/UAEMex-1.jpg&amp;imgrefurl=http://unidadpatriotica.blogspot.com/2010_04_01_archive.html&amp;usg=__32ctCl9b407OJb1D0FcYk87KtRs=&amp;h=553&amp;w=628&amp;sz=84&amp;hl=es&amp;start=2&amp;zoom=1&amp;itbs=1&amp;tbnid=pBPVGt_y0g199M:&amp;tbnh=121&amp;tbnw=137&amp;prev=/search?q=UAEMEX&amp;hl=es&amp;sa=G&amp;biw=1419&amp;bih=696&amp;gbv=2&amp;tbm=isch&amp;ei=s8XaTeaDIOjt0gGB4bD8Aw" TargetMode="External"/><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hyperlink" Target="http://www.google.com.mx/imgres?imgurl=http://1.bp.blogspot.com/_v3EEWppY_yQ/S9HO_EzxZeI/AAAAAAAABWg/aSoVMQHgHVE/s1600/UAEMex-1.jpg&amp;imgrefurl=http://unidadpatriotica.blogspot.com/2010_04_01_archive.html&amp;usg=__32ctCl9b407OJb1D0FcYk87KtRs=&amp;h=553&amp;w=628&amp;sz=84&amp;hl=es&amp;start=2&amp;zoom=1&amp;itbs=1&amp;tbnid=pBPVGt_y0g199M:&amp;tbnh=121&amp;tbnw=137&amp;prev=/search?q=UAEMEX&amp;hl=es&amp;sa=G&amp;biw=1419&amp;bih=696&amp;gbv=2&amp;tbm=isch&amp;ei=s8XaTeaDIOjt0gGB4bD8Aw" TargetMode="External"/><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hyperlink" Target="http://www.google.com.mx/imgres?imgurl=http://1.bp.blogspot.com/_v3EEWppY_yQ/S9HO_EzxZeI/AAAAAAAABWg/aSoVMQHgHVE/s1600/UAEMex-1.jpg&amp;imgrefurl=http://unidadpatriotica.blogspot.com/2010_04_01_archive.html&amp;usg=__32ctCl9b407OJb1D0FcYk87KtRs=&amp;h=553&amp;w=628&amp;sz=84&amp;hl=es&amp;start=2&amp;zoom=1&amp;itbs=1&amp;tbnid=pBPVGt_y0g199M:&amp;tbnh=121&amp;tbnw=137&amp;prev=/search?q=UAEMEX&amp;hl=es&amp;sa=G&amp;biw=1419&amp;bih=696&amp;gbv=2&amp;tbm=isch&amp;ei=s8XaTeaDIOjt0gGB4bD8Aw" TargetMode="External"/><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hyperlink" Target="http://www.google.com.mx/imgres?imgurl=http://1.bp.blogspot.com/_v3EEWppY_yQ/S9HO_EzxZeI/AAAAAAAABWg/aSoVMQHgHVE/s1600/UAEMex-1.jpg&amp;imgrefurl=http://unidadpatriotica.blogspot.com/2010_04_01_archive.html&amp;usg=__32ctCl9b407OJb1D0FcYk87KtRs=&amp;h=553&amp;w=628&amp;sz=84&amp;hl=es&amp;start=2&amp;zoom=1&amp;itbs=1&amp;tbnid=pBPVGt_y0g199M:&amp;tbnh=121&amp;tbnw=137&amp;prev=/search?q=UAEMEX&amp;hl=es&amp;sa=G&amp;biw=1419&amp;bih=696&amp;gbv=2&amp;tbm=isch&amp;ei=s8XaTeaDIOjt0gGB4bD8Aw" TargetMode="External"/><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hyperlink" Target="http://www.google.com.mx/imgres?imgurl=http://1.bp.blogspot.com/_v3EEWppY_yQ/S9HO_EzxZeI/AAAAAAAABWg/aSoVMQHgHVE/s1600/UAEMex-1.jpg&amp;imgrefurl=http://unidadpatriotica.blogspot.com/2010_04_01_archive.html&amp;usg=__32ctCl9b407OJb1D0FcYk87KtRs=&amp;h=553&amp;w=628&amp;sz=84&amp;hl=es&amp;start=2&amp;zoom=1&amp;itbs=1&amp;tbnid=pBPVGt_y0g199M:&amp;tbnh=121&amp;tbnw=137&amp;prev=/search?q=UAEMEX&amp;hl=es&amp;sa=G&amp;biw=1419&amp;bih=696&amp;gbv=2&amp;tbm=isch&amp;ei=s8XaTeaDIOjt0gGB4bD8Aw" TargetMode="External"/><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hyperlink" Target="http://www.google.com.mx/imgres?imgurl=http://1.bp.blogspot.com/_v3EEWppY_yQ/S9HO_EzxZeI/AAAAAAAABWg/aSoVMQHgHVE/s1600/UAEMex-1.jpg&amp;imgrefurl=http://unidadpatriotica.blogspot.com/2010_04_01_archive.html&amp;usg=__32ctCl9b407OJb1D0FcYk87KtRs=&amp;h=553&amp;w=628&amp;sz=84&amp;hl=es&amp;start=2&amp;zoom=1&amp;itbs=1&amp;tbnid=pBPVGt_y0g199M:&amp;tbnh=121&amp;tbnw=137&amp;prev=/search?q=UAEMEX&amp;hl=es&amp;sa=G&amp;biw=1419&amp;bih=696&amp;gbv=2&amp;tbm=isch&amp;ei=s8XaTeaDIOjt0gGB4bD8Aw" TargetMode="Externa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9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hyperlink" Target="http://www.google.com.mx/imgres?imgurl=http://1.bp.blogspot.com/_v3EEWppY_yQ/S9HO_EzxZeI/AAAAAAAABWg/aSoVMQHgHVE/s1600/UAEMex-1.jpg&amp;imgrefurl=http://unidadpatriotica.blogspot.com/2010_04_01_archive.html&amp;usg=__32ctCl9b407OJb1D0FcYk87KtRs=&amp;h=553&amp;w=628&amp;sz=84&amp;hl=es&amp;start=2&amp;zoom=1&amp;itbs=1&amp;tbnid=pBPVGt_y0g199M:&amp;tbnh=121&amp;tbnw=137&amp;prev=/search?q=UAEMEX&amp;hl=es&amp;sa=G&amp;biw=1419&amp;bih=696&amp;gbv=2&amp;tbm=isch&amp;ei=s8XaTeaDIOjt0gGB4bD8Aw" TargetMode="External"/><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hyperlink" Target="http://www.google.com.mx/imgres?imgurl=http://1.bp.blogspot.com/_v3EEWppY_yQ/S9HO_EzxZeI/AAAAAAAABWg/aSoVMQHgHVE/s1600/UAEMex-1.jpg&amp;imgrefurl=http://unidadpatriotica.blogspot.com/2010_04_01_archive.html&amp;usg=__32ctCl9b407OJb1D0FcYk87KtRs=&amp;h=553&amp;w=628&amp;sz=84&amp;hl=es&amp;start=2&amp;zoom=1&amp;itbs=1&amp;tbnid=pBPVGt_y0g199M:&amp;tbnh=121&amp;tbnw=137&amp;prev=/search?q=UAEMEX&amp;hl=es&amp;sa=G&amp;biw=1419&amp;bih=696&amp;gbv=2&amp;tbm=isch&amp;ei=s8XaTeaDIOjt0gGB4bD8Aw" TargetMode="External"/><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hyperlink" Target="http://www.google.com.mx/imgres?imgurl=http://1.bp.blogspot.com/_v3EEWppY_yQ/S9HO_EzxZeI/AAAAAAAABWg/aSoVMQHgHVE/s1600/UAEMex-1.jpg&amp;imgrefurl=http://unidadpatriotica.blogspot.com/2010_04_01_archive.html&amp;usg=__32ctCl9b407OJb1D0FcYk87KtRs=&amp;h=553&amp;w=628&amp;sz=84&amp;hl=es&amp;start=2&amp;zoom=1&amp;itbs=1&amp;tbnid=pBPVGt_y0g199M:&amp;tbnh=121&amp;tbnw=137&amp;prev=/search?q=UAEMEX&amp;hl=es&amp;sa=G&amp;biw=1419&amp;bih=696&amp;gbv=2&amp;tbm=isch&amp;ei=s8XaTeaDIOjt0gGB4bD8Aw" TargetMode="External"/><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hyperlink" Target="http://www.google.com.mx/imgres?imgurl=http://1.bp.blogspot.com/_v3EEWppY_yQ/S9HO_EzxZeI/AAAAAAAABWg/aSoVMQHgHVE/s1600/UAEMex-1.jpg&amp;imgrefurl=http://unidadpatriotica.blogspot.com/2010_04_01_archive.html&amp;usg=__32ctCl9b407OJb1D0FcYk87KtRs=&amp;h=553&amp;w=628&amp;sz=84&amp;hl=es&amp;start=2&amp;zoom=1&amp;itbs=1&amp;tbnid=pBPVGt_y0g199M:&amp;tbnh=121&amp;tbnw=137&amp;prev=/search?q=UAEMEX&amp;hl=es&amp;sa=G&amp;biw=1419&amp;bih=696&amp;gbv=2&amp;tbm=isch&amp;ei=s8XaTeaDIOjt0gGB4bD8Aw" TargetMode="External"/><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hyperlink" Target="http://www.google.com.mx/imgres?imgurl=http://1.bp.blogspot.com/_v3EEWppY_yQ/S9HO_EzxZeI/AAAAAAAABWg/aSoVMQHgHVE/s1600/UAEMex-1.jpg&amp;imgrefurl=http://unidadpatriotica.blogspot.com/2010_04_01_archive.html&amp;usg=__32ctCl9b407OJb1D0FcYk87KtRs=&amp;h=553&amp;w=628&amp;sz=84&amp;hl=es&amp;start=2&amp;zoom=1&amp;itbs=1&amp;tbnid=pBPVGt_y0g199M:&amp;tbnh=121&amp;tbnw=137&amp;prev=/search?q=UAEMEX&amp;hl=es&amp;sa=G&amp;biw=1419&amp;bih=696&amp;gbv=2&amp;tbm=isch&amp;ei=s8XaTeaDIOjt0gGB4bD8Aw" TargetMode="External"/><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hyperlink" Target="http://www.google.com.mx/imgres?imgurl=http://1.bp.blogspot.com/_v3EEWppY_yQ/S9HO_EzxZeI/AAAAAAAABWg/aSoVMQHgHVE/s1600/UAEMex-1.jpg&amp;imgrefurl=http://unidadpatriotica.blogspot.com/2010_04_01_archive.html&amp;usg=__32ctCl9b407OJb1D0FcYk87KtRs=&amp;h=553&amp;w=628&amp;sz=84&amp;hl=es&amp;start=2&amp;zoom=1&amp;itbs=1&amp;tbnid=pBPVGt_y0g199M:&amp;tbnh=121&amp;tbnw=137&amp;prev=/search?q=UAEMEX&amp;hl=es&amp;sa=G&amp;biw=1419&amp;bih=696&amp;gbv=2&amp;tbm=isch&amp;ei=s8XaTeaDIOjt0gGB4bD8Aw" TargetMode="External"/><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hyperlink" Target="http://www.google.com.mx/imgres?imgurl=http://1.bp.blogspot.com/_v3EEWppY_yQ/S9HO_EzxZeI/AAAAAAAABWg/aSoVMQHgHVE/s1600/UAEMex-1.jpg&amp;imgrefurl=http://unidadpatriotica.blogspot.com/2010_04_01_archive.html&amp;usg=__32ctCl9b407OJb1D0FcYk87KtRs=&amp;h=553&amp;w=628&amp;sz=84&amp;hl=es&amp;start=2&amp;zoom=1&amp;itbs=1&amp;tbnid=pBPVGt_y0g199M:&amp;tbnh=121&amp;tbnw=137&amp;prev=/search?q=UAEMEX&amp;hl=es&amp;sa=G&amp;biw=1419&amp;bih=696&amp;gbv=2&amp;tbm=isch&amp;ei=s8XaTeaDIOjt0gGB4bD8Aw" TargetMode="External"/><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hyperlink" Target="http://www.google.com.mx/imgres?imgurl=http://1.bp.blogspot.com/_v3EEWppY_yQ/S9HO_EzxZeI/AAAAAAAABWg/aSoVMQHgHVE/s1600/UAEMex-1.jpg&amp;imgrefurl=http://unidadpatriotica.blogspot.com/2010_04_01_archive.html&amp;usg=__32ctCl9b407OJb1D0FcYk87KtRs=&amp;h=553&amp;w=628&amp;sz=84&amp;hl=es&amp;start=2&amp;zoom=1&amp;itbs=1&amp;tbnid=pBPVGt_y0g199M:&amp;tbnh=121&amp;tbnw=137&amp;prev=/search?q=UAEMEX&amp;hl=es&amp;sa=G&amp;biw=1419&amp;bih=696&amp;gbv=2&amp;tbm=isch&amp;ei=s8XaTeaDIOjt0gGB4bD8Aw" TargetMode="External"/><Relationship Id="rId1" Type="http://schemas.openxmlformats.org/officeDocument/2006/relationships/slideLayout" Target="../slideLayouts/slideLayout2.xml"/></Relationships>
</file>

<file path=ppt/slides/_rels/slide9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hyperlink" Target="http://www.google.com.mx/imgres?imgurl=http://1.bp.blogspot.com/_v3EEWppY_yQ/S9HO_EzxZeI/AAAAAAAABWg/aSoVMQHgHVE/s1600/UAEMex-1.jpg&amp;imgrefurl=http://unidadpatriotica.blogspot.com/2010_04_01_archive.html&amp;usg=__32ctCl9b407OJb1D0FcYk87KtRs=&amp;h=553&amp;w=628&amp;sz=84&amp;hl=es&amp;start=2&amp;zoom=1&amp;itbs=1&amp;tbnid=pBPVGt_y0g199M:&amp;tbnh=121&amp;tbnw=137&amp;prev=/search?q=UAEMEX&amp;hl=es&amp;sa=G&amp;biw=1419&amp;bih=696&amp;gbv=2&amp;tbm=isch&amp;ei=s8XaTeaDIOjt0gGB4bD8Aw" TargetMode="External"/><Relationship Id="rId1" Type="http://schemas.openxmlformats.org/officeDocument/2006/relationships/slideLayout" Target="../slideLayouts/slideLayout6.xml"/></Relationships>
</file>

<file path=ppt/slides/_rels/slide9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hyperlink" Target="http://www.google.com.mx/imgres?imgurl=http://1.bp.blogspot.com/_v3EEWppY_yQ/S9HO_EzxZeI/AAAAAAAABWg/aSoVMQHgHVE/s1600/UAEMex-1.jpg&amp;imgrefurl=http://unidadpatriotica.blogspot.com/2010_04_01_archive.html&amp;usg=__32ctCl9b407OJb1D0FcYk87KtRs=&amp;h=553&amp;w=628&amp;sz=84&amp;hl=es&amp;start=2&amp;zoom=1&amp;itbs=1&amp;tbnid=pBPVGt_y0g199M:&amp;tbnh=121&amp;tbnw=137&amp;prev=/search?q=UAEMEX&amp;hl=es&amp;sa=G&amp;biw=1419&amp;bih=696&amp;gbv=2&amp;tbm=isch&amp;ei=s8XaTeaDIOjt0gGB4bD8Aw"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7 Rectángulo"/>
          <p:cNvSpPr/>
          <p:nvPr/>
        </p:nvSpPr>
        <p:spPr>
          <a:xfrm>
            <a:off x="611561" y="2348880"/>
            <a:ext cx="7563365" cy="3416320"/>
          </a:xfrm>
          <a:prstGeom prst="rect">
            <a:avLst/>
          </a:prstGeom>
        </p:spPr>
        <p:txBody>
          <a:bodyPr wrap="square">
            <a:spAutoFit/>
          </a:bodyPr>
          <a:lstStyle/>
          <a:p>
            <a:pPr algn="ctr">
              <a:lnSpc>
                <a:spcPct val="150000"/>
              </a:lnSpc>
            </a:pPr>
            <a:r>
              <a:rPr lang="es-MX" dirty="0">
                <a:latin typeface="Arial" pitchFamily="34" charset="0"/>
                <a:cs typeface="Arial" pitchFamily="34" charset="0"/>
              </a:rPr>
              <a:t>CRÉDITOS INSTITUCIONALES:  8</a:t>
            </a:r>
            <a:br>
              <a:rPr lang="es-MX" dirty="0">
                <a:latin typeface="Arial" pitchFamily="34" charset="0"/>
                <a:cs typeface="Arial" pitchFamily="34" charset="0"/>
              </a:rPr>
            </a:br>
            <a:r>
              <a:rPr lang="es-MX" dirty="0">
                <a:latin typeface="Arial" pitchFamily="34" charset="0"/>
                <a:cs typeface="Arial" pitchFamily="34" charset="0"/>
              </a:rPr>
              <a:t>MATERIAL VISUAL  DE  DIAPOSITIVAS PARA LA UNIDAD DE APRENDIZAJE </a:t>
            </a:r>
            <a:r>
              <a:rPr lang="es-ES" dirty="0">
                <a:latin typeface="Arial" pitchFamily="34" charset="0"/>
                <a:cs typeface="Arial" pitchFamily="34" charset="0"/>
              </a:rPr>
              <a:t> </a:t>
            </a:r>
            <a:r>
              <a:rPr lang="es-ES" dirty="0" smtClean="0">
                <a:latin typeface="Arial" pitchFamily="34" charset="0"/>
                <a:cs typeface="Arial" pitchFamily="34" charset="0"/>
              </a:rPr>
              <a:t>“PROCESO PENAL</a:t>
            </a:r>
            <a:r>
              <a:rPr lang="es-ES" dirty="0">
                <a:latin typeface="Arial" pitchFamily="34" charset="0"/>
                <a:cs typeface="Arial" pitchFamily="34" charset="0"/>
              </a:rPr>
              <a:t>” </a:t>
            </a:r>
            <a:r>
              <a:rPr lang="es-MX" dirty="0">
                <a:latin typeface="Arial" pitchFamily="34" charset="0"/>
                <a:cs typeface="Arial" pitchFamily="34" charset="0"/>
              </a:rPr>
              <a:t/>
            </a:r>
            <a:br>
              <a:rPr lang="es-MX" dirty="0">
                <a:latin typeface="Arial" pitchFamily="34" charset="0"/>
                <a:cs typeface="Arial" pitchFamily="34" charset="0"/>
              </a:rPr>
            </a:br>
            <a:r>
              <a:rPr lang="es-MX" dirty="0">
                <a:latin typeface="Arial" pitchFamily="34" charset="0"/>
                <a:cs typeface="Arial" pitchFamily="34" charset="0"/>
              </a:rPr>
              <a:t>UNIDAD DE COMPETENCIA </a:t>
            </a:r>
            <a:r>
              <a:rPr lang="es-ES" dirty="0" smtClean="0">
                <a:latin typeface="Arial" pitchFamily="34" charset="0"/>
                <a:cs typeface="Arial" pitchFamily="34" charset="0"/>
              </a:rPr>
              <a:t>I.- </a:t>
            </a:r>
            <a:r>
              <a:rPr lang="es-MX" dirty="0">
                <a:latin typeface="Arial" pitchFamily="34" charset="0"/>
                <a:cs typeface="Arial" pitchFamily="34" charset="0"/>
              </a:rPr>
              <a:t>EL PROCESO EN GENERAL</a:t>
            </a:r>
            <a:endParaRPr lang="es-ES" dirty="0" smtClean="0">
              <a:latin typeface="Arial" pitchFamily="34" charset="0"/>
              <a:cs typeface="Arial" pitchFamily="34" charset="0"/>
            </a:endParaRPr>
          </a:p>
          <a:p>
            <a:pPr algn="ctr">
              <a:lnSpc>
                <a:spcPct val="150000"/>
              </a:lnSpc>
            </a:pPr>
            <a:r>
              <a:rPr lang="es-MX" dirty="0" smtClean="0">
                <a:latin typeface="Arial" pitchFamily="34" charset="0"/>
                <a:cs typeface="Arial" pitchFamily="34" charset="0"/>
              </a:rPr>
              <a:t>TEMA</a:t>
            </a:r>
            <a:r>
              <a:rPr lang="es-MX" dirty="0">
                <a:latin typeface="Arial" pitchFamily="34" charset="0"/>
                <a:cs typeface="Arial" pitchFamily="34" charset="0"/>
              </a:rPr>
              <a:t>: CONCEPTO DE PROCESO</a:t>
            </a:r>
            <a:br>
              <a:rPr lang="es-MX" dirty="0">
                <a:latin typeface="Arial" pitchFamily="34" charset="0"/>
                <a:cs typeface="Arial" pitchFamily="34" charset="0"/>
              </a:rPr>
            </a:br>
            <a:r>
              <a:rPr lang="es-MX" dirty="0">
                <a:latin typeface="Arial" pitchFamily="34" charset="0"/>
                <a:cs typeface="Arial" pitchFamily="34" charset="0"/>
              </a:rPr>
              <a:t>LICENCIATURA EN DERECHO</a:t>
            </a:r>
            <a:br>
              <a:rPr lang="es-MX" dirty="0">
                <a:latin typeface="Arial" pitchFamily="34" charset="0"/>
                <a:cs typeface="Arial" pitchFamily="34" charset="0"/>
              </a:rPr>
            </a:br>
            <a:r>
              <a:rPr lang="es-MX" dirty="0" smtClean="0">
                <a:latin typeface="Arial" pitchFamily="34" charset="0"/>
                <a:cs typeface="Arial" pitchFamily="34" charset="0"/>
              </a:rPr>
              <a:t>AUTOR</a:t>
            </a:r>
            <a:r>
              <a:rPr lang="es-MX" dirty="0">
                <a:latin typeface="Arial" pitchFamily="34" charset="0"/>
                <a:cs typeface="Arial" pitchFamily="34" charset="0"/>
              </a:rPr>
              <a:t>: MTRO. EN DERECHO  JOSÉ JULIO NARES HERNÁNDEZ.</a:t>
            </a:r>
            <a:br>
              <a:rPr lang="es-MX" dirty="0">
                <a:latin typeface="Arial" pitchFamily="34" charset="0"/>
                <a:cs typeface="Arial" pitchFamily="34" charset="0"/>
              </a:rPr>
            </a:br>
            <a:endParaRPr lang="es-MX" dirty="0">
              <a:latin typeface="Arial" pitchFamily="34" charset="0"/>
              <a:cs typeface="Arial" pitchFamily="34" charset="0"/>
            </a:endParaRPr>
          </a:p>
        </p:txBody>
      </p:sp>
      <p:pic>
        <p:nvPicPr>
          <p:cNvPr id="10" name="Picture 4"/>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b="15972"/>
          <a:stretch/>
        </p:blipFill>
        <p:spPr bwMode="auto">
          <a:xfrm>
            <a:off x="0" y="0"/>
            <a:ext cx="9144000" cy="21328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1" name="10 Rectángulo"/>
          <p:cNvSpPr/>
          <p:nvPr/>
        </p:nvSpPr>
        <p:spPr>
          <a:xfrm>
            <a:off x="467544" y="0"/>
            <a:ext cx="7920880" cy="1200329"/>
          </a:xfrm>
          <a:prstGeom prst="rect">
            <a:avLst/>
          </a:prstGeom>
        </p:spPr>
        <p:txBody>
          <a:bodyPr wrap="square">
            <a:spAutoFit/>
          </a:bodyPr>
          <a:lstStyle/>
          <a:p>
            <a:pPr algn="ctr"/>
            <a:r>
              <a:rPr lang="es-ES" sz="2400" b="1" dirty="0" smtClean="0">
                <a:solidFill>
                  <a:schemeClr val="bg1"/>
                </a:solidFill>
              </a:rPr>
              <a:t>UNIVERSIDAD AUTONOMA DEL ESTADO DE MEXICO</a:t>
            </a:r>
          </a:p>
          <a:p>
            <a:pPr algn="ctr"/>
            <a:r>
              <a:rPr lang="es-ES" sz="2400" dirty="0" smtClean="0">
                <a:solidFill>
                  <a:schemeClr val="bg1"/>
                </a:solidFill>
              </a:rPr>
              <a:t> </a:t>
            </a:r>
          </a:p>
          <a:p>
            <a:pPr algn="ctr"/>
            <a:r>
              <a:rPr lang="es-ES" sz="2400" b="1" i="1" dirty="0" smtClean="0">
                <a:solidFill>
                  <a:schemeClr val="bg1"/>
                </a:solidFill>
              </a:rPr>
              <a:t>CENTRO UNIVERSITARIO UAEM VALLE DE CHALCO</a:t>
            </a:r>
            <a:endParaRPr lang="es-ES" sz="2400" b="1" dirty="0">
              <a:solidFill>
                <a:schemeClr val="bg1"/>
              </a:solidFill>
            </a:endParaRPr>
          </a:p>
        </p:txBody>
      </p:sp>
      <p:sp>
        <p:nvSpPr>
          <p:cNvPr id="9" name="8 CuadroTexto"/>
          <p:cNvSpPr txBox="1"/>
          <p:nvPr/>
        </p:nvSpPr>
        <p:spPr>
          <a:xfrm>
            <a:off x="6084168" y="5949280"/>
            <a:ext cx="2160240" cy="338554"/>
          </a:xfrm>
          <a:prstGeom prst="rect">
            <a:avLst/>
          </a:prstGeom>
          <a:noFill/>
        </p:spPr>
        <p:txBody>
          <a:bodyPr wrap="square" rtlCol="0">
            <a:spAutoFit/>
          </a:bodyPr>
          <a:lstStyle/>
          <a:p>
            <a:pPr algn="r"/>
            <a:r>
              <a:rPr lang="es-MX" sz="1600" dirty="0" smtClean="0"/>
              <a:t>SEPTIEMBRE 2015</a:t>
            </a:r>
            <a:endParaRPr lang="es-MX" sz="1600" dirty="0"/>
          </a:p>
        </p:txBody>
      </p:sp>
    </p:spTree>
    <p:extLst>
      <p:ext uri="{BB962C8B-B14F-4D97-AF65-F5344CB8AC3E}">
        <p14:creationId xmlns:p14="http://schemas.microsoft.com/office/powerpoint/2010/main" val="1646922572"/>
      </p:ext>
    </p:extLst>
  </p:cSld>
  <p:clrMapOvr>
    <a:masterClrMapping/>
  </p:clrMapOvr>
  <p:transition>
    <p:newsflash/>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Rectángulo redondeado"/>
          <p:cNvSpPr/>
          <p:nvPr/>
        </p:nvSpPr>
        <p:spPr>
          <a:xfrm>
            <a:off x="2461702" y="714355"/>
            <a:ext cx="4104456" cy="1094463"/>
          </a:xfrm>
          <a:prstGeom prst="roundRect">
            <a:avLst/>
          </a:prstGeom>
          <a:solidFill>
            <a:schemeClr val="accent3"/>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4000" dirty="0" smtClean="0"/>
              <a:t>CLASIFICACIÓN</a:t>
            </a:r>
            <a:endParaRPr lang="es-MX" sz="4000" dirty="0"/>
          </a:p>
        </p:txBody>
      </p:sp>
      <p:cxnSp>
        <p:nvCxnSpPr>
          <p:cNvPr id="8" name="7 Conector angular"/>
          <p:cNvCxnSpPr/>
          <p:nvPr/>
        </p:nvCxnSpPr>
        <p:spPr>
          <a:xfrm rot="16200000" flipH="1">
            <a:off x="5382090" y="2006842"/>
            <a:ext cx="1620180" cy="1224136"/>
          </a:xfrm>
          <a:prstGeom prst="bentConnector3">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0" name="9 Conector angular"/>
          <p:cNvCxnSpPr/>
          <p:nvPr/>
        </p:nvCxnSpPr>
        <p:spPr>
          <a:xfrm rot="5400000">
            <a:off x="2501770" y="2150858"/>
            <a:ext cx="1620180" cy="936104"/>
          </a:xfrm>
          <a:prstGeom prst="bentConnector3">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1" name="10 Rectángulo"/>
          <p:cNvSpPr/>
          <p:nvPr/>
        </p:nvSpPr>
        <p:spPr>
          <a:xfrm>
            <a:off x="451103" y="3645024"/>
            <a:ext cx="3024336" cy="3096344"/>
          </a:xfrm>
          <a:prstGeom prst="rect">
            <a:avLst/>
          </a:prstGeom>
          <a:solidFill>
            <a:schemeClr val="bg2">
              <a:lumMod val="5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4400" dirty="0" smtClean="0"/>
              <a:t>PUBLICO</a:t>
            </a:r>
          </a:p>
          <a:p>
            <a:pPr algn="ctr"/>
            <a:endParaRPr lang="es-MX" dirty="0"/>
          </a:p>
          <a:p>
            <a:pPr algn="ctr"/>
            <a:r>
              <a:rPr lang="es-MX" dirty="0" smtClean="0"/>
              <a:t>EJEMPLOS</a:t>
            </a:r>
          </a:p>
          <a:p>
            <a:pPr algn="ctr"/>
            <a:r>
              <a:rPr lang="es-MX" b="1" dirty="0"/>
              <a:t>●</a:t>
            </a:r>
            <a:r>
              <a:rPr lang="es-MX" b="1" dirty="0" smtClean="0"/>
              <a:t>CONSTITUCIONAL</a:t>
            </a:r>
          </a:p>
          <a:p>
            <a:pPr algn="ctr"/>
            <a:r>
              <a:rPr lang="es-MX" b="1" dirty="0"/>
              <a:t>●</a:t>
            </a:r>
            <a:r>
              <a:rPr lang="es-MX" b="1" dirty="0" smtClean="0"/>
              <a:t>ADMINISTRATIVO</a:t>
            </a:r>
          </a:p>
          <a:p>
            <a:pPr algn="ctr"/>
            <a:r>
              <a:rPr lang="es-MX" b="1" dirty="0" smtClean="0"/>
              <a:t>●PROCESAL</a:t>
            </a:r>
          </a:p>
          <a:p>
            <a:pPr algn="ctr"/>
            <a:r>
              <a:rPr lang="es-MX" b="1" dirty="0"/>
              <a:t>●</a:t>
            </a:r>
            <a:r>
              <a:rPr lang="es-MX" b="1" dirty="0" smtClean="0"/>
              <a:t>PENAL</a:t>
            </a:r>
            <a:endParaRPr lang="es-MX" b="1" dirty="0"/>
          </a:p>
        </p:txBody>
      </p:sp>
      <p:sp>
        <p:nvSpPr>
          <p:cNvPr id="12" name="11 Rectángulo"/>
          <p:cNvSpPr/>
          <p:nvPr/>
        </p:nvSpPr>
        <p:spPr>
          <a:xfrm>
            <a:off x="5559006" y="3645024"/>
            <a:ext cx="2829417" cy="3096344"/>
          </a:xfrm>
          <a:prstGeom prst="rect">
            <a:avLst/>
          </a:prstGeom>
          <a:solidFill>
            <a:schemeClr val="bg2">
              <a:lumMod val="5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4000" b="1" dirty="0" smtClean="0"/>
              <a:t>PRIVADO</a:t>
            </a:r>
          </a:p>
          <a:p>
            <a:pPr algn="ctr"/>
            <a:endParaRPr lang="es-MX" dirty="0" smtClean="0"/>
          </a:p>
          <a:p>
            <a:pPr algn="ctr"/>
            <a:r>
              <a:rPr lang="es-MX" dirty="0" smtClean="0"/>
              <a:t>EJEMPLOS</a:t>
            </a:r>
            <a:endParaRPr lang="es-MX" dirty="0"/>
          </a:p>
          <a:p>
            <a:pPr algn="ctr"/>
            <a:r>
              <a:rPr lang="es-MX" dirty="0" smtClean="0"/>
              <a:t>●CIVIL</a:t>
            </a:r>
          </a:p>
          <a:p>
            <a:pPr algn="ctr"/>
            <a:r>
              <a:rPr lang="es-MX" dirty="0"/>
              <a:t>●</a:t>
            </a:r>
            <a:r>
              <a:rPr lang="es-MX" dirty="0" smtClean="0"/>
              <a:t>MERCANTIL</a:t>
            </a:r>
          </a:p>
          <a:p>
            <a:pPr algn="ctr"/>
            <a:r>
              <a:rPr lang="es-MX" dirty="0"/>
              <a:t>●</a:t>
            </a:r>
            <a:r>
              <a:rPr lang="es-MX" dirty="0" smtClean="0"/>
              <a:t>BANCARIO</a:t>
            </a:r>
            <a:endParaRPr lang="es-MX" dirty="0"/>
          </a:p>
        </p:txBody>
      </p:sp>
      <p:sp>
        <p:nvSpPr>
          <p:cNvPr id="9" name="8 CuadroTexto"/>
          <p:cNvSpPr txBox="1"/>
          <p:nvPr/>
        </p:nvSpPr>
        <p:spPr>
          <a:xfrm>
            <a:off x="1475656" y="191135"/>
            <a:ext cx="6286544" cy="523220"/>
          </a:xfrm>
          <a:prstGeom prst="rect">
            <a:avLst/>
          </a:prstGeom>
          <a:solidFill>
            <a:srgbClr val="FFFF00"/>
          </a:solidFill>
        </p:spPr>
        <p:txBody>
          <a:bodyPr wrap="square" rtlCol="0">
            <a:spAutoFit/>
          </a:bodyPr>
          <a:lstStyle/>
          <a:p>
            <a:pPr algn="ctr"/>
            <a:r>
              <a:rPr lang="es-ES" sz="2800" b="1" dirty="0" smtClean="0"/>
              <a:t>CLASIFICACION DEL DERECHO</a:t>
            </a:r>
            <a:endParaRPr lang="es-ES" sz="2800" b="1" dirty="0"/>
          </a:p>
        </p:txBody>
      </p:sp>
    </p:spTree>
    <p:extLst>
      <p:ext uri="{BB962C8B-B14F-4D97-AF65-F5344CB8AC3E}">
        <p14:creationId xmlns:p14="http://schemas.microsoft.com/office/powerpoint/2010/main" val="3409528560"/>
      </p:ext>
    </p:extLst>
  </p:cSld>
  <p:clrMapOvr>
    <a:masterClrMapping/>
  </p:clrMapOvr>
  <p:timing>
    <p:tnLst>
      <p:par>
        <p:cTn id="1" dur="indefinite" restart="never" nodeType="tmRoot"/>
      </p:par>
    </p:tn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2276872"/>
            <a:ext cx="8229600" cy="4248472"/>
          </a:xfrm>
        </p:spPr>
        <p:txBody>
          <a:bodyPr>
            <a:normAutofit fontScale="47500" lnSpcReduction="20000"/>
          </a:bodyPr>
          <a:lstStyle/>
          <a:p>
            <a:pPr>
              <a:buNone/>
              <a:defRPr/>
            </a:pPr>
            <a:r>
              <a:rPr lang="es-ES" sz="2800" dirty="0">
                <a:solidFill>
                  <a:schemeClr val="bg1"/>
                </a:solidFill>
                <a:latin typeface="Arial" pitchFamily="34" charset="0"/>
                <a:cs typeface="Arial" pitchFamily="34" charset="0"/>
              </a:rPr>
              <a:t>LEY ORGANICA DEL PODER JUDICIAL DEL ESTADO DE MEXICO.</a:t>
            </a:r>
          </a:p>
          <a:p>
            <a:pPr algn="just">
              <a:lnSpc>
                <a:spcPct val="150000"/>
              </a:lnSpc>
              <a:buNone/>
              <a:defRPr/>
            </a:pPr>
            <a:r>
              <a:rPr lang="es-ES" sz="2800" b="1" dirty="0">
                <a:solidFill>
                  <a:schemeClr val="bg1"/>
                </a:solidFill>
                <a:latin typeface="Arial" pitchFamily="34" charset="0"/>
                <a:cs typeface="Arial" pitchFamily="34" charset="0"/>
              </a:rPr>
              <a:t>Artículo 89.- Son obligaciones de los secretarios:</a:t>
            </a:r>
          </a:p>
          <a:p>
            <a:pPr algn="just">
              <a:lnSpc>
                <a:spcPct val="150000"/>
              </a:lnSpc>
              <a:buNone/>
              <a:defRPr/>
            </a:pPr>
            <a:r>
              <a:rPr lang="es-ES" sz="2800" dirty="0">
                <a:solidFill>
                  <a:schemeClr val="bg1"/>
                </a:solidFill>
                <a:latin typeface="Arial" pitchFamily="34" charset="0"/>
                <a:cs typeface="Arial" pitchFamily="34" charset="0"/>
              </a:rPr>
              <a:t>I. Cumplir con el horario de labores fijado por el Consejo de la Judicatura, vigilar que sus</a:t>
            </a:r>
          </a:p>
          <a:p>
            <a:pPr algn="just">
              <a:lnSpc>
                <a:spcPct val="150000"/>
              </a:lnSpc>
              <a:buNone/>
              <a:defRPr/>
            </a:pPr>
            <a:r>
              <a:rPr lang="es-ES" sz="2800" dirty="0">
                <a:solidFill>
                  <a:schemeClr val="bg1"/>
                </a:solidFill>
                <a:latin typeface="Arial" pitchFamily="34" charset="0"/>
                <a:cs typeface="Arial" pitchFamily="34" charset="0"/>
              </a:rPr>
              <a:t>subalternos también lo hagan y llevar el libro de asistencia para su control;</a:t>
            </a:r>
          </a:p>
          <a:p>
            <a:pPr algn="just">
              <a:lnSpc>
                <a:spcPct val="150000"/>
              </a:lnSpc>
              <a:buNone/>
              <a:defRPr/>
            </a:pPr>
            <a:r>
              <a:rPr lang="es-ES" sz="2800" dirty="0">
                <a:solidFill>
                  <a:schemeClr val="bg1"/>
                </a:solidFill>
                <a:latin typeface="Arial" pitchFamily="34" charset="0"/>
                <a:cs typeface="Arial" pitchFamily="34" charset="0"/>
              </a:rPr>
              <a:t>II. Recibir por sí o por conducto de la oficialía de partes, los escritos o promociones que se les presenten, anotar al calce la razón del día y la hora de presentación, expresando el número de hojas que contengan los documentos que se acompañen. También deberán asentar razón idéntica en la copia, con la firma del que recibe el escrito y el sello del juzgado o tribunal, para que quede en poder del interesado;</a:t>
            </a:r>
          </a:p>
          <a:p>
            <a:pPr algn="just">
              <a:lnSpc>
                <a:spcPct val="150000"/>
              </a:lnSpc>
              <a:buNone/>
              <a:defRPr/>
            </a:pPr>
            <a:r>
              <a:rPr lang="es-ES" sz="2800" dirty="0">
                <a:solidFill>
                  <a:schemeClr val="bg1"/>
                </a:solidFill>
                <a:latin typeface="Arial" pitchFamily="34" charset="0"/>
                <a:cs typeface="Arial" pitchFamily="34" charset="0"/>
              </a:rPr>
              <a:t>III. Dar cuenta diariamente dentro de las 24 horas siguientes de su recepción, al presidente del Tribunal Superior de Justicia, al presidente de la sala colegiada, al magistrado unitario, o al juez, según corresponda, con los escritos, promociones y avisos presentados por los interesados, así como con los oficios y demás documentos que se reciban y tramitar la correspondencia oficial;</a:t>
            </a:r>
          </a:p>
          <a:p>
            <a:pPr marL="0" indent="0">
              <a:lnSpc>
                <a:spcPct val="90000"/>
              </a:lnSpc>
              <a:buNone/>
            </a:pPr>
            <a:endParaRPr lang="es-ES" sz="2800" dirty="0">
              <a:latin typeface="Arial" charset="0"/>
              <a:cs typeface="Arial" charset="0"/>
            </a:endParaRPr>
          </a:p>
          <a:p>
            <a:pPr marL="0" indent="0" algn="just">
              <a:buNone/>
            </a:pPr>
            <a:endParaRPr lang="es-MX" sz="2800" dirty="0" smtClean="0"/>
          </a:p>
          <a:p>
            <a:pPr marL="0" indent="0" algn="just">
              <a:buNone/>
            </a:pPr>
            <a:endParaRPr lang="es-MX" sz="2800" dirty="0"/>
          </a:p>
          <a:p>
            <a:pPr marL="0" indent="0" algn="just">
              <a:buNone/>
            </a:pPr>
            <a:endParaRPr lang="es-MX" sz="2800" dirty="0"/>
          </a:p>
          <a:p>
            <a:pPr marL="0" indent="0">
              <a:buNone/>
            </a:pPr>
            <a:endParaRPr lang="es-MX" sz="2800" dirty="0" smtClean="0"/>
          </a:p>
          <a:p>
            <a:pPr marL="0" indent="0">
              <a:buNone/>
            </a:pPr>
            <a:endParaRPr lang="es-MX" sz="2800" dirty="0"/>
          </a:p>
          <a:p>
            <a:pPr marL="0" indent="0">
              <a:buNone/>
            </a:pPr>
            <a:endParaRPr lang="es-MX" sz="2800" dirty="0" smtClean="0"/>
          </a:p>
          <a:p>
            <a:pPr marL="0" indent="0">
              <a:buNone/>
            </a:pPr>
            <a:endParaRPr lang="es-MX" sz="2800" dirty="0"/>
          </a:p>
          <a:p>
            <a:pPr marL="0" indent="0">
              <a:buNone/>
            </a:pPr>
            <a:endParaRPr lang="es-MX" sz="2800" dirty="0" smtClean="0"/>
          </a:p>
          <a:p>
            <a:pPr marL="0" indent="0">
              <a:buNone/>
            </a:pPr>
            <a:endParaRPr lang="es-MX" sz="2800" dirty="0"/>
          </a:p>
        </p:txBody>
      </p:sp>
      <p:sp>
        <p:nvSpPr>
          <p:cNvPr id="4" name="3 Rectángulo redondeado"/>
          <p:cNvSpPr/>
          <p:nvPr/>
        </p:nvSpPr>
        <p:spPr>
          <a:xfrm>
            <a:off x="179512" y="404664"/>
            <a:ext cx="8280920" cy="936104"/>
          </a:xfrm>
          <a:prstGeom prst="roundRect">
            <a:avLst/>
          </a:prstGeom>
          <a:gradFill>
            <a:gsLst>
              <a:gs pos="0">
                <a:srgbClr val="E6DCAC"/>
              </a:gs>
              <a:gs pos="12000">
                <a:srgbClr val="E6D78A"/>
              </a:gs>
              <a:gs pos="30000">
                <a:srgbClr val="C7AC4C"/>
              </a:gs>
              <a:gs pos="45000">
                <a:srgbClr val="E6D78A"/>
              </a:gs>
              <a:gs pos="77000">
                <a:srgbClr val="C7AC4C"/>
              </a:gs>
              <a:gs pos="100000">
                <a:srgbClr val="E6DCAC"/>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200" dirty="0" smtClean="0">
                <a:solidFill>
                  <a:srgbClr val="226911"/>
                </a:solidFill>
                <a:latin typeface="Elephant" pitchFamily="18" charset="0"/>
              </a:rPr>
              <a:t>    </a:t>
            </a:r>
            <a:r>
              <a:rPr lang="es-MX" sz="1600" i="1" dirty="0" smtClean="0">
                <a:solidFill>
                  <a:srgbClr val="11752B"/>
                </a:solidFill>
                <a:latin typeface="Bodoni MT Black" pitchFamily="18" charset="0"/>
              </a:rPr>
              <a:t>Universidad Autónoma del Estado de México</a:t>
            </a:r>
          </a:p>
          <a:p>
            <a:pPr algn="ctr"/>
            <a:r>
              <a:rPr lang="es-MX" i="1" dirty="0" smtClean="0">
                <a:solidFill>
                  <a:srgbClr val="11752B"/>
                </a:solidFill>
                <a:latin typeface="Bodoni MT Black" pitchFamily="18" charset="0"/>
              </a:rPr>
              <a:t>  </a:t>
            </a:r>
            <a:r>
              <a:rPr lang="es-MX" sz="1600" i="1" dirty="0" smtClean="0">
                <a:solidFill>
                  <a:srgbClr val="11752B"/>
                </a:solidFill>
                <a:latin typeface="Arial Rounded MT Bold" pitchFamily="34" charset="0"/>
              </a:rPr>
              <a:t>Centro Universitario UAEM Texcoco</a:t>
            </a:r>
            <a:endParaRPr lang="es-ES" sz="1600" i="1" dirty="0">
              <a:solidFill>
                <a:srgbClr val="11752B"/>
              </a:solidFill>
              <a:latin typeface="Arial Rounded MT Bold" pitchFamily="34" charset="0"/>
            </a:endParaRPr>
          </a:p>
        </p:txBody>
      </p:sp>
      <p:grpSp>
        <p:nvGrpSpPr>
          <p:cNvPr id="5" name="12 Grupo"/>
          <p:cNvGrpSpPr/>
          <p:nvPr/>
        </p:nvGrpSpPr>
        <p:grpSpPr>
          <a:xfrm>
            <a:off x="431540" y="476672"/>
            <a:ext cx="792088" cy="792088"/>
            <a:chOff x="827584" y="404664"/>
            <a:chExt cx="792088" cy="792088"/>
          </a:xfrm>
        </p:grpSpPr>
        <p:sp>
          <p:nvSpPr>
            <p:cNvPr id="6" name="5 Elipse"/>
            <p:cNvSpPr/>
            <p:nvPr/>
          </p:nvSpPr>
          <p:spPr>
            <a:xfrm>
              <a:off x="827584" y="404664"/>
              <a:ext cx="792088" cy="792088"/>
            </a:xfrm>
            <a:prstGeom prst="ellipse">
              <a:avLst/>
            </a:prstGeom>
            <a:solidFill>
              <a:srgbClr val="FFFFFF"/>
            </a:solidFill>
            <a:ln>
              <a:solidFill>
                <a:schemeClr val="accent3">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solidFill>
                  <a:prstClr val="white"/>
                </a:solidFill>
              </a:endParaRPr>
            </a:p>
          </p:txBody>
        </p:sp>
        <p:pic>
          <p:nvPicPr>
            <p:cNvPr id="7" name="Picture 2" descr="http://t1.gstatic.com/images?q=tbn:ANd9GcSfLtaCsGO9UgQ96G_1eswjYFRMOZ_RtGGO6cdOqtA40QlhU6vh6WmpYcye">
              <a:hlinkClick r:id="rId2"/>
            </p:cNvPr>
            <p:cNvPicPr>
              <a:picLocks noChangeAspect="1" noChangeArrowheads="1"/>
            </p:cNvPicPr>
            <p:nvPr/>
          </p:nvPicPr>
          <p:blipFill>
            <a:blip r:embed="rId3" cstate="print">
              <a:lum bright="17000" contrast="3000"/>
            </a:blip>
            <a:srcRect/>
            <a:stretch>
              <a:fillRect/>
            </a:stretch>
          </p:blipFill>
          <p:spPr bwMode="auto">
            <a:xfrm>
              <a:off x="956031" y="553460"/>
              <a:ext cx="543553" cy="507505"/>
            </a:xfrm>
            <a:prstGeom prst="rect">
              <a:avLst/>
            </a:prstGeom>
            <a:noFill/>
          </p:spPr>
        </p:pic>
      </p:grpSp>
      <p:grpSp>
        <p:nvGrpSpPr>
          <p:cNvPr id="8" name="12 Grupo"/>
          <p:cNvGrpSpPr/>
          <p:nvPr/>
        </p:nvGrpSpPr>
        <p:grpSpPr>
          <a:xfrm>
            <a:off x="7380312" y="476672"/>
            <a:ext cx="792088" cy="792088"/>
            <a:chOff x="827584" y="404664"/>
            <a:chExt cx="792088" cy="792088"/>
          </a:xfrm>
        </p:grpSpPr>
        <p:sp>
          <p:nvSpPr>
            <p:cNvPr id="9" name="8 Elipse"/>
            <p:cNvSpPr/>
            <p:nvPr/>
          </p:nvSpPr>
          <p:spPr>
            <a:xfrm>
              <a:off x="827584" y="404664"/>
              <a:ext cx="792088" cy="792088"/>
            </a:xfrm>
            <a:prstGeom prst="ellipse">
              <a:avLst/>
            </a:prstGeom>
            <a:solidFill>
              <a:srgbClr val="FFFFFF"/>
            </a:solidFill>
            <a:ln>
              <a:solidFill>
                <a:schemeClr val="accent3">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solidFill>
                  <a:prstClr val="white"/>
                </a:solidFill>
              </a:endParaRPr>
            </a:p>
          </p:txBody>
        </p:sp>
        <p:pic>
          <p:nvPicPr>
            <p:cNvPr id="10" name="Picture 2" descr="http://t1.gstatic.com/images?q=tbn:ANd9GcSfLtaCsGO9UgQ96G_1eswjYFRMOZ_RtGGO6cdOqtA40QlhU6vh6WmpYcye">
              <a:hlinkClick r:id="rId2"/>
            </p:cNvPr>
            <p:cNvPicPr>
              <a:picLocks noChangeAspect="1" noChangeArrowheads="1"/>
            </p:cNvPicPr>
            <p:nvPr/>
          </p:nvPicPr>
          <p:blipFill>
            <a:blip r:embed="rId3" cstate="print">
              <a:lum bright="17000" contrast="3000"/>
            </a:blip>
            <a:srcRect/>
            <a:stretch>
              <a:fillRect/>
            </a:stretch>
          </p:blipFill>
          <p:spPr bwMode="auto">
            <a:xfrm>
              <a:off x="956031" y="553460"/>
              <a:ext cx="543553" cy="507505"/>
            </a:xfrm>
            <a:prstGeom prst="rect">
              <a:avLst/>
            </a:prstGeom>
            <a:noFill/>
          </p:spPr>
        </p:pic>
      </p:grpSp>
      <p:sp>
        <p:nvSpPr>
          <p:cNvPr id="11" name="10 Título"/>
          <p:cNvSpPr>
            <a:spLocks noGrp="1"/>
          </p:cNvSpPr>
          <p:nvPr>
            <p:ph type="title"/>
          </p:nvPr>
        </p:nvSpPr>
        <p:spPr>
          <a:xfrm>
            <a:off x="467544" y="1579343"/>
            <a:ext cx="8229600" cy="523220"/>
          </a:xfrm>
          <a:prstGeom prst="rect">
            <a:avLst/>
          </a:prstGeom>
          <a:solidFill>
            <a:schemeClr val="accent5">
              <a:lumMod val="60000"/>
              <a:lumOff val="40000"/>
            </a:schemeClr>
          </a:solidFill>
        </p:spPr>
        <p:txBody>
          <a:bodyPr wrap="square">
            <a:spAutoFit/>
          </a:bodyPr>
          <a:lstStyle/>
          <a:p>
            <a:r>
              <a:rPr lang="es-MX" sz="2800" dirty="0" smtClean="0"/>
              <a:t>OBLIGACIONES DE LOS SECRETARIO DE ACUERDOS</a:t>
            </a:r>
            <a:endParaRPr lang="es-MX" sz="2800" dirty="0"/>
          </a:p>
        </p:txBody>
      </p:sp>
    </p:spTree>
    <p:extLst>
      <p:ext uri="{BB962C8B-B14F-4D97-AF65-F5344CB8AC3E}">
        <p14:creationId xmlns:p14="http://schemas.microsoft.com/office/powerpoint/2010/main" val="1704795698"/>
      </p:ext>
    </p:extLst>
  </p:cSld>
  <p:clrMapOvr>
    <a:masterClrMapping/>
  </p:clrMapOvr>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2276872"/>
            <a:ext cx="8229600" cy="4248472"/>
          </a:xfrm>
        </p:spPr>
        <p:txBody>
          <a:bodyPr>
            <a:normAutofit fontScale="55000" lnSpcReduction="20000"/>
          </a:bodyPr>
          <a:lstStyle/>
          <a:p>
            <a:pPr algn="just">
              <a:lnSpc>
                <a:spcPct val="150000"/>
              </a:lnSpc>
              <a:buNone/>
              <a:defRPr/>
            </a:pPr>
            <a:r>
              <a:rPr lang="es-ES" sz="2800" dirty="0">
                <a:solidFill>
                  <a:schemeClr val="bg1"/>
                </a:solidFill>
                <a:latin typeface="Arial" pitchFamily="34" charset="0"/>
                <a:cs typeface="Arial" pitchFamily="34" charset="0"/>
              </a:rPr>
              <a:t>IV. Autorizar los despachos, exhortos, actas, diligencias y autos, así como toda clase de resoluciones dictadas por el presidente del Tribunal Superior de Justicia o del pleno, magistrados de las salas o juez, según corresponda;</a:t>
            </a:r>
          </a:p>
          <a:p>
            <a:pPr algn="just">
              <a:lnSpc>
                <a:spcPct val="150000"/>
              </a:lnSpc>
              <a:buNone/>
              <a:defRPr/>
            </a:pPr>
            <a:r>
              <a:rPr lang="es-ES" sz="2800" dirty="0">
                <a:solidFill>
                  <a:schemeClr val="bg1"/>
                </a:solidFill>
                <a:latin typeface="Arial" pitchFamily="34" charset="0"/>
                <a:cs typeface="Arial" pitchFamily="34" charset="0"/>
              </a:rPr>
              <a:t>V. Asentar en los expedientes puntualmente las certificaciones, constancias y demás razones que la ley o el superior ordenen:</a:t>
            </a:r>
          </a:p>
          <a:p>
            <a:pPr algn="just">
              <a:lnSpc>
                <a:spcPct val="150000"/>
              </a:lnSpc>
              <a:buNone/>
              <a:defRPr/>
            </a:pPr>
            <a:r>
              <a:rPr lang="es-ES" sz="2800" dirty="0">
                <a:solidFill>
                  <a:schemeClr val="bg1"/>
                </a:solidFill>
                <a:latin typeface="Arial" pitchFamily="34" charset="0"/>
                <a:cs typeface="Arial" pitchFamily="34" charset="0"/>
              </a:rPr>
              <a:t>VI. Expedir las copias que la ley determine o deban darse a las partes en virtud de</a:t>
            </a:r>
          </a:p>
          <a:p>
            <a:pPr algn="just">
              <a:lnSpc>
                <a:spcPct val="150000"/>
              </a:lnSpc>
              <a:buNone/>
              <a:defRPr/>
            </a:pPr>
            <a:r>
              <a:rPr lang="es-ES" sz="2800" dirty="0">
                <a:solidFill>
                  <a:schemeClr val="bg1"/>
                </a:solidFill>
                <a:latin typeface="Arial" pitchFamily="34" charset="0"/>
                <a:cs typeface="Arial" pitchFamily="34" charset="0"/>
              </a:rPr>
              <a:t>mandamiento judicial;</a:t>
            </a:r>
          </a:p>
          <a:p>
            <a:pPr algn="just">
              <a:lnSpc>
                <a:spcPct val="150000"/>
              </a:lnSpc>
              <a:buNone/>
              <a:defRPr/>
            </a:pPr>
            <a:r>
              <a:rPr lang="es-ES" sz="2800" dirty="0">
                <a:solidFill>
                  <a:schemeClr val="bg1"/>
                </a:solidFill>
                <a:latin typeface="Arial" pitchFamily="34" charset="0"/>
                <a:cs typeface="Arial" pitchFamily="34" charset="0"/>
              </a:rPr>
              <a:t>VII. Conservar en su poder el sello de la oficina, sellar, foliar y rubricar en el centro, cada una de las hojas de los expedientes y demás documentos al término de cada actuación;</a:t>
            </a:r>
          </a:p>
          <a:p>
            <a:pPr algn="just">
              <a:lnSpc>
                <a:spcPct val="150000"/>
              </a:lnSpc>
              <a:buNone/>
              <a:defRPr/>
            </a:pPr>
            <a:r>
              <a:rPr lang="es-ES" sz="2800" dirty="0">
                <a:solidFill>
                  <a:schemeClr val="bg1"/>
                </a:solidFill>
                <a:latin typeface="Arial" pitchFamily="34" charset="0"/>
                <a:cs typeface="Arial" pitchFamily="34" charset="0"/>
              </a:rPr>
              <a:t>VIII. Guardar en el secreto del tribunal, sala o juzgado, los documentos, expedientes o valores que la ley o el superior disponga;</a:t>
            </a:r>
          </a:p>
          <a:p>
            <a:pPr marL="0" indent="0">
              <a:lnSpc>
                <a:spcPct val="90000"/>
              </a:lnSpc>
              <a:buNone/>
            </a:pPr>
            <a:endParaRPr lang="es-ES" sz="2800" dirty="0">
              <a:latin typeface="Arial" charset="0"/>
              <a:cs typeface="Arial" charset="0"/>
            </a:endParaRPr>
          </a:p>
          <a:p>
            <a:pPr marL="0" indent="0" algn="just">
              <a:buNone/>
            </a:pPr>
            <a:endParaRPr lang="es-MX" sz="2800" dirty="0" smtClean="0"/>
          </a:p>
          <a:p>
            <a:pPr marL="0" indent="0" algn="just">
              <a:buNone/>
            </a:pPr>
            <a:endParaRPr lang="es-MX" sz="2800" dirty="0"/>
          </a:p>
          <a:p>
            <a:pPr marL="0" indent="0" algn="just">
              <a:buNone/>
            </a:pPr>
            <a:endParaRPr lang="es-MX" sz="2800" dirty="0"/>
          </a:p>
          <a:p>
            <a:pPr marL="0" indent="0">
              <a:buNone/>
            </a:pPr>
            <a:endParaRPr lang="es-MX" sz="2800" dirty="0" smtClean="0"/>
          </a:p>
          <a:p>
            <a:pPr marL="0" indent="0">
              <a:buNone/>
            </a:pPr>
            <a:endParaRPr lang="es-MX" sz="2800" dirty="0"/>
          </a:p>
          <a:p>
            <a:pPr marL="0" indent="0">
              <a:buNone/>
            </a:pPr>
            <a:endParaRPr lang="es-MX" sz="2800" dirty="0" smtClean="0"/>
          </a:p>
          <a:p>
            <a:pPr marL="0" indent="0">
              <a:buNone/>
            </a:pPr>
            <a:endParaRPr lang="es-MX" sz="2800" dirty="0"/>
          </a:p>
          <a:p>
            <a:pPr marL="0" indent="0">
              <a:buNone/>
            </a:pPr>
            <a:endParaRPr lang="es-MX" sz="2800" dirty="0" smtClean="0"/>
          </a:p>
          <a:p>
            <a:pPr marL="0" indent="0">
              <a:buNone/>
            </a:pPr>
            <a:endParaRPr lang="es-MX" sz="2800" dirty="0"/>
          </a:p>
        </p:txBody>
      </p:sp>
      <p:sp>
        <p:nvSpPr>
          <p:cNvPr id="4" name="3 Rectángulo redondeado"/>
          <p:cNvSpPr/>
          <p:nvPr/>
        </p:nvSpPr>
        <p:spPr>
          <a:xfrm>
            <a:off x="179512" y="404664"/>
            <a:ext cx="8280920" cy="936104"/>
          </a:xfrm>
          <a:prstGeom prst="roundRect">
            <a:avLst/>
          </a:prstGeom>
          <a:gradFill>
            <a:gsLst>
              <a:gs pos="0">
                <a:srgbClr val="E6DCAC"/>
              </a:gs>
              <a:gs pos="12000">
                <a:srgbClr val="E6D78A"/>
              </a:gs>
              <a:gs pos="30000">
                <a:srgbClr val="C7AC4C"/>
              </a:gs>
              <a:gs pos="45000">
                <a:srgbClr val="E6D78A"/>
              </a:gs>
              <a:gs pos="77000">
                <a:srgbClr val="C7AC4C"/>
              </a:gs>
              <a:gs pos="100000">
                <a:srgbClr val="E6DCAC"/>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200" dirty="0" smtClean="0">
                <a:solidFill>
                  <a:srgbClr val="226911"/>
                </a:solidFill>
                <a:latin typeface="Elephant" pitchFamily="18" charset="0"/>
              </a:rPr>
              <a:t>    </a:t>
            </a:r>
            <a:r>
              <a:rPr lang="es-MX" sz="1600" i="1" dirty="0" smtClean="0">
                <a:solidFill>
                  <a:srgbClr val="11752B"/>
                </a:solidFill>
                <a:latin typeface="Bodoni MT Black" pitchFamily="18" charset="0"/>
              </a:rPr>
              <a:t>Universidad Autónoma del Estado de México</a:t>
            </a:r>
          </a:p>
          <a:p>
            <a:pPr algn="ctr"/>
            <a:r>
              <a:rPr lang="es-MX" i="1" dirty="0" smtClean="0">
                <a:solidFill>
                  <a:srgbClr val="11752B"/>
                </a:solidFill>
                <a:latin typeface="Bodoni MT Black" pitchFamily="18" charset="0"/>
              </a:rPr>
              <a:t>  </a:t>
            </a:r>
            <a:r>
              <a:rPr lang="es-MX" sz="1600" i="1" dirty="0" smtClean="0">
                <a:solidFill>
                  <a:srgbClr val="11752B"/>
                </a:solidFill>
                <a:latin typeface="Arial Rounded MT Bold" pitchFamily="34" charset="0"/>
              </a:rPr>
              <a:t>Centro Universitario UAEM Texcoco</a:t>
            </a:r>
            <a:endParaRPr lang="es-ES" sz="1600" i="1" dirty="0">
              <a:solidFill>
                <a:srgbClr val="11752B"/>
              </a:solidFill>
              <a:latin typeface="Arial Rounded MT Bold" pitchFamily="34" charset="0"/>
            </a:endParaRPr>
          </a:p>
        </p:txBody>
      </p:sp>
      <p:grpSp>
        <p:nvGrpSpPr>
          <p:cNvPr id="5" name="12 Grupo"/>
          <p:cNvGrpSpPr/>
          <p:nvPr/>
        </p:nvGrpSpPr>
        <p:grpSpPr>
          <a:xfrm>
            <a:off x="431540" y="476672"/>
            <a:ext cx="792088" cy="792088"/>
            <a:chOff x="827584" y="404664"/>
            <a:chExt cx="792088" cy="792088"/>
          </a:xfrm>
        </p:grpSpPr>
        <p:sp>
          <p:nvSpPr>
            <p:cNvPr id="6" name="5 Elipse"/>
            <p:cNvSpPr/>
            <p:nvPr/>
          </p:nvSpPr>
          <p:spPr>
            <a:xfrm>
              <a:off x="827584" y="404664"/>
              <a:ext cx="792088" cy="792088"/>
            </a:xfrm>
            <a:prstGeom prst="ellipse">
              <a:avLst/>
            </a:prstGeom>
            <a:solidFill>
              <a:srgbClr val="FFFFFF"/>
            </a:solidFill>
            <a:ln>
              <a:solidFill>
                <a:schemeClr val="accent3">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solidFill>
                  <a:prstClr val="white"/>
                </a:solidFill>
              </a:endParaRPr>
            </a:p>
          </p:txBody>
        </p:sp>
        <p:pic>
          <p:nvPicPr>
            <p:cNvPr id="7" name="Picture 2" descr="http://t1.gstatic.com/images?q=tbn:ANd9GcSfLtaCsGO9UgQ96G_1eswjYFRMOZ_RtGGO6cdOqtA40QlhU6vh6WmpYcye">
              <a:hlinkClick r:id="rId2"/>
            </p:cNvPr>
            <p:cNvPicPr>
              <a:picLocks noChangeAspect="1" noChangeArrowheads="1"/>
            </p:cNvPicPr>
            <p:nvPr/>
          </p:nvPicPr>
          <p:blipFill>
            <a:blip r:embed="rId3" cstate="print">
              <a:lum bright="17000" contrast="3000"/>
            </a:blip>
            <a:srcRect/>
            <a:stretch>
              <a:fillRect/>
            </a:stretch>
          </p:blipFill>
          <p:spPr bwMode="auto">
            <a:xfrm>
              <a:off x="956031" y="553460"/>
              <a:ext cx="543553" cy="507505"/>
            </a:xfrm>
            <a:prstGeom prst="rect">
              <a:avLst/>
            </a:prstGeom>
            <a:noFill/>
          </p:spPr>
        </p:pic>
      </p:grpSp>
      <p:grpSp>
        <p:nvGrpSpPr>
          <p:cNvPr id="8" name="12 Grupo"/>
          <p:cNvGrpSpPr/>
          <p:nvPr/>
        </p:nvGrpSpPr>
        <p:grpSpPr>
          <a:xfrm>
            <a:off x="7380312" y="476672"/>
            <a:ext cx="792088" cy="792088"/>
            <a:chOff x="827584" y="404664"/>
            <a:chExt cx="792088" cy="792088"/>
          </a:xfrm>
        </p:grpSpPr>
        <p:sp>
          <p:nvSpPr>
            <p:cNvPr id="9" name="8 Elipse"/>
            <p:cNvSpPr/>
            <p:nvPr/>
          </p:nvSpPr>
          <p:spPr>
            <a:xfrm>
              <a:off x="827584" y="404664"/>
              <a:ext cx="792088" cy="792088"/>
            </a:xfrm>
            <a:prstGeom prst="ellipse">
              <a:avLst/>
            </a:prstGeom>
            <a:solidFill>
              <a:srgbClr val="FFFFFF"/>
            </a:solidFill>
            <a:ln>
              <a:solidFill>
                <a:schemeClr val="accent3">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solidFill>
                  <a:prstClr val="white"/>
                </a:solidFill>
              </a:endParaRPr>
            </a:p>
          </p:txBody>
        </p:sp>
        <p:pic>
          <p:nvPicPr>
            <p:cNvPr id="10" name="Picture 2" descr="http://t1.gstatic.com/images?q=tbn:ANd9GcSfLtaCsGO9UgQ96G_1eswjYFRMOZ_RtGGO6cdOqtA40QlhU6vh6WmpYcye">
              <a:hlinkClick r:id="rId2"/>
            </p:cNvPr>
            <p:cNvPicPr>
              <a:picLocks noChangeAspect="1" noChangeArrowheads="1"/>
            </p:cNvPicPr>
            <p:nvPr/>
          </p:nvPicPr>
          <p:blipFill>
            <a:blip r:embed="rId3" cstate="print">
              <a:lum bright="17000" contrast="3000"/>
            </a:blip>
            <a:srcRect/>
            <a:stretch>
              <a:fillRect/>
            </a:stretch>
          </p:blipFill>
          <p:spPr bwMode="auto">
            <a:xfrm>
              <a:off x="956031" y="553460"/>
              <a:ext cx="543553" cy="507505"/>
            </a:xfrm>
            <a:prstGeom prst="rect">
              <a:avLst/>
            </a:prstGeom>
            <a:noFill/>
          </p:spPr>
        </p:pic>
      </p:grpSp>
      <p:sp>
        <p:nvSpPr>
          <p:cNvPr id="11" name="10 Título"/>
          <p:cNvSpPr>
            <a:spLocks noGrp="1"/>
          </p:cNvSpPr>
          <p:nvPr>
            <p:ph type="title"/>
          </p:nvPr>
        </p:nvSpPr>
        <p:spPr>
          <a:xfrm>
            <a:off x="467544" y="1610120"/>
            <a:ext cx="8229600" cy="461665"/>
          </a:xfrm>
          <a:prstGeom prst="rect">
            <a:avLst/>
          </a:prstGeom>
          <a:solidFill>
            <a:schemeClr val="accent5">
              <a:lumMod val="60000"/>
              <a:lumOff val="40000"/>
            </a:schemeClr>
          </a:solidFill>
        </p:spPr>
        <p:txBody>
          <a:bodyPr wrap="square">
            <a:spAutoFit/>
          </a:bodyPr>
          <a:lstStyle/>
          <a:p>
            <a:r>
              <a:rPr lang="es-MX" sz="2400" dirty="0"/>
              <a:t>OBLIGACIONES DE LOS SECRETARIO DE </a:t>
            </a:r>
            <a:r>
              <a:rPr lang="es-MX" sz="2400" dirty="0" smtClean="0"/>
              <a:t>ACUERDOS…</a:t>
            </a:r>
            <a:endParaRPr lang="es-MX" sz="2400" dirty="0"/>
          </a:p>
        </p:txBody>
      </p:sp>
    </p:spTree>
    <p:extLst>
      <p:ext uri="{BB962C8B-B14F-4D97-AF65-F5344CB8AC3E}">
        <p14:creationId xmlns:p14="http://schemas.microsoft.com/office/powerpoint/2010/main" val="3726161311"/>
      </p:ext>
    </p:extLst>
  </p:cSld>
  <p:clrMapOvr>
    <a:masterClrMapping/>
  </p:clrMapOvr>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2276872"/>
            <a:ext cx="8229600" cy="4248472"/>
          </a:xfrm>
        </p:spPr>
        <p:txBody>
          <a:bodyPr>
            <a:normAutofit fontScale="62500" lnSpcReduction="20000"/>
          </a:bodyPr>
          <a:lstStyle/>
          <a:p>
            <a:pPr marL="0" indent="0" algn="just">
              <a:lnSpc>
                <a:spcPct val="140000"/>
              </a:lnSpc>
              <a:buNone/>
            </a:pPr>
            <a:r>
              <a:rPr lang="es-ES" sz="2800" dirty="0">
                <a:solidFill>
                  <a:schemeClr val="bg1"/>
                </a:solidFill>
                <a:latin typeface="Arial" charset="0"/>
                <a:cs typeface="Arial" charset="0"/>
              </a:rPr>
              <a:t>VIII. Guardar en el secreto del tribunal, sala o juzgado, los documentos, expedientes o valores que la ley o el superior disponga;</a:t>
            </a:r>
          </a:p>
          <a:p>
            <a:pPr marL="0" indent="0" algn="just">
              <a:lnSpc>
                <a:spcPct val="150000"/>
              </a:lnSpc>
              <a:buNone/>
            </a:pPr>
            <a:r>
              <a:rPr lang="es-ES" sz="2800" dirty="0">
                <a:solidFill>
                  <a:schemeClr val="bg1"/>
                </a:solidFill>
                <a:latin typeface="Arial" charset="0"/>
                <a:cs typeface="Arial" charset="0"/>
              </a:rPr>
              <a:t>IX. Recoger, guardar e inventariar los expedientes;</a:t>
            </a:r>
          </a:p>
          <a:p>
            <a:pPr marL="0" indent="0" algn="just">
              <a:lnSpc>
                <a:spcPct val="150000"/>
              </a:lnSpc>
              <a:buNone/>
            </a:pPr>
            <a:r>
              <a:rPr lang="es-ES" sz="2800" dirty="0">
                <a:solidFill>
                  <a:schemeClr val="bg1"/>
                </a:solidFill>
                <a:latin typeface="Arial" charset="0"/>
                <a:cs typeface="Arial" charset="0"/>
              </a:rPr>
              <a:t>X. Proporcionar a los interesados los expedientes en los que fueren parte, siempre que sea en su presencia, sin extraerlos de la oficina;</a:t>
            </a:r>
          </a:p>
          <a:p>
            <a:pPr marL="0" indent="0" algn="just">
              <a:lnSpc>
                <a:spcPct val="150000"/>
              </a:lnSpc>
              <a:buNone/>
            </a:pPr>
            <a:r>
              <a:rPr lang="es-ES" sz="2800" dirty="0">
                <a:solidFill>
                  <a:schemeClr val="bg1"/>
                </a:solidFill>
                <a:latin typeface="Arial" charset="0"/>
                <a:cs typeface="Arial" charset="0"/>
              </a:rPr>
              <a:t>XI. Dar fe y autorizar en los juicios verbales las comparecencias de las partes;</a:t>
            </a:r>
          </a:p>
          <a:p>
            <a:pPr marL="0" indent="0" algn="just">
              <a:lnSpc>
                <a:spcPct val="150000"/>
              </a:lnSpc>
              <a:buNone/>
            </a:pPr>
            <a:r>
              <a:rPr lang="es-ES" sz="2800" dirty="0">
                <a:solidFill>
                  <a:schemeClr val="bg1"/>
                </a:solidFill>
                <a:latin typeface="Arial" charset="0"/>
                <a:cs typeface="Arial" charset="0"/>
              </a:rPr>
              <a:t>XII. Dar fe y autorizar los actos de su inmediato superior en ejercicio de sus funciones;</a:t>
            </a:r>
          </a:p>
          <a:p>
            <a:pPr marL="0" indent="0" algn="just">
              <a:lnSpc>
                <a:spcPct val="150000"/>
              </a:lnSpc>
              <a:buNone/>
            </a:pPr>
            <a:r>
              <a:rPr lang="es-ES" sz="2800" dirty="0">
                <a:solidFill>
                  <a:schemeClr val="bg1"/>
                </a:solidFill>
                <a:latin typeface="Arial" charset="0"/>
                <a:cs typeface="Arial" charset="0"/>
              </a:rPr>
              <a:t>XIII. Efectuar en el tribunal o juzgado, las notificaciones que les encomiende la ley o entregar para el mismo objeto los expedientes al notificador o, en su caso, al ejecutor;</a:t>
            </a:r>
          </a:p>
          <a:p>
            <a:pPr marL="0" indent="0">
              <a:lnSpc>
                <a:spcPct val="90000"/>
              </a:lnSpc>
              <a:buNone/>
            </a:pPr>
            <a:endParaRPr lang="es-ES" sz="2800" dirty="0">
              <a:latin typeface="Arial" charset="0"/>
              <a:cs typeface="Arial" charset="0"/>
            </a:endParaRPr>
          </a:p>
          <a:p>
            <a:pPr marL="0" indent="0" algn="just">
              <a:buNone/>
            </a:pPr>
            <a:endParaRPr lang="es-MX" sz="2800" dirty="0" smtClean="0"/>
          </a:p>
          <a:p>
            <a:pPr marL="0" indent="0" algn="just">
              <a:buNone/>
            </a:pPr>
            <a:endParaRPr lang="es-MX" sz="2800" dirty="0"/>
          </a:p>
          <a:p>
            <a:pPr marL="0" indent="0" algn="just">
              <a:buNone/>
            </a:pPr>
            <a:endParaRPr lang="es-MX" sz="2800" dirty="0"/>
          </a:p>
          <a:p>
            <a:pPr marL="0" indent="0">
              <a:buNone/>
            </a:pPr>
            <a:endParaRPr lang="es-MX" sz="2800" dirty="0" smtClean="0"/>
          </a:p>
          <a:p>
            <a:pPr marL="0" indent="0">
              <a:buNone/>
            </a:pPr>
            <a:endParaRPr lang="es-MX" sz="2800" dirty="0"/>
          </a:p>
          <a:p>
            <a:pPr marL="0" indent="0">
              <a:buNone/>
            </a:pPr>
            <a:endParaRPr lang="es-MX" sz="2800" dirty="0" smtClean="0"/>
          </a:p>
          <a:p>
            <a:pPr marL="0" indent="0">
              <a:buNone/>
            </a:pPr>
            <a:endParaRPr lang="es-MX" sz="2800" dirty="0"/>
          </a:p>
          <a:p>
            <a:pPr marL="0" indent="0">
              <a:buNone/>
            </a:pPr>
            <a:endParaRPr lang="es-MX" sz="2800" dirty="0" smtClean="0"/>
          </a:p>
          <a:p>
            <a:pPr marL="0" indent="0">
              <a:buNone/>
            </a:pPr>
            <a:endParaRPr lang="es-MX" sz="2800" dirty="0"/>
          </a:p>
        </p:txBody>
      </p:sp>
      <p:sp>
        <p:nvSpPr>
          <p:cNvPr id="4" name="3 Rectángulo redondeado"/>
          <p:cNvSpPr/>
          <p:nvPr/>
        </p:nvSpPr>
        <p:spPr>
          <a:xfrm>
            <a:off x="179512" y="404664"/>
            <a:ext cx="8280920" cy="936104"/>
          </a:xfrm>
          <a:prstGeom prst="roundRect">
            <a:avLst/>
          </a:prstGeom>
          <a:gradFill>
            <a:gsLst>
              <a:gs pos="0">
                <a:srgbClr val="E6DCAC"/>
              </a:gs>
              <a:gs pos="12000">
                <a:srgbClr val="E6D78A"/>
              </a:gs>
              <a:gs pos="30000">
                <a:srgbClr val="C7AC4C"/>
              </a:gs>
              <a:gs pos="45000">
                <a:srgbClr val="E6D78A"/>
              </a:gs>
              <a:gs pos="77000">
                <a:srgbClr val="C7AC4C"/>
              </a:gs>
              <a:gs pos="100000">
                <a:srgbClr val="E6DCAC"/>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200" dirty="0" smtClean="0">
                <a:solidFill>
                  <a:srgbClr val="226911"/>
                </a:solidFill>
                <a:latin typeface="Elephant" pitchFamily="18" charset="0"/>
              </a:rPr>
              <a:t>    </a:t>
            </a:r>
            <a:r>
              <a:rPr lang="es-MX" sz="1600" i="1" dirty="0" smtClean="0">
                <a:solidFill>
                  <a:srgbClr val="11752B"/>
                </a:solidFill>
                <a:latin typeface="Bodoni MT Black" pitchFamily="18" charset="0"/>
              </a:rPr>
              <a:t>Universidad Autónoma del Estado de México</a:t>
            </a:r>
          </a:p>
          <a:p>
            <a:pPr algn="ctr"/>
            <a:r>
              <a:rPr lang="es-MX" i="1" dirty="0" smtClean="0">
                <a:solidFill>
                  <a:srgbClr val="11752B"/>
                </a:solidFill>
                <a:latin typeface="Bodoni MT Black" pitchFamily="18" charset="0"/>
              </a:rPr>
              <a:t>  </a:t>
            </a:r>
            <a:r>
              <a:rPr lang="es-MX" sz="1600" i="1" dirty="0" smtClean="0">
                <a:solidFill>
                  <a:srgbClr val="11752B"/>
                </a:solidFill>
                <a:latin typeface="Arial Rounded MT Bold" pitchFamily="34" charset="0"/>
              </a:rPr>
              <a:t>Centro Universitario UAEM Texcoco</a:t>
            </a:r>
            <a:endParaRPr lang="es-ES" sz="1600" i="1" dirty="0">
              <a:solidFill>
                <a:srgbClr val="11752B"/>
              </a:solidFill>
              <a:latin typeface="Arial Rounded MT Bold" pitchFamily="34" charset="0"/>
            </a:endParaRPr>
          </a:p>
        </p:txBody>
      </p:sp>
      <p:grpSp>
        <p:nvGrpSpPr>
          <p:cNvPr id="5" name="12 Grupo"/>
          <p:cNvGrpSpPr/>
          <p:nvPr/>
        </p:nvGrpSpPr>
        <p:grpSpPr>
          <a:xfrm>
            <a:off x="431540" y="476672"/>
            <a:ext cx="792088" cy="792088"/>
            <a:chOff x="827584" y="404664"/>
            <a:chExt cx="792088" cy="792088"/>
          </a:xfrm>
        </p:grpSpPr>
        <p:sp>
          <p:nvSpPr>
            <p:cNvPr id="6" name="5 Elipse"/>
            <p:cNvSpPr/>
            <p:nvPr/>
          </p:nvSpPr>
          <p:spPr>
            <a:xfrm>
              <a:off x="827584" y="404664"/>
              <a:ext cx="792088" cy="792088"/>
            </a:xfrm>
            <a:prstGeom prst="ellipse">
              <a:avLst/>
            </a:prstGeom>
            <a:solidFill>
              <a:srgbClr val="FFFFFF"/>
            </a:solidFill>
            <a:ln>
              <a:solidFill>
                <a:schemeClr val="accent3">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solidFill>
                  <a:prstClr val="white"/>
                </a:solidFill>
              </a:endParaRPr>
            </a:p>
          </p:txBody>
        </p:sp>
        <p:pic>
          <p:nvPicPr>
            <p:cNvPr id="7" name="Picture 2" descr="http://t1.gstatic.com/images?q=tbn:ANd9GcSfLtaCsGO9UgQ96G_1eswjYFRMOZ_RtGGO6cdOqtA40QlhU6vh6WmpYcye">
              <a:hlinkClick r:id="rId2"/>
            </p:cNvPr>
            <p:cNvPicPr>
              <a:picLocks noChangeAspect="1" noChangeArrowheads="1"/>
            </p:cNvPicPr>
            <p:nvPr/>
          </p:nvPicPr>
          <p:blipFill>
            <a:blip r:embed="rId3" cstate="print">
              <a:lum bright="17000" contrast="3000"/>
            </a:blip>
            <a:srcRect/>
            <a:stretch>
              <a:fillRect/>
            </a:stretch>
          </p:blipFill>
          <p:spPr bwMode="auto">
            <a:xfrm>
              <a:off x="956031" y="553460"/>
              <a:ext cx="543553" cy="507505"/>
            </a:xfrm>
            <a:prstGeom prst="rect">
              <a:avLst/>
            </a:prstGeom>
            <a:noFill/>
          </p:spPr>
        </p:pic>
      </p:grpSp>
      <p:grpSp>
        <p:nvGrpSpPr>
          <p:cNvPr id="8" name="12 Grupo"/>
          <p:cNvGrpSpPr/>
          <p:nvPr/>
        </p:nvGrpSpPr>
        <p:grpSpPr>
          <a:xfrm>
            <a:off x="7380312" y="476672"/>
            <a:ext cx="792088" cy="792088"/>
            <a:chOff x="827584" y="404664"/>
            <a:chExt cx="792088" cy="792088"/>
          </a:xfrm>
        </p:grpSpPr>
        <p:sp>
          <p:nvSpPr>
            <p:cNvPr id="9" name="8 Elipse"/>
            <p:cNvSpPr/>
            <p:nvPr/>
          </p:nvSpPr>
          <p:spPr>
            <a:xfrm>
              <a:off x="827584" y="404664"/>
              <a:ext cx="792088" cy="792088"/>
            </a:xfrm>
            <a:prstGeom prst="ellipse">
              <a:avLst/>
            </a:prstGeom>
            <a:solidFill>
              <a:srgbClr val="FFFFFF"/>
            </a:solidFill>
            <a:ln>
              <a:solidFill>
                <a:schemeClr val="accent3">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solidFill>
                  <a:prstClr val="white"/>
                </a:solidFill>
              </a:endParaRPr>
            </a:p>
          </p:txBody>
        </p:sp>
        <p:pic>
          <p:nvPicPr>
            <p:cNvPr id="10" name="Picture 2" descr="http://t1.gstatic.com/images?q=tbn:ANd9GcSfLtaCsGO9UgQ96G_1eswjYFRMOZ_RtGGO6cdOqtA40QlhU6vh6WmpYcye">
              <a:hlinkClick r:id="rId2"/>
            </p:cNvPr>
            <p:cNvPicPr>
              <a:picLocks noChangeAspect="1" noChangeArrowheads="1"/>
            </p:cNvPicPr>
            <p:nvPr/>
          </p:nvPicPr>
          <p:blipFill>
            <a:blip r:embed="rId3" cstate="print">
              <a:lum bright="17000" contrast="3000"/>
            </a:blip>
            <a:srcRect/>
            <a:stretch>
              <a:fillRect/>
            </a:stretch>
          </p:blipFill>
          <p:spPr bwMode="auto">
            <a:xfrm>
              <a:off x="956031" y="553460"/>
              <a:ext cx="543553" cy="507505"/>
            </a:xfrm>
            <a:prstGeom prst="rect">
              <a:avLst/>
            </a:prstGeom>
            <a:noFill/>
          </p:spPr>
        </p:pic>
      </p:grpSp>
      <p:sp>
        <p:nvSpPr>
          <p:cNvPr id="11" name="10 Título"/>
          <p:cNvSpPr>
            <a:spLocks noGrp="1"/>
          </p:cNvSpPr>
          <p:nvPr>
            <p:ph type="title"/>
          </p:nvPr>
        </p:nvSpPr>
        <p:spPr>
          <a:xfrm>
            <a:off x="467544" y="1579343"/>
            <a:ext cx="8229600" cy="523220"/>
          </a:xfrm>
          <a:prstGeom prst="rect">
            <a:avLst/>
          </a:prstGeom>
          <a:solidFill>
            <a:schemeClr val="accent5">
              <a:lumMod val="60000"/>
              <a:lumOff val="40000"/>
            </a:schemeClr>
          </a:solidFill>
        </p:spPr>
        <p:txBody>
          <a:bodyPr wrap="square">
            <a:spAutoFit/>
          </a:bodyPr>
          <a:lstStyle/>
          <a:p>
            <a:r>
              <a:rPr lang="es-MX" sz="2800" dirty="0"/>
              <a:t>OBLIGACIONES DE LOS SECRETARIO DE ACUERDOS…</a:t>
            </a:r>
          </a:p>
        </p:txBody>
      </p:sp>
    </p:spTree>
    <p:extLst>
      <p:ext uri="{BB962C8B-B14F-4D97-AF65-F5344CB8AC3E}">
        <p14:creationId xmlns:p14="http://schemas.microsoft.com/office/powerpoint/2010/main" val="3637683180"/>
      </p:ext>
    </p:extLst>
  </p:cSld>
  <p:clrMapOvr>
    <a:masterClrMapping/>
  </p:clrMapOvr>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2276872"/>
            <a:ext cx="8229600" cy="4248472"/>
          </a:xfrm>
        </p:spPr>
        <p:txBody>
          <a:bodyPr>
            <a:normAutofit fontScale="70000" lnSpcReduction="20000"/>
          </a:bodyPr>
          <a:lstStyle/>
          <a:p>
            <a:pPr marL="0" indent="0" algn="just">
              <a:lnSpc>
                <a:spcPct val="90000"/>
              </a:lnSpc>
              <a:buNone/>
            </a:pPr>
            <a:r>
              <a:rPr lang="es-MX" sz="2800" dirty="0">
                <a:solidFill>
                  <a:schemeClr val="bg1"/>
                </a:solidFill>
                <a:latin typeface="Arial" charset="0"/>
                <a:cs typeface="Arial" charset="0"/>
              </a:rPr>
              <a:t>XIV. Llevar al corriente los siguientes libros: el de gobierno, para anotar entradas, salidas y el estado de los asuntos en cada ramo; el de registro diario de promociones; el de entrega y recibo de expedientes y comunicaciones; el de exhortos para cada materia; el de entrega y recibo de expedientes al archivo judicial y los demás que sean necesarios para cada materia, a juicio del Consejo de la Judicatura;</a:t>
            </a:r>
          </a:p>
          <a:p>
            <a:pPr marL="0" indent="0" algn="just">
              <a:lnSpc>
                <a:spcPct val="90000"/>
              </a:lnSpc>
              <a:buNone/>
            </a:pPr>
            <a:r>
              <a:rPr lang="es-MX" sz="2800" dirty="0">
                <a:solidFill>
                  <a:schemeClr val="bg1"/>
                </a:solidFill>
                <a:latin typeface="Arial" charset="0"/>
                <a:cs typeface="Arial" charset="0"/>
              </a:rPr>
              <a:t>XV. Conservar bajo su custodia, previo inventario, el mobiliario del tribunal o juzgado, y cuidar de su buen estado de conservación;</a:t>
            </a:r>
          </a:p>
          <a:p>
            <a:pPr marL="0" indent="0" algn="just">
              <a:lnSpc>
                <a:spcPct val="90000"/>
              </a:lnSpc>
              <a:buNone/>
            </a:pPr>
            <a:r>
              <a:rPr lang="es-MX" sz="2800" dirty="0">
                <a:solidFill>
                  <a:schemeClr val="bg1"/>
                </a:solidFill>
                <a:latin typeface="Arial" charset="0"/>
                <a:cs typeface="Arial" charset="0"/>
              </a:rPr>
              <a:t>XVI. Ejercer la vigilancia necesaria en la oficina, para preservar los expedientes y</a:t>
            </a:r>
          </a:p>
          <a:p>
            <a:pPr marL="0" indent="0" algn="just">
              <a:lnSpc>
                <a:spcPct val="90000"/>
              </a:lnSpc>
              <a:buNone/>
            </a:pPr>
            <a:r>
              <a:rPr lang="es-MX" sz="2800" dirty="0">
                <a:solidFill>
                  <a:schemeClr val="bg1"/>
                </a:solidFill>
                <a:latin typeface="Arial" charset="0"/>
                <a:cs typeface="Arial" charset="0"/>
              </a:rPr>
              <a:t>documentos</a:t>
            </a:r>
            <a:r>
              <a:rPr lang="es-MX" sz="2800" dirty="0" smtClean="0">
                <a:solidFill>
                  <a:schemeClr val="bg1"/>
                </a:solidFill>
                <a:latin typeface="Arial" charset="0"/>
                <a:cs typeface="Arial" charset="0"/>
              </a:rPr>
              <a:t>;</a:t>
            </a:r>
          </a:p>
          <a:p>
            <a:pPr marL="0" indent="0" algn="just">
              <a:lnSpc>
                <a:spcPct val="90000"/>
              </a:lnSpc>
              <a:buNone/>
            </a:pPr>
            <a:r>
              <a:rPr lang="es-MX" sz="2800" dirty="0">
                <a:solidFill>
                  <a:schemeClr val="bg1"/>
                </a:solidFill>
                <a:latin typeface="Arial" charset="0"/>
                <a:cs typeface="Arial" charset="0"/>
              </a:rPr>
              <a:t>XVII. Cuidar el orden y el cumplimiento en el trabajo del personal a su cargo;</a:t>
            </a:r>
          </a:p>
          <a:p>
            <a:pPr marL="0" indent="0" algn="just">
              <a:lnSpc>
                <a:spcPct val="90000"/>
              </a:lnSpc>
              <a:buNone/>
            </a:pPr>
            <a:r>
              <a:rPr lang="es-MX" sz="2800" dirty="0">
                <a:solidFill>
                  <a:schemeClr val="bg1"/>
                </a:solidFill>
                <a:latin typeface="Arial" charset="0"/>
                <a:cs typeface="Arial" charset="0"/>
              </a:rPr>
              <a:t>XVIII. Asistir a los cursos y cumplir con los programas del Instituto de Capacitación y  Especialización Judicial; y</a:t>
            </a:r>
          </a:p>
          <a:p>
            <a:pPr marL="0" indent="0" algn="just">
              <a:lnSpc>
                <a:spcPct val="90000"/>
              </a:lnSpc>
              <a:buNone/>
            </a:pPr>
            <a:r>
              <a:rPr lang="es-MX" sz="2800" dirty="0">
                <a:solidFill>
                  <a:schemeClr val="bg1"/>
                </a:solidFill>
                <a:latin typeface="Arial" charset="0"/>
                <a:cs typeface="Arial" charset="0"/>
              </a:rPr>
              <a:t>XIX. Autorizar y desempeñar las demás labores y servicios que las leyes o las autoridades judiciales les encomienden.</a:t>
            </a:r>
          </a:p>
          <a:p>
            <a:pPr marL="0" indent="0" algn="just">
              <a:lnSpc>
                <a:spcPct val="90000"/>
              </a:lnSpc>
              <a:buNone/>
            </a:pPr>
            <a:endParaRPr lang="es-MX" sz="2800" dirty="0" smtClean="0">
              <a:solidFill>
                <a:schemeClr val="bg1"/>
              </a:solidFill>
              <a:latin typeface="Arial" charset="0"/>
              <a:cs typeface="Arial" charset="0"/>
            </a:endParaRPr>
          </a:p>
          <a:p>
            <a:pPr marL="0" indent="0">
              <a:lnSpc>
                <a:spcPct val="90000"/>
              </a:lnSpc>
              <a:buNone/>
            </a:pPr>
            <a:endParaRPr lang="es-ES" sz="2800" dirty="0" smtClean="0">
              <a:latin typeface="Arial" charset="0"/>
              <a:cs typeface="Arial" charset="0"/>
            </a:endParaRPr>
          </a:p>
          <a:p>
            <a:pPr marL="0" indent="0" algn="just">
              <a:buNone/>
            </a:pPr>
            <a:endParaRPr lang="es-MX" sz="2800" dirty="0" smtClean="0"/>
          </a:p>
          <a:p>
            <a:pPr marL="0" indent="0" algn="just">
              <a:buNone/>
            </a:pPr>
            <a:endParaRPr lang="es-MX" sz="2800" dirty="0"/>
          </a:p>
          <a:p>
            <a:pPr marL="0" indent="0" algn="just">
              <a:buNone/>
            </a:pPr>
            <a:endParaRPr lang="es-MX" sz="2800" dirty="0"/>
          </a:p>
          <a:p>
            <a:pPr marL="0" indent="0">
              <a:buNone/>
            </a:pPr>
            <a:endParaRPr lang="es-MX" sz="2800" dirty="0" smtClean="0"/>
          </a:p>
          <a:p>
            <a:pPr marL="0" indent="0">
              <a:buNone/>
            </a:pPr>
            <a:endParaRPr lang="es-MX" sz="2800" dirty="0"/>
          </a:p>
          <a:p>
            <a:pPr marL="0" indent="0">
              <a:buNone/>
            </a:pPr>
            <a:endParaRPr lang="es-MX" sz="2800" dirty="0" smtClean="0"/>
          </a:p>
          <a:p>
            <a:pPr marL="0" indent="0">
              <a:buNone/>
            </a:pPr>
            <a:endParaRPr lang="es-MX" sz="2800" dirty="0"/>
          </a:p>
          <a:p>
            <a:pPr marL="0" indent="0">
              <a:buNone/>
            </a:pPr>
            <a:endParaRPr lang="es-MX" sz="2800" dirty="0" smtClean="0"/>
          </a:p>
          <a:p>
            <a:pPr marL="0" indent="0">
              <a:buNone/>
            </a:pPr>
            <a:endParaRPr lang="es-MX" sz="2800" dirty="0"/>
          </a:p>
        </p:txBody>
      </p:sp>
      <p:sp>
        <p:nvSpPr>
          <p:cNvPr id="4" name="3 Rectángulo redondeado"/>
          <p:cNvSpPr/>
          <p:nvPr/>
        </p:nvSpPr>
        <p:spPr>
          <a:xfrm>
            <a:off x="179512" y="404664"/>
            <a:ext cx="8280920" cy="936104"/>
          </a:xfrm>
          <a:prstGeom prst="roundRect">
            <a:avLst/>
          </a:prstGeom>
          <a:gradFill>
            <a:gsLst>
              <a:gs pos="0">
                <a:srgbClr val="E6DCAC"/>
              </a:gs>
              <a:gs pos="12000">
                <a:srgbClr val="E6D78A"/>
              </a:gs>
              <a:gs pos="30000">
                <a:srgbClr val="C7AC4C"/>
              </a:gs>
              <a:gs pos="45000">
                <a:srgbClr val="E6D78A"/>
              </a:gs>
              <a:gs pos="77000">
                <a:srgbClr val="C7AC4C"/>
              </a:gs>
              <a:gs pos="100000">
                <a:srgbClr val="E6DCAC"/>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200" dirty="0" smtClean="0">
                <a:solidFill>
                  <a:srgbClr val="226911"/>
                </a:solidFill>
                <a:latin typeface="Elephant" pitchFamily="18" charset="0"/>
              </a:rPr>
              <a:t>    </a:t>
            </a:r>
            <a:r>
              <a:rPr lang="es-MX" sz="1600" i="1" dirty="0" smtClean="0">
                <a:solidFill>
                  <a:srgbClr val="11752B"/>
                </a:solidFill>
                <a:latin typeface="Bodoni MT Black" pitchFamily="18" charset="0"/>
              </a:rPr>
              <a:t>Universidad Autónoma del Estado de México</a:t>
            </a:r>
          </a:p>
          <a:p>
            <a:pPr algn="ctr"/>
            <a:r>
              <a:rPr lang="es-MX" i="1" dirty="0" smtClean="0">
                <a:solidFill>
                  <a:srgbClr val="11752B"/>
                </a:solidFill>
                <a:latin typeface="Bodoni MT Black" pitchFamily="18" charset="0"/>
              </a:rPr>
              <a:t>  </a:t>
            </a:r>
            <a:r>
              <a:rPr lang="es-MX" sz="1600" i="1" dirty="0" smtClean="0">
                <a:solidFill>
                  <a:srgbClr val="11752B"/>
                </a:solidFill>
                <a:latin typeface="Arial Rounded MT Bold" pitchFamily="34" charset="0"/>
              </a:rPr>
              <a:t>Centro Universitario UAEM Texcoco</a:t>
            </a:r>
            <a:endParaRPr lang="es-ES" sz="1600" i="1" dirty="0">
              <a:solidFill>
                <a:srgbClr val="11752B"/>
              </a:solidFill>
              <a:latin typeface="Arial Rounded MT Bold" pitchFamily="34" charset="0"/>
            </a:endParaRPr>
          </a:p>
        </p:txBody>
      </p:sp>
      <p:grpSp>
        <p:nvGrpSpPr>
          <p:cNvPr id="5" name="12 Grupo"/>
          <p:cNvGrpSpPr/>
          <p:nvPr/>
        </p:nvGrpSpPr>
        <p:grpSpPr>
          <a:xfrm>
            <a:off x="431540" y="476672"/>
            <a:ext cx="792088" cy="792088"/>
            <a:chOff x="827584" y="404664"/>
            <a:chExt cx="792088" cy="792088"/>
          </a:xfrm>
        </p:grpSpPr>
        <p:sp>
          <p:nvSpPr>
            <p:cNvPr id="6" name="5 Elipse"/>
            <p:cNvSpPr/>
            <p:nvPr/>
          </p:nvSpPr>
          <p:spPr>
            <a:xfrm>
              <a:off x="827584" y="404664"/>
              <a:ext cx="792088" cy="792088"/>
            </a:xfrm>
            <a:prstGeom prst="ellipse">
              <a:avLst/>
            </a:prstGeom>
            <a:solidFill>
              <a:srgbClr val="FFFFFF"/>
            </a:solidFill>
            <a:ln>
              <a:solidFill>
                <a:schemeClr val="accent3">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solidFill>
                  <a:prstClr val="white"/>
                </a:solidFill>
              </a:endParaRPr>
            </a:p>
          </p:txBody>
        </p:sp>
        <p:pic>
          <p:nvPicPr>
            <p:cNvPr id="7" name="Picture 2" descr="http://t1.gstatic.com/images?q=tbn:ANd9GcSfLtaCsGO9UgQ96G_1eswjYFRMOZ_RtGGO6cdOqtA40QlhU6vh6WmpYcye">
              <a:hlinkClick r:id="rId2"/>
            </p:cNvPr>
            <p:cNvPicPr>
              <a:picLocks noChangeAspect="1" noChangeArrowheads="1"/>
            </p:cNvPicPr>
            <p:nvPr/>
          </p:nvPicPr>
          <p:blipFill>
            <a:blip r:embed="rId3" cstate="print">
              <a:lum bright="17000" contrast="3000"/>
            </a:blip>
            <a:srcRect/>
            <a:stretch>
              <a:fillRect/>
            </a:stretch>
          </p:blipFill>
          <p:spPr bwMode="auto">
            <a:xfrm>
              <a:off x="956031" y="553460"/>
              <a:ext cx="543553" cy="507505"/>
            </a:xfrm>
            <a:prstGeom prst="rect">
              <a:avLst/>
            </a:prstGeom>
            <a:noFill/>
          </p:spPr>
        </p:pic>
      </p:grpSp>
      <p:grpSp>
        <p:nvGrpSpPr>
          <p:cNvPr id="8" name="12 Grupo"/>
          <p:cNvGrpSpPr/>
          <p:nvPr/>
        </p:nvGrpSpPr>
        <p:grpSpPr>
          <a:xfrm>
            <a:off x="7380312" y="476672"/>
            <a:ext cx="792088" cy="792088"/>
            <a:chOff x="827584" y="404664"/>
            <a:chExt cx="792088" cy="792088"/>
          </a:xfrm>
        </p:grpSpPr>
        <p:sp>
          <p:nvSpPr>
            <p:cNvPr id="9" name="8 Elipse"/>
            <p:cNvSpPr/>
            <p:nvPr/>
          </p:nvSpPr>
          <p:spPr>
            <a:xfrm>
              <a:off x="827584" y="404664"/>
              <a:ext cx="792088" cy="792088"/>
            </a:xfrm>
            <a:prstGeom prst="ellipse">
              <a:avLst/>
            </a:prstGeom>
            <a:solidFill>
              <a:srgbClr val="FFFFFF"/>
            </a:solidFill>
            <a:ln>
              <a:solidFill>
                <a:schemeClr val="accent3">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solidFill>
                  <a:prstClr val="white"/>
                </a:solidFill>
              </a:endParaRPr>
            </a:p>
          </p:txBody>
        </p:sp>
        <p:pic>
          <p:nvPicPr>
            <p:cNvPr id="10" name="Picture 2" descr="http://t1.gstatic.com/images?q=tbn:ANd9GcSfLtaCsGO9UgQ96G_1eswjYFRMOZ_RtGGO6cdOqtA40QlhU6vh6WmpYcye">
              <a:hlinkClick r:id="rId2"/>
            </p:cNvPr>
            <p:cNvPicPr>
              <a:picLocks noChangeAspect="1" noChangeArrowheads="1"/>
            </p:cNvPicPr>
            <p:nvPr/>
          </p:nvPicPr>
          <p:blipFill>
            <a:blip r:embed="rId3" cstate="print">
              <a:lum bright="17000" contrast="3000"/>
            </a:blip>
            <a:srcRect/>
            <a:stretch>
              <a:fillRect/>
            </a:stretch>
          </p:blipFill>
          <p:spPr bwMode="auto">
            <a:xfrm>
              <a:off x="956031" y="553460"/>
              <a:ext cx="543553" cy="507505"/>
            </a:xfrm>
            <a:prstGeom prst="rect">
              <a:avLst/>
            </a:prstGeom>
            <a:noFill/>
          </p:spPr>
        </p:pic>
      </p:grpSp>
      <p:sp>
        <p:nvSpPr>
          <p:cNvPr id="11" name="10 Título"/>
          <p:cNvSpPr>
            <a:spLocks noGrp="1"/>
          </p:cNvSpPr>
          <p:nvPr>
            <p:ph type="title"/>
          </p:nvPr>
        </p:nvSpPr>
        <p:spPr>
          <a:xfrm>
            <a:off x="467544" y="1579343"/>
            <a:ext cx="8229600" cy="523220"/>
          </a:xfrm>
          <a:prstGeom prst="rect">
            <a:avLst/>
          </a:prstGeom>
          <a:solidFill>
            <a:schemeClr val="accent5">
              <a:lumMod val="60000"/>
              <a:lumOff val="40000"/>
            </a:schemeClr>
          </a:solidFill>
        </p:spPr>
        <p:txBody>
          <a:bodyPr wrap="square">
            <a:spAutoFit/>
          </a:bodyPr>
          <a:lstStyle/>
          <a:p>
            <a:r>
              <a:rPr lang="es-MX" sz="2800" dirty="0"/>
              <a:t>OBLIGACIONES DE LOS SECRETARIO DE ACUERDOS…</a:t>
            </a:r>
          </a:p>
        </p:txBody>
      </p:sp>
    </p:spTree>
    <p:extLst>
      <p:ext uri="{BB962C8B-B14F-4D97-AF65-F5344CB8AC3E}">
        <p14:creationId xmlns:p14="http://schemas.microsoft.com/office/powerpoint/2010/main" val="1775475125"/>
      </p:ext>
    </p:extLst>
  </p:cSld>
  <p:clrMapOvr>
    <a:masterClrMapping/>
  </p:clrMapOvr>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2276872"/>
            <a:ext cx="8229600" cy="4248472"/>
          </a:xfrm>
        </p:spPr>
        <p:txBody>
          <a:bodyPr>
            <a:normAutofit lnSpcReduction="10000"/>
          </a:bodyPr>
          <a:lstStyle/>
          <a:p>
            <a:pPr marL="0" indent="0" algn="just">
              <a:lnSpc>
                <a:spcPct val="90000"/>
              </a:lnSpc>
              <a:buNone/>
            </a:pPr>
            <a:r>
              <a:rPr lang="es-MX" sz="2800" dirty="0" smtClean="0">
                <a:solidFill>
                  <a:schemeClr val="bg1"/>
                </a:solidFill>
                <a:latin typeface="Arial" charset="0"/>
                <a:cs typeface="Arial" charset="0"/>
              </a:rPr>
              <a:t>“</a:t>
            </a:r>
            <a:r>
              <a:rPr lang="es-MX" sz="2800" dirty="0">
                <a:solidFill>
                  <a:schemeClr val="bg1"/>
                </a:solidFill>
                <a:latin typeface="Arial" charset="0"/>
                <a:cs typeface="Arial" charset="0"/>
              </a:rPr>
              <a:t>Por garantías judiciales se suele entender el conjunto de condiciones previstas en la constitución con el fin de asegurar, en la mayor medida posible, el desempeño efectivo y justo de la función jurisdiccional”.  (Ovalle, 2008, pág. 225).</a:t>
            </a:r>
          </a:p>
          <a:p>
            <a:pPr marL="0" indent="0" algn="just">
              <a:lnSpc>
                <a:spcPct val="90000"/>
              </a:lnSpc>
              <a:buNone/>
            </a:pPr>
            <a:r>
              <a:rPr lang="es-MX" sz="2800" dirty="0">
                <a:solidFill>
                  <a:schemeClr val="bg1"/>
                </a:solidFill>
                <a:latin typeface="Arial" charset="0"/>
                <a:cs typeface="Arial" charset="0"/>
              </a:rPr>
              <a:t>La doctrina agrupa tales condiciones en las tres siguientes </a:t>
            </a:r>
            <a:r>
              <a:rPr lang="es-MX" sz="2800" dirty="0" smtClean="0">
                <a:solidFill>
                  <a:schemeClr val="bg1"/>
                </a:solidFill>
                <a:latin typeface="Arial" charset="0"/>
                <a:cs typeface="Arial" charset="0"/>
              </a:rPr>
              <a:t>garantías: </a:t>
            </a:r>
          </a:p>
          <a:p>
            <a:pPr marL="0" indent="0" algn="just">
              <a:lnSpc>
                <a:spcPct val="90000"/>
              </a:lnSpc>
              <a:buNone/>
            </a:pPr>
            <a:r>
              <a:rPr lang="es-MX" sz="2800" dirty="0" smtClean="0">
                <a:solidFill>
                  <a:schemeClr val="bg1"/>
                </a:solidFill>
                <a:latin typeface="Arial" charset="0"/>
                <a:cs typeface="Arial" charset="0"/>
              </a:rPr>
              <a:t>Garantía de independencia</a:t>
            </a:r>
          </a:p>
          <a:p>
            <a:pPr marL="0" indent="0" algn="just">
              <a:lnSpc>
                <a:spcPct val="90000"/>
              </a:lnSpc>
              <a:buNone/>
            </a:pPr>
            <a:r>
              <a:rPr lang="es-MX" sz="2800" dirty="0" smtClean="0">
                <a:solidFill>
                  <a:schemeClr val="bg1"/>
                </a:solidFill>
                <a:latin typeface="Arial" charset="0"/>
                <a:cs typeface="Arial" charset="0"/>
              </a:rPr>
              <a:t>Garantía de autoridad</a:t>
            </a:r>
          </a:p>
          <a:p>
            <a:pPr marL="0" indent="0" algn="just">
              <a:lnSpc>
                <a:spcPct val="90000"/>
              </a:lnSpc>
              <a:buNone/>
            </a:pPr>
            <a:r>
              <a:rPr lang="es-MX" sz="2800" dirty="0" smtClean="0">
                <a:solidFill>
                  <a:schemeClr val="bg1"/>
                </a:solidFill>
                <a:latin typeface="Arial" charset="0"/>
                <a:cs typeface="Arial" charset="0"/>
              </a:rPr>
              <a:t>Garantía de responsabilidad</a:t>
            </a:r>
            <a:endParaRPr lang="es-MX" sz="2800" dirty="0">
              <a:solidFill>
                <a:schemeClr val="bg1"/>
              </a:solidFill>
              <a:latin typeface="Arial" charset="0"/>
              <a:cs typeface="Arial" charset="0"/>
            </a:endParaRPr>
          </a:p>
          <a:p>
            <a:pPr marL="0" indent="0">
              <a:lnSpc>
                <a:spcPct val="90000"/>
              </a:lnSpc>
              <a:buNone/>
            </a:pPr>
            <a:endParaRPr lang="es-ES" sz="2800" dirty="0" smtClean="0">
              <a:latin typeface="Arial" charset="0"/>
              <a:cs typeface="Arial" charset="0"/>
            </a:endParaRPr>
          </a:p>
          <a:p>
            <a:pPr marL="0" indent="0" algn="just">
              <a:buNone/>
            </a:pPr>
            <a:endParaRPr lang="es-MX" sz="2800" dirty="0" smtClean="0"/>
          </a:p>
          <a:p>
            <a:pPr marL="0" indent="0" algn="just">
              <a:buNone/>
            </a:pPr>
            <a:endParaRPr lang="es-MX" sz="2800" dirty="0"/>
          </a:p>
          <a:p>
            <a:pPr marL="0" indent="0" algn="just">
              <a:buNone/>
            </a:pPr>
            <a:endParaRPr lang="es-MX" sz="2800" dirty="0"/>
          </a:p>
          <a:p>
            <a:pPr marL="0" indent="0">
              <a:buNone/>
            </a:pPr>
            <a:endParaRPr lang="es-MX" sz="2800" dirty="0" smtClean="0"/>
          </a:p>
          <a:p>
            <a:pPr marL="0" indent="0">
              <a:buNone/>
            </a:pPr>
            <a:endParaRPr lang="es-MX" sz="2800" dirty="0"/>
          </a:p>
          <a:p>
            <a:pPr marL="0" indent="0">
              <a:buNone/>
            </a:pPr>
            <a:endParaRPr lang="es-MX" sz="2800" dirty="0" smtClean="0"/>
          </a:p>
          <a:p>
            <a:pPr marL="0" indent="0">
              <a:buNone/>
            </a:pPr>
            <a:endParaRPr lang="es-MX" sz="2800" dirty="0"/>
          </a:p>
          <a:p>
            <a:pPr marL="0" indent="0">
              <a:buNone/>
            </a:pPr>
            <a:endParaRPr lang="es-MX" sz="2800" dirty="0" smtClean="0"/>
          </a:p>
          <a:p>
            <a:pPr marL="0" indent="0">
              <a:buNone/>
            </a:pPr>
            <a:endParaRPr lang="es-MX" sz="2800" dirty="0"/>
          </a:p>
        </p:txBody>
      </p:sp>
      <p:sp>
        <p:nvSpPr>
          <p:cNvPr id="4" name="3 Rectángulo redondeado"/>
          <p:cNvSpPr/>
          <p:nvPr/>
        </p:nvSpPr>
        <p:spPr>
          <a:xfrm>
            <a:off x="179512" y="404664"/>
            <a:ext cx="8280920" cy="936104"/>
          </a:xfrm>
          <a:prstGeom prst="roundRect">
            <a:avLst/>
          </a:prstGeom>
          <a:gradFill>
            <a:gsLst>
              <a:gs pos="0">
                <a:srgbClr val="E6DCAC"/>
              </a:gs>
              <a:gs pos="12000">
                <a:srgbClr val="E6D78A"/>
              </a:gs>
              <a:gs pos="30000">
                <a:srgbClr val="C7AC4C"/>
              </a:gs>
              <a:gs pos="45000">
                <a:srgbClr val="E6D78A"/>
              </a:gs>
              <a:gs pos="77000">
                <a:srgbClr val="C7AC4C"/>
              </a:gs>
              <a:gs pos="100000">
                <a:srgbClr val="E6DCAC"/>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200" dirty="0" smtClean="0">
                <a:solidFill>
                  <a:srgbClr val="226911"/>
                </a:solidFill>
                <a:latin typeface="Elephant" pitchFamily="18" charset="0"/>
              </a:rPr>
              <a:t>    </a:t>
            </a:r>
            <a:r>
              <a:rPr lang="es-MX" sz="1600" i="1" dirty="0" smtClean="0">
                <a:solidFill>
                  <a:srgbClr val="11752B"/>
                </a:solidFill>
                <a:latin typeface="Bodoni MT Black" pitchFamily="18" charset="0"/>
              </a:rPr>
              <a:t>Universidad Autónoma del Estado de México</a:t>
            </a:r>
          </a:p>
          <a:p>
            <a:pPr algn="ctr"/>
            <a:r>
              <a:rPr lang="es-MX" i="1" dirty="0" smtClean="0">
                <a:solidFill>
                  <a:srgbClr val="11752B"/>
                </a:solidFill>
                <a:latin typeface="Bodoni MT Black" pitchFamily="18" charset="0"/>
              </a:rPr>
              <a:t>  </a:t>
            </a:r>
            <a:r>
              <a:rPr lang="es-MX" sz="1600" i="1" dirty="0" smtClean="0">
                <a:solidFill>
                  <a:srgbClr val="11752B"/>
                </a:solidFill>
                <a:latin typeface="Arial Rounded MT Bold" pitchFamily="34" charset="0"/>
              </a:rPr>
              <a:t>Centro Universitario UAEM Texcoco</a:t>
            </a:r>
            <a:endParaRPr lang="es-ES" sz="1600" i="1" dirty="0">
              <a:solidFill>
                <a:srgbClr val="11752B"/>
              </a:solidFill>
              <a:latin typeface="Arial Rounded MT Bold" pitchFamily="34" charset="0"/>
            </a:endParaRPr>
          </a:p>
        </p:txBody>
      </p:sp>
      <p:grpSp>
        <p:nvGrpSpPr>
          <p:cNvPr id="5" name="12 Grupo"/>
          <p:cNvGrpSpPr/>
          <p:nvPr/>
        </p:nvGrpSpPr>
        <p:grpSpPr>
          <a:xfrm>
            <a:off x="431540" y="476672"/>
            <a:ext cx="792088" cy="792088"/>
            <a:chOff x="827584" y="404664"/>
            <a:chExt cx="792088" cy="792088"/>
          </a:xfrm>
        </p:grpSpPr>
        <p:sp>
          <p:nvSpPr>
            <p:cNvPr id="6" name="5 Elipse"/>
            <p:cNvSpPr/>
            <p:nvPr/>
          </p:nvSpPr>
          <p:spPr>
            <a:xfrm>
              <a:off x="827584" y="404664"/>
              <a:ext cx="792088" cy="792088"/>
            </a:xfrm>
            <a:prstGeom prst="ellipse">
              <a:avLst/>
            </a:prstGeom>
            <a:solidFill>
              <a:srgbClr val="FFFFFF"/>
            </a:solidFill>
            <a:ln>
              <a:solidFill>
                <a:schemeClr val="accent3">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solidFill>
                  <a:prstClr val="white"/>
                </a:solidFill>
              </a:endParaRPr>
            </a:p>
          </p:txBody>
        </p:sp>
        <p:pic>
          <p:nvPicPr>
            <p:cNvPr id="7" name="Picture 2" descr="http://t1.gstatic.com/images?q=tbn:ANd9GcSfLtaCsGO9UgQ96G_1eswjYFRMOZ_RtGGO6cdOqtA40QlhU6vh6WmpYcye">
              <a:hlinkClick r:id="rId2"/>
            </p:cNvPr>
            <p:cNvPicPr>
              <a:picLocks noChangeAspect="1" noChangeArrowheads="1"/>
            </p:cNvPicPr>
            <p:nvPr/>
          </p:nvPicPr>
          <p:blipFill>
            <a:blip r:embed="rId3" cstate="print">
              <a:lum bright="17000" contrast="3000"/>
            </a:blip>
            <a:srcRect/>
            <a:stretch>
              <a:fillRect/>
            </a:stretch>
          </p:blipFill>
          <p:spPr bwMode="auto">
            <a:xfrm>
              <a:off x="956031" y="553460"/>
              <a:ext cx="543553" cy="507505"/>
            </a:xfrm>
            <a:prstGeom prst="rect">
              <a:avLst/>
            </a:prstGeom>
            <a:noFill/>
          </p:spPr>
        </p:pic>
      </p:grpSp>
      <p:grpSp>
        <p:nvGrpSpPr>
          <p:cNvPr id="8" name="12 Grupo"/>
          <p:cNvGrpSpPr/>
          <p:nvPr/>
        </p:nvGrpSpPr>
        <p:grpSpPr>
          <a:xfrm>
            <a:off x="7380312" y="476672"/>
            <a:ext cx="792088" cy="792088"/>
            <a:chOff x="827584" y="404664"/>
            <a:chExt cx="792088" cy="792088"/>
          </a:xfrm>
        </p:grpSpPr>
        <p:sp>
          <p:nvSpPr>
            <p:cNvPr id="9" name="8 Elipse"/>
            <p:cNvSpPr/>
            <p:nvPr/>
          </p:nvSpPr>
          <p:spPr>
            <a:xfrm>
              <a:off x="827584" y="404664"/>
              <a:ext cx="792088" cy="792088"/>
            </a:xfrm>
            <a:prstGeom prst="ellipse">
              <a:avLst/>
            </a:prstGeom>
            <a:solidFill>
              <a:srgbClr val="FFFFFF"/>
            </a:solidFill>
            <a:ln>
              <a:solidFill>
                <a:schemeClr val="accent3">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solidFill>
                  <a:prstClr val="white"/>
                </a:solidFill>
              </a:endParaRPr>
            </a:p>
          </p:txBody>
        </p:sp>
        <p:pic>
          <p:nvPicPr>
            <p:cNvPr id="10" name="Picture 2" descr="http://t1.gstatic.com/images?q=tbn:ANd9GcSfLtaCsGO9UgQ96G_1eswjYFRMOZ_RtGGO6cdOqtA40QlhU6vh6WmpYcye">
              <a:hlinkClick r:id="rId2"/>
            </p:cNvPr>
            <p:cNvPicPr>
              <a:picLocks noChangeAspect="1" noChangeArrowheads="1"/>
            </p:cNvPicPr>
            <p:nvPr/>
          </p:nvPicPr>
          <p:blipFill>
            <a:blip r:embed="rId3" cstate="print">
              <a:lum bright="17000" contrast="3000"/>
            </a:blip>
            <a:srcRect/>
            <a:stretch>
              <a:fillRect/>
            </a:stretch>
          </p:blipFill>
          <p:spPr bwMode="auto">
            <a:xfrm>
              <a:off x="956031" y="553460"/>
              <a:ext cx="543553" cy="507505"/>
            </a:xfrm>
            <a:prstGeom prst="rect">
              <a:avLst/>
            </a:prstGeom>
            <a:noFill/>
          </p:spPr>
        </p:pic>
      </p:grpSp>
      <p:sp>
        <p:nvSpPr>
          <p:cNvPr id="11" name="10 Título"/>
          <p:cNvSpPr>
            <a:spLocks noGrp="1"/>
          </p:cNvSpPr>
          <p:nvPr>
            <p:ph type="title"/>
          </p:nvPr>
        </p:nvSpPr>
        <p:spPr>
          <a:xfrm>
            <a:off x="467544" y="1610121"/>
            <a:ext cx="8229600" cy="461665"/>
          </a:xfrm>
          <a:prstGeom prst="rect">
            <a:avLst/>
          </a:prstGeom>
          <a:solidFill>
            <a:schemeClr val="accent5">
              <a:lumMod val="60000"/>
              <a:lumOff val="40000"/>
            </a:schemeClr>
          </a:solidFill>
        </p:spPr>
        <p:txBody>
          <a:bodyPr wrap="square">
            <a:spAutoFit/>
          </a:bodyPr>
          <a:lstStyle/>
          <a:p>
            <a:r>
              <a:rPr lang="es-MX" sz="2400" dirty="0"/>
              <a:t>GARANTIAS Y RESPONSABILIDADES DE LOS </a:t>
            </a:r>
            <a:r>
              <a:rPr lang="es-MX" sz="2400" dirty="0" smtClean="0"/>
              <a:t>SECRETARIOS</a:t>
            </a:r>
            <a:endParaRPr lang="es-MX" sz="2400" dirty="0"/>
          </a:p>
        </p:txBody>
      </p:sp>
    </p:spTree>
    <p:extLst>
      <p:ext uri="{BB962C8B-B14F-4D97-AF65-F5344CB8AC3E}">
        <p14:creationId xmlns:p14="http://schemas.microsoft.com/office/powerpoint/2010/main" val="2765421430"/>
      </p:ext>
    </p:extLst>
  </p:cSld>
  <p:clrMapOvr>
    <a:masterClrMapping/>
  </p:clrMapOvr>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2276872"/>
            <a:ext cx="8229600" cy="4248472"/>
          </a:xfrm>
        </p:spPr>
        <p:txBody>
          <a:bodyPr>
            <a:normAutofit fontScale="92500" lnSpcReduction="20000"/>
          </a:bodyPr>
          <a:lstStyle/>
          <a:p>
            <a:pPr marL="0" indent="0" algn="just">
              <a:buNone/>
            </a:pPr>
            <a:r>
              <a:rPr lang="es-MX" sz="2800" dirty="0">
                <a:solidFill>
                  <a:schemeClr val="bg1"/>
                </a:solidFill>
              </a:rPr>
              <a:t>La garantía de independencia: Esta se encuentra apoyada en el principio de la división de poderes permitiendo emitir sus decisiones conforme a su propia certeza de los hechos y con el derecho que estime aplicable sin tener 	que acatar o someterse a indicaciones o sugestiones provenientes de superiores jerárquicos o de miembros de los otros poderes.</a:t>
            </a:r>
          </a:p>
          <a:p>
            <a:pPr marL="0" indent="0" algn="just">
              <a:buNone/>
            </a:pPr>
            <a:r>
              <a:rPr lang="es-MX" sz="2800" dirty="0">
                <a:solidFill>
                  <a:schemeClr val="bg1"/>
                </a:solidFill>
              </a:rPr>
              <a:t>B) La garantía de autoridad: La cual hace posible que se este en condiciones de logar el cumplimiento efectivo de las actuaciones judiciales.</a:t>
            </a:r>
          </a:p>
          <a:p>
            <a:pPr marL="0" indent="0" algn="just">
              <a:buNone/>
            </a:pPr>
            <a:r>
              <a:rPr lang="es-MX" sz="2800" dirty="0">
                <a:solidFill>
                  <a:schemeClr val="bg1"/>
                </a:solidFill>
              </a:rPr>
              <a:t>C) La garantía de responsabilidad: Permite exigir en forma institucional la responsabilidad civil, disciplinaria y penal de los secretarios por los actos ilícitos en que incurran. </a:t>
            </a:r>
          </a:p>
          <a:p>
            <a:pPr marL="0" indent="0" algn="just">
              <a:buNone/>
            </a:pPr>
            <a:endParaRPr lang="es-MX" sz="2800" dirty="0" smtClean="0"/>
          </a:p>
          <a:p>
            <a:pPr marL="0" indent="0" algn="just">
              <a:buNone/>
            </a:pPr>
            <a:endParaRPr lang="es-MX" sz="2800" dirty="0"/>
          </a:p>
          <a:p>
            <a:pPr marL="0" indent="0" algn="just">
              <a:buNone/>
            </a:pPr>
            <a:endParaRPr lang="es-MX" sz="2800" dirty="0"/>
          </a:p>
          <a:p>
            <a:pPr marL="0" indent="0">
              <a:buNone/>
            </a:pPr>
            <a:endParaRPr lang="es-MX" sz="2800" dirty="0" smtClean="0"/>
          </a:p>
          <a:p>
            <a:pPr marL="0" indent="0">
              <a:buNone/>
            </a:pPr>
            <a:endParaRPr lang="es-MX" sz="2800" dirty="0"/>
          </a:p>
          <a:p>
            <a:pPr marL="0" indent="0">
              <a:buNone/>
            </a:pPr>
            <a:endParaRPr lang="es-MX" sz="2800" dirty="0" smtClean="0"/>
          </a:p>
          <a:p>
            <a:pPr marL="0" indent="0">
              <a:buNone/>
            </a:pPr>
            <a:endParaRPr lang="es-MX" sz="2800" dirty="0"/>
          </a:p>
          <a:p>
            <a:pPr marL="0" indent="0">
              <a:buNone/>
            </a:pPr>
            <a:endParaRPr lang="es-MX" sz="2800" dirty="0" smtClean="0"/>
          </a:p>
          <a:p>
            <a:pPr marL="0" indent="0">
              <a:buNone/>
            </a:pPr>
            <a:endParaRPr lang="es-MX" sz="2800" dirty="0"/>
          </a:p>
        </p:txBody>
      </p:sp>
      <p:sp>
        <p:nvSpPr>
          <p:cNvPr id="4" name="3 Rectángulo redondeado"/>
          <p:cNvSpPr/>
          <p:nvPr/>
        </p:nvSpPr>
        <p:spPr>
          <a:xfrm>
            <a:off x="179512" y="404664"/>
            <a:ext cx="8280920" cy="936104"/>
          </a:xfrm>
          <a:prstGeom prst="roundRect">
            <a:avLst/>
          </a:prstGeom>
          <a:gradFill>
            <a:gsLst>
              <a:gs pos="0">
                <a:srgbClr val="E6DCAC"/>
              </a:gs>
              <a:gs pos="12000">
                <a:srgbClr val="E6D78A"/>
              </a:gs>
              <a:gs pos="30000">
                <a:srgbClr val="C7AC4C"/>
              </a:gs>
              <a:gs pos="45000">
                <a:srgbClr val="E6D78A"/>
              </a:gs>
              <a:gs pos="77000">
                <a:srgbClr val="C7AC4C"/>
              </a:gs>
              <a:gs pos="100000">
                <a:srgbClr val="E6DCAC"/>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200" dirty="0" smtClean="0">
                <a:solidFill>
                  <a:srgbClr val="226911"/>
                </a:solidFill>
                <a:latin typeface="Elephant" pitchFamily="18" charset="0"/>
              </a:rPr>
              <a:t>    </a:t>
            </a:r>
            <a:r>
              <a:rPr lang="es-MX" sz="1600" i="1" dirty="0" smtClean="0">
                <a:solidFill>
                  <a:srgbClr val="11752B"/>
                </a:solidFill>
                <a:latin typeface="Bodoni MT Black" pitchFamily="18" charset="0"/>
              </a:rPr>
              <a:t>Universidad Autónoma del Estado de México</a:t>
            </a:r>
          </a:p>
          <a:p>
            <a:pPr algn="ctr"/>
            <a:r>
              <a:rPr lang="es-MX" i="1" dirty="0" smtClean="0">
                <a:solidFill>
                  <a:srgbClr val="11752B"/>
                </a:solidFill>
                <a:latin typeface="Bodoni MT Black" pitchFamily="18" charset="0"/>
              </a:rPr>
              <a:t>  </a:t>
            </a:r>
            <a:r>
              <a:rPr lang="es-MX" sz="1600" i="1" dirty="0" smtClean="0">
                <a:solidFill>
                  <a:srgbClr val="11752B"/>
                </a:solidFill>
                <a:latin typeface="Arial Rounded MT Bold" pitchFamily="34" charset="0"/>
              </a:rPr>
              <a:t>Centro Universitario UAEM Texcoco</a:t>
            </a:r>
            <a:endParaRPr lang="es-ES" sz="1600" i="1" dirty="0">
              <a:solidFill>
                <a:srgbClr val="11752B"/>
              </a:solidFill>
              <a:latin typeface="Arial Rounded MT Bold" pitchFamily="34" charset="0"/>
            </a:endParaRPr>
          </a:p>
        </p:txBody>
      </p:sp>
      <p:grpSp>
        <p:nvGrpSpPr>
          <p:cNvPr id="5" name="12 Grupo"/>
          <p:cNvGrpSpPr/>
          <p:nvPr/>
        </p:nvGrpSpPr>
        <p:grpSpPr>
          <a:xfrm>
            <a:off x="431540" y="476672"/>
            <a:ext cx="792088" cy="792088"/>
            <a:chOff x="827584" y="404664"/>
            <a:chExt cx="792088" cy="792088"/>
          </a:xfrm>
        </p:grpSpPr>
        <p:sp>
          <p:nvSpPr>
            <p:cNvPr id="6" name="5 Elipse"/>
            <p:cNvSpPr/>
            <p:nvPr/>
          </p:nvSpPr>
          <p:spPr>
            <a:xfrm>
              <a:off x="827584" y="404664"/>
              <a:ext cx="792088" cy="792088"/>
            </a:xfrm>
            <a:prstGeom prst="ellipse">
              <a:avLst/>
            </a:prstGeom>
            <a:solidFill>
              <a:srgbClr val="FFFFFF"/>
            </a:solidFill>
            <a:ln>
              <a:solidFill>
                <a:schemeClr val="accent3">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solidFill>
                  <a:prstClr val="white"/>
                </a:solidFill>
              </a:endParaRPr>
            </a:p>
          </p:txBody>
        </p:sp>
        <p:pic>
          <p:nvPicPr>
            <p:cNvPr id="7" name="Picture 2" descr="http://t1.gstatic.com/images?q=tbn:ANd9GcSfLtaCsGO9UgQ96G_1eswjYFRMOZ_RtGGO6cdOqtA40QlhU6vh6WmpYcye">
              <a:hlinkClick r:id="rId2"/>
            </p:cNvPr>
            <p:cNvPicPr>
              <a:picLocks noChangeAspect="1" noChangeArrowheads="1"/>
            </p:cNvPicPr>
            <p:nvPr/>
          </p:nvPicPr>
          <p:blipFill>
            <a:blip r:embed="rId3" cstate="print">
              <a:lum bright="17000" contrast="3000"/>
            </a:blip>
            <a:srcRect/>
            <a:stretch>
              <a:fillRect/>
            </a:stretch>
          </p:blipFill>
          <p:spPr bwMode="auto">
            <a:xfrm>
              <a:off x="956031" y="553460"/>
              <a:ext cx="543553" cy="507505"/>
            </a:xfrm>
            <a:prstGeom prst="rect">
              <a:avLst/>
            </a:prstGeom>
            <a:noFill/>
          </p:spPr>
        </p:pic>
      </p:grpSp>
      <p:grpSp>
        <p:nvGrpSpPr>
          <p:cNvPr id="8" name="12 Grupo"/>
          <p:cNvGrpSpPr/>
          <p:nvPr/>
        </p:nvGrpSpPr>
        <p:grpSpPr>
          <a:xfrm>
            <a:off x="7380312" y="476672"/>
            <a:ext cx="792088" cy="792088"/>
            <a:chOff x="827584" y="404664"/>
            <a:chExt cx="792088" cy="792088"/>
          </a:xfrm>
        </p:grpSpPr>
        <p:sp>
          <p:nvSpPr>
            <p:cNvPr id="9" name="8 Elipse"/>
            <p:cNvSpPr/>
            <p:nvPr/>
          </p:nvSpPr>
          <p:spPr>
            <a:xfrm>
              <a:off x="827584" y="404664"/>
              <a:ext cx="792088" cy="792088"/>
            </a:xfrm>
            <a:prstGeom prst="ellipse">
              <a:avLst/>
            </a:prstGeom>
            <a:solidFill>
              <a:srgbClr val="FFFFFF"/>
            </a:solidFill>
            <a:ln>
              <a:solidFill>
                <a:schemeClr val="accent3">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solidFill>
                  <a:prstClr val="white"/>
                </a:solidFill>
              </a:endParaRPr>
            </a:p>
          </p:txBody>
        </p:sp>
        <p:pic>
          <p:nvPicPr>
            <p:cNvPr id="10" name="Picture 2" descr="http://t1.gstatic.com/images?q=tbn:ANd9GcSfLtaCsGO9UgQ96G_1eswjYFRMOZ_RtGGO6cdOqtA40QlhU6vh6WmpYcye">
              <a:hlinkClick r:id="rId2"/>
            </p:cNvPr>
            <p:cNvPicPr>
              <a:picLocks noChangeAspect="1" noChangeArrowheads="1"/>
            </p:cNvPicPr>
            <p:nvPr/>
          </p:nvPicPr>
          <p:blipFill>
            <a:blip r:embed="rId3" cstate="print">
              <a:lum bright="17000" contrast="3000"/>
            </a:blip>
            <a:srcRect/>
            <a:stretch>
              <a:fillRect/>
            </a:stretch>
          </p:blipFill>
          <p:spPr bwMode="auto">
            <a:xfrm>
              <a:off x="956031" y="553460"/>
              <a:ext cx="543553" cy="507505"/>
            </a:xfrm>
            <a:prstGeom prst="rect">
              <a:avLst/>
            </a:prstGeom>
            <a:noFill/>
          </p:spPr>
        </p:pic>
      </p:grpSp>
      <p:sp>
        <p:nvSpPr>
          <p:cNvPr id="11" name="10 Título"/>
          <p:cNvSpPr>
            <a:spLocks noGrp="1"/>
          </p:cNvSpPr>
          <p:nvPr>
            <p:ph type="title"/>
          </p:nvPr>
        </p:nvSpPr>
        <p:spPr>
          <a:xfrm>
            <a:off x="467544" y="1610121"/>
            <a:ext cx="8229600" cy="461665"/>
          </a:xfrm>
          <a:prstGeom prst="rect">
            <a:avLst/>
          </a:prstGeom>
          <a:solidFill>
            <a:schemeClr val="accent5">
              <a:lumMod val="60000"/>
              <a:lumOff val="40000"/>
            </a:schemeClr>
          </a:solidFill>
        </p:spPr>
        <p:txBody>
          <a:bodyPr wrap="square">
            <a:spAutoFit/>
          </a:bodyPr>
          <a:lstStyle/>
          <a:p>
            <a:r>
              <a:rPr lang="es-MX" sz="2400" dirty="0" smtClean="0"/>
              <a:t>GARANTÍAS Y RESPONSABILIDADES DE LOS SECRETARIOS…</a:t>
            </a:r>
            <a:endParaRPr lang="es-MX" sz="2400" dirty="0"/>
          </a:p>
        </p:txBody>
      </p:sp>
    </p:spTree>
    <p:extLst>
      <p:ext uri="{BB962C8B-B14F-4D97-AF65-F5344CB8AC3E}">
        <p14:creationId xmlns:p14="http://schemas.microsoft.com/office/powerpoint/2010/main" val="3805303588"/>
      </p:ext>
    </p:extLst>
  </p:cSld>
  <p:clrMapOvr>
    <a:masterClrMapping/>
  </p:clrMapOvr>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2276872"/>
            <a:ext cx="8229600" cy="4248472"/>
          </a:xfrm>
        </p:spPr>
        <p:txBody>
          <a:bodyPr>
            <a:normAutofit fontScale="92500" lnSpcReduction="10000"/>
          </a:bodyPr>
          <a:lstStyle/>
          <a:p>
            <a:pPr marL="0" indent="0">
              <a:lnSpc>
                <a:spcPct val="90000"/>
              </a:lnSpc>
              <a:buNone/>
            </a:pPr>
            <a:endParaRPr lang="es-MX" sz="2800" dirty="0">
              <a:latin typeface="Arial" charset="0"/>
              <a:cs typeface="Arial" charset="0"/>
            </a:endParaRPr>
          </a:p>
          <a:p>
            <a:pPr marL="0" indent="0" algn="just">
              <a:lnSpc>
                <a:spcPct val="90000"/>
              </a:lnSpc>
              <a:buNone/>
            </a:pPr>
            <a:r>
              <a:rPr lang="es-MX" sz="2800" dirty="0">
                <a:solidFill>
                  <a:schemeClr val="bg1"/>
                </a:solidFill>
                <a:latin typeface="Arial" charset="0"/>
                <a:cs typeface="Arial" charset="0"/>
              </a:rPr>
              <a:t>“El criterio tradicional ha sido distinguir a los funcionarios judiciales de los empleados judiciales por alta, mediana o baja categoría  que guardan unos y otros en el escalafón los sitios superiores corresponden a los funcionarios y los inferiores a los empleados. Un ejemplo de los funcionarios son los secretarios y de empleados el personal de vigilancia, el que realiza labores de limpieza, reparación o mantenimiento, o las capturitas en computación y, donde aun existan las mecanógrafas”. (González, 2007.,pag 261)</a:t>
            </a:r>
          </a:p>
          <a:p>
            <a:pPr marL="0" indent="0">
              <a:lnSpc>
                <a:spcPct val="90000"/>
              </a:lnSpc>
              <a:buNone/>
            </a:pPr>
            <a:endParaRPr lang="es-ES" sz="2800" dirty="0" smtClean="0">
              <a:latin typeface="Arial" charset="0"/>
              <a:cs typeface="Arial" charset="0"/>
            </a:endParaRPr>
          </a:p>
          <a:p>
            <a:pPr marL="0" indent="0" algn="just">
              <a:buNone/>
            </a:pPr>
            <a:endParaRPr lang="es-MX" sz="2800" dirty="0" smtClean="0"/>
          </a:p>
          <a:p>
            <a:pPr marL="0" indent="0" algn="just">
              <a:buNone/>
            </a:pPr>
            <a:endParaRPr lang="es-MX" sz="2800" dirty="0"/>
          </a:p>
          <a:p>
            <a:pPr marL="0" indent="0" algn="just">
              <a:buNone/>
            </a:pPr>
            <a:endParaRPr lang="es-MX" sz="2800" dirty="0"/>
          </a:p>
          <a:p>
            <a:pPr marL="0" indent="0">
              <a:buNone/>
            </a:pPr>
            <a:endParaRPr lang="es-MX" sz="2800" dirty="0" smtClean="0"/>
          </a:p>
          <a:p>
            <a:pPr marL="0" indent="0">
              <a:buNone/>
            </a:pPr>
            <a:endParaRPr lang="es-MX" sz="2800" dirty="0"/>
          </a:p>
          <a:p>
            <a:pPr marL="0" indent="0">
              <a:buNone/>
            </a:pPr>
            <a:endParaRPr lang="es-MX" sz="2800" dirty="0" smtClean="0"/>
          </a:p>
          <a:p>
            <a:pPr marL="0" indent="0">
              <a:buNone/>
            </a:pPr>
            <a:endParaRPr lang="es-MX" sz="2800" dirty="0"/>
          </a:p>
          <a:p>
            <a:pPr marL="0" indent="0">
              <a:buNone/>
            </a:pPr>
            <a:endParaRPr lang="es-MX" sz="2800" dirty="0" smtClean="0"/>
          </a:p>
          <a:p>
            <a:pPr marL="0" indent="0">
              <a:buNone/>
            </a:pPr>
            <a:endParaRPr lang="es-MX" sz="2800" dirty="0"/>
          </a:p>
        </p:txBody>
      </p:sp>
      <p:sp>
        <p:nvSpPr>
          <p:cNvPr id="4" name="3 Rectángulo redondeado"/>
          <p:cNvSpPr/>
          <p:nvPr/>
        </p:nvSpPr>
        <p:spPr>
          <a:xfrm>
            <a:off x="179512" y="404664"/>
            <a:ext cx="8280920" cy="936104"/>
          </a:xfrm>
          <a:prstGeom prst="roundRect">
            <a:avLst/>
          </a:prstGeom>
          <a:gradFill>
            <a:gsLst>
              <a:gs pos="0">
                <a:srgbClr val="E6DCAC"/>
              </a:gs>
              <a:gs pos="12000">
                <a:srgbClr val="E6D78A"/>
              </a:gs>
              <a:gs pos="30000">
                <a:srgbClr val="C7AC4C"/>
              </a:gs>
              <a:gs pos="45000">
                <a:srgbClr val="E6D78A"/>
              </a:gs>
              <a:gs pos="77000">
                <a:srgbClr val="C7AC4C"/>
              </a:gs>
              <a:gs pos="100000">
                <a:srgbClr val="E6DCAC"/>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200" dirty="0" smtClean="0">
                <a:solidFill>
                  <a:srgbClr val="226911"/>
                </a:solidFill>
                <a:latin typeface="Elephant" pitchFamily="18" charset="0"/>
              </a:rPr>
              <a:t>    </a:t>
            </a:r>
            <a:r>
              <a:rPr lang="es-MX" sz="1600" i="1" dirty="0" smtClean="0">
                <a:solidFill>
                  <a:srgbClr val="11752B"/>
                </a:solidFill>
                <a:latin typeface="Bodoni MT Black" pitchFamily="18" charset="0"/>
              </a:rPr>
              <a:t>Universidad Autónoma del Estado de México</a:t>
            </a:r>
          </a:p>
          <a:p>
            <a:pPr algn="ctr"/>
            <a:r>
              <a:rPr lang="es-MX" i="1" dirty="0" smtClean="0">
                <a:solidFill>
                  <a:srgbClr val="11752B"/>
                </a:solidFill>
                <a:latin typeface="Bodoni MT Black" pitchFamily="18" charset="0"/>
              </a:rPr>
              <a:t>  </a:t>
            </a:r>
            <a:r>
              <a:rPr lang="es-MX" sz="1600" i="1" dirty="0" smtClean="0">
                <a:solidFill>
                  <a:srgbClr val="11752B"/>
                </a:solidFill>
                <a:latin typeface="Arial Rounded MT Bold" pitchFamily="34" charset="0"/>
              </a:rPr>
              <a:t>Centro Universitario UAEM Texcoco</a:t>
            </a:r>
            <a:endParaRPr lang="es-ES" sz="1600" i="1" dirty="0">
              <a:solidFill>
                <a:srgbClr val="11752B"/>
              </a:solidFill>
              <a:latin typeface="Arial Rounded MT Bold" pitchFamily="34" charset="0"/>
            </a:endParaRPr>
          </a:p>
        </p:txBody>
      </p:sp>
      <p:grpSp>
        <p:nvGrpSpPr>
          <p:cNvPr id="5" name="12 Grupo"/>
          <p:cNvGrpSpPr/>
          <p:nvPr/>
        </p:nvGrpSpPr>
        <p:grpSpPr>
          <a:xfrm>
            <a:off x="431540" y="476672"/>
            <a:ext cx="792088" cy="792088"/>
            <a:chOff x="827584" y="404664"/>
            <a:chExt cx="792088" cy="792088"/>
          </a:xfrm>
        </p:grpSpPr>
        <p:sp>
          <p:nvSpPr>
            <p:cNvPr id="6" name="5 Elipse"/>
            <p:cNvSpPr/>
            <p:nvPr/>
          </p:nvSpPr>
          <p:spPr>
            <a:xfrm>
              <a:off x="827584" y="404664"/>
              <a:ext cx="792088" cy="792088"/>
            </a:xfrm>
            <a:prstGeom prst="ellipse">
              <a:avLst/>
            </a:prstGeom>
            <a:solidFill>
              <a:srgbClr val="FFFFFF"/>
            </a:solidFill>
            <a:ln>
              <a:solidFill>
                <a:schemeClr val="accent3">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solidFill>
                  <a:prstClr val="white"/>
                </a:solidFill>
              </a:endParaRPr>
            </a:p>
          </p:txBody>
        </p:sp>
        <p:pic>
          <p:nvPicPr>
            <p:cNvPr id="7" name="Picture 2" descr="http://t1.gstatic.com/images?q=tbn:ANd9GcSfLtaCsGO9UgQ96G_1eswjYFRMOZ_RtGGO6cdOqtA40QlhU6vh6WmpYcye">
              <a:hlinkClick r:id="rId2"/>
            </p:cNvPr>
            <p:cNvPicPr>
              <a:picLocks noChangeAspect="1" noChangeArrowheads="1"/>
            </p:cNvPicPr>
            <p:nvPr/>
          </p:nvPicPr>
          <p:blipFill>
            <a:blip r:embed="rId3" cstate="print">
              <a:lum bright="17000" contrast="3000"/>
            </a:blip>
            <a:srcRect/>
            <a:stretch>
              <a:fillRect/>
            </a:stretch>
          </p:blipFill>
          <p:spPr bwMode="auto">
            <a:xfrm>
              <a:off x="956031" y="553460"/>
              <a:ext cx="543553" cy="507505"/>
            </a:xfrm>
            <a:prstGeom prst="rect">
              <a:avLst/>
            </a:prstGeom>
            <a:noFill/>
          </p:spPr>
        </p:pic>
      </p:grpSp>
      <p:grpSp>
        <p:nvGrpSpPr>
          <p:cNvPr id="8" name="12 Grupo"/>
          <p:cNvGrpSpPr/>
          <p:nvPr/>
        </p:nvGrpSpPr>
        <p:grpSpPr>
          <a:xfrm>
            <a:off x="7380312" y="476672"/>
            <a:ext cx="792088" cy="792088"/>
            <a:chOff x="827584" y="404664"/>
            <a:chExt cx="792088" cy="792088"/>
          </a:xfrm>
        </p:grpSpPr>
        <p:sp>
          <p:nvSpPr>
            <p:cNvPr id="9" name="8 Elipse"/>
            <p:cNvSpPr/>
            <p:nvPr/>
          </p:nvSpPr>
          <p:spPr>
            <a:xfrm>
              <a:off x="827584" y="404664"/>
              <a:ext cx="792088" cy="792088"/>
            </a:xfrm>
            <a:prstGeom prst="ellipse">
              <a:avLst/>
            </a:prstGeom>
            <a:solidFill>
              <a:srgbClr val="FFFFFF"/>
            </a:solidFill>
            <a:ln>
              <a:solidFill>
                <a:schemeClr val="accent3">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solidFill>
                  <a:prstClr val="white"/>
                </a:solidFill>
              </a:endParaRPr>
            </a:p>
          </p:txBody>
        </p:sp>
        <p:pic>
          <p:nvPicPr>
            <p:cNvPr id="10" name="Picture 2" descr="http://t1.gstatic.com/images?q=tbn:ANd9GcSfLtaCsGO9UgQ96G_1eswjYFRMOZ_RtGGO6cdOqtA40QlhU6vh6WmpYcye">
              <a:hlinkClick r:id="rId2"/>
            </p:cNvPr>
            <p:cNvPicPr>
              <a:picLocks noChangeAspect="1" noChangeArrowheads="1"/>
            </p:cNvPicPr>
            <p:nvPr/>
          </p:nvPicPr>
          <p:blipFill>
            <a:blip r:embed="rId3" cstate="print">
              <a:lum bright="17000" contrast="3000"/>
            </a:blip>
            <a:srcRect/>
            <a:stretch>
              <a:fillRect/>
            </a:stretch>
          </p:blipFill>
          <p:spPr bwMode="auto">
            <a:xfrm>
              <a:off x="956031" y="553460"/>
              <a:ext cx="543553" cy="507505"/>
            </a:xfrm>
            <a:prstGeom prst="rect">
              <a:avLst/>
            </a:prstGeom>
            <a:noFill/>
          </p:spPr>
        </p:pic>
      </p:grpSp>
      <p:sp>
        <p:nvSpPr>
          <p:cNvPr id="11" name="10 Título"/>
          <p:cNvSpPr>
            <a:spLocks noGrp="1"/>
          </p:cNvSpPr>
          <p:nvPr>
            <p:ph type="title"/>
          </p:nvPr>
        </p:nvSpPr>
        <p:spPr>
          <a:xfrm>
            <a:off x="467544" y="1579343"/>
            <a:ext cx="8229600" cy="523220"/>
          </a:xfrm>
          <a:prstGeom prst="rect">
            <a:avLst/>
          </a:prstGeom>
          <a:solidFill>
            <a:schemeClr val="accent5">
              <a:lumMod val="60000"/>
              <a:lumOff val="40000"/>
            </a:schemeClr>
          </a:solidFill>
        </p:spPr>
        <p:txBody>
          <a:bodyPr wrap="square">
            <a:spAutoFit/>
          </a:bodyPr>
          <a:lstStyle/>
          <a:p>
            <a:r>
              <a:rPr lang="es-MX" sz="2800" dirty="0"/>
              <a:t>EMPLEADOS </a:t>
            </a:r>
            <a:r>
              <a:rPr lang="es-MX" sz="2800" dirty="0" smtClean="0"/>
              <a:t>JUDICIALES</a:t>
            </a:r>
            <a:endParaRPr lang="es-MX" sz="2800" dirty="0"/>
          </a:p>
        </p:txBody>
      </p:sp>
    </p:spTree>
    <p:extLst>
      <p:ext uri="{BB962C8B-B14F-4D97-AF65-F5344CB8AC3E}">
        <p14:creationId xmlns:p14="http://schemas.microsoft.com/office/powerpoint/2010/main" val="765206720"/>
      </p:ext>
    </p:extLst>
  </p:cSld>
  <p:clrMapOvr>
    <a:masterClrMapping/>
  </p:clrMapOvr>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2276872"/>
            <a:ext cx="8229600" cy="4248472"/>
          </a:xfrm>
        </p:spPr>
        <p:txBody>
          <a:bodyPr>
            <a:normAutofit/>
          </a:bodyPr>
          <a:lstStyle/>
          <a:p>
            <a:pPr marL="0" indent="0" algn="just">
              <a:lnSpc>
                <a:spcPct val="90000"/>
              </a:lnSpc>
              <a:buNone/>
            </a:pPr>
            <a:r>
              <a:rPr lang="es-MX" sz="2800" dirty="0">
                <a:solidFill>
                  <a:schemeClr val="bg1"/>
                </a:solidFill>
                <a:latin typeface="Arial" charset="0"/>
                <a:cs typeface="Arial" charset="0"/>
              </a:rPr>
              <a:t>“Es la institución unitaria y jerarquía dependiente del organismo ejecutivo, que pone como fines esenciales  las de persecución de los delitos y el ejercicio de la acción penal; </a:t>
            </a:r>
            <a:r>
              <a:rPr lang="es-MX" sz="2800" dirty="0">
                <a:solidFill>
                  <a:srgbClr val="FFFF00"/>
                </a:solidFill>
                <a:latin typeface="Arial" charset="0"/>
                <a:cs typeface="Arial" charset="0"/>
              </a:rPr>
              <a:t>intervención en otro procedimientos judiciales para defensa de los intereses sociales, de ausentes menores e incapacitados y, finalmente, como consultor  y asesor de jueces y tribunales” </a:t>
            </a:r>
            <a:r>
              <a:rPr lang="es-MX" sz="2800" dirty="0">
                <a:solidFill>
                  <a:schemeClr val="bg1"/>
                </a:solidFill>
                <a:latin typeface="Arial" charset="0"/>
                <a:cs typeface="Arial" charset="0"/>
              </a:rPr>
              <a:t>(González, 2007, pág. 266).</a:t>
            </a:r>
          </a:p>
          <a:p>
            <a:pPr marL="0" indent="0">
              <a:lnSpc>
                <a:spcPct val="90000"/>
              </a:lnSpc>
              <a:buNone/>
            </a:pPr>
            <a:endParaRPr lang="es-ES" sz="2800" dirty="0" smtClean="0">
              <a:latin typeface="Arial" charset="0"/>
              <a:cs typeface="Arial" charset="0"/>
            </a:endParaRPr>
          </a:p>
          <a:p>
            <a:pPr marL="0" indent="0" algn="just">
              <a:buNone/>
            </a:pPr>
            <a:endParaRPr lang="es-MX" sz="2800" dirty="0" smtClean="0"/>
          </a:p>
          <a:p>
            <a:pPr marL="0" indent="0" algn="just">
              <a:buNone/>
            </a:pPr>
            <a:endParaRPr lang="es-MX" sz="2800" dirty="0"/>
          </a:p>
          <a:p>
            <a:pPr marL="0" indent="0" algn="just">
              <a:buNone/>
            </a:pPr>
            <a:endParaRPr lang="es-MX" sz="2800" dirty="0"/>
          </a:p>
          <a:p>
            <a:pPr marL="0" indent="0">
              <a:buNone/>
            </a:pPr>
            <a:endParaRPr lang="es-MX" sz="2800" dirty="0" smtClean="0"/>
          </a:p>
          <a:p>
            <a:pPr marL="0" indent="0">
              <a:buNone/>
            </a:pPr>
            <a:endParaRPr lang="es-MX" sz="2800" dirty="0"/>
          </a:p>
          <a:p>
            <a:pPr marL="0" indent="0">
              <a:buNone/>
            </a:pPr>
            <a:endParaRPr lang="es-MX" sz="2800" dirty="0" smtClean="0"/>
          </a:p>
          <a:p>
            <a:pPr marL="0" indent="0">
              <a:buNone/>
            </a:pPr>
            <a:endParaRPr lang="es-MX" sz="2800" dirty="0"/>
          </a:p>
          <a:p>
            <a:pPr marL="0" indent="0">
              <a:buNone/>
            </a:pPr>
            <a:endParaRPr lang="es-MX" sz="2800" dirty="0" smtClean="0"/>
          </a:p>
          <a:p>
            <a:pPr marL="0" indent="0">
              <a:buNone/>
            </a:pPr>
            <a:endParaRPr lang="es-MX" sz="2800" dirty="0"/>
          </a:p>
        </p:txBody>
      </p:sp>
      <p:sp>
        <p:nvSpPr>
          <p:cNvPr id="4" name="3 Rectángulo redondeado"/>
          <p:cNvSpPr/>
          <p:nvPr/>
        </p:nvSpPr>
        <p:spPr>
          <a:xfrm>
            <a:off x="179512" y="404664"/>
            <a:ext cx="8280920" cy="936104"/>
          </a:xfrm>
          <a:prstGeom prst="roundRect">
            <a:avLst/>
          </a:prstGeom>
          <a:gradFill>
            <a:gsLst>
              <a:gs pos="0">
                <a:srgbClr val="E6DCAC"/>
              </a:gs>
              <a:gs pos="12000">
                <a:srgbClr val="E6D78A"/>
              </a:gs>
              <a:gs pos="30000">
                <a:srgbClr val="C7AC4C"/>
              </a:gs>
              <a:gs pos="45000">
                <a:srgbClr val="E6D78A"/>
              </a:gs>
              <a:gs pos="77000">
                <a:srgbClr val="C7AC4C"/>
              </a:gs>
              <a:gs pos="100000">
                <a:srgbClr val="E6DCAC"/>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200" dirty="0" smtClean="0">
                <a:solidFill>
                  <a:srgbClr val="226911"/>
                </a:solidFill>
                <a:latin typeface="Elephant" pitchFamily="18" charset="0"/>
              </a:rPr>
              <a:t>    </a:t>
            </a:r>
            <a:r>
              <a:rPr lang="es-MX" sz="1600" i="1" dirty="0" smtClean="0">
                <a:solidFill>
                  <a:srgbClr val="11752B"/>
                </a:solidFill>
                <a:latin typeface="Bodoni MT Black" pitchFamily="18" charset="0"/>
              </a:rPr>
              <a:t>Universidad Autónoma del Estado de México</a:t>
            </a:r>
          </a:p>
          <a:p>
            <a:pPr algn="ctr"/>
            <a:r>
              <a:rPr lang="es-MX" i="1" dirty="0" smtClean="0">
                <a:solidFill>
                  <a:srgbClr val="11752B"/>
                </a:solidFill>
                <a:latin typeface="Bodoni MT Black" pitchFamily="18" charset="0"/>
              </a:rPr>
              <a:t>  </a:t>
            </a:r>
            <a:r>
              <a:rPr lang="es-MX" sz="1600" i="1" dirty="0" smtClean="0">
                <a:solidFill>
                  <a:srgbClr val="11752B"/>
                </a:solidFill>
                <a:latin typeface="Arial Rounded MT Bold" pitchFamily="34" charset="0"/>
              </a:rPr>
              <a:t>Centro Universitario UAEM Texcoco</a:t>
            </a:r>
            <a:endParaRPr lang="es-ES" sz="1600" i="1" dirty="0">
              <a:solidFill>
                <a:srgbClr val="11752B"/>
              </a:solidFill>
              <a:latin typeface="Arial Rounded MT Bold" pitchFamily="34" charset="0"/>
            </a:endParaRPr>
          </a:p>
        </p:txBody>
      </p:sp>
      <p:grpSp>
        <p:nvGrpSpPr>
          <p:cNvPr id="5" name="12 Grupo"/>
          <p:cNvGrpSpPr/>
          <p:nvPr/>
        </p:nvGrpSpPr>
        <p:grpSpPr>
          <a:xfrm>
            <a:off x="431540" y="476672"/>
            <a:ext cx="792088" cy="792088"/>
            <a:chOff x="827584" y="404664"/>
            <a:chExt cx="792088" cy="792088"/>
          </a:xfrm>
        </p:grpSpPr>
        <p:sp>
          <p:nvSpPr>
            <p:cNvPr id="6" name="5 Elipse"/>
            <p:cNvSpPr/>
            <p:nvPr/>
          </p:nvSpPr>
          <p:spPr>
            <a:xfrm>
              <a:off x="827584" y="404664"/>
              <a:ext cx="792088" cy="792088"/>
            </a:xfrm>
            <a:prstGeom prst="ellipse">
              <a:avLst/>
            </a:prstGeom>
            <a:solidFill>
              <a:srgbClr val="FFFFFF"/>
            </a:solidFill>
            <a:ln>
              <a:solidFill>
                <a:schemeClr val="accent3">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solidFill>
                  <a:prstClr val="white"/>
                </a:solidFill>
              </a:endParaRPr>
            </a:p>
          </p:txBody>
        </p:sp>
        <p:pic>
          <p:nvPicPr>
            <p:cNvPr id="7" name="Picture 2" descr="http://t1.gstatic.com/images?q=tbn:ANd9GcSfLtaCsGO9UgQ96G_1eswjYFRMOZ_RtGGO6cdOqtA40QlhU6vh6WmpYcye">
              <a:hlinkClick r:id="rId2"/>
            </p:cNvPr>
            <p:cNvPicPr>
              <a:picLocks noChangeAspect="1" noChangeArrowheads="1"/>
            </p:cNvPicPr>
            <p:nvPr/>
          </p:nvPicPr>
          <p:blipFill>
            <a:blip r:embed="rId3" cstate="print">
              <a:lum bright="17000" contrast="3000"/>
            </a:blip>
            <a:srcRect/>
            <a:stretch>
              <a:fillRect/>
            </a:stretch>
          </p:blipFill>
          <p:spPr bwMode="auto">
            <a:xfrm>
              <a:off x="956031" y="553460"/>
              <a:ext cx="543553" cy="507505"/>
            </a:xfrm>
            <a:prstGeom prst="rect">
              <a:avLst/>
            </a:prstGeom>
            <a:noFill/>
          </p:spPr>
        </p:pic>
      </p:grpSp>
      <p:grpSp>
        <p:nvGrpSpPr>
          <p:cNvPr id="8" name="12 Grupo"/>
          <p:cNvGrpSpPr/>
          <p:nvPr/>
        </p:nvGrpSpPr>
        <p:grpSpPr>
          <a:xfrm>
            <a:off x="7380312" y="476672"/>
            <a:ext cx="792088" cy="792088"/>
            <a:chOff x="827584" y="404664"/>
            <a:chExt cx="792088" cy="792088"/>
          </a:xfrm>
        </p:grpSpPr>
        <p:sp>
          <p:nvSpPr>
            <p:cNvPr id="9" name="8 Elipse"/>
            <p:cNvSpPr/>
            <p:nvPr/>
          </p:nvSpPr>
          <p:spPr>
            <a:xfrm>
              <a:off x="827584" y="404664"/>
              <a:ext cx="792088" cy="792088"/>
            </a:xfrm>
            <a:prstGeom prst="ellipse">
              <a:avLst/>
            </a:prstGeom>
            <a:solidFill>
              <a:srgbClr val="FFFFFF"/>
            </a:solidFill>
            <a:ln>
              <a:solidFill>
                <a:schemeClr val="accent3">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solidFill>
                  <a:prstClr val="white"/>
                </a:solidFill>
              </a:endParaRPr>
            </a:p>
          </p:txBody>
        </p:sp>
        <p:pic>
          <p:nvPicPr>
            <p:cNvPr id="10" name="Picture 2" descr="http://t1.gstatic.com/images?q=tbn:ANd9GcSfLtaCsGO9UgQ96G_1eswjYFRMOZ_RtGGO6cdOqtA40QlhU6vh6WmpYcye">
              <a:hlinkClick r:id="rId2"/>
            </p:cNvPr>
            <p:cNvPicPr>
              <a:picLocks noChangeAspect="1" noChangeArrowheads="1"/>
            </p:cNvPicPr>
            <p:nvPr/>
          </p:nvPicPr>
          <p:blipFill>
            <a:blip r:embed="rId3" cstate="print">
              <a:lum bright="17000" contrast="3000"/>
            </a:blip>
            <a:srcRect/>
            <a:stretch>
              <a:fillRect/>
            </a:stretch>
          </p:blipFill>
          <p:spPr bwMode="auto">
            <a:xfrm>
              <a:off x="956031" y="553460"/>
              <a:ext cx="543553" cy="507505"/>
            </a:xfrm>
            <a:prstGeom prst="rect">
              <a:avLst/>
            </a:prstGeom>
            <a:noFill/>
          </p:spPr>
        </p:pic>
      </p:grpSp>
      <p:sp>
        <p:nvSpPr>
          <p:cNvPr id="11" name="10 Título"/>
          <p:cNvSpPr>
            <a:spLocks noGrp="1"/>
          </p:cNvSpPr>
          <p:nvPr>
            <p:ph type="title"/>
          </p:nvPr>
        </p:nvSpPr>
        <p:spPr>
          <a:xfrm>
            <a:off x="467544" y="1579343"/>
            <a:ext cx="8229600" cy="523220"/>
          </a:xfrm>
          <a:prstGeom prst="rect">
            <a:avLst/>
          </a:prstGeom>
          <a:solidFill>
            <a:schemeClr val="accent5">
              <a:lumMod val="60000"/>
              <a:lumOff val="40000"/>
            </a:schemeClr>
          </a:solidFill>
        </p:spPr>
        <p:txBody>
          <a:bodyPr wrap="square">
            <a:spAutoFit/>
          </a:bodyPr>
          <a:lstStyle/>
          <a:p>
            <a:r>
              <a:rPr lang="es-MX" sz="2800" dirty="0" smtClean="0"/>
              <a:t>MINISTERIO PÚBLICO</a:t>
            </a:r>
            <a:endParaRPr lang="es-MX" sz="2800" dirty="0"/>
          </a:p>
        </p:txBody>
      </p:sp>
    </p:spTree>
    <p:extLst>
      <p:ext uri="{BB962C8B-B14F-4D97-AF65-F5344CB8AC3E}">
        <p14:creationId xmlns:p14="http://schemas.microsoft.com/office/powerpoint/2010/main" val="359188318"/>
      </p:ext>
    </p:extLst>
  </p:cSld>
  <p:clrMapOvr>
    <a:masterClrMapping/>
  </p:clrMapOvr>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2420888"/>
            <a:ext cx="8229600" cy="4104456"/>
          </a:xfrm>
        </p:spPr>
        <p:txBody>
          <a:bodyPr>
            <a:normAutofit fontScale="77500" lnSpcReduction="20000"/>
          </a:bodyPr>
          <a:lstStyle/>
          <a:p>
            <a:pPr marL="0" indent="0">
              <a:lnSpc>
                <a:spcPct val="90000"/>
              </a:lnSpc>
              <a:buNone/>
            </a:pPr>
            <a:endParaRPr lang="es-MX" sz="2800" dirty="0">
              <a:latin typeface="Arial" charset="0"/>
              <a:cs typeface="Arial" charset="0"/>
            </a:endParaRPr>
          </a:p>
          <a:p>
            <a:pPr marL="0" indent="0" algn="just">
              <a:lnSpc>
                <a:spcPct val="90000"/>
              </a:lnSpc>
              <a:buNone/>
            </a:pPr>
            <a:r>
              <a:rPr lang="es-MX" sz="2800" dirty="0">
                <a:solidFill>
                  <a:schemeClr val="bg1"/>
                </a:solidFill>
                <a:latin typeface="Arial" charset="0"/>
                <a:cs typeface="Arial" charset="0"/>
              </a:rPr>
              <a:t>ARTICULO 25. INSTITUCIÓN DEL MINISTERIO PÚBLICO: el ministerio público es una institución de buena fe, única, indivisible y funcionalmente independiente, que representa al interés social en el ejercicio de las atribuciones que le confiere la constitución política de los Estados Unidos Mexicanos, la Constitución del Estado y los demás ordenamientos aplicables. a el compete la investigación y persecución ante los tribunales, de los delitos del orden común. </a:t>
            </a:r>
            <a:endParaRPr lang="es-MX" sz="2800" dirty="0" smtClean="0">
              <a:solidFill>
                <a:schemeClr val="bg1"/>
              </a:solidFill>
              <a:latin typeface="Arial" charset="0"/>
              <a:cs typeface="Arial" charset="0"/>
            </a:endParaRPr>
          </a:p>
          <a:p>
            <a:pPr marL="0" indent="0" algn="just">
              <a:lnSpc>
                <a:spcPct val="90000"/>
              </a:lnSpc>
              <a:buNone/>
            </a:pPr>
            <a:r>
              <a:rPr lang="es-MX" sz="2800" dirty="0">
                <a:solidFill>
                  <a:schemeClr val="bg1"/>
                </a:solidFill>
                <a:latin typeface="Arial" charset="0"/>
                <a:cs typeface="Arial" charset="0"/>
              </a:rPr>
              <a:t>C</a:t>
            </a:r>
            <a:r>
              <a:rPr lang="es-MX" sz="2800" dirty="0" smtClean="0">
                <a:solidFill>
                  <a:schemeClr val="bg1"/>
                </a:solidFill>
                <a:latin typeface="Arial" charset="0"/>
                <a:cs typeface="Arial" charset="0"/>
              </a:rPr>
              <a:t>ompete </a:t>
            </a:r>
            <a:r>
              <a:rPr lang="es-MX" sz="2800" dirty="0">
                <a:solidFill>
                  <a:schemeClr val="bg1"/>
                </a:solidFill>
                <a:latin typeface="Arial" charset="0"/>
                <a:cs typeface="Arial" charset="0"/>
              </a:rPr>
              <a:t>también al ministerio publico velar por la legalidad y por los intereses de los menores, ausentes e incapaces en los términos y ámbitos que la ley señale; participar en el diseño, implementación y evaluación de la política criminal del estado; así como ejercer las demás atribuciones que dispongan los ordenamientos jurídicos. </a:t>
            </a:r>
          </a:p>
          <a:p>
            <a:pPr marL="0" indent="0" algn="just">
              <a:lnSpc>
                <a:spcPct val="90000"/>
              </a:lnSpc>
              <a:buNone/>
            </a:pPr>
            <a:endParaRPr lang="es-MX" sz="2800" dirty="0" smtClean="0">
              <a:solidFill>
                <a:schemeClr val="bg1"/>
              </a:solidFill>
              <a:latin typeface="Arial" charset="0"/>
              <a:cs typeface="Arial" charset="0"/>
            </a:endParaRPr>
          </a:p>
          <a:p>
            <a:pPr marL="0" indent="0">
              <a:lnSpc>
                <a:spcPct val="90000"/>
              </a:lnSpc>
              <a:buNone/>
            </a:pPr>
            <a:endParaRPr lang="es-ES" sz="2800" dirty="0" smtClean="0">
              <a:latin typeface="Arial" charset="0"/>
              <a:cs typeface="Arial" charset="0"/>
            </a:endParaRPr>
          </a:p>
          <a:p>
            <a:pPr marL="0" indent="0" algn="just">
              <a:buNone/>
            </a:pPr>
            <a:endParaRPr lang="es-MX" sz="2800" dirty="0" smtClean="0"/>
          </a:p>
          <a:p>
            <a:pPr marL="0" indent="0" algn="just">
              <a:buNone/>
            </a:pPr>
            <a:endParaRPr lang="es-MX" sz="2800" dirty="0"/>
          </a:p>
          <a:p>
            <a:pPr marL="0" indent="0" algn="just">
              <a:buNone/>
            </a:pPr>
            <a:endParaRPr lang="es-MX" sz="2800" dirty="0"/>
          </a:p>
          <a:p>
            <a:pPr marL="0" indent="0">
              <a:buNone/>
            </a:pPr>
            <a:endParaRPr lang="es-MX" sz="2800" dirty="0" smtClean="0"/>
          </a:p>
          <a:p>
            <a:pPr marL="0" indent="0">
              <a:buNone/>
            </a:pPr>
            <a:endParaRPr lang="es-MX" sz="2800" dirty="0"/>
          </a:p>
          <a:p>
            <a:pPr marL="0" indent="0">
              <a:buNone/>
            </a:pPr>
            <a:endParaRPr lang="es-MX" sz="2800" dirty="0" smtClean="0"/>
          </a:p>
          <a:p>
            <a:pPr marL="0" indent="0">
              <a:buNone/>
            </a:pPr>
            <a:endParaRPr lang="es-MX" sz="2800" dirty="0"/>
          </a:p>
          <a:p>
            <a:pPr marL="0" indent="0">
              <a:buNone/>
            </a:pPr>
            <a:endParaRPr lang="es-MX" sz="2800" dirty="0" smtClean="0"/>
          </a:p>
          <a:p>
            <a:pPr marL="0" indent="0">
              <a:buNone/>
            </a:pPr>
            <a:endParaRPr lang="es-MX" sz="2800" dirty="0"/>
          </a:p>
        </p:txBody>
      </p:sp>
      <p:sp>
        <p:nvSpPr>
          <p:cNvPr id="4" name="3 Rectángulo redondeado"/>
          <p:cNvSpPr/>
          <p:nvPr/>
        </p:nvSpPr>
        <p:spPr>
          <a:xfrm>
            <a:off x="179512" y="404664"/>
            <a:ext cx="8280920" cy="936104"/>
          </a:xfrm>
          <a:prstGeom prst="roundRect">
            <a:avLst/>
          </a:prstGeom>
          <a:gradFill>
            <a:gsLst>
              <a:gs pos="0">
                <a:srgbClr val="E6DCAC"/>
              </a:gs>
              <a:gs pos="12000">
                <a:srgbClr val="E6D78A"/>
              </a:gs>
              <a:gs pos="30000">
                <a:srgbClr val="C7AC4C"/>
              </a:gs>
              <a:gs pos="45000">
                <a:srgbClr val="E6D78A"/>
              </a:gs>
              <a:gs pos="77000">
                <a:srgbClr val="C7AC4C"/>
              </a:gs>
              <a:gs pos="100000">
                <a:srgbClr val="E6DCAC"/>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200" dirty="0" smtClean="0">
                <a:solidFill>
                  <a:srgbClr val="226911"/>
                </a:solidFill>
                <a:latin typeface="Elephant" pitchFamily="18" charset="0"/>
              </a:rPr>
              <a:t>    </a:t>
            </a:r>
            <a:r>
              <a:rPr lang="es-MX" sz="1600" i="1" dirty="0" smtClean="0">
                <a:solidFill>
                  <a:srgbClr val="11752B"/>
                </a:solidFill>
                <a:latin typeface="Bodoni MT Black" pitchFamily="18" charset="0"/>
              </a:rPr>
              <a:t>Universidad Autónoma del Estado de México</a:t>
            </a:r>
          </a:p>
          <a:p>
            <a:pPr algn="ctr"/>
            <a:r>
              <a:rPr lang="es-MX" i="1" dirty="0" smtClean="0">
                <a:solidFill>
                  <a:srgbClr val="11752B"/>
                </a:solidFill>
                <a:latin typeface="Bodoni MT Black" pitchFamily="18" charset="0"/>
              </a:rPr>
              <a:t>  </a:t>
            </a:r>
            <a:r>
              <a:rPr lang="es-MX" sz="1600" i="1" dirty="0" smtClean="0">
                <a:solidFill>
                  <a:srgbClr val="11752B"/>
                </a:solidFill>
                <a:latin typeface="Arial Rounded MT Bold" pitchFamily="34" charset="0"/>
              </a:rPr>
              <a:t>Centro Universitario UAEM Texcoco</a:t>
            </a:r>
            <a:endParaRPr lang="es-ES" sz="1600" i="1" dirty="0">
              <a:solidFill>
                <a:srgbClr val="11752B"/>
              </a:solidFill>
              <a:latin typeface="Arial Rounded MT Bold" pitchFamily="34" charset="0"/>
            </a:endParaRPr>
          </a:p>
        </p:txBody>
      </p:sp>
      <p:grpSp>
        <p:nvGrpSpPr>
          <p:cNvPr id="5" name="12 Grupo"/>
          <p:cNvGrpSpPr/>
          <p:nvPr/>
        </p:nvGrpSpPr>
        <p:grpSpPr>
          <a:xfrm>
            <a:off x="431540" y="476672"/>
            <a:ext cx="792088" cy="792088"/>
            <a:chOff x="827584" y="404664"/>
            <a:chExt cx="792088" cy="792088"/>
          </a:xfrm>
        </p:grpSpPr>
        <p:sp>
          <p:nvSpPr>
            <p:cNvPr id="6" name="5 Elipse"/>
            <p:cNvSpPr/>
            <p:nvPr/>
          </p:nvSpPr>
          <p:spPr>
            <a:xfrm>
              <a:off x="827584" y="404664"/>
              <a:ext cx="792088" cy="792088"/>
            </a:xfrm>
            <a:prstGeom prst="ellipse">
              <a:avLst/>
            </a:prstGeom>
            <a:solidFill>
              <a:srgbClr val="FFFFFF"/>
            </a:solidFill>
            <a:ln>
              <a:solidFill>
                <a:schemeClr val="accent3">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solidFill>
                  <a:prstClr val="white"/>
                </a:solidFill>
              </a:endParaRPr>
            </a:p>
          </p:txBody>
        </p:sp>
        <p:pic>
          <p:nvPicPr>
            <p:cNvPr id="7" name="Picture 2" descr="http://t1.gstatic.com/images?q=tbn:ANd9GcSfLtaCsGO9UgQ96G_1eswjYFRMOZ_RtGGO6cdOqtA40QlhU6vh6WmpYcye">
              <a:hlinkClick r:id="rId2"/>
            </p:cNvPr>
            <p:cNvPicPr>
              <a:picLocks noChangeAspect="1" noChangeArrowheads="1"/>
            </p:cNvPicPr>
            <p:nvPr/>
          </p:nvPicPr>
          <p:blipFill>
            <a:blip r:embed="rId3" cstate="print">
              <a:lum bright="17000" contrast="3000"/>
            </a:blip>
            <a:srcRect/>
            <a:stretch>
              <a:fillRect/>
            </a:stretch>
          </p:blipFill>
          <p:spPr bwMode="auto">
            <a:xfrm>
              <a:off x="956031" y="553460"/>
              <a:ext cx="543553" cy="507505"/>
            </a:xfrm>
            <a:prstGeom prst="rect">
              <a:avLst/>
            </a:prstGeom>
            <a:noFill/>
          </p:spPr>
        </p:pic>
      </p:grpSp>
      <p:grpSp>
        <p:nvGrpSpPr>
          <p:cNvPr id="8" name="12 Grupo"/>
          <p:cNvGrpSpPr/>
          <p:nvPr/>
        </p:nvGrpSpPr>
        <p:grpSpPr>
          <a:xfrm>
            <a:off x="7380312" y="476672"/>
            <a:ext cx="792088" cy="792088"/>
            <a:chOff x="827584" y="404664"/>
            <a:chExt cx="792088" cy="792088"/>
          </a:xfrm>
        </p:grpSpPr>
        <p:sp>
          <p:nvSpPr>
            <p:cNvPr id="9" name="8 Elipse"/>
            <p:cNvSpPr/>
            <p:nvPr/>
          </p:nvSpPr>
          <p:spPr>
            <a:xfrm>
              <a:off x="827584" y="404664"/>
              <a:ext cx="792088" cy="792088"/>
            </a:xfrm>
            <a:prstGeom prst="ellipse">
              <a:avLst/>
            </a:prstGeom>
            <a:solidFill>
              <a:srgbClr val="FFFFFF"/>
            </a:solidFill>
            <a:ln>
              <a:solidFill>
                <a:schemeClr val="accent3">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solidFill>
                  <a:prstClr val="white"/>
                </a:solidFill>
              </a:endParaRPr>
            </a:p>
          </p:txBody>
        </p:sp>
        <p:pic>
          <p:nvPicPr>
            <p:cNvPr id="10" name="Picture 2" descr="http://t1.gstatic.com/images?q=tbn:ANd9GcSfLtaCsGO9UgQ96G_1eswjYFRMOZ_RtGGO6cdOqtA40QlhU6vh6WmpYcye">
              <a:hlinkClick r:id="rId2"/>
            </p:cNvPr>
            <p:cNvPicPr>
              <a:picLocks noChangeAspect="1" noChangeArrowheads="1"/>
            </p:cNvPicPr>
            <p:nvPr/>
          </p:nvPicPr>
          <p:blipFill>
            <a:blip r:embed="rId3" cstate="print">
              <a:lum bright="17000" contrast="3000"/>
            </a:blip>
            <a:srcRect/>
            <a:stretch>
              <a:fillRect/>
            </a:stretch>
          </p:blipFill>
          <p:spPr bwMode="auto">
            <a:xfrm>
              <a:off x="956031" y="553460"/>
              <a:ext cx="543553" cy="507505"/>
            </a:xfrm>
            <a:prstGeom prst="rect">
              <a:avLst/>
            </a:prstGeom>
            <a:noFill/>
          </p:spPr>
        </p:pic>
      </p:grpSp>
      <p:sp>
        <p:nvSpPr>
          <p:cNvPr id="11" name="10 Título"/>
          <p:cNvSpPr>
            <a:spLocks noGrp="1"/>
          </p:cNvSpPr>
          <p:nvPr>
            <p:ph type="title"/>
          </p:nvPr>
        </p:nvSpPr>
        <p:spPr>
          <a:xfrm>
            <a:off x="467544" y="1517787"/>
            <a:ext cx="8229600" cy="646331"/>
          </a:xfrm>
          <a:prstGeom prst="rect">
            <a:avLst/>
          </a:prstGeom>
          <a:solidFill>
            <a:schemeClr val="accent5">
              <a:lumMod val="60000"/>
              <a:lumOff val="40000"/>
            </a:schemeClr>
          </a:solidFill>
        </p:spPr>
        <p:txBody>
          <a:bodyPr wrap="square">
            <a:spAutoFit/>
          </a:bodyPr>
          <a:lstStyle/>
          <a:p>
            <a:r>
              <a:rPr lang="es-MX" sz="1800" dirty="0" smtClean="0"/>
              <a:t>MINISTERIO PÚBLICO: LA </a:t>
            </a:r>
            <a:r>
              <a:rPr lang="es-MX" sz="1800" dirty="0"/>
              <a:t>LEY ORGANICA DE  LA PROCURADURIA GENERAL DE JUSTICIA DEL ESTADO DE MEXICO</a:t>
            </a:r>
          </a:p>
        </p:txBody>
      </p:sp>
    </p:spTree>
    <p:extLst>
      <p:ext uri="{BB962C8B-B14F-4D97-AF65-F5344CB8AC3E}">
        <p14:creationId xmlns:p14="http://schemas.microsoft.com/office/powerpoint/2010/main" val="336402182"/>
      </p:ext>
    </p:extLst>
  </p:cSld>
  <p:clrMapOvr>
    <a:masterClrMapping/>
  </p:clrMapOvr>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3" name="3 Marcador de texto"/>
          <p:cNvSpPr>
            <a:spLocks noGrp="1"/>
          </p:cNvSpPr>
          <p:nvPr>
            <p:ph type="body" sz="half" idx="2"/>
          </p:nvPr>
        </p:nvSpPr>
        <p:spPr>
          <a:xfrm>
            <a:off x="214313" y="1435100"/>
            <a:ext cx="8643937" cy="5137150"/>
          </a:xfrm>
        </p:spPr>
        <p:txBody>
          <a:bodyPr/>
          <a:lstStyle/>
          <a:p>
            <a:pPr algn="ctr" eaLnBrk="1" hangingPunct="1"/>
            <a:endParaRPr lang="es-ES" sz="1800" b="1" dirty="0" smtClean="0">
              <a:latin typeface="Arial" charset="0"/>
              <a:cs typeface="Arial" charset="0"/>
            </a:endParaRPr>
          </a:p>
          <a:p>
            <a:pPr algn="ctr" eaLnBrk="1" hangingPunct="1"/>
            <a:endParaRPr lang="es-ES" sz="1800" b="1" dirty="0" smtClean="0">
              <a:latin typeface="Arial" charset="0"/>
              <a:cs typeface="Arial" charset="0"/>
            </a:endParaRPr>
          </a:p>
          <a:p>
            <a:pPr algn="ctr" eaLnBrk="1" hangingPunct="1"/>
            <a:endParaRPr lang="es-ES" sz="1800" b="1" dirty="0" smtClean="0">
              <a:latin typeface="Arial" charset="0"/>
              <a:cs typeface="Arial" charset="0"/>
            </a:endParaRPr>
          </a:p>
          <a:p>
            <a:pPr algn="ctr" eaLnBrk="1" hangingPunct="1"/>
            <a:r>
              <a:rPr lang="es-ES" sz="1800" b="1" dirty="0" smtClean="0">
                <a:solidFill>
                  <a:schemeClr val="bg1"/>
                </a:solidFill>
                <a:latin typeface="Arial" charset="0"/>
                <a:cs typeface="Arial" charset="0"/>
              </a:rPr>
              <a:t>ATRIBUCIONES DEL MINISTERIO PUBLICO EN LOS PROCEDIMIENTOS</a:t>
            </a:r>
            <a:r>
              <a:rPr lang="es-ES" b="1" dirty="0" smtClean="0">
                <a:solidFill>
                  <a:schemeClr val="bg1"/>
                </a:solidFill>
                <a:latin typeface="Arial" charset="0"/>
                <a:cs typeface="Arial" charset="0"/>
              </a:rPr>
              <a:t>:</a:t>
            </a:r>
          </a:p>
        </p:txBody>
      </p:sp>
      <p:sp>
        <p:nvSpPr>
          <p:cNvPr id="6" name="5 Rectángulo"/>
          <p:cNvSpPr/>
          <p:nvPr/>
        </p:nvSpPr>
        <p:spPr>
          <a:xfrm>
            <a:off x="642910" y="4000504"/>
            <a:ext cx="2071688" cy="1200150"/>
          </a:xfrm>
          <a:prstGeom prst="rect">
            <a:avLst/>
          </a:prstGeom>
          <a:solidFill>
            <a:schemeClr val="accent5">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s-ES" b="1" dirty="0" smtClean="0">
                <a:solidFill>
                  <a:schemeClr val="tx1"/>
                </a:solidFill>
                <a:latin typeface="Arial" pitchFamily="34" charset="0"/>
                <a:cs typeface="Arial" pitchFamily="34" charset="0"/>
              </a:rPr>
              <a:t>PENALES</a:t>
            </a:r>
            <a:endParaRPr lang="es-ES" b="1" dirty="0">
              <a:solidFill>
                <a:schemeClr val="tx1"/>
              </a:solidFill>
              <a:latin typeface="Arial" pitchFamily="34" charset="0"/>
              <a:cs typeface="Arial" pitchFamily="34" charset="0"/>
            </a:endParaRPr>
          </a:p>
        </p:txBody>
      </p:sp>
      <p:sp>
        <p:nvSpPr>
          <p:cNvPr id="7" name="6 Rectángulo"/>
          <p:cNvSpPr/>
          <p:nvPr/>
        </p:nvSpPr>
        <p:spPr>
          <a:xfrm>
            <a:off x="3500438" y="4000500"/>
            <a:ext cx="2000250" cy="1200150"/>
          </a:xfrm>
          <a:prstGeom prst="rect">
            <a:avLst/>
          </a:prstGeom>
          <a:solidFill>
            <a:schemeClr val="accent5">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s-ES" b="1" dirty="0">
                <a:solidFill>
                  <a:schemeClr val="tx1"/>
                </a:solidFill>
                <a:latin typeface="Arial" pitchFamily="34" charset="0"/>
                <a:cs typeface="Arial" pitchFamily="34" charset="0"/>
              </a:rPr>
              <a:t>CIVILES</a:t>
            </a:r>
          </a:p>
        </p:txBody>
      </p:sp>
      <p:sp>
        <p:nvSpPr>
          <p:cNvPr id="8" name="7 Rectángulo"/>
          <p:cNvSpPr/>
          <p:nvPr/>
        </p:nvSpPr>
        <p:spPr>
          <a:xfrm>
            <a:off x="6286500" y="4000500"/>
            <a:ext cx="2143125" cy="1214438"/>
          </a:xfrm>
          <a:prstGeom prst="rect">
            <a:avLst/>
          </a:prstGeom>
          <a:solidFill>
            <a:schemeClr val="accent5">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s-ES" b="1" dirty="0">
                <a:solidFill>
                  <a:schemeClr val="tx1"/>
                </a:solidFill>
                <a:latin typeface="Arial" pitchFamily="34" charset="0"/>
                <a:cs typeface="Arial" pitchFamily="34" charset="0"/>
              </a:rPr>
              <a:t>JUICIO DE AMPARO</a:t>
            </a:r>
          </a:p>
        </p:txBody>
      </p:sp>
      <p:sp>
        <p:nvSpPr>
          <p:cNvPr id="9" name="8 Título"/>
          <p:cNvSpPr>
            <a:spLocks noGrp="1"/>
          </p:cNvSpPr>
          <p:nvPr>
            <p:ph type="title"/>
          </p:nvPr>
        </p:nvSpPr>
        <p:spPr>
          <a:xfrm>
            <a:off x="457200" y="273050"/>
            <a:ext cx="8329613" cy="1162050"/>
          </a:xfrm>
          <a:prstGeom prst="roundRect">
            <a:avLst/>
          </a:prstGeom>
          <a:gradFill>
            <a:gsLst>
              <a:gs pos="0">
                <a:srgbClr val="E6DCAC"/>
              </a:gs>
              <a:gs pos="12000">
                <a:srgbClr val="E6D78A"/>
              </a:gs>
              <a:gs pos="30000">
                <a:srgbClr val="C7AC4C"/>
              </a:gs>
              <a:gs pos="45000">
                <a:srgbClr val="E6D78A"/>
              </a:gs>
              <a:gs pos="77000">
                <a:srgbClr val="C7AC4C"/>
              </a:gs>
              <a:gs pos="100000">
                <a:srgbClr val="E6DCAC"/>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200" dirty="0" smtClean="0">
                <a:solidFill>
                  <a:srgbClr val="226911"/>
                </a:solidFill>
                <a:latin typeface="Elephant" pitchFamily="18" charset="0"/>
              </a:rPr>
              <a:t>    </a:t>
            </a:r>
            <a:r>
              <a:rPr lang="es-MX" sz="1600" i="1" dirty="0" smtClean="0">
                <a:solidFill>
                  <a:srgbClr val="11752B"/>
                </a:solidFill>
                <a:latin typeface="Bodoni MT Black" pitchFamily="18" charset="0"/>
              </a:rPr>
              <a:t>Universidad Autónoma del Estado de México</a:t>
            </a:r>
          </a:p>
          <a:p>
            <a:pPr algn="ctr"/>
            <a:r>
              <a:rPr lang="es-MX" i="1" dirty="0" smtClean="0">
                <a:solidFill>
                  <a:srgbClr val="11752B"/>
                </a:solidFill>
                <a:latin typeface="Bodoni MT Black" pitchFamily="18" charset="0"/>
              </a:rPr>
              <a:t>  </a:t>
            </a:r>
            <a:r>
              <a:rPr lang="es-MX" sz="1600" i="1" dirty="0" smtClean="0">
                <a:solidFill>
                  <a:srgbClr val="11752B"/>
                </a:solidFill>
                <a:latin typeface="Arial Rounded MT Bold" pitchFamily="34" charset="0"/>
              </a:rPr>
              <a:t>Centro Universitario UAEM Texcoco</a:t>
            </a:r>
            <a:endParaRPr lang="es-ES" sz="1600" i="1" dirty="0">
              <a:solidFill>
                <a:srgbClr val="11752B"/>
              </a:solidFill>
              <a:latin typeface="Arial Rounded MT Bold" pitchFamily="34" charset="0"/>
            </a:endParaRPr>
          </a:p>
        </p:txBody>
      </p:sp>
      <p:pic>
        <p:nvPicPr>
          <p:cNvPr id="11" name="Picture 2" descr="http://t1.gstatic.com/images?q=tbn:ANd9GcSfLtaCsGO9UgQ96G_1eswjYFRMOZ_RtGGO6cdOqtA40QlhU6vh6WmpYcye">
            <a:hlinkClick r:id="rId2"/>
          </p:cNvPr>
          <p:cNvPicPr>
            <a:picLocks noChangeAspect="1" noChangeArrowheads="1"/>
          </p:cNvPicPr>
          <p:nvPr/>
        </p:nvPicPr>
        <p:blipFill>
          <a:blip r:embed="rId3" cstate="print">
            <a:lum bright="17000" contrast="3000"/>
          </a:blip>
          <a:srcRect/>
          <a:stretch>
            <a:fillRect/>
          </a:stretch>
        </p:blipFill>
        <p:spPr bwMode="auto">
          <a:xfrm>
            <a:off x="559987" y="625468"/>
            <a:ext cx="543553" cy="507505"/>
          </a:xfrm>
          <a:prstGeom prst="rect">
            <a:avLst/>
          </a:prstGeom>
          <a:noFill/>
        </p:spPr>
      </p:pic>
      <p:pic>
        <p:nvPicPr>
          <p:cNvPr id="12" name="Picture 2" descr="http://t1.gstatic.com/images?q=tbn:ANd9GcSfLtaCsGO9UgQ96G_1eswjYFRMOZ_RtGGO6cdOqtA40QlhU6vh6WmpYcye">
            <a:hlinkClick r:id="rId2"/>
          </p:cNvPr>
          <p:cNvPicPr>
            <a:picLocks noChangeAspect="1" noChangeArrowheads="1"/>
          </p:cNvPicPr>
          <p:nvPr/>
        </p:nvPicPr>
        <p:blipFill>
          <a:blip r:embed="rId3" cstate="print">
            <a:lum bright="17000" contrast="3000"/>
          </a:blip>
          <a:srcRect/>
          <a:stretch>
            <a:fillRect/>
          </a:stretch>
        </p:blipFill>
        <p:spPr bwMode="auto">
          <a:xfrm>
            <a:off x="7740352" y="586866"/>
            <a:ext cx="543553" cy="507505"/>
          </a:xfrm>
          <a:prstGeom prst="rect">
            <a:avLst/>
          </a:prstGeom>
          <a:noFill/>
        </p:spPr>
      </p:pic>
    </p:spTree>
    <p:extLst>
      <p:ext uri="{BB962C8B-B14F-4D97-AF65-F5344CB8AC3E}">
        <p14:creationId xmlns:p14="http://schemas.microsoft.com/office/powerpoint/2010/main" val="251567729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6 CuadroTexto"/>
          <p:cNvSpPr txBox="1"/>
          <p:nvPr/>
        </p:nvSpPr>
        <p:spPr>
          <a:xfrm>
            <a:off x="1259632" y="620688"/>
            <a:ext cx="1512168" cy="369332"/>
          </a:xfrm>
          <a:prstGeom prst="rect">
            <a:avLst/>
          </a:prstGeom>
          <a:noFill/>
        </p:spPr>
        <p:txBody>
          <a:bodyPr wrap="square" rtlCol="0">
            <a:spAutoFit/>
          </a:bodyPr>
          <a:lstStyle/>
          <a:p>
            <a:endParaRPr lang="es-ES" dirty="0">
              <a:solidFill>
                <a:prstClr val="black"/>
              </a:solidFill>
            </a:endParaRPr>
          </a:p>
        </p:txBody>
      </p:sp>
      <p:sp>
        <p:nvSpPr>
          <p:cNvPr id="9" name="8 Rectángulo redondeado"/>
          <p:cNvSpPr/>
          <p:nvPr/>
        </p:nvSpPr>
        <p:spPr>
          <a:xfrm>
            <a:off x="323528" y="332656"/>
            <a:ext cx="8280920" cy="936104"/>
          </a:xfrm>
          <a:prstGeom prst="roundRect">
            <a:avLst/>
          </a:prstGeom>
          <a:gradFill>
            <a:gsLst>
              <a:gs pos="0">
                <a:srgbClr val="E6DCAC"/>
              </a:gs>
              <a:gs pos="12000">
                <a:srgbClr val="E6D78A"/>
              </a:gs>
              <a:gs pos="30000">
                <a:srgbClr val="C7AC4C"/>
              </a:gs>
              <a:gs pos="45000">
                <a:srgbClr val="E6D78A"/>
              </a:gs>
              <a:gs pos="77000">
                <a:srgbClr val="C7AC4C"/>
              </a:gs>
              <a:gs pos="100000">
                <a:srgbClr val="E6DCAC"/>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200" dirty="0" smtClean="0">
                <a:solidFill>
                  <a:srgbClr val="226911"/>
                </a:solidFill>
                <a:latin typeface="Elephant" pitchFamily="18" charset="0"/>
              </a:rPr>
              <a:t>    </a:t>
            </a:r>
            <a:r>
              <a:rPr lang="es-MX" sz="1600" i="1" dirty="0" smtClean="0">
                <a:solidFill>
                  <a:srgbClr val="11752B"/>
                </a:solidFill>
                <a:latin typeface="Bodoni MT Black" pitchFamily="18" charset="0"/>
              </a:rPr>
              <a:t>Universidad Autónoma del Estado de México</a:t>
            </a:r>
          </a:p>
          <a:p>
            <a:pPr algn="ctr"/>
            <a:r>
              <a:rPr lang="es-MX" i="1" dirty="0" smtClean="0">
                <a:solidFill>
                  <a:srgbClr val="11752B"/>
                </a:solidFill>
                <a:latin typeface="Bodoni MT Black" pitchFamily="18" charset="0"/>
              </a:rPr>
              <a:t>  </a:t>
            </a:r>
            <a:r>
              <a:rPr lang="es-MX" sz="1600" i="1" dirty="0" smtClean="0">
                <a:solidFill>
                  <a:srgbClr val="11752B"/>
                </a:solidFill>
                <a:latin typeface="Bodoni MT Black" pitchFamily="18" charset="0"/>
              </a:rPr>
              <a:t>UAEM</a:t>
            </a:r>
            <a:r>
              <a:rPr lang="es-MX" i="1" dirty="0" smtClean="0">
                <a:solidFill>
                  <a:srgbClr val="11752B"/>
                </a:solidFill>
                <a:latin typeface="Bodoni MT Black" pitchFamily="18" charset="0"/>
              </a:rPr>
              <a:t>  </a:t>
            </a:r>
            <a:r>
              <a:rPr lang="es-MX" i="1" dirty="0" smtClean="0">
                <a:solidFill>
                  <a:srgbClr val="11752B"/>
                </a:solidFill>
                <a:latin typeface="Bernard MT Condensed" pitchFamily="18" charset="0"/>
              </a:rPr>
              <a:t>          </a:t>
            </a:r>
            <a:r>
              <a:rPr lang="es-MX" sz="1600" i="1" dirty="0" smtClean="0">
                <a:solidFill>
                  <a:srgbClr val="11752B"/>
                </a:solidFill>
                <a:latin typeface="Arial Rounded MT Bold" pitchFamily="34" charset="0"/>
              </a:rPr>
              <a:t>Centro Universitario UAEM Texcoco</a:t>
            </a:r>
            <a:endParaRPr lang="es-ES" sz="1600" i="1" dirty="0">
              <a:solidFill>
                <a:srgbClr val="11752B"/>
              </a:solidFill>
              <a:latin typeface="Arial Rounded MT Bold" pitchFamily="34" charset="0"/>
            </a:endParaRPr>
          </a:p>
        </p:txBody>
      </p:sp>
      <p:grpSp>
        <p:nvGrpSpPr>
          <p:cNvPr id="2" name="12 Grupo"/>
          <p:cNvGrpSpPr/>
          <p:nvPr/>
        </p:nvGrpSpPr>
        <p:grpSpPr>
          <a:xfrm>
            <a:off x="827584" y="404664"/>
            <a:ext cx="792088" cy="792088"/>
            <a:chOff x="827584" y="404664"/>
            <a:chExt cx="792088" cy="792088"/>
          </a:xfrm>
        </p:grpSpPr>
        <p:sp>
          <p:nvSpPr>
            <p:cNvPr id="11" name="10 Elipse"/>
            <p:cNvSpPr/>
            <p:nvPr/>
          </p:nvSpPr>
          <p:spPr>
            <a:xfrm>
              <a:off x="827584" y="404664"/>
              <a:ext cx="792088" cy="792088"/>
            </a:xfrm>
            <a:prstGeom prst="ellipse">
              <a:avLst/>
            </a:prstGeom>
            <a:solidFill>
              <a:srgbClr val="FFFFFF"/>
            </a:solidFill>
            <a:ln>
              <a:solidFill>
                <a:schemeClr val="accent3">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solidFill>
                  <a:prstClr val="white"/>
                </a:solidFill>
              </a:endParaRPr>
            </a:p>
          </p:txBody>
        </p:sp>
        <p:pic>
          <p:nvPicPr>
            <p:cNvPr id="12" name="Picture 2" descr="http://t1.gstatic.com/images?q=tbn:ANd9GcSfLtaCsGO9UgQ96G_1eswjYFRMOZ_RtGGO6cdOqtA40QlhU6vh6WmpYcye">
              <a:hlinkClick r:id="rId2"/>
            </p:cNvPr>
            <p:cNvPicPr>
              <a:picLocks noChangeAspect="1" noChangeArrowheads="1"/>
            </p:cNvPicPr>
            <p:nvPr/>
          </p:nvPicPr>
          <p:blipFill>
            <a:blip r:embed="rId3" cstate="print">
              <a:lum bright="17000" contrast="3000"/>
            </a:blip>
            <a:srcRect/>
            <a:stretch>
              <a:fillRect/>
            </a:stretch>
          </p:blipFill>
          <p:spPr bwMode="auto">
            <a:xfrm>
              <a:off x="956031" y="553460"/>
              <a:ext cx="543553" cy="507505"/>
            </a:xfrm>
            <a:prstGeom prst="rect">
              <a:avLst/>
            </a:prstGeom>
            <a:noFill/>
          </p:spPr>
        </p:pic>
      </p:grpSp>
      <p:grpSp>
        <p:nvGrpSpPr>
          <p:cNvPr id="3" name="11 Grupo"/>
          <p:cNvGrpSpPr/>
          <p:nvPr/>
        </p:nvGrpSpPr>
        <p:grpSpPr>
          <a:xfrm>
            <a:off x="7308304" y="404664"/>
            <a:ext cx="792088" cy="792088"/>
            <a:chOff x="1547664" y="2204864"/>
            <a:chExt cx="792088" cy="792088"/>
          </a:xfrm>
        </p:grpSpPr>
        <p:sp>
          <p:nvSpPr>
            <p:cNvPr id="14" name="13 Elipse"/>
            <p:cNvSpPr/>
            <p:nvPr/>
          </p:nvSpPr>
          <p:spPr>
            <a:xfrm>
              <a:off x="1547664" y="2204864"/>
              <a:ext cx="792088" cy="792088"/>
            </a:xfrm>
            <a:prstGeom prst="ellipse">
              <a:avLst/>
            </a:prstGeom>
            <a:solidFill>
              <a:srgbClr val="FFFFFF"/>
            </a:solidFill>
            <a:ln>
              <a:solidFill>
                <a:schemeClr val="accent3">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solidFill>
                  <a:prstClr val="white"/>
                </a:solidFill>
              </a:endParaRPr>
            </a:p>
          </p:txBody>
        </p:sp>
        <p:pic>
          <p:nvPicPr>
            <p:cNvPr id="15" name="Imagen 57" descr="http://bl104w.blu104.mail.live.com/att/GetAttachment.aspx?tnail=0&amp;messageId=bc7526f9-a9f7-4794-8da5-fc650fc81e7a&amp;Aux=44|0|8CC0043DDC96710|"/>
            <p:cNvPicPr>
              <a:picLocks noChangeAspect="1" noChangeArrowheads="1"/>
            </p:cNvPicPr>
            <p:nvPr/>
          </p:nvPicPr>
          <p:blipFill>
            <a:blip r:embed="rId4" cstate="print"/>
            <a:srcRect/>
            <a:stretch>
              <a:fillRect/>
            </a:stretch>
          </p:blipFill>
          <p:spPr bwMode="auto">
            <a:xfrm>
              <a:off x="1691680" y="2348880"/>
              <a:ext cx="504056" cy="504056"/>
            </a:xfrm>
            <a:prstGeom prst="rect">
              <a:avLst/>
            </a:prstGeom>
            <a:noFill/>
            <a:ln w="9525">
              <a:noFill/>
              <a:miter lim="800000"/>
              <a:headEnd/>
              <a:tailEnd/>
            </a:ln>
          </p:spPr>
        </p:pic>
      </p:grpSp>
      <p:sp>
        <p:nvSpPr>
          <p:cNvPr id="13" name="12 CuadroTexto"/>
          <p:cNvSpPr txBox="1"/>
          <p:nvPr/>
        </p:nvSpPr>
        <p:spPr>
          <a:xfrm>
            <a:off x="565472" y="1412776"/>
            <a:ext cx="7920880" cy="3816429"/>
          </a:xfrm>
          <a:prstGeom prst="rect">
            <a:avLst/>
          </a:prstGeom>
          <a:noFill/>
        </p:spPr>
        <p:txBody>
          <a:bodyPr wrap="square" rtlCol="0">
            <a:spAutoFit/>
          </a:bodyPr>
          <a:lstStyle/>
          <a:p>
            <a:pPr algn="just"/>
            <a:endParaRPr lang="es-MX" sz="3200" dirty="0" smtClean="0">
              <a:solidFill>
                <a:prstClr val="white"/>
              </a:solidFill>
            </a:endParaRPr>
          </a:p>
          <a:p>
            <a:pPr algn="just"/>
            <a:endParaRPr lang="es-MX" sz="3200" dirty="0" smtClean="0">
              <a:solidFill>
                <a:prstClr val="white"/>
              </a:solidFill>
            </a:endParaRPr>
          </a:p>
          <a:p>
            <a:pPr algn="just"/>
            <a:endParaRPr lang="es-MX" sz="3200" dirty="0">
              <a:solidFill>
                <a:prstClr val="white"/>
              </a:solidFill>
            </a:endParaRPr>
          </a:p>
          <a:p>
            <a:pPr algn="just"/>
            <a:r>
              <a:rPr lang="es-MX" sz="3200" dirty="0" smtClean="0">
                <a:solidFill>
                  <a:prstClr val="white"/>
                </a:solidFill>
              </a:rPr>
              <a:t>La </a:t>
            </a:r>
            <a:r>
              <a:rPr lang="es-MX" sz="3200" dirty="0">
                <a:solidFill>
                  <a:prstClr val="white"/>
                </a:solidFill>
              </a:rPr>
              <a:t>teoría general de la composición del litigio </a:t>
            </a:r>
            <a:r>
              <a:rPr lang="es-MX" sz="3200" dirty="0" smtClean="0">
                <a:solidFill>
                  <a:prstClr val="white"/>
                </a:solidFill>
              </a:rPr>
              <a:t>no </a:t>
            </a:r>
            <a:r>
              <a:rPr lang="es-MX" sz="3200" dirty="0">
                <a:solidFill>
                  <a:prstClr val="white"/>
                </a:solidFill>
              </a:rPr>
              <a:t>excluye a la teoría del proceso, sino simplemente la ubica. La primera es el </a:t>
            </a:r>
            <a:r>
              <a:rPr lang="es-MX" sz="3200" dirty="0" smtClean="0">
                <a:solidFill>
                  <a:prstClr val="white"/>
                </a:solidFill>
              </a:rPr>
              <a:t>género </a:t>
            </a:r>
            <a:r>
              <a:rPr lang="es-MX" sz="3200" dirty="0">
                <a:solidFill>
                  <a:prstClr val="white"/>
                </a:solidFill>
              </a:rPr>
              <a:t>y la segunda es la especie. </a:t>
            </a:r>
            <a:endParaRPr lang="es-ES" sz="3200" dirty="0" smtClean="0">
              <a:solidFill>
                <a:prstClr val="white"/>
              </a:solidFill>
            </a:endParaRPr>
          </a:p>
          <a:p>
            <a:pPr algn="ctr"/>
            <a:endParaRPr lang="es-MX" dirty="0">
              <a:solidFill>
                <a:prstClr val="white"/>
              </a:solidFill>
            </a:endParaRPr>
          </a:p>
        </p:txBody>
      </p:sp>
      <p:sp>
        <p:nvSpPr>
          <p:cNvPr id="16" name="15 CuadroTexto"/>
          <p:cNvSpPr txBox="1"/>
          <p:nvPr/>
        </p:nvSpPr>
        <p:spPr>
          <a:xfrm>
            <a:off x="6156176" y="6474304"/>
            <a:ext cx="2304256" cy="369332"/>
          </a:xfrm>
          <a:prstGeom prst="rect">
            <a:avLst/>
          </a:prstGeom>
          <a:noFill/>
        </p:spPr>
        <p:txBody>
          <a:bodyPr wrap="square" rtlCol="0">
            <a:spAutoFit/>
          </a:bodyPr>
          <a:lstStyle/>
          <a:p>
            <a:r>
              <a:rPr lang="es-MX" dirty="0" smtClean="0">
                <a:solidFill>
                  <a:prstClr val="white"/>
                </a:solidFill>
              </a:rPr>
              <a:t>Said, 2007, pág. 71</a:t>
            </a:r>
            <a:endParaRPr lang="es-ES" dirty="0">
              <a:solidFill>
                <a:prstClr val="white"/>
              </a:solidFill>
            </a:endParaRPr>
          </a:p>
        </p:txBody>
      </p:sp>
      <p:sp>
        <p:nvSpPr>
          <p:cNvPr id="4" name="3 Rectángulo"/>
          <p:cNvSpPr/>
          <p:nvPr/>
        </p:nvSpPr>
        <p:spPr>
          <a:xfrm>
            <a:off x="683568" y="1353741"/>
            <a:ext cx="7632848" cy="914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s-MX" sz="2400" dirty="0">
                <a:solidFill>
                  <a:prstClr val="white"/>
                </a:solidFill>
              </a:rPr>
              <a:t>TEORIA DEL LITIGIO Y TEORIA GENERAL DEL PROCESO</a:t>
            </a:r>
          </a:p>
        </p:txBody>
      </p:sp>
    </p:spTree>
    <p:extLst>
      <p:ext uri="{BB962C8B-B14F-4D97-AF65-F5344CB8AC3E}">
        <p14:creationId xmlns:p14="http://schemas.microsoft.com/office/powerpoint/2010/main" val="3856263607"/>
      </p:ext>
    </p:extLst>
  </p:cSld>
  <p:clrMapOvr>
    <a:masterClrMapping/>
  </p:clrMapOvr>
  <p:timing>
    <p:tnLst>
      <p:par>
        <p:cTn id="1" dur="indefinite" restart="never" nodeType="tmRoot"/>
      </p:par>
    </p:tnLst>
  </p:timing>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2276872"/>
            <a:ext cx="8229600" cy="4248472"/>
          </a:xfrm>
        </p:spPr>
        <p:txBody>
          <a:bodyPr>
            <a:normAutofit/>
          </a:bodyPr>
          <a:lstStyle/>
          <a:p>
            <a:pPr marL="0" indent="0" algn="just">
              <a:lnSpc>
                <a:spcPct val="90000"/>
              </a:lnSpc>
              <a:buNone/>
            </a:pPr>
            <a:r>
              <a:rPr lang="es-MX" sz="2800" dirty="0" smtClean="0">
                <a:solidFill>
                  <a:schemeClr val="accent5">
                    <a:lumMod val="40000"/>
                    <a:lumOff val="60000"/>
                  </a:schemeClr>
                </a:solidFill>
                <a:latin typeface="Arial" charset="0"/>
                <a:cs typeface="Arial" charset="0"/>
              </a:rPr>
              <a:t>EN </a:t>
            </a:r>
            <a:r>
              <a:rPr lang="es-MX" sz="2800" dirty="0">
                <a:solidFill>
                  <a:schemeClr val="accent5">
                    <a:lumMod val="40000"/>
                    <a:lumOff val="60000"/>
                  </a:schemeClr>
                </a:solidFill>
                <a:latin typeface="Arial" charset="0"/>
                <a:cs typeface="Arial" charset="0"/>
              </a:rPr>
              <a:t>EL PROCEDIMIENTO </a:t>
            </a:r>
            <a:r>
              <a:rPr lang="es-MX" sz="2800" dirty="0" smtClean="0">
                <a:solidFill>
                  <a:schemeClr val="accent5">
                    <a:lumMod val="40000"/>
                    <a:lumOff val="60000"/>
                  </a:schemeClr>
                </a:solidFill>
                <a:latin typeface="Arial" charset="0"/>
                <a:cs typeface="Arial" charset="0"/>
              </a:rPr>
              <a:t>PENAL</a:t>
            </a:r>
            <a:endParaRPr lang="es-MX" sz="2800" dirty="0">
              <a:solidFill>
                <a:schemeClr val="accent5">
                  <a:lumMod val="40000"/>
                  <a:lumOff val="60000"/>
                </a:schemeClr>
              </a:solidFill>
              <a:latin typeface="Arial" charset="0"/>
              <a:cs typeface="Arial" charset="0"/>
            </a:endParaRPr>
          </a:p>
          <a:p>
            <a:pPr marL="0" indent="0" algn="just">
              <a:lnSpc>
                <a:spcPct val="90000"/>
              </a:lnSpc>
              <a:buNone/>
            </a:pPr>
            <a:endParaRPr lang="es-MX" sz="2800" dirty="0" smtClean="0">
              <a:solidFill>
                <a:schemeClr val="bg1"/>
              </a:solidFill>
              <a:latin typeface="Arial" charset="0"/>
              <a:cs typeface="Arial" charset="0"/>
            </a:endParaRPr>
          </a:p>
          <a:p>
            <a:pPr marL="0" indent="0" algn="just">
              <a:lnSpc>
                <a:spcPct val="90000"/>
              </a:lnSpc>
              <a:buNone/>
            </a:pPr>
            <a:r>
              <a:rPr lang="es-MX" sz="2800" dirty="0" smtClean="0">
                <a:solidFill>
                  <a:schemeClr val="bg1"/>
                </a:solidFill>
                <a:latin typeface="Arial" charset="0"/>
                <a:cs typeface="Arial" charset="0"/>
              </a:rPr>
              <a:t>Es </a:t>
            </a:r>
            <a:r>
              <a:rPr lang="es-MX" sz="2800" dirty="0">
                <a:solidFill>
                  <a:schemeClr val="bg1"/>
                </a:solidFill>
                <a:latin typeface="Arial" charset="0"/>
                <a:cs typeface="Arial" charset="0"/>
              </a:rPr>
              <a:t>el titular de ejercicio público de la acción penal, así como el director de la investigación; además es quien tiene la carga de la prueba, el defensor de la legalidad y de los intereses de la sociedad, así como, el ente que carece de imparcialidad mas no de objetividad”. (Benavente, 2009, pág. 111).</a:t>
            </a:r>
          </a:p>
          <a:p>
            <a:pPr marL="0" indent="0">
              <a:lnSpc>
                <a:spcPct val="90000"/>
              </a:lnSpc>
              <a:buNone/>
            </a:pPr>
            <a:endParaRPr lang="es-ES" sz="2800" dirty="0" smtClean="0">
              <a:latin typeface="Arial" charset="0"/>
              <a:cs typeface="Arial" charset="0"/>
            </a:endParaRPr>
          </a:p>
          <a:p>
            <a:pPr marL="0" indent="0" algn="just">
              <a:buNone/>
            </a:pPr>
            <a:endParaRPr lang="es-MX" sz="2800" dirty="0" smtClean="0"/>
          </a:p>
          <a:p>
            <a:pPr marL="0" indent="0" algn="just">
              <a:buNone/>
            </a:pPr>
            <a:endParaRPr lang="es-MX" sz="2800" dirty="0"/>
          </a:p>
          <a:p>
            <a:pPr marL="0" indent="0" algn="just">
              <a:buNone/>
            </a:pPr>
            <a:endParaRPr lang="es-MX" sz="2800" dirty="0"/>
          </a:p>
          <a:p>
            <a:pPr marL="0" indent="0">
              <a:buNone/>
            </a:pPr>
            <a:endParaRPr lang="es-MX" sz="2800" dirty="0" smtClean="0"/>
          </a:p>
          <a:p>
            <a:pPr marL="0" indent="0">
              <a:buNone/>
            </a:pPr>
            <a:endParaRPr lang="es-MX" sz="2800" dirty="0"/>
          </a:p>
          <a:p>
            <a:pPr marL="0" indent="0">
              <a:buNone/>
            </a:pPr>
            <a:endParaRPr lang="es-MX" sz="2800" dirty="0" smtClean="0"/>
          </a:p>
          <a:p>
            <a:pPr marL="0" indent="0">
              <a:buNone/>
            </a:pPr>
            <a:endParaRPr lang="es-MX" sz="2800" dirty="0"/>
          </a:p>
          <a:p>
            <a:pPr marL="0" indent="0">
              <a:buNone/>
            </a:pPr>
            <a:endParaRPr lang="es-MX" sz="2800" dirty="0" smtClean="0"/>
          </a:p>
          <a:p>
            <a:pPr marL="0" indent="0">
              <a:buNone/>
            </a:pPr>
            <a:endParaRPr lang="es-MX" sz="2800" dirty="0"/>
          </a:p>
        </p:txBody>
      </p:sp>
      <p:sp>
        <p:nvSpPr>
          <p:cNvPr id="4" name="3 Rectángulo redondeado"/>
          <p:cNvSpPr/>
          <p:nvPr/>
        </p:nvSpPr>
        <p:spPr>
          <a:xfrm>
            <a:off x="179512" y="404664"/>
            <a:ext cx="8280920" cy="936104"/>
          </a:xfrm>
          <a:prstGeom prst="roundRect">
            <a:avLst/>
          </a:prstGeom>
          <a:gradFill>
            <a:gsLst>
              <a:gs pos="0">
                <a:srgbClr val="E6DCAC"/>
              </a:gs>
              <a:gs pos="12000">
                <a:srgbClr val="E6D78A"/>
              </a:gs>
              <a:gs pos="30000">
                <a:srgbClr val="C7AC4C"/>
              </a:gs>
              <a:gs pos="45000">
                <a:srgbClr val="E6D78A"/>
              </a:gs>
              <a:gs pos="77000">
                <a:srgbClr val="C7AC4C"/>
              </a:gs>
              <a:gs pos="100000">
                <a:srgbClr val="E6DCAC"/>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200" dirty="0" smtClean="0">
                <a:solidFill>
                  <a:srgbClr val="226911"/>
                </a:solidFill>
                <a:latin typeface="Elephant" pitchFamily="18" charset="0"/>
              </a:rPr>
              <a:t>    </a:t>
            </a:r>
            <a:r>
              <a:rPr lang="es-MX" sz="1600" i="1" dirty="0" smtClean="0">
                <a:solidFill>
                  <a:srgbClr val="11752B"/>
                </a:solidFill>
                <a:latin typeface="Bodoni MT Black" pitchFamily="18" charset="0"/>
              </a:rPr>
              <a:t>Universidad Autónoma del Estado de México</a:t>
            </a:r>
          </a:p>
          <a:p>
            <a:pPr algn="ctr"/>
            <a:r>
              <a:rPr lang="es-MX" i="1" dirty="0" smtClean="0">
                <a:solidFill>
                  <a:srgbClr val="11752B"/>
                </a:solidFill>
                <a:latin typeface="Bodoni MT Black" pitchFamily="18" charset="0"/>
              </a:rPr>
              <a:t>  </a:t>
            </a:r>
            <a:r>
              <a:rPr lang="es-MX" sz="1600" i="1" dirty="0" smtClean="0">
                <a:solidFill>
                  <a:srgbClr val="11752B"/>
                </a:solidFill>
                <a:latin typeface="Arial Rounded MT Bold" pitchFamily="34" charset="0"/>
              </a:rPr>
              <a:t>Centro Universitario UAEM Texcoco</a:t>
            </a:r>
            <a:endParaRPr lang="es-ES" sz="1600" i="1" dirty="0">
              <a:solidFill>
                <a:srgbClr val="11752B"/>
              </a:solidFill>
              <a:latin typeface="Arial Rounded MT Bold" pitchFamily="34" charset="0"/>
            </a:endParaRPr>
          </a:p>
        </p:txBody>
      </p:sp>
      <p:grpSp>
        <p:nvGrpSpPr>
          <p:cNvPr id="5" name="12 Grupo"/>
          <p:cNvGrpSpPr/>
          <p:nvPr/>
        </p:nvGrpSpPr>
        <p:grpSpPr>
          <a:xfrm>
            <a:off x="431540" y="476672"/>
            <a:ext cx="792088" cy="792088"/>
            <a:chOff x="827584" y="404664"/>
            <a:chExt cx="792088" cy="792088"/>
          </a:xfrm>
        </p:grpSpPr>
        <p:sp>
          <p:nvSpPr>
            <p:cNvPr id="6" name="5 Elipse"/>
            <p:cNvSpPr/>
            <p:nvPr/>
          </p:nvSpPr>
          <p:spPr>
            <a:xfrm>
              <a:off x="827584" y="404664"/>
              <a:ext cx="792088" cy="792088"/>
            </a:xfrm>
            <a:prstGeom prst="ellipse">
              <a:avLst/>
            </a:prstGeom>
            <a:solidFill>
              <a:srgbClr val="FFFFFF"/>
            </a:solidFill>
            <a:ln>
              <a:solidFill>
                <a:schemeClr val="accent3">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solidFill>
                  <a:prstClr val="white"/>
                </a:solidFill>
              </a:endParaRPr>
            </a:p>
          </p:txBody>
        </p:sp>
        <p:pic>
          <p:nvPicPr>
            <p:cNvPr id="7" name="Picture 2" descr="http://t1.gstatic.com/images?q=tbn:ANd9GcSfLtaCsGO9UgQ96G_1eswjYFRMOZ_RtGGO6cdOqtA40QlhU6vh6WmpYcye">
              <a:hlinkClick r:id="rId2"/>
            </p:cNvPr>
            <p:cNvPicPr>
              <a:picLocks noChangeAspect="1" noChangeArrowheads="1"/>
            </p:cNvPicPr>
            <p:nvPr/>
          </p:nvPicPr>
          <p:blipFill>
            <a:blip r:embed="rId3" cstate="print">
              <a:lum bright="17000" contrast="3000"/>
            </a:blip>
            <a:srcRect/>
            <a:stretch>
              <a:fillRect/>
            </a:stretch>
          </p:blipFill>
          <p:spPr bwMode="auto">
            <a:xfrm>
              <a:off x="956031" y="553460"/>
              <a:ext cx="543553" cy="507505"/>
            </a:xfrm>
            <a:prstGeom prst="rect">
              <a:avLst/>
            </a:prstGeom>
            <a:noFill/>
          </p:spPr>
        </p:pic>
      </p:grpSp>
      <p:grpSp>
        <p:nvGrpSpPr>
          <p:cNvPr id="8" name="12 Grupo"/>
          <p:cNvGrpSpPr/>
          <p:nvPr/>
        </p:nvGrpSpPr>
        <p:grpSpPr>
          <a:xfrm>
            <a:off x="7380312" y="476672"/>
            <a:ext cx="792088" cy="792088"/>
            <a:chOff x="827584" y="404664"/>
            <a:chExt cx="792088" cy="792088"/>
          </a:xfrm>
        </p:grpSpPr>
        <p:sp>
          <p:nvSpPr>
            <p:cNvPr id="9" name="8 Elipse"/>
            <p:cNvSpPr/>
            <p:nvPr/>
          </p:nvSpPr>
          <p:spPr>
            <a:xfrm>
              <a:off x="827584" y="404664"/>
              <a:ext cx="792088" cy="792088"/>
            </a:xfrm>
            <a:prstGeom prst="ellipse">
              <a:avLst/>
            </a:prstGeom>
            <a:solidFill>
              <a:srgbClr val="FFFFFF"/>
            </a:solidFill>
            <a:ln>
              <a:solidFill>
                <a:schemeClr val="accent3">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solidFill>
                  <a:prstClr val="white"/>
                </a:solidFill>
              </a:endParaRPr>
            </a:p>
          </p:txBody>
        </p:sp>
        <p:pic>
          <p:nvPicPr>
            <p:cNvPr id="10" name="Picture 2" descr="http://t1.gstatic.com/images?q=tbn:ANd9GcSfLtaCsGO9UgQ96G_1eswjYFRMOZ_RtGGO6cdOqtA40QlhU6vh6WmpYcye">
              <a:hlinkClick r:id="rId2"/>
            </p:cNvPr>
            <p:cNvPicPr>
              <a:picLocks noChangeAspect="1" noChangeArrowheads="1"/>
            </p:cNvPicPr>
            <p:nvPr/>
          </p:nvPicPr>
          <p:blipFill>
            <a:blip r:embed="rId3" cstate="print">
              <a:lum bright="17000" contrast="3000"/>
            </a:blip>
            <a:srcRect/>
            <a:stretch>
              <a:fillRect/>
            </a:stretch>
          </p:blipFill>
          <p:spPr bwMode="auto">
            <a:xfrm>
              <a:off x="956031" y="553460"/>
              <a:ext cx="543553" cy="507505"/>
            </a:xfrm>
            <a:prstGeom prst="rect">
              <a:avLst/>
            </a:prstGeom>
            <a:noFill/>
          </p:spPr>
        </p:pic>
      </p:grpSp>
      <p:sp>
        <p:nvSpPr>
          <p:cNvPr id="11" name="10 Título"/>
          <p:cNvSpPr>
            <a:spLocks noGrp="1"/>
          </p:cNvSpPr>
          <p:nvPr>
            <p:ph type="title"/>
          </p:nvPr>
        </p:nvSpPr>
        <p:spPr>
          <a:xfrm>
            <a:off x="467544" y="1640898"/>
            <a:ext cx="8229600" cy="400110"/>
          </a:xfrm>
          <a:prstGeom prst="rect">
            <a:avLst/>
          </a:prstGeom>
          <a:solidFill>
            <a:schemeClr val="accent5">
              <a:lumMod val="60000"/>
              <a:lumOff val="40000"/>
            </a:schemeClr>
          </a:solidFill>
        </p:spPr>
        <p:txBody>
          <a:bodyPr wrap="square">
            <a:spAutoFit/>
          </a:bodyPr>
          <a:lstStyle/>
          <a:p>
            <a:r>
              <a:rPr lang="es-MX" sz="2000" dirty="0"/>
              <a:t>ATRIBUCIONES DEL MINISTERIO PUBLICO EN LOS PROCEDIMIENTOS…</a:t>
            </a:r>
          </a:p>
        </p:txBody>
      </p:sp>
    </p:spTree>
    <p:extLst>
      <p:ext uri="{BB962C8B-B14F-4D97-AF65-F5344CB8AC3E}">
        <p14:creationId xmlns:p14="http://schemas.microsoft.com/office/powerpoint/2010/main" val="2892938950"/>
      </p:ext>
    </p:extLst>
  </p:cSld>
  <p:clrMapOvr>
    <a:masterClrMapping/>
  </p:clrMapOvr>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2276872"/>
            <a:ext cx="8229600" cy="4248472"/>
          </a:xfrm>
        </p:spPr>
        <p:txBody>
          <a:bodyPr>
            <a:normAutofit fontScale="85000" lnSpcReduction="20000"/>
          </a:bodyPr>
          <a:lstStyle/>
          <a:p>
            <a:pPr marL="0" indent="0">
              <a:lnSpc>
                <a:spcPct val="90000"/>
              </a:lnSpc>
              <a:buNone/>
            </a:pPr>
            <a:r>
              <a:rPr lang="es-MX" sz="2800" dirty="0">
                <a:solidFill>
                  <a:schemeClr val="accent5">
                    <a:lumMod val="40000"/>
                    <a:lumOff val="60000"/>
                  </a:schemeClr>
                </a:solidFill>
                <a:latin typeface="Arial" charset="0"/>
                <a:cs typeface="Arial" charset="0"/>
              </a:rPr>
              <a:t>EN PROCEDIMIENTO CIVIL: </a:t>
            </a:r>
            <a:endParaRPr lang="es-MX" sz="2800" dirty="0" smtClean="0">
              <a:solidFill>
                <a:schemeClr val="accent5">
                  <a:lumMod val="40000"/>
                  <a:lumOff val="60000"/>
                </a:schemeClr>
              </a:solidFill>
              <a:latin typeface="Arial" charset="0"/>
              <a:cs typeface="Arial" charset="0"/>
            </a:endParaRPr>
          </a:p>
          <a:p>
            <a:pPr marL="0" indent="0">
              <a:lnSpc>
                <a:spcPct val="90000"/>
              </a:lnSpc>
              <a:buNone/>
            </a:pPr>
            <a:endParaRPr lang="es-MX" sz="2800" dirty="0">
              <a:latin typeface="Arial" charset="0"/>
              <a:cs typeface="Arial" charset="0"/>
            </a:endParaRPr>
          </a:p>
          <a:p>
            <a:pPr marL="0" indent="0" algn="just">
              <a:lnSpc>
                <a:spcPct val="90000"/>
              </a:lnSpc>
              <a:buNone/>
            </a:pPr>
            <a:r>
              <a:rPr lang="es-MX" sz="2800" dirty="0" smtClean="0">
                <a:solidFill>
                  <a:schemeClr val="bg1"/>
                </a:solidFill>
                <a:latin typeface="Arial" charset="0"/>
                <a:cs typeface="Arial" charset="0"/>
              </a:rPr>
              <a:t>En </a:t>
            </a:r>
            <a:r>
              <a:rPr lang="es-MX" sz="2800" dirty="0">
                <a:solidFill>
                  <a:schemeClr val="bg1"/>
                </a:solidFill>
                <a:latin typeface="Arial" charset="0"/>
                <a:cs typeface="Arial" charset="0"/>
              </a:rPr>
              <a:t>esta materia tiene encomendada una función derivada de leyes secundarias en aquellos asuntos del interés del Estado en que debe manifestarse para la protección de ciertos intereses colectivos o cuando estos mismos requieran por su naturaleza de una tutela especial. Básicamente en materia de derecho familiar tiene una considerable participación en la representación en juicio de las personas ausentes, menores o incapaces, cuando carezcan de representante legitimo el ejercicio de la acción de nulidad de matrimonio, el  adulterio, el ejercicio de la acción de declaración de minoridad o incapacidad (interdicción de una persona),  alimentos, sucesiones, entre otros. </a:t>
            </a:r>
            <a:endParaRPr lang="es-ES" sz="2800" dirty="0" smtClean="0">
              <a:solidFill>
                <a:schemeClr val="bg1"/>
              </a:solidFill>
              <a:latin typeface="Arial" charset="0"/>
              <a:cs typeface="Arial" charset="0"/>
            </a:endParaRPr>
          </a:p>
          <a:p>
            <a:pPr marL="0" indent="0" algn="just">
              <a:buNone/>
            </a:pPr>
            <a:endParaRPr lang="es-MX" sz="2800" dirty="0" smtClean="0"/>
          </a:p>
          <a:p>
            <a:pPr marL="0" indent="0" algn="just">
              <a:buNone/>
            </a:pPr>
            <a:endParaRPr lang="es-MX" sz="2800" dirty="0"/>
          </a:p>
          <a:p>
            <a:pPr marL="0" indent="0" algn="just">
              <a:buNone/>
            </a:pPr>
            <a:endParaRPr lang="es-MX" sz="2800" dirty="0"/>
          </a:p>
          <a:p>
            <a:pPr marL="0" indent="0">
              <a:buNone/>
            </a:pPr>
            <a:endParaRPr lang="es-MX" sz="2800" dirty="0" smtClean="0"/>
          </a:p>
          <a:p>
            <a:pPr marL="0" indent="0">
              <a:buNone/>
            </a:pPr>
            <a:endParaRPr lang="es-MX" sz="2800" dirty="0"/>
          </a:p>
          <a:p>
            <a:pPr marL="0" indent="0">
              <a:buNone/>
            </a:pPr>
            <a:endParaRPr lang="es-MX" sz="2800" dirty="0" smtClean="0"/>
          </a:p>
          <a:p>
            <a:pPr marL="0" indent="0">
              <a:buNone/>
            </a:pPr>
            <a:endParaRPr lang="es-MX" sz="2800" dirty="0"/>
          </a:p>
          <a:p>
            <a:pPr marL="0" indent="0">
              <a:buNone/>
            </a:pPr>
            <a:endParaRPr lang="es-MX" sz="2800" dirty="0" smtClean="0"/>
          </a:p>
          <a:p>
            <a:pPr marL="0" indent="0">
              <a:buNone/>
            </a:pPr>
            <a:endParaRPr lang="es-MX" sz="2800" dirty="0"/>
          </a:p>
        </p:txBody>
      </p:sp>
      <p:sp>
        <p:nvSpPr>
          <p:cNvPr id="4" name="3 Rectángulo redondeado"/>
          <p:cNvSpPr/>
          <p:nvPr/>
        </p:nvSpPr>
        <p:spPr>
          <a:xfrm>
            <a:off x="179512" y="404664"/>
            <a:ext cx="8280920" cy="936104"/>
          </a:xfrm>
          <a:prstGeom prst="roundRect">
            <a:avLst/>
          </a:prstGeom>
          <a:gradFill>
            <a:gsLst>
              <a:gs pos="0">
                <a:srgbClr val="E6DCAC"/>
              </a:gs>
              <a:gs pos="12000">
                <a:srgbClr val="E6D78A"/>
              </a:gs>
              <a:gs pos="30000">
                <a:srgbClr val="C7AC4C"/>
              </a:gs>
              <a:gs pos="45000">
                <a:srgbClr val="E6D78A"/>
              </a:gs>
              <a:gs pos="77000">
                <a:srgbClr val="C7AC4C"/>
              </a:gs>
              <a:gs pos="100000">
                <a:srgbClr val="E6DCAC"/>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200" dirty="0" smtClean="0">
                <a:solidFill>
                  <a:srgbClr val="226911"/>
                </a:solidFill>
                <a:latin typeface="Elephant" pitchFamily="18" charset="0"/>
              </a:rPr>
              <a:t>    </a:t>
            </a:r>
            <a:r>
              <a:rPr lang="es-MX" sz="1600" i="1" dirty="0" smtClean="0">
                <a:solidFill>
                  <a:srgbClr val="11752B"/>
                </a:solidFill>
                <a:latin typeface="Bodoni MT Black" pitchFamily="18" charset="0"/>
              </a:rPr>
              <a:t>Universidad Autónoma del Estado de México</a:t>
            </a:r>
          </a:p>
          <a:p>
            <a:pPr algn="ctr"/>
            <a:r>
              <a:rPr lang="es-MX" i="1" dirty="0" smtClean="0">
                <a:solidFill>
                  <a:srgbClr val="11752B"/>
                </a:solidFill>
                <a:latin typeface="Bodoni MT Black" pitchFamily="18" charset="0"/>
              </a:rPr>
              <a:t>  </a:t>
            </a:r>
            <a:r>
              <a:rPr lang="es-MX" sz="1600" i="1" dirty="0" smtClean="0">
                <a:solidFill>
                  <a:srgbClr val="11752B"/>
                </a:solidFill>
                <a:latin typeface="Arial Rounded MT Bold" pitchFamily="34" charset="0"/>
              </a:rPr>
              <a:t>Centro Universitario UAEM Texcoco</a:t>
            </a:r>
            <a:endParaRPr lang="es-ES" sz="1600" i="1" dirty="0">
              <a:solidFill>
                <a:srgbClr val="11752B"/>
              </a:solidFill>
              <a:latin typeface="Arial Rounded MT Bold" pitchFamily="34" charset="0"/>
            </a:endParaRPr>
          </a:p>
        </p:txBody>
      </p:sp>
      <p:grpSp>
        <p:nvGrpSpPr>
          <p:cNvPr id="5" name="12 Grupo"/>
          <p:cNvGrpSpPr/>
          <p:nvPr/>
        </p:nvGrpSpPr>
        <p:grpSpPr>
          <a:xfrm>
            <a:off x="431540" y="476672"/>
            <a:ext cx="792088" cy="792088"/>
            <a:chOff x="827584" y="404664"/>
            <a:chExt cx="792088" cy="792088"/>
          </a:xfrm>
        </p:grpSpPr>
        <p:sp>
          <p:nvSpPr>
            <p:cNvPr id="6" name="5 Elipse"/>
            <p:cNvSpPr/>
            <p:nvPr/>
          </p:nvSpPr>
          <p:spPr>
            <a:xfrm>
              <a:off x="827584" y="404664"/>
              <a:ext cx="792088" cy="792088"/>
            </a:xfrm>
            <a:prstGeom prst="ellipse">
              <a:avLst/>
            </a:prstGeom>
            <a:solidFill>
              <a:srgbClr val="FFFFFF"/>
            </a:solidFill>
            <a:ln>
              <a:solidFill>
                <a:schemeClr val="accent3">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solidFill>
                  <a:prstClr val="white"/>
                </a:solidFill>
              </a:endParaRPr>
            </a:p>
          </p:txBody>
        </p:sp>
        <p:pic>
          <p:nvPicPr>
            <p:cNvPr id="7" name="Picture 2" descr="http://t1.gstatic.com/images?q=tbn:ANd9GcSfLtaCsGO9UgQ96G_1eswjYFRMOZ_RtGGO6cdOqtA40QlhU6vh6WmpYcye">
              <a:hlinkClick r:id="rId2"/>
            </p:cNvPr>
            <p:cNvPicPr>
              <a:picLocks noChangeAspect="1" noChangeArrowheads="1"/>
            </p:cNvPicPr>
            <p:nvPr/>
          </p:nvPicPr>
          <p:blipFill>
            <a:blip r:embed="rId3" cstate="print">
              <a:lum bright="17000" contrast="3000"/>
            </a:blip>
            <a:srcRect/>
            <a:stretch>
              <a:fillRect/>
            </a:stretch>
          </p:blipFill>
          <p:spPr bwMode="auto">
            <a:xfrm>
              <a:off x="956031" y="553460"/>
              <a:ext cx="543553" cy="507505"/>
            </a:xfrm>
            <a:prstGeom prst="rect">
              <a:avLst/>
            </a:prstGeom>
            <a:noFill/>
          </p:spPr>
        </p:pic>
      </p:grpSp>
      <p:grpSp>
        <p:nvGrpSpPr>
          <p:cNvPr id="8" name="12 Grupo"/>
          <p:cNvGrpSpPr/>
          <p:nvPr/>
        </p:nvGrpSpPr>
        <p:grpSpPr>
          <a:xfrm>
            <a:off x="7380312" y="476672"/>
            <a:ext cx="792088" cy="792088"/>
            <a:chOff x="827584" y="404664"/>
            <a:chExt cx="792088" cy="792088"/>
          </a:xfrm>
        </p:grpSpPr>
        <p:sp>
          <p:nvSpPr>
            <p:cNvPr id="9" name="8 Elipse"/>
            <p:cNvSpPr/>
            <p:nvPr/>
          </p:nvSpPr>
          <p:spPr>
            <a:xfrm>
              <a:off x="827584" y="404664"/>
              <a:ext cx="792088" cy="792088"/>
            </a:xfrm>
            <a:prstGeom prst="ellipse">
              <a:avLst/>
            </a:prstGeom>
            <a:solidFill>
              <a:srgbClr val="FFFFFF"/>
            </a:solidFill>
            <a:ln>
              <a:solidFill>
                <a:schemeClr val="accent3">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solidFill>
                  <a:prstClr val="white"/>
                </a:solidFill>
              </a:endParaRPr>
            </a:p>
          </p:txBody>
        </p:sp>
        <p:pic>
          <p:nvPicPr>
            <p:cNvPr id="10" name="Picture 2" descr="http://t1.gstatic.com/images?q=tbn:ANd9GcSfLtaCsGO9UgQ96G_1eswjYFRMOZ_RtGGO6cdOqtA40QlhU6vh6WmpYcye">
              <a:hlinkClick r:id="rId2"/>
            </p:cNvPr>
            <p:cNvPicPr>
              <a:picLocks noChangeAspect="1" noChangeArrowheads="1"/>
            </p:cNvPicPr>
            <p:nvPr/>
          </p:nvPicPr>
          <p:blipFill>
            <a:blip r:embed="rId3" cstate="print">
              <a:lum bright="17000" contrast="3000"/>
            </a:blip>
            <a:srcRect/>
            <a:stretch>
              <a:fillRect/>
            </a:stretch>
          </p:blipFill>
          <p:spPr bwMode="auto">
            <a:xfrm>
              <a:off x="956031" y="553460"/>
              <a:ext cx="543553" cy="507505"/>
            </a:xfrm>
            <a:prstGeom prst="rect">
              <a:avLst/>
            </a:prstGeom>
            <a:noFill/>
          </p:spPr>
        </p:pic>
      </p:grpSp>
      <p:sp>
        <p:nvSpPr>
          <p:cNvPr id="11" name="10 Título"/>
          <p:cNvSpPr>
            <a:spLocks noGrp="1"/>
          </p:cNvSpPr>
          <p:nvPr>
            <p:ph type="title"/>
          </p:nvPr>
        </p:nvSpPr>
        <p:spPr>
          <a:xfrm>
            <a:off x="467544" y="1640898"/>
            <a:ext cx="8229600" cy="400110"/>
          </a:xfrm>
          <a:prstGeom prst="rect">
            <a:avLst/>
          </a:prstGeom>
          <a:solidFill>
            <a:schemeClr val="accent5">
              <a:lumMod val="60000"/>
              <a:lumOff val="40000"/>
            </a:schemeClr>
          </a:solidFill>
        </p:spPr>
        <p:txBody>
          <a:bodyPr wrap="square">
            <a:spAutoFit/>
          </a:bodyPr>
          <a:lstStyle/>
          <a:p>
            <a:r>
              <a:rPr lang="es-MX" sz="2000" dirty="0"/>
              <a:t>ATRIBUCIONES DEL MINISTERIO PUBLICO EN LOS </a:t>
            </a:r>
            <a:r>
              <a:rPr lang="es-MX" sz="2000" dirty="0" smtClean="0"/>
              <a:t>PROCEDIMIENTOS…</a:t>
            </a:r>
            <a:endParaRPr lang="es-MX" sz="2000" dirty="0"/>
          </a:p>
        </p:txBody>
      </p:sp>
    </p:spTree>
    <p:extLst>
      <p:ext uri="{BB962C8B-B14F-4D97-AF65-F5344CB8AC3E}">
        <p14:creationId xmlns:p14="http://schemas.microsoft.com/office/powerpoint/2010/main" val="871870215"/>
      </p:ext>
    </p:extLst>
  </p:cSld>
  <p:clrMapOvr>
    <a:masterClrMapping/>
  </p:clrMapOvr>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2276872"/>
            <a:ext cx="8229600" cy="4248472"/>
          </a:xfrm>
        </p:spPr>
        <p:txBody>
          <a:bodyPr>
            <a:normAutofit/>
          </a:bodyPr>
          <a:lstStyle/>
          <a:p>
            <a:pPr marL="0" indent="0">
              <a:lnSpc>
                <a:spcPct val="90000"/>
              </a:lnSpc>
              <a:buNone/>
            </a:pPr>
            <a:r>
              <a:rPr lang="es-MX" sz="2800" dirty="0">
                <a:solidFill>
                  <a:schemeClr val="accent5">
                    <a:lumMod val="40000"/>
                    <a:lumOff val="60000"/>
                  </a:schemeClr>
                </a:solidFill>
                <a:latin typeface="Arial" charset="0"/>
                <a:cs typeface="Arial" charset="0"/>
              </a:rPr>
              <a:t>EN EL JUICIO DE </a:t>
            </a:r>
            <a:r>
              <a:rPr lang="es-MX" sz="2800" dirty="0" smtClean="0">
                <a:solidFill>
                  <a:schemeClr val="accent5">
                    <a:lumMod val="40000"/>
                    <a:lumOff val="60000"/>
                  </a:schemeClr>
                </a:solidFill>
                <a:latin typeface="Arial" charset="0"/>
                <a:cs typeface="Arial" charset="0"/>
              </a:rPr>
              <a:t>AMPARO</a:t>
            </a:r>
            <a:endParaRPr lang="es-MX" sz="2800" dirty="0">
              <a:solidFill>
                <a:schemeClr val="accent5">
                  <a:lumMod val="40000"/>
                  <a:lumOff val="60000"/>
                </a:schemeClr>
              </a:solidFill>
              <a:latin typeface="Arial" charset="0"/>
              <a:cs typeface="Arial" charset="0"/>
            </a:endParaRPr>
          </a:p>
          <a:p>
            <a:pPr marL="0" indent="0">
              <a:lnSpc>
                <a:spcPct val="90000"/>
              </a:lnSpc>
              <a:buNone/>
            </a:pPr>
            <a:endParaRPr lang="es-MX" sz="2800" dirty="0">
              <a:latin typeface="Arial" charset="0"/>
              <a:cs typeface="Arial" charset="0"/>
            </a:endParaRPr>
          </a:p>
          <a:p>
            <a:pPr marL="0" indent="0" algn="just">
              <a:lnSpc>
                <a:spcPct val="90000"/>
              </a:lnSpc>
              <a:buNone/>
            </a:pPr>
            <a:r>
              <a:rPr lang="es-MX" sz="2800" dirty="0">
                <a:solidFill>
                  <a:schemeClr val="bg1"/>
                </a:solidFill>
                <a:latin typeface="Arial" charset="0"/>
                <a:cs typeface="Arial" charset="0"/>
              </a:rPr>
              <a:t>El articulo 5to. Fracción cuarta de la Ley de Amparo establece que el Ministerio Público Federal es parte en el juicio de amparo y lo faculta para “intervenir en todos los juicios e interponer los recursos que señala esta ley, inclusive para interponerlos en amparos penales, cuando se reclamen resoluciones locales...”</a:t>
            </a:r>
          </a:p>
          <a:p>
            <a:pPr marL="0" indent="0">
              <a:lnSpc>
                <a:spcPct val="90000"/>
              </a:lnSpc>
              <a:buNone/>
            </a:pPr>
            <a:endParaRPr lang="es-ES" sz="2800" dirty="0" smtClean="0">
              <a:latin typeface="Arial" charset="0"/>
              <a:cs typeface="Arial" charset="0"/>
            </a:endParaRPr>
          </a:p>
          <a:p>
            <a:pPr marL="0" indent="0" algn="just">
              <a:buNone/>
            </a:pPr>
            <a:endParaRPr lang="es-MX" sz="2800" dirty="0" smtClean="0"/>
          </a:p>
          <a:p>
            <a:pPr marL="0" indent="0" algn="just">
              <a:buNone/>
            </a:pPr>
            <a:endParaRPr lang="es-MX" sz="2800" dirty="0"/>
          </a:p>
          <a:p>
            <a:pPr marL="0" indent="0" algn="just">
              <a:buNone/>
            </a:pPr>
            <a:endParaRPr lang="es-MX" sz="2800" dirty="0"/>
          </a:p>
          <a:p>
            <a:pPr marL="0" indent="0">
              <a:buNone/>
            </a:pPr>
            <a:endParaRPr lang="es-MX" sz="2800" dirty="0" smtClean="0"/>
          </a:p>
          <a:p>
            <a:pPr marL="0" indent="0">
              <a:buNone/>
            </a:pPr>
            <a:endParaRPr lang="es-MX" sz="2800" dirty="0"/>
          </a:p>
          <a:p>
            <a:pPr marL="0" indent="0">
              <a:buNone/>
            </a:pPr>
            <a:endParaRPr lang="es-MX" sz="2800" dirty="0" smtClean="0"/>
          </a:p>
          <a:p>
            <a:pPr marL="0" indent="0">
              <a:buNone/>
            </a:pPr>
            <a:endParaRPr lang="es-MX" sz="2800" dirty="0"/>
          </a:p>
          <a:p>
            <a:pPr marL="0" indent="0">
              <a:buNone/>
            </a:pPr>
            <a:endParaRPr lang="es-MX" sz="2800" dirty="0" smtClean="0"/>
          </a:p>
          <a:p>
            <a:pPr marL="0" indent="0">
              <a:buNone/>
            </a:pPr>
            <a:endParaRPr lang="es-MX" sz="2800" dirty="0"/>
          </a:p>
        </p:txBody>
      </p:sp>
      <p:sp>
        <p:nvSpPr>
          <p:cNvPr id="4" name="3 Rectángulo redondeado"/>
          <p:cNvSpPr/>
          <p:nvPr/>
        </p:nvSpPr>
        <p:spPr>
          <a:xfrm>
            <a:off x="179512" y="404664"/>
            <a:ext cx="8280920" cy="936104"/>
          </a:xfrm>
          <a:prstGeom prst="roundRect">
            <a:avLst/>
          </a:prstGeom>
          <a:gradFill>
            <a:gsLst>
              <a:gs pos="0">
                <a:srgbClr val="E6DCAC"/>
              </a:gs>
              <a:gs pos="12000">
                <a:srgbClr val="E6D78A"/>
              </a:gs>
              <a:gs pos="30000">
                <a:srgbClr val="C7AC4C"/>
              </a:gs>
              <a:gs pos="45000">
                <a:srgbClr val="E6D78A"/>
              </a:gs>
              <a:gs pos="77000">
                <a:srgbClr val="C7AC4C"/>
              </a:gs>
              <a:gs pos="100000">
                <a:srgbClr val="E6DCAC"/>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200" dirty="0" smtClean="0">
                <a:solidFill>
                  <a:srgbClr val="226911"/>
                </a:solidFill>
                <a:latin typeface="Elephant" pitchFamily="18" charset="0"/>
              </a:rPr>
              <a:t>    </a:t>
            </a:r>
            <a:r>
              <a:rPr lang="es-MX" sz="1600" i="1" dirty="0" smtClean="0">
                <a:solidFill>
                  <a:srgbClr val="11752B"/>
                </a:solidFill>
                <a:latin typeface="Bodoni MT Black" pitchFamily="18" charset="0"/>
              </a:rPr>
              <a:t>Universidad Autónoma del Estado de México</a:t>
            </a:r>
          </a:p>
          <a:p>
            <a:pPr algn="ctr"/>
            <a:r>
              <a:rPr lang="es-MX" i="1" dirty="0" smtClean="0">
                <a:solidFill>
                  <a:srgbClr val="11752B"/>
                </a:solidFill>
                <a:latin typeface="Bodoni MT Black" pitchFamily="18" charset="0"/>
              </a:rPr>
              <a:t>  </a:t>
            </a:r>
            <a:r>
              <a:rPr lang="es-MX" sz="1600" i="1" dirty="0" smtClean="0">
                <a:solidFill>
                  <a:srgbClr val="11752B"/>
                </a:solidFill>
                <a:latin typeface="Arial Rounded MT Bold" pitchFamily="34" charset="0"/>
              </a:rPr>
              <a:t>Centro Universitario UAEM Texcoco</a:t>
            </a:r>
            <a:endParaRPr lang="es-ES" sz="1600" i="1" dirty="0">
              <a:solidFill>
                <a:srgbClr val="11752B"/>
              </a:solidFill>
              <a:latin typeface="Arial Rounded MT Bold" pitchFamily="34" charset="0"/>
            </a:endParaRPr>
          </a:p>
        </p:txBody>
      </p:sp>
      <p:grpSp>
        <p:nvGrpSpPr>
          <p:cNvPr id="5" name="12 Grupo"/>
          <p:cNvGrpSpPr/>
          <p:nvPr/>
        </p:nvGrpSpPr>
        <p:grpSpPr>
          <a:xfrm>
            <a:off x="431540" y="476672"/>
            <a:ext cx="792088" cy="792088"/>
            <a:chOff x="827584" y="404664"/>
            <a:chExt cx="792088" cy="792088"/>
          </a:xfrm>
        </p:grpSpPr>
        <p:sp>
          <p:nvSpPr>
            <p:cNvPr id="6" name="5 Elipse"/>
            <p:cNvSpPr/>
            <p:nvPr/>
          </p:nvSpPr>
          <p:spPr>
            <a:xfrm>
              <a:off x="827584" y="404664"/>
              <a:ext cx="792088" cy="792088"/>
            </a:xfrm>
            <a:prstGeom prst="ellipse">
              <a:avLst/>
            </a:prstGeom>
            <a:solidFill>
              <a:srgbClr val="FFFFFF"/>
            </a:solidFill>
            <a:ln>
              <a:solidFill>
                <a:schemeClr val="accent3">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solidFill>
                  <a:prstClr val="white"/>
                </a:solidFill>
              </a:endParaRPr>
            </a:p>
          </p:txBody>
        </p:sp>
        <p:pic>
          <p:nvPicPr>
            <p:cNvPr id="7" name="Picture 2" descr="http://t1.gstatic.com/images?q=tbn:ANd9GcSfLtaCsGO9UgQ96G_1eswjYFRMOZ_RtGGO6cdOqtA40QlhU6vh6WmpYcye">
              <a:hlinkClick r:id="rId2"/>
            </p:cNvPr>
            <p:cNvPicPr>
              <a:picLocks noChangeAspect="1" noChangeArrowheads="1"/>
            </p:cNvPicPr>
            <p:nvPr/>
          </p:nvPicPr>
          <p:blipFill>
            <a:blip r:embed="rId3" cstate="print">
              <a:lum bright="17000" contrast="3000"/>
            </a:blip>
            <a:srcRect/>
            <a:stretch>
              <a:fillRect/>
            </a:stretch>
          </p:blipFill>
          <p:spPr bwMode="auto">
            <a:xfrm>
              <a:off x="956031" y="553460"/>
              <a:ext cx="543553" cy="507505"/>
            </a:xfrm>
            <a:prstGeom prst="rect">
              <a:avLst/>
            </a:prstGeom>
            <a:noFill/>
          </p:spPr>
        </p:pic>
      </p:grpSp>
      <p:grpSp>
        <p:nvGrpSpPr>
          <p:cNvPr id="8" name="12 Grupo"/>
          <p:cNvGrpSpPr/>
          <p:nvPr/>
        </p:nvGrpSpPr>
        <p:grpSpPr>
          <a:xfrm>
            <a:off x="7380312" y="476672"/>
            <a:ext cx="792088" cy="792088"/>
            <a:chOff x="827584" y="404664"/>
            <a:chExt cx="792088" cy="792088"/>
          </a:xfrm>
        </p:grpSpPr>
        <p:sp>
          <p:nvSpPr>
            <p:cNvPr id="9" name="8 Elipse"/>
            <p:cNvSpPr/>
            <p:nvPr/>
          </p:nvSpPr>
          <p:spPr>
            <a:xfrm>
              <a:off x="827584" y="404664"/>
              <a:ext cx="792088" cy="792088"/>
            </a:xfrm>
            <a:prstGeom prst="ellipse">
              <a:avLst/>
            </a:prstGeom>
            <a:solidFill>
              <a:srgbClr val="FFFFFF"/>
            </a:solidFill>
            <a:ln>
              <a:solidFill>
                <a:schemeClr val="accent3">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solidFill>
                  <a:prstClr val="white"/>
                </a:solidFill>
              </a:endParaRPr>
            </a:p>
          </p:txBody>
        </p:sp>
        <p:pic>
          <p:nvPicPr>
            <p:cNvPr id="10" name="Picture 2" descr="http://t1.gstatic.com/images?q=tbn:ANd9GcSfLtaCsGO9UgQ96G_1eswjYFRMOZ_RtGGO6cdOqtA40QlhU6vh6WmpYcye">
              <a:hlinkClick r:id="rId2"/>
            </p:cNvPr>
            <p:cNvPicPr>
              <a:picLocks noChangeAspect="1" noChangeArrowheads="1"/>
            </p:cNvPicPr>
            <p:nvPr/>
          </p:nvPicPr>
          <p:blipFill>
            <a:blip r:embed="rId3" cstate="print">
              <a:lum bright="17000" contrast="3000"/>
            </a:blip>
            <a:srcRect/>
            <a:stretch>
              <a:fillRect/>
            </a:stretch>
          </p:blipFill>
          <p:spPr bwMode="auto">
            <a:xfrm>
              <a:off x="956031" y="553460"/>
              <a:ext cx="543553" cy="507505"/>
            </a:xfrm>
            <a:prstGeom prst="rect">
              <a:avLst/>
            </a:prstGeom>
            <a:noFill/>
          </p:spPr>
        </p:pic>
      </p:grpSp>
      <p:sp>
        <p:nvSpPr>
          <p:cNvPr id="11" name="10 Título"/>
          <p:cNvSpPr>
            <a:spLocks noGrp="1"/>
          </p:cNvSpPr>
          <p:nvPr>
            <p:ph type="title"/>
          </p:nvPr>
        </p:nvSpPr>
        <p:spPr>
          <a:xfrm>
            <a:off x="467544" y="1640898"/>
            <a:ext cx="8229600" cy="400110"/>
          </a:xfrm>
          <a:prstGeom prst="rect">
            <a:avLst/>
          </a:prstGeom>
          <a:solidFill>
            <a:schemeClr val="accent5">
              <a:lumMod val="60000"/>
              <a:lumOff val="40000"/>
            </a:schemeClr>
          </a:solidFill>
        </p:spPr>
        <p:txBody>
          <a:bodyPr wrap="square">
            <a:spAutoFit/>
          </a:bodyPr>
          <a:lstStyle/>
          <a:p>
            <a:r>
              <a:rPr lang="es-MX" sz="2000" dirty="0"/>
              <a:t>ATRIBUCIONES DEL MINISTERIO PUBLICO EN LOS PROCEDIMIENTOS…</a:t>
            </a:r>
          </a:p>
        </p:txBody>
      </p:sp>
    </p:spTree>
    <p:extLst>
      <p:ext uri="{BB962C8B-B14F-4D97-AF65-F5344CB8AC3E}">
        <p14:creationId xmlns:p14="http://schemas.microsoft.com/office/powerpoint/2010/main" val="3074927887"/>
      </p:ext>
    </p:extLst>
  </p:cSld>
  <p:clrMapOvr>
    <a:masterClrMapping/>
  </p:clrMapOvr>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2276872"/>
            <a:ext cx="8229600" cy="4248472"/>
          </a:xfrm>
        </p:spPr>
        <p:txBody>
          <a:bodyPr>
            <a:normAutofit fontScale="92500" lnSpcReduction="20000"/>
          </a:bodyPr>
          <a:lstStyle/>
          <a:p>
            <a:pPr marL="0" indent="0" algn="just">
              <a:lnSpc>
                <a:spcPct val="90000"/>
              </a:lnSpc>
              <a:buNone/>
            </a:pPr>
            <a:r>
              <a:rPr lang="es-MX" sz="2800" dirty="0" smtClean="0">
                <a:solidFill>
                  <a:schemeClr val="accent5">
                    <a:lumMod val="40000"/>
                    <a:lumOff val="60000"/>
                  </a:schemeClr>
                </a:solidFill>
                <a:latin typeface="Arial" charset="0"/>
                <a:cs typeface="Arial" charset="0"/>
              </a:rPr>
              <a:t>EN EL JUICIO DE AMPARO …</a:t>
            </a:r>
            <a:endParaRPr lang="es-MX" sz="2800" dirty="0">
              <a:solidFill>
                <a:schemeClr val="accent5">
                  <a:lumMod val="40000"/>
                  <a:lumOff val="60000"/>
                </a:schemeClr>
              </a:solidFill>
              <a:latin typeface="Arial" charset="0"/>
              <a:cs typeface="Arial" charset="0"/>
            </a:endParaRPr>
          </a:p>
          <a:p>
            <a:pPr marL="0" indent="0" algn="just">
              <a:lnSpc>
                <a:spcPct val="90000"/>
              </a:lnSpc>
              <a:buNone/>
            </a:pPr>
            <a:endParaRPr lang="es-MX" sz="2800" dirty="0" smtClean="0">
              <a:solidFill>
                <a:schemeClr val="bg1"/>
              </a:solidFill>
              <a:latin typeface="Arial" charset="0"/>
              <a:cs typeface="Arial" charset="0"/>
            </a:endParaRPr>
          </a:p>
          <a:p>
            <a:pPr marL="0" indent="0" algn="just">
              <a:lnSpc>
                <a:spcPct val="90000"/>
              </a:lnSpc>
              <a:buNone/>
            </a:pPr>
            <a:r>
              <a:rPr lang="es-MX" sz="2800" dirty="0" smtClean="0">
                <a:solidFill>
                  <a:schemeClr val="bg1"/>
                </a:solidFill>
                <a:latin typeface="Arial" charset="0"/>
                <a:cs typeface="Arial" charset="0"/>
              </a:rPr>
              <a:t>“</a:t>
            </a:r>
            <a:r>
              <a:rPr lang="es-MX" sz="2800" dirty="0">
                <a:solidFill>
                  <a:schemeClr val="bg1"/>
                </a:solidFill>
                <a:latin typeface="Arial" charset="0"/>
                <a:cs typeface="Arial" charset="0"/>
              </a:rPr>
              <a:t>Sin embargo el mismo precepto precisa que tratándose de amparos indirectos en materia civil y mercantil, en que solo afecten intereses particulares, excluyendo la materia familiar, el Ministerio Público Federal no podrá interponer los recursos que esta ley señala. En la práctica el Ministerio Público Federal solo actúa como parte en los juicios de amparo, fundamentalmente en los que </a:t>
            </a:r>
            <a:r>
              <a:rPr lang="es-MX" sz="2800" dirty="0" smtClean="0">
                <a:solidFill>
                  <a:schemeClr val="bg1"/>
                </a:solidFill>
                <a:latin typeface="Arial" charset="0"/>
                <a:cs typeface="Arial" charset="0"/>
              </a:rPr>
              <a:t>es señalado </a:t>
            </a:r>
            <a:r>
              <a:rPr lang="es-MX" sz="2800" dirty="0">
                <a:solidFill>
                  <a:schemeClr val="bg1"/>
                </a:solidFill>
                <a:latin typeface="Arial" charset="0"/>
                <a:cs typeface="Arial" charset="0"/>
              </a:rPr>
              <a:t>como autoridad responsable. En los demás casos solo puede actuar como un sujeto interviniente formulando sus dictámenes o pedimentos”. (Ovalle 2008, pág. 262).</a:t>
            </a:r>
          </a:p>
          <a:p>
            <a:pPr marL="0" indent="0">
              <a:lnSpc>
                <a:spcPct val="90000"/>
              </a:lnSpc>
              <a:buNone/>
            </a:pPr>
            <a:endParaRPr lang="es-ES" sz="2800" dirty="0" smtClean="0">
              <a:latin typeface="Arial" charset="0"/>
              <a:cs typeface="Arial" charset="0"/>
            </a:endParaRPr>
          </a:p>
          <a:p>
            <a:pPr marL="0" indent="0" algn="just">
              <a:buNone/>
            </a:pPr>
            <a:endParaRPr lang="es-MX" sz="2800" dirty="0" smtClean="0"/>
          </a:p>
          <a:p>
            <a:pPr marL="0" indent="0" algn="just">
              <a:buNone/>
            </a:pPr>
            <a:endParaRPr lang="es-MX" sz="2800" dirty="0"/>
          </a:p>
          <a:p>
            <a:pPr marL="0" indent="0" algn="just">
              <a:buNone/>
            </a:pPr>
            <a:endParaRPr lang="es-MX" sz="2800" dirty="0"/>
          </a:p>
          <a:p>
            <a:pPr marL="0" indent="0">
              <a:buNone/>
            </a:pPr>
            <a:endParaRPr lang="es-MX" sz="2800" dirty="0" smtClean="0"/>
          </a:p>
          <a:p>
            <a:pPr marL="0" indent="0">
              <a:buNone/>
            </a:pPr>
            <a:endParaRPr lang="es-MX" sz="2800" dirty="0"/>
          </a:p>
          <a:p>
            <a:pPr marL="0" indent="0">
              <a:buNone/>
            </a:pPr>
            <a:endParaRPr lang="es-MX" sz="2800" dirty="0" smtClean="0"/>
          </a:p>
          <a:p>
            <a:pPr marL="0" indent="0">
              <a:buNone/>
            </a:pPr>
            <a:endParaRPr lang="es-MX" sz="2800" dirty="0"/>
          </a:p>
          <a:p>
            <a:pPr marL="0" indent="0">
              <a:buNone/>
            </a:pPr>
            <a:endParaRPr lang="es-MX" sz="2800" dirty="0" smtClean="0"/>
          </a:p>
          <a:p>
            <a:pPr marL="0" indent="0">
              <a:buNone/>
            </a:pPr>
            <a:endParaRPr lang="es-MX" sz="2800" dirty="0"/>
          </a:p>
        </p:txBody>
      </p:sp>
      <p:sp>
        <p:nvSpPr>
          <p:cNvPr id="4" name="3 Rectángulo redondeado"/>
          <p:cNvSpPr/>
          <p:nvPr/>
        </p:nvSpPr>
        <p:spPr>
          <a:xfrm>
            <a:off x="179512" y="404664"/>
            <a:ext cx="8280920" cy="936104"/>
          </a:xfrm>
          <a:prstGeom prst="roundRect">
            <a:avLst/>
          </a:prstGeom>
          <a:gradFill>
            <a:gsLst>
              <a:gs pos="0">
                <a:srgbClr val="E6DCAC"/>
              </a:gs>
              <a:gs pos="12000">
                <a:srgbClr val="E6D78A"/>
              </a:gs>
              <a:gs pos="30000">
                <a:srgbClr val="C7AC4C"/>
              </a:gs>
              <a:gs pos="45000">
                <a:srgbClr val="E6D78A"/>
              </a:gs>
              <a:gs pos="77000">
                <a:srgbClr val="C7AC4C"/>
              </a:gs>
              <a:gs pos="100000">
                <a:srgbClr val="E6DCAC"/>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200" dirty="0" smtClean="0">
                <a:solidFill>
                  <a:srgbClr val="226911"/>
                </a:solidFill>
                <a:latin typeface="Elephant" pitchFamily="18" charset="0"/>
              </a:rPr>
              <a:t>    </a:t>
            </a:r>
            <a:r>
              <a:rPr lang="es-MX" sz="1600" i="1" dirty="0" smtClean="0">
                <a:solidFill>
                  <a:srgbClr val="11752B"/>
                </a:solidFill>
                <a:latin typeface="Bodoni MT Black" pitchFamily="18" charset="0"/>
              </a:rPr>
              <a:t>Universidad Autónoma del Estado de México</a:t>
            </a:r>
          </a:p>
          <a:p>
            <a:pPr algn="ctr"/>
            <a:r>
              <a:rPr lang="es-MX" i="1" dirty="0" smtClean="0">
                <a:solidFill>
                  <a:srgbClr val="11752B"/>
                </a:solidFill>
                <a:latin typeface="Bodoni MT Black" pitchFamily="18" charset="0"/>
              </a:rPr>
              <a:t>  </a:t>
            </a:r>
            <a:r>
              <a:rPr lang="es-MX" sz="1600" i="1" dirty="0" smtClean="0">
                <a:solidFill>
                  <a:srgbClr val="11752B"/>
                </a:solidFill>
                <a:latin typeface="Arial Rounded MT Bold" pitchFamily="34" charset="0"/>
              </a:rPr>
              <a:t>Centro Universitario UAEM Texcoco</a:t>
            </a:r>
            <a:endParaRPr lang="es-ES" sz="1600" i="1" dirty="0">
              <a:solidFill>
                <a:srgbClr val="11752B"/>
              </a:solidFill>
              <a:latin typeface="Arial Rounded MT Bold" pitchFamily="34" charset="0"/>
            </a:endParaRPr>
          </a:p>
        </p:txBody>
      </p:sp>
      <p:grpSp>
        <p:nvGrpSpPr>
          <p:cNvPr id="5" name="12 Grupo"/>
          <p:cNvGrpSpPr/>
          <p:nvPr/>
        </p:nvGrpSpPr>
        <p:grpSpPr>
          <a:xfrm>
            <a:off x="431540" y="476672"/>
            <a:ext cx="792088" cy="792088"/>
            <a:chOff x="827584" y="404664"/>
            <a:chExt cx="792088" cy="792088"/>
          </a:xfrm>
        </p:grpSpPr>
        <p:sp>
          <p:nvSpPr>
            <p:cNvPr id="6" name="5 Elipse"/>
            <p:cNvSpPr/>
            <p:nvPr/>
          </p:nvSpPr>
          <p:spPr>
            <a:xfrm>
              <a:off x="827584" y="404664"/>
              <a:ext cx="792088" cy="792088"/>
            </a:xfrm>
            <a:prstGeom prst="ellipse">
              <a:avLst/>
            </a:prstGeom>
            <a:solidFill>
              <a:srgbClr val="FFFFFF"/>
            </a:solidFill>
            <a:ln>
              <a:solidFill>
                <a:schemeClr val="accent3">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solidFill>
                  <a:prstClr val="white"/>
                </a:solidFill>
              </a:endParaRPr>
            </a:p>
          </p:txBody>
        </p:sp>
        <p:pic>
          <p:nvPicPr>
            <p:cNvPr id="7" name="Picture 2" descr="http://t1.gstatic.com/images?q=tbn:ANd9GcSfLtaCsGO9UgQ96G_1eswjYFRMOZ_RtGGO6cdOqtA40QlhU6vh6WmpYcye">
              <a:hlinkClick r:id="rId2"/>
            </p:cNvPr>
            <p:cNvPicPr>
              <a:picLocks noChangeAspect="1" noChangeArrowheads="1"/>
            </p:cNvPicPr>
            <p:nvPr/>
          </p:nvPicPr>
          <p:blipFill>
            <a:blip r:embed="rId3" cstate="print">
              <a:lum bright="17000" contrast="3000"/>
            </a:blip>
            <a:srcRect/>
            <a:stretch>
              <a:fillRect/>
            </a:stretch>
          </p:blipFill>
          <p:spPr bwMode="auto">
            <a:xfrm>
              <a:off x="956031" y="553460"/>
              <a:ext cx="543553" cy="507505"/>
            </a:xfrm>
            <a:prstGeom prst="rect">
              <a:avLst/>
            </a:prstGeom>
            <a:noFill/>
          </p:spPr>
        </p:pic>
      </p:grpSp>
      <p:grpSp>
        <p:nvGrpSpPr>
          <p:cNvPr id="8" name="12 Grupo"/>
          <p:cNvGrpSpPr/>
          <p:nvPr/>
        </p:nvGrpSpPr>
        <p:grpSpPr>
          <a:xfrm>
            <a:off x="7380312" y="476672"/>
            <a:ext cx="792088" cy="792088"/>
            <a:chOff x="827584" y="404664"/>
            <a:chExt cx="792088" cy="792088"/>
          </a:xfrm>
        </p:grpSpPr>
        <p:sp>
          <p:nvSpPr>
            <p:cNvPr id="9" name="8 Elipse"/>
            <p:cNvSpPr/>
            <p:nvPr/>
          </p:nvSpPr>
          <p:spPr>
            <a:xfrm>
              <a:off x="827584" y="404664"/>
              <a:ext cx="792088" cy="792088"/>
            </a:xfrm>
            <a:prstGeom prst="ellipse">
              <a:avLst/>
            </a:prstGeom>
            <a:solidFill>
              <a:srgbClr val="FFFFFF"/>
            </a:solidFill>
            <a:ln>
              <a:solidFill>
                <a:schemeClr val="accent3">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solidFill>
                  <a:prstClr val="white"/>
                </a:solidFill>
              </a:endParaRPr>
            </a:p>
          </p:txBody>
        </p:sp>
        <p:pic>
          <p:nvPicPr>
            <p:cNvPr id="10" name="Picture 2" descr="http://t1.gstatic.com/images?q=tbn:ANd9GcSfLtaCsGO9UgQ96G_1eswjYFRMOZ_RtGGO6cdOqtA40QlhU6vh6WmpYcye">
              <a:hlinkClick r:id="rId2"/>
            </p:cNvPr>
            <p:cNvPicPr>
              <a:picLocks noChangeAspect="1" noChangeArrowheads="1"/>
            </p:cNvPicPr>
            <p:nvPr/>
          </p:nvPicPr>
          <p:blipFill>
            <a:blip r:embed="rId3" cstate="print">
              <a:lum bright="17000" contrast="3000"/>
            </a:blip>
            <a:srcRect/>
            <a:stretch>
              <a:fillRect/>
            </a:stretch>
          </p:blipFill>
          <p:spPr bwMode="auto">
            <a:xfrm>
              <a:off x="956031" y="553460"/>
              <a:ext cx="543553" cy="507505"/>
            </a:xfrm>
            <a:prstGeom prst="rect">
              <a:avLst/>
            </a:prstGeom>
            <a:noFill/>
          </p:spPr>
        </p:pic>
      </p:grpSp>
      <p:sp>
        <p:nvSpPr>
          <p:cNvPr id="11" name="10 Título"/>
          <p:cNvSpPr>
            <a:spLocks noGrp="1"/>
          </p:cNvSpPr>
          <p:nvPr>
            <p:ph type="title"/>
          </p:nvPr>
        </p:nvSpPr>
        <p:spPr>
          <a:xfrm>
            <a:off x="467544" y="1640898"/>
            <a:ext cx="8229600" cy="400110"/>
          </a:xfrm>
          <a:prstGeom prst="rect">
            <a:avLst/>
          </a:prstGeom>
          <a:solidFill>
            <a:schemeClr val="accent5">
              <a:lumMod val="60000"/>
              <a:lumOff val="40000"/>
            </a:schemeClr>
          </a:solidFill>
        </p:spPr>
        <p:txBody>
          <a:bodyPr wrap="square">
            <a:spAutoFit/>
          </a:bodyPr>
          <a:lstStyle/>
          <a:p>
            <a:r>
              <a:rPr lang="es-MX" sz="2000" dirty="0"/>
              <a:t>ATRIBUCIONES DEL MINISTERIO PUBLICO EN LOS PROCEDIMIENTOS…</a:t>
            </a:r>
          </a:p>
        </p:txBody>
      </p:sp>
    </p:spTree>
    <p:extLst>
      <p:ext uri="{BB962C8B-B14F-4D97-AF65-F5344CB8AC3E}">
        <p14:creationId xmlns:p14="http://schemas.microsoft.com/office/powerpoint/2010/main" val="4026483117"/>
      </p:ext>
    </p:extLst>
  </p:cSld>
  <p:clrMapOvr>
    <a:masterClrMapping/>
  </p:clrMapOvr>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2276872"/>
            <a:ext cx="8229600" cy="4248472"/>
          </a:xfrm>
        </p:spPr>
        <p:txBody>
          <a:bodyPr>
            <a:normAutofit fontScale="70000" lnSpcReduction="20000"/>
          </a:bodyPr>
          <a:lstStyle/>
          <a:p>
            <a:pPr algn="just">
              <a:buNone/>
              <a:defRPr/>
            </a:pPr>
            <a:endParaRPr lang="es-ES" sz="2800" b="1" dirty="0">
              <a:latin typeface="Arial" pitchFamily="34" charset="0"/>
              <a:cs typeface="Arial" pitchFamily="34" charset="0"/>
            </a:endParaRPr>
          </a:p>
          <a:p>
            <a:pPr marL="85725" indent="-85725" algn="just">
              <a:lnSpc>
                <a:spcPct val="150000"/>
              </a:lnSpc>
              <a:buNone/>
              <a:defRPr/>
            </a:pPr>
            <a:r>
              <a:rPr lang="es-ES" sz="2800" dirty="0">
                <a:solidFill>
                  <a:schemeClr val="bg1"/>
                </a:solidFill>
                <a:latin typeface="Arial" pitchFamily="34" charset="0"/>
                <a:cs typeface="Arial" pitchFamily="34" charset="0"/>
              </a:rPr>
              <a:t>Este secretario tiene la misión de elaborar proyectos de sentencia que, aun cuando no constituyen el acto de autoridad que resuelve el litigio, pueden llegar a serlo. Desde luego, los proyectos requieren aprobaciones, según si se trata de un tribunal de único titular o colegiado; pero ello no desdora su importancia.</a:t>
            </a:r>
          </a:p>
          <a:p>
            <a:pPr marL="0" indent="0" algn="just">
              <a:lnSpc>
                <a:spcPct val="150000"/>
              </a:lnSpc>
              <a:buNone/>
              <a:defRPr/>
            </a:pPr>
            <a:r>
              <a:rPr lang="es-ES" sz="2800" dirty="0">
                <a:solidFill>
                  <a:schemeClr val="bg1"/>
                </a:solidFill>
                <a:latin typeface="Arial" pitchFamily="34" charset="0"/>
                <a:cs typeface="Arial" pitchFamily="34" charset="0"/>
              </a:rPr>
              <a:t>“Por regla general, todo juzgado o tribunal cuenta con este tipo de secretarios especializados que se dedican a redactar los proyectos de sentencias, una vez que se ha cerrado la instrucción”. (Gómez, 2007, pág. 206)</a:t>
            </a:r>
          </a:p>
          <a:p>
            <a:pPr marL="0" indent="0">
              <a:lnSpc>
                <a:spcPct val="90000"/>
              </a:lnSpc>
              <a:buNone/>
            </a:pPr>
            <a:endParaRPr lang="es-ES" sz="2800" dirty="0">
              <a:latin typeface="Arial" charset="0"/>
              <a:cs typeface="Arial" charset="0"/>
            </a:endParaRPr>
          </a:p>
          <a:p>
            <a:pPr marL="0" indent="0" algn="just">
              <a:buNone/>
            </a:pPr>
            <a:endParaRPr lang="es-MX" sz="2800" dirty="0" smtClean="0"/>
          </a:p>
          <a:p>
            <a:pPr marL="0" indent="0" algn="just">
              <a:buNone/>
            </a:pPr>
            <a:endParaRPr lang="es-MX" sz="2800" dirty="0"/>
          </a:p>
          <a:p>
            <a:pPr marL="0" indent="0" algn="just">
              <a:buNone/>
            </a:pPr>
            <a:endParaRPr lang="es-MX" sz="2800" dirty="0"/>
          </a:p>
          <a:p>
            <a:pPr marL="0" indent="0">
              <a:buNone/>
            </a:pPr>
            <a:endParaRPr lang="es-MX" sz="2800" dirty="0" smtClean="0"/>
          </a:p>
          <a:p>
            <a:pPr marL="0" indent="0">
              <a:buNone/>
            </a:pPr>
            <a:endParaRPr lang="es-MX" sz="2800" dirty="0"/>
          </a:p>
          <a:p>
            <a:pPr marL="0" indent="0">
              <a:buNone/>
            </a:pPr>
            <a:endParaRPr lang="es-MX" sz="2800" dirty="0" smtClean="0"/>
          </a:p>
          <a:p>
            <a:pPr marL="0" indent="0">
              <a:buNone/>
            </a:pPr>
            <a:endParaRPr lang="es-MX" sz="2800" dirty="0"/>
          </a:p>
          <a:p>
            <a:pPr marL="0" indent="0">
              <a:buNone/>
            </a:pPr>
            <a:endParaRPr lang="es-MX" sz="2800" dirty="0" smtClean="0"/>
          </a:p>
          <a:p>
            <a:pPr marL="0" indent="0">
              <a:buNone/>
            </a:pPr>
            <a:endParaRPr lang="es-MX" sz="2800" dirty="0"/>
          </a:p>
        </p:txBody>
      </p:sp>
      <p:sp>
        <p:nvSpPr>
          <p:cNvPr id="4" name="3 Rectángulo redondeado"/>
          <p:cNvSpPr/>
          <p:nvPr/>
        </p:nvSpPr>
        <p:spPr>
          <a:xfrm>
            <a:off x="179512" y="404664"/>
            <a:ext cx="8280920" cy="936104"/>
          </a:xfrm>
          <a:prstGeom prst="roundRect">
            <a:avLst/>
          </a:prstGeom>
          <a:gradFill>
            <a:gsLst>
              <a:gs pos="0">
                <a:srgbClr val="E6DCAC"/>
              </a:gs>
              <a:gs pos="12000">
                <a:srgbClr val="E6D78A"/>
              </a:gs>
              <a:gs pos="30000">
                <a:srgbClr val="C7AC4C"/>
              </a:gs>
              <a:gs pos="45000">
                <a:srgbClr val="E6D78A"/>
              </a:gs>
              <a:gs pos="77000">
                <a:srgbClr val="C7AC4C"/>
              </a:gs>
              <a:gs pos="100000">
                <a:srgbClr val="E6DCAC"/>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200" dirty="0" smtClean="0">
                <a:solidFill>
                  <a:srgbClr val="226911"/>
                </a:solidFill>
                <a:latin typeface="Elephant" pitchFamily="18" charset="0"/>
              </a:rPr>
              <a:t>    </a:t>
            </a:r>
            <a:r>
              <a:rPr lang="es-MX" sz="1600" i="1" dirty="0" smtClean="0">
                <a:solidFill>
                  <a:srgbClr val="11752B"/>
                </a:solidFill>
                <a:latin typeface="Bodoni MT Black" pitchFamily="18" charset="0"/>
              </a:rPr>
              <a:t>Universidad Autónoma del Estado de México</a:t>
            </a:r>
          </a:p>
          <a:p>
            <a:pPr algn="ctr"/>
            <a:r>
              <a:rPr lang="es-MX" i="1" dirty="0" smtClean="0">
                <a:solidFill>
                  <a:srgbClr val="11752B"/>
                </a:solidFill>
                <a:latin typeface="Bodoni MT Black" pitchFamily="18" charset="0"/>
              </a:rPr>
              <a:t>  </a:t>
            </a:r>
            <a:r>
              <a:rPr lang="es-MX" sz="1600" i="1" dirty="0" smtClean="0">
                <a:solidFill>
                  <a:srgbClr val="11752B"/>
                </a:solidFill>
                <a:latin typeface="Arial Rounded MT Bold" pitchFamily="34" charset="0"/>
              </a:rPr>
              <a:t>Centro Universitario UAEM Texcoco</a:t>
            </a:r>
            <a:endParaRPr lang="es-ES" sz="1600" i="1" dirty="0">
              <a:solidFill>
                <a:srgbClr val="11752B"/>
              </a:solidFill>
              <a:latin typeface="Arial Rounded MT Bold" pitchFamily="34" charset="0"/>
            </a:endParaRPr>
          </a:p>
        </p:txBody>
      </p:sp>
      <p:grpSp>
        <p:nvGrpSpPr>
          <p:cNvPr id="5" name="12 Grupo"/>
          <p:cNvGrpSpPr/>
          <p:nvPr/>
        </p:nvGrpSpPr>
        <p:grpSpPr>
          <a:xfrm>
            <a:off x="431540" y="476672"/>
            <a:ext cx="792088" cy="792088"/>
            <a:chOff x="827584" y="404664"/>
            <a:chExt cx="792088" cy="792088"/>
          </a:xfrm>
        </p:grpSpPr>
        <p:sp>
          <p:nvSpPr>
            <p:cNvPr id="6" name="5 Elipse"/>
            <p:cNvSpPr/>
            <p:nvPr/>
          </p:nvSpPr>
          <p:spPr>
            <a:xfrm>
              <a:off x="827584" y="404664"/>
              <a:ext cx="792088" cy="792088"/>
            </a:xfrm>
            <a:prstGeom prst="ellipse">
              <a:avLst/>
            </a:prstGeom>
            <a:solidFill>
              <a:srgbClr val="FFFFFF"/>
            </a:solidFill>
            <a:ln>
              <a:solidFill>
                <a:schemeClr val="accent3">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solidFill>
                  <a:prstClr val="white"/>
                </a:solidFill>
              </a:endParaRPr>
            </a:p>
          </p:txBody>
        </p:sp>
        <p:pic>
          <p:nvPicPr>
            <p:cNvPr id="7" name="Picture 2" descr="http://t1.gstatic.com/images?q=tbn:ANd9GcSfLtaCsGO9UgQ96G_1eswjYFRMOZ_RtGGO6cdOqtA40QlhU6vh6WmpYcye">
              <a:hlinkClick r:id="rId2"/>
            </p:cNvPr>
            <p:cNvPicPr>
              <a:picLocks noChangeAspect="1" noChangeArrowheads="1"/>
            </p:cNvPicPr>
            <p:nvPr/>
          </p:nvPicPr>
          <p:blipFill>
            <a:blip r:embed="rId3" cstate="print">
              <a:lum bright="17000" contrast="3000"/>
            </a:blip>
            <a:srcRect/>
            <a:stretch>
              <a:fillRect/>
            </a:stretch>
          </p:blipFill>
          <p:spPr bwMode="auto">
            <a:xfrm>
              <a:off x="956031" y="553460"/>
              <a:ext cx="543553" cy="507505"/>
            </a:xfrm>
            <a:prstGeom prst="rect">
              <a:avLst/>
            </a:prstGeom>
            <a:noFill/>
          </p:spPr>
        </p:pic>
      </p:grpSp>
      <p:grpSp>
        <p:nvGrpSpPr>
          <p:cNvPr id="8" name="12 Grupo"/>
          <p:cNvGrpSpPr/>
          <p:nvPr/>
        </p:nvGrpSpPr>
        <p:grpSpPr>
          <a:xfrm>
            <a:off x="7380312" y="476672"/>
            <a:ext cx="792088" cy="792088"/>
            <a:chOff x="827584" y="404664"/>
            <a:chExt cx="792088" cy="792088"/>
          </a:xfrm>
        </p:grpSpPr>
        <p:sp>
          <p:nvSpPr>
            <p:cNvPr id="9" name="8 Elipse"/>
            <p:cNvSpPr/>
            <p:nvPr/>
          </p:nvSpPr>
          <p:spPr>
            <a:xfrm>
              <a:off x="827584" y="404664"/>
              <a:ext cx="792088" cy="792088"/>
            </a:xfrm>
            <a:prstGeom prst="ellipse">
              <a:avLst/>
            </a:prstGeom>
            <a:solidFill>
              <a:srgbClr val="FFFFFF"/>
            </a:solidFill>
            <a:ln>
              <a:solidFill>
                <a:schemeClr val="accent3">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solidFill>
                  <a:prstClr val="white"/>
                </a:solidFill>
              </a:endParaRPr>
            </a:p>
          </p:txBody>
        </p:sp>
        <p:pic>
          <p:nvPicPr>
            <p:cNvPr id="10" name="Picture 2" descr="http://t1.gstatic.com/images?q=tbn:ANd9GcSfLtaCsGO9UgQ96G_1eswjYFRMOZ_RtGGO6cdOqtA40QlhU6vh6WmpYcye">
              <a:hlinkClick r:id="rId2"/>
            </p:cNvPr>
            <p:cNvPicPr>
              <a:picLocks noChangeAspect="1" noChangeArrowheads="1"/>
            </p:cNvPicPr>
            <p:nvPr/>
          </p:nvPicPr>
          <p:blipFill>
            <a:blip r:embed="rId3" cstate="print">
              <a:lum bright="17000" contrast="3000"/>
            </a:blip>
            <a:srcRect/>
            <a:stretch>
              <a:fillRect/>
            </a:stretch>
          </p:blipFill>
          <p:spPr bwMode="auto">
            <a:xfrm>
              <a:off x="956031" y="553460"/>
              <a:ext cx="543553" cy="507505"/>
            </a:xfrm>
            <a:prstGeom prst="rect">
              <a:avLst/>
            </a:prstGeom>
            <a:noFill/>
          </p:spPr>
        </p:pic>
      </p:grpSp>
      <p:sp>
        <p:nvSpPr>
          <p:cNvPr id="11" name="10 Título"/>
          <p:cNvSpPr>
            <a:spLocks noGrp="1"/>
          </p:cNvSpPr>
          <p:nvPr>
            <p:ph type="title"/>
          </p:nvPr>
        </p:nvSpPr>
        <p:spPr>
          <a:xfrm>
            <a:off x="467544" y="1579343"/>
            <a:ext cx="8229600" cy="523220"/>
          </a:xfrm>
          <a:prstGeom prst="rect">
            <a:avLst/>
          </a:prstGeom>
          <a:solidFill>
            <a:schemeClr val="accent5">
              <a:lumMod val="60000"/>
              <a:lumOff val="40000"/>
            </a:schemeClr>
          </a:solidFill>
        </p:spPr>
        <p:txBody>
          <a:bodyPr wrap="square">
            <a:spAutoFit/>
          </a:bodyPr>
          <a:lstStyle/>
          <a:p>
            <a:r>
              <a:rPr lang="es-MX" sz="2800" dirty="0" smtClean="0"/>
              <a:t>SECRETARIO PROYECTISTA</a:t>
            </a:r>
            <a:endParaRPr lang="es-MX" sz="2800" dirty="0"/>
          </a:p>
        </p:txBody>
      </p:sp>
    </p:spTree>
    <p:extLst>
      <p:ext uri="{BB962C8B-B14F-4D97-AF65-F5344CB8AC3E}">
        <p14:creationId xmlns:p14="http://schemas.microsoft.com/office/powerpoint/2010/main" val="318831050"/>
      </p:ext>
    </p:extLst>
  </p:cSld>
  <p:clrMapOvr>
    <a:masterClrMapping/>
  </p:clrMapOvr>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2276872"/>
            <a:ext cx="8229600" cy="4248472"/>
          </a:xfrm>
        </p:spPr>
        <p:txBody>
          <a:bodyPr>
            <a:normAutofit/>
          </a:bodyPr>
          <a:lstStyle/>
          <a:p>
            <a:pPr marL="0" indent="0" algn="just">
              <a:lnSpc>
                <a:spcPct val="90000"/>
              </a:lnSpc>
              <a:buNone/>
            </a:pPr>
            <a:r>
              <a:rPr lang="es-ES" sz="2800" dirty="0">
                <a:solidFill>
                  <a:schemeClr val="bg1"/>
                </a:solidFill>
                <a:latin typeface="Arial" charset="0"/>
                <a:cs typeface="Arial" charset="0"/>
              </a:rPr>
              <a:t>La actividad de este funcionario suele realizarse fuera de las oficinas del juzgado, pues son quienes efectúan diligencias de notificaciones a las partes y terceros, e intervienen en los a veces muy difíciles actos de ejecución, como embargos y desalojos</a:t>
            </a:r>
            <a:r>
              <a:rPr lang="es-ES" sz="2800" dirty="0" smtClean="0">
                <a:solidFill>
                  <a:schemeClr val="bg1"/>
                </a:solidFill>
                <a:latin typeface="Arial" charset="0"/>
                <a:cs typeface="Arial" charset="0"/>
              </a:rPr>
              <a:t>.</a:t>
            </a:r>
          </a:p>
          <a:p>
            <a:pPr marL="0" indent="0" algn="just">
              <a:lnSpc>
                <a:spcPct val="90000"/>
              </a:lnSpc>
              <a:buNone/>
            </a:pPr>
            <a:r>
              <a:rPr lang="es-ES" sz="2800" dirty="0">
                <a:solidFill>
                  <a:schemeClr val="bg1"/>
                </a:solidFill>
              </a:rPr>
              <a:t>“Así también sus funciones son las de asistir por regla general, a todas aquellas diligencias judiciales que deban realizarse fuera del recinto o de la casa residencia del tribunal”. (Gómez, 2007, pág. 208).</a:t>
            </a:r>
          </a:p>
          <a:p>
            <a:pPr marL="0" indent="0">
              <a:lnSpc>
                <a:spcPct val="90000"/>
              </a:lnSpc>
              <a:buNone/>
            </a:pPr>
            <a:endParaRPr lang="es-ES" sz="2800" dirty="0">
              <a:latin typeface="Arial" charset="0"/>
              <a:cs typeface="Arial" charset="0"/>
            </a:endParaRPr>
          </a:p>
          <a:p>
            <a:pPr marL="0" indent="0">
              <a:lnSpc>
                <a:spcPct val="90000"/>
              </a:lnSpc>
              <a:buNone/>
            </a:pPr>
            <a:endParaRPr lang="es-ES" sz="2800" dirty="0">
              <a:latin typeface="Arial" charset="0"/>
              <a:cs typeface="Arial" charset="0"/>
            </a:endParaRPr>
          </a:p>
          <a:p>
            <a:pPr marL="0" indent="0" algn="just">
              <a:buNone/>
            </a:pPr>
            <a:endParaRPr lang="es-MX" sz="2800" dirty="0" smtClean="0"/>
          </a:p>
          <a:p>
            <a:pPr marL="0" indent="0" algn="just">
              <a:buNone/>
            </a:pPr>
            <a:endParaRPr lang="es-MX" sz="2800" dirty="0"/>
          </a:p>
          <a:p>
            <a:pPr marL="0" indent="0" algn="just">
              <a:buNone/>
            </a:pPr>
            <a:endParaRPr lang="es-MX" sz="2800" dirty="0"/>
          </a:p>
          <a:p>
            <a:pPr marL="0" indent="0">
              <a:buNone/>
            </a:pPr>
            <a:endParaRPr lang="es-MX" sz="2800" dirty="0" smtClean="0"/>
          </a:p>
          <a:p>
            <a:pPr marL="0" indent="0">
              <a:buNone/>
            </a:pPr>
            <a:endParaRPr lang="es-MX" sz="2800" dirty="0"/>
          </a:p>
          <a:p>
            <a:pPr marL="0" indent="0">
              <a:buNone/>
            </a:pPr>
            <a:endParaRPr lang="es-MX" sz="2800" dirty="0" smtClean="0"/>
          </a:p>
          <a:p>
            <a:pPr marL="0" indent="0">
              <a:buNone/>
            </a:pPr>
            <a:endParaRPr lang="es-MX" sz="2800" dirty="0"/>
          </a:p>
          <a:p>
            <a:pPr marL="0" indent="0">
              <a:buNone/>
            </a:pPr>
            <a:endParaRPr lang="es-MX" sz="2800" dirty="0" smtClean="0"/>
          </a:p>
          <a:p>
            <a:pPr marL="0" indent="0">
              <a:buNone/>
            </a:pPr>
            <a:endParaRPr lang="es-MX" sz="2800" dirty="0"/>
          </a:p>
        </p:txBody>
      </p:sp>
      <p:sp>
        <p:nvSpPr>
          <p:cNvPr id="4" name="3 Rectángulo redondeado"/>
          <p:cNvSpPr/>
          <p:nvPr/>
        </p:nvSpPr>
        <p:spPr>
          <a:xfrm>
            <a:off x="179512" y="404664"/>
            <a:ext cx="8280920" cy="936104"/>
          </a:xfrm>
          <a:prstGeom prst="roundRect">
            <a:avLst/>
          </a:prstGeom>
          <a:gradFill>
            <a:gsLst>
              <a:gs pos="0">
                <a:srgbClr val="E6DCAC"/>
              </a:gs>
              <a:gs pos="12000">
                <a:srgbClr val="E6D78A"/>
              </a:gs>
              <a:gs pos="30000">
                <a:srgbClr val="C7AC4C"/>
              </a:gs>
              <a:gs pos="45000">
                <a:srgbClr val="E6D78A"/>
              </a:gs>
              <a:gs pos="77000">
                <a:srgbClr val="C7AC4C"/>
              </a:gs>
              <a:gs pos="100000">
                <a:srgbClr val="E6DCAC"/>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200" dirty="0" smtClean="0">
                <a:solidFill>
                  <a:srgbClr val="226911"/>
                </a:solidFill>
                <a:latin typeface="Elephant" pitchFamily="18" charset="0"/>
              </a:rPr>
              <a:t>    </a:t>
            </a:r>
            <a:r>
              <a:rPr lang="es-MX" sz="1600" i="1" dirty="0" smtClean="0">
                <a:solidFill>
                  <a:srgbClr val="11752B"/>
                </a:solidFill>
                <a:latin typeface="Bodoni MT Black" pitchFamily="18" charset="0"/>
              </a:rPr>
              <a:t>Universidad Autónoma del Estado de México</a:t>
            </a:r>
          </a:p>
          <a:p>
            <a:pPr algn="ctr"/>
            <a:r>
              <a:rPr lang="es-MX" i="1" dirty="0" smtClean="0">
                <a:solidFill>
                  <a:srgbClr val="11752B"/>
                </a:solidFill>
                <a:latin typeface="Bodoni MT Black" pitchFamily="18" charset="0"/>
              </a:rPr>
              <a:t>  </a:t>
            </a:r>
            <a:r>
              <a:rPr lang="es-MX" sz="1600" i="1" dirty="0" smtClean="0">
                <a:solidFill>
                  <a:srgbClr val="11752B"/>
                </a:solidFill>
                <a:latin typeface="Arial Rounded MT Bold" pitchFamily="34" charset="0"/>
              </a:rPr>
              <a:t>Centro Universitario UAEM Texcoco</a:t>
            </a:r>
            <a:endParaRPr lang="es-ES" sz="1600" i="1" dirty="0">
              <a:solidFill>
                <a:srgbClr val="11752B"/>
              </a:solidFill>
              <a:latin typeface="Arial Rounded MT Bold" pitchFamily="34" charset="0"/>
            </a:endParaRPr>
          </a:p>
        </p:txBody>
      </p:sp>
      <p:grpSp>
        <p:nvGrpSpPr>
          <p:cNvPr id="5" name="12 Grupo"/>
          <p:cNvGrpSpPr/>
          <p:nvPr/>
        </p:nvGrpSpPr>
        <p:grpSpPr>
          <a:xfrm>
            <a:off x="431540" y="476672"/>
            <a:ext cx="792088" cy="792088"/>
            <a:chOff x="827584" y="404664"/>
            <a:chExt cx="792088" cy="792088"/>
          </a:xfrm>
        </p:grpSpPr>
        <p:sp>
          <p:nvSpPr>
            <p:cNvPr id="6" name="5 Elipse"/>
            <p:cNvSpPr/>
            <p:nvPr/>
          </p:nvSpPr>
          <p:spPr>
            <a:xfrm>
              <a:off x="827584" y="404664"/>
              <a:ext cx="792088" cy="792088"/>
            </a:xfrm>
            <a:prstGeom prst="ellipse">
              <a:avLst/>
            </a:prstGeom>
            <a:solidFill>
              <a:srgbClr val="FFFFFF"/>
            </a:solidFill>
            <a:ln>
              <a:solidFill>
                <a:schemeClr val="accent3">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solidFill>
                  <a:prstClr val="white"/>
                </a:solidFill>
              </a:endParaRPr>
            </a:p>
          </p:txBody>
        </p:sp>
        <p:pic>
          <p:nvPicPr>
            <p:cNvPr id="7" name="Picture 2" descr="http://t1.gstatic.com/images?q=tbn:ANd9GcSfLtaCsGO9UgQ96G_1eswjYFRMOZ_RtGGO6cdOqtA40QlhU6vh6WmpYcye">
              <a:hlinkClick r:id="rId2"/>
            </p:cNvPr>
            <p:cNvPicPr>
              <a:picLocks noChangeAspect="1" noChangeArrowheads="1"/>
            </p:cNvPicPr>
            <p:nvPr/>
          </p:nvPicPr>
          <p:blipFill>
            <a:blip r:embed="rId3" cstate="print">
              <a:lum bright="17000" contrast="3000"/>
            </a:blip>
            <a:srcRect/>
            <a:stretch>
              <a:fillRect/>
            </a:stretch>
          </p:blipFill>
          <p:spPr bwMode="auto">
            <a:xfrm>
              <a:off x="956031" y="553460"/>
              <a:ext cx="543553" cy="507505"/>
            </a:xfrm>
            <a:prstGeom prst="rect">
              <a:avLst/>
            </a:prstGeom>
            <a:noFill/>
          </p:spPr>
        </p:pic>
      </p:grpSp>
      <p:grpSp>
        <p:nvGrpSpPr>
          <p:cNvPr id="8" name="12 Grupo"/>
          <p:cNvGrpSpPr/>
          <p:nvPr/>
        </p:nvGrpSpPr>
        <p:grpSpPr>
          <a:xfrm>
            <a:off x="7380312" y="476672"/>
            <a:ext cx="792088" cy="792088"/>
            <a:chOff x="827584" y="404664"/>
            <a:chExt cx="792088" cy="792088"/>
          </a:xfrm>
        </p:grpSpPr>
        <p:sp>
          <p:nvSpPr>
            <p:cNvPr id="9" name="8 Elipse"/>
            <p:cNvSpPr/>
            <p:nvPr/>
          </p:nvSpPr>
          <p:spPr>
            <a:xfrm>
              <a:off x="827584" y="404664"/>
              <a:ext cx="792088" cy="792088"/>
            </a:xfrm>
            <a:prstGeom prst="ellipse">
              <a:avLst/>
            </a:prstGeom>
            <a:solidFill>
              <a:srgbClr val="FFFFFF"/>
            </a:solidFill>
            <a:ln>
              <a:solidFill>
                <a:schemeClr val="accent3">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solidFill>
                  <a:prstClr val="white"/>
                </a:solidFill>
              </a:endParaRPr>
            </a:p>
          </p:txBody>
        </p:sp>
        <p:pic>
          <p:nvPicPr>
            <p:cNvPr id="10" name="Picture 2" descr="http://t1.gstatic.com/images?q=tbn:ANd9GcSfLtaCsGO9UgQ96G_1eswjYFRMOZ_RtGGO6cdOqtA40QlhU6vh6WmpYcye">
              <a:hlinkClick r:id="rId2"/>
            </p:cNvPr>
            <p:cNvPicPr>
              <a:picLocks noChangeAspect="1" noChangeArrowheads="1"/>
            </p:cNvPicPr>
            <p:nvPr/>
          </p:nvPicPr>
          <p:blipFill>
            <a:blip r:embed="rId3" cstate="print">
              <a:lum bright="17000" contrast="3000"/>
            </a:blip>
            <a:srcRect/>
            <a:stretch>
              <a:fillRect/>
            </a:stretch>
          </p:blipFill>
          <p:spPr bwMode="auto">
            <a:xfrm>
              <a:off x="956031" y="553460"/>
              <a:ext cx="543553" cy="507505"/>
            </a:xfrm>
            <a:prstGeom prst="rect">
              <a:avLst/>
            </a:prstGeom>
            <a:noFill/>
          </p:spPr>
        </p:pic>
      </p:grpSp>
      <p:sp>
        <p:nvSpPr>
          <p:cNvPr id="11" name="10 Título"/>
          <p:cNvSpPr>
            <a:spLocks noGrp="1"/>
          </p:cNvSpPr>
          <p:nvPr>
            <p:ph type="title"/>
          </p:nvPr>
        </p:nvSpPr>
        <p:spPr>
          <a:xfrm>
            <a:off x="467544" y="1579343"/>
            <a:ext cx="8229600" cy="523220"/>
          </a:xfrm>
          <a:prstGeom prst="rect">
            <a:avLst/>
          </a:prstGeom>
          <a:solidFill>
            <a:schemeClr val="accent5">
              <a:lumMod val="60000"/>
              <a:lumOff val="40000"/>
            </a:schemeClr>
          </a:solidFill>
        </p:spPr>
        <p:txBody>
          <a:bodyPr wrap="square">
            <a:spAutoFit/>
          </a:bodyPr>
          <a:lstStyle/>
          <a:p>
            <a:r>
              <a:rPr lang="es-MX" sz="2800" dirty="0" smtClean="0"/>
              <a:t>SECRETARIO ACTUARIO</a:t>
            </a:r>
            <a:endParaRPr lang="es-MX" sz="2800" dirty="0"/>
          </a:p>
        </p:txBody>
      </p:sp>
    </p:spTree>
    <p:extLst>
      <p:ext uri="{BB962C8B-B14F-4D97-AF65-F5344CB8AC3E}">
        <p14:creationId xmlns:p14="http://schemas.microsoft.com/office/powerpoint/2010/main" val="2613263769"/>
      </p:ext>
    </p:extLst>
  </p:cSld>
  <p:clrMapOvr>
    <a:masterClrMapping/>
  </p:clrMapOvr>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2276872"/>
            <a:ext cx="8229600" cy="4248472"/>
          </a:xfrm>
        </p:spPr>
        <p:txBody>
          <a:bodyPr>
            <a:normAutofit fontScale="70000" lnSpcReduction="20000"/>
          </a:bodyPr>
          <a:lstStyle/>
          <a:p>
            <a:pPr>
              <a:buNone/>
              <a:defRPr/>
            </a:pPr>
            <a:endParaRPr lang="es-ES" sz="2800" b="1" dirty="0">
              <a:latin typeface="Arial" pitchFamily="34" charset="0"/>
              <a:cs typeface="Arial" pitchFamily="34" charset="0"/>
            </a:endParaRPr>
          </a:p>
          <a:p>
            <a:pPr algn="just">
              <a:lnSpc>
                <a:spcPct val="150000"/>
              </a:lnSpc>
              <a:buNone/>
              <a:defRPr/>
            </a:pPr>
            <a:r>
              <a:rPr lang="es-ES" sz="2800" dirty="0">
                <a:solidFill>
                  <a:schemeClr val="bg1"/>
                </a:solidFill>
                <a:latin typeface="Arial" pitchFamily="34" charset="0"/>
                <a:cs typeface="Arial" pitchFamily="34" charset="0"/>
              </a:rPr>
              <a:t>Debe desempeñar las funciones siguientes.</a:t>
            </a:r>
          </a:p>
          <a:p>
            <a:pPr algn="just">
              <a:lnSpc>
                <a:spcPct val="150000"/>
              </a:lnSpc>
              <a:buNone/>
              <a:defRPr/>
            </a:pPr>
            <a:r>
              <a:rPr lang="es-ES" sz="2800" dirty="0">
                <a:solidFill>
                  <a:schemeClr val="bg1"/>
                </a:solidFill>
                <a:latin typeface="Arial" pitchFamily="34" charset="0"/>
                <a:cs typeface="Arial" pitchFamily="34" charset="0"/>
              </a:rPr>
              <a:t>a) Estar presentes en la audiencia de conciliación, escuchar las pretensiones de las partes y procurar de avenencia.</a:t>
            </a:r>
          </a:p>
          <a:p>
            <a:pPr algn="just">
              <a:lnSpc>
                <a:spcPct val="150000"/>
              </a:lnSpc>
              <a:buNone/>
              <a:defRPr/>
            </a:pPr>
            <a:r>
              <a:rPr lang="es-ES" sz="2800" dirty="0">
                <a:solidFill>
                  <a:schemeClr val="bg1"/>
                </a:solidFill>
                <a:latin typeface="Arial" pitchFamily="34" charset="0"/>
                <a:cs typeface="Arial" pitchFamily="34" charset="0"/>
              </a:rPr>
              <a:t>b) En caso de que las partes lleguen a un acuerdo informar al juez para su aprobación.</a:t>
            </a:r>
          </a:p>
          <a:p>
            <a:pPr algn="just">
              <a:lnSpc>
                <a:spcPct val="150000"/>
              </a:lnSpc>
              <a:buNone/>
              <a:defRPr/>
            </a:pPr>
            <a:r>
              <a:rPr lang="es-ES" sz="2800" dirty="0">
                <a:solidFill>
                  <a:schemeClr val="bg1"/>
                </a:solidFill>
                <a:latin typeface="Arial" pitchFamily="34" charset="0"/>
                <a:cs typeface="Arial" pitchFamily="34" charset="0"/>
              </a:rPr>
              <a:t>c) Sustituir al secretario de acuerdos en sus ausencias temporales.</a:t>
            </a:r>
          </a:p>
          <a:p>
            <a:pPr algn="just">
              <a:lnSpc>
                <a:spcPct val="150000"/>
              </a:lnSpc>
              <a:buNone/>
              <a:defRPr/>
            </a:pPr>
            <a:r>
              <a:rPr lang="es-ES" sz="2800" dirty="0">
                <a:solidFill>
                  <a:schemeClr val="bg1"/>
                </a:solidFill>
                <a:latin typeface="Arial" pitchFamily="34" charset="0"/>
                <a:cs typeface="Arial" pitchFamily="34" charset="0"/>
              </a:rPr>
              <a:t>d) Realizar los actos que le encomienden los jueces, incluidos emplazamientos y notificaciones.</a:t>
            </a:r>
          </a:p>
          <a:p>
            <a:pPr marL="0" indent="0" algn="just">
              <a:buNone/>
            </a:pPr>
            <a:endParaRPr lang="es-MX" sz="2800" dirty="0" smtClean="0"/>
          </a:p>
          <a:p>
            <a:pPr marL="0" indent="0" algn="just">
              <a:buNone/>
            </a:pPr>
            <a:endParaRPr lang="es-MX" sz="2800" dirty="0"/>
          </a:p>
          <a:p>
            <a:pPr marL="0" indent="0" algn="just">
              <a:buNone/>
            </a:pPr>
            <a:endParaRPr lang="es-MX" sz="2800" dirty="0"/>
          </a:p>
          <a:p>
            <a:pPr marL="0" indent="0">
              <a:buNone/>
            </a:pPr>
            <a:endParaRPr lang="es-MX" sz="2800" dirty="0" smtClean="0"/>
          </a:p>
          <a:p>
            <a:pPr marL="0" indent="0">
              <a:buNone/>
            </a:pPr>
            <a:endParaRPr lang="es-MX" sz="2800" dirty="0"/>
          </a:p>
          <a:p>
            <a:pPr marL="0" indent="0">
              <a:buNone/>
            </a:pPr>
            <a:endParaRPr lang="es-MX" sz="2800" dirty="0" smtClean="0"/>
          </a:p>
          <a:p>
            <a:pPr marL="0" indent="0">
              <a:buNone/>
            </a:pPr>
            <a:endParaRPr lang="es-MX" sz="2800" dirty="0"/>
          </a:p>
          <a:p>
            <a:pPr marL="0" indent="0">
              <a:buNone/>
            </a:pPr>
            <a:endParaRPr lang="es-MX" sz="2800" dirty="0" smtClean="0"/>
          </a:p>
          <a:p>
            <a:pPr marL="0" indent="0">
              <a:buNone/>
            </a:pPr>
            <a:endParaRPr lang="es-MX" sz="2800" dirty="0"/>
          </a:p>
        </p:txBody>
      </p:sp>
      <p:sp>
        <p:nvSpPr>
          <p:cNvPr id="4" name="3 Rectángulo redondeado"/>
          <p:cNvSpPr/>
          <p:nvPr/>
        </p:nvSpPr>
        <p:spPr>
          <a:xfrm>
            <a:off x="179512" y="404664"/>
            <a:ext cx="8280920" cy="936104"/>
          </a:xfrm>
          <a:prstGeom prst="roundRect">
            <a:avLst/>
          </a:prstGeom>
          <a:gradFill>
            <a:gsLst>
              <a:gs pos="0">
                <a:srgbClr val="E6DCAC"/>
              </a:gs>
              <a:gs pos="12000">
                <a:srgbClr val="E6D78A"/>
              </a:gs>
              <a:gs pos="30000">
                <a:srgbClr val="C7AC4C"/>
              </a:gs>
              <a:gs pos="45000">
                <a:srgbClr val="E6D78A"/>
              </a:gs>
              <a:gs pos="77000">
                <a:srgbClr val="C7AC4C"/>
              </a:gs>
              <a:gs pos="100000">
                <a:srgbClr val="E6DCAC"/>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200" dirty="0" smtClean="0">
                <a:solidFill>
                  <a:srgbClr val="226911"/>
                </a:solidFill>
                <a:latin typeface="Elephant" pitchFamily="18" charset="0"/>
              </a:rPr>
              <a:t>    </a:t>
            </a:r>
            <a:r>
              <a:rPr lang="es-MX" sz="1600" i="1" dirty="0" smtClean="0">
                <a:solidFill>
                  <a:srgbClr val="11752B"/>
                </a:solidFill>
                <a:latin typeface="Bodoni MT Black" pitchFamily="18" charset="0"/>
              </a:rPr>
              <a:t>Universidad Autónoma del Estado de México</a:t>
            </a:r>
          </a:p>
          <a:p>
            <a:pPr algn="ctr"/>
            <a:r>
              <a:rPr lang="es-MX" i="1" dirty="0" smtClean="0">
                <a:solidFill>
                  <a:srgbClr val="11752B"/>
                </a:solidFill>
                <a:latin typeface="Bodoni MT Black" pitchFamily="18" charset="0"/>
              </a:rPr>
              <a:t>  </a:t>
            </a:r>
            <a:r>
              <a:rPr lang="es-MX" sz="1600" i="1" dirty="0" smtClean="0">
                <a:solidFill>
                  <a:srgbClr val="11752B"/>
                </a:solidFill>
                <a:latin typeface="Arial Rounded MT Bold" pitchFamily="34" charset="0"/>
              </a:rPr>
              <a:t>Centro Universitario UAEM Texcoco</a:t>
            </a:r>
            <a:endParaRPr lang="es-ES" sz="1600" i="1" dirty="0">
              <a:solidFill>
                <a:srgbClr val="11752B"/>
              </a:solidFill>
              <a:latin typeface="Arial Rounded MT Bold" pitchFamily="34" charset="0"/>
            </a:endParaRPr>
          </a:p>
        </p:txBody>
      </p:sp>
      <p:grpSp>
        <p:nvGrpSpPr>
          <p:cNvPr id="5" name="12 Grupo"/>
          <p:cNvGrpSpPr/>
          <p:nvPr/>
        </p:nvGrpSpPr>
        <p:grpSpPr>
          <a:xfrm>
            <a:off x="431540" y="476672"/>
            <a:ext cx="792088" cy="792088"/>
            <a:chOff x="827584" y="404664"/>
            <a:chExt cx="792088" cy="792088"/>
          </a:xfrm>
        </p:grpSpPr>
        <p:sp>
          <p:nvSpPr>
            <p:cNvPr id="6" name="5 Elipse"/>
            <p:cNvSpPr/>
            <p:nvPr/>
          </p:nvSpPr>
          <p:spPr>
            <a:xfrm>
              <a:off x="827584" y="404664"/>
              <a:ext cx="792088" cy="792088"/>
            </a:xfrm>
            <a:prstGeom prst="ellipse">
              <a:avLst/>
            </a:prstGeom>
            <a:solidFill>
              <a:srgbClr val="FFFFFF"/>
            </a:solidFill>
            <a:ln>
              <a:solidFill>
                <a:schemeClr val="accent3">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solidFill>
                  <a:prstClr val="white"/>
                </a:solidFill>
              </a:endParaRPr>
            </a:p>
          </p:txBody>
        </p:sp>
        <p:pic>
          <p:nvPicPr>
            <p:cNvPr id="7" name="Picture 2" descr="http://t1.gstatic.com/images?q=tbn:ANd9GcSfLtaCsGO9UgQ96G_1eswjYFRMOZ_RtGGO6cdOqtA40QlhU6vh6WmpYcye">
              <a:hlinkClick r:id="rId2"/>
            </p:cNvPr>
            <p:cNvPicPr>
              <a:picLocks noChangeAspect="1" noChangeArrowheads="1"/>
            </p:cNvPicPr>
            <p:nvPr/>
          </p:nvPicPr>
          <p:blipFill>
            <a:blip r:embed="rId3" cstate="print">
              <a:lum bright="17000" contrast="3000"/>
            </a:blip>
            <a:srcRect/>
            <a:stretch>
              <a:fillRect/>
            </a:stretch>
          </p:blipFill>
          <p:spPr bwMode="auto">
            <a:xfrm>
              <a:off x="956031" y="553460"/>
              <a:ext cx="543553" cy="507505"/>
            </a:xfrm>
            <a:prstGeom prst="rect">
              <a:avLst/>
            </a:prstGeom>
            <a:noFill/>
          </p:spPr>
        </p:pic>
      </p:grpSp>
      <p:grpSp>
        <p:nvGrpSpPr>
          <p:cNvPr id="8" name="12 Grupo"/>
          <p:cNvGrpSpPr/>
          <p:nvPr/>
        </p:nvGrpSpPr>
        <p:grpSpPr>
          <a:xfrm>
            <a:off x="7380312" y="476672"/>
            <a:ext cx="792088" cy="792088"/>
            <a:chOff x="827584" y="404664"/>
            <a:chExt cx="792088" cy="792088"/>
          </a:xfrm>
        </p:grpSpPr>
        <p:sp>
          <p:nvSpPr>
            <p:cNvPr id="9" name="8 Elipse"/>
            <p:cNvSpPr/>
            <p:nvPr/>
          </p:nvSpPr>
          <p:spPr>
            <a:xfrm>
              <a:off x="827584" y="404664"/>
              <a:ext cx="792088" cy="792088"/>
            </a:xfrm>
            <a:prstGeom prst="ellipse">
              <a:avLst/>
            </a:prstGeom>
            <a:solidFill>
              <a:srgbClr val="FFFFFF"/>
            </a:solidFill>
            <a:ln>
              <a:solidFill>
                <a:schemeClr val="accent3">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solidFill>
                  <a:prstClr val="white"/>
                </a:solidFill>
              </a:endParaRPr>
            </a:p>
          </p:txBody>
        </p:sp>
        <p:pic>
          <p:nvPicPr>
            <p:cNvPr id="10" name="Picture 2" descr="http://t1.gstatic.com/images?q=tbn:ANd9GcSfLtaCsGO9UgQ96G_1eswjYFRMOZ_RtGGO6cdOqtA40QlhU6vh6WmpYcye">
              <a:hlinkClick r:id="rId2"/>
            </p:cNvPr>
            <p:cNvPicPr>
              <a:picLocks noChangeAspect="1" noChangeArrowheads="1"/>
            </p:cNvPicPr>
            <p:nvPr/>
          </p:nvPicPr>
          <p:blipFill>
            <a:blip r:embed="rId3" cstate="print">
              <a:lum bright="17000" contrast="3000"/>
            </a:blip>
            <a:srcRect/>
            <a:stretch>
              <a:fillRect/>
            </a:stretch>
          </p:blipFill>
          <p:spPr bwMode="auto">
            <a:xfrm>
              <a:off x="956031" y="553460"/>
              <a:ext cx="543553" cy="507505"/>
            </a:xfrm>
            <a:prstGeom prst="rect">
              <a:avLst/>
            </a:prstGeom>
            <a:noFill/>
          </p:spPr>
        </p:pic>
      </p:grpSp>
      <p:sp>
        <p:nvSpPr>
          <p:cNvPr id="11" name="10 Título"/>
          <p:cNvSpPr>
            <a:spLocks noGrp="1"/>
          </p:cNvSpPr>
          <p:nvPr>
            <p:ph type="title"/>
          </p:nvPr>
        </p:nvSpPr>
        <p:spPr>
          <a:xfrm>
            <a:off x="467544" y="1579343"/>
            <a:ext cx="8229600" cy="523220"/>
          </a:xfrm>
          <a:prstGeom prst="rect">
            <a:avLst/>
          </a:prstGeom>
          <a:solidFill>
            <a:schemeClr val="accent5">
              <a:lumMod val="60000"/>
              <a:lumOff val="40000"/>
            </a:schemeClr>
          </a:solidFill>
        </p:spPr>
        <p:txBody>
          <a:bodyPr wrap="square">
            <a:spAutoFit/>
          </a:bodyPr>
          <a:lstStyle/>
          <a:p>
            <a:r>
              <a:rPr lang="es-ES" sz="2800" b="1" dirty="0">
                <a:latin typeface="Arial" pitchFamily="34" charset="0"/>
                <a:cs typeface="Arial" pitchFamily="34" charset="0"/>
              </a:rPr>
              <a:t>SECRETARIO   CONCILIADOR</a:t>
            </a:r>
            <a:r>
              <a:rPr lang="es-ES" sz="2800" b="1" dirty="0" smtClean="0">
                <a:latin typeface="Arial" pitchFamily="34" charset="0"/>
                <a:cs typeface="Arial" pitchFamily="34" charset="0"/>
              </a:rPr>
              <a:t>.</a:t>
            </a:r>
            <a:endParaRPr lang="es-MX" sz="2800" dirty="0"/>
          </a:p>
        </p:txBody>
      </p:sp>
    </p:spTree>
    <p:extLst>
      <p:ext uri="{BB962C8B-B14F-4D97-AF65-F5344CB8AC3E}">
        <p14:creationId xmlns:p14="http://schemas.microsoft.com/office/powerpoint/2010/main" val="624815074"/>
      </p:ext>
    </p:extLst>
  </p:cSld>
  <p:clrMapOvr>
    <a:masterClrMapping/>
  </p:clrMapOvr>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2564904"/>
            <a:ext cx="8229600" cy="3960440"/>
          </a:xfrm>
        </p:spPr>
        <p:txBody>
          <a:bodyPr>
            <a:normAutofit fontScale="25000" lnSpcReduction="20000"/>
          </a:bodyPr>
          <a:lstStyle/>
          <a:p>
            <a:pPr marL="0" indent="0" algn="just">
              <a:buNone/>
            </a:pPr>
            <a:r>
              <a:rPr lang="es-MX" sz="6400" dirty="0">
                <a:solidFill>
                  <a:schemeClr val="bg1"/>
                </a:solidFill>
                <a:latin typeface="Arial" pitchFamily="34" charset="0"/>
                <a:cs typeface="Arial" pitchFamily="34" charset="0"/>
              </a:rPr>
              <a:t>La CPEUM en su artículo 116 fracción III contempla las bases generales y comunes para todo el Poder Judicial de los Estados.</a:t>
            </a:r>
          </a:p>
          <a:p>
            <a:pPr marL="0" indent="0" algn="just">
              <a:buNone/>
            </a:pPr>
            <a:endParaRPr lang="es-MX" sz="6400" dirty="0">
              <a:solidFill>
                <a:schemeClr val="bg1"/>
              </a:solidFill>
              <a:latin typeface="Arial" pitchFamily="34" charset="0"/>
              <a:cs typeface="Arial" pitchFamily="34" charset="0"/>
            </a:endParaRPr>
          </a:p>
          <a:p>
            <a:pPr marL="0" indent="0" algn="just">
              <a:buNone/>
            </a:pPr>
            <a:r>
              <a:rPr lang="es-MX" sz="6400" dirty="0">
                <a:solidFill>
                  <a:schemeClr val="bg1"/>
                </a:solidFill>
                <a:latin typeface="Arial" pitchFamily="34" charset="0"/>
                <a:cs typeface="Arial" pitchFamily="34" charset="0"/>
              </a:rPr>
              <a:t>1.- Este se ejercerá por </a:t>
            </a:r>
            <a:r>
              <a:rPr lang="es-MX" sz="6400" dirty="0">
                <a:solidFill>
                  <a:srgbClr val="FFFF00"/>
                </a:solidFill>
                <a:latin typeface="Arial" pitchFamily="34" charset="0"/>
                <a:cs typeface="Arial" pitchFamily="34" charset="0"/>
              </a:rPr>
              <a:t>tribunales que establezcan </a:t>
            </a:r>
            <a:r>
              <a:rPr lang="es-MX" sz="6400" dirty="0">
                <a:solidFill>
                  <a:schemeClr val="bg1"/>
                </a:solidFill>
                <a:latin typeface="Arial" pitchFamily="34" charset="0"/>
                <a:cs typeface="Arial" pitchFamily="34" charset="0"/>
              </a:rPr>
              <a:t>las constituciones respectivas.</a:t>
            </a:r>
          </a:p>
          <a:p>
            <a:pPr marL="0" indent="0" algn="just">
              <a:buNone/>
            </a:pPr>
            <a:endParaRPr lang="es-MX" sz="6400" dirty="0" smtClean="0">
              <a:solidFill>
                <a:schemeClr val="bg1"/>
              </a:solidFill>
              <a:latin typeface="Arial" pitchFamily="34" charset="0"/>
              <a:cs typeface="Arial" pitchFamily="34" charset="0"/>
            </a:endParaRPr>
          </a:p>
          <a:p>
            <a:pPr marL="0" indent="0" algn="just">
              <a:buNone/>
            </a:pPr>
            <a:r>
              <a:rPr lang="es-MX" sz="6400" dirty="0" smtClean="0">
                <a:solidFill>
                  <a:schemeClr val="bg1"/>
                </a:solidFill>
                <a:latin typeface="Arial" pitchFamily="34" charset="0"/>
                <a:cs typeface="Arial" pitchFamily="34" charset="0"/>
              </a:rPr>
              <a:t>2</a:t>
            </a:r>
            <a:r>
              <a:rPr lang="es-MX" sz="6400" dirty="0">
                <a:solidFill>
                  <a:schemeClr val="bg1"/>
                </a:solidFill>
                <a:latin typeface="Arial" pitchFamily="34" charset="0"/>
                <a:cs typeface="Arial" pitchFamily="34" charset="0"/>
              </a:rPr>
              <a:t>.- La </a:t>
            </a:r>
            <a:r>
              <a:rPr lang="es-MX" sz="6400" dirty="0">
                <a:solidFill>
                  <a:srgbClr val="FFFF00"/>
                </a:solidFill>
                <a:latin typeface="Arial" pitchFamily="34" charset="0"/>
                <a:cs typeface="Arial" pitchFamily="34" charset="0"/>
              </a:rPr>
              <a:t>independencia de magistrados y jueces </a:t>
            </a:r>
            <a:r>
              <a:rPr lang="es-MX" sz="6400" dirty="0">
                <a:solidFill>
                  <a:schemeClr val="bg1"/>
                </a:solidFill>
                <a:latin typeface="Arial" pitchFamily="34" charset="0"/>
                <a:cs typeface="Arial" pitchFamily="34" charset="0"/>
              </a:rPr>
              <a:t>debe estar garantizada por sus propias constituciones y las leyes orgánicas del poder judicial de cada entidad federativa.</a:t>
            </a:r>
          </a:p>
          <a:p>
            <a:pPr marL="0" indent="0" algn="just">
              <a:buNone/>
            </a:pPr>
            <a:endParaRPr lang="es-MX" sz="6400" dirty="0" smtClean="0">
              <a:solidFill>
                <a:schemeClr val="bg1"/>
              </a:solidFill>
              <a:latin typeface="Arial" pitchFamily="34" charset="0"/>
              <a:cs typeface="Arial" pitchFamily="34" charset="0"/>
            </a:endParaRPr>
          </a:p>
          <a:p>
            <a:pPr marL="0" indent="0" algn="just">
              <a:buNone/>
            </a:pPr>
            <a:r>
              <a:rPr lang="es-MX" sz="6400" dirty="0" smtClean="0">
                <a:solidFill>
                  <a:schemeClr val="bg1"/>
                </a:solidFill>
                <a:latin typeface="Arial" pitchFamily="34" charset="0"/>
                <a:cs typeface="Arial" pitchFamily="34" charset="0"/>
              </a:rPr>
              <a:t>3</a:t>
            </a:r>
            <a:r>
              <a:rPr lang="es-MX" sz="6400" dirty="0">
                <a:solidFill>
                  <a:schemeClr val="bg1"/>
                </a:solidFill>
                <a:latin typeface="Arial" pitchFamily="34" charset="0"/>
                <a:cs typeface="Arial" pitchFamily="34" charset="0"/>
              </a:rPr>
              <a:t>.- </a:t>
            </a:r>
            <a:r>
              <a:rPr lang="es-MX" sz="6400" dirty="0">
                <a:solidFill>
                  <a:srgbClr val="FFFF00"/>
                </a:solidFill>
                <a:latin typeface="Arial" pitchFamily="34" charset="0"/>
                <a:cs typeface="Arial" pitchFamily="34" charset="0"/>
              </a:rPr>
              <a:t>No podrán ser magistrados </a:t>
            </a:r>
            <a:r>
              <a:rPr lang="es-MX" sz="6400" dirty="0">
                <a:solidFill>
                  <a:schemeClr val="bg1"/>
                </a:solidFill>
                <a:latin typeface="Arial" pitchFamily="34" charset="0"/>
                <a:cs typeface="Arial" pitchFamily="34" charset="0"/>
              </a:rPr>
              <a:t>las personas que hayan ocupado el cargo de secretario, procurador de justicia o diputados, durante el año previo a su designación.</a:t>
            </a:r>
          </a:p>
          <a:p>
            <a:pPr marL="0" indent="0" algn="just">
              <a:buNone/>
            </a:pPr>
            <a:endParaRPr lang="es-MX" sz="6400" dirty="0" smtClean="0">
              <a:solidFill>
                <a:schemeClr val="bg1"/>
              </a:solidFill>
              <a:latin typeface="Arial" pitchFamily="34" charset="0"/>
              <a:cs typeface="Arial" pitchFamily="34" charset="0"/>
            </a:endParaRPr>
          </a:p>
          <a:p>
            <a:pPr marL="0" indent="0" algn="just">
              <a:buNone/>
            </a:pPr>
            <a:r>
              <a:rPr lang="es-MX" sz="6400" dirty="0" smtClean="0">
                <a:solidFill>
                  <a:schemeClr val="bg1"/>
                </a:solidFill>
                <a:latin typeface="Arial" pitchFamily="34" charset="0"/>
                <a:cs typeface="Arial" pitchFamily="34" charset="0"/>
              </a:rPr>
              <a:t>4</a:t>
            </a:r>
            <a:r>
              <a:rPr lang="es-MX" sz="6400" dirty="0">
                <a:solidFill>
                  <a:schemeClr val="bg1"/>
                </a:solidFill>
                <a:latin typeface="Arial" pitchFamily="34" charset="0"/>
                <a:cs typeface="Arial" pitchFamily="34" charset="0"/>
              </a:rPr>
              <a:t>.- </a:t>
            </a:r>
            <a:r>
              <a:rPr lang="es-MX" sz="6400" dirty="0">
                <a:solidFill>
                  <a:srgbClr val="FFFF00"/>
                </a:solidFill>
                <a:latin typeface="Arial" pitchFamily="34" charset="0"/>
                <a:cs typeface="Arial" pitchFamily="34" charset="0"/>
              </a:rPr>
              <a:t>Los nombramientos de magistrados </a:t>
            </a:r>
            <a:r>
              <a:rPr lang="es-MX" sz="6400" dirty="0">
                <a:solidFill>
                  <a:schemeClr val="bg1"/>
                </a:solidFill>
                <a:latin typeface="Arial" pitchFamily="34" charset="0"/>
                <a:cs typeface="Arial" pitchFamily="34" charset="0"/>
              </a:rPr>
              <a:t>y jueces recaerá en quienes tengan carrera judicial o hayan destacado en otras </a:t>
            </a:r>
            <a:r>
              <a:rPr lang="es-MX" sz="6400" dirty="0" smtClean="0">
                <a:solidFill>
                  <a:schemeClr val="bg1"/>
                </a:solidFill>
                <a:latin typeface="Arial" pitchFamily="34" charset="0"/>
                <a:cs typeface="Arial" pitchFamily="34" charset="0"/>
              </a:rPr>
              <a:t>vías </a:t>
            </a:r>
            <a:r>
              <a:rPr lang="es-MX" sz="6400" dirty="0">
                <a:solidFill>
                  <a:schemeClr val="bg1"/>
                </a:solidFill>
                <a:latin typeface="Arial" pitchFamily="34" charset="0"/>
                <a:cs typeface="Arial" pitchFamily="34" charset="0"/>
              </a:rPr>
              <a:t>en el ejercicio de su profesión.</a:t>
            </a:r>
          </a:p>
          <a:p>
            <a:pPr marL="0" indent="0" algn="just">
              <a:buNone/>
            </a:pPr>
            <a:endParaRPr lang="es-MX" sz="6400" dirty="0" smtClean="0">
              <a:solidFill>
                <a:schemeClr val="bg1"/>
              </a:solidFill>
              <a:latin typeface="Arial" pitchFamily="34" charset="0"/>
              <a:cs typeface="Arial" pitchFamily="34" charset="0"/>
            </a:endParaRPr>
          </a:p>
          <a:p>
            <a:pPr marL="0" indent="0" algn="just">
              <a:buNone/>
            </a:pPr>
            <a:r>
              <a:rPr lang="es-MX" sz="6400" dirty="0" smtClean="0">
                <a:solidFill>
                  <a:schemeClr val="bg1"/>
                </a:solidFill>
                <a:latin typeface="Arial" pitchFamily="34" charset="0"/>
                <a:cs typeface="Arial" pitchFamily="34" charset="0"/>
              </a:rPr>
              <a:t>5</a:t>
            </a:r>
            <a:r>
              <a:rPr lang="es-MX" sz="6400" dirty="0">
                <a:solidFill>
                  <a:schemeClr val="bg1"/>
                </a:solidFill>
                <a:latin typeface="Arial" pitchFamily="34" charset="0"/>
                <a:cs typeface="Arial" pitchFamily="34" charset="0"/>
              </a:rPr>
              <a:t>.- </a:t>
            </a:r>
            <a:r>
              <a:rPr lang="es-MX" sz="6400" dirty="0">
                <a:solidFill>
                  <a:srgbClr val="FFFF00"/>
                </a:solidFill>
                <a:latin typeface="Arial" pitchFamily="34" charset="0"/>
                <a:cs typeface="Arial" pitchFamily="34" charset="0"/>
              </a:rPr>
              <a:t>Los magistrados podrán ser reelectos</a:t>
            </a:r>
            <a:r>
              <a:rPr lang="es-MX" sz="6400" dirty="0">
                <a:solidFill>
                  <a:schemeClr val="bg1"/>
                </a:solidFill>
                <a:latin typeface="Arial" pitchFamily="34" charset="0"/>
                <a:cs typeface="Arial" pitchFamily="34" charset="0"/>
              </a:rPr>
              <a:t>.</a:t>
            </a:r>
          </a:p>
          <a:p>
            <a:pPr marL="0" indent="0" algn="just">
              <a:buNone/>
            </a:pPr>
            <a:endParaRPr lang="es-MX" sz="6400" dirty="0" smtClean="0">
              <a:solidFill>
                <a:schemeClr val="bg1"/>
              </a:solidFill>
              <a:latin typeface="Arial" pitchFamily="34" charset="0"/>
              <a:cs typeface="Arial" pitchFamily="34" charset="0"/>
            </a:endParaRPr>
          </a:p>
          <a:p>
            <a:pPr marL="0" indent="0" algn="just">
              <a:buNone/>
            </a:pPr>
            <a:r>
              <a:rPr lang="es-MX" sz="6400" dirty="0" smtClean="0">
                <a:solidFill>
                  <a:schemeClr val="bg1"/>
                </a:solidFill>
                <a:latin typeface="Arial" pitchFamily="34" charset="0"/>
                <a:cs typeface="Arial" pitchFamily="34" charset="0"/>
              </a:rPr>
              <a:t>6</a:t>
            </a:r>
            <a:r>
              <a:rPr lang="es-MX" sz="6400" dirty="0">
                <a:solidFill>
                  <a:schemeClr val="bg1"/>
                </a:solidFill>
                <a:latin typeface="Arial" pitchFamily="34" charset="0"/>
                <a:cs typeface="Arial" pitchFamily="34" charset="0"/>
              </a:rPr>
              <a:t>.- Los magistrados y jueces recibirán </a:t>
            </a:r>
            <a:r>
              <a:rPr lang="es-MX" sz="6400" dirty="0">
                <a:solidFill>
                  <a:srgbClr val="FFFF00"/>
                </a:solidFill>
                <a:latin typeface="Arial" pitchFamily="34" charset="0"/>
                <a:cs typeface="Arial" pitchFamily="34" charset="0"/>
              </a:rPr>
              <a:t>una remuneración </a:t>
            </a:r>
            <a:r>
              <a:rPr lang="es-MX" sz="6400" dirty="0">
                <a:solidFill>
                  <a:schemeClr val="bg1"/>
                </a:solidFill>
                <a:latin typeface="Arial" pitchFamily="34" charset="0"/>
                <a:cs typeface="Arial" pitchFamily="34" charset="0"/>
              </a:rPr>
              <a:t>y no podrá ser disminuida durante su encargo.</a:t>
            </a:r>
          </a:p>
          <a:p>
            <a:pPr marL="0" indent="0" algn="just">
              <a:buNone/>
            </a:pPr>
            <a:endParaRPr lang="es-MX" sz="6400" dirty="0" smtClean="0"/>
          </a:p>
          <a:p>
            <a:pPr marL="0" indent="0" algn="just">
              <a:buNone/>
            </a:pPr>
            <a:endParaRPr lang="es-MX" sz="2800" dirty="0"/>
          </a:p>
          <a:p>
            <a:pPr marL="0" indent="0" algn="just">
              <a:buNone/>
            </a:pPr>
            <a:endParaRPr lang="es-MX" sz="2800" dirty="0"/>
          </a:p>
          <a:p>
            <a:pPr marL="0" indent="0">
              <a:buNone/>
            </a:pPr>
            <a:endParaRPr lang="es-MX" sz="2800" dirty="0" smtClean="0"/>
          </a:p>
          <a:p>
            <a:pPr marL="0" indent="0">
              <a:buNone/>
            </a:pPr>
            <a:endParaRPr lang="es-MX" sz="2800" dirty="0"/>
          </a:p>
          <a:p>
            <a:pPr marL="0" indent="0">
              <a:buNone/>
            </a:pPr>
            <a:endParaRPr lang="es-MX" sz="2800" dirty="0" smtClean="0"/>
          </a:p>
          <a:p>
            <a:pPr marL="0" indent="0">
              <a:buNone/>
            </a:pPr>
            <a:endParaRPr lang="es-MX" sz="2800" dirty="0"/>
          </a:p>
          <a:p>
            <a:pPr marL="0" indent="0">
              <a:buNone/>
            </a:pPr>
            <a:endParaRPr lang="es-MX" sz="2800" dirty="0" smtClean="0"/>
          </a:p>
          <a:p>
            <a:pPr marL="0" indent="0">
              <a:buNone/>
            </a:pPr>
            <a:endParaRPr lang="es-MX" sz="2800" dirty="0"/>
          </a:p>
        </p:txBody>
      </p:sp>
      <p:sp>
        <p:nvSpPr>
          <p:cNvPr id="4" name="3 Rectángulo redondeado"/>
          <p:cNvSpPr/>
          <p:nvPr/>
        </p:nvSpPr>
        <p:spPr>
          <a:xfrm>
            <a:off x="179512" y="404664"/>
            <a:ext cx="8280920" cy="936104"/>
          </a:xfrm>
          <a:prstGeom prst="roundRect">
            <a:avLst/>
          </a:prstGeom>
          <a:gradFill>
            <a:gsLst>
              <a:gs pos="0">
                <a:srgbClr val="E6DCAC"/>
              </a:gs>
              <a:gs pos="12000">
                <a:srgbClr val="E6D78A"/>
              </a:gs>
              <a:gs pos="30000">
                <a:srgbClr val="C7AC4C"/>
              </a:gs>
              <a:gs pos="45000">
                <a:srgbClr val="E6D78A"/>
              </a:gs>
              <a:gs pos="77000">
                <a:srgbClr val="C7AC4C"/>
              </a:gs>
              <a:gs pos="100000">
                <a:srgbClr val="E6DCAC"/>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200" dirty="0" smtClean="0">
                <a:solidFill>
                  <a:srgbClr val="226911"/>
                </a:solidFill>
                <a:latin typeface="Elephant" pitchFamily="18" charset="0"/>
              </a:rPr>
              <a:t>    </a:t>
            </a:r>
            <a:r>
              <a:rPr lang="es-MX" sz="1600" i="1" dirty="0" smtClean="0">
                <a:solidFill>
                  <a:srgbClr val="11752B"/>
                </a:solidFill>
                <a:latin typeface="Bodoni MT Black" pitchFamily="18" charset="0"/>
              </a:rPr>
              <a:t>Universidad Autónoma del Estado de México</a:t>
            </a:r>
          </a:p>
          <a:p>
            <a:pPr algn="ctr"/>
            <a:r>
              <a:rPr lang="es-MX" i="1" dirty="0" smtClean="0">
                <a:solidFill>
                  <a:srgbClr val="11752B"/>
                </a:solidFill>
                <a:latin typeface="Bodoni MT Black" pitchFamily="18" charset="0"/>
              </a:rPr>
              <a:t>  </a:t>
            </a:r>
            <a:r>
              <a:rPr lang="es-MX" sz="1600" i="1" dirty="0" smtClean="0">
                <a:solidFill>
                  <a:srgbClr val="11752B"/>
                </a:solidFill>
                <a:latin typeface="Arial Rounded MT Bold" pitchFamily="34" charset="0"/>
              </a:rPr>
              <a:t>Centro Universitario UAEM Texcoco</a:t>
            </a:r>
            <a:endParaRPr lang="es-ES" sz="1600" i="1" dirty="0">
              <a:solidFill>
                <a:srgbClr val="11752B"/>
              </a:solidFill>
              <a:latin typeface="Arial Rounded MT Bold" pitchFamily="34" charset="0"/>
            </a:endParaRPr>
          </a:p>
        </p:txBody>
      </p:sp>
      <p:grpSp>
        <p:nvGrpSpPr>
          <p:cNvPr id="5" name="12 Grupo"/>
          <p:cNvGrpSpPr/>
          <p:nvPr/>
        </p:nvGrpSpPr>
        <p:grpSpPr>
          <a:xfrm>
            <a:off x="431540" y="476672"/>
            <a:ext cx="792088" cy="792088"/>
            <a:chOff x="827584" y="404664"/>
            <a:chExt cx="792088" cy="792088"/>
          </a:xfrm>
        </p:grpSpPr>
        <p:sp>
          <p:nvSpPr>
            <p:cNvPr id="6" name="5 Elipse"/>
            <p:cNvSpPr/>
            <p:nvPr/>
          </p:nvSpPr>
          <p:spPr>
            <a:xfrm>
              <a:off x="827584" y="404664"/>
              <a:ext cx="792088" cy="792088"/>
            </a:xfrm>
            <a:prstGeom prst="ellipse">
              <a:avLst/>
            </a:prstGeom>
            <a:solidFill>
              <a:srgbClr val="FFFFFF"/>
            </a:solidFill>
            <a:ln>
              <a:solidFill>
                <a:schemeClr val="accent3">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solidFill>
                  <a:prstClr val="white"/>
                </a:solidFill>
              </a:endParaRPr>
            </a:p>
          </p:txBody>
        </p:sp>
        <p:pic>
          <p:nvPicPr>
            <p:cNvPr id="7" name="Picture 2" descr="http://t1.gstatic.com/images?q=tbn:ANd9GcSfLtaCsGO9UgQ96G_1eswjYFRMOZ_RtGGO6cdOqtA40QlhU6vh6WmpYcye">
              <a:hlinkClick r:id="rId2"/>
            </p:cNvPr>
            <p:cNvPicPr>
              <a:picLocks noChangeAspect="1" noChangeArrowheads="1"/>
            </p:cNvPicPr>
            <p:nvPr/>
          </p:nvPicPr>
          <p:blipFill>
            <a:blip r:embed="rId3" cstate="print">
              <a:lum bright="17000" contrast="3000"/>
            </a:blip>
            <a:srcRect/>
            <a:stretch>
              <a:fillRect/>
            </a:stretch>
          </p:blipFill>
          <p:spPr bwMode="auto">
            <a:xfrm>
              <a:off x="956031" y="553460"/>
              <a:ext cx="543553" cy="507505"/>
            </a:xfrm>
            <a:prstGeom prst="rect">
              <a:avLst/>
            </a:prstGeom>
            <a:noFill/>
          </p:spPr>
        </p:pic>
      </p:grpSp>
      <p:grpSp>
        <p:nvGrpSpPr>
          <p:cNvPr id="8" name="12 Grupo"/>
          <p:cNvGrpSpPr/>
          <p:nvPr/>
        </p:nvGrpSpPr>
        <p:grpSpPr>
          <a:xfrm>
            <a:off x="7380312" y="476672"/>
            <a:ext cx="792088" cy="792088"/>
            <a:chOff x="827584" y="404664"/>
            <a:chExt cx="792088" cy="792088"/>
          </a:xfrm>
        </p:grpSpPr>
        <p:sp>
          <p:nvSpPr>
            <p:cNvPr id="9" name="8 Elipse"/>
            <p:cNvSpPr/>
            <p:nvPr/>
          </p:nvSpPr>
          <p:spPr>
            <a:xfrm>
              <a:off x="827584" y="404664"/>
              <a:ext cx="792088" cy="792088"/>
            </a:xfrm>
            <a:prstGeom prst="ellipse">
              <a:avLst/>
            </a:prstGeom>
            <a:solidFill>
              <a:srgbClr val="FFFFFF"/>
            </a:solidFill>
            <a:ln>
              <a:solidFill>
                <a:schemeClr val="accent3">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solidFill>
                  <a:prstClr val="white"/>
                </a:solidFill>
              </a:endParaRPr>
            </a:p>
          </p:txBody>
        </p:sp>
        <p:pic>
          <p:nvPicPr>
            <p:cNvPr id="10" name="Picture 2" descr="http://t1.gstatic.com/images?q=tbn:ANd9GcSfLtaCsGO9UgQ96G_1eswjYFRMOZ_RtGGO6cdOqtA40QlhU6vh6WmpYcye">
              <a:hlinkClick r:id="rId2"/>
            </p:cNvPr>
            <p:cNvPicPr>
              <a:picLocks noChangeAspect="1" noChangeArrowheads="1"/>
            </p:cNvPicPr>
            <p:nvPr/>
          </p:nvPicPr>
          <p:blipFill>
            <a:blip r:embed="rId3" cstate="print">
              <a:lum bright="17000" contrast="3000"/>
            </a:blip>
            <a:srcRect/>
            <a:stretch>
              <a:fillRect/>
            </a:stretch>
          </p:blipFill>
          <p:spPr bwMode="auto">
            <a:xfrm>
              <a:off x="956031" y="553460"/>
              <a:ext cx="543553" cy="507505"/>
            </a:xfrm>
            <a:prstGeom prst="rect">
              <a:avLst/>
            </a:prstGeom>
            <a:noFill/>
          </p:spPr>
        </p:pic>
      </p:grpSp>
      <p:sp>
        <p:nvSpPr>
          <p:cNvPr id="11" name="10 Título"/>
          <p:cNvSpPr>
            <a:spLocks noGrp="1"/>
          </p:cNvSpPr>
          <p:nvPr>
            <p:ph type="title"/>
          </p:nvPr>
        </p:nvSpPr>
        <p:spPr>
          <a:xfrm>
            <a:off x="467544" y="1579343"/>
            <a:ext cx="8229600" cy="523220"/>
          </a:xfrm>
          <a:prstGeom prst="rect">
            <a:avLst/>
          </a:prstGeom>
          <a:solidFill>
            <a:schemeClr val="accent5">
              <a:lumMod val="40000"/>
              <a:lumOff val="60000"/>
            </a:schemeClr>
          </a:solidFill>
        </p:spPr>
        <p:txBody>
          <a:bodyPr wrap="square">
            <a:spAutoFit/>
          </a:bodyPr>
          <a:lstStyle/>
          <a:p>
            <a:r>
              <a:rPr lang="es-CO" sz="2800" dirty="0"/>
              <a:t>ORGANIZACIÓN DEL PODER </a:t>
            </a:r>
            <a:r>
              <a:rPr lang="es-CO" sz="2800" dirty="0" smtClean="0"/>
              <a:t>JUDICIAL: CPEUM</a:t>
            </a:r>
            <a:endParaRPr lang="es-MX" sz="2800" dirty="0"/>
          </a:p>
        </p:txBody>
      </p:sp>
    </p:spTree>
    <p:extLst>
      <p:ext uri="{BB962C8B-B14F-4D97-AF65-F5344CB8AC3E}">
        <p14:creationId xmlns:p14="http://schemas.microsoft.com/office/powerpoint/2010/main" val="2733588804"/>
      </p:ext>
    </p:extLst>
  </p:cSld>
  <p:clrMapOvr>
    <a:masterClrMapping/>
  </p:clrMapOvr>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395536" y="2420888"/>
            <a:ext cx="8229600" cy="4032448"/>
          </a:xfrm>
        </p:spPr>
        <p:txBody>
          <a:bodyPr>
            <a:normAutofit fontScale="25000" lnSpcReduction="20000"/>
          </a:bodyPr>
          <a:lstStyle/>
          <a:p>
            <a:pPr marL="0" indent="0" algn="just">
              <a:buNone/>
            </a:pPr>
            <a:r>
              <a:rPr lang="es-MX" sz="7200" dirty="0">
                <a:solidFill>
                  <a:schemeClr val="bg1"/>
                </a:solidFill>
                <a:latin typeface="Arial" pitchFamily="34" charset="0"/>
                <a:cs typeface="Arial" pitchFamily="34" charset="0"/>
              </a:rPr>
              <a:t>De acuerdo con el artículo 94 de la CPEUM los órganos del PJF son:</a:t>
            </a:r>
          </a:p>
          <a:p>
            <a:pPr marL="0" indent="0" algn="just">
              <a:buNone/>
            </a:pPr>
            <a:endParaRPr lang="es-MX" sz="7200" dirty="0">
              <a:solidFill>
                <a:schemeClr val="bg1"/>
              </a:solidFill>
              <a:latin typeface="Arial" pitchFamily="34" charset="0"/>
              <a:cs typeface="Arial" pitchFamily="34" charset="0"/>
            </a:endParaRPr>
          </a:p>
          <a:p>
            <a:pPr marL="0" indent="0" algn="just">
              <a:buNone/>
            </a:pPr>
            <a:r>
              <a:rPr lang="es-MX" sz="7200" dirty="0">
                <a:solidFill>
                  <a:schemeClr val="bg1"/>
                </a:solidFill>
                <a:latin typeface="Arial" pitchFamily="34" charset="0"/>
                <a:cs typeface="Arial" pitchFamily="34" charset="0"/>
              </a:rPr>
              <a:t>a) La Suprema Corte de Justicia de la Nación.</a:t>
            </a:r>
          </a:p>
          <a:p>
            <a:pPr marL="0" indent="0" algn="just">
              <a:buNone/>
            </a:pPr>
            <a:endParaRPr lang="es-MX" sz="7200" dirty="0">
              <a:solidFill>
                <a:schemeClr val="bg1"/>
              </a:solidFill>
              <a:latin typeface="Arial" pitchFamily="34" charset="0"/>
              <a:cs typeface="Arial" pitchFamily="34" charset="0"/>
            </a:endParaRPr>
          </a:p>
          <a:p>
            <a:pPr marL="0" indent="0" algn="just">
              <a:buNone/>
            </a:pPr>
            <a:r>
              <a:rPr lang="es-MX" sz="7200" dirty="0">
                <a:solidFill>
                  <a:schemeClr val="bg1"/>
                </a:solidFill>
                <a:latin typeface="Arial" pitchFamily="34" charset="0"/>
                <a:cs typeface="Arial" pitchFamily="34" charset="0"/>
              </a:rPr>
              <a:t>b) El Tribunal Electoral.</a:t>
            </a:r>
          </a:p>
          <a:p>
            <a:pPr marL="0" indent="0" algn="just">
              <a:buNone/>
            </a:pPr>
            <a:endParaRPr lang="es-MX" sz="7200" dirty="0">
              <a:solidFill>
                <a:schemeClr val="bg1"/>
              </a:solidFill>
              <a:latin typeface="Arial" pitchFamily="34" charset="0"/>
              <a:cs typeface="Arial" pitchFamily="34" charset="0"/>
            </a:endParaRPr>
          </a:p>
          <a:p>
            <a:pPr marL="0" indent="0" algn="just">
              <a:buNone/>
            </a:pPr>
            <a:r>
              <a:rPr lang="es-MX" sz="7200" dirty="0">
                <a:solidFill>
                  <a:schemeClr val="bg1"/>
                </a:solidFill>
                <a:latin typeface="Arial" pitchFamily="34" charset="0"/>
                <a:cs typeface="Arial" pitchFamily="34" charset="0"/>
              </a:rPr>
              <a:t>c) Los Tribunales Colegiados de Circuito.</a:t>
            </a:r>
          </a:p>
          <a:p>
            <a:pPr marL="0" indent="0" algn="just">
              <a:buNone/>
            </a:pPr>
            <a:endParaRPr lang="es-MX" sz="7200" dirty="0">
              <a:solidFill>
                <a:schemeClr val="bg1"/>
              </a:solidFill>
              <a:latin typeface="Arial" pitchFamily="34" charset="0"/>
              <a:cs typeface="Arial" pitchFamily="34" charset="0"/>
            </a:endParaRPr>
          </a:p>
          <a:p>
            <a:pPr marL="0" indent="0" algn="just">
              <a:buNone/>
            </a:pPr>
            <a:r>
              <a:rPr lang="es-MX" sz="7200" dirty="0">
                <a:solidFill>
                  <a:schemeClr val="bg1"/>
                </a:solidFill>
                <a:latin typeface="Arial" pitchFamily="34" charset="0"/>
                <a:cs typeface="Arial" pitchFamily="34" charset="0"/>
              </a:rPr>
              <a:t>d) Los Tribunales Unitarios de Circuito.</a:t>
            </a:r>
          </a:p>
          <a:p>
            <a:pPr marL="0" indent="0" algn="just">
              <a:buNone/>
            </a:pPr>
            <a:endParaRPr lang="es-MX" sz="7200" dirty="0">
              <a:solidFill>
                <a:schemeClr val="bg1"/>
              </a:solidFill>
              <a:latin typeface="Arial" pitchFamily="34" charset="0"/>
              <a:cs typeface="Arial" pitchFamily="34" charset="0"/>
            </a:endParaRPr>
          </a:p>
          <a:p>
            <a:pPr marL="0" indent="0" algn="just">
              <a:buNone/>
            </a:pPr>
            <a:r>
              <a:rPr lang="es-MX" sz="7200" dirty="0">
                <a:solidFill>
                  <a:schemeClr val="bg1"/>
                </a:solidFill>
                <a:latin typeface="Arial" pitchFamily="34" charset="0"/>
                <a:cs typeface="Arial" pitchFamily="34" charset="0"/>
              </a:rPr>
              <a:t>e) Los Juzgados de Circuito.</a:t>
            </a:r>
          </a:p>
          <a:p>
            <a:pPr marL="0" indent="0" algn="just">
              <a:buNone/>
            </a:pPr>
            <a:endParaRPr lang="es-MX" sz="7200" dirty="0">
              <a:solidFill>
                <a:schemeClr val="bg1"/>
              </a:solidFill>
              <a:latin typeface="Arial" pitchFamily="34" charset="0"/>
              <a:cs typeface="Arial" pitchFamily="34" charset="0"/>
            </a:endParaRPr>
          </a:p>
          <a:p>
            <a:pPr marL="0" indent="0" algn="just">
              <a:buNone/>
            </a:pPr>
            <a:r>
              <a:rPr lang="es-MX" sz="7200" dirty="0">
                <a:solidFill>
                  <a:schemeClr val="bg1"/>
                </a:solidFill>
                <a:latin typeface="Arial" pitchFamily="34" charset="0"/>
                <a:cs typeface="Arial" pitchFamily="34" charset="0"/>
              </a:rPr>
              <a:t>		El artículo 1 de la LOPJF señala que el Poder Judicial de la Federación se ejerce por los órganos antes mencionados, y además por el jurado federal de ciudadanos y por los tribunales de los estados y del Distrito Federal, cuando por disposición legal deban actuar en auxilio de la justicia federal.</a:t>
            </a:r>
          </a:p>
          <a:p>
            <a:pPr marL="0" indent="0" algn="just">
              <a:buNone/>
            </a:pPr>
            <a:endParaRPr lang="es-MX" sz="2900" dirty="0" smtClean="0">
              <a:solidFill>
                <a:schemeClr val="bg1"/>
              </a:solidFill>
              <a:latin typeface="Arial" pitchFamily="34" charset="0"/>
              <a:cs typeface="Arial" pitchFamily="34" charset="0"/>
            </a:endParaRPr>
          </a:p>
          <a:p>
            <a:pPr marL="0" indent="0" algn="just">
              <a:buNone/>
            </a:pPr>
            <a:endParaRPr lang="es-MX" sz="2900" dirty="0">
              <a:solidFill>
                <a:schemeClr val="bg1"/>
              </a:solidFill>
              <a:latin typeface="Arial" pitchFamily="34" charset="0"/>
              <a:cs typeface="Arial" pitchFamily="34" charset="0"/>
            </a:endParaRPr>
          </a:p>
          <a:p>
            <a:pPr marL="0" indent="0" algn="just">
              <a:buNone/>
            </a:pPr>
            <a:endParaRPr lang="es-MX" sz="2800" dirty="0">
              <a:solidFill>
                <a:schemeClr val="bg1"/>
              </a:solidFill>
            </a:endParaRPr>
          </a:p>
          <a:p>
            <a:pPr marL="0" indent="0">
              <a:buNone/>
            </a:pPr>
            <a:endParaRPr lang="es-MX" sz="2800" dirty="0" smtClean="0"/>
          </a:p>
          <a:p>
            <a:pPr marL="0" indent="0">
              <a:buNone/>
            </a:pPr>
            <a:endParaRPr lang="es-MX" sz="2800" dirty="0"/>
          </a:p>
          <a:p>
            <a:pPr marL="0" indent="0">
              <a:buNone/>
            </a:pPr>
            <a:endParaRPr lang="es-MX" sz="2800" dirty="0" smtClean="0"/>
          </a:p>
          <a:p>
            <a:pPr marL="0" indent="0">
              <a:buNone/>
            </a:pPr>
            <a:endParaRPr lang="es-MX" sz="2800" dirty="0"/>
          </a:p>
          <a:p>
            <a:pPr marL="0" indent="0">
              <a:buNone/>
            </a:pPr>
            <a:endParaRPr lang="es-MX" sz="2800" dirty="0" smtClean="0"/>
          </a:p>
          <a:p>
            <a:pPr marL="0" indent="0">
              <a:buNone/>
            </a:pPr>
            <a:endParaRPr lang="es-MX" sz="2800" dirty="0"/>
          </a:p>
        </p:txBody>
      </p:sp>
      <p:sp>
        <p:nvSpPr>
          <p:cNvPr id="4" name="3 Rectángulo redondeado"/>
          <p:cNvSpPr/>
          <p:nvPr/>
        </p:nvSpPr>
        <p:spPr>
          <a:xfrm>
            <a:off x="179512" y="404664"/>
            <a:ext cx="8280920" cy="936104"/>
          </a:xfrm>
          <a:prstGeom prst="roundRect">
            <a:avLst/>
          </a:prstGeom>
          <a:gradFill>
            <a:gsLst>
              <a:gs pos="0">
                <a:srgbClr val="E6DCAC"/>
              </a:gs>
              <a:gs pos="12000">
                <a:srgbClr val="E6D78A"/>
              </a:gs>
              <a:gs pos="30000">
                <a:srgbClr val="C7AC4C"/>
              </a:gs>
              <a:gs pos="45000">
                <a:srgbClr val="E6D78A"/>
              </a:gs>
              <a:gs pos="77000">
                <a:srgbClr val="C7AC4C"/>
              </a:gs>
              <a:gs pos="100000">
                <a:srgbClr val="E6DCAC"/>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200" dirty="0" smtClean="0">
                <a:solidFill>
                  <a:srgbClr val="226911"/>
                </a:solidFill>
                <a:latin typeface="Elephant" pitchFamily="18" charset="0"/>
              </a:rPr>
              <a:t>    </a:t>
            </a:r>
            <a:r>
              <a:rPr lang="es-MX" sz="1600" i="1" dirty="0" smtClean="0">
                <a:solidFill>
                  <a:srgbClr val="11752B"/>
                </a:solidFill>
                <a:latin typeface="Bodoni MT Black" pitchFamily="18" charset="0"/>
              </a:rPr>
              <a:t>Universidad Autónoma del Estado de México</a:t>
            </a:r>
          </a:p>
          <a:p>
            <a:pPr algn="ctr"/>
            <a:r>
              <a:rPr lang="es-MX" i="1" dirty="0" smtClean="0">
                <a:solidFill>
                  <a:srgbClr val="11752B"/>
                </a:solidFill>
                <a:latin typeface="Bodoni MT Black" pitchFamily="18" charset="0"/>
              </a:rPr>
              <a:t>  </a:t>
            </a:r>
            <a:r>
              <a:rPr lang="es-MX" sz="1600" i="1" dirty="0" smtClean="0">
                <a:solidFill>
                  <a:srgbClr val="11752B"/>
                </a:solidFill>
                <a:latin typeface="Arial Rounded MT Bold" pitchFamily="34" charset="0"/>
              </a:rPr>
              <a:t>Centro Universitario UAEM Texcoco</a:t>
            </a:r>
            <a:endParaRPr lang="es-ES" sz="1600" i="1" dirty="0">
              <a:solidFill>
                <a:srgbClr val="11752B"/>
              </a:solidFill>
              <a:latin typeface="Arial Rounded MT Bold" pitchFamily="34" charset="0"/>
            </a:endParaRPr>
          </a:p>
        </p:txBody>
      </p:sp>
      <p:grpSp>
        <p:nvGrpSpPr>
          <p:cNvPr id="5" name="12 Grupo"/>
          <p:cNvGrpSpPr/>
          <p:nvPr/>
        </p:nvGrpSpPr>
        <p:grpSpPr>
          <a:xfrm>
            <a:off x="431540" y="476672"/>
            <a:ext cx="792088" cy="792088"/>
            <a:chOff x="827584" y="404664"/>
            <a:chExt cx="792088" cy="792088"/>
          </a:xfrm>
        </p:grpSpPr>
        <p:sp>
          <p:nvSpPr>
            <p:cNvPr id="6" name="5 Elipse"/>
            <p:cNvSpPr/>
            <p:nvPr/>
          </p:nvSpPr>
          <p:spPr>
            <a:xfrm>
              <a:off x="827584" y="404664"/>
              <a:ext cx="792088" cy="792088"/>
            </a:xfrm>
            <a:prstGeom prst="ellipse">
              <a:avLst/>
            </a:prstGeom>
            <a:solidFill>
              <a:srgbClr val="FFFFFF"/>
            </a:solidFill>
            <a:ln>
              <a:solidFill>
                <a:schemeClr val="accent3">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solidFill>
                  <a:prstClr val="white"/>
                </a:solidFill>
              </a:endParaRPr>
            </a:p>
          </p:txBody>
        </p:sp>
        <p:pic>
          <p:nvPicPr>
            <p:cNvPr id="7" name="Picture 2" descr="http://t1.gstatic.com/images?q=tbn:ANd9GcSfLtaCsGO9UgQ96G_1eswjYFRMOZ_RtGGO6cdOqtA40QlhU6vh6WmpYcye">
              <a:hlinkClick r:id="rId2"/>
            </p:cNvPr>
            <p:cNvPicPr>
              <a:picLocks noChangeAspect="1" noChangeArrowheads="1"/>
            </p:cNvPicPr>
            <p:nvPr/>
          </p:nvPicPr>
          <p:blipFill>
            <a:blip r:embed="rId3" cstate="print">
              <a:lum bright="17000" contrast="3000"/>
            </a:blip>
            <a:srcRect/>
            <a:stretch>
              <a:fillRect/>
            </a:stretch>
          </p:blipFill>
          <p:spPr bwMode="auto">
            <a:xfrm>
              <a:off x="956031" y="553460"/>
              <a:ext cx="543553" cy="507505"/>
            </a:xfrm>
            <a:prstGeom prst="rect">
              <a:avLst/>
            </a:prstGeom>
            <a:noFill/>
          </p:spPr>
        </p:pic>
      </p:grpSp>
      <p:grpSp>
        <p:nvGrpSpPr>
          <p:cNvPr id="8" name="12 Grupo"/>
          <p:cNvGrpSpPr/>
          <p:nvPr/>
        </p:nvGrpSpPr>
        <p:grpSpPr>
          <a:xfrm>
            <a:off x="7380312" y="476672"/>
            <a:ext cx="792088" cy="792088"/>
            <a:chOff x="827584" y="404664"/>
            <a:chExt cx="792088" cy="792088"/>
          </a:xfrm>
        </p:grpSpPr>
        <p:sp>
          <p:nvSpPr>
            <p:cNvPr id="9" name="8 Elipse"/>
            <p:cNvSpPr/>
            <p:nvPr/>
          </p:nvSpPr>
          <p:spPr>
            <a:xfrm>
              <a:off x="827584" y="404664"/>
              <a:ext cx="792088" cy="792088"/>
            </a:xfrm>
            <a:prstGeom prst="ellipse">
              <a:avLst/>
            </a:prstGeom>
            <a:solidFill>
              <a:srgbClr val="FFFFFF"/>
            </a:solidFill>
            <a:ln>
              <a:solidFill>
                <a:schemeClr val="accent3">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solidFill>
                  <a:prstClr val="white"/>
                </a:solidFill>
              </a:endParaRPr>
            </a:p>
          </p:txBody>
        </p:sp>
        <p:pic>
          <p:nvPicPr>
            <p:cNvPr id="10" name="Picture 2" descr="http://t1.gstatic.com/images?q=tbn:ANd9GcSfLtaCsGO9UgQ96G_1eswjYFRMOZ_RtGGO6cdOqtA40QlhU6vh6WmpYcye">
              <a:hlinkClick r:id="rId2"/>
            </p:cNvPr>
            <p:cNvPicPr>
              <a:picLocks noChangeAspect="1" noChangeArrowheads="1"/>
            </p:cNvPicPr>
            <p:nvPr/>
          </p:nvPicPr>
          <p:blipFill>
            <a:blip r:embed="rId3" cstate="print">
              <a:lum bright="17000" contrast="3000"/>
            </a:blip>
            <a:srcRect/>
            <a:stretch>
              <a:fillRect/>
            </a:stretch>
          </p:blipFill>
          <p:spPr bwMode="auto">
            <a:xfrm>
              <a:off x="956031" y="553460"/>
              <a:ext cx="543553" cy="507505"/>
            </a:xfrm>
            <a:prstGeom prst="rect">
              <a:avLst/>
            </a:prstGeom>
            <a:noFill/>
          </p:spPr>
        </p:pic>
      </p:grpSp>
      <p:sp>
        <p:nvSpPr>
          <p:cNvPr id="11" name="10 Título"/>
          <p:cNvSpPr>
            <a:spLocks noGrp="1"/>
          </p:cNvSpPr>
          <p:nvPr>
            <p:ph type="title"/>
          </p:nvPr>
        </p:nvSpPr>
        <p:spPr>
          <a:xfrm>
            <a:off x="431962" y="1598023"/>
            <a:ext cx="8229600" cy="461665"/>
          </a:xfrm>
          <a:prstGeom prst="rect">
            <a:avLst/>
          </a:prstGeom>
          <a:solidFill>
            <a:schemeClr val="accent5">
              <a:lumMod val="40000"/>
              <a:lumOff val="60000"/>
            </a:schemeClr>
          </a:solidFill>
        </p:spPr>
        <p:txBody>
          <a:bodyPr wrap="square">
            <a:spAutoFit/>
          </a:bodyPr>
          <a:lstStyle/>
          <a:p>
            <a:r>
              <a:rPr lang="es-CO" sz="2400" dirty="0"/>
              <a:t>ORGANIZACIÓN DEL PODER JUDICIAL DE LA FEDERACIÓN</a:t>
            </a:r>
            <a:endParaRPr lang="es-MX" sz="2400" dirty="0"/>
          </a:p>
        </p:txBody>
      </p:sp>
    </p:spTree>
    <p:extLst>
      <p:ext uri="{BB962C8B-B14F-4D97-AF65-F5344CB8AC3E}">
        <p14:creationId xmlns:p14="http://schemas.microsoft.com/office/powerpoint/2010/main" val="2148548029"/>
      </p:ext>
    </p:extLst>
  </p:cSld>
  <p:clrMapOvr>
    <a:masterClrMapping/>
  </p:clrMapOvr>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2276872"/>
            <a:ext cx="8229600" cy="4248472"/>
          </a:xfrm>
        </p:spPr>
        <p:txBody>
          <a:bodyPr>
            <a:normAutofit fontScale="62500" lnSpcReduction="20000"/>
          </a:bodyPr>
          <a:lstStyle/>
          <a:p>
            <a:pPr marL="0" indent="0" algn="just">
              <a:buNone/>
            </a:pPr>
            <a:r>
              <a:rPr lang="es-MX" sz="2800" dirty="0">
                <a:solidFill>
                  <a:schemeClr val="bg1"/>
                </a:solidFill>
              </a:rPr>
              <a:t>Con la reforma constitucional del 31 de diciembre de 1944 se creó el Consejo de la Judicatura Federal como órgano encargado de la administración, vigilancia y disciplina del Poder Judicial de la Federación  con exclusión de la SCJN; así como la preparación, selección, nombramiento y adscripción de los Magistrados y Jueces de Distrito (artículos 97 y 100 de la CPEUM).</a:t>
            </a:r>
          </a:p>
          <a:p>
            <a:pPr marL="0" indent="0" algn="just">
              <a:buNone/>
            </a:pPr>
            <a:r>
              <a:rPr lang="es-MX" sz="2800" dirty="0">
                <a:solidFill>
                  <a:schemeClr val="bg1"/>
                </a:solidFill>
              </a:rPr>
              <a:t>		</a:t>
            </a:r>
          </a:p>
          <a:p>
            <a:pPr marL="0" indent="0" algn="just">
              <a:buNone/>
            </a:pPr>
            <a:r>
              <a:rPr lang="es-MX" sz="2800" dirty="0">
                <a:solidFill>
                  <a:schemeClr val="bg1"/>
                </a:solidFill>
              </a:rPr>
              <a:t>El Consejo de la Judicatura Federal se conforma por 7 miembros (artículo 100 párrafo II CPEUM):</a:t>
            </a:r>
          </a:p>
          <a:p>
            <a:pPr marL="0" indent="0" algn="just">
              <a:buNone/>
            </a:pPr>
            <a:endParaRPr lang="es-MX" sz="2800" dirty="0">
              <a:solidFill>
                <a:schemeClr val="bg1"/>
              </a:solidFill>
            </a:endParaRPr>
          </a:p>
          <a:p>
            <a:pPr marL="0" indent="0" algn="just">
              <a:buNone/>
            </a:pPr>
            <a:r>
              <a:rPr lang="es-MX" sz="2800" dirty="0">
                <a:solidFill>
                  <a:schemeClr val="bg1"/>
                </a:solidFill>
              </a:rPr>
              <a:t>1.- El Presidente de la SCJN (quien también preside el consejo)</a:t>
            </a:r>
          </a:p>
          <a:p>
            <a:pPr marL="0" indent="0" algn="just">
              <a:buNone/>
            </a:pPr>
            <a:endParaRPr lang="es-MX" sz="2800" dirty="0">
              <a:solidFill>
                <a:schemeClr val="bg1"/>
              </a:solidFill>
            </a:endParaRPr>
          </a:p>
          <a:p>
            <a:pPr marL="0" indent="0" algn="just">
              <a:buNone/>
            </a:pPr>
            <a:r>
              <a:rPr lang="es-MX" sz="2800" dirty="0">
                <a:solidFill>
                  <a:schemeClr val="bg1"/>
                </a:solidFill>
              </a:rPr>
              <a:t>2.- Tres consejeros designados por el Pleno de la SCJN.</a:t>
            </a:r>
          </a:p>
          <a:p>
            <a:pPr marL="0" indent="0" algn="just">
              <a:buNone/>
            </a:pPr>
            <a:endParaRPr lang="es-MX" sz="2800" dirty="0">
              <a:solidFill>
                <a:schemeClr val="bg1"/>
              </a:solidFill>
            </a:endParaRPr>
          </a:p>
          <a:p>
            <a:pPr marL="0" indent="0" algn="just">
              <a:buNone/>
            </a:pPr>
            <a:r>
              <a:rPr lang="es-MX" sz="2800" dirty="0">
                <a:solidFill>
                  <a:schemeClr val="bg1"/>
                </a:solidFill>
              </a:rPr>
              <a:t>3.- Dos consejeros designados por el Senado.</a:t>
            </a:r>
          </a:p>
          <a:p>
            <a:pPr marL="0" indent="0" algn="just">
              <a:buNone/>
            </a:pPr>
            <a:endParaRPr lang="es-MX" sz="2800" dirty="0">
              <a:solidFill>
                <a:schemeClr val="bg1"/>
              </a:solidFill>
            </a:endParaRPr>
          </a:p>
          <a:p>
            <a:pPr marL="0" indent="0" algn="just">
              <a:buNone/>
            </a:pPr>
            <a:r>
              <a:rPr lang="es-MX" sz="2800" dirty="0">
                <a:solidFill>
                  <a:schemeClr val="bg1"/>
                </a:solidFill>
              </a:rPr>
              <a:t>4.- Un consejero designado por el Presidente de la República. </a:t>
            </a:r>
          </a:p>
          <a:p>
            <a:pPr marL="0" indent="0" algn="just">
              <a:buNone/>
            </a:pPr>
            <a:endParaRPr lang="es-MX" sz="2800" dirty="0"/>
          </a:p>
          <a:p>
            <a:pPr marL="0" indent="0" algn="just">
              <a:buNone/>
            </a:pPr>
            <a:endParaRPr lang="es-MX" sz="2800" dirty="0"/>
          </a:p>
          <a:p>
            <a:pPr marL="0" indent="0">
              <a:buNone/>
            </a:pPr>
            <a:endParaRPr lang="es-MX" sz="2800" dirty="0" smtClean="0"/>
          </a:p>
          <a:p>
            <a:pPr marL="0" indent="0">
              <a:buNone/>
            </a:pPr>
            <a:endParaRPr lang="es-MX" sz="2800" dirty="0"/>
          </a:p>
          <a:p>
            <a:pPr marL="0" indent="0">
              <a:buNone/>
            </a:pPr>
            <a:endParaRPr lang="es-MX" sz="2800" dirty="0" smtClean="0"/>
          </a:p>
          <a:p>
            <a:pPr marL="0" indent="0">
              <a:buNone/>
            </a:pPr>
            <a:endParaRPr lang="es-MX" sz="2800" dirty="0"/>
          </a:p>
          <a:p>
            <a:pPr marL="0" indent="0">
              <a:buNone/>
            </a:pPr>
            <a:endParaRPr lang="es-MX" sz="2800" dirty="0" smtClean="0"/>
          </a:p>
          <a:p>
            <a:pPr marL="0" indent="0">
              <a:buNone/>
            </a:pPr>
            <a:endParaRPr lang="es-MX" sz="2800" dirty="0"/>
          </a:p>
        </p:txBody>
      </p:sp>
      <p:sp>
        <p:nvSpPr>
          <p:cNvPr id="4" name="3 Rectángulo redondeado"/>
          <p:cNvSpPr/>
          <p:nvPr/>
        </p:nvSpPr>
        <p:spPr>
          <a:xfrm>
            <a:off x="179512" y="404664"/>
            <a:ext cx="8280920" cy="936104"/>
          </a:xfrm>
          <a:prstGeom prst="roundRect">
            <a:avLst/>
          </a:prstGeom>
          <a:gradFill>
            <a:gsLst>
              <a:gs pos="0">
                <a:srgbClr val="E6DCAC"/>
              </a:gs>
              <a:gs pos="12000">
                <a:srgbClr val="E6D78A"/>
              </a:gs>
              <a:gs pos="30000">
                <a:srgbClr val="C7AC4C"/>
              </a:gs>
              <a:gs pos="45000">
                <a:srgbClr val="E6D78A"/>
              </a:gs>
              <a:gs pos="77000">
                <a:srgbClr val="C7AC4C"/>
              </a:gs>
              <a:gs pos="100000">
                <a:srgbClr val="E6DCAC"/>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200" dirty="0" smtClean="0">
                <a:solidFill>
                  <a:srgbClr val="226911"/>
                </a:solidFill>
                <a:latin typeface="Elephant" pitchFamily="18" charset="0"/>
              </a:rPr>
              <a:t>    </a:t>
            </a:r>
            <a:r>
              <a:rPr lang="es-MX" sz="1600" i="1" dirty="0" smtClean="0">
                <a:solidFill>
                  <a:srgbClr val="11752B"/>
                </a:solidFill>
                <a:latin typeface="Bodoni MT Black" pitchFamily="18" charset="0"/>
              </a:rPr>
              <a:t>Universidad Autónoma del Estado de México</a:t>
            </a:r>
          </a:p>
          <a:p>
            <a:pPr algn="ctr"/>
            <a:r>
              <a:rPr lang="es-MX" i="1" dirty="0" smtClean="0">
                <a:solidFill>
                  <a:srgbClr val="11752B"/>
                </a:solidFill>
                <a:latin typeface="Bodoni MT Black" pitchFamily="18" charset="0"/>
              </a:rPr>
              <a:t>  </a:t>
            </a:r>
            <a:r>
              <a:rPr lang="es-MX" sz="1600" i="1" dirty="0" smtClean="0">
                <a:solidFill>
                  <a:srgbClr val="11752B"/>
                </a:solidFill>
                <a:latin typeface="Arial Rounded MT Bold" pitchFamily="34" charset="0"/>
              </a:rPr>
              <a:t>Centro Universitario UAEM Texcoco</a:t>
            </a:r>
            <a:endParaRPr lang="es-ES" sz="1600" i="1" dirty="0">
              <a:solidFill>
                <a:srgbClr val="11752B"/>
              </a:solidFill>
              <a:latin typeface="Arial Rounded MT Bold" pitchFamily="34" charset="0"/>
            </a:endParaRPr>
          </a:p>
        </p:txBody>
      </p:sp>
      <p:grpSp>
        <p:nvGrpSpPr>
          <p:cNvPr id="5" name="12 Grupo"/>
          <p:cNvGrpSpPr/>
          <p:nvPr/>
        </p:nvGrpSpPr>
        <p:grpSpPr>
          <a:xfrm>
            <a:off x="431540" y="476672"/>
            <a:ext cx="792088" cy="792088"/>
            <a:chOff x="827584" y="404664"/>
            <a:chExt cx="792088" cy="792088"/>
          </a:xfrm>
        </p:grpSpPr>
        <p:sp>
          <p:nvSpPr>
            <p:cNvPr id="6" name="5 Elipse"/>
            <p:cNvSpPr/>
            <p:nvPr/>
          </p:nvSpPr>
          <p:spPr>
            <a:xfrm>
              <a:off x="827584" y="404664"/>
              <a:ext cx="792088" cy="792088"/>
            </a:xfrm>
            <a:prstGeom prst="ellipse">
              <a:avLst/>
            </a:prstGeom>
            <a:solidFill>
              <a:srgbClr val="FFFFFF"/>
            </a:solidFill>
            <a:ln>
              <a:solidFill>
                <a:schemeClr val="accent3">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solidFill>
                  <a:prstClr val="white"/>
                </a:solidFill>
              </a:endParaRPr>
            </a:p>
          </p:txBody>
        </p:sp>
        <p:pic>
          <p:nvPicPr>
            <p:cNvPr id="7" name="Picture 2" descr="http://t1.gstatic.com/images?q=tbn:ANd9GcSfLtaCsGO9UgQ96G_1eswjYFRMOZ_RtGGO6cdOqtA40QlhU6vh6WmpYcye">
              <a:hlinkClick r:id="rId2"/>
            </p:cNvPr>
            <p:cNvPicPr>
              <a:picLocks noChangeAspect="1" noChangeArrowheads="1"/>
            </p:cNvPicPr>
            <p:nvPr/>
          </p:nvPicPr>
          <p:blipFill>
            <a:blip r:embed="rId3" cstate="print">
              <a:lum bright="17000" contrast="3000"/>
            </a:blip>
            <a:srcRect/>
            <a:stretch>
              <a:fillRect/>
            </a:stretch>
          </p:blipFill>
          <p:spPr bwMode="auto">
            <a:xfrm>
              <a:off x="956031" y="553460"/>
              <a:ext cx="543553" cy="507505"/>
            </a:xfrm>
            <a:prstGeom prst="rect">
              <a:avLst/>
            </a:prstGeom>
            <a:noFill/>
          </p:spPr>
        </p:pic>
      </p:grpSp>
      <p:grpSp>
        <p:nvGrpSpPr>
          <p:cNvPr id="8" name="12 Grupo"/>
          <p:cNvGrpSpPr/>
          <p:nvPr/>
        </p:nvGrpSpPr>
        <p:grpSpPr>
          <a:xfrm>
            <a:off x="7380312" y="476672"/>
            <a:ext cx="792088" cy="792088"/>
            <a:chOff x="827584" y="404664"/>
            <a:chExt cx="792088" cy="792088"/>
          </a:xfrm>
        </p:grpSpPr>
        <p:sp>
          <p:nvSpPr>
            <p:cNvPr id="9" name="8 Elipse"/>
            <p:cNvSpPr/>
            <p:nvPr/>
          </p:nvSpPr>
          <p:spPr>
            <a:xfrm>
              <a:off x="827584" y="404664"/>
              <a:ext cx="792088" cy="792088"/>
            </a:xfrm>
            <a:prstGeom prst="ellipse">
              <a:avLst/>
            </a:prstGeom>
            <a:solidFill>
              <a:srgbClr val="FFFFFF"/>
            </a:solidFill>
            <a:ln>
              <a:solidFill>
                <a:schemeClr val="accent3">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solidFill>
                  <a:prstClr val="white"/>
                </a:solidFill>
              </a:endParaRPr>
            </a:p>
          </p:txBody>
        </p:sp>
        <p:pic>
          <p:nvPicPr>
            <p:cNvPr id="10" name="Picture 2" descr="http://t1.gstatic.com/images?q=tbn:ANd9GcSfLtaCsGO9UgQ96G_1eswjYFRMOZ_RtGGO6cdOqtA40QlhU6vh6WmpYcye">
              <a:hlinkClick r:id="rId2"/>
            </p:cNvPr>
            <p:cNvPicPr>
              <a:picLocks noChangeAspect="1" noChangeArrowheads="1"/>
            </p:cNvPicPr>
            <p:nvPr/>
          </p:nvPicPr>
          <p:blipFill>
            <a:blip r:embed="rId3" cstate="print">
              <a:lum bright="17000" contrast="3000"/>
            </a:blip>
            <a:srcRect/>
            <a:stretch>
              <a:fillRect/>
            </a:stretch>
          </p:blipFill>
          <p:spPr bwMode="auto">
            <a:xfrm>
              <a:off x="956031" y="553460"/>
              <a:ext cx="543553" cy="507505"/>
            </a:xfrm>
            <a:prstGeom prst="rect">
              <a:avLst/>
            </a:prstGeom>
            <a:noFill/>
          </p:spPr>
        </p:pic>
      </p:grpSp>
      <p:sp>
        <p:nvSpPr>
          <p:cNvPr id="11" name="10 Título"/>
          <p:cNvSpPr>
            <a:spLocks noGrp="1"/>
          </p:cNvSpPr>
          <p:nvPr>
            <p:ph type="title"/>
          </p:nvPr>
        </p:nvSpPr>
        <p:spPr>
          <a:xfrm>
            <a:off x="467544" y="1579343"/>
            <a:ext cx="8229600" cy="523220"/>
          </a:xfrm>
          <a:prstGeom prst="rect">
            <a:avLst/>
          </a:prstGeom>
          <a:solidFill>
            <a:schemeClr val="accent5">
              <a:lumMod val="40000"/>
              <a:lumOff val="60000"/>
            </a:schemeClr>
          </a:solidFill>
        </p:spPr>
        <p:txBody>
          <a:bodyPr wrap="square">
            <a:spAutoFit/>
          </a:bodyPr>
          <a:lstStyle/>
          <a:p>
            <a:r>
              <a:rPr lang="es-CO" sz="2800" dirty="0" smtClean="0"/>
              <a:t>CONSEJOS </a:t>
            </a:r>
            <a:r>
              <a:rPr lang="es-CO" sz="2800" dirty="0"/>
              <a:t>DE LA JUDICATURA</a:t>
            </a:r>
            <a:endParaRPr lang="es-MX" sz="2800" dirty="0"/>
          </a:p>
        </p:txBody>
      </p:sp>
    </p:spTree>
    <p:extLst>
      <p:ext uri="{BB962C8B-B14F-4D97-AF65-F5344CB8AC3E}">
        <p14:creationId xmlns:p14="http://schemas.microsoft.com/office/powerpoint/2010/main" val="306327839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6 CuadroTexto"/>
          <p:cNvSpPr txBox="1"/>
          <p:nvPr/>
        </p:nvSpPr>
        <p:spPr>
          <a:xfrm>
            <a:off x="1259632" y="620688"/>
            <a:ext cx="1512168" cy="369332"/>
          </a:xfrm>
          <a:prstGeom prst="rect">
            <a:avLst/>
          </a:prstGeom>
          <a:noFill/>
        </p:spPr>
        <p:txBody>
          <a:bodyPr wrap="square" rtlCol="0">
            <a:spAutoFit/>
          </a:bodyPr>
          <a:lstStyle/>
          <a:p>
            <a:endParaRPr lang="es-ES" dirty="0"/>
          </a:p>
        </p:txBody>
      </p:sp>
      <p:sp>
        <p:nvSpPr>
          <p:cNvPr id="9" name="8 Rectángulo redondeado"/>
          <p:cNvSpPr/>
          <p:nvPr/>
        </p:nvSpPr>
        <p:spPr>
          <a:xfrm>
            <a:off x="323528" y="332656"/>
            <a:ext cx="8280920" cy="936104"/>
          </a:xfrm>
          <a:prstGeom prst="roundRect">
            <a:avLst/>
          </a:prstGeom>
          <a:gradFill>
            <a:gsLst>
              <a:gs pos="0">
                <a:srgbClr val="E6DCAC"/>
              </a:gs>
              <a:gs pos="12000">
                <a:srgbClr val="E6D78A"/>
              </a:gs>
              <a:gs pos="30000">
                <a:srgbClr val="C7AC4C"/>
              </a:gs>
              <a:gs pos="45000">
                <a:srgbClr val="E6D78A"/>
              </a:gs>
              <a:gs pos="77000">
                <a:srgbClr val="C7AC4C"/>
              </a:gs>
              <a:gs pos="100000">
                <a:srgbClr val="E6DCAC"/>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200" dirty="0" smtClean="0">
                <a:solidFill>
                  <a:srgbClr val="226911"/>
                </a:solidFill>
                <a:latin typeface="Elephant" pitchFamily="18" charset="0"/>
              </a:rPr>
              <a:t>    </a:t>
            </a:r>
            <a:r>
              <a:rPr lang="es-MX" sz="1600" i="1" dirty="0" smtClean="0">
                <a:solidFill>
                  <a:srgbClr val="11752B"/>
                </a:solidFill>
                <a:latin typeface="Bodoni MT Black" pitchFamily="18" charset="0"/>
              </a:rPr>
              <a:t>Universidad Autónoma del Estado de México</a:t>
            </a:r>
          </a:p>
          <a:p>
            <a:pPr algn="ctr"/>
            <a:r>
              <a:rPr lang="es-MX" i="1" dirty="0" smtClean="0">
                <a:solidFill>
                  <a:srgbClr val="11752B"/>
                </a:solidFill>
                <a:latin typeface="Bodoni MT Black" pitchFamily="18" charset="0"/>
              </a:rPr>
              <a:t>  </a:t>
            </a:r>
            <a:r>
              <a:rPr lang="es-MX" sz="1600" i="1" dirty="0" smtClean="0">
                <a:solidFill>
                  <a:srgbClr val="11752B"/>
                </a:solidFill>
                <a:latin typeface="Bodoni MT Black" pitchFamily="18" charset="0"/>
              </a:rPr>
              <a:t>UAEM</a:t>
            </a:r>
            <a:r>
              <a:rPr lang="es-MX" i="1" dirty="0" smtClean="0">
                <a:solidFill>
                  <a:srgbClr val="11752B"/>
                </a:solidFill>
                <a:latin typeface="Bodoni MT Black" pitchFamily="18" charset="0"/>
              </a:rPr>
              <a:t>  </a:t>
            </a:r>
            <a:r>
              <a:rPr lang="es-MX" i="1" dirty="0" smtClean="0">
                <a:solidFill>
                  <a:srgbClr val="11752B"/>
                </a:solidFill>
                <a:latin typeface="Bernard MT Condensed" pitchFamily="18" charset="0"/>
              </a:rPr>
              <a:t>          </a:t>
            </a:r>
            <a:r>
              <a:rPr lang="es-MX" sz="1600" i="1" dirty="0" smtClean="0">
                <a:solidFill>
                  <a:srgbClr val="11752B"/>
                </a:solidFill>
                <a:latin typeface="Arial Rounded MT Bold" pitchFamily="34" charset="0"/>
              </a:rPr>
              <a:t>Centro Universitario UAEM Texcoco</a:t>
            </a:r>
            <a:endParaRPr lang="es-ES" sz="1600" i="1" dirty="0">
              <a:solidFill>
                <a:srgbClr val="11752B"/>
              </a:solidFill>
              <a:latin typeface="Arial Rounded MT Bold" pitchFamily="34" charset="0"/>
            </a:endParaRPr>
          </a:p>
        </p:txBody>
      </p:sp>
      <p:grpSp>
        <p:nvGrpSpPr>
          <p:cNvPr id="2" name="12 Grupo"/>
          <p:cNvGrpSpPr/>
          <p:nvPr/>
        </p:nvGrpSpPr>
        <p:grpSpPr>
          <a:xfrm>
            <a:off x="827584" y="404664"/>
            <a:ext cx="792088" cy="792088"/>
            <a:chOff x="827584" y="404664"/>
            <a:chExt cx="792088" cy="792088"/>
          </a:xfrm>
        </p:grpSpPr>
        <p:sp>
          <p:nvSpPr>
            <p:cNvPr id="11" name="10 Elipse"/>
            <p:cNvSpPr/>
            <p:nvPr/>
          </p:nvSpPr>
          <p:spPr>
            <a:xfrm>
              <a:off x="827584" y="404664"/>
              <a:ext cx="792088" cy="792088"/>
            </a:xfrm>
            <a:prstGeom prst="ellipse">
              <a:avLst/>
            </a:prstGeom>
            <a:solidFill>
              <a:srgbClr val="FFFFFF"/>
            </a:solidFill>
            <a:ln>
              <a:solidFill>
                <a:schemeClr val="accent3">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12" name="Picture 2" descr="http://t1.gstatic.com/images?q=tbn:ANd9GcSfLtaCsGO9UgQ96G_1eswjYFRMOZ_RtGGO6cdOqtA40QlhU6vh6WmpYcye">
              <a:hlinkClick r:id="rId2"/>
            </p:cNvPr>
            <p:cNvPicPr>
              <a:picLocks noChangeAspect="1" noChangeArrowheads="1"/>
            </p:cNvPicPr>
            <p:nvPr/>
          </p:nvPicPr>
          <p:blipFill>
            <a:blip r:embed="rId3" cstate="print">
              <a:lum bright="17000" contrast="3000"/>
            </a:blip>
            <a:srcRect/>
            <a:stretch>
              <a:fillRect/>
            </a:stretch>
          </p:blipFill>
          <p:spPr bwMode="auto">
            <a:xfrm>
              <a:off x="956031" y="553460"/>
              <a:ext cx="543553" cy="507505"/>
            </a:xfrm>
            <a:prstGeom prst="rect">
              <a:avLst/>
            </a:prstGeom>
            <a:noFill/>
          </p:spPr>
        </p:pic>
      </p:grpSp>
      <p:grpSp>
        <p:nvGrpSpPr>
          <p:cNvPr id="3" name="11 Grupo"/>
          <p:cNvGrpSpPr/>
          <p:nvPr/>
        </p:nvGrpSpPr>
        <p:grpSpPr>
          <a:xfrm>
            <a:off x="7308304" y="404664"/>
            <a:ext cx="792088" cy="792088"/>
            <a:chOff x="1547664" y="2204864"/>
            <a:chExt cx="792088" cy="792088"/>
          </a:xfrm>
        </p:grpSpPr>
        <p:sp>
          <p:nvSpPr>
            <p:cNvPr id="14" name="13 Elipse"/>
            <p:cNvSpPr/>
            <p:nvPr/>
          </p:nvSpPr>
          <p:spPr>
            <a:xfrm>
              <a:off x="1547664" y="2204864"/>
              <a:ext cx="792088" cy="792088"/>
            </a:xfrm>
            <a:prstGeom prst="ellipse">
              <a:avLst/>
            </a:prstGeom>
            <a:solidFill>
              <a:srgbClr val="FFFFFF"/>
            </a:solidFill>
            <a:ln>
              <a:solidFill>
                <a:schemeClr val="accent3">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15" name="Imagen 57" descr="http://bl104w.blu104.mail.live.com/att/GetAttachment.aspx?tnail=0&amp;messageId=bc7526f9-a9f7-4794-8da5-fc650fc81e7a&amp;Aux=44|0|8CC0043DDC96710|"/>
            <p:cNvPicPr>
              <a:picLocks noChangeAspect="1" noChangeArrowheads="1"/>
            </p:cNvPicPr>
            <p:nvPr/>
          </p:nvPicPr>
          <p:blipFill>
            <a:blip r:embed="rId4" cstate="print"/>
            <a:srcRect/>
            <a:stretch>
              <a:fillRect/>
            </a:stretch>
          </p:blipFill>
          <p:spPr bwMode="auto">
            <a:xfrm>
              <a:off x="1691680" y="2348880"/>
              <a:ext cx="504056" cy="504056"/>
            </a:xfrm>
            <a:prstGeom prst="rect">
              <a:avLst/>
            </a:prstGeom>
            <a:noFill/>
            <a:ln w="9525">
              <a:noFill/>
              <a:miter lim="800000"/>
              <a:headEnd/>
              <a:tailEnd/>
            </a:ln>
          </p:spPr>
        </p:pic>
      </p:grpSp>
      <p:sp>
        <p:nvSpPr>
          <p:cNvPr id="3073" name="Text Box 1"/>
          <p:cNvSpPr txBox="1">
            <a:spLocks noChangeArrowheads="1"/>
          </p:cNvSpPr>
          <p:nvPr/>
        </p:nvSpPr>
        <p:spPr bwMode="auto">
          <a:xfrm>
            <a:off x="539552" y="3717032"/>
            <a:ext cx="2393752" cy="1328569"/>
          </a:xfrm>
          <a:prstGeom prst="rect">
            <a:avLst/>
          </a:prstGeom>
          <a:solidFill>
            <a:srgbClr val="0070C0"/>
          </a:solidFill>
          <a:ln w="9525">
            <a:noFill/>
            <a:miter lim="800000"/>
            <a:headEnd/>
            <a:tailEnd/>
          </a:ln>
        </p:spPr>
        <p:txBody>
          <a:bodyPr vert="horz" wrap="square" lIns="91440" tIns="45720" rIns="91440" bIns="45720" numCol="1" anchor="t" anchorCtr="0" compatLnSpc="1">
            <a:prstTxWarp prst="textNoShape">
              <a:avLst/>
            </a:prstTxWarp>
            <a:spAutoFit/>
          </a:bodyPr>
          <a:lstStyle/>
          <a:p>
            <a:pPr algn="just" fontAlgn="base">
              <a:spcBef>
                <a:spcPct val="0"/>
              </a:spcBef>
              <a:spcAft>
                <a:spcPts val="1000"/>
              </a:spcAft>
            </a:pPr>
            <a:r>
              <a:rPr lang="es-MX" dirty="0" smtClean="0">
                <a:solidFill>
                  <a:srgbClr val="FFFF66"/>
                </a:solidFill>
                <a:latin typeface="Calibri" pitchFamily="34" charset="0"/>
              </a:rPr>
              <a:t>Especies de la</a:t>
            </a:r>
            <a:endParaRPr lang="es-MX" dirty="0">
              <a:solidFill>
                <a:srgbClr val="FFFF66"/>
              </a:solidFill>
              <a:latin typeface="Calibri" pitchFamily="34" charset="0"/>
            </a:endParaRPr>
          </a:p>
          <a:p>
            <a:pPr marL="0" marR="0" lvl="0" indent="0" algn="just" defTabSz="914400" rtl="0" eaLnBrk="1" fontAlgn="base" latinLnBrk="0" hangingPunct="1">
              <a:lnSpc>
                <a:spcPct val="100000"/>
              </a:lnSpc>
              <a:spcBef>
                <a:spcPct val="0"/>
              </a:spcBef>
              <a:spcAft>
                <a:spcPts val="1000"/>
              </a:spcAft>
              <a:buClrTx/>
              <a:buSzTx/>
              <a:buFontTx/>
              <a:buNone/>
              <a:tabLst/>
            </a:pPr>
            <a:r>
              <a:rPr kumimoji="0" lang="es-MX" b="0" i="0" u="none" strike="noStrike" cap="none" normalizeH="0" baseline="0" dirty="0" smtClean="0">
                <a:ln>
                  <a:noFill/>
                </a:ln>
                <a:solidFill>
                  <a:srgbClr val="E4F418"/>
                </a:solidFill>
                <a:effectLst/>
                <a:latin typeface="Calibri" pitchFamily="34" charset="0"/>
              </a:rPr>
              <a:t>Teoría General de la Composición del Litigio (género)</a:t>
            </a:r>
            <a:endParaRPr kumimoji="0" lang="es-ES" b="0" i="0" u="none" strike="noStrike" cap="none" normalizeH="0" baseline="0" dirty="0" smtClean="0">
              <a:ln>
                <a:noFill/>
              </a:ln>
              <a:solidFill>
                <a:srgbClr val="E4F418"/>
              </a:solidFill>
              <a:effectLst/>
              <a:latin typeface="Arial" pitchFamily="34" charset="0"/>
            </a:endParaRPr>
          </a:p>
        </p:txBody>
      </p:sp>
      <p:sp>
        <p:nvSpPr>
          <p:cNvPr id="3074" name="AutoShape 2"/>
          <p:cNvSpPr>
            <a:spLocks/>
          </p:cNvSpPr>
          <p:nvPr/>
        </p:nvSpPr>
        <p:spPr bwMode="auto">
          <a:xfrm>
            <a:off x="3347864" y="2348880"/>
            <a:ext cx="504056" cy="3528392"/>
          </a:xfrm>
          <a:prstGeom prst="leftBrace">
            <a:avLst>
              <a:gd name="adj1" fmla="val 105409"/>
              <a:gd name="adj2" fmla="val 50000"/>
            </a:avLst>
          </a:prstGeom>
          <a:noFill/>
          <a:ln w="9525">
            <a:solidFill>
              <a:srgbClr val="F2671A"/>
            </a:solidFill>
            <a:round/>
            <a:headEnd/>
            <a:tailEnd/>
          </a:ln>
        </p:spPr>
        <p:txBody>
          <a:bodyPr vert="horz" wrap="square" lIns="91440" tIns="45720" rIns="91440" bIns="45720" numCol="1" anchor="t" anchorCtr="0" compatLnSpc="1">
            <a:prstTxWarp prst="textNoShape">
              <a:avLst/>
            </a:prstTxWarp>
          </a:bodyPr>
          <a:lstStyle/>
          <a:p>
            <a:endParaRPr lang="es-ES" dirty="0">
              <a:solidFill>
                <a:srgbClr val="E4F418"/>
              </a:solidFill>
            </a:endParaRPr>
          </a:p>
        </p:txBody>
      </p:sp>
      <p:sp>
        <p:nvSpPr>
          <p:cNvPr id="3075" name="Text Box 3"/>
          <p:cNvSpPr txBox="1">
            <a:spLocks noChangeArrowheads="1"/>
          </p:cNvSpPr>
          <p:nvPr/>
        </p:nvSpPr>
        <p:spPr bwMode="auto">
          <a:xfrm>
            <a:off x="4283968" y="2708920"/>
            <a:ext cx="2097087" cy="2880320"/>
          </a:xfrm>
          <a:prstGeom prst="rect">
            <a:avLst/>
          </a:prstGeom>
          <a:solidFill>
            <a:srgbClr val="0070C0"/>
          </a:solidFill>
          <a:ln w="9525">
            <a:noFill/>
            <a:miter lim="800000"/>
            <a:headEnd/>
            <a:tailEnd/>
          </a:ln>
        </p:spPr>
        <p:txBody>
          <a:bodyPr vert="horz" wrap="square" lIns="91440" tIns="45720" rIns="91440" bIns="45720" numCol="1" anchor="t" anchorCtr="0" compatLnSpc="1">
            <a:prstTxWarp prst="textNoShape">
              <a:avLst/>
            </a:prstTxWarp>
          </a:bodyPr>
          <a:lstStyle/>
          <a:p>
            <a:pPr marL="285750" marR="0" lvl="0" indent="-285750" algn="just" defTabSz="914400" rtl="0" eaLnBrk="1" fontAlgn="base" latinLnBrk="0" hangingPunct="1">
              <a:lnSpc>
                <a:spcPct val="100000"/>
              </a:lnSpc>
              <a:spcBef>
                <a:spcPct val="0"/>
              </a:spcBef>
              <a:spcAft>
                <a:spcPts val="1000"/>
              </a:spcAft>
              <a:buClrTx/>
              <a:buSzTx/>
              <a:buFontTx/>
              <a:buChar char="-"/>
              <a:tabLst/>
            </a:pPr>
            <a:r>
              <a:rPr kumimoji="0" lang="es-MX" b="0" i="0" u="none" strike="noStrike" cap="none" normalizeH="0" baseline="0" dirty="0" smtClean="0">
                <a:ln>
                  <a:noFill/>
                </a:ln>
                <a:solidFill>
                  <a:srgbClr val="FFFF66"/>
                </a:solidFill>
                <a:effectLst/>
                <a:latin typeface="Calibri" pitchFamily="34" charset="0"/>
              </a:rPr>
              <a:t>Teoría de la </a:t>
            </a:r>
          </a:p>
          <a:p>
            <a:pPr marR="0" lvl="0" algn="just" defTabSz="914400" rtl="0" eaLnBrk="1" fontAlgn="base" latinLnBrk="0" hangingPunct="1">
              <a:lnSpc>
                <a:spcPct val="100000"/>
              </a:lnSpc>
              <a:spcBef>
                <a:spcPct val="0"/>
              </a:spcBef>
              <a:spcAft>
                <a:spcPts val="1000"/>
              </a:spcAft>
              <a:buClrTx/>
              <a:buSzTx/>
              <a:tabLst/>
            </a:pPr>
            <a:r>
              <a:rPr kumimoji="0" lang="es-MX" b="0" i="0" u="none" strike="noStrike" cap="none" normalizeH="0" baseline="0" dirty="0" smtClean="0">
                <a:ln>
                  <a:noFill/>
                </a:ln>
                <a:solidFill>
                  <a:srgbClr val="FFFF66"/>
                </a:solidFill>
                <a:effectLst/>
                <a:latin typeface="Calibri" pitchFamily="34" charset="0"/>
              </a:rPr>
              <a:t>autotutela</a:t>
            </a:r>
          </a:p>
          <a:p>
            <a:pPr marL="0" marR="0" lvl="0" indent="0" algn="just" defTabSz="914400" rtl="0" eaLnBrk="1" fontAlgn="base" latinLnBrk="0" hangingPunct="1">
              <a:lnSpc>
                <a:spcPct val="100000"/>
              </a:lnSpc>
              <a:spcBef>
                <a:spcPct val="0"/>
              </a:spcBef>
              <a:spcAft>
                <a:spcPts val="1000"/>
              </a:spcAft>
              <a:buClrTx/>
              <a:buSzTx/>
              <a:buFontTx/>
              <a:buNone/>
              <a:tabLst/>
            </a:pPr>
            <a:r>
              <a:rPr kumimoji="0" lang="es-MX" b="0" i="0" u="none" strike="noStrike" cap="none" normalizeH="0" baseline="0" dirty="0" smtClean="0">
                <a:ln>
                  <a:noFill/>
                </a:ln>
                <a:solidFill>
                  <a:srgbClr val="FFFF66"/>
                </a:solidFill>
                <a:effectLst/>
                <a:latin typeface="Calibri" pitchFamily="34" charset="0"/>
              </a:rPr>
              <a:t>- Teoría de la autocomposición</a:t>
            </a:r>
          </a:p>
          <a:p>
            <a:pPr marL="0" marR="0" lvl="0" indent="0" algn="just" defTabSz="914400" rtl="0" eaLnBrk="1" fontAlgn="base" latinLnBrk="0" hangingPunct="1">
              <a:lnSpc>
                <a:spcPct val="100000"/>
              </a:lnSpc>
              <a:spcBef>
                <a:spcPct val="0"/>
              </a:spcBef>
              <a:spcAft>
                <a:spcPts val="1000"/>
              </a:spcAft>
              <a:buClrTx/>
              <a:buSzTx/>
              <a:buFontTx/>
              <a:buNone/>
              <a:tabLst/>
            </a:pPr>
            <a:r>
              <a:rPr kumimoji="0" lang="es-MX" b="0" i="0" u="none" strike="noStrike" cap="none" normalizeH="0" baseline="0" dirty="0" smtClean="0">
                <a:ln>
                  <a:noFill/>
                </a:ln>
                <a:solidFill>
                  <a:srgbClr val="FFFF66"/>
                </a:solidFill>
                <a:effectLst/>
                <a:latin typeface="Calibri" pitchFamily="34" charset="0"/>
              </a:rPr>
              <a:t>- Teoría del arbitraje</a:t>
            </a:r>
          </a:p>
          <a:p>
            <a:pPr marL="0" marR="0" lvl="0" indent="0" algn="just" defTabSz="914400" rtl="0" eaLnBrk="1" fontAlgn="base" latinLnBrk="0" hangingPunct="1">
              <a:lnSpc>
                <a:spcPct val="100000"/>
              </a:lnSpc>
              <a:spcBef>
                <a:spcPct val="0"/>
              </a:spcBef>
              <a:spcAft>
                <a:spcPts val="1000"/>
              </a:spcAft>
              <a:buClrTx/>
              <a:buSzTx/>
              <a:buFontTx/>
              <a:buNone/>
              <a:tabLst/>
            </a:pPr>
            <a:r>
              <a:rPr kumimoji="0" lang="es-MX" b="0" i="0" u="none" strike="noStrike" cap="none" normalizeH="0" baseline="0" dirty="0" smtClean="0">
                <a:ln>
                  <a:noFill/>
                </a:ln>
                <a:solidFill>
                  <a:srgbClr val="FFFF66"/>
                </a:solidFill>
                <a:effectLst/>
                <a:latin typeface="Calibri" pitchFamily="34" charset="0"/>
              </a:rPr>
              <a:t>- Teoría general del proceso</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s-ES" sz="1600" b="0" i="0" u="none" strike="noStrike" cap="none" normalizeH="0" baseline="0" dirty="0" smtClean="0">
              <a:ln>
                <a:noFill/>
              </a:ln>
              <a:solidFill>
                <a:schemeClr val="tx1"/>
              </a:solidFill>
              <a:effectLst/>
              <a:latin typeface="Arial" pitchFamily="34" charset="0"/>
            </a:endParaRPr>
          </a:p>
        </p:txBody>
      </p:sp>
      <p:sp>
        <p:nvSpPr>
          <p:cNvPr id="16" name="15 CuadroTexto"/>
          <p:cNvSpPr txBox="1"/>
          <p:nvPr/>
        </p:nvSpPr>
        <p:spPr>
          <a:xfrm>
            <a:off x="6012160" y="5949280"/>
            <a:ext cx="2304256" cy="369332"/>
          </a:xfrm>
          <a:prstGeom prst="rect">
            <a:avLst/>
          </a:prstGeom>
          <a:noFill/>
        </p:spPr>
        <p:txBody>
          <a:bodyPr wrap="square" rtlCol="0">
            <a:spAutoFit/>
          </a:bodyPr>
          <a:lstStyle/>
          <a:p>
            <a:r>
              <a:rPr lang="es-MX" dirty="0" smtClean="0">
                <a:solidFill>
                  <a:schemeClr val="bg1"/>
                </a:solidFill>
              </a:rPr>
              <a:t>Said, 2007, pág. 71</a:t>
            </a:r>
            <a:endParaRPr lang="es-ES" dirty="0">
              <a:solidFill>
                <a:schemeClr val="bg1"/>
              </a:solidFill>
            </a:endParaRPr>
          </a:p>
        </p:txBody>
      </p:sp>
    </p:spTree>
    <p:extLst>
      <p:ext uri="{BB962C8B-B14F-4D97-AF65-F5344CB8AC3E}">
        <p14:creationId xmlns:p14="http://schemas.microsoft.com/office/powerpoint/2010/main" val="3619666011"/>
      </p:ext>
    </p:extLst>
  </p:cSld>
  <p:clrMapOvr>
    <a:masterClrMapping/>
  </p:clrMapOvr>
  <p:timing>
    <p:tnLst>
      <p:par>
        <p:cTn id="1" dur="indefinite" restart="never" nodeType="tmRoot"/>
      </p:par>
    </p:tnLst>
  </p:timing>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2276872"/>
            <a:ext cx="8229600" cy="4248472"/>
          </a:xfrm>
        </p:spPr>
        <p:txBody>
          <a:bodyPr>
            <a:normAutofit fontScale="77500" lnSpcReduction="20000"/>
          </a:bodyPr>
          <a:lstStyle/>
          <a:p>
            <a:pPr marL="0" indent="0" algn="just">
              <a:buNone/>
              <a:defRPr/>
            </a:pPr>
            <a:r>
              <a:rPr lang="es-CO" sz="2800" dirty="0" smtClean="0">
                <a:solidFill>
                  <a:schemeClr val="bg1"/>
                </a:solidFill>
              </a:rPr>
              <a:t>El </a:t>
            </a:r>
            <a:r>
              <a:rPr lang="es-CO" sz="2800" dirty="0">
                <a:solidFill>
                  <a:schemeClr val="bg1"/>
                </a:solidFill>
              </a:rPr>
              <a:t>Juzgador por el solo hecho de serlo, es titular de la función </a:t>
            </a:r>
            <a:r>
              <a:rPr lang="es-CO" sz="2800" dirty="0" smtClean="0">
                <a:solidFill>
                  <a:schemeClr val="bg1"/>
                </a:solidFill>
              </a:rPr>
              <a:t>jurisdiccional, pero </a:t>
            </a:r>
            <a:r>
              <a:rPr lang="es-CO" sz="2800" dirty="0">
                <a:solidFill>
                  <a:schemeClr val="bg1"/>
                </a:solidFill>
              </a:rPr>
              <a:t>no puede ejercerla en cualquier tipo de litigios, </a:t>
            </a:r>
            <a:r>
              <a:rPr lang="es-CO" sz="2800" dirty="0">
                <a:solidFill>
                  <a:srgbClr val="FFFF00"/>
                </a:solidFill>
              </a:rPr>
              <a:t>si no solo en aquellos para los que está </a:t>
            </a:r>
            <a:r>
              <a:rPr lang="es-CO" sz="2800" dirty="0">
                <a:solidFill>
                  <a:srgbClr val="FFC000"/>
                </a:solidFill>
              </a:rPr>
              <a:t>facultado por la ley</a:t>
            </a:r>
            <a:r>
              <a:rPr lang="es-CO" sz="2800" dirty="0">
                <a:solidFill>
                  <a:schemeClr val="bg1"/>
                </a:solidFill>
              </a:rPr>
              <a:t>, es decir, “en aquellos en los que es competente”.</a:t>
            </a:r>
          </a:p>
          <a:p>
            <a:pPr algn="just">
              <a:buNone/>
              <a:defRPr/>
            </a:pPr>
            <a:endParaRPr lang="es-CO" sz="2800" dirty="0" smtClean="0"/>
          </a:p>
          <a:p>
            <a:pPr algn="just">
              <a:buNone/>
              <a:defRPr/>
            </a:pPr>
            <a:r>
              <a:rPr lang="es-CO" sz="2800" dirty="0"/>
              <a:t>		</a:t>
            </a:r>
            <a:endParaRPr lang="es-CO" sz="2800" dirty="0" smtClean="0"/>
          </a:p>
          <a:p>
            <a:pPr algn="just">
              <a:buNone/>
              <a:defRPr/>
            </a:pPr>
            <a:r>
              <a:rPr lang="es-CO" sz="2800" dirty="0" smtClean="0">
                <a:solidFill>
                  <a:schemeClr val="bg1"/>
                </a:solidFill>
              </a:rPr>
              <a:t>CONCEPTO</a:t>
            </a:r>
            <a:r>
              <a:rPr lang="es-CO" sz="2800" dirty="0">
                <a:solidFill>
                  <a:schemeClr val="bg1"/>
                </a:solidFill>
              </a:rPr>
              <a:t>.- </a:t>
            </a:r>
            <a:endParaRPr lang="es-CO" sz="2800" dirty="0" smtClean="0">
              <a:solidFill>
                <a:schemeClr val="bg1"/>
              </a:solidFill>
            </a:endParaRPr>
          </a:p>
          <a:p>
            <a:pPr marL="0" indent="0" algn="just">
              <a:buNone/>
              <a:defRPr/>
            </a:pPr>
            <a:r>
              <a:rPr lang="es-CO" sz="2800" dirty="0" smtClean="0">
                <a:solidFill>
                  <a:schemeClr val="bg1"/>
                </a:solidFill>
              </a:rPr>
              <a:t>“</a:t>
            </a:r>
            <a:r>
              <a:rPr lang="es-CO" sz="2800" dirty="0">
                <a:solidFill>
                  <a:schemeClr val="bg1"/>
                </a:solidFill>
              </a:rPr>
              <a:t>Es la suma de </a:t>
            </a:r>
            <a:r>
              <a:rPr lang="es-CO" sz="2800" dirty="0">
                <a:solidFill>
                  <a:srgbClr val="FFC000"/>
                </a:solidFill>
              </a:rPr>
              <a:t>facultades</a:t>
            </a:r>
            <a:r>
              <a:rPr lang="es-CO" sz="2800" dirty="0">
                <a:solidFill>
                  <a:schemeClr val="bg1"/>
                </a:solidFill>
              </a:rPr>
              <a:t> que la ley da al juzgador </a:t>
            </a:r>
            <a:r>
              <a:rPr lang="es-CO" sz="2800" dirty="0">
                <a:solidFill>
                  <a:srgbClr val="FFFF00"/>
                </a:solidFill>
              </a:rPr>
              <a:t>para ejercer su </a:t>
            </a:r>
            <a:r>
              <a:rPr lang="es-CO" sz="2800" dirty="0" smtClean="0">
                <a:solidFill>
                  <a:srgbClr val="FFFF00"/>
                </a:solidFill>
              </a:rPr>
              <a:t>jurisdicción en </a:t>
            </a:r>
            <a:r>
              <a:rPr lang="es-CO" sz="2800" dirty="0">
                <a:solidFill>
                  <a:srgbClr val="FFFF00"/>
                </a:solidFill>
              </a:rPr>
              <a:t>determinados tipos de litigios o conflictos”</a:t>
            </a:r>
            <a:r>
              <a:rPr lang="es-CO" sz="2800" dirty="0">
                <a:solidFill>
                  <a:schemeClr val="bg1"/>
                </a:solidFill>
              </a:rPr>
              <a:t>. (</a:t>
            </a:r>
            <a:r>
              <a:rPr lang="es-CO" sz="2800" dirty="0" smtClean="0">
                <a:solidFill>
                  <a:schemeClr val="bg1"/>
                </a:solidFill>
              </a:rPr>
              <a:t>Ovalle, ?)</a:t>
            </a:r>
            <a:endParaRPr lang="es-CO" sz="2800" dirty="0">
              <a:solidFill>
                <a:schemeClr val="bg1"/>
              </a:solidFill>
            </a:endParaRPr>
          </a:p>
          <a:p>
            <a:pPr algn="just">
              <a:buNone/>
              <a:defRPr/>
            </a:pPr>
            <a:r>
              <a:rPr lang="es-CO" sz="2800" dirty="0">
                <a:solidFill>
                  <a:schemeClr val="bg1"/>
                </a:solidFill>
              </a:rPr>
              <a:t>				</a:t>
            </a:r>
          </a:p>
          <a:p>
            <a:pPr marL="0" indent="0" algn="just">
              <a:buNone/>
              <a:defRPr/>
            </a:pPr>
            <a:r>
              <a:rPr lang="es-CO" sz="2800" dirty="0" smtClean="0">
                <a:solidFill>
                  <a:schemeClr val="bg1"/>
                </a:solidFill>
              </a:rPr>
              <a:t>Es </a:t>
            </a:r>
            <a:r>
              <a:rPr lang="es-CO" sz="2800" dirty="0">
                <a:solidFill>
                  <a:schemeClr val="bg1"/>
                </a:solidFill>
              </a:rPr>
              <a:t>la medida, el acotamiento, el margen, el límite, la esfera, el ámbito o </a:t>
            </a:r>
            <a:r>
              <a:rPr lang="es-CO" sz="2800" dirty="0">
                <a:solidFill>
                  <a:srgbClr val="FFFF00"/>
                </a:solidFill>
              </a:rPr>
              <a:t>la facultad por la </a:t>
            </a:r>
            <a:r>
              <a:rPr lang="es-CO" sz="2800" dirty="0">
                <a:solidFill>
                  <a:srgbClr val="FFC000"/>
                </a:solidFill>
              </a:rPr>
              <a:t>cual válidamente un tribunal </a:t>
            </a:r>
            <a:r>
              <a:rPr lang="es-CO" sz="2800" dirty="0">
                <a:solidFill>
                  <a:srgbClr val="FFFF00"/>
                </a:solidFill>
              </a:rPr>
              <a:t>puede ejercer la </a:t>
            </a:r>
            <a:r>
              <a:rPr lang="es-CO" sz="2800" dirty="0" smtClean="0">
                <a:solidFill>
                  <a:srgbClr val="FFFF00"/>
                </a:solidFill>
              </a:rPr>
              <a:t>Jurisdicción</a:t>
            </a:r>
            <a:r>
              <a:rPr lang="es-CO" sz="2800" dirty="0">
                <a:solidFill>
                  <a:srgbClr val="FFFF00"/>
                </a:solidFill>
              </a:rPr>
              <a:t> </a:t>
            </a:r>
            <a:r>
              <a:rPr lang="es-CO" sz="2800" dirty="0" smtClean="0">
                <a:solidFill>
                  <a:schemeClr val="bg1"/>
                </a:solidFill>
              </a:rPr>
              <a:t>(Gutiérrez, 1993).</a:t>
            </a:r>
            <a:endParaRPr lang="es-CO" sz="2800" dirty="0">
              <a:solidFill>
                <a:schemeClr val="bg1"/>
              </a:solidFill>
            </a:endParaRPr>
          </a:p>
          <a:p>
            <a:pPr marL="0" indent="0" algn="just">
              <a:buNone/>
            </a:pPr>
            <a:endParaRPr lang="es-MX" sz="2800" dirty="0" smtClean="0"/>
          </a:p>
          <a:p>
            <a:pPr marL="0" indent="0" algn="r">
              <a:buNone/>
            </a:pPr>
            <a:endParaRPr lang="es-MX" sz="2800" dirty="0">
              <a:solidFill>
                <a:schemeClr val="bg1"/>
              </a:solidFill>
            </a:endParaRPr>
          </a:p>
          <a:p>
            <a:pPr marL="0" indent="0" algn="just">
              <a:buNone/>
            </a:pPr>
            <a:endParaRPr lang="es-MX" sz="2800" dirty="0" smtClean="0"/>
          </a:p>
          <a:p>
            <a:pPr marL="0" indent="0" algn="just">
              <a:buNone/>
            </a:pPr>
            <a:endParaRPr lang="es-MX" sz="2800" dirty="0"/>
          </a:p>
          <a:p>
            <a:pPr marL="0" indent="0" algn="just">
              <a:buNone/>
            </a:pPr>
            <a:endParaRPr lang="es-MX" sz="2800" dirty="0"/>
          </a:p>
          <a:p>
            <a:pPr marL="0" indent="0">
              <a:buNone/>
            </a:pPr>
            <a:endParaRPr lang="es-MX" sz="2800" dirty="0" smtClean="0"/>
          </a:p>
          <a:p>
            <a:pPr marL="0" indent="0">
              <a:buNone/>
            </a:pPr>
            <a:endParaRPr lang="es-MX" sz="2800" dirty="0"/>
          </a:p>
          <a:p>
            <a:pPr marL="0" indent="0">
              <a:buNone/>
            </a:pPr>
            <a:endParaRPr lang="es-MX" sz="2800" dirty="0" smtClean="0"/>
          </a:p>
          <a:p>
            <a:pPr marL="0" indent="0">
              <a:buNone/>
            </a:pPr>
            <a:endParaRPr lang="es-MX" sz="2800" dirty="0"/>
          </a:p>
          <a:p>
            <a:pPr marL="0" indent="0">
              <a:buNone/>
            </a:pPr>
            <a:endParaRPr lang="es-MX" sz="2800" dirty="0" smtClean="0"/>
          </a:p>
          <a:p>
            <a:pPr marL="0" indent="0">
              <a:buNone/>
            </a:pPr>
            <a:endParaRPr lang="es-MX" sz="2800" dirty="0"/>
          </a:p>
        </p:txBody>
      </p:sp>
      <p:sp>
        <p:nvSpPr>
          <p:cNvPr id="4" name="3 Rectángulo redondeado"/>
          <p:cNvSpPr/>
          <p:nvPr/>
        </p:nvSpPr>
        <p:spPr>
          <a:xfrm>
            <a:off x="179512" y="404664"/>
            <a:ext cx="8280920" cy="936104"/>
          </a:xfrm>
          <a:prstGeom prst="roundRect">
            <a:avLst/>
          </a:prstGeom>
          <a:gradFill>
            <a:gsLst>
              <a:gs pos="0">
                <a:srgbClr val="E6DCAC"/>
              </a:gs>
              <a:gs pos="12000">
                <a:srgbClr val="E6D78A"/>
              </a:gs>
              <a:gs pos="30000">
                <a:srgbClr val="C7AC4C"/>
              </a:gs>
              <a:gs pos="45000">
                <a:srgbClr val="E6D78A"/>
              </a:gs>
              <a:gs pos="77000">
                <a:srgbClr val="C7AC4C"/>
              </a:gs>
              <a:gs pos="100000">
                <a:srgbClr val="E6DCAC"/>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200" dirty="0" smtClean="0">
                <a:solidFill>
                  <a:srgbClr val="226911"/>
                </a:solidFill>
                <a:latin typeface="Elephant" pitchFamily="18" charset="0"/>
              </a:rPr>
              <a:t>    </a:t>
            </a:r>
            <a:r>
              <a:rPr lang="es-MX" sz="1600" i="1" dirty="0" smtClean="0">
                <a:solidFill>
                  <a:srgbClr val="11752B"/>
                </a:solidFill>
                <a:latin typeface="Bodoni MT Black" pitchFamily="18" charset="0"/>
              </a:rPr>
              <a:t>Universidad Autónoma del Estado de México</a:t>
            </a:r>
          </a:p>
          <a:p>
            <a:pPr algn="ctr"/>
            <a:r>
              <a:rPr lang="es-MX" i="1" dirty="0" smtClean="0">
                <a:solidFill>
                  <a:srgbClr val="11752B"/>
                </a:solidFill>
                <a:latin typeface="Bodoni MT Black" pitchFamily="18" charset="0"/>
              </a:rPr>
              <a:t>  </a:t>
            </a:r>
            <a:r>
              <a:rPr lang="es-MX" sz="1600" i="1" dirty="0" smtClean="0">
                <a:solidFill>
                  <a:srgbClr val="11752B"/>
                </a:solidFill>
                <a:latin typeface="Arial Rounded MT Bold" pitchFamily="34" charset="0"/>
              </a:rPr>
              <a:t>Centro Universitario UAEM Texcoco</a:t>
            </a:r>
            <a:endParaRPr lang="es-ES" sz="1600" i="1" dirty="0">
              <a:solidFill>
                <a:srgbClr val="11752B"/>
              </a:solidFill>
              <a:latin typeface="Arial Rounded MT Bold" pitchFamily="34" charset="0"/>
            </a:endParaRPr>
          </a:p>
        </p:txBody>
      </p:sp>
      <p:grpSp>
        <p:nvGrpSpPr>
          <p:cNvPr id="5" name="12 Grupo"/>
          <p:cNvGrpSpPr/>
          <p:nvPr/>
        </p:nvGrpSpPr>
        <p:grpSpPr>
          <a:xfrm>
            <a:off x="431540" y="476672"/>
            <a:ext cx="792088" cy="792088"/>
            <a:chOff x="827584" y="404664"/>
            <a:chExt cx="792088" cy="792088"/>
          </a:xfrm>
        </p:grpSpPr>
        <p:sp>
          <p:nvSpPr>
            <p:cNvPr id="6" name="5 Elipse"/>
            <p:cNvSpPr/>
            <p:nvPr/>
          </p:nvSpPr>
          <p:spPr>
            <a:xfrm>
              <a:off x="827584" y="404664"/>
              <a:ext cx="792088" cy="792088"/>
            </a:xfrm>
            <a:prstGeom prst="ellipse">
              <a:avLst/>
            </a:prstGeom>
            <a:solidFill>
              <a:srgbClr val="FFFFFF"/>
            </a:solidFill>
            <a:ln>
              <a:solidFill>
                <a:schemeClr val="accent3">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solidFill>
                  <a:prstClr val="white"/>
                </a:solidFill>
              </a:endParaRPr>
            </a:p>
          </p:txBody>
        </p:sp>
        <p:pic>
          <p:nvPicPr>
            <p:cNvPr id="7" name="Picture 2" descr="http://t1.gstatic.com/images?q=tbn:ANd9GcSfLtaCsGO9UgQ96G_1eswjYFRMOZ_RtGGO6cdOqtA40QlhU6vh6WmpYcye">
              <a:hlinkClick r:id="rId2"/>
            </p:cNvPr>
            <p:cNvPicPr>
              <a:picLocks noChangeAspect="1" noChangeArrowheads="1"/>
            </p:cNvPicPr>
            <p:nvPr/>
          </p:nvPicPr>
          <p:blipFill>
            <a:blip r:embed="rId3" cstate="print">
              <a:lum bright="17000" contrast="3000"/>
            </a:blip>
            <a:srcRect/>
            <a:stretch>
              <a:fillRect/>
            </a:stretch>
          </p:blipFill>
          <p:spPr bwMode="auto">
            <a:xfrm>
              <a:off x="956031" y="553460"/>
              <a:ext cx="543553" cy="507505"/>
            </a:xfrm>
            <a:prstGeom prst="rect">
              <a:avLst/>
            </a:prstGeom>
            <a:noFill/>
          </p:spPr>
        </p:pic>
      </p:grpSp>
      <p:grpSp>
        <p:nvGrpSpPr>
          <p:cNvPr id="8" name="12 Grupo"/>
          <p:cNvGrpSpPr/>
          <p:nvPr/>
        </p:nvGrpSpPr>
        <p:grpSpPr>
          <a:xfrm>
            <a:off x="7380312" y="476672"/>
            <a:ext cx="792088" cy="792088"/>
            <a:chOff x="827584" y="404664"/>
            <a:chExt cx="792088" cy="792088"/>
          </a:xfrm>
        </p:grpSpPr>
        <p:sp>
          <p:nvSpPr>
            <p:cNvPr id="9" name="8 Elipse"/>
            <p:cNvSpPr/>
            <p:nvPr/>
          </p:nvSpPr>
          <p:spPr>
            <a:xfrm>
              <a:off x="827584" y="404664"/>
              <a:ext cx="792088" cy="792088"/>
            </a:xfrm>
            <a:prstGeom prst="ellipse">
              <a:avLst/>
            </a:prstGeom>
            <a:solidFill>
              <a:srgbClr val="FFFFFF"/>
            </a:solidFill>
            <a:ln>
              <a:solidFill>
                <a:schemeClr val="accent3">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solidFill>
                  <a:prstClr val="white"/>
                </a:solidFill>
              </a:endParaRPr>
            </a:p>
          </p:txBody>
        </p:sp>
        <p:pic>
          <p:nvPicPr>
            <p:cNvPr id="10" name="Picture 2" descr="http://t1.gstatic.com/images?q=tbn:ANd9GcSfLtaCsGO9UgQ96G_1eswjYFRMOZ_RtGGO6cdOqtA40QlhU6vh6WmpYcye">
              <a:hlinkClick r:id="rId2"/>
            </p:cNvPr>
            <p:cNvPicPr>
              <a:picLocks noChangeAspect="1" noChangeArrowheads="1"/>
            </p:cNvPicPr>
            <p:nvPr/>
          </p:nvPicPr>
          <p:blipFill>
            <a:blip r:embed="rId3" cstate="print">
              <a:lum bright="17000" contrast="3000"/>
            </a:blip>
            <a:srcRect/>
            <a:stretch>
              <a:fillRect/>
            </a:stretch>
          </p:blipFill>
          <p:spPr bwMode="auto">
            <a:xfrm>
              <a:off x="956031" y="553460"/>
              <a:ext cx="543553" cy="507505"/>
            </a:xfrm>
            <a:prstGeom prst="rect">
              <a:avLst/>
            </a:prstGeom>
            <a:noFill/>
          </p:spPr>
        </p:pic>
      </p:grpSp>
      <p:sp>
        <p:nvSpPr>
          <p:cNvPr id="11" name="10 Título"/>
          <p:cNvSpPr>
            <a:spLocks noGrp="1"/>
          </p:cNvSpPr>
          <p:nvPr>
            <p:ph type="title"/>
          </p:nvPr>
        </p:nvSpPr>
        <p:spPr>
          <a:xfrm>
            <a:off x="467544" y="1579343"/>
            <a:ext cx="8229600" cy="523220"/>
          </a:xfrm>
          <a:prstGeom prst="rect">
            <a:avLst/>
          </a:prstGeom>
          <a:solidFill>
            <a:schemeClr val="accent6">
              <a:lumMod val="20000"/>
              <a:lumOff val="80000"/>
            </a:schemeClr>
          </a:solidFill>
        </p:spPr>
        <p:txBody>
          <a:bodyPr wrap="square">
            <a:spAutoFit/>
          </a:bodyPr>
          <a:lstStyle/>
          <a:p>
            <a:r>
              <a:rPr lang="es-MX" sz="2800" dirty="0" smtClean="0"/>
              <a:t>COMPETENCIA </a:t>
            </a:r>
            <a:endParaRPr lang="es-MX" sz="2800" dirty="0"/>
          </a:p>
        </p:txBody>
      </p:sp>
    </p:spTree>
    <p:extLst>
      <p:ext uri="{BB962C8B-B14F-4D97-AF65-F5344CB8AC3E}">
        <p14:creationId xmlns:p14="http://schemas.microsoft.com/office/powerpoint/2010/main" val="1385276520"/>
      </p:ext>
    </p:extLst>
  </p:cSld>
  <p:clrMapOvr>
    <a:masterClrMapping/>
  </p:clrMapOvr>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2276872"/>
            <a:ext cx="8229600" cy="4248472"/>
          </a:xfrm>
        </p:spPr>
        <p:txBody>
          <a:bodyPr>
            <a:normAutofit/>
          </a:bodyPr>
          <a:lstStyle/>
          <a:p>
            <a:pPr marL="0" indent="0" algn="just">
              <a:lnSpc>
                <a:spcPct val="80000"/>
              </a:lnSpc>
              <a:buNone/>
              <a:defRPr/>
            </a:pPr>
            <a:endParaRPr lang="es-CO" sz="2800" dirty="0" smtClean="0">
              <a:solidFill>
                <a:schemeClr val="bg1"/>
              </a:solidFill>
            </a:endParaRPr>
          </a:p>
          <a:p>
            <a:pPr marL="0" indent="0" algn="just">
              <a:lnSpc>
                <a:spcPct val="80000"/>
              </a:lnSpc>
              <a:buNone/>
              <a:defRPr/>
            </a:pPr>
            <a:endParaRPr lang="es-CO" sz="2800" dirty="0">
              <a:solidFill>
                <a:schemeClr val="bg1"/>
              </a:solidFill>
            </a:endParaRPr>
          </a:p>
          <a:p>
            <a:pPr marL="0" indent="0" algn="just">
              <a:lnSpc>
                <a:spcPct val="80000"/>
              </a:lnSpc>
              <a:buNone/>
              <a:defRPr/>
            </a:pPr>
            <a:r>
              <a:rPr lang="es-CO" dirty="0" smtClean="0">
                <a:solidFill>
                  <a:schemeClr val="bg1"/>
                </a:solidFill>
              </a:rPr>
              <a:t>De </a:t>
            </a:r>
            <a:r>
              <a:rPr lang="es-CO" dirty="0">
                <a:solidFill>
                  <a:schemeClr val="bg1"/>
                </a:solidFill>
              </a:rPr>
              <a:t>acuerdo a que la competencia es un presupuesto, requisito primordial y fundamental, </a:t>
            </a:r>
            <a:r>
              <a:rPr lang="es-CO" dirty="0">
                <a:solidFill>
                  <a:srgbClr val="FFFF00"/>
                </a:solidFill>
              </a:rPr>
              <a:t>la propia autoridad</a:t>
            </a:r>
            <a:r>
              <a:rPr lang="es-CO" dirty="0">
                <a:solidFill>
                  <a:schemeClr val="bg1"/>
                </a:solidFill>
              </a:rPr>
              <a:t>, al margen de la actuación de las partes, entre sus actos </a:t>
            </a:r>
            <a:r>
              <a:rPr lang="es-CO" dirty="0">
                <a:solidFill>
                  <a:srgbClr val="FFFF00"/>
                </a:solidFill>
              </a:rPr>
              <a:t>al dar inicio un proceso concreto debe pronunciarse al respecto de su propia competencia</a:t>
            </a:r>
            <a:r>
              <a:rPr lang="es-CO" dirty="0">
                <a:solidFill>
                  <a:schemeClr val="bg1"/>
                </a:solidFill>
              </a:rPr>
              <a:t>.</a:t>
            </a:r>
          </a:p>
          <a:p>
            <a:pPr algn="just">
              <a:lnSpc>
                <a:spcPct val="80000"/>
              </a:lnSpc>
              <a:buNone/>
              <a:defRPr/>
            </a:pPr>
            <a:r>
              <a:rPr lang="es-CO" b="1" dirty="0"/>
              <a:t>		</a:t>
            </a:r>
            <a:endParaRPr lang="es-ES" b="1" dirty="0"/>
          </a:p>
          <a:p>
            <a:pPr marL="0" indent="0" algn="just">
              <a:buNone/>
            </a:pPr>
            <a:endParaRPr lang="es-MX" sz="2800" dirty="0" smtClean="0"/>
          </a:p>
          <a:p>
            <a:pPr marL="0" indent="0" algn="r">
              <a:buNone/>
            </a:pPr>
            <a:endParaRPr lang="es-MX" sz="2800" dirty="0">
              <a:solidFill>
                <a:schemeClr val="bg1"/>
              </a:solidFill>
            </a:endParaRPr>
          </a:p>
          <a:p>
            <a:pPr marL="0" indent="0" algn="just">
              <a:buNone/>
            </a:pPr>
            <a:endParaRPr lang="es-MX" sz="2800" dirty="0" smtClean="0"/>
          </a:p>
          <a:p>
            <a:pPr marL="0" indent="0" algn="just">
              <a:buNone/>
            </a:pPr>
            <a:endParaRPr lang="es-MX" sz="2800" dirty="0"/>
          </a:p>
          <a:p>
            <a:pPr marL="0" indent="0" algn="just">
              <a:buNone/>
            </a:pPr>
            <a:endParaRPr lang="es-MX" sz="2800" dirty="0"/>
          </a:p>
          <a:p>
            <a:pPr marL="0" indent="0">
              <a:buNone/>
            </a:pPr>
            <a:endParaRPr lang="es-MX" sz="2800" dirty="0" smtClean="0"/>
          </a:p>
          <a:p>
            <a:pPr marL="0" indent="0">
              <a:buNone/>
            </a:pPr>
            <a:endParaRPr lang="es-MX" sz="2800" dirty="0"/>
          </a:p>
          <a:p>
            <a:pPr marL="0" indent="0">
              <a:buNone/>
            </a:pPr>
            <a:endParaRPr lang="es-MX" sz="2800" dirty="0" smtClean="0"/>
          </a:p>
          <a:p>
            <a:pPr marL="0" indent="0">
              <a:buNone/>
            </a:pPr>
            <a:endParaRPr lang="es-MX" sz="2800" dirty="0"/>
          </a:p>
          <a:p>
            <a:pPr marL="0" indent="0">
              <a:buNone/>
            </a:pPr>
            <a:endParaRPr lang="es-MX" sz="2800" dirty="0" smtClean="0"/>
          </a:p>
          <a:p>
            <a:pPr marL="0" indent="0">
              <a:buNone/>
            </a:pPr>
            <a:endParaRPr lang="es-MX" sz="2800" dirty="0"/>
          </a:p>
        </p:txBody>
      </p:sp>
      <p:sp>
        <p:nvSpPr>
          <p:cNvPr id="4" name="3 Rectángulo redondeado"/>
          <p:cNvSpPr/>
          <p:nvPr/>
        </p:nvSpPr>
        <p:spPr>
          <a:xfrm>
            <a:off x="179512" y="404664"/>
            <a:ext cx="8280920" cy="936104"/>
          </a:xfrm>
          <a:prstGeom prst="roundRect">
            <a:avLst/>
          </a:prstGeom>
          <a:gradFill>
            <a:gsLst>
              <a:gs pos="0">
                <a:srgbClr val="E6DCAC"/>
              </a:gs>
              <a:gs pos="12000">
                <a:srgbClr val="E6D78A"/>
              </a:gs>
              <a:gs pos="30000">
                <a:srgbClr val="C7AC4C"/>
              </a:gs>
              <a:gs pos="45000">
                <a:srgbClr val="E6D78A"/>
              </a:gs>
              <a:gs pos="77000">
                <a:srgbClr val="C7AC4C"/>
              </a:gs>
              <a:gs pos="100000">
                <a:srgbClr val="E6DCAC"/>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200" dirty="0" smtClean="0">
                <a:solidFill>
                  <a:srgbClr val="226911"/>
                </a:solidFill>
                <a:latin typeface="Elephant" pitchFamily="18" charset="0"/>
              </a:rPr>
              <a:t>    </a:t>
            </a:r>
            <a:r>
              <a:rPr lang="es-MX" sz="1600" i="1" dirty="0" smtClean="0">
                <a:solidFill>
                  <a:srgbClr val="11752B"/>
                </a:solidFill>
                <a:latin typeface="Bodoni MT Black" pitchFamily="18" charset="0"/>
              </a:rPr>
              <a:t>Universidad Autónoma del Estado de México</a:t>
            </a:r>
          </a:p>
          <a:p>
            <a:pPr algn="ctr"/>
            <a:r>
              <a:rPr lang="es-MX" i="1" dirty="0" smtClean="0">
                <a:solidFill>
                  <a:srgbClr val="11752B"/>
                </a:solidFill>
                <a:latin typeface="Bodoni MT Black" pitchFamily="18" charset="0"/>
              </a:rPr>
              <a:t>  </a:t>
            </a:r>
            <a:r>
              <a:rPr lang="es-MX" sz="1600" i="1" dirty="0" smtClean="0">
                <a:solidFill>
                  <a:srgbClr val="11752B"/>
                </a:solidFill>
                <a:latin typeface="Arial Rounded MT Bold" pitchFamily="34" charset="0"/>
              </a:rPr>
              <a:t>Centro Universitario UAEM Texcoco</a:t>
            </a:r>
            <a:endParaRPr lang="es-ES" sz="1600" i="1" dirty="0">
              <a:solidFill>
                <a:srgbClr val="11752B"/>
              </a:solidFill>
              <a:latin typeface="Arial Rounded MT Bold" pitchFamily="34" charset="0"/>
            </a:endParaRPr>
          </a:p>
        </p:txBody>
      </p:sp>
      <p:grpSp>
        <p:nvGrpSpPr>
          <p:cNvPr id="5" name="12 Grupo"/>
          <p:cNvGrpSpPr/>
          <p:nvPr/>
        </p:nvGrpSpPr>
        <p:grpSpPr>
          <a:xfrm>
            <a:off x="431540" y="476672"/>
            <a:ext cx="792088" cy="792088"/>
            <a:chOff x="827584" y="404664"/>
            <a:chExt cx="792088" cy="792088"/>
          </a:xfrm>
        </p:grpSpPr>
        <p:sp>
          <p:nvSpPr>
            <p:cNvPr id="6" name="5 Elipse"/>
            <p:cNvSpPr/>
            <p:nvPr/>
          </p:nvSpPr>
          <p:spPr>
            <a:xfrm>
              <a:off x="827584" y="404664"/>
              <a:ext cx="792088" cy="792088"/>
            </a:xfrm>
            <a:prstGeom prst="ellipse">
              <a:avLst/>
            </a:prstGeom>
            <a:solidFill>
              <a:srgbClr val="FFFFFF"/>
            </a:solidFill>
            <a:ln>
              <a:solidFill>
                <a:schemeClr val="accent3">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solidFill>
                  <a:prstClr val="white"/>
                </a:solidFill>
              </a:endParaRPr>
            </a:p>
          </p:txBody>
        </p:sp>
        <p:pic>
          <p:nvPicPr>
            <p:cNvPr id="7" name="Picture 2" descr="http://t1.gstatic.com/images?q=tbn:ANd9GcSfLtaCsGO9UgQ96G_1eswjYFRMOZ_RtGGO6cdOqtA40QlhU6vh6WmpYcye">
              <a:hlinkClick r:id="rId2"/>
            </p:cNvPr>
            <p:cNvPicPr>
              <a:picLocks noChangeAspect="1" noChangeArrowheads="1"/>
            </p:cNvPicPr>
            <p:nvPr/>
          </p:nvPicPr>
          <p:blipFill>
            <a:blip r:embed="rId3" cstate="print">
              <a:lum bright="17000" contrast="3000"/>
            </a:blip>
            <a:srcRect/>
            <a:stretch>
              <a:fillRect/>
            </a:stretch>
          </p:blipFill>
          <p:spPr bwMode="auto">
            <a:xfrm>
              <a:off x="956031" y="553460"/>
              <a:ext cx="543553" cy="507505"/>
            </a:xfrm>
            <a:prstGeom prst="rect">
              <a:avLst/>
            </a:prstGeom>
            <a:noFill/>
          </p:spPr>
        </p:pic>
      </p:grpSp>
      <p:grpSp>
        <p:nvGrpSpPr>
          <p:cNvPr id="8" name="12 Grupo"/>
          <p:cNvGrpSpPr/>
          <p:nvPr/>
        </p:nvGrpSpPr>
        <p:grpSpPr>
          <a:xfrm>
            <a:off x="7380312" y="476672"/>
            <a:ext cx="792088" cy="792088"/>
            <a:chOff x="827584" y="404664"/>
            <a:chExt cx="792088" cy="792088"/>
          </a:xfrm>
        </p:grpSpPr>
        <p:sp>
          <p:nvSpPr>
            <p:cNvPr id="9" name="8 Elipse"/>
            <p:cNvSpPr/>
            <p:nvPr/>
          </p:nvSpPr>
          <p:spPr>
            <a:xfrm>
              <a:off x="827584" y="404664"/>
              <a:ext cx="792088" cy="792088"/>
            </a:xfrm>
            <a:prstGeom prst="ellipse">
              <a:avLst/>
            </a:prstGeom>
            <a:solidFill>
              <a:srgbClr val="FFFFFF"/>
            </a:solidFill>
            <a:ln>
              <a:solidFill>
                <a:schemeClr val="accent3">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solidFill>
                  <a:prstClr val="white"/>
                </a:solidFill>
              </a:endParaRPr>
            </a:p>
          </p:txBody>
        </p:sp>
        <p:pic>
          <p:nvPicPr>
            <p:cNvPr id="10" name="Picture 2" descr="http://t1.gstatic.com/images?q=tbn:ANd9GcSfLtaCsGO9UgQ96G_1eswjYFRMOZ_RtGGO6cdOqtA40QlhU6vh6WmpYcye">
              <a:hlinkClick r:id="rId2"/>
            </p:cNvPr>
            <p:cNvPicPr>
              <a:picLocks noChangeAspect="1" noChangeArrowheads="1"/>
            </p:cNvPicPr>
            <p:nvPr/>
          </p:nvPicPr>
          <p:blipFill>
            <a:blip r:embed="rId3" cstate="print">
              <a:lum bright="17000" contrast="3000"/>
            </a:blip>
            <a:srcRect/>
            <a:stretch>
              <a:fillRect/>
            </a:stretch>
          </p:blipFill>
          <p:spPr bwMode="auto">
            <a:xfrm>
              <a:off x="956031" y="553460"/>
              <a:ext cx="543553" cy="507505"/>
            </a:xfrm>
            <a:prstGeom prst="rect">
              <a:avLst/>
            </a:prstGeom>
            <a:noFill/>
          </p:spPr>
        </p:pic>
      </p:grpSp>
      <p:sp>
        <p:nvSpPr>
          <p:cNvPr id="11" name="10 Título"/>
          <p:cNvSpPr>
            <a:spLocks noGrp="1"/>
          </p:cNvSpPr>
          <p:nvPr>
            <p:ph type="title"/>
          </p:nvPr>
        </p:nvSpPr>
        <p:spPr>
          <a:xfrm>
            <a:off x="467544" y="1610121"/>
            <a:ext cx="8229600" cy="461665"/>
          </a:xfrm>
          <a:prstGeom prst="rect">
            <a:avLst/>
          </a:prstGeom>
          <a:solidFill>
            <a:schemeClr val="accent6">
              <a:lumMod val="20000"/>
              <a:lumOff val="80000"/>
            </a:schemeClr>
          </a:solidFill>
        </p:spPr>
        <p:txBody>
          <a:bodyPr wrap="square">
            <a:spAutoFit/>
          </a:bodyPr>
          <a:lstStyle/>
          <a:p>
            <a:r>
              <a:rPr lang="es-CO" sz="2400" dirty="0" smtClean="0"/>
              <a:t>CUESTIONES DE COMPETENCIA OBJETIVA Y COMO RESOLVERLA</a:t>
            </a:r>
            <a:endParaRPr lang="es-MX" sz="2400" dirty="0"/>
          </a:p>
        </p:txBody>
      </p:sp>
    </p:spTree>
    <p:extLst>
      <p:ext uri="{BB962C8B-B14F-4D97-AF65-F5344CB8AC3E}">
        <p14:creationId xmlns:p14="http://schemas.microsoft.com/office/powerpoint/2010/main" val="1846783844"/>
      </p:ext>
    </p:extLst>
  </p:cSld>
  <p:clrMapOvr>
    <a:masterClrMapping/>
  </p:clrMapOvr>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2276872"/>
            <a:ext cx="8229600" cy="4248472"/>
          </a:xfrm>
        </p:spPr>
        <p:txBody>
          <a:bodyPr>
            <a:normAutofit/>
          </a:bodyPr>
          <a:lstStyle/>
          <a:p>
            <a:pPr marL="0" indent="0" algn="just">
              <a:buNone/>
            </a:pPr>
            <a:r>
              <a:rPr lang="es-CO" sz="2800" dirty="0" smtClean="0">
                <a:solidFill>
                  <a:schemeClr val="bg1"/>
                </a:solidFill>
                <a:latin typeface="+mj-lt"/>
              </a:rPr>
              <a:t>Está </a:t>
            </a:r>
            <a:r>
              <a:rPr lang="es-CO" sz="2800" dirty="0">
                <a:solidFill>
                  <a:schemeClr val="bg1"/>
                </a:solidFill>
                <a:latin typeface="+mj-lt"/>
              </a:rPr>
              <a:t>relacionados de manera objetiva con el ámbito dentro del cual un órgano jurisdiccional </a:t>
            </a:r>
            <a:r>
              <a:rPr lang="es-CO" sz="2800" dirty="0">
                <a:solidFill>
                  <a:srgbClr val="FFFF00"/>
                </a:solidFill>
                <a:latin typeface="+mj-lt"/>
              </a:rPr>
              <a:t>puede realizar válidamente su </a:t>
            </a:r>
            <a:r>
              <a:rPr lang="es-CO" sz="2800" dirty="0" smtClean="0">
                <a:solidFill>
                  <a:srgbClr val="FFFF00"/>
                </a:solidFill>
                <a:latin typeface="+mj-lt"/>
              </a:rPr>
              <a:t>función </a:t>
            </a:r>
            <a:r>
              <a:rPr lang="es-CO" sz="2800" dirty="0" smtClean="0">
                <a:solidFill>
                  <a:schemeClr val="bg1"/>
                </a:solidFill>
                <a:latin typeface="+mj-lt"/>
              </a:rPr>
              <a:t>(Said y González</a:t>
            </a:r>
            <a:r>
              <a:rPr lang="es-CO" sz="2800" dirty="0">
                <a:solidFill>
                  <a:schemeClr val="bg1"/>
                </a:solidFill>
                <a:latin typeface="+mj-lt"/>
              </a:rPr>
              <a:t>, </a:t>
            </a:r>
            <a:r>
              <a:rPr lang="es-CO" sz="2800" dirty="0" smtClean="0">
                <a:solidFill>
                  <a:schemeClr val="bg1"/>
                </a:solidFill>
                <a:latin typeface="+mj-lt"/>
              </a:rPr>
              <a:t>2007</a:t>
            </a:r>
            <a:r>
              <a:rPr lang="es-CO" sz="2800" dirty="0">
                <a:solidFill>
                  <a:schemeClr val="bg1"/>
                </a:solidFill>
                <a:latin typeface="+mj-lt"/>
              </a:rPr>
              <a:t>).</a:t>
            </a:r>
          </a:p>
          <a:p>
            <a:pPr marL="0" indent="0" algn="just">
              <a:buNone/>
            </a:pPr>
            <a:endParaRPr lang="es-CO" sz="2800" dirty="0" smtClean="0">
              <a:solidFill>
                <a:schemeClr val="bg1"/>
              </a:solidFill>
              <a:latin typeface="+mj-lt"/>
            </a:endParaRPr>
          </a:p>
          <a:p>
            <a:pPr marL="0" indent="0" algn="just">
              <a:buNone/>
            </a:pPr>
            <a:r>
              <a:rPr lang="es-CO" sz="2800" dirty="0" smtClean="0">
                <a:solidFill>
                  <a:schemeClr val="bg1"/>
                </a:solidFill>
                <a:latin typeface="+mj-lt"/>
              </a:rPr>
              <a:t>En </a:t>
            </a:r>
            <a:r>
              <a:rPr lang="es-CO" sz="2800" dirty="0">
                <a:solidFill>
                  <a:schemeClr val="bg1"/>
                </a:solidFill>
                <a:latin typeface="+mj-lt"/>
              </a:rPr>
              <a:t>esta se ubican el conjunto de facultades conferidas por la ley al tribunal, para conocer de asuntos determinados por razón de </a:t>
            </a:r>
            <a:r>
              <a:rPr lang="es-CO" sz="2800" dirty="0">
                <a:solidFill>
                  <a:srgbClr val="FFFF00"/>
                </a:solidFill>
                <a:latin typeface="+mj-lt"/>
              </a:rPr>
              <a:t>la materia, </a:t>
            </a:r>
            <a:r>
              <a:rPr lang="es-CO" sz="2800" dirty="0" smtClean="0">
                <a:solidFill>
                  <a:srgbClr val="FFFF00"/>
                </a:solidFill>
                <a:latin typeface="+mj-lt"/>
              </a:rPr>
              <a:t>cuantía, grado o instancia, del territorio</a:t>
            </a:r>
            <a:r>
              <a:rPr lang="es-CO" sz="2800" dirty="0" smtClean="0">
                <a:solidFill>
                  <a:schemeClr val="bg1"/>
                </a:solidFill>
                <a:latin typeface="+mj-lt"/>
              </a:rPr>
              <a:t> (Armenta, 2006</a:t>
            </a:r>
            <a:r>
              <a:rPr lang="es-CO" sz="2800" dirty="0">
                <a:solidFill>
                  <a:schemeClr val="bg1"/>
                </a:solidFill>
                <a:latin typeface="+mj-lt"/>
              </a:rPr>
              <a:t>).  </a:t>
            </a:r>
          </a:p>
          <a:p>
            <a:pPr marL="0" indent="0" algn="just">
              <a:buNone/>
            </a:pPr>
            <a:endParaRPr lang="es-MX" sz="2800" dirty="0" smtClean="0"/>
          </a:p>
          <a:p>
            <a:pPr marL="0" indent="0" algn="r">
              <a:buNone/>
            </a:pPr>
            <a:endParaRPr lang="es-MX" sz="2800" dirty="0">
              <a:solidFill>
                <a:schemeClr val="bg1"/>
              </a:solidFill>
            </a:endParaRPr>
          </a:p>
          <a:p>
            <a:pPr marL="0" indent="0" algn="just">
              <a:buNone/>
            </a:pPr>
            <a:endParaRPr lang="es-MX" sz="2800" dirty="0" smtClean="0"/>
          </a:p>
          <a:p>
            <a:pPr marL="0" indent="0" algn="just">
              <a:buNone/>
            </a:pPr>
            <a:endParaRPr lang="es-MX" sz="2800" dirty="0"/>
          </a:p>
          <a:p>
            <a:pPr marL="0" indent="0" algn="just">
              <a:buNone/>
            </a:pPr>
            <a:endParaRPr lang="es-MX" sz="2800" dirty="0"/>
          </a:p>
          <a:p>
            <a:pPr marL="0" indent="0">
              <a:buNone/>
            </a:pPr>
            <a:endParaRPr lang="es-MX" sz="2800" dirty="0" smtClean="0"/>
          </a:p>
          <a:p>
            <a:pPr marL="0" indent="0">
              <a:buNone/>
            </a:pPr>
            <a:endParaRPr lang="es-MX" sz="2800" dirty="0"/>
          </a:p>
          <a:p>
            <a:pPr marL="0" indent="0">
              <a:buNone/>
            </a:pPr>
            <a:endParaRPr lang="es-MX" sz="2800" dirty="0" smtClean="0"/>
          </a:p>
          <a:p>
            <a:pPr marL="0" indent="0">
              <a:buNone/>
            </a:pPr>
            <a:endParaRPr lang="es-MX" sz="2800" dirty="0"/>
          </a:p>
          <a:p>
            <a:pPr marL="0" indent="0">
              <a:buNone/>
            </a:pPr>
            <a:endParaRPr lang="es-MX" sz="2800" dirty="0" smtClean="0"/>
          </a:p>
          <a:p>
            <a:pPr marL="0" indent="0">
              <a:buNone/>
            </a:pPr>
            <a:endParaRPr lang="es-MX" sz="2800" dirty="0"/>
          </a:p>
        </p:txBody>
      </p:sp>
      <p:sp>
        <p:nvSpPr>
          <p:cNvPr id="4" name="3 Rectángulo redondeado"/>
          <p:cNvSpPr/>
          <p:nvPr/>
        </p:nvSpPr>
        <p:spPr>
          <a:xfrm>
            <a:off x="179512" y="404664"/>
            <a:ext cx="8280920" cy="936104"/>
          </a:xfrm>
          <a:prstGeom prst="roundRect">
            <a:avLst/>
          </a:prstGeom>
          <a:gradFill>
            <a:gsLst>
              <a:gs pos="0">
                <a:srgbClr val="E6DCAC"/>
              </a:gs>
              <a:gs pos="12000">
                <a:srgbClr val="E6D78A"/>
              </a:gs>
              <a:gs pos="30000">
                <a:srgbClr val="C7AC4C"/>
              </a:gs>
              <a:gs pos="45000">
                <a:srgbClr val="E6D78A"/>
              </a:gs>
              <a:gs pos="77000">
                <a:srgbClr val="C7AC4C"/>
              </a:gs>
              <a:gs pos="100000">
                <a:srgbClr val="E6DCAC"/>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200" dirty="0" smtClean="0">
                <a:solidFill>
                  <a:srgbClr val="226911"/>
                </a:solidFill>
                <a:latin typeface="Elephant" pitchFamily="18" charset="0"/>
              </a:rPr>
              <a:t>    </a:t>
            </a:r>
            <a:r>
              <a:rPr lang="es-MX" sz="1600" i="1" dirty="0" smtClean="0">
                <a:solidFill>
                  <a:srgbClr val="11752B"/>
                </a:solidFill>
                <a:latin typeface="Bodoni MT Black" pitchFamily="18" charset="0"/>
              </a:rPr>
              <a:t>Universidad Autónoma del Estado de México</a:t>
            </a:r>
          </a:p>
          <a:p>
            <a:pPr algn="ctr"/>
            <a:r>
              <a:rPr lang="es-MX" i="1" dirty="0" smtClean="0">
                <a:solidFill>
                  <a:srgbClr val="11752B"/>
                </a:solidFill>
                <a:latin typeface="Bodoni MT Black" pitchFamily="18" charset="0"/>
              </a:rPr>
              <a:t>  </a:t>
            </a:r>
            <a:r>
              <a:rPr lang="es-MX" sz="1600" i="1" dirty="0" smtClean="0">
                <a:solidFill>
                  <a:srgbClr val="11752B"/>
                </a:solidFill>
                <a:latin typeface="Arial Rounded MT Bold" pitchFamily="34" charset="0"/>
              </a:rPr>
              <a:t>Centro Universitario UAEM Texcoco</a:t>
            </a:r>
            <a:endParaRPr lang="es-ES" sz="1600" i="1" dirty="0">
              <a:solidFill>
                <a:srgbClr val="11752B"/>
              </a:solidFill>
              <a:latin typeface="Arial Rounded MT Bold" pitchFamily="34" charset="0"/>
            </a:endParaRPr>
          </a:p>
        </p:txBody>
      </p:sp>
      <p:grpSp>
        <p:nvGrpSpPr>
          <p:cNvPr id="5" name="12 Grupo"/>
          <p:cNvGrpSpPr/>
          <p:nvPr/>
        </p:nvGrpSpPr>
        <p:grpSpPr>
          <a:xfrm>
            <a:off x="431540" y="476672"/>
            <a:ext cx="792088" cy="792088"/>
            <a:chOff x="827584" y="404664"/>
            <a:chExt cx="792088" cy="792088"/>
          </a:xfrm>
        </p:grpSpPr>
        <p:sp>
          <p:nvSpPr>
            <p:cNvPr id="6" name="5 Elipse"/>
            <p:cNvSpPr/>
            <p:nvPr/>
          </p:nvSpPr>
          <p:spPr>
            <a:xfrm>
              <a:off x="827584" y="404664"/>
              <a:ext cx="792088" cy="792088"/>
            </a:xfrm>
            <a:prstGeom prst="ellipse">
              <a:avLst/>
            </a:prstGeom>
            <a:solidFill>
              <a:srgbClr val="FFFFFF"/>
            </a:solidFill>
            <a:ln>
              <a:solidFill>
                <a:schemeClr val="accent3">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solidFill>
                  <a:prstClr val="white"/>
                </a:solidFill>
              </a:endParaRPr>
            </a:p>
          </p:txBody>
        </p:sp>
        <p:pic>
          <p:nvPicPr>
            <p:cNvPr id="7" name="Picture 2" descr="http://t1.gstatic.com/images?q=tbn:ANd9GcSfLtaCsGO9UgQ96G_1eswjYFRMOZ_RtGGO6cdOqtA40QlhU6vh6WmpYcye">
              <a:hlinkClick r:id="rId2"/>
            </p:cNvPr>
            <p:cNvPicPr>
              <a:picLocks noChangeAspect="1" noChangeArrowheads="1"/>
            </p:cNvPicPr>
            <p:nvPr/>
          </p:nvPicPr>
          <p:blipFill>
            <a:blip r:embed="rId3" cstate="print">
              <a:lum bright="17000" contrast="3000"/>
            </a:blip>
            <a:srcRect/>
            <a:stretch>
              <a:fillRect/>
            </a:stretch>
          </p:blipFill>
          <p:spPr bwMode="auto">
            <a:xfrm>
              <a:off x="956031" y="553460"/>
              <a:ext cx="543553" cy="507505"/>
            </a:xfrm>
            <a:prstGeom prst="rect">
              <a:avLst/>
            </a:prstGeom>
            <a:noFill/>
          </p:spPr>
        </p:pic>
      </p:grpSp>
      <p:grpSp>
        <p:nvGrpSpPr>
          <p:cNvPr id="8" name="12 Grupo"/>
          <p:cNvGrpSpPr/>
          <p:nvPr/>
        </p:nvGrpSpPr>
        <p:grpSpPr>
          <a:xfrm>
            <a:off x="7380312" y="476672"/>
            <a:ext cx="792088" cy="792088"/>
            <a:chOff x="827584" y="404664"/>
            <a:chExt cx="792088" cy="792088"/>
          </a:xfrm>
        </p:grpSpPr>
        <p:sp>
          <p:nvSpPr>
            <p:cNvPr id="9" name="8 Elipse"/>
            <p:cNvSpPr/>
            <p:nvPr/>
          </p:nvSpPr>
          <p:spPr>
            <a:xfrm>
              <a:off x="827584" y="404664"/>
              <a:ext cx="792088" cy="792088"/>
            </a:xfrm>
            <a:prstGeom prst="ellipse">
              <a:avLst/>
            </a:prstGeom>
            <a:solidFill>
              <a:srgbClr val="FFFFFF"/>
            </a:solidFill>
            <a:ln>
              <a:solidFill>
                <a:schemeClr val="accent3">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solidFill>
                  <a:prstClr val="white"/>
                </a:solidFill>
              </a:endParaRPr>
            </a:p>
          </p:txBody>
        </p:sp>
        <p:pic>
          <p:nvPicPr>
            <p:cNvPr id="10" name="Picture 2" descr="http://t1.gstatic.com/images?q=tbn:ANd9GcSfLtaCsGO9UgQ96G_1eswjYFRMOZ_RtGGO6cdOqtA40QlhU6vh6WmpYcye">
              <a:hlinkClick r:id="rId2"/>
            </p:cNvPr>
            <p:cNvPicPr>
              <a:picLocks noChangeAspect="1" noChangeArrowheads="1"/>
            </p:cNvPicPr>
            <p:nvPr/>
          </p:nvPicPr>
          <p:blipFill>
            <a:blip r:embed="rId3" cstate="print">
              <a:lum bright="17000" contrast="3000"/>
            </a:blip>
            <a:srcRect/>
            <a:stretch>
              <a:fillRect/>
            </a:stretch>
          </p:blipFill>
          <p:spPr bwMode="auto">
            <a:xfrm>
              <a:off x="956031" y="553460"/>
              <a:ext cx="543553" cy="507505"/>
            </a:xfrm>
            <a:prstGeom prst="rect">
              <a:avLst/>
            </a:prstGeom>
            <a:noFill/>
          </p:spPr>
        </p:pic>
      </p:grpSp>
      <p:sp>
        <p:nvSpPr>
          <p:cNvPr id="11" name="10 Título"/>
          <p:cNvSpPr>
            <a:spLocks noGrp="1"/>
          </p:cNvSpPr>
          <p:nvPr>
            <p:ph type="title"/>
          </p:nvPr>
        </p:nvSpPr>
        <p:spPr>
          <a:xfrm>
            <a:off x="467544" y="1579343"/>
            <a:ext cx="8229600" cy="523220"/>
          </a:xfrm>
          <a:prstGeom prst="rect">
            <a:avLst/>
          </a:prstGeom>
          <a:solidFill>
            <a:schemeClr val="accent6">
              <a:lumMod val="20000"/>
              <a:lumOff val="80000"/>
            </a:schemeClr>
          </a:solidFill>
        </p:spPr>
        <p:txBody>
          <a:bodyPr wrap="square">
            <a:spAutoFit/>
          </a:bodyPr>
          <a:lstStyle/>
          <a:p>
            <a:r>
              <a:rPr lang="es-MX" sz="2800" dirty="0" smtClean="0"/>
              <a:t>COMPETENCIA OBJETIVA</a:t>
            </a:r>
            <a:endParaRPr lang="es-MX" sz="2800" dirty="0"/>
          </a:p>
        </p:txBody>
      </p:sp>
    </p:spTree>
    <p:extLst>
      <p:ext uri="{BB962C8B-B14F-4D97-AF65-F5344CB8AC3E}">
        <p14:creationId xmlns:p14="http://schemas.microsoft.com/office/powerpoint/2010/main" val="221045154"/>
      </p:ext>
    </p:extLst>
  </p:cSld>
  <p:clrMapOvr>
    <a:masterClrMapping/>
  </p:clrMapOvr>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redondeado"/>
          <p:cNvSpPr/>
          <p:nvPr/>
        </p:nvSpPr>
        <p:spPr>
          <a:xfrm>
            <a:off x="179512" y="404664"/>
            <a:ext cx="8280920" cy="936104"/>
          </a:xfrm>
          <a:prstGeom prst="roundRect">
            <a:avLst/>
          </a:prstGeom>
          <a:gradFill>
            <a:gsLst>
              <a:gs pos="0">
                <a:srgbClr val="E6DCAC"/>
              </a:gs>
              <a:gs pos="12000">
                <a:srgbClr val="E6D78A"/>
              </a:gs>
              <a:gs pos="30000">
                <a:srgbClr val="C7AC4C"/>
              </a:gs>
              <a:gs pos="45000">
                <a:srgbClr val="E6D78A"/>
              </a:gs>
              <a:gs pos="77000">
                <a:srgbClr val="C7AC4C"/>
              </a:gs>
              <a:gs pos="100000">
                <a:srgbClr val="E6DCAC"/>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200" dirty="0" smtClean="0">
                <a:solidFill>
                  <a:srgbClr val="226911"/>
                </a:solidFill>
                <a:latin typeface="Elephant" pitchFamily="18" charset="0"/>
              </a:rPr>
              <a:t>    </a:t>
            </a:r>
            <a:r>
              <a:rPr lang="es-MX" sz="1600" i="1" dirty="0" smtClean="0">
                <a:solidFill>
                  <a:srgbClr val="11752B"/>
                </a:solidFill>
                <a:latin typeface="Bodoni MT Black" pitchFamily="18" charset="0"/>
              </a:rPr>
              <a:t>Universidad Autónoma del Estado de México</a:t>
            </a:r>
          </a:p>
          <a:p>
            <a:pPr algn="ctr"/>
            <a:r>
              <a:rPr lang="es-MX" i="1" dirty="0" smtClean="0">
                <a:solidFill>
                  <a:srgbClr val="11752B"/>
                </a:solidFill>
                <a:latin typeface="Bodoni MT Black" pitchFamily="18" charset="0"/>
              </a:rPr>
              <a:t>  </a:t>
            </a:r>
            <a:r>
              <a:rPr lang="es-MX" sz="1600" i="1" dirty="0" smtClean="0">
                <a:solidFill>
                  <a:srgbClr val="11752B"/>
                </a:solidFill>
                <a:latin typeface="Arial Rounded MT Bold" pitchFamily="34" charset="0"/>
              </a:rPr>
              <a:t>Centro Universitario UAEM Texcoco</a:t>
            </a:r>
            <a:endParaRPr lang="es-ES" sz="1600" i="1" dirty="0">
              <a:solidFill>
                <a:srgbClr val="11752B"/>
              </a:solidFill>
              <a:latin typeface="Arial Rounded MT Bold" pitchFamily="34" charset="0"/>
            </a:endParaRPr>
          </a:p>
        </p:txBody>
      </p:sp>
      <p:grpSp>
        <p:nvGrpSpPr>
          <p:cNvPr id="5" name="12 Grupo"/>
          <p:cNvGrpSpPr/>
          <p:nvPr/>
        </p:nvGrpSpPr>
        <p:grpSpPr>
          <a:xfrm>
            <a:off x="431540" y="476672"/>
            <a:ext cx="792088" cy="792088"/>
            <a:chOff x="827584" y="404664"/>
            <a:chExt cx="792088" cy="792088"/>
          </a:xfrm>
        </p:grpSpPr>
        <p:sp>
          <p:nvSpPr>
            <p:cNvPr id="6" name="5 Elipse"/>
            <p:cNvSpPr/>
            <p:nvPr/>
          </p:nvSpPr>
          <p:spPr>
            <a:xfrm>
              <a:off x="827584" y="404664"/>
              <a:ext cx="792088" cy="792088"/>
            </a:xfrm>
            <a:prstGeom prst="ellipse">
              <a:avLst/>
            </a:prstGeom>
            <a:solidFill>
              <a:srgbClr val="FFFFFF"/>
            </a:solidFill>
            <a:ln>
              <a:solidFill>
                <a:schemeClr val="accent3">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solidFill>
                  <a:prstClr val="white"/>
                </a:solidFill>
              </a:endParaRPr>
            </a:p>
          </p:txBody>
        </p:sp>
        <p:pic>
          <p:nvPicPr>
            <p:cNvPr id="7" name="Picture 2" descr="http://t1.gstatic.com/images?q=tbn:ANd9GcSfLtaCsGO9UgQ96G_1eswjYFRMOZ_RtGGO6cdOqtA40QlhU6vh6WmpYcye">
              <a:hlinkClick r:id="rId2"/>
            </p:cNvPr>
            <p:cNvPicPr>
              <a:picLocks noChangeAspect="1" noChangeArrowheads="1"/>
            </p:cNvPicPr>
            <p:nvPr/>
          </p:nvPicPr>
          <p:blipFill>
            <a:blip r:embed="rId3" cstate="print">
              <a:lum bright="17000" contrast="3000"/>
            </a:blip>
            <a:srcRect/>
            <a:stretch>
              <a:fillRect/>
            </a:stretch>
          </p:blipFill>
          <p:spPr bwMode="auto">
            <a:xfrm>
              <a:off x="956031" y="553460"/>
              <a:ext cx="543553" cy="507505"/>
            </a:xfrm>
            <a:prstGeom prst="rect">
              <a:avLst/>
            </a:prstGeom>
            <a:noFill/>
          </p:spPr>
        </p:pic>
      </p:grpSp>
      <p:grpSp>
        <p:nvGrpSpPr>
          <p:cNvPr id="8" name="12 Grupo"/>
          <p:cNvGrpSpPr/>
          <p:nvPr/>
        </p:nvGrpSpPr>
        <p:grpSpPr>
          <a:xfrm>
            <a:off x="7380312" y="476672"/>
            <a:ext cx="792088" cy="792088"/>
            <a:chOff x="827584" y="404664"/>
            <a:chExt cx="792088" cy="792088"/>
          </a:xfrm>
        </p:grpSpPr>
        <p:sp>
          <p:nvSpPr>
            <p:cNvPr id="9" name="8 Elipse"/>
            <p:cNvSpPr/>
            <p:nvPr/>
          </p:nvSpPr>
          <p:spPr>
            <a:xfrm>
              <a:off x="827584" y="404664"/>
              <a:ext cx="792088" cy="792088"/>
            </a:xfrm>
            <a:prstGeom prst="ellipse">
              <a:avLst/>
            </a:prstGeom>
            <a:solidFill>
              <a:srgbClr val="FFFFFF"/>
            </a:solidFill>
            <a:ln>
              <a:solidFill>
                <a:schemeClr val="accent3">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solidFill>
                  <a:prstClr val="white"/>
                </a:solidFill>
              </a:endParaRPr>
            </a:p>
          </p:txBody>
        </p:sp>
        <p:pic>
          <p:nvPicPr>
            <p:cNvPr id="10" name="Picture 2" descr="http://t1.gstatic.com/images?q=tbn:ANd9GcSfLtaCsGO9UgQ96G_1eswjYFRMOZ_RtGGO6cdOqtA40QlhU6vh6WmpYcye">
              <a:hlinkClick r:id="rId2"/>
            </p:cNvPr>
            <p:cNvPicPr>
              <a:picLocks noChangeAspect="1" noChangeArrowheads="1"/>
            </p:cNvPicPr>
            <p:nvPr/>
          </p:nvPicPr>
          <p:blipFill>
            <a:blip r:embed="rId3" cstate="print">
              <a:lum bright="17000" contrast="3000"/>
            </a:blip>
            <a:srcRect/>
            <a:stretch>
              <a:fillRect/>
            </a:stretch>
          </p:blipFill>
          <p:spPr bwMode="auto">
            <a:xfrm>
              <a:off x="956031" y="553460"/>
              <a:ext cx="543553" cy="507505"/>
            </a:xfrm>
            <a:prstGeom prst="rect">
              <a:avLst/>
            </a:prstGeom>
            <a:noFill/>
          </p:spPr>
        </p:pic>
      </p:grpSp>
      <p:graphicFrame>
        <p:nvGraphicFramePr>
          <p:cNvPr id="13" name="12 Diagrama"/>
          <p:cNvGraphicFramePr/>
          <p:nvPr>
            <p:extLst>
              <p:ext uri="{D42A27DB-BD31-4B8C-83A1-F6EECF244321}">
                <p14:modId xmlns:p14="http://schemas.microsoft.com/office/powerpoint/2010/main" val="459505602"/>
              </p:ext>
            </p:extLst>
          </p:nvPr>
        </p:nvGraphicFramePr>
        <p:xfrm>
          <a:off x="251520" y="1484784"/>
          <a:ext cx="8064896" cy="4840312"/>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1616836185"/>
      </p:ext>
    </p:extLst>
  </p:cSld>
  <p:clrMapOvr>
    <a:masterClrMapping/>
  </p:clrMapOvr>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2276872"/>
            <a:ext cx="8229600" cy="4248472"/>
          </a:xfrm>
        </p:spPr>
        <p:txBody>
          <a:bodyPr>
            <a:normAutofit fontScale="85000" lnSpcReduction="10000"/>
          </a:bodyPr>
          <a:lstStyle/>
          <a:p>
            <a:pPr algn="just">
              <a:buNone/>
              <a:defRPr/>
            </a:pPr>
            <a:r>
              <a:rPr lang="es-CO" sz="2800" b="1" dirty="0">
                <a:solidFill>
                  <a:srgbClr val="FFFF00"/>
                </a:solidFill>
              </a:rPr>
              <a:t>1</a:t>
            </a:r>
            <a:r>
              <a:rPr lang="es-CO" sz="2800" b="1" dirty="0" smtClean="0">
                <a:solidFill>
                  <a:srgbClr val="FFFF00"/>
                </a:solidFill>
              </a:rPr>
              <a:t>. COMPETENCIA </a:t>
            </a:r>
            <a:r>
              <a:rPr lang="es-CO" sz="2800" b="1" dirty="0">
                <a:solidFill>
                  <a:srgbClr val="FFFF00"/>
                </a:solidFill>
              </a:rPr>
              <a:t>POR RAZÓN DE MATERIA</a:t>
            </a:r>
            <a:r>
              <a:rPr lang="es-CO" sz="2800" dirty="0">
                <a:solidFill>
                  <a:schemeClr val="bg1"/>
                </a:solidFill>
              </a:rPr>
              <a:t>.-  esta determinada por el tema del  litigio y por la naturaleza de la norma sustantiva que resolverá la controversia en la sentencia. </a:t>
            </a:r>
            <a:r>
              <a:rPr lang="es-CO" sz="2800" dirty="0" smtClean="0">
                <a:solidFill>
                  <a:schemeClr val="bg1"/>
                </a:solidFill>
              </a:rPr>
              <a:t>(Said y González</a:t>
            </a:r>
            <a:r>
              <a:rPr lang="es-CO" sz="2800" dirty="0">
                <a:solidFill>
                  <a:schemeClr val="bg1"/>
                </a:solidFill>
              </a:rPr>
              <a:t>, </a:t>
            </a:r>
            <a:r>
              <a:rPr lang="es-CO" sz="2800" dirty="0" smtClean="0">
                <a:solidFill>
                  <a:schemeClr val="bg1"/>
                </a:solidFill>
              </a:rPr>
              <a:t>2007</a:t>
            </a:r>
            <a:r>
              <a:rPr lang="es-CO" sz="2800" dirty="0">
                <a:solidFill>
                  <a:schemeClr val="bg1"/>
                </a:solidFill>
              </a:rPr>
              <a:t>).</a:t>
            </a:r>
          </a:p>
          <a:p>
            <a:pPr algn="just">
              <a:buNone/>
              <a:defRPr/>
            </a:pPr>
            <a:endParaRPr lang="es-CO" sz="2800" dirty="0">
              <a:solidFill>
                <a:schemeClr val="bg1"/>
              </a:solidFill>
            </a:endParaRPr>
          </a:p>
          <a:p>
            <a:pPr marL="0" indent="0" algn="just">
              <a:buNone/>
              <a:defRPr/>
            </a:pPr>
            <a:r>
              <a:rPr lang="es-CO" sz="2800" b="1" dirty="0">
                <a:solidFill>
                  <a:srgbClr val="FFFF00"/>
                </a:solidFill>
              </a:rPr>
              <a:t>2</a:t>
            </a:r>
            <a:r>
              <a:rPr lang="es-CO" sz="2800" b="1" dirty="0" smtClean="0">
                <a:solidFill>
                  <a:srgbClr val="FFFF00"/>
                </a:solidFill>
              </a:rPr>
              <a:t>. COMPETENCIA </a:t>
            </a:r>
            <a:r>
              <a:rPr lang="es-CO" sz="2800" b="1" dirty="0">
                <a:solidFill>
                  <a:srgbClr val="FFFF00"/>
                </a:solidFill>
              </a:rPr>
              <a:t>POR RAZÓN DE LA CUANTÍA</a:t>
            </a:r>
            <a:r>
              <a:rPr lang="es-CO" sz="2800" dirty="0">
                <a:solidFill>
                  <a:schemeClr val="bg1"/>
                </a:solidFill>
              </a:rPr>
              <a:t>.- esta </a:t>
            </a:r>
            <a:r>
              <a:rPr lang="es-CO" sz="2800" dirty="0" smtClean="0">
                <a:solidFill>
                  <a:schemeClr val="bg1"/>
                </a:solidFill>
              </a:rPr>
              <a:t>determinada por </a:t>
            </a:r>
            <a:r>
              <a:rPr lang="es-CO" sz="2800" dirty="0">
                <a:solidFill>
                  <a:schemeClr val="bg1"/>
                </a:solidFill>
              </a:rPr>
              <a:t>el Derecho Privado por </a:t>
            </a:r>
            <a:r>
              <a:rPr lang="es-CO" sz="2800" dirty="0" smtClean="0">
                <a:solidFill>
                  <a:schemeClr val="bg1"/>
                </a:solidFill>
              </a:rPr>
              <a:t>el monto </a:t>
            </a:r>
            <a:r>
              <a:rPr lang="es-CO" sz="2800" dirty="0">
                <a:solidFill>
                  <a:schemeClr val="bg1"/>
                </a:solidFill>
              </a:rPr>
              <a:t>del </a:t>
            </a:r>
            <a:r>
              <a:rPr lang="es-CO" sz="2800" dirty="0" smtClean="0">
                <a:solidFill>
                  <a:schemeClr val="bg1"/>
                </a:solidFill>
              </a:rPr>
              <a:t>litigio.</a:t>
            </a:r>
            <a:endParaRPr lang="es-CO" sz="2800" dirty="0">
              <a:solidFill>
                <a:schemeClr val="bg1"/>
              </a:solidFill>
            </a:endParaRPr>
          </a:p>
          <a:p>
            <a:pPr marL="0" indent="0" algn="just">
              <a:buNone/>
              <a:defRPr/>
            </a:pPr>
            <a:r>
              <a:rPr lang="es-CO" sz="2800" dirty="0">
                <a:solidFill>
                  <a:schemeClr val="bg1"/>
                </a:solidFill>
              </a:rPr>
              <a:t>El criterio de la cuantía o del valor toma en cuenta </a:t>
            </a:r>
            <a:r>
              <a:rPr lang="es-CO" sz="2800" dirty="0">
                <a:solidFill>
                  <a:srgbClr val="FFFF00"/>
                </a:solidFill>
              </a:rPr>
              <a:t>el </a:t>
            </a:r>
            <a:r>
              <a:rPr lang="es-CO" sz="2800" i="1" dirty="0">
                <a:solidFill>
                  <a:srgbClr val="FFFF00"/>
                </a:solidFill>
              </a:rPr>
              <a:t>quantum</a:t>
            </a:r>
            <a:r>
              <a:rPr lang="es-CO" sz="2800" dirty="0">
                <a:solidFill>
                  <a:srgbClr val="FFFF00"/>
                </a:solidFill>
              </a:rPr>
              <a:t>, la cantidad </a:t>
            </a:r>
            <a:r>
              <a:rPr lang="es-CO" sz="2800" dirty="0">
                <a:solidFill>
                  <a:schemeClr val="bg1"/>
                </a:solidFill>
              </a:rPr>
              <a:t>en la que se puede estimar el valor del litigio. </a:t>
            </a:r>
          </a:p>
          <a:p>
            <a:pPr marL="0" indent="0" algn="just">
              <a:buNone/>
              <a:defRPr/>
            </a:pPr>
            <a:r>
              <a:rPr lang="es-CO" sz="2800" dirty="0">
                <a:solidFill>
                  <a:schemeClr val="bg1"/>
                </a:solidFill>
              </a:rPr>
              <a:t>Ovalle Favela comenta que en materia penal el </a:t>
            </a:r>
            <a:r>
              <a:rPr lang="es-CO" sz="2800" i="1" dirty="0">
                <a:solidFill>
                  <a:schemeClr val="bg1"/>
                </a:solidFill>
              </a:rPr>
              <a:t>quantum</a:t>
            </a:r>
            <a:r>
              <a:rPr lang="es-CO" sz="2800" dirty="0">
                <a:solidFill>
                  <a:schemeClr val="bg1"/>
                </a:solidFill>
              </a:rPr>
              <a:t> se traduce en la clase y dimensión de la pena aplicable</a:t>
            </a:r>
            <a:endParaRPr lang="es-ES" sz="2800" dirty="0">
              <a:solidFill>
                <a:schemeClr val="bg1"/>
              </a:solidFill>
            </a:endParaRPr>
          </a:p>
          <a:p>
            <a:pPr marL="0" indent="0" algn="just">
              <a:buNone/>
            </a:pPr>
            <a:endParaRPr lang="es-MX" sz="2800" dirty="0" smtClean="0"/>
          </a:p>
          <a:p>
            <a:pPr marL="0" indent="0" algn="r">
              <a:buNone/>
            </a:pPr>
            <a:endParaRPr lang="es-MX" sz="2800" dirty="0">
              <a:solidFill>
                <a:schemeClr val="bg1"/>
              </a:solidFill>
            </a:endParaRPr>
          </a:p>
          <a:p>
            <a:pPr marL="0" indent="0" algn="just">
              <a:buNone/>
            </a:pPr>
            <a:endParaRPr lang="es-MX" sz="2800" dirty="0" smtClean="0"/>
          </a:p>
          <a:p>
            <a:pPr marL="0" indent="0" algn="just">
              <a:buNone/>
            </a:pPr>
            <a:endParaRPr lang="es-MX" sz="2800" dirty="0"/>
          </a:p>
          <a:p>
            <a:pPr marL="0" indent="0" algn="just">
              <a:buNone/>
            </a:pPr>
            <a:endParaRPr lang="es-MX" sz="2800" dirty="0"/>
          </a:p>
          <a:p>
            <a:pPr marL="0" indent="0">
              <a:buNone/>
            </a:pPr>
            <a:endParaRPr lang="es-MX" sz="2800" dirty="0" smtClean="0"/>
          </a:p>
          <a:p>
            <a:pPr marL="0" indent="0">
              <a:buNone/>
            </a:pPr>
            <a:endParaRPr lang="es-MX" sz="2800" dirty="0"/>
          </a:p>
          <a:p>
            <a:pPr marL="0" indent="0">
              <a:buNone/>
            </a:pPr>
            <a:endParaRPr lang="es-MX" sz="2800" dirty="0" smtClean="0"/>
          </a:p>
          <a:p>
            <a:pPr marL="0" indent="0">
              <a:buNone/>
            </a:pPr>
            <a:endParaRPr lang="es-MX" sz="2800" dirty="0"/>
          </a:p>
          <a:p>
            <a:pPr marL="0" indent="0">
              <a:buNone/>
            </a:pPr>
            <a:endParaRPr lang="es-MX" sz="2800" dirty="0" smtClean="0"/>
          </a:p>
          <a:p>
            <a:pPr marL="0" indent="0">
              <a:buNone/>
            </a:pPr>
            <a:endParaRPr lang="es-MX" sz="2800" dirty="0"/>
          </a:p>
        </p:txBody>
      </p:sp>
      <p:sp>
        <p:nvSpPr>
          <p:cNvPr id="4" name="3 Rectángulo redondeado"/>
          <p:cNvSpPr/>
          <p:nvPr/>
        </p:nvSpPr>
        <p:spPr>
          <a:xfrm>
            <a:off x="179512" y="404664"/>
            <a:ext cx="8280920" cy="936104"/>
          </a:xfrm>
          <a:prstGeom prst="roundRect">
            <a:avLst/>
          </a:prstGeom>
          <a:gradFill>
            <a:gsLst>
              <a:gs pos="0">
                <a:srgbClr val="E6DCAC"/>
              </a:gs>
              <a:gs pos="12000">
                <a:srgbClr val="E6D78A"/>
              </a:gs>
              <a:gs pos="30000">
                <a:srgbClr val="C7AC4C"/>
              </a:gs>
              <a:gs pos="45000">
                <a:srgbClr val="E6D78A"/>
              </a:gs>
              <a:gs pos="77000">
                <a:srgbClr val="C7AC4C"/>
              </a:gs>
              <a:gs pos="100000">
                <a:srgbClr val="E6DCAC"/>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200" dirty="0" smtClean="0">
                <a:solidFill>
                  <a:srgbClr val="226911"/>
                </a:solidFill>
                <a:latin typeface="Elephant" pitchFamily="18" charset="0"/>
              </a:rPr>
              <a:t>    </a:t>
            </a:r>
            <a:r>
              <a:rPr lang="es-MX" sz="1600" i="1" dirty="0" smtClean="0">
                <a:solidFill>
                  <a:srgbClr val="11752B"/>
                </a:solidFill>
                <a:latin typeface="Bodoni MT Black" pitchFamily="18" charset="0"/>
              </a:rPr>
              <a:t>Universidad Autónoma del Estado de México</a:t>
            </a:r>
          </a:p>
          <a:p>
            <a:pPr algn="ctr"/>
            <a:r>
              <a:rPr lang="es-MX" i="1" dirty="0" smtClean="0">
                <a:solidFill>
                  <a:srgbClr val="11752B"/>
                </a:solidFill>
                <a:latin typeface="Bodoni MT Black" pitchFamily="18" charset="0"/>
              </a:rPr>
              <a:t>  </a:t>
            </a:r>
            <a:r>
              <a:rPr lang="es-MX" sz="1600" i="1" dirty="0" smtClean="0">
                <a:solidFill>
                  <a:srgbClr val="11752B"/>
                </a:solidFill>
                <a:latin typeface="Arial Rounded MT Bold" pitchFamily="34" charset="0"/>
              </a:rPr>
              <a:t>Centro Universitario UAEM Texcoco</a:t>
            </a:r>
            <a:endParaRPr lang="es-ES" sz="1600" i="1" dirty="0">
              <a:solidFill>
                <a:srgbClr val="11752B"/>
              </a:solidFill>
              <a:latin typeface="Arial Rounded MT Bold" pitchFamily="34" charset="0"/>
            </a:endParaRPr>
          </a:p>
        </p:txBody>
      </p:sp>
      <p:grpSp>
        <p:nvGrpSpPr>
          <p:cNvPr id="5" name="12 Grupo"/>
          <p:cNvGrpSpPr/>
          <p:nvPr/>
        </p:nvGrpSpPr>
        <p:grpSpPr>
          <a:xfrm>
            <a:off x="431540" y="476672"/>
            <a:ext cx="792088" cy="792088"/>
            <a:chOff x="827584" y="404664"/>
            <a:chExt cx="792088" cy="792088"/>
          </a:xfrm>
        </p:grpSpPr>
        <p:sp>
          <p:nvSpPr>
            <p:cNvPr id="6" name="5 Elipse"/>
            <p:cNvSpPr/>
            <p:nvPr/>
          </p:nvSpPr>
          <p:spPr>
            <a:xfrm>
              <a:off x="827584" y="404664"/>
              <a:ext cx="792088" cy="792088"/>
            </a:xfrm>
            <a:prstGeom prst="ellipse">
              <a:avLst/>
            </a:prstGeom>
            <a:solidFill>
              <a:srgbClr val="FFFFFF"/>
            </a:solidFill>
            <a:ln>
              <a:solidFill>
                <a:schemeClr val="accent3">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solidFill>
                  <a:prstClr val="white"/>
                </a:solidFill>
              </a:endParaRPr>
            </a:p>
          </p:txBody>
        </p:sp>
        <p:pic>
          <p:nvPicPr>
            <p:cNvPr id="7" name="Picture 2" descr="http://t1.gstatic.com/images?q=tbn:ANd9GcSfLtaCsGO9UgQ96G_1eswjYFRMOZ_RtGGO6cdOqtA40QlhU6vh6WmpYcye">
              <a:hlinkClick r:id="rId2"/>
            </p:cNvPr>
            <p:cNvPicPr>
              <a:picLocks noChangeAspect="1" noChangeArrowheads="1"/>
            </p:cNvPicPr>
            <p:nvPr/>
          </p:nvPicPr>
          <p:blipFill>
            <a:blip r:embed="rId3" cstate="print">
              <a:lum bright="17000" contrast="3000"/>
            </a:blip>
            <a:srcRect/>
            <a:stretch>
              <a:fillRect/>
            </a:stretch>
          </p:blipFill>
          <p:spPr bwMode="auto">
            <a:xfrm>
              <a:off x="956031" y="553460"/>
              <a:ext cx="543553" cy="507505"/>
            </a:xfrm>
            <a:prstGeom prst="rect">
              <a:avLst/>
            </a:prstGeom>
            <a:noFill/>
          </p:spPr>
        </p:pic>
      </p:grpSp>
      <p:grpSp>
        <p:nvGrpSpPr>
          <p:cNvPr id="8" name="12 Grupo"/>
          <p:cNvGrpSpPr/>
          <p:nvPr/>
        </p:nvGrpSpPr>
        <p:grpSpPr>
          <a:xfrm>
            <a:off x="7380312" y="476672"/>
            <a:ext cx="792088" cy="792088"/>
            <a:chOff x="827584" y="404664"/>
            <a:chExt cx="792088" cy="792088"/>
          </a:xfrm>
        </p:grpSpPr>
        <p:sp>
          <p:nvSpPr>
            <p:cNvPr id="9" name="8 Elipse"/>
            <p:cNvSpPr/>
            <p:nvPr/>
          </p:nvSpPr>
          <p:spPr>
            <a:xfrm>
              <a:off x="827584" y="404664"/>
              <a:ext cx="792088" cy="792088"/>
            </a:xfrm>
            <a:prstGeom prst="ellipse">
              <a:avLst/>
            </a:prstGeom>
            <a:solidFill>
              <a:srgbClr val="FFFFFF"/>
            </a:solidFill>
            <a:ln>
              <a:solidFill>
                <a:schemeClr val="accent3">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solidFill>
                  <a:prstClr val="white"/>
                </a:solidFill>
              </a:endParaRPr>
            </a:p>
          </p:txBody>
        </p:sp>
        <p:pic>
          <p:nvPicPr>
            <p:cNvPr id="10" name="Picture 2" descr="http://t1.gstatic.com/images?q=tbn:ANd9GcSfLtaCsGO9UgQ96G_1eswjYFRMOZ_RtGGO6cdOqtA40QlhU6vh6WmpYcye">
              <a:hlinkClick r:id="rId2"/>
            </p:cNvPr>
            <p:cNvPicPr>
              <a:picLocks noChangeAspect="1" noChangeArrowheads="1"/>
            </p:cNvPicPr>
            <p:nvPr/>
          </p:nvPicPr>
          <p:blipFill>
            <a:blip r:embed="rId3" cstate="print">
              <a:lum bright="17000" contrast="3000"/>
            </a:blip>
            <a:srcRect/>
            <a:stretch>
              <a:fillRect/>
            </a:stretch>
          </p:blipFill>
          <p:spPr bwMode="auto">
            <a:xfrm>
              <a:off x="956031" y="553460"/>
              <a:ext cx="543553" cy="507505"/>
            </a:xfrm>
            <a:prstGeom prst="rect">
              <a:avLst/>
            </a:prstGeom>
            <a:noFill/>
          </p:spPr>
        </p:pic>
      </p:grpSp>
      <p:sp>
        <p:nvSpPr>
          <p:cNvPr id="11" name="10 Título"/>
          <p:cNvSpPr>
            <a:spLocks noGrp="1"/>
          </p:cNvSpPr>
          <p:nvPr>
            <p:ph type="title"/>
          </p:nvPr>
        </p:nvSpPr>
        <p:spPr>
          <a:xfrm>
            <a:off x="467544" y="1579343"/>
            <a:ext cx="8229600" cy="523220"/>
          </a:xfrm>
          <a:prstGeom prst="rect">
            <a:avLst/>
          </a:prstGeom>
          <a:solidFill>
            <a:schemeClr val="accent6">
              <a:lumMod val="20000"/>
              <a:lumOff val="80000"/>
            </a:schemeClr>
          </a:solidFill>
        </p:spPr>
        <p:txBody>
          <a:bodyPr wrap="square">
            <a:spAutoFit/>
          </a:bodyPr>
          <a:lstStyle/>
          <a:p>
            <a:r>
              <a:rPr lang="es-CO" sz="2800" b="1" dirty="0"/>
              <a:t>CRITERIOS RECTORES DE LA COMPETENCIA</a:t>
            </a:r>
            <a:endParaRPr lang="es-MX" sz="2800" dirty="0"/>
          </a:p>
        </p:txBody>
      </p:sp>
    </p:spTree>
    <p:extLst>
      <p:ext uri="{BB962C8B-B14F-4D97-AF65-F5344CB8AC3E}">
        <p14:creationId xmlns:p14="http://schemas.microsoft.com/office/powerpoint/2010/main" val="1181422208"/>
      </p:ext>
    </p:extLst>
  </p:cSld>
  <p:clrMapOvr>
    <a:masterClrMapping/>
  </p:clrMapOvr>
</p:sld>
</file>

<file path=ppt/slides/slide1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2276872"/>
            <a:ext cx="8229600" cy="4248472"/>
          </a:xfrm>
        </p:spPr>
        <p:txBody>
          <a:bodyPr>
            <a:normAutofit lnSpcReduction="10000"/>
          </a:bodyPr>
          <a:lstStyle/>
          <a:p>
            <a:pPr algn="just">
              <a:buNone/>
              <a:defRPr/>
            </a:pPr>
            <a:r>
              <a:rPr lang="es-CO" sz="2800" b="1" dirty="0" smtClean="0">
                <a:solidFill>
                  <a:srgbClr val="FFFF00"/>
                </a:solidFill>
              </a:rPr>
              <a:t>3. COMPETENCIA </a:t>
            </a:r>
            <a:r>
              <a:rPr lang="es-CO" sz="2800" b="1" dirty="0">
                <a:solidFill>
                  <a:srgbClr val="FFFF00"/>
                </a:solidFill>
              </a:rPr>
              <a:t>POR RAZÓN DEL GRADO O INSTANCIA</a:t>
            </a:r>
            <a:r>
              <a:rPr lang="es-CO" sz="2800" dirty="0" smtClean="0">
                <a:solidFill>
                  <a:srgbClr val="FFFF00"/>
                </a:solidFill>
              </a:rPr>
              <a:t>.-</a:t>
            </a:r>
          </a:p>
          <a:p>
            <a:pPr marL="0" indent="0" algn="just">
              <a:buNone/>
              <a:defRPr/>
            </a:pPr>
            <a:r>
              <a:rPr lang="es-CO" sz="2800" b="1" dirty="0" smtClean="0">
                <a:solidFill>
                  <a:schemeClr val="bg1"/>
                </a:solidFill>
              </a:rPr>
              <a:t>Esta </a:t>
            </a:r>
            <a:r>
              <a:rPr lang="es-CO" sz="2800" b="1" dirty="0">
                <a:solidFill>
                  <a:schemeClr val="bg1"/>
                </a:solidFill>
              </a:rPr>
              <a:t>se encuentra determinada por las instancias. </a:t>
            </a:r>
            <a:endParaRPr lang="es-CO" sz="2800" b="1" dirty="0" smtClean="0">
              <a:solidFill>
                <a:schemeClr val="bg1"/>
              </a:solidFill>
            </a:endParaRPr>
          </a:p>
          <a:p>
            <a:pPr marL="0" indent="0" algn="just">
              <a:buNone/>
              <a:defRPr/>
            </a:pPr>
            <a:r>
              <a:rPr lang="es-CO" sz="2800" b="1" dirty="0" smtClean="0">
                <a:solidFill>
                  <a:srgbClr val="FFFF00"/>
                </a:solidFill>
              </a:rPr>
              <a:t>La </a:t>
            </a:r>
            <a:r>
              <a:rPr lang="es-CO" sz="2800" b="1" dirty="0">
                <a:solidFill>
                  <a:srgbClr val="FFFF00"/>
                </a:solidFill>
              </a:rPr>
              <a:t>primera </a:t>
            </a:r>
            <a:r>
              <a:rPr lang="es-CO" sz="2800" b="1" dirty="0">
                <a:solidFill>
                  <a:schemeClr val="bg1"/>
                </a:solidFill>
              </a:rPr>
              <a:t>comienza con la demanda y termina con la </a:t>
            </a:r>
            <a:r>
              <a:rPr lang="es-CO" sz="2800" b="1" dirty="0" smtClean="0">
                <a:solidFill>
                  <a:schemeClr val="bg1"/>
                </a:solidFill>
              </a:rPr>
              <a:t>sentencia</a:t>
            </a:r>
            <a:r>
              <a:rPr lang="es-CO" sz="2800" b="1" dirty="0">
                <a:solidFill>
                  <a:schemeClr val="bg1"/>
                </a:solidFill>
              </a:rPr>
              <a:t>;</a:t>
            </a:r>
            <a:endParaRPr lang="es-CO" sz="2800" b="1" dirty="0" smtClean="0">
              <a:solidFill>
                <a:schemeClr val="bg1"/>
              </a:solidFill>
            </a:endParaRPr>
          </a:p>
          <a:p>
            <a:pPr marL="0" indent="0" algn="just">
              <a:buNone/>
              <a:defRPr/>
            </a:pPr>
            <a:r>
              <a:rPr lang="es-CO" sz="2800" b="1" dirty="0">
                <a:solidFill>
                  <a:srgbClr val="FFFF00"/>
                </a:solidFill>
              </a:rPr>
              <a:t>l</a:t>
            </a:r>
            <a:r>
              <a:rPr lang="es-CO" sz="2800" b="1" dirty="0" smtClean="0">
                <a:solidFill>
                  <a:srgbClr val="FFFF00"/>
                </a:solidFill>
              </a:rPr>
              <a:t>a </a:t>
            </a:r>
            <a:r>
              <a:rPr lang="es-CO" sz="2800" b="1" dirty="0">
                <a:solidFill>
                  <a:srgbClr val="FFFF00"/>
                </a:solidFill>
              </a:rPr>
              <a:t>segunda </a:t>
            </a:r>
            <a:r>
              <a:rPr lang="es-CO" sz="2800" b="1" dirty="0">
                <a:solidFill>
                  <a:schemeClr val="bg1"/>
                </a:solidFill>
              </a:rPr>
              <a:t>inicia con un medio impugnativo de alzada y termina con la </a:t>
            </a:r>
            <a:r>
              <a:rPr lang="es-CO" sz="2800" b="1" dirty="0" smtClean="0">
                <a:solidFill>
                  <a:schemeClr val="bg1"/>
                </a:solidFill>
              </a:rPr>
              <a:t>sentencia; </a:t>
            </a:r>
            <a:r>
              <a:rPr lang="es-CO" sz="2800" b="1" dirty="0">
                <a:solidFill>
                  <a:schemeClr val="bg1"/>
                </a:solidFill>
              </a:rPr>
              <a:t>y </a:t>
            </a:r>
            <a:endParaRPr lang="es-CO" sz="2800" b="1" dirty="0" smtClean="0">
              <a:solidFill>
                <a:schemeClr val="bg1"/>
              </a:solidFill>
            </a:endParaRPr>
          </a:p>
          <a:p>
            <a:pPr marL="0" indent="0" algn="just">
              <a:buNone/>
              <a:defRPr/>
            </a:pPr>
            <a:r>
              <a:rPr lang="es-CO" sz="2800" b="1" dirty="0" smtClean="0">
                <a:solidFill>
                  <a:srgbClr val="FFFF00"/>
                </a:solidFill>
              </a:rPr>
              <a:t>la </a:t>
            </a:r>
            <a:r>
              <a:rPr lang="es-CO" sz="2800" b="1" dirty="0">
                <a:solidFill>
                  <a:srgbClr val="FFFF00"/>
                </a:solidFill>
              </a:rPr>
              <a:t>tercera </a:t>
            </a:r>
            <a:r>
              <a:rPr lang="es-CO" sz="2800" b="1" dirty="0">
                <a:solidFill>
                  <a:schemeClr val="bg1"/>
                </a:solidFill>
              </a:rPr>
              <a:t>se produce en el recurso de casación en aquellos sistemas donde se encuentra regulado.</a:t>
            </a:r>
          </a:p>
          <a:p>
            <a:pPr marL="0" indent="0" algn="just">
              <a:buNone/>
              <a:defRPr/>
            </a:pPr>
            <a:endParaRPr lang="es-CO" sz="2800" b="1" dirty="0">
              <a:solidFill>
                <a:schemeClr val="bg1"/>
              </a:solidFill>
            </a:endParaRPr>
          </a:p>
          <a:p>
            <a:pPr marL="0" indent="0" algn="just">
              <a:buNone/>
              <a:defRPr/>
            </a:pPr>
            <a:endParaRPr lang="es-CO" sz="2800" dirty="0"/>
          </a:p>
          <a:p>
            <a:pPr marL="0" indent="0" algn="just">
              <a:buNone/>
            </a:pPr>
            <a:endParaRPr lang="es-MX" sz="2800" dirty="0" smtClean="0"/>
          </a:p>
          <a:p>
            <a:pPr marL="0" indent="0" algn="r">
              <a:buNone/>
            </a:pPr>
            <a:endParaRPr lang="es-MX" sz="2800" dirty="0">
              <a:solidFill>
                <a:schemeClr val="bg1"/>
              </a:solidFill>
            </a:endParaRPr>
          </a:p>
          <a:p>
            <a:pPr marL="0" indent="0" algn="just">
              <a:buNone/>
            </a:pPr>
            <a:endParaRPr lang="es-MX" sz="2800" dirty="0" smtClean="0"/>
          </a:p>
          <a:p>
            <a:pPr marL="0" indent="0" algn="just">
              <a:buNone/>
            </a:pPr>
            <a:endParaRPr lang="es-MX" sz="2800" dirty="0"/>
          </a:p>
          <a:p>
            <a:pPr marL="0" indent="0" algn="just">
              <a:buNone/>
            </a:pPr>
            <a:endParaRPr lang="es-MX" sz="2800" dirty="0"/>
          </a:p>
          <a:p>
            <a:pPr marL="0" indent="0">
              <a:buNone/>
            </a:pPr>
            <a:endParaRPr lang="es-MX" sz="2800" dirty="0" smtClean="0"/>
          </a:p>
          <a:p>
            <a:pPr marL="0" indent="0">
              <a:buNone/>
            </a:pPr>
            <a:endParaRPr lang="es-MX" sz="2800" dirty="0"/>
          </a:p>
          <a:p>
            <a:pPr marL="0" indent="0">
              <a:buNone/>
            </a:pPr>
            <a:endParaRPr lang="es-MX" sz="2800" dirty="0" smtClean="0"/>
          </a:p>
          <a:p>
            <a:pPr marL="0" indent="0">
              <a:buNone/>
            </a:pPr>
            <a:endParaRPr lang="es-MX" sz="2800" dirty="0"/>
          </a:p>
          <a:p>
            <a:pPr marL="0" indent="0">
              <a:buNone/>
            </a:pPr>
            <a:endParaRPr lang="es-MX" sz="2800" dirty="0" smtClean="0"/>
          </a:p>
          <a:p>
            <a:pPr marL="0" indent="0">
              <a:buNone/>
            </a:pPr>
            <a:endParaRPr lang="es-MX" sz="2800" dirty="0"/>
          </a:p>
        </p:txBody>
      </p:sp>
      <p:sp>
        <p:nvSpPr>
          <p:cNvPr id="4" name="3 Rectángulo redondeado"/>
          <p:cNvSpPr/>
          <p:nvPr/>
        </p:nvSpPr>
        <p:spPr>
          <a:xfrm>
            <a:off x="179512" y="404664"/>
            <a:ext cx="8280920" cy="936104"/>
          </a:xfrm>
          <a:prstGeom prst="roundRect">
            <a:avLst/>
          </a:prstGeom>
          <a:gradFill>
            <a:gsLst>
              <a:gs pos="0">
                <a:srgbClr val="E6DCAC"/>
              </a:gs>
              <a:gs pos="12000">
                <a:srgbClr val="E6D78A"/>
              </a:gs>
              <a:gs pos="30000">
                <a:srgbClr val="C7AC4C"/>
              </a:gs>
              <a:gs pos="45000">
                <a:srgbClr val="E6D78A"/>
              </a:gs>
              <a:gs pos="77000">
                <a:srgbClr val="C7AC4C"/>
              </a:gs>
              <a:gs pos="100000">
                <a:srgbClr val="E6DCAC"/>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200" dirty="0" smtClean="0">
                <a:solidFill>
                  <a:srgbClr val="226911"/>
                </a:solidFill>
                <a:latin typeface="Elephant" pitchFamily="18" charset="0"/>
              </a:rPr>
              <a:t>    </a:t>
            </a:r>
            <a:r>
              <a:rPr lang="es-MX" sz="1600" i="1" dirty="0" smtClean="0">
                <a:solidFill>
                  <a:srgbClr val="11752B"/>
                </a:solidFill>
                <a:latin typeface="Bodoni MT Black" pitchFamily="18" charset="0"/>
              </a:rPr>
              <a:t>Universidad Autónoma del Estado de México</a:t>
            </a:r>
          </a:p>
          <a:p>
            <a:pPr algn="ctr"/>
            <a:r>
              <a:rPr lang="es-MX" i="1" dirty="0" smtClean="0">
                <a:solidFill>
                  <a:srgbClr val="11752B"/>
                </a:solidFill>
                <a:latin typeface="Bodoni MT Black" pitchFamily="18" charset="0"/>
              </a:rPr>
              <a:t>  </a:t>
            </a:r>
            <a:r>
              <a:rPr lang="es-MX" sz="1600" i="1" dirty="0" smtClean="0">
                <a:solidFill>
                  <a:srgbClr val="11752B"/>
                </a:solidFill>
                <a:latin typeface="Arial Rounded MT Bold" pitchFamily="34" charset="0"/>
              </a:rPr>
              <a:t>Centro Universitario UAEM Texcoco</a:t>
            </a:r>
            <a:endParaRPr lang="es-ES" sz="1600" i="1" dirty="0">
              <a:solidFill>
                <a:srgbClr val="11752B"/>
              </a:solidFill>
              <a:latin typeface="Arial Rounded MT Bold" pitchFamily="34" charset="0"/>
            </a:endParaRPr>
          </a:p>
        </p:txBody>
      </p:sp>
      <p:grpSp>
        <p:nvGrpSpPr>
          <p:cNvPr id="5" name="12 Grupo"/>
          <p:cNvGrpSpPr/>
          <p:nvPr/>
        </p:nvGrpSpPr>
        <p:grpSpPr>
          <a:xfrm>
            <a:off x="431540" y="476672"/>
            <a:ext cx="792088" cy="792088"/>
            <a:chOff x="827584" y="404664"/>
            <a:chExt cx="792088" cy="792088"/>
          </a:xfrm>
        </p:grpSpPr>
        <p:sp>
          <p:nvSpPr>
            <p:cNvPr id="6" name="5 Elipse"/>
            <p:cNvSpPr/>
            <p:nvPr/>
          </p:nvSpPr>
          <p:spPr>
            <a:xfrm>
              <a:off x="827584" y="404664"/>
              <a:ext cx="792088" cy="792088"/>
            </a:xfrm>
            <a:prstGeom prst="ellipse">
              <a:avLst/>
            </a:prstGeom>
            <a:solidFill>
              <a:srgbClr val="FFFFFF"/>
            </a:solidFill>
            <a:ln>
              <a:solidFill>
                <a:schemeClr val="accent3">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solidFill>
                  <a:prstClr val="white"/>
                </a:solidFill>
              </a:endParaRPr>
            </a:p>
          </p:txBody>
        </p:sp>
        <p:pic>
          <p:nvPicPr>
            <p:cNvPr id="7" name="Picture 2" descr="http://t1.gstatic.com/images?q=tbn:ANd9GcSfLtaCsGO9UgQ96G_1eswjYFRMOZ_RtGGO6cdOqtA40QlhU6vh6WmpYcye">
              <a:hlinkClick r:id="rId2"/>
            </p:cNvPr>
            <p:cNvPicPr>
              <a:picLocks noChangeAspect="1" noChangeArrowheads="1"/>
            </p:cNvPicPr>
            <p:nvPr/>
          </p:nvPicPr>
          <p:blipFill>
            <a:blip r:embed="rId3" cstate="print">
              <a:lum bright="17000" contrast="3000"/>
            </a:blip>
            <a:srcRect/>
            <a:stretch>
              <a:fillRect/>
            </a:stretch>
          </p:blipFill>
          <p:spPr bwMode="auto">
            <a:xfrm>
              <a:off x="956031" y="553460"/>
              <a:ext cx="543553" cy="507505"/>
            </a:xfrm>
            <a:prstGeom prst="rect">
              <a:avLst/>
            </a:prstGeom>
            <a:noFill/>
          </p:spPr>
        </p:pic>
      </p:grpSp>
      <p:grpSp>
        <p:nvGrpSpPr>
          <p:cNvPr id="8" name="12 Grupo"/>
          <p:cNvGrpSpPr/>
          <p:nvPr/>
        </p:nvGrpSpPr>
        <p:grpSpPr>
          <a:xfrm>
            <a:off x="7380312" y="476672"/>
            <a:ext cx="792088" cy="792088"/>
            <a:chOff x="827584" y="404664"/>
            <a:chExt cx="792088" cy="792088"/>
          </a:xfrm>
        </p:grpSpPr>
        <p:sp>
          <p:nvSpPr>
            <p:cNvPr id="9" name="8 Elipse"/>
            <p:cNvSpPr/>
            <p:nvPr/>
          </p:nvSpPr>
          <p:spPr>
            <a:xfrm>
              <a:off x="827584" y="404664"/>
              <a:ext cx="792088" cy="792088"/>
            </a:xfrm>
            <a:prstGeom prst="ellipse">
              <a:avLst/>
            </a:prstGeom>
            <a:solidFill>
              <a:srgbClr val="FFFFFF"/>
            </a:solidFill>
            <a:ln>
              <a:solidFill>
                <a:schemeClr val="accent3">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solidFill>
                  <a:prstClr val="white"/>
                </a:solidFill>
              </a:endParaRPr>
            </a:p>
          </p:txBody>
        </p:sp>
        <p:pic>
          <p:nvPicPr>
            <p:cNvPr id="10" name="Picture 2" descr="http://t1.gstatic.com/images?q=tbn:ANd9GcSfLtaCsGO9UgQ96G_1eswjYFRMOZ_RtGGO6cdOqtA40QlhU6vh6WmpYcye">
              <a:hlinkClick r:id="rId2"/>
            </p:cNvPr>
            <p:cNvPicPr>
              <a:picLocks noChangeAspect="1" noChangeArrowheads="1"/>
            </p:cNvPicPr>
            <p:nvPr/>
          </p:nvPicPr>
          <p:blipFill>
            <a:blip r:embed="rId3" cstate="print">
              <a:lum bright="17000" contrast="3000"/>
            </a:blip>
            <a:srcRect/>
            <a:stretch>
              <a:fillRect/>
            </a:stretch>
          </p:blipFill>
          <p:spPr bwMode="auto">
            <a:xfrm>
              <a:off x="956031" y="553460"/>
              <a:ext cx="543553" cy="507505"/>
            </a:xfrm>
            <a:prstGeom prst="rect">
              <a:avLst/>
            </a:prstGeom>
            <a:noFill/>
          </p:spPr>
        </p:pic>
      </p:grpSp>
      <p:sp>
        <p:nvSpPr>
          <p:cNvPr id="11" name="10 Título"/>
          <p:cNvSpPr>
            <a:spLocks noGrp="1"/>
          </p:cNvSpPr>
          <p:nvPr>
            <p:ph type="title"/>
          </p:nvPr>
        </p:nvSpPr>
        <p:spPr>
          <a:xfrm>
            <a:off x="467544" y="1579343"/>
            <a:ext cx="8229600" cy="523220"/>
          </a:xfrm>
          <a:prstGeom prst="rect">
            <a:avLst/>
          </a:prstGeom>
          <a:solidFill>
            <a:schemeClr val="accent6">
              <a:lumMod val="20000"/>
              <a:lumOff val="80000"/>
            </a:schemeClr>
          </a:solidFill>
        </p:spPr>
        <p:txBody>
          <a:bodyPr wrap="square">
            <a:spAutoFit/>
          </a:bodyPr>
          <a:lstStyle/>
          <a:p>
            <a:r>
              <a:rPr lang="es-CO" sz="2800" b="1" dirty="0"/>
              <a:t>CRITERIOS RECTORES DE LA </a:t>
            </a:r>
            <a:r>
              <a:rPr lang="es-CO" sz="2800" b="1" dirty="0" smtClean="0"/>
              <a:t>COMPETENCIA…</a:t>
            </a:r>
            <a:endParaRPr lang="es-MX" sz="2800" dirty="0"/>
          </a:p>
        </p:txBody>
      </p:sp>
    </p:spTree>
    <p:extLst>
      <p:ext uri="{BB962C8B-B14F-4D97-AF65-F5344CB8AC3E}">
        <p14:creationId xmlns:p14="http://schemas.microsoft.com/office/powerpoint/2010/main" val="3509072078"/>
      </p:ext>
    </p:extLst>
  </p:cSld>
  <p:clrMapOvr>
    <a:masterClrMapping/>
  </p:clrMapOvr>
</p:sld>
</file>

<file path=ppt/slides/slide1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2276872"/>
            <a:ext cx="8229600" cy="4248472"/>
          </a:xfrm>
        </p:spPr>
        <p:txBody>
          <a:bodyPr>
            <a:normAutofit/>
          </a:bodyPr>
          <a:lstStyle/>
          <a:p>
            <a:pPr marL="0" indent="0" algn="just">
              <a:buNone/>
            </a:pPr>
            <a:r>
              <a:rPr lang="es-MX" sz="2800" dirty="0" smtClean="0">
                <a:solidFill>
                  <a:srgbClr val="FFFF00"/>
                </a:solidFill>
              </a:rPr>
              <a:t>4. COMPETENCIA </a:t>
            </a:r>
            <a:r>
              <a:rPr lang="es-MX" sz="2800" dirty="0">
                <a:solidFill>
                  <a:srgbClr val="FFFF00"/>
                </a:solidFill>
              </a:rPr>
              <a:t>POR TERRITORIO.- </a:t>
            </a:r>
            <a:endParaRPr lang="es-MX" sz="2800" dirty="0" smtClean="0">
              <a:solidFill>
                <a:srgbClr val="FFFF00"/>
              </a:solidFill>
            </a:endParaRPr>
          </a:p>
          <a:p>
            <a:pPr marL="0" indent="0" algn="just">
              <a:buNone/>
            </a:pPr>
            <a:r>
              <a:rPr lang="es-MX" dirty="0" smtClean="0">
                <a:solidFill>
                  <a:schemeClr val="bg1"/>
                </a:solidFill>
              </a:rPr>
              <a:t>De </a:t>
            </a:r>
            <a:r>
              <a:rPr lang="es-MX" dirty="0">
                <a:solidFill>
                  <a:schemeClr val="bg1"/>
                </a:solidFill>
              </a:rPr>
              <a:t>acuerdo con Ovalle Favela </a:t>
            </a:r>
            <a:r>
              <a:rPr lang="es-MX" dirty="0" smtClean="0">
                <a:solidFill>
                  <a:schemeClr val="bg1"/>
                </a:solidFill>
              </a:rPr>
              <a:t>“Territorio </a:t>
            </a:r>
            <a:r>
              <a:rPr lang="es-MX" dirty="0">
                <a:solidFill>
                  <a:schemeClr val="bg1"/>
                </a:solidFill>
              </a:rPr>
              <a:t>es el </a:t>
            </a:r>
            <a:r>
              <a:rPr lang="es-MX" dirty="0">
                <a:solidFill>
                  <a:srgbClr val="FFFF00"/>
                </a:solidFill>
              </a:rPr>
              <a:t>ámbito </a:t>
            </a:r>
            <a:r>
              <a:rPr lang="es-MX" dirty="0" smtClean="0">
                <a:solidFill>
                  <a:srgbClr val="FFFF00"/>
                </a:solidFill>
              </a:rPr>
              <a:t>espacial o geografía jurisdiccional </a:t>
            </a:r>
            <a:r>
              <a:rPr lang="es-MX" dirty="0" smtClean="0">
                <a:solidFill>
                  <a:schemeClr val="bg1"/>
                </a:solidFill>
              </a:rPr>
              <a:t>dentro </a:t>
            </a:r>
            <a:r>
              <a:rPr lang="es-MX" dirty="0">
                <a:solidFill>
                  <a:schemeClr val="bg1"/>
                </a:solidFill>
              </a:rPr>
              <a:t>del cual el Juzgador puede </a:t>
            </a:r>
            <a:r>
              <a:rPr lang="es-MX" dirty="0">
                <a:solidFill>
                  <a:srgbClr val="FFFF00"/>
                </a:solidFill>
              </a:rPr>
              <a:t>ejercer válidamente </a:t>
            </a:r>
            <a:r>
              <a:rPr lang="es-MX" dirty="0">
                <a:solidFill>
                  <a:schemeClr val="bg1"/>
                </a:solidFill>
              </a:rPr>
              <a:t>su función jurisdiccional.  Este ámbito recibe diferentes denominaciones como son: </a:t>
            </a:r>
            <a:r>
              <a:rPr lang="es-MX" dirty="0">
                <a:solidFill>
                  <a:srgbClr val="FFFF00"/>
                </a:solidFill>
              </a:rPr>
              <a:t>circuito, distrito, partido judicial, etcétera</a:t>
            </a:r>
            <a:r>
              <a:rPr lang="es-MX" dirty="0" smtClean="0">
                <a:solidFill>
                  <a:schemeClr val="bg1"/>
                </a:solidFill>
              </a:rPr>
              <a:t>.”</a:t>
            </a:r>
            <a:endParaRPr lang="es-MX" dirty="0">
              <a:solidFill>
                <a:schemeClr val="bg1"/>
              </a:solidFill>
            </a:endParaRPr>
          </a:p>
          <a:p>
            <a:pPr marL="0" indent="0" algn="just">
              <a:buNone/>
            </a:pPr>
            <a:endParaRPr lang="es-CO" sz="2800" dirty="0">
              <a:solidFill>
                <a:schemeClr val="bg1"/>
              </a:solidFill>
            </a:endParaRPr>
          </a:p>
          <a:p>
            <a:pPr marL="0" indent="0" algn="just">
              <a:buNone/>
            </a:pPr>
            <a:endParaRPr lang="es-MX" sz="2800" dirty="0" smtClean="0"/>
          </a:p>
          <a:p>
            <a:pPr marL="0" indent="0" algn="r">
              <a:buNone/>
            </a:pPr>
            <a:endParaRPr lang="es-MX" sz="2800" dirty="0">
              <a:solidFill>
                <a:schemeClr val="bg1"/>
              </a:solidFill>
            </a:endParaRPr>
          </a:p>
          <a:p>
            <a:pPr marL="0" indent="0" algn="just">
              <a:buNone/>
            </a:pPr>
            <a:endParaRPr lang="es-MX" sz="2800" dirty="0" smtClean="0"/>
          </a:p>
          <a:p>
            <a:pPr marL="0" indent="0" algn="just">
              <a:buNone/>
            </a:pPr>
            <a:endParaRPr lang="es-MX" sz="2800" dirty="0"/>
          </a:p>
          <a:p>
            <a:pPr marL="0" indent="0" algn="just">
              <a:buNone/>
            </a:pPr>
            <a:endParaRPr lang="es-MX" sz="2800" dirty="0"/>
          </a:p>
          <a:p>
            <a:pPr marL="0" indent="0">
              <a:buNone/>
            </a:pPr>
            <a:endParaRPr lang="es-MX" sz="2800" dirty="0" smtClean="0"/>
          </a:p>
          <a:p>
            <a:pPr marL="0" indent="0">
              <a:buNone/>
            </a:pPr>
            <a:endParaRPr lang="es-MX" sz="2800" dirty="0"/>
          </a:p>
          <a:p>
            <a:pPr marL="0" indent="0">
              <a:buNone/>
            </a:pPr>
            <a:endParaRPr lang="es-MX" sz="2800" dirty="0" smtClean="0"/>
          </a:p>
          <a:p>
            <a:pPr marL="0" indent="0">
              <a:buNone/>
            </a:pPr>
            <a:endParaRPr lang="es-MX" sz="2800" dirty="0"/>
          </a:p>
          <a:p>
            <a:pPr marL="0" indent="0">
              <a:buNone/>
            </a:pPr>
            <a:endParaRPr lang="es-MX" sz="2800" dirty="0" smtClean="0"/>
          </a:p>
          <a:p>
            <a:pPr marL="0" indent="0">
              <a:buNone/>
            </a:pPr>
            <a:endParaRPr lang="es-MX" sz="2800" dirty="0"/>
          </a:p>
        </p:txBody>
      </p:sp>
      <p:sp>
        <p:nvSpPr>
          <p:cNvPr id="4" name="3 Rectángulo redondeado"/>
          <p:cNvSpPr/>
          <p:nvPr/>
        </p:nvSpPr>
        <p:spPr>
          <a:xfrm>
            <a:off x="179512" y="404664"/>
            <a:ext cx="8280920" cy="936104"/>
          </a:xfrm>
          <a:prstGeom prst="roundRect">
            <a:avLst/>
          </a:prstGeom>
          <a:gradFill>
            <a:gsLst>
              <a:gs pos="0">
                <a:srgbClr val="E6DCAC"/>
              </a:gs>
              <a:gs pos="12000">
                <a:srgbClr val="E6D78A"/>
              </a:gs>
              <a:gs pos="30000">
                <a:srgbClr val="C7AC4C"/>
              </a:gs>
              <a:gs pos="45000">
                <a:srgbClr val="E6D78A"/>
              </a:gs>
              <a:gs pos="77000">
                <a:srgbClr val="C7AC4C"/>
              </a:gs>
              <a:gs pos="100000">
                <a:srgbClr val="E6DCAC"/>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200" dirty="0" smtClean="0">
                <a:solidFill>
                  <a:srgbClr val="226911"/>
                </a:solidFill>
                <a:latin typeface="Elephant" pitchFamily="18" charset="0"/>
              </a:rPr>
              <a:t>    </a:t>
            </a:r>
            <a:r>
              <a:rPr lang="es-MX" sz="1600" i="1" dirty="0" smtClean="0">
                <a:solidFill>
                  <a:srgbClr val="11752B"/>
                </a:solidFill>
                <a:latin typeface="Bodoni MT Black" pitchFamily="18" charset="0"/>
              </a:rPr>
              <a:t>Universidad Autónoma del Estado de México</a:t>
            </a:r>
          </a:p>
          <a:p>
            <a:pPr algn="ctr"/>
            <a:r>
              <a:rPr lang="es-MX" i="1" dirty="0" smtClean="0">
                <a:solidFill>
                  <a:srgbClr val="11752B"/>
                </a:solidFill>
                <a:latin typeface="Bodoni MT Black" pitchFamily="18" charset="0"/>
              </a:rPr>
              <a:t>  </a:t>
            </a:r>
            <a:r>
              <a:rPr lang="es-MX" sz="1600" i="1" dirty="0" smtClean="0">
                <a:solidFill>
                  <a:srgbClr val="11752B"/>
                </a:solidFill>
                <a:latin typeface="Arial Rounded MT Bold" pitchFamily="34" charset="0"/>
              </a:rPr>
              <a:t>Centro Universitario UAEM Texcoco</a:t>
            </a:r>
            <a:endParaRPr lang="es-ES" sz="1600" i="1" dirty="0">
              <a:solidFill>
                <a:srgbClr val="11752B"/>
              </a:solidFill>
              <a:latin typeface="Arial Rounded MT Bold" pitchFamily="34" charset="0"/>
            </a:endParaRPr>
          </a:p>
        </p:txBody>
      </p:sp>
      <p:grpSp>
        <p:nvGrpSpPr>
          <p:cNvPr id="5" name="12 Grupo"/>
          <p:cNvGrpSpPr/>
          <p:nvPr/>
        </p:nvGrpSpPr>
        <p:grpSpPr>
          <a:xfrm>
            <a:off x="431540" y="476672"/>
            <a:ext cx="792088" cy="792088"/>
            <a:chOff x="827584" y="404664"/>
            <a:chExt cx="792088" cy="792088"/>
          </a:xfrm>
        </p:grpSpPr>
        <p:sp>
          <p:nvSpPr>
            <p:cNvPr id="6" name="5 Elipse"/>
            <p:cNvSpPr/>
            <p:nvPr/>
          </p:nvSpPr>
          <p:spPr>
            <a:xfrm>
              <a:off x="827584" y="404664"/>
              <a:ext cx="792088" cy="792088"/>
            </a:xfrm>
            <a:prstGeom prst="ellipse">
              <a:avLst/>
            </a:prstGeom>
            <a:solidFill>
              <a:srgbClr val="FFFFFF"/>
            </a:solidFill>
            <a:ln>
              <a:solidFill>
                <a:schemeClr val="accent3">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solidFill>
                  <a:prstClr val="white"/>
                </a:solidFill>
              </a:endParaRPr>
            </a:p>
          </p:txBody>
        </p:sp>
        <p:pic>
          <p:nvPicPr>
            <p:cNvPr id="7" name="Picture 2" descr="http://t1.gstatic.com/images?q=tbn:ANd9GcSfLtaCsGO9UgQ96G_1eswjYFRMOZ_RtGGO6cdOqtA40QlhU6vh6WmpYcye">
              <a:hlinkClick r:id="rId2"/>
            </p:cNvPr>
            <p:cNvPicPr>
              <a:picLocks noChangeAspect="1" noChangeArrowheads="1"/>
            </p:cNvPicPr>
            <p:nvPr/>
          </p:nvPicPr>
          <p:blipFill>
            <a:blip r:embed="rId3" cstate="print">
              <a:lum bright="17000" contrast="3000"/>
            </a:blip>
            <a:srcRect/>
            <a:stretch>
              <a:fillRect/>
            </a:stretch>
          </p:blipFill>
          <p:spPr bwMode="auto">
            <a:xfrm>
              <a:off x="956031" y="553460"/>
              <a:ext cx="543553" cy="507505"/>
            </a:xfrm>
            <a:prstGeom prst="rect">
              <a:avLst/>
            </a:prstGeom>
            <a:noFill/>
          </p:spPr>
        </p:pic>
      </p:grpSp>
      <p:grpSp>
        <p:nvGrpSpPr>
          <p:cNvPr id="8" name="12 Grupo"/>
          <p:cNvGrpSpPr/>
          <p:nvPr/>
        </p:nvGrpSpPr>
        <p:grpSpPr>
          <a:xfrm>
            <a:off x="7380312" y="476672"/>
            <a:ext cx="792088" cy="792088"/>
            <a:chOff x="827584" y="404664"/>
            <a:chExt cx="792088" cy="792088"/>
          </a:xfrm>
        </p:grpSpPr>
        <p:sp>
          <p:nvSpPr>
            <p:cNvPr id="9" name="8 Elipse"/>
            <p:cNvSpPr/>
            <p:nvPr/>
          </p:nvSpPr>
          <p:spPr>
            <a:xfrm>
              <a:off x="827584" y="404664"/>
              <a:ext cx="792088" cy="792088"/>
            </a:xfrm>
            <a:prstGeom prst="ellipse">
              <a:avLst/>
            </a:prstGeom>
            <a:solidFill>
              <a:srgbClr val="FFFFFF"/>
            </a:solidFill>
            <a:ln>
              <a:solidFill>
                <a:schemeClr val="accent3">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solidFill>
                  <a:prstClr val="white"/>
                </a:solidFill>
              </a:endParaRPr>
            </a:p>
          </p:txBody>
        </p:sp>
        <p:pic>
          <p:nvPicPr>
            <p:cNvPr id="10" name="Picture 2" descr="http://t1.gstatic.com/images?q=tbn:ANd9GcSfLtaCsGO9UgQ96G_1eswjYFRMOZ_RtGGO6cdOqtA40QlhU6vh6WmpYcye">
              <a:hlinkClick r:id="rId2"/>
            </p:cNvPr>
            <p:cNvPicPr>
              <a:picLocks noChangeAspect="1" noChangeArrowheads="1"/>
            </p:cNvPicPr>
            <p:nvPr/>
          </p:nvPicPr>
          <p:blipFill>
            <a:blip r:embed="rId3" cstate="print">
              <a:lum bright="17000" contrast="3000"/>
            </a:blip>
            <a:srcRect/>
            <a:stretch>
              <a:fillRect/>
            </a:stretch>
          </p:blipFill>
          <p:spPr bwMode="auto">
            <a:xfrm>
              <a:off x="956031" y="553460"/>
              <a:ext cx="543553" cy="507505"/>
            </a:xfrm>
            <a:prstGeom prst="rect">
              <a:avLst/>
            </a:prstGeom>
            <a:noFill/>
          </p:spPr>
        </p:pic>
      </p:grpSp>
      <p:sp>
        <p:nvSpPr>
          <p:cNvPr id="11" name="10 Título"/>
          <p:cNvSpPr>
            <a:spLocks noGrp="1"/>
          </p:cNvSpPr>
          <p:nvPr>
            <p:ph type="title"/>
          </p:nvPr>
        </p:nvSpPr>
        <p:spPr>
          <a:xfrm>
            <a:off x="467544" y="1579343"/>
            <a:ext cx="8229600" cy="523220"/>
          </a:xfrm>
          <a:prstGeom prst="rect">
            <a:avLst/>
          </a:prstGeom>
          <a:solidFill>
            <a:schemeClr val="accent6">
              <a:lumMod val="20000"/>
              <a:lumOff val="80000"/>
            </a:schemeClr>
          </a:solidFill>
        </p:spPr>
        <p:txBody>
          <a:bodyPr wrap="square">
            <a:spAutoFit/>
          </a:bodyPr>
          <a:lstStyle/>
          <a:p>
            <a:r>
              <a:rPr lang="es-CO" sz="2800" b="1" dirty="0"/>
              <a:t>CRITERIOS RECTORES DE LA COMPETENCIA…</a:t>
            </a:r>
            <a:endParaRPr lang="es-MX" sz="2800" dirty="0"/>
          </a:p>
        </p:txBody>
      </p:sp>
    </p:spTree>
    <p:extLst>
      <p:ext uri="{BB962C8B-B14F-4D97-AF65-F5344CB8AC3E}">
        <p14:creationId xmlns:p14="http://schemas.microsoft.com/office/powerpoint/2010/main" val="3645662054"/>
      </p:ext>
    </p:extLst>
  </p:cSld>
  <p:clrMapOvr>
    <a:masterClrMapping/>
  </p:clrMapOvr>
</p:sld>
</file>

<file path=ppt/slides/slide1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redondeado"/>
          <p:cNvSpPr/>
          <p:nvPr/>
        </p:nvSpPr>
        <p:spPr>
          <a:xfrm>
            <a:off x="179512" y="404664"/>
            <a:ext cx="8280920" cy="936104"/>
          </a:xfrm>
          <a:prstGeom prst="roundRect">
            <a:avLst/>
          </a:prstGeom>
          <a:gradFill>
            <a:gsLst>
              <a:gs pos="0">
                <a:srgbClr val="E6DCAC"/>
              </a:gs>
              <a:gs pos="12000">
                <a:srgbClr val="E6D78A"/>
              </a:gs>
              <a:gs pos="30000">
                <a:srgbClr val="C7AC4C"/>
              </a:gs>
              <a:gs pos="45000">
                <a:srgbClr val="E6D78A"/>
              </a:gs>
              <a:gs pos="77000">
                <a:srgbClr val="C7AC4C"/>
              </a:gs>
              <a:gs pos="100000">
                <a:srgbClr val="E6DCAC"/>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200" dirty="0" smtClean="0">
                <a:solidFill>
                  <a:srgbClr val="226911"/>
                </a:solidFill>
                <a:latin typeface="Elephant" pitchFamily="18" charset="0"/>
              </a:rPr>
              <a:t>    </a:t>
            </a:r>
            <a:r>
              <a:rPr lang="es-MX" sz="1600" i="1" dirty="0" smtClean="0">
                <a:solidFill>
                  <a:srgbClr val="11752B"/>
                </a:solidFill>
                <a:latin typeface="Bodoni MT Black" pitchFamily="18" charset="0"/>
              </a:rPr>
              <a:t>Universidad Autónoma del Estado de México</a:t>
            </a:r>
          </a:p>
          <a:p>
            <a:pPr algn="ctr"/>
            <a:r>
              <a:rPr lang="es-MX" i="1" dirty="0" smtClean="0">
                <a:solidFill>
                  <a:srgbClr val="11752B"/>
                </a:solidFill>
                <a:latin typeface="Bodoni MT Black" pitchFamily="18" charset="0"/>
              </a:rPr>
              <a:t>  </a:t>
            </a:r>
            <a:r>
              <a:rPr lang="es-MX" sz="1600" i="1" dirty="0" smtClean="0">
                <a:solidFill>
                  <a:srgbClr val="11752B"/>
                </a:solidFill>
                <a:latin typeface="Arial Rounded MT Bold" pitchFamily="34" charset="0"/>
              </a:rPr>
              <a:t>Centro Universitario UAEM Texcoco</a:t>
            </a:r>
            <a:endParaRPr lang="es-ES" sz="1600" i="1" dirty="0">
              <a:solidFill>
                <a:srgbClr val="11752B"/>
              </a:solidFill>
              <a:latin typeface="Arial Rounded MT Bold" pitchFamily="34" charset="0"/>
            </a:endParaRPr>
          </a:p>
        </p:txBody>
      </p:sp>
      <p:grpSp>
        <p:nvGrpSpPr>
          <p:cNvPr id="5" name="12 Grupo"/>
          <p:cNvGrpSpPr/>
          <p:nvPr/>
        </p:nvGrpSpPr>
        <p:grpSpPr>
          <a:xfrm>
            <a:off x="431540" y="476672"/>
            <a:ext cx="792088" cy="792088"/>
            <a:chOff x="827584" y="404664"/>
            <a:chExt cx="792088" cy="792088"/>
          </a:xfrm>
        </p:grpSpPr>
        <p:sp>
          <p:nvSpPr>
            <p:cNvPr id="6" name="5 Elipse"/>
            <p:cNvSpPr/>
            <p:nvPr/>
          </p:nvSpPr>
          <p:spPr>
            <a:xfrm>
              <a:off x="827584" y="404664"/>
              <a:ext cx="792088" cy="792088"/>
            </a:xfrm>
            <a:prstGeom prst="ellipse">
              <a:avLst/>
            </a:prstGeom>
            <a:solidFill>
              <a:srgbClr val="FFFFFF"/>
            </a:solidFill>
            <a:ln>
              <a:solidFill>
                <a:schemeClr val="accent3">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solidFill>
                  <a:prstClr val="white"/>
                </a:solidFill>
              </a:endParaRPr>
            </a:p>
          </p:txBody>
        </p:sp>
        <p:pic>
          <p:nvPicPr>
            <p:cNvPr id="7" name="Picture 2" descr="http://t1.gstatic.com/images?q=tbn:ANd9GcSfLtaCsGO9UgQ96G_1eswjYFRMOZ_RtGGO6cdOqtA40QlhU6vh6WmpYcye">
              <a:hlinkClick r:id="rId2"/>
            </p:cNvPr>
            <p:cNvPicPr>
              <a:picLocks noChangeAspect="1" noChangeArrowheads="1"/>
            </p:cNvPicPr>
            <p:nvPr/>
          </p:nvPicPr>
          <p:blipFill>
            <a:blip r:embed="rId3" cstate="print">
              <a:lum bright="17000" contrast="3000"/>
            </a:blip>
            <a:srcRect/>
            <a:stretch>
              <a:fillRect/>
            </a:stretch>
          </p:blipFill>
          <p:spPr bwMode="auto">
            <a:xfrm>
              <a:off x="956031" y="553460"/>
              <a:ext cx="543553" cy="507505"/>
            </a:xfrm>
            <a:prstGeom prst="rect">
              <a:avLst/>
            </a:prstGeom>
            <a:noFill/>
          </p:spPr>
        </p:pic>
      </p:grpSp>
      <p:grpSp>
        <p:nvGrpSpPr>
          <p:cNvPr id="8" name="12 Grupo"/>
          <p:cNvGrpSpPr/>
          <p:nvPr/>
        </p:nvGrpSpPr>
        <p:grpSpPr>
          <a:xfrm>
            <a:off x="7380312" y="476672"/>
            <a:ext cx="792088" cy="792088"/>
            <a:chOff x="827584" y="404664"/>
            <a:chExt cx="792088" cy="792088"/>
          </a:xfrm>
        </p:grpSpPr>
        <p:sp>
          <p:nvSpPr>
            <p:cNvPr id="9" name="8 Elipse"/>
            <p:cNvSpPr/>
            <p:nvPr/>
          </p:nvSpPr>
          <p:spPr>
            <a:xfrm>
              <a:off x="827584" y="404664"/>
              <a:ext cx="792088" cy="792088"/>
            </a:xfrm>
            <a:prstGeom prst="ellipse">
              <a:avLst/>
            </a:prstGeom>
            <a:solidFill>
              <a:srgbClr val="FFFFFF"/>
            </a:solidFill>
            <a:ln>
              <a:solidFill>
                <a:schemeClr val="accent3">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solidFill>
                  <a:prstClr val="white"/>
                </a:solidFill>
              </a:endParaRPr>
            </a:p>
          </p:txBody>
        </p:sp>
        <p:pic>
          <p:nvPicPr>
            <p:cNvPr id="10" name="Picture 2" descr="http://t1.gstatic.com/images?q=tbn:ANd9GcSfLtaCsGO9UgQ96G_1eswjYFRMOZ_RtGGO6cdOqtA40QlhU6vh6WmpYcye">
              <a:hlinkClick r:id="rId2"/>
            </p:cNvPr>
            <p:cNvPicPr>
              <a:picLocks noChangeAspect="1" noChangeArrowheads="1"/>
            </p:cNvPicPr>
            <p:nvPr/>
          </p:nvPicPr>
          <p:blipFill>
            <a:blip r:embed="rId3" cstate="print">
              <a:lum bright="17000" contrast="3000"/>
            </a:blip>
            <a:srcRect/>
            <a:stretch>
              <a:fillRect/>
            </a:stretch>
          </p:blipFill>
          <p:spPr bwMode="auto">
            <a:xfrm>
              <a:off x="956031" y="553460"/>
              <a:ext cx="543553" cy="507505"/>
            </a:xfrm>
            <a:prstGeom prst="rect">
              <a:avLst/>
            </a:prstGeom>
            <a:noFill/>
          </p:spPr>
        </p:pic>
      </p:grpSp>
      <p:graphicFrame>
        <p:nvGraphicFramePr>
          <p:cNvPr id="12" name="11 Diagrama"/>
          <p:cNvGraphicFramePr/>
          <p:nvPr>
            <p:extLst>
              <p:ext uri="{D42A27DB-BD31-4B8C-83A1-F6EECF244321}">
                <p14:modId xmlns:p14="http://schemas.microsoft.com/office/powerpoint/2010/main" val="308252645"/>
              </p:ext>
            </p:extLst>
          </p:nvPr>
        </p:nvGraphicFramePr>
        <p:xfrm>
          <a:off x="559987" y="1844824"/>
          <a:ext cx="7932956" cy="4640064"/>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1819923846"/>
      </p:ext>
    </p:extLst>
  </p:cSld>
  <p:clrMapOvr>
    <a:masterClrMapping/>
  </p:clrMapOvr>
</p:sld>
</file>

<file path=ppt/slides/slide1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2276872"/>
            <a:ext cx="8229600" cy="4248472"/>
          </a:xfrm>
        </p:spPr>
        <p:txBody>
          <a:bodyPr>
            <a:normAutofit lnSpcReduction="10000"/>
          </a:bodyPr>
          <a:lstStyle/>
          <a:p>
            <a:pPr marL="0" indent="0" algn="just">
              <a:buNone/>
            </a:pPr>
            <a:r>
              <a:rPr lang="es-MX" sz="2800" dirty="0" smtClean="0">
                <a:solidFill>
                  <a:srgbClr val="FFFF00"/>
                </a:solidFill>
              </a:rPr>
              <a:t>LA </a:t>
            </a:r>
            <a:r>
              <a:rPr lang="es-MX" sz="2800" dirty="0">
                <a:solidFill>
                  <a:srgbClr val="FFFF00"/>
                </a:solidFill>
              </a:rPr>
              <a:t>DECLINATORIA</a:t>
            </a:r>
            <a:r>
              <a:rPr lang="es-MX" sz="2800" dirty="0">
                <a:solidFill>
                  <a:schemeClr val="bg1"/>
                </a:solidFill>
              </a:rPr>
              <a:t>.- Es una </a:t>
            </a:r>
            <a:r>
              <a:rPr lang="es-MX" sz="2800" dirty="0">
                <a:solidFill>
                  <a:srgbClr val="FFFF00"/>
                </a:solidFill>
              </a:rPr>
              <a:t>vía de impugnación directa</a:t>
            </a:r>
            <a:r>
              <a:rPr lang="es-MX" sz="2800" dirty="0">
                <a:solidFill>
                  <a:schemeClr val="bg1"/>
                </a:solidFill>
              </a:rPr>
              <a:t>, toda vez que se promueve ante el juzgador que esta conociendo del litigio, pidiéndole que se abstenga del conocimiento del mismo litigio y remita el expediente al juzgador que se estime competente.</a:t>
            </a:r>
          </a:p>
          <a:p>
            <a:pPr marL="0" indent="0" algn="just">
              <a:buNone/>
            </a:pPr>
            <a:r>
              <a:rPr lang="es-MX" sz="2800" dirty="0">
                <a:solidFill>
                  <a:schemeClr val="bg1"/>
                </a:solidFill>
              </a:rPr>
              <a:t>		</a:t>
            </a:r>
          </a:p>
          <a:p>
            <a:pPr marL="0" indent="0" algn="just">
              <a:buNone/>
            </a:pPr>
            <a:r>
              <a:rPr lang="es-MX" sz="2800" dirty="0" smtClean="0">
                <a:solidFill>
                  <a:schemeClr val="bg1"/>
                </a:solidFill>
              </a:rPr>
              <a:t>En </a:t>
            </a:r>
            <a:r>
              <a:rPr lang="es-MX" sz="2800" dirty="0">
                <a:solidFill>
                  <a:schemeClr val="bg1"/>
                </a:solidFill>
              </a:rPr>
              <a:t>este caso, regularmente las leyes facultan a los juzgadores para que ellos mismos resuelvan las cuestiones de competencia tratada, es decir, si se consideran o no competente.</a:t>
            </a:r>
          </a:p>
          <a:p>
            <a:pPr marL="0" indent="0" algn="just">
              <a:buNone/>
            </a:pPr>
            <a:endParaRPr lang="es-MX" sz="2800" dirty="0">
              <a:solidFill>
                <a:schemeClr val="bg1"/>
              </a:solidFill>
            </a:endParaRPr>
          </a:p>
          <a:p>
            <a:pPr marL="0" indent="0" algn="just">
              <a:buNone/>
            </a:pPr>
            <a:endParaRPr lang="es-MX" sz="2800" dirty="0" smtClean="0">
              <a:solidFill>
                <a:schemeClr val="bg1"/>
              </a:solidFill>
            </a:endParaRPr>
          </a:p>
          <a:p>
            <a:pPr marL="0" indent="0" algn="just">
              <a:buNone/>
            </a:pPr>
            <a:endParaRPr lang="es-MX" sz="2800" dirty="0" smtClean="0"/>
          </a:p>
          <a:p>
            <a:pPr marL="0" indent="0" algn="just">
              <a:buNone/>
            </a:pPr>
            <a:endParaRPr lang="es-MX" sz="2800" dirty="0"/>
          </a:p>
          <a:p>
            <a:pPr marL="0" indent="0" algn="just">
              <a:buNone/>
            </a:pPr>
            <a:endParaRPr lang="es-MX" sz="2800" dirty="0"/>
          </a:p>
          <a:p>
            <a:pPr marL="0" indent="0">
              <a:buNone/>
            </a:pPr>
            <a:endParaRPr lang="es-MX" sz="2800" dirty="0" smtClean="0"/>
          </a:p>
          <a:p>
            <a:pPr marL="0" indent="0">
              <a:buNone/>
            </a:pPr>
            <a:endParaRPr lang="es-MX" sz="2800" dirty="0"/>
          </a:p>
          <a:p>
            <a:pPr marL="0" indent="0">
              <a:buNone/>
            </a:pPr>
            <a:endParaRPr lang="es-MX" sz="2800" dirty="0" smtClean="0"/>
          </a:p>
          <a:p>
            <a:pPr marL="0" indent="0">
              <a:buNone/>
            </a:pPr>
            <a:endParaRPr lang="es-MX" sz="2800" dirty="0"/>
          </a:p>
          <a:p>
            <a:pPr marL="0" indent="0">
              <a:buNone/>
            </a:pPr>
            <a:endParaRPr lang="es-MX" sz="2800" dirty="0" smtClean="0"/>
          </a:p>
          <a:p>
            <a:pPr marL="0" indent="0">
              <a:buNone/>
            </a:pPr>
            <a:endParaRPr lang="es-MX" sz="2800" dirty="0"/>
          </a:p>
        </p:txBody>
      </p:sp>
      <p:sp>
        <p:nvSpPr>
          <p:cNvPr id="4" name="3 Rectángulo redondeado"/>
          <p:cNvSpPr/>
          <p:nvPr/>
        </p:nvSpPr>
        <p:spPr>
          <a:xfrm>
            <a:off x="179512" y="404664"/>
            <a:ext cx="8280920" cy="936104"/>
          </a:xfrm>
          <a:prstGeom prst="roundRect">
            <a:avLst/>
          </a:prstGeom>
          <a:gradFill>
            <a:gsLst>
              <a:gs pos="0">
                <a:srgbClr val="E6DCAC"/>
              </a:gs>
              <a:gs pos="12000">
                <a:srgbClr val="E6D78A"/>
              </a:gs>
              <a:gs pos="30000">
                <a:srgbClr val="C7AC4C"/>
              </a:gs>
              <a:gs pos="45000">
                <a:srgbClr val="E6D78A"/>
              </a:gs>
              <a:gs pos="77000">
                <a:srgbClr val="C7AC4C"/>
              </a:gs>
              <a:gs pos="100000">
                <a:srgbClr val="E6DCAC"/>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200" dirty="0" smtClean="0">
                <a:solidFill>
                  <a:srgbClr val="226911"/>
                </a:solidFill>
                <a:latin typeface="Elephant" pitchFamily="18" charset="0"/>
              </a:rPr>
              <a:t>    </a:t>
            </a:r>
            <a:r>
              <a:rPr lang="es-MX" sz="1600" i="1" dirty="0" smtClean="0">
                <a:solidFill>
                  <a:srgbClr val="11752B"/>
                </a:solidFill>
                <a:latin typeface="Bodoni MT Black" pitchFamily="18" charset="0"/>
              </a:rPr>
              <a:t>Universidad Autónoma del Estado de México</a:t>
            </a:r>
          </a:p>
          <a:p>
            <a:pPr algn="ctr"/>
            <a:r>
              <a:rPr lang="es-MX" i="1" dirty="0" smtClean="0">
                <a:solidFill>
                  <a:srgbClr val="11752B"/>
                </a:solidFill>
                <a:latin typeface="Bodoni MT Black" pitchFamily="18" charset="0"/>
              </a:rPr>
              <a:t>  </a:t>
            </a:r>
            <a:r>
              <a:rPr lang="es-MX" sz="1600" i="1" dirty="0" smtClean="0">
                <a:solidFill>
                  <a:srgbClr val="11752B"/>
                </a:solidFill>
                <a:latin typeface="Arial Rounded MT Bold" pitchFamily="34" charset="0"/>
              </a:rPr>
              <a:t>Centro Universitario UAEM Texcoco</a:t>
            </a:r>
            <a:endParaRPr lang="es-ES" sz="1600" i="1" dirty="0">
              <a:solidFill>
                <a:srgbClr val="11752B"/>
              </a:solidFill>
              <a:latin typeface="Arial Rounded MT Bold" pitchFamily="34" charset="0"/>
            </a:endParaRPr>
          </a:p>
        </p:txBody>
      </p:sp>
      <p:grpSp>
        <p:nvGrpSpPr>
          <p:cNvPr id="5" name="12 Grupo"/>
          <p:cNvGrpSpPr/>
          <p:nvPr/>
        </p:nvGrpSpPr>
        <p:grpSpPr>
          <a:xfrm>
            <a:off x="431540" y="476672"/>
            <a:ext cx="792088" cy="792088"/>
            <a:chOff x="827584" y="404664"/>
            <a:chExt cx="792088" cy="792088"/>
          </a:xfrm>
        </p:grpSpPr>
        <p:sp>
          <p:nvSpPr>
            <p:cNvPr id="6" name="5 Elipse"/>
            <p:cNvSpPr/>
            <p:nvPr/>
          </p:nvSpPr>
          <p:spPr>
            <a:xfrm>
              <a:off x="827584" y="404664"/>
              <a:ext cx="792088" cy="792088"/>
            </a:xfrm>
            <a:prstGeom prst="ellipse">
              <a:avLst/>
            </a:prstGeom>
            <a:solidFill>
              <a:srgbClr val="FFFFFF"/>
            </a:solidFill>
            <a:ln>
              <a:solidFill>
                <a:schemeClr val="accent3">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solidFill>
                  <a:prstClr val="white"/>
                </a:solidFill>
              </a:endParaRPr>
            </a:p>
          </p:txBody>
        </p:sp>
        <p:pic>
          <p:nvPicPr>
            <p:cNvPr id="7" name="Picture 2" descr="http://t1.gstatic.com/images?q=tbn:ANd9GcSfLtaCsGO9UgQ96G_1eswjYFRMOZ_RtGGO6cdOqtA40QlhU6vh6WmpYcye">
              <a:hlinkClick r:id="rId2"/>
            </p:cNvPr>
            <p:cNvPicPr>
              <a:picLocks noChangeAspect="1" noChangeArrowheads="1"/>
            </p:cNvPicPr>
            <p:nvPr/>
          </p:nvPicPr>
          <p:blipFill>
            <a:blip r:embed="rId3" cstate="print">
              <a:lum bright="17000" contrast="3000"/>
            </a:blip>
            <a:srcRect/>
            <a:stretch>
              <a:fillRect/>
            </a:stretch>
          </p:blipFill>
          <p:spPr bwMode="auto">
            <a:xfrm>
              <a:off x="956031" y="553460"/>
              <a:ext cx="543553" cy="507505"/>
            </a:xfrm>
            <a:prstGeom prst="rect">
              <a:avLst/>
            </a:prstGeom>
            <a:noFill/>
          </p:spPr>
        </p:pic>
      </p:grpSp>
      <p:grpSp>
        <p:nvGrpSpPr>
          <p:cNvPr id="8" name="12 Grupo"/>
          <p:cNvGrpSpPr/>
          <p:nvPr/>
        </p:nvGrpSpPr>
        <p:grpSpPr>
          <a:xfrm>
            <a:off x="7380312" y="476672"/>
            <a:ext cx="792088" cy="792088"/>
            <a:chOff x="827584" y="404664"/>
            <a:chExt cx="792088" cy="792088"/>
          </a:xfrm>
        </p:grpSpPr>
        <p:sp>
          <p:nvSpPr>
            <p:cNvPr id="9" name="8 Elipse"/>
            <p:cNvSpPr/>
            <p:nvPr/>
          </p:nvSpPr>
          <p:spPr>
            <a:xfrm>
              <a:off x="827584" y="404664"/>
              <a:ext cx="792088" cy="792088"/>
            </a:xfrm>
            <a:prstGeom prst="ellipse">
              <a:avLst/>
            </a:prstGeom>
            <a:solidFill>
              <a:srgbClr val="FFFFFF"/>
            </a:solidFill>
            <a:ln>
              <a:solidFill>
                <a:schemeClr val="accent3">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solidFill>
                  <a:prstClr val="white"/>
                </a:solidFill>
              </a:endParaRPr>
            </a:p>
          </p:txBody>
        </p:sp>
        <p:pic>
          <p:nvPicPr>
            <p:cNvPr id="10" name="Picture 2" descr="http://t1.gstatic.com/images?q=tbn:ANd9GcSfLtaCsGO9UgQ96G_1eswjYFRMOZ_RtGGO6cdOqtA40QlhU6vh6WmpYcye">
              <a:hlinkClick r:id="rId2"/>
            </p:cNvPr>
            <p:cNvPicPr>
              <a:picLocks noChangeAspect="1" noChangeArrowheads="1"/>
            </p:cNvPicPr>
            <p:nvPr/>
          </p:nvPicPr>
          <p:blipFill>
            <a:blip r:embed="rId3" cstate="print">
              <a:lum bright="17000" contrast="3000"/>
            </a:blip>
            <a:srcRect/>
            <a:stretch>
              <a:fillRect/>
            </a:stretch>
          </p:blipFill>
          <p:spPr bwMode="auto">
            <a:xfrm>
              <a:off x="956031" y="553460"/>
              <a:ext cx="543553" cy="507505"/>
            </a:xfrm>
            <a:prstGeom prst="rect">
              <a:avLst/>
            </a:prstGeom>
            <a:noFill/>
          </p:spPr>
        </p:pic>
      </p:grpSp>
      <p:sp>
        <p:nvSpPr>
          <p:cNvPr id="11" name="10 Título"/>
          <p:cNvSpPr>
            <a:spLocks noGrp="1"/>
          </p:cNvSpPr>
          <p:nvPr>
            <p:ph type="title"/>
          </p:nvPr>
        </p:nvSpPr>
        <p:spPr>
          <a:xfrm>
            <a:off x="431540" y="1556792"/>
            <a:ext cx="8229600" cy="523220"/>
          </a:xfrm>
          <a:prstGeom prst="rect">
            <a:avLst/>
          </a:prstGeom>
          <a:solidFill>
            <a:schemeClr val="accent6">
              <a:lumMod val="20000"/>
              <a:lumOff val="80000"/>
            </a:schemeClr>
          </a:solidFill>
        </p:spPr>
        <p:txBody>
          <a:bodyPr wrap="square">
            <a:spAutoFit/>
          </a:bodyPr>
          <a:lstStyle/>
          <a:p>
            <a:r>
              <a:rPr lang="es-MX" sz="2800" dirty="0" smtClean="0"/>
              <a:t>INCOMPETENCIA POR DECLINATORIA</a:t>
            </a:r>
            <a:endParaRPr lang="es-MX" sz="2800" dirty="0"/>
          </a:p>
        </p:txBody>
      </p:sp>
    </p:spTree>
    <p:extLst>
      <p:ext uri="{BB962C8B-B14F-4D97-AF65-F5344CB8AC3E}">
        <p14:creationId xmlns:p14="http://schemas.microsoft.com/office/powerpoint/2010/main" val="3623762800"/>
      </p:ext>
    </p:extLst>
  </p:cSld>
  <p:clrMapOvr>
    <a:masterClrMapping/>
  </p:clrMapOvr>
</p:sld>
</file>

<file path=ppt/slides/slide1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2276872"/>
            <a:ext cx="8229600" cy="4248472"/>
          </a:xfrm>
        </p:spPr>
        <p:txBody>
          <a:bodyPr>
            <a:normAutofit/>
          </a:bodyPr>
          <a:lstStyle/>
          <a:p>
            <a:pPr marL="0" indent="0" algn="just">
              <a:buNone/>
            </a:pPr>
            <a:r>
              <a:rPr lang="es-CO" sz="2800" b="1" dirty="0" smtClean="0">
                <a:solidFill>
                  <a:srgbClr val="FFFF00"/>
                </a:solidFill>
              </a:rPr>
              <a:t>LA </a:t>
            </a:r>
            <a:r>
              <a:rPr lang="es-CO" sz="2800" b="1" dirty="0">
                <a:solidFill>
                  <a:srgbClr val="FFFF00"/>
                </a:solidFill>
              </a:rPr>
              <a:t>INHIBITORIA</a:t>
            </a:r>
            <a:r>
              <a:rPr lang="es-CO" sz="2800" b="1" dirty="0">
                <a:solidFill>
                  <a:schemeClr val="bg1"/>
                </a:solidFill>
              </a:rPr>
              <a:t>.- Contraria a la anterior esta es una </a:t>
            </a:r>
            <a:r>
              <a:rPr lang="es-CO" sz="2800" b="1" dirty="0">
                <a:solidFill>
                  <a:srgbClr val="FFFF00"/>
                </a:solidFill>
              </a:rPr>
              <a:t>vía de impugnación indirecta </a:t>
            </a:r>
            <a:r>
              <a:rPr lang="es-CO" sz="2800" b="1" dirty="0">
                <a:solidFill>
                  <a:schemeClr val="bg1"/>
                </a:solidFill>
              </a:rPr>
              <a:t>en virtud de que se promueve ante el juzgador que se considere competente, solicitándole gire oficio al juzgador que esta conociendo del litigio, y por consiguiente a este se le considere incompetente, con la finalidad de que se inhiba y remita el expediente del litigio al primero, es decir al que se estime competente.</a:t>
            </a:r>
            <a:endParaRPr lang="es-ES" sz="2800" dirty="0">
              <a:solidFill>
                <a:schemeClr val="bg1"/>
              </a:solidFill>
            </a:endParaRPr>
          </a:p>
          <a:p>
            <a:pPr marL="0" indent="0" algn="just">
              <a:buNone/>
            </a:pPr>
            <a:endParaRPr lang="es-MX" sz="2800" dirty="0" smtClean="0">
              <a:solidFill>
                <a:schemeClr val="bg1"/>
              </a:solidFill>
            </a:endParaRPr>
          </a:p>
          <a:p>
            <a:pPr marL="0" indent="0" algn="just">
              <a:buNone/>
            </a:pPr>
            <a:endParaRPr lang="es-MX" sz="2800" dirty="0">
              <a:solidFill>
                <a:schemeClr val="bg1"/>
              </a:solidFill>
            </a:endParaRPr>
          </a:p>
          <a:p>
            <a:pPr marL="0" indent="0" algn="just">
              <a:buNone/>
            </a:pPr>
            <a:endParaRPr lang="es-MX" sz="2800" dirty="0" smtClean="0"/>
          </a:p>
          <a:p>
            <a:pPr marL="0" indent="0" algn="just">
              <a:buNone/>
            </a:pPr>
            <a:endParaRPr lang="es-MX" sz="2800" dirty="0"/>
          </a:p>
          <a:p>
            <a:pPr marL="0" indent="0" algn="just">
              <a:buNone/>
            </a:pPr>
            <a:endParaRPr lang="es-MX" sz="2800" dirty="0"/>
          </a:p>
          <a:p>
            <a:pPr marL="0" indent="0">
              <a:buNone/>
            </a:pPr>
            <a:endParaRPr lang="es-MX" sz="2800" dirty="0" smtClean="0"/>
          </a:p>
          <a:p>
            <a:pPr marL="0" indent="0">
              <a:buNone/>
            </a:pPr>
            <a:endParaRPr lang="es-MX" sz="2800" dirty="0"/>
          </a:p>
          <a:p>
            <a:pPr marL="0" indent="0">
              <a:buNone/>
            </a:pPr>
            <a:endParaRPr lang="es-MX" sz="2800" dirty="0" smtClean="0"/>
          </a:p>
          <a:p>
            <a:pPr marL="0" indent="0">
              <a:buNone/>
            </a:pPr>
            <a:endParaRPr lang="es-MX" sz="2800" dirty="0"/>
          </a:p>
          <a:p>
            <a:pPr marL="0" indent="0">
              <a:buNone/>
            </a:pPr>
            <a:endParaRPr lang="es-MX" sz="2800" dirty="0" smtClean="0"/>
          </a:p>
          <a:p>
            <a:pPr marL="0" indent="0">
              <a:buNone/>
            </a:pPr>
            <a:endParaRPr lang="es-MX" sz="2800" dirty="0"/>
          </a:p>
        </p:txBody>
      </p:sp>
      <p:sp>
        <p:nvSpPr>
          <p:cNvPr id="4" name="3 Rectángulo redondeado"/>
          <p:cNvSpPr/>
          <p:nvPr/>
        </p:nvSpPr>
        <p:spPr>
          <a:xfrm>
            <a:off x="179512" y="404664"/>
            <a:ext cx="8280920" cy="936104"/>
          </a:xfrm>
          <a:prstGeom prst="roundRect">
            <a:avLst/>
          </a:prstGeom>
          <a:gradFill>
            <a:gsLst>
              <a:gs pos="0">
                <a:srgbClr val="E6DCAC"/>
              </a:gs>
              <a:gs pos="12000">
                <a:srgbClr val="E6D78A"/>
              </a:gs>
              <a:gs pos="30000">
                <a:srgbClr val="C7AC4C"/>
              </a:gs>
              <a:gs pos="45000">
                <a:srgbClr val="E6D78A"/>
              </a:gs>
              <a:gs pos="77000">
                <a:srgbClr val="C7AC4C"/>
              </a:gs>
              <a:gs pos="100000">
                <a:srgbClr val="E6DCAC"/>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200" dirty="0" smtClean="0">
                <a:solidFill>
                  <a:srgbClr val="226911"/>
                </a:solidFill>
                <a:latin typeface="Elephant" pitchFamily="18" charset="0"/>
              </a:rPr>
              <a:t>    </a:t>
            </a:r>
            <a:r>
              <a:rPr lang="es-MX" sz="1600" i="1" dirty="0" smtClean="0">
                <a:solidFill>
                  <a:srgbClr val="11752B"/>
                </a:solidFill>
                <a:latin typeface="Bodoni MT Black" pitchFamily="18" charset="0"/>
              </a:rPr>
              <a:t>Universidad Autónoma del Estado de México</a:t>
            </a:r>
          </a:p>
          <a:p>
            <a:pPr algn="ctr"/>
            <a:r>
              <a:rPr lang="es-MX" i="1" dirty="0" smtClean="0">
                <a:solidFill>
                  <a:srgbClr val="11752B"/>
                </a:solidFill>
                <a:latin typeface="Bodoni MT Black" pitchFamily="18" charset="0"/>
              </a:rPr>
              <a:t>  </a:t>
            </a:r>
            <a:r>
              <a:rPr lang="es-MX" sz="1600" i="1" dirty="0" smtClean="0">
                <a:solidFill>
                  <a:srgbClr val="11752B"/>
                </a:solidFill>
                <a:latin typeface="Arial Rounded MT Bold" pitchFamily="34" charset="0"/>
              </a:rPr>
              <a:t>Centro Universitario UAEM Texcoco</a:t>
            </a:r>
            <a:endParaRPr lang="es-ES" sz="1600" i="1" dirty="0">
              <a:solidFill>
                <a:srgbClr val="11752B"/>
              </a:solidFill>
              <a:latin typeface="Arial Rounded MT Bold" pitchFamily="34" charset="0"/>
            </a:endParaRPr>
          </a:p>
        </p:txBody>
      </p:sp>
      <p:grpSp>
        <p:nvGrpSpPr>
          <p:cNvPr id="5" name="12 Grupo"/>
          <p:cNvGrpSpPr/>
          <p:nvPr/>
        </p:nvGrpSpPr>
        <p:grpSpPr>
          <a:xfrm>
            <a:off x="431540" y="476672"/>
            <a:ext cx="792088" cy="792088"/>
            <a:chOff x="827584" y="404664"/>
            <a:chExt cx="792088" cy="792088"/>
          </a:xfrm>
        </p:grpSpPr>
        <p:sp>
          <p:nvSpPr>
            <p:cNvPr id="6" name="5 Elipse"/>
            <p:cNvSpPr/>
            <p:nvPr/>
          </p:nvSpPr>
          <p:spPr>
            <a:xfrm>
              <a:off x="827584" y="404664"/>
              <a:ext cx="792088" cy="792088"/>
            </a:xfrm>
            <a:prstGeom prst="ellipse">
              <a:avLst/>
            </a:prstGeom>
            <a:solidFill>
              <a:srgbClr val="FFFFFF"/>
            </a:solidFill>
            <a:ln>
              <a:solidFill>
                <a:schemeClr val="accent3">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solidFill>
                  <a:prstClr val="white"/>
                </a:solidFill>
              </a:endParaRPr>
            </a:p>
          </p:txBody>
        </p:sp>
        <p:pic>
          <p:nvPicPr>
            <p:cNvPr id="7" name="Picture 2" descr="http://t1.gstatic.com/images?q=tbn:ANd9GcSfLtaCsGO9UgQ96G_1eswjYFRMOZ_RtGGO6cdOqtA40QlhU6vh6WmpYcye">
              <a:hlinkClick r:id="rId2"/>
            </p:cNvPr>
            <p:cNvPicPr>
              <a:picLocks noChangeAspect="1" noChangeArrowheads="1"/>
            </p:cNvPicPr>
            <p:nvPr/>
          </p:nvPicPr>
          <p:blipFill>
            <a:blip r:embed="rId3" cstate="print">
              <a:lum bright="17000" contrast="3000"/>
            </a:blip>
            <a:srcRect/>
            <a:stretch>
              <a:fillRect/>
            </a:stretch>
          </p:blipFill>
          <p:spPr bwMode="auto">
            <a:xfrm>
              <a:off x="956031" y="553460"/>
              <a:ext cx="543553" cy="507505"/>
            </a:xfrm>
            <a:prstGeom prst="rect">
              <a:avLst/>
            </a:prstGeom>
            <a:noFill/>
          </p:spPr>
        </p:pic>
      </p:grpSp>
      <p:grpSp>
        <p:nvGrpSpPr>
          <p:cNvPr id="8" name="12 Grupo"/>
          <p:cNvGrpSpPr/>
          <p:nvPr/>
        </p:nvGrpSpPr>
        <p:grpSpPr>
          <a:xfrm>
            <a:off x="7380312" y="476672"/>
            <a:ext cx="792088" cy="792088"/>
            <a:chOff x="827584" y="404664"/>
            <a:chExt cx="792088" cy="792088"/>
          </a:xfrm>
        </p:grpSpPr>
        <p:sp>
          <p:nvSpPr>
            <p:cNvPr id="9" name="8 Elipse"/>
            <p:cNvSpPr/>
            <p:nvPr/>
          </p:nvSpPr>
          <p:spPr>
            <a:xfrm>
              <a:off x="827584" y="404664"/>
              <a:ext cx="792088" cy="792088"/>
            </a:xfrm>
            <a:prstGeom prst="ellipse">
              <a:avLst/>
            </a:prstGeom>
            <a:solidFill>
              <a:srgbClr val="FFFFFF"/>
            </a:solidFill>
            <a:ln>
              <a:solidFill>
                <a:schemeClr val="accent3">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solidFill>
                  <a:prstClr val="white"/>
                </a:solidFill>
              </a:endParaRPr>
            </a:p>
          </p:txBody>
        </p:sp>
        <p:pic>
          <p:nvPicPr>
            <p:cNvPr id="10" name="Picture 2" descr="http://t1.gstatic.com/images?q=tbn:ANd9GcSfLtaCsGO9UgQ96G_1eswjYFRMOZ_RtGGO6cdOqtA40QlhU6vh6WmpYcye">
              <a:hlinkClick r:id="rId2"/>
            </p:cNvPr>
            <p:cNvPicPr>
              <a:picLocks noChangeAspect="1" noChangeArrowheads="1"/>
            </p:cNvPicPr>
            <p:nvPr/>
          </p:nvPicPr>
          <p:blipFill>
            <a:blip r:embed="rId3" cstate="print">
              <a:lum bright="17000" contrast="3000"/>
            </a:blip>
            <a:srcRect/>
            <a:stretch>
              <a:fillRect/>
            </a:stretch>
          </p:blipFill>
          <p:spPr bwMode="auto">
            <a:xfrm>
              <a:off x="956031" y="553460"/>
              <a:ext cx="543553" cy="507505"/>
            </a:xfrm>
            <a:prstGeom prst="rect">
              <a:avLst/>
            </a:prstGeom>
            <a:noFill/>
          </p:spPr>
        </p:pic>
      </p:grpSp>
      <p:sp>
        <p:nvSpPr>
          <p:cNvPr id="11" name="10 Título"/>
          <p:cNvSpPr>
            <a:spLocks noGrp="1"/>
          </p:cNvSpPr>
          <p:nvPr>
            <p:ph type="title"/>
          </p:nvPr>
        </p:nvSpPr>
        <p:spPr>
          <a:xfrm>
            <a:off x="467544" y="1579343"/>
            <a:ext cx="8229600" cy="523220"/>
          </a:xfrm>
          <a:prstGeom prst="rect">
            <a:avLst/>
          </a:prstGeom>
          <a:solidFill>
            <a:schemeClr val="accent6">
              <a:lumMod val="20000"/>
              <a:lumOff val="80000"/>
            </a:schemeClr>
          </a:solidFill>
        </p:spPr>
        <p:txBody>
          <a:bodyPr wrap="square">
            <a:spAutoFit/>
          </a:bodyPr>
          <a:lstStyle/>
          <a:p>
            <a:r>
              <a:rPr lang="es-MX" sz="2800" dirty="0" smtClean="0"/>
              <a:t>INCOMPETENCIA POR INHIBITORIA</a:t>
            </a:r>
            <a:endParaRPr lang="es-MX" sz="2800" dirty="0"/>
          </a:p>
        </p:txBody>
      </p:sp>
    </p:spTree>
    <p:extLst>
      <p:ext uri="{BB962C8B-B14F-4D97-AF65-F5344CB8AC3E}">
        <p14:creationId xmlns:p14="http://schemas.microsoft.com/office/powerpoint/2010/main" val="311266136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3730" name="Picture 2" descr="http://www.patioconce.cl/wp-content/uploads/2011/11/derecho.jpg"/>
          <p:cNvPicPr>
            <a:picLocks noChangeAspect="1" noChangeArrowheads="1"/>
          </p:cNvPicPr>
          <p:nvPr/>
        </p:nvPicPr>
        <p:blipFill>
          <a:blip r:embed="rId2" cstate="print"/>
          <a:srcRect/>
          <a:stretch>
            <a:fillRect/>
          </a:stretch>
        </p:blipFill>
        <p:spPr bwMode="auto">
          <a:xfrm>
            <a:off x="395536" y="2196852"/>
            <a:ext cx="2808312" cy="3600400"/>
          </a:xfrm>
          <a:prstGeom prst="rect">
            <a:avLst/>
          </a:prstGeom>
          <a:noFill/>
        </p:spPr>
      </p:pic>
      <p:sp>
        <p:nvSpPr>
          <p:cNvPr id="7" name="6 CuadroTexto"/>
          <p:cNvSpPr txBox="1"/>
          <p:nvPr/>
        </p:nvSpPr>
        <p:spPr>
          <a:xfrm>
            <a:off x="1259632" y="620688"/>
            <a:ext cx="1512168" cy="369332"/>
          </a:xfrm>
          <a:prstGeom prst="rect">
            <a:avLst/>
          </a:prstGeom>
          <a:noFill/>
        </p:spPr>
        <p:txBody>
          <a:bodyPr wrap="square" rtlCol="0">
            <a:spAutoFit/>
          </a:bodyPr>
          <a:lstStyle/>
          <a:p>
            <a:endParaRPr lang="es-ES" dirty="0"/>
          </a:p>
        </p:txBody>
      </p:sp>
      <p:sp>
        <p:nvSpPr>
          <p:cNvPr id="9" name="8 Rectángulo redondeado"/>
          <p:cNvSpPr/>
          <p:nvPr/>
        </p:nvSpPr>
        <p:spPr>
          <a:xfrm>
            <a:off x="323528" y="332656"/>
            <a:ext cx="8280920" cy="936104"/>
          </a:xfrm>
          <a:prstGeom prst="roundRect">
            <a:avLst/>
          </a:prstGeom>
          <a:gradFill>
            <a:gsLst>
              <a:gs pos="0">
                <a:srgbClr val="E6DCAC"/>
              </a:gs>
              <a:gs pos="12000">
                <a:srgbClr val="E6D78A"/>
              </a:gs>
              <a:gs pos="30000">
                <a:srgbClr val="C7AC4C"/>
              </a:gs>
              <a:gs pos="45000">
                <a:srgbClr val="E6D78A"/>
              </a:gs>
              <a:gs pos="77000">
                <a:srgbClr val="C7AC4C"/>
              </a:gs>
              <a:gs pos="100000">
                <a:srgbClr val="E6DCAC"/>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200" dirty="0" smtClean="0">
                <a:solidFill>
                  <a:srgbClr val="226911"/>
                </a:solidFill>
                <a:latin typeface="Elephant" pitchFamily="18" charset="0"/>
              </a:rPr>
              <a:t>    </a:t>
            </a:r>
            <a:r>
              <a:rPr lang="es-MX" sz="1600" i="1" dirty="0" smtClean="0">
                <a:solidFill>
                  <a:srgbClr val="11752B"/>
                </a:solidFill>
                <a:latin typeface="Bodoni MT Black" pitchFamily="18" charset="0"/>
              </a:rPr>
              <a:t>Universidad Autónoma del Estado de México</a:t>
            </a:r>
          </a:p>
          <a:p>
            <a:pPr algn="ctr"/>
            <a:r>
              <a:rPr lang="es-MX" i="1" dirty="0" smtClean="0">
                <a:solidFill>
                  <a:srgbClr val="11752B"/>
                </a:solidFill>
                <a:latin typeface="Bodoni MT Black" pitchFamily="18" charset="0"/>
              </a:rPr>
              <a:t>  </a:t>
            </a:r>
            <a:r>
              <a:rPr lang="es-MX" sz="1600" i="1" dirty="0" smtClean="0">
                <a:solidFill>
                  <a:srgbClr val="11752B"/>
                </a:solidFill>
                <a:latin typeface="Bodoni MT Black" pitchFamily="18" charset="0"/>
              </a:rPr>
              <a:t>UAEM</a:t>
            </a:r>
            <a:r>
              <a:rPr lang="es-MX" i="1" dirty="0" smtClean="0">
                <a:solidFill>
                  <a:srgbClr val="11752B"/>
                </a:solidFill>
                <a:latin typeface="Bodoni MT Black" pitchFamily="18" charset="0"/>
              </a:rPr>
              <a:t>  </a:t>
            </a:r>
            <a:r>
              <a:rPr lang="es-MX" i="1" dirty="0" smtClean="0">
                <a:solidFill>
                  <a:srgbClr val="11752B"/>
                </a:solidFill>
                <a:latin typeface="Bernard MT Condensed" pitchFamily="18" charset="0"/>
              </a:rPr>
              <a:t>          </a:t>
            </a:r>
            <a:r>
              <a:rPr lang="es-MX" sz="1600" i="1" dirty="0" smtClean="0">
                <a:solidFill>
                  <a:srgbClr val="11752B"/>
                </a:solidFill>
                <a:latin typeface="Arial Rounded MT Bold" pitchFamily="34" charset="0"/>
              </a:rPr>
              <a:t>Centro Universitario UAEM Texcoco</a:t>
            </a:r>
            <a:endParaRPr lang="es-ES" sz="1600" i="1" dirty="0">
              <a:solidFill>
                <a:srgbClr val="11752B"/>
              </a:solidFill>
              <a:latin typeface="Arial Rounded MT Bold" pitchFamily="34" charset="0"/>
            </a:endParaRPr>
          </a:p>
        </p:txBody>
      </p:sp>
      <p:grpSp>
        <p:nvGrpSpPr>
          <p:cNvPr id="2" name="12 Grupo"/>
          <p:cNvGrpSpPr/>
          <p:nvPr/>
        </p:nvGrpSpPr>
        <p:grpSpPr>
          <a:xfrm>
            <a:off x="827584" y="404664"/>
            <a:ext cx="792088" cy="792088"/>
            <a:chOff x="827584" y="404664"/>
            <a:chExt cx="792088" cy="792088"/>
          </a:xfrm>
        </p:grpSpPr>
        <p:sp>
          <p:nvSpPr>
            <p:cNvPr id="11" name="10 Elipse"/>
            <p:cNvSpPr/>
            <p:nvPr/>
          </p:nvSpPr>
          <p:spPr>
            <a:xfrm>
              <a:off x="827584" y="404664"/>
              <a:ext cx="792088" cy="792088"/>
            </a:xfrm>
            <a:prstGeom prst="ellipse">
              <a:avLst/>
            </a:prstGeom>
            <a:solidFill>
              <a:srgbClr val="FFFFFF"/>
            </a:solidFill>
            <a:ln>
              <a:solidFill>
                <a:schemeClr val="accent3">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12" name="Picture 2" descr="http://t1.gstatic.com/images?q=tbn:ANd9GcSfLtaCsGO9UgQ96G_1eswjYFRMOZ_RtGGO6cdOqtA40QlhU6vh6WmpYcye">
              <a:hlinkClick r:id="rId3"/>
            </p:cNvPr>
            <p:cNvPicPr>
              <a:picLocks noChangeAspect="1" noChangeArrowheads="1"/>
            </p:cNvPicPr>
            <p:nvPr/>
          </p:nvPicPr>
          <p:blipFill>
            <a:blip r:embed="rId4" cstate="print">
              <a:lum bright="17000" contrast="3000"/>
            </a:blip>
            <a:srcRect/>
            <a:stretch>
              <a:fillRect/>
            </a:stretch>
          </p:blipFill>
          <p:spPr bwMode="auto">
            <a:xfrm>
              <a:off x="956031" y="553460"/>
              <a:ext cx="543553" cy="507505"/>
            </a:xfrm>
            <a:prstGeom prst="rect">
              <a:avLst/>
            </a:prstGeom>
            <a:noFill/>
          </p:spPr>
        </p:pic>
      </p:grpSp>
      <p:grpSp>
        <p:nvGrpSpPr>
          <p:cNvPr id="3" name="11 Grupo"/>
          <p:cNvGrpSpPr/>
          <p:nvPr/>
        </p:nvGrpSpPr>
        <p:grpSpPr>
          <a:xfrm>
            <a:off x="7308304" y="404664"/>
            <a:ext cx="792088" cy="792088"/>
            <a:chOff x="1547664" y="2204864"/>
            <a:chExt cx="792088" cy="792088"/>
          </a:xfrm>
        </p:grpSpPr>
        <p:sp>
          <p:nvSpPr>
            <p:cNvPr id="14" name="13 Elipse"/>
            <p:cNvSpPr/>
            <p:nvPr/>
          </p:nvSpPr>
          <p:spPr>
            <a:xfrm>
              <a:off x="1547664" y="2204864"/>
              <a:ext cx="792088" cy="792088"/>
            </a:xfrm>
            <a:prstGeom prst="ellipse">
              <a:avLst/>
            </a:prstGeom>
            <a:solidFill>
              <a:srgbClr val="FFFFFF"/>
            </a:solidFill>
            <a:ln>
              <a:solidFill>
                <a:schemeClr val="accent3">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15" name="Imagen 57" descr="http://bl104w.blu104.mail.live.com/att/GetAttachment.aspx?tnail=0&amp;messageId=bc7526f9-a9f7-4794-8da5-fc650fc81e7a&amp;Aux=44|0|8CC0043DDC96710|"/>
            <p:cNvPicPr>
              <a:picLocks noChangeAspect="1" noChangeArrowheads="1"/>
            </p:cNvPicPr>
            <p:nvPr/>
          </p:nvPicPr>
          <p:blipFill>
            <a:blip r:embed="rId5" cstate="print"/>
            <a:srcRect/>
            <a:stretch>
              <a:fillRect/>
            </a:stretch>
          </p:blipFill>
          <p:spPr bwMode="auto">
            <a:xfrm>
              <a:off x="1691680" y="2348880"/>
              <a:ext cx="504056" cy="504056"/>
            </a:xfrm>
            <a:prstGeom prst="rect">
              <a:avLst/>
            </a:prstGeom>
            <a:noFill/>
            <a:ln w="9525">
              <a:noFill/>
              <a:miter lim="800000"/>
              <a:headEnd/>
              <a:tailEnd/>
            </a:ln>
          </p:spPr>
        </p:pic>
      </p:grpSp>
      <p:sp>
        <p:nvSpPr>
          <p:cNvPr id="13" name="12 CuadroTexto"/>
          <p:cNvSpPr txBox="1"/>
          <p:nvPr/>
        </p:nvSpPr>
        <p:spPr>
          <a:xfrm>
            <a:off x="3917424" y="2348880"/>
            <a:ext cx="4680520" cy="677108"/>
          </a:xfrm>
          <a:prstGeom prst="rect">
            <a:avLst/>
          </a:prstGeom>
          <a:noFill/>
        </p:spPr>
        <p:txBody>
          <a:bodyPr wrap="square" rtlCol="0">
            <a:spAutoFit/>
          </a:bodyPr>
          <a:lstStyle/>
          <a:p>
            <a:pPr algn="just"/>
            <a:r>
              <a:rPr lang="es-MX" sz="2000" dirty="0" smtClean="0"/>
              <a:t> </a:t>
            </a:r>
            <a:endParaRPr lang="es-MX" dirty="0" smtClean="0">
              <a:solidFill>
                <a:schemeClr val="bg1"/>
              </a:solidFill>
            </a:endParaRPr>
          </a:p>
          <a:p>
            <a:endParaRPr lang="es-ES" dirty="0"/>
          </a:p>
        </p:txBody>
      </p:sp>
      <p:sp>
        <p:nvSpPr>
          <p:cNvPr id="16" name="15 CuadroTexto"/>
          <p:cNvSpPr txBox="1"/>
          <p:nvPr/>
        </p:nvSpPr>
        <p:spPr>
          <a:xfrm>
            <a:off x="6526406" y="6237312"/>
            <a:ext cx="2355884" cy="276999"/>
          </a:xfrm>
          <a:prstGeom prst="rect">
            <a:avLst/>
          </a:prstGeom>
          <a:noFill/>
        </p:spPr>
        <p:txBody>
          <a:bodyPr wrap="square" rtlCol="0">
            <a:spAutoFit/>
          </a:bodyPr>
          <a:lstStyle/>
          <a:p>
            <a:r>
              <a:rPr lang="es-MX" sz="1200" dirty="0" smtClean="0">
                <a:solidFill>
                  <a:schemeClr val="bg1"/>
                </a:solidFill>
              </a:rPr>
              <a:t>(De Pina, 1999, pág. 17)</a:t>
            </a:r>
            <a:endParaRPr lang="es-ES" sz="1200" dirty="0">
              <a:solidFill>
                <a:schemeClr val="bg1"/>
              </a:solidFill>
            </a:endParaRPr>
          </a:p>
        </p:txBody>
      </p:sp>
      <p:sp>
        <p:nvSpPr>
          <p:cNvPr id="17" name="16 Rectángulo"/>
          <p:cNvSpPr/>
          <p:nvPr/>
        </p:nvSpPr>
        <p:spPr>
          <a:xfrm>
            <a:off x="3917424" y="1517194"/>
            <a:ext cx="4680520" cy="400110"/>
          </a:xfrm>
          <a:prstGeom prst="rect">
            <a:avLst/>
          </a:prstGeom>
          <a:solidFill>
            <a:srgbClr val="0070C0"/>
          </a:solidFill>
        </p:spPr>
        <p:txBody>
          <a:bodyPr wrap="square">
            <a:spAutoFit/>
          </a:bodyPr>
          <a:lstStyle/>
          <a:p>
            <a:pPr algn="ctr"/>
            <a:r>
              <a:rPr lang="es-MX" sz="2000" dirty="0">
                <a:solidFill>
                  <a:schemeClr val="bg1"/>
                </a:solidFill>
              </a:rPr>
              <a:t>NOMBRES DEL DERECHO PROCESAL</a:t>
            </a:r>
          </a:p>
        </p:txBody>
      </p:sp>
      <p:sp>
        <p:nvSpPr>
          <p:cNvPr id="4" name="3 Rectángulo"/>
          <p:cNvSpPr/>
          <p:nvPr/>
        </p:nvSpPr>
        <p:spPr>
          <a:xfrm>
            <a:off x="3347864" y="2060848"/>
            <a:ext cx="5195820" cy="4154984"/>
          </a:xfrm>
          <a:prstGeom prst="rect">
            <a:avLst/>
          </a:prstGeom>
        </p:spPr>
        <p:txBody>
          <a:bodyPr wrap="square">
            <a:spAutoFit/>
          </a:bodyPr>
          <a:lstStyle/>
          <a:p>
            <a:pPr lvl="0" algn="just" eaLnBrk="0" fontAlgn="base" hangingPunct="0">
              <a:spcBef>
                <a:spcPct val="0"/>
              </a:spcBef>
              <a:spcAft>
                <a:spcPct val="0"/>
              </a:spcAft>
            </a:pPr>
            <a:r>
              <a:rPr lang="es-MX" sz="2400" i="1" dirty="0" smtClean="0">
                <a:solidFill>
                  <a:schemeClr val="bg1"/>
                </a:solidFill>
                <a:latin typeface="Arial" pitchFamily="34" charset="0"/>
                <a:ea typeface="Calibri" pitchFamily="34" charset="0"/>
                <a:cs typeface="Arial" pitchFamily="34" charset="0"/>
              </a:rPr>
              <a:t>-Teoría </a:t>
            </a:r>
            <a:r>
              <a:rPr lang="es-MX" sz="2400" i="1" dirty="0">
                <a:solidFill>
                  <a:schemeClr val="bg1"/>
                </a:solidFill>
                <a:latin typeface="Arial" pitchFamily="34" charset="0"/>
                <a:ea typeface="Calibri" pitchFamily="34" charset="0"/>
                <a:cs typeface="Arial" pitchFamily="34" charset="0"/>
              </a:rPr>
              <a:t>general del proceso</a:t>
            </a:r>
            <a:endParaRPr lang="es-ES" sz="2400" i="1" dirty="0">
              <a:solidFill>
                <a:schemeClr val="bg1"/>
              </a:solidFill>
              <a:latin typeface="Arial" pitchFamily="34" charset="0"/>
            </a:endParaRPr>
          </a:p>
          <a:p>
            <a:pPr lvl="0" algn="just" eaLnBrk="0" fontAlgn="base" hangingPunct="0">
              <a:spcBef>
                <a:spcPct val="0"/>
              </a:spcBef>
              <a:spcAft>
                <a:spcPct val="0"/>
              </a:spcAft>
            </a:pPr>
            <a:r>
              <a:rPr lang="es-MX" sz="2400" i="1" dirty="0" smtClean="0">
                <a:solidFill>
                  <a:schemeClr val="bg1"/>
                </a:solidFill>
                <a:latin typeface="Arial" pitchFamily="34" charset="0"/>
                <a:ea typeface="Calibri" pitchFamily="34" charset="0"/>
                <a:cs typeface="Arial" pitchFamily="34" charset="0"/>
              </a:rPr>
              <a:t>-Ciencia </a:t>
            </a:r>
            <a:r>
              <a:rPr lang="es-MX" sz="2400" i="1" dirty="0">
                <a:solidFill>
                  <a:schemeClr val="bg1"/>
                </a:solidFill>
                <a:latin typeface="Arial" pitchFamily="34" charset="0"/>
                <a:ea typeface="Calibri" pitchFamily="34" charset="0"/>
                <a:cs typeface="Arial" pitchFamily="34" charset="0"/>
              </a:rPr>
              <a:t>procesal</a:t>
            </a:r>
            <a:endParaRPr lang="es-ES" sz="2400" i="1" dirty="0">
              <a:solidFill>
                <a:schemeClr val="bg1"/>
              </a:solidFill>
              <a:latin typeface="Arial" pitchFamily="34" charset="0"/>
            </a:endParaRPr>
          </a:p>
          <a:p>
            <a:pPr lvl="0" algn="just" eaLnBrk="0" fontAlgn="base" hangingPunct="0">
              <a:spcBef>
                <a:spcPct val="0"/>
              </a:spcBef>
              <a:spcAft>
                <a:spcPct val="0"/>
              </a:spcAft>
            </a:pPr>
            <a:r>
              <a:rPr lang="es-MX" sz="2400" i="1" dirty="0" smtClean="0">
                <a:solidFill>
                  <a:schemeClr val="bg1"/>
                </a:solidFill>
                <a:latin typeface="Arial" pitchFamily="34" charset="0"/>
                <a:ea typeface="Calibri" pitchFamily="34" charset="0"/>
                <a:cs typeface="Arial" pitchFamily="34" charset="0"/>
              </a:rPr>
              <a:t>-Teoría </a:t>
            </a:r>
            <a:r>
              <a:rPr lang="es-MX" sz="2400" i="1" dirty="0">
                <a:solidFill>
                  <a:schemeClr val="bg1"/>
                </a:solidFill>
                <a:latin typeface="Arial" pitchFamily="34" charset="0"/>
                <a:ea typeface="Calibri" pitchFamily="34" charset="0"/>
                <a:cs typeface="Arial" pitchFamily="34" charset="0"/>
              </a:rPr>
              <a:t>general del derecho procesal</a:t>
            </a:r>
            <a:endParaRPr lang="es-ES" sz="2400" i="1" dirty="0">
              <a:solidFill>
                <a:schemeClr val="bg1"/>
              </a:solidFill>
              <a:latin typeface="Arial" pitchFamily="34" charset="0"/>
            </a:endParaRPr>
          </a:p>
          <a:p>
            <a:pPr lvl="0" algn="just" eaLnBrk="0" fontAlgn="base" hangingPunct="0">
              <a:spcBef>
                <a:spcPct val="0"/>
              </a:spcBef>
              <a:spcAft>
                <a:spcPct val="0"/>
              </a:spcAft>
            </a:pPr>
            <a:r>
              <a:rPr lang="es-MX" sz="2400" i="1" dirty="0" smtClean="0">
                <a:solidFill>
                  <a:schemeClr val="bg1"/>
                </a:solidFill>
                <a:latin typeface="Arial" pitchFamily="34" charset="0"/>
                <a:ea typeface="Calibri" pitchFamily="34" charset="0"/>
                <a:cs typeface="Arial" pitchFamily="34" charset="0"/>
              </a:rPr>
              <a:t>-Teoría </a:t>
            </a:r>
            <a:r>
              <a:rPr lang="es-MX" sz="2400" i="1" dirty="0">
                <a:solidFill>
                  <a:schemeClr val="bg1"/>
                </a:solidFill>
                <a:latin typeface="Arial" pitchFamily="34" charset="0"/>
                <a:ea typeface="Calibri" pitchFamily="34" charset="0"/>
                <a:cs typeface="Arial" pitchFamily="34" charset="0"/>
              </a:rPr>
              <a:t>del derecho procesal</a:t>
            </a:r>
            <a:endParaRPr lang="es-ES" sz="2400" i="1" dirty="0">
              <a:solidFill>
                <a:schemeClr val="bg1"/>
              </a:solidFill>
              <a:latin typeface="Arial" pitchFamily="34" charset="0"/>
            </a:endParaRPr>
          </a:p>
          <a:p>
            <a:pPr lvl="0" algn="just" eaLnBrk="0" fontAlgn="base" hangingPunct="0">
              <a:spcBef>
                <a:spcPct val="0"/>
              </a:spcBef>
              <a:spcAft>
                <a:spcPct val="0"/>
              </a:spcAft>
            </a:pPr>
            <a:r>
              <a:rPr lang="es-MX" sz="2400" i="1" dirty="0" smtClean="0">
                <a:solidFill>
                  <a:schemeClr val="bg1"/>
                </a:solidFill>
                <a:latin typeface="Arial" pitchFamily="34" charset="0"/>
                <a:ea typeface="Calibri" pitchFamily="34" charset="0"/>
                <a:cs typeface="Arial" pitchFamily="34" charset="0"/>
              </a:rPr>
              <a:t>-Introducción </a:t>
            </a:r>
            <a:r>
              <a:rPr lang="es-MX" sz="2400" i="1" dirty="0">
                <a:solidFill>
                  <a:schemeClr val="bg1"/>
                </a:solidFill>
                <a:latin typeface="Arial" pitchFamily="34" charset="0"/>
                <a:ea typeface="Calibri" pitchFamily="34" charset="0"/>
                <a:cs typeface="Arial" pitchFamily="34" charset="0"/>
              </a:rPr>
              <a:t>al estudio del derecho procesal</a:t>
            </a:r>
            <a:endParaRPr lang="es-ES" sz="2400" i="1" dirty="0">
              <a:solidFill>
                <a:schemeClr val="bg1"/>
              </a:solidFill>
              <a:latin typeface="Arial" pitchFamily="34" charset="0"/>
            </a:endParaRPr>
          </a:p>
          <a:p>
            <a:pPr lvl="0" algn="just" eaLnBrk="0" fontAlgn="base" hangingPunct="0">
              <a:spcBef>
                <a:spcPct val="0"/>
              </a:spcBef>
              <a:spcAft>
                <a:spcPct val="0"/>
              </a:spcAft>
            </a:pPr>
            <a:r>
              <a:rPr lang="es-MX" sz="2400" i="1" dirty="0" smtClean="0">
                <a:solidFill>
                  <a:schemeClr val="bg1"/>
                </a:solidFill>
                <a:latin typeface="Arial" pitchFamily="34" charset="0"/>
                <a:ea typeface="Calibri" pitchFamily="34" charset="0"/>
                <a:cs typeface="Arial" pitchFamily="34" charset="0"/>
              </a:rPr>
              <a:t>-Derecho </a:t>
            </a:r>
            <a:r>
              <a:rPr lang="es-MX" sz="2400" i="1" dirty="0">
                <a:solidFill>
                  <a:schemeClr val="bg1"/>
                </a:solidFill>
                <a:latin typeface="Arial" pitchFamily="34" charset="0"/>
                <a:ea typeface="Calibri" pitchFamily="34" charset="0"/>
                <a:cs typeface="Arial" pitchFamily="34" charset="0"/>
              </a:rPr>
              <a:t>jurisdiccional (parte general)</a:t>
            </a:r>
            <a:endParaRPr lang="es-ES" sz="2400" i="1" dirty="0">
              <a:solidFill>
                <a:schemeClr val="bg1"/>
              </a:solidFill>
              <a:latin typeface="Arial" pitchFamily="34" charset="0"/>
            </a:endParaRPr>
          </a:p>
          <a:p>
            <a:pPr lvl="0" algn="just" eaLnBrk="0" fontAlgn="base" hangingPunct="0">
              <a:spcBef>
                <a:spcPct val="0"/>
              </a:spcBef>
              <a:spcAft>
                <a:spcPct val="0"/>
              </a:spcAft>
            </a:pPr>
            <a:r>
              <a:rPr lang="es-MX" sz="2400" i="1" dirty="0" smtClean="0">
                <a:solidFill>
                  <a:schemeClr val="bg1"/>
                </a:solidFill>
                <a:latin typeface="Arial" pitchFamily="34" charset="0"/>
                <a:ea typeface="Calibri" pitchFamily="34" charset="0"/>
                <a:cs typeface="Arial" pitchFamily="34" charset="0"/>
              </a:rPr>
              <a:t>-Fundamentos </a:t>
            </a:r>
            <a:r>
              <a:rPr lang="es-MX" sz="2400" i="1" dirty="0">
                <a:solidFill>
                  <a:schemeClr val="bg1"/>
                </a:solidFill>
                <a:latin typeface="Arial" pitchFamily="34" charset="0"/>
                <a:ea typeface="Calibri" pitchFamily="34" charset="0"/>
                <a:cs typeface="Arial" pitchFamily="34" charset="0"/>
              </a:rPr>
              <a:t>del derecho procesal</a:t>
            </a:r>
            <a:endParaRPr lang="es-ES" sz="2400" i="1" dirty="0">
              <a:solidFill>
                <a:schemeClr val="bg1"/>
              </a:solidFill>
              <a:latin typeface="Arial" pitchFamily="34" charset="0"/>
            </a:endParaRPr>
          </a:p>
          <a:p>
            <a:pPr lvl="0" algn="just" eaLnBrk="0" fontAlgn="base" hangingPunct="0">
              <a:spcBef>
                <a:spcPct val="0"/>
              </a:spcBef>
              <a:spcAft>
                <a:spcPct val="0"/>
              </a:spcAft>
            </a:pPr>
            <a:r>
              <a:rPr lang="es-MX" sz="2400" i="1" dirty="0" smtClean="0">
                <a:solidFill>
                  <a:schemeClr val="bg1"/>
                </a:solidFill>
                <a:latin typeface="Arial" pitchFamily="34" charset="0"/>
                <a:ea typeface="Calibri" pitchFamily="34" charset="0"/>
                <a:cs typeface="Arial" pitchFamily="34" charset="0"/>
              </a:rPr>
              <a:t>-Proceso </a:t>
            </a:r>
            <a:r>
              <a:rPr lang="es-MX" sz="2400" i="1" dirty="0">
                <a:solidFill>
                  <a:schemeClr val="bg1"/>
                </a:solidFill>
                <a:latin typeface="Arial" pitchFamily="34" charset="0"/>
                <a:ea typeface="Calibri" pitchFamily="34" charset="0"/>
                <a:cs typeface="Arial" pitchFamily="34" charset="0"/>
              </a:rPr>
              <a:t>y derecho procesal</a:t>
            </a:r>
            <a:endParaRPr lang="es-ES" sz="2400" i="1" dirty="0">
              <a:solidFill>
                <a:schemeClr val="bg1"/>
              </a:solidFill>
              <a:latin typeface="Arial" pitchFamily="34" charset="0"/>
            </a:endParaRPr>
          </a:p>
          <a:p>
            <a:pPr lvl="0" algn="just" eaLnBrk="0" fontAlgn="base" hangingPunct="0">
              <a:spcBef>
                <a:spcPct val="0"/>
              </a:spcBef>
              <a:spcAft>
                <a:spcPct val="0"/>
              </a:spcAft>
            </a:pPr>
            <a:r>
              <a:rPr lang="es-MX" sz="2400" i="1" dirty="0" smtClean="0">
                <a:solidFill>
                  <a:schemeClr val="bg1"/>
                </a:solidFill>
                <a:latin typeface="Arial" pitchFamily="34" charset="0"/>
                <a:ea typeface="Calibri" pitchFamily="34" charset="0"/>
                <a:cs typeface="Arial" pitchFamily="34" charset="0"/>
              </a:rPr>
              <a:t>-Introducción </a:t>
            </a:r>
            <a:r>
              <a:rPr lang="es-MX" sz="2400" i="1" dirty="0">
                <a:solidFill>
                  <a:schemeClr val="bg1"/>
                </a:solidFill>
                <a:latin typeface="Arial" pitchFamily="34" charset="0"/>
                <a:ea typeface="Calibri" pitchFamily="34" charset="0"/>
                <a:cs typeface="Arial" pitchFamily="34" charset="0"/>
              </a:rPr>
              <a:t>al estudio del proceso</a:t>
            </a:r>
            <a:endParaRPr lang="es-ES" sz="2400" i="1" dirty="0">
              <a:solidFill>
                <a:schemeClr val="bg1"/>
              </a:solidFill>
              <a:latin typeface="Arial" pitchFamily="34" charset="0"/>
            </a:endParaRPr>
          </a:p>
        </p:txBody>
      </p:sp>
    </p:spTree>
    <p:extLst>
      <p:ext uri="{BB962C8B-B14F-4D97-AF65-F5344CB8AC3E}">
        <p14:creationId xmlns:p14="http://schemas.microsoft.com/office/powerpoint/2010/main" val="192586489"/>
      </p:ext>
    </p:extLst>
  </p:cSld>
  <p:clrMapOvr>
    <a:masterClrMapping/>
  </p:clrMapOvr>
  <p:timing>
    <p:tnLst>
      <p:par>
        <p:cTn id="1" dur="indefinite" restart="never" nodeType="tmRoot"/>
      </p:par>
    </p:tnLst>
  </p:timing>
</p:sld>
</file>

<file path=ppt/slides/slide1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257419" y="2204864"/>
            <a:ext cx="8229600" cy="4248472"/>
          </a:xfrm>
        </p:spPr>
        <p:txBody>
          <a:bodyPr>
            <a:normAutofit fontScale="25000" lnSpcReduction="20000"/>
          </a:bodyPr>
          <a:lstStyle/>
          <a:p>
            <a:pPr marL="0" indent="0" algn="just">
              <a:buNone/>
              <a:defRPr/>
            </a:pPr>
            <a:r>
              <a:rPr lang="es-CO" sz="7200" dirty="0">
                <a:solidFill>
                  <a:schemeClr val="bg1"/>
                </a:solidFill>
              </a:rPr>
              <a:t>Esta hace referencia </a:t>
            </a:r>
            <a:r>
              <a:rPr lang="es-CO" sz="7200" dirty="0">
                <a:solidFill>
                  <a:srgbClr val="FFFF00"/>
                </a:solidFill>
              </a:rPr>
              <a:t>al titular, persona o personas físicas encargadas del desempeño de la función jurisdiccional</a:t>
            </a:r>
            <a:r>
              <a:rPr lang="es-CO" sz="7200" dirty="0">
                <a:solidFill>
                  <a:schemeClr val="bg1"/>
                </a:solidFill>
              </a:rPr>
              <a:t>, en razón de su capacidad subjetiva, para resolver de forma </a:t>
            </a:r>
            <a:r>
              <a:rPr lang="es-CO" sz="7200" dirty="0">
                <a:solidFill>
                  <a:srgbClr val="FFFF00"/>
                </a:solidFill>
              </a:rPr>
              <a:t>imparcial</a:t>
            </a:r>
            <a:r>
              <a:rPr lang="es-CO" sz="7200" dirty="0">
                <a:solidFill>
                  <a:schemeClr val="bg1"/>
                </a:solidFill>
              </a:rPr>
              <a:t> un asunto o litigio determinado.</a:t>
            </a:r>
          </a:p>
          <a:p>
            <a:pPr marL="0" indent="0" algn="just">
              <a:buNone/>
              <a:defRPr/>
            </a:pPr>
            <a:endParaRPr lang="es-CO" sz="7200" dirty="0">
              <a:solidFill>
                <a:schemeClr val="bg1"/>
              </a:solidFill>
            </a:endParaRPr>
          </a:p>
          <a:p>
            <a:pPr marL="0" indent="0" algn="just">
              <a:buNone/>
              <a:defRPr/>
            </a:pPr>
            <a:r>
              <a:rPr lang="es-CO" sz="7200" dirty="0" smtClean="0">
                <a:solidFill>
                  <a:schemeClr val="bg1"/>
                </a:solidFill>
              </a:rPr>
              <a:t>Es </a:t>
            </a:r>
            <a:r>
              <a:rPr lang="es-CO" sz="7200" dirty="0">
                <a:solidFill>
                  <a:schemeClr val="bg1"/>
                </a:solidFill>
              </a:rPr>
              <a:t>la capacidad de los titulares de los </a:t>
            </a:r>
            <a:r>
              <a:rPr lang="es-CO" sz="7200" dirty="0" smtClean="0">
                <a:solidFill>
                  <a:schemeClr val="bg1"/>
                </a:solidFill>
              </a:rPr>
              <a:t>juzgados, </a:t>
            </a:r>
            <a:r>
              <a:rPr lang="es-CO" sz="7200" dirty="0">
                <a:solidFill>
                  <a:schemeClr val="bg1"/>
                </a:solidFill>
              </a:rPr>
              <a:t>es decir </a:t>
            </a:r>
            <a:r>
              <a:rPr lang="es-CO" sz="7200" dirty="0">
                <a:solidFill>
                  <a:srgbClr val="FFFF00"/>
                </a:solidFill>
              </a:rPr>
              <a:t>la relacionada con la persona física que materialmente desempeña las funciones jurisdiccionales </a:t>
            </a:r>
            <a:r>
              <a:rPr lang="es-CO" sz="7200" dirty="0">
                <a:solidFill>
                  <a:schemeClr val="bg1"/>
                </a:solidFill>
              </a:rPr>
              <a:t>de la que conoce el caso, de quien debe conducir el proceso recibiendo pretensiones, resistencias, pruebas y alegatos, y naturalmente de quien dice el derecho y la justicia en el caso por juzgar. </a:t>
            </a:r>
            <a:r>
              <a:rPr lang="es-CO" sz="7200" dirty="0" smtClean="0">
                <a:solidFill>
                  <a:schemeClr val="bg1"/>
                </a:solidFill>
              </a:rPr>
              <a:t>(Said y González, </a:t>
            </a:r>
            <a:r>
              <a:rPr lang="es-CO" sz="7200" dirty="0">
                <a:solidFill>
                  <a:schemeClr val="bg1"/>
                </a:solidFill>
              </a:rPr>
              <a:t>2007).</a:t>
            </a:r>
          </a:p>
          <a:p>
            <a:pPr marL="0" indent="0" algn="just">
              <a:buNone/>
              <a:defRPr/>
            </a:pPr>
            <a:endParaRPr lang="es-CO" sz="7200" dirty="0">
              <a:solidFill>
                <a:schemeClr val="bg1"/>
              </a:solidFill>
            </a:endParaRPr>
          </a:p>
          <a:p>
            <a:pPr marL="0" indent="0" algn="just">
              <a:buNone/>
              <a:defRPr/>
            </a:pPr>
            <a:r>
              <a:rPr lang="es-CO" sz="7200" dirty="0" smtClean="0">
                <a:solidFill>
                  <a:schemeClr val="bg1"/>
                </a:solidFill>
              </a:rPr>
              <a:t>De </a:t>
            </a:r>
            <a:r>
              <a:rPr lang="es-CO" sz="7200" dirty="0">
                <a:solidFill>
                  <a:schemeClr val="bg1"/>
                </a:solidFill>
              </a:rPr>
              <a:t>los atributos que deben tener estas personas físicas que llamamos jueces podemos mencionar la mas importante que es </a:t>
            </a:r>
            <a:r>
              <a:rPr lang="es-CO" sz="7200" dirty="0">
                <a:solidFill>
                  <a:srgbClr val="FFFF00"/>
                </a:solidFill>
              </a:rPr>
              <a:t>LA IMPARCIALIDAD DEL JUEZ</a:t>
            </a:r>
            <a:r>
              <a:rPr lang="es-CO" sz="7200" dirty="0">
                <a:solidFill>
                  <a:schemeClr val="bg1"/>
                </a:solidFill>
              </a:rPr>
              <a:t>, es decir, el juzgador no debe sentenciar por intereses ajenos a él, o por algún otro motivo que este relacionado con las partes, si no mas bien todo lo contrario, </a:t>
            </a:r>
            <a:r>
              <a:rPr lang="es-CO" sz="7200" dirty="0">
                <a:solidFill>
                  <a:srgbClr val="FFFF00"/>
                </a:solidFill>
              </a:rPr>
              <a:t>deberá juzgar de acuerdo a las probanzas y alegaciones jurídicas presentadas y realizadas en juicio</a:t>
            </a:r>
            <a:r>
              <a:rPr lang="es-CO" sz="7200" dirty="0">
                <a:solidFill>
                  <a:schemeClr val="bg1"/>
                </a:solidFill>
              </a:rPr>
              <a:t>.  </a:t>
            </a:r>
            <a:endParaRPr lang="es-ES" sz="7200" dirty="0">
              <a:solidFill>
                <a:schemeClr val="bg1"/>
              </a:solidFill>
            </a:endParaRPr>
          </a:p>
          <a:p>
            <a:pPr marL="0" indent="0" algn="just">
              <a:buNone/>
            </a:pPr>
            <a:endParaRPr lang="es-MX" sz="2800" dirty="0" smtClean="0"/>
          </a:p>
          <a:p>
            <a:pPr marL="0" indent="0" algn="just">
              <a:buNone/>
            </a:pPr>
            <a:endParaRPr lang="es-MX" sz="2800" dirty="0"/>
          </a:p>
          <a:p>
            <a:pPr marL="0" indent="0" algn="just">
              <a:buNone/>
            </a:pPr>
            <a:endParaRPr lang="es-MX" sz="2800" dirty="0"/>
          </a:p>
          <a:p>
            <a:pPr marL="0" indent="0">
              <a:buNone/>
            </a:pPr>
            <a:endParaRPr lang="es-MX" sz="2800" dirty="0" smtClean="0"/>
          </a:p>
          <a:p>
            <a:pPr marL="0" indent="0">
              <a:buNone/>
            </a:pPr>
            <a:endParaRPr lang="es-MX" sz="2800" dirty="0"/>
          </a:p>
          <a:p>
            <a:pPr marL="0" indent="0">
              <a:buNone/>
            </a:pPr>
            <a:endParaRPr lang="es-MX" sz="2800" dirty="0" smtClean="0"/>
          </a:p>
          <a:p>
            <a:pPr marL="0" indent="0">
              <a:buNone/>
            </a:pPr>
            <a:endParaRPr lang="es-MX" sz="2800" dirty="0"/>
          </a:p>
          <a:p>
            <a:pPr marL="0" indent="0">
              <a:buNone/>
            </a:pPr>
            <a:endParaRPr lang="es-MX" sz="2800" dirty="0" smtClean="0"/>
          </a:p>
          <a:p>
            <a:pPr marL="0" indent="0">
              <a:buNone/>
            </a:pPr>
            <a:endParaRPr lang="es-MX" sz="2800" dirty="0"/>
          </a:p>
        </p:txBody>
      </p:sp>
      <p:sp>
        <p:nvSpPr>
          <p:cNvPr id="4" name="3 Rectángulo redondeado"/>
          <p:cNvSpPr/>
          <p:nvPr/>
        </p:nvSpPr>
        <p:spPr>
          <a:xfrm>
            <a:off x="179512" y="404664"/>
            <a:ext cx="8280920" cy="936104"/>
          </a:xfrm>
          <a:prstGeom prst="roundRect">
            <a:avLst/>
          </a:prstGeom>
          <a:gradFill>
            <a:gsLst>
              <a:gs pos="0">
                <a:srgbClr val="E6DCAC"/>
              </a:gs>
              <a:gs pos="12000">
                <a:srgbClr val="E6D78A"/>
              </a:gs>
              <a:gs pos="30000">
                <a:srgbClr val="C7AC4C"/>
              </a:gs>
              <a:gs pos="45000">
                <a:srgbClr val="E6D78A"/>
              </a:gs>
              <a:gs pos="77000">
                <a:srgbClr val="C7AC4C"/>
              </a:gs>
              <a:gs pos="100000">
                <a:srgbClr val="E6DCAC"/>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200" dirty="0" smtClean="0">
                <a:solidFill>
                  <a:srgbClr val="226911"/>
                </a:solidFill>
                <a:latin typeface="Elephant" pitchFamily="18" charset="0"/>
              </a:rPr>
              <a:t>    </a:t>
            </a:r>
            <a:r>
              <a:rPr lang="es-MX" sz="1600" i="1" dirty="0" smtClean="0">
                <a:solidFill>
                  <a:srgbClr val="11752B"/>
                </a:solidFill>
                <a:latin typeface="Bodoni MT Black" pitchFamily="18" charset="0"/>
              </a:rPr>
              <a:t>Universidad Autónoma del Estado de México</a:t>
            </a:r>
          </a:p>
          <a:p>
            <a:pPr algn="ctr"/>
            <a:r>
              <a:rPr lang="es-MX" i="1" dirty="0" smtClean="0">
                <a:solidFill>
                  <a:srgbClr val="11752B"/>
                </a:solidFill>
                <a:latin typeface="Bodoni MT Black" pitchFamily="18" charset="0"/>
              </a:rPr>
              <a:t>  </a:t>
            </a:r>
            <a:r>
              <a:rPr lang="es-MX" sz="1600" i="1" dirty="0" smtClean="0">
                <a:solidFill>
                  <a:srgbClr val="11752B"/>
                </a:solidFill>
                <a:latin typeface="Arial Rounded MT Bold" pitchFamily="34" charset="0"/>
              </a:rPr>
              <a:t>Centro Universitario UAEM Texcoco</a:t>
            </a:r>
            <a:endParaRPr lang="es-ES" sz="1600" i="1" dirty="0">
              <a:solidFill>
                <a:srgbClr val="11752B"/>
              </a:solidFill>
              <a:latin typeface="Arial Rounded MT Bold" pitchFamily="34" charset="0"/>
            </a:endParaRPr>
          </a:p>
        </p:txBody>
      </p:sp>
      <p:grpSp>
        <p:nvGrpSpPr>
          <p:cNvPr id="5" name="12 Grupo"/>
          <p:cNvGrpSpPr/>
          <p:nvPr/>
        </p:nvGrpSpPr>
        <p:grpSpPr>
          <a:xfrm>
            <a:off x="431540" y="476672"/>
            <a:ext cx="792088" cy="792088"/>
            <a:chOff x="827584" y="404664"/>
            <a:chExt cx="792088" cy="792088"/>
          </a:xfrm>
        </p:grpSpPr>
        <p:sp>
          <p:nvSpPr>
            <p:cNvPr id="6" name="5 Elipse"/>
            <p:cNvSpPr/>
            <p:nvPr/>
          </p:nvSpPr>
          <p:spPr>
            <a:xfrm>
              <a:off x="827584" y="404664"/>
              <a:ext cx="792088" cy="792088"/>
            </a:xfrm>
            <a:prstGeom prst="ellipse">
              <a:avLst/>
            </a:prstGeom>
            <a:solidFill>
              <a:srgbClr val="FFFFFF"/>
            </a:solidFill>
            <a:ln>
              <a:solidFill>
                <a:schemeClr val="accent3">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solidFill>
                  <a:prstClr val="white"/>
                </a:solidFill>
              </a:endParaRPr>
            </a:p>
          </p:txBody>
        </p:sp>
        <p:pic>
          <p:nvPicPr>
            <p:cNvPr id="7" name="Picture 2" descr="http://t1.gstatic.com/images?q=tbn:ANd9GcSfLtaCsGO9UgQ96G_1eswjYFRMOZ_RtGGO6cdOqtA40QlhU6vh6WmpYcye">
              <a:hlinkClick r:id="rId2"/>
            </p:cNvPr>
            <p:cNvPicPr>
              <a:picLocks noChangeAspect="1" noChangeArrowheads="1"/>
            </p:cNvPicPr>
            <p:nvPr/>
          </p:nvPicPr>
          <p:blipFill>
            <a:blip r:embed="rId3" cstate="print">
              <a:lum bright="17000" contrast="3000"/>
            </a:blip>
            <a:srcRect/>
            <a:stretch>
              <a:fillRect/>
            </a:stretch>
          </p:blipFill>
          <p:spPr bwMode="auto">
            <a:xfrm>
              <a:off x="956031" y="553460"/>
              <a:ext cx="543553" cy="507505"/>
            </a:xfrm>
            <a:prstGeom prst="rect">
              <a:avLst/>
            </a:prstGeom>
            <a:noFill/>
          </p:spPr>
        </p:pic>
      </p:grpSp>
      <p:grpSp>
        <p:nvGrpSpPr>
          <p:cNvPr id="8" name="12 Grupo"/>
          <p:cNvGrpSpPr/>
          <p:nvPr/>
        </p:nvGrpSpPr>
        <p:grpSpPr>
          <a:xfrm>
            <a:off x="7380312" y="476672"/>
            <a:ext cx="792088" cy="792088"/>
            <a:chOff x="827584" y="404664"/>
            <a:chExt cx="792088" cy="792088"/>
          </a:xfrm>
        </p:grpSpPr>
        <p:sp>
          <p:nvSpPr>
            <p:cNvPr id="9" name="8 Elipse"/>
            <p:cNvSpPr/>
            <p:nvPr/>
          </p:nvSpPr>
          <p:spPr>
            <a:xfrm>
              <a:off x="827584" y="404664"/>
              <a:ext cx="792088" cy="792088"/>
            </a:xfrm>
            <a:prstGeom prst="ellipse">
              <a:avLst/>
            </a:prstGeom>
            <a:solidFill>
              <a:srgbClr val="FFFFFF"/>
            </a:solidFill>
            <a:ln>
              <a:solidFill>
                <a:schemeClr val="accent3">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solidFill>
                  <a:prstClr val="white"/>
                </a:solidFill>
              </a:endParaRPr>
            </a:p>
          </p:txBody>
        </p:sp>
        <p:pic>
          <p:nvPicPr>
            <p:cNvPr id="10" name="Picture 2" descr="http://t1.gstatic.com/images?q=tbn:ANd9GcSfLtaCsGO9UgQ96G_1eswjYFRMOZ_RtGGO6cdOqtA40QlhU6vh6WmpYcye">
              <a:hlinkClick r:id="rId2"/>
            </p:cNvPr>
            <p:cNvPicPr>
              <a:picLocks noChangeAspect="1" noChangeArrowheads="1"/>
            </p:cNvPicPr>
            <p:nvPr/>
          </p:nvPicPr>
          <p:blipFill>
            <a:blip r:embed="rId3" cstate="print">
              <a:lum bright="17000" contrast="3000"/>
            </a:blip>
            <a:srcRect/>
            <a:stretch>
              <a:fillRect/>
            </a:stretch>
          </p:blipFill>
          <p:spPr bwMode="auto">
            <a:xfrm>
              <a:off x="956031" y="553460"/>
              <a:ext cx="543553" cy="507505"/>
            </a:xfrm>
            <a:prstGeom prst="rect">
              <a:avLst/>
            </a:prstGeom>
            <a:noFill/>
          </p:spPr>
        </p:pic>
      </p:grpSp>
      <p:sp>
        <p:nvSpPr>
          <p:cNvPr id="11" name="10 Título"/>
          <p:cNvSpPr>
            <a:spLocks noGrp="1"/>
          </p:cNvSpPr>
          <p:nvPr>
            <p:ph type="title"/>
          </p:nvPr>
        </p:nvSpPr>
        <p:spPr>
          <a:xfrm>
            <a:off x="467544" y="1579343"/>
            <a:ext cx="8229600" cy="523220"/>
          </a:xfrm>
          <a:prstGeom prst="rect">
            <a:avLst/>
          </a:prstGeom>
          <a:solidFill>
            <a:schemeClr val="accent6">
              <a:lumMod val="20000"/>
              <a:lumOff val="80000"/>
            </a:schemeClr>
          </a:solidFill>
        </p:spPr>
        <p:txBody>
          <a:bodyPr wrap="square">
            <a:spAutoFit/>
          </a:bodyPr>
          <a:lstStyle/>
          <a:p>
            <a:r>
              <a:rPr lang="es-CO" sz="2800" dirty="0"/>
              <a:t>COMPETENCIA SUBJETIVA</a:t>
            </a:r>
            <a:endParaRPr lang="es-MX" sz="2800" dirty="0"/>
          </a:p>
        </p:txBody>
      </p:sp>
    </p:spTree>
    <p:extLst>
      <p:ext uri="{BB962C8B-B14F-4D97-AF65-F5344CB8AC3E}">
        <p14:creationId xmlns:p14="http://schemas.microsoft.com/office/powerpoint/2010/main" val="2449689000"/>
      </p:ext>
    </p:extLst>
  </p:cSld>
  <p:clrMapOvr>
    <a:masterClrMapping/>
  </p:clrMapOvr>
</p:sld>
</file>

<file path=ppt/slides/slide1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2276872"/>
            <a:ext cx="8229600" cy="4248472"/>
          </a:xfrm>
        </p:spPr>
        <p:txBody>
          <a:bodyPr>
            <a:normAutofit/>
          </a:bodyPr>
          <a:lstStyle/>
          <a:p>
            <a:pPr marL="0" indent="0" algn="just">
              <a:buNone/>
            </a:pPr>
            <a:r>
              <a:rPr lang="es-CO" sz="2800" dirty="0">
                <a:solidFill>
                  <a:schemeClr val="bg1"/>
                </a:solidFill>
              </a:rPr>
              <a:t>Respecto de lo anterior puede darse el caso en que el </a:t>
            </a:r>
            <a:r>
              <a:rPr lang="es-CO" sz="2800" dirty="0">
                <a:solidFill>
                  <a:srgbClr val="FFFF00"/>
                </a:solidFill>
              </a:rPr>
              <a:t>juzgador tenga un interés directo o indirecto en un caso o juicio</a:t>
            </a:r>
            <a:r>
              <a:rPr lang="es-CO" sz="2800" dirty="0">
                <a:solidFill>
                  <a:schemeClr val="bg1"/>
                </a:solidFill>
              </a:rPr>
              <a:t>, siendo así </a:t>
            </a:r>
            <a:r>
              <a:rPr lang="es-CO" sz="2800" b="1" dirty="0">
                <a:solidFill>
                  <a:schemeClr val="bg1"/>
                </a:solidFill>
              </a:rPr>
              <a:t>el juez </a:t>
            </a:r>
            <a:r>
              <a:rPr lang="es-CO" sz="2800" b="1" dirty="0">
                <a:solidFill>
                  <a:srgbClr val="FFFF00"/>
                </a:solidFill>
              </a:rPr>
              <a:t>tiene que excusarse</a:t>
            </a:r>
            <a:r>
              <a:rPr lang="es-CO" sz="2800" dirty="0">
                <a:solidFill>
                  <a:schemeClr val="bg1"/>
                </a:solidFill>
              </a:rPr>
              <a:t>, de lo contrario la parte que sienta que pueden ser vulnerados su derechos deberá recusar, esto es solicitar o instar ante quien la ley señale para demostrar que en ese juicio el juzgador no debe de conocer del asunto pues podrían existir </a:t>
            </a:r>
            <a:r>
              <a:rPr lang="es-CO" sz="2800" dirty="0">
                <a:solidFill>
                  <a:srgbClr val="FFFF00"/>
                </a:solidFill>
              </a:rPr>
              <a:t>elementos de parcialidad</a:t>
            </a:r>
            <a:endParaRPr lang="es-MX" sz="2800" dirty="0" smtClean="0">
              <a:solidFill>
                <a:srgbClr val="FFFF00"/>
              </a:solidFill>
            </a:endParaRPr>
          </a:p>
          <a:p>
            <a:pPr marL="0" indent="0" algn="just">
              <a:buNone/>
            </a:pPr>
            <a:endParaRPr lang="es-MX" sz="2800" dirty="0"/>
          </a:p>
          <a:p>
            <a:pPr marL="0" indent="0" algn="just">
              <a:buNone/>
            </a:pPr>
            <a:endParaRPr lang="es-MX" sz="2800" dirty="0"/>
          </a:p>
          <a:p>
            <a:pPr marL="0" indent="0">
              <a:buNone/>
            </a:pPr>
            <a:endParaRPr lang="es-MX" sz="2800" dirty="0" smtClean="0"/>
          </a:p>
          <a:p>
            <a:pPr marL="0" indent="0">
              <a:buNone/>
            </a:pPr>
            <a:endParaRPr lang="es-MX" sz="2800" dirty="0"/>
          </a:p>
          <a:p>
            <a:pPr marL="0" indent="0">
              <a:buNone/>
            </a:pPr>
            <a:endParaRPr lang="es-MX" sz="2800" dirty="0" smtClean="0"/>
          </a:p>
          <a:p>
            <a:pPr marL="0" indent="0">
              <a:buNone/>
            </a:pPr>
            <a:endParaRPr lang="es-MX" sz="2800" dirty="0"/>
          </a:p>
          <a:p>
            <a:pPr marL="0" indent="0">
              <a:buNone/>
            </a:pPr>
            <a:endParaRPr lang="es-MX" sz="2800" dirty="0" smtClean="0"/>
          </a:p>
          <a:p>
            <a:pPr marL="0" indent="0">
              <a:buNone/>
            </a:pPr>
            <a:endParaRPr lang="es-MX" sz="2800" dirty="0"/>
          </a:p>
        </p:txBody>
      </p:sp>
      <p:sp>
        <p:nvSpPr>
          <p:cNvPr id="4" name="3 Rectángulo redondeado"/>
          <p:cNvSpPr/>
          <p:nvPr/>
        </p:nvSpPr>
        <p:spPr>
          <a:xfrm>
            <a:off x="179512" y="404664"/>
            <a:ext cx="8280920" cy="936104"/>
          </a:xfrm>
          <a:prstGeom prst="roundRect">
            <a:avLst/>
          </a:prstGeom>
          <a:gradFill>
            <a:gsLst>
              <a:gs pos="0">
                <a:srgbClr val="E6DCAC"/>
              </a:gs>
              <a:gs pos="12000">
                <a:srgbClr val="E6D78A"/>
              </a:gs>
              <a:gs pos="30000">
                <a:srgbClr val="C7AC4C"/>
              </a:gs>
              <a:gs pos="45000">
                <a:srgbClr val="E6D78A"/>
              </a:gs>
              <a:gs pos="77000">
                <a:srgbClr val="C7AC4C"/>
              </a:gs>
              <a:gs pos="100000">
                <a:srgbClr val="E6DCAC"/>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200" dirty="0" smtClean="0">
                <a:solidFill>
                  <a:srgbClr val="226911"/>
                </a:solidFill>
                <a:latin typeface="Elephant" pitchFamily="18" charset="0"/>
              </a:rPr>
              <a:t>    </a:t>
            </a:r>
            <a:r>
              <a:rPr lang="es-MX" sz="1600" i="1" dirty="0" smtClean="0">
                <a:solidFill>
                  <a:srgbClr val="11752B"/>
                </a:solidFill>
                <a:latin typeface="Bodoni MT Black" pitchFamily="18" charset="0"/>
              </a:rPr>
              <a:t>Universidad Autónoma del Estado de México</a:t>
            </a:r>
          </a:p>
          <a:p>
            <a:pPr algn="ctr"/>
            <a:r>
              <a:rPr lang="es-MX" i="1" dirty="0" smtClean="0">
                <a:solidFill>
                  <a:srgbClr val="11752B"/>
                </a:solidFill>
                <a:latin typeface="Bodoni MT Black" pitchFamily="18" charset="0"/>
              </a:rPr>
              <a:t>  </a:t>
            </a:r>
            <a:r>
              <a:rPr lang="es-MX" sz="1600" i="1" dirty="0" smtClean="0">
                <a:solidFill>
                  <a:srgbClr val="11752B"/>
                </a:solidFill>
                <a:latin typeface="Arial Rounded MT Bold" pitchFamily="34" charset="0"/>
              </a:rPr>
              <a:t>Centro Universitario UAEM Texcoco</a:t>
            </a:r>
            <a:endParaRPr lang="es-ES" sz="1600" i="1" dirty="0">
              <a:solidFill>
                <a:srgbClr val="11752B"/>
              </a:solidFill>
              <a:latin typeface="Arial Rounded MT Bold" pitchFamily="34" charset="0"/>
            </a:endParaRPr>
          </a:p>
        </p:txBody>
      </p:sp>
      <p:grpSp>
        <p:nvGrpSpPr>
          <p:cNvPr id="5" name="12 Grupo"/>
          <p:cNvGrpSpPr/>
          <p:nvPr/>
        </p:nvGrpSpPr>
        <p:grpSpPr>
          <a:xfrm>
            <a:off x="431540" y="476672"/>
            <a:ext cx="792088" cy="792088"/>
            <a:chOff x="827584" y="404664"/>
            <a:chExt cx="792088" cy="792088"/>
          </a:xfrm>
        </p:grpSpPr>
        <p:sp>
          <p:nvSpPr>
            <p:cNvPr id="6" name="5 Elipse"/>
            <p:cNvSpPr/>
            <p:nvPr/>
          </p:nvSpPr>
          <p:spPr>
            <a:xfrm>
              <a:off x="827584" y="404664"/>
              <a:ext cx="792088" cy="792088"/>
            </a:xfrm>
            <a:prstGeom prst="ellipse">
              <a:avLst/>
            </a:prstGeom>
            <a:solidFill>
              <a:srgbClr val="FFFFFF"/>
            </a:solidFill>
            <a:ln>
              <a:solidFill>
                <a:schemeClr val="accent3">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solidFill>
                  <a:prstClr val="white"/>
                </a:solidFill>
              </a:endParaRPr>
            </a:p>
          </p:txBody>
        </p:sp>
        <p:pic>
          <p:nvPicPr>
            <p:cNvPr id="7" name="Picture 2" descr="http://t1.gstatic.com/images?q=tbn:ANd9GcSfLtaCsGO9UgQ96G_1eswjYFRMOZ_RtGGO6cdOqtA40QlhU6vh6WmpYcye">
              <a:hlinkClick r:id="rId2"/>
            </p:cNvPr>
            <p:cNvPicPr>
              <a:picLocks noChangeAspect="1" noChangeArrowheads="1"/>
            </p:cNvPicPr>
            <p:nvPr/>
          </p:nvPicPr>
          <p:blipFill>
            <a:blip r:embed="rId3" cstate="print">
              <a:lum bright="17000" contrast="3000"/>
            </a:blip>
            <a:srcRect/>
            <a:stretch>
              <a:fillRect/>
            </a:stretch>
          </p:blipFill>
          <p:spPr bwMode="auto">
            <a:xfrm>
              <a:off x="956031" y="553460"/>
              <a:ext cx="543553" cy="507505"/>
            </a:xfrm>
            <a:prstGeom prst="rect">
              <a:avLst/>
            </a:prstGeom>
            <a:noFill/>
          </p:spPr>
        </p:pic>
      </p:grpSp>
      <p:grpSp>
        <p:nvGrpSpPr>
          <p:cNvPr id="8" name="12 Grupo"/>
          <p:cNvGrpSpPr/>
          <p:nvPr/>
        </p:nvGrpSpPr>
        <p:grpSpPr>
          <a:xfrm>
            <a:off x="7380312" y="476672"/>
            <a:ext cx="792088" cy="792088"/>
            <a:chOff x="827584" y="404664"/>
            <a:chExt cx="792088" cy="792088"/>
          </a:xfrm>
        </p:grpSpPr>
        <p:sp>
          <p:nvSpPr>
            <p:cNvPr id="9" name="8 Elipse"/>
            <p:cNvSpPr/>
            <p:nvPr/>
          </p:nvSpPr>
          <p:spPr>
            <a:xfrm>
              <a:off x="827584" y="404664"/>
              <a:ext cx="792088" cy="792088"/>
            </a:xfrm>
            <a:prstGeom prst="ellipse">
              <a:avLst/>
            </a:prstGeom>
            <a:solidFill>
              <a:srgbClr val="FFFFFF"/>
            </a:solidFill>
            <a:ln>
              <a:solidFill>
                <a:schemeClr val="accent3">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solidFill>
                  <a:prstClr val="white"/>
                </a:solidFill>
              </a:endParaRPr>
            </a:p>
          </p:txBody>
        </p:sp>
        <p:pic>
          <p:nvPicPr>
            <p:cNvPr id="10" name="Picture 2" descr="http://t1.gstatic.com/images?q=tbn:ANd9GcSfLtaCsGO9UgQ96G_1eswjYFRMOZ_RtGGO6cdOqtA40QlhU6vh6WmpYcye">
              <a:hlinkClick r:id="rId2"/>
            </p:cNvPr>
            <p:cNvPicPr>
              <a:picLocks noChangeAspect="1" noChangeArrowheads="1"/>
            </p:cNvPicPr>
            <p:nvPr/>
          </p:nvPicPr>
          <p:blipFill>
            <a:blip r:embed="rId3" cstate="print">
              <a:lum bright="17000" contrast="3000"/>
            </a:blip>
            <a:srcRect/>
            <a:stretch>
              <a:fillRect/>
            </a:stretch>
          </p:blipFill>
          <p:spPr bwMode="auto">
            <a:xfrm>
              <a:off x="956031" y="553460"/>
              <a:ext cx="543553" cy="507505"/>
            </a:xfrm>
            <a:prstGeom prst="rect">
              <a:avLst/>
            </a:prstGeom>
            <a:noFill/>
          </p:spPr>
        </p:pic>
      </p:grpSp>
      <p:sp>
        <p:nvSpPr>
          <p:cNvPr id="11" name="10 Título"/>
          <p:cNvSpPr>
            <a:spLocks noGrp="1"/>
          </p:cNvSpPr>
          <p:nvPr>
            <p:ph type="title"/>
          </p:nvPr>
        </p:nvSpPr>
        <p:spPr>
          <a:xfrm>
            <a:off x="467544" y="1579343"/>
            <a:ext cx="8229600" cy="523220"/>
          </a:xfrm>
          <a:prstGeom prst="rect">
            <a:avLst/>
          </a:prstGeom>
          <a:solidFill>
            <a:schemeClr val="accent6">
              <a:lumMod val="20000"/>
              <a:lumOff val="80000"/>
            </a:schemeClr>
          </a:solidFill>
        </p:spPr>
        <p:txBody>
          <a:bodyPr wrap="square">
            <a:spAutoFit/>
          </a:bodyPr>
          <a:lstStyle/>
          <a:p>
            <a:r>
              <a:rPr lang="es-MX" sz="2800" b="1" dirty="0" smtClean="0"/>
              <a:t>INCOMPETENCIA SUBJETIVA</a:t>
            </a:r>
            <a:endParaRPr lang="es-MX" sz="2800" b="1" dirty="0"/>
          </a:p>
        </p:txBody>
      </p:sp>
    </p:spTree>
    <p:extLst>
      <p:ext uri="{BB962C8B-B14F-4D97-AF65-F5344CB8AC3E}">
        <p14:creationId xmlns:p14="http://schemas.microsoft.com/office/powerpoint/2010/main" val="3615378781"/>
      </p:ext>
    </p:extLst>
  </p:cSld>
  <p:clrMapOvr>
    <a:masterClrMapping/>
  </p:clrMapOvr>
</p:sld>
</file>

<file path=ppt/slides/slide1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2276872"/>
            <a:ext cx="8229600" cy="4248472"/>
          </a:xfrm>
        </p:spPr>
        <p:txBody>
          <a:bodyPr>
            <a:normAutofit/>
          </a:bodyPr>
          <a:lstStyle/>
          <a:p>
            <a:pPr algn="just">
              <a:buNone/>
              <a:defRPr/>
            </a:pPr>
            <a:endParaRPr lang="es-CO" sz="2800" b="1" dirty="0"/>
          </a:p>
          <a:p>
            <a:pPr marL="0" indent="0" algn="just">
              <a:buNone/>
            </a:pPr>
            <a:endParaRPr lang="es-MX" sz="2800" dirty="0" smtClean="0"/>
          </a:p>
          <a:p>
            <a:pPr marL="0" indent="0" algn="just">
              <a:buNone/>
            </a:pPr>
            <a:endParaRPr lang="es-MX" sz="2800" dirty="0"/>
          </a:p>
          <a:p>
            <a:pPr marL="0" indent="0" algn="just">
              <a:buNone/>
            </a:pPr>
            <a:endParaRPr lang="es-MX" sz="2800" dirty="0"/>
          </a:p>
          <a:p>
            <a:pPr marL="0" indent="0">
              <a:buNone/>
            </a:pPr>
            <a:endParaRPr lang="es-MX" sz="2800" dirty="0" smtClean="0"/>
          </a:p>
          <a:p>
            <a:pPr marL="0" indent="0">
              <a:buNone/>
            </a:pPr>
            <a:endParaRPr lang="es-MX" sz="2800" dirty="0"/>
          </a:p>
          <a:p>
            <a:pPr marL="0" indent="0">
              <a:buNone/>
            </a:pPr>
            <a:endParaRPr lang="es-MX" sz="2800" dirty="0" smtClean="0"/>
          </a:p>
          <a:p>
            <a:pPr marL="0" indent="0">
              <a:buNone/>
            </a:pPr>
            <a:endParaRPr lang="es-MX" sz="2800" dirty="0"/>
          </a:p>
          <a:p>
            <a:pPr marL="0" indent="0">
              <a:buNone/>
            </a:pPr>
            <a:endParaRPr lang="es-MX" sz="2800" dirty="0" smtClean="0"/>
          </a:p>
          <a:p>
            <a:pPr marL="0" indent="0">
              <a:buNone/>
            </a:pPr>
            <a:endParaRPr lang="es-MX" sz="2800" dirty="0"/>
          </a:p>
        </p:txBody>
      </p:sp>
      <p:sp>
        <p:nvSpPr>
          <p:cNvPr id="4" name="3 Rectángulo redondeado"/>
          <p:cNvSpPr/>
          <p:nvPr/>
        </p:nvSpPr>
        <p:spPr>
          <a:xfrm>
            <a:off x="179512" y="404664"/>
            <a:ext cx="8280920" cy="936104"/>
          </a:xfrm>
          <a:prstGeom prst="roundRect">
            <a:avLst/>
          </a:prstGeom>
          <a:gradFill>
            <a:gsLst>
              <a:gs pos="0">
                <a:srgbClr val="E6DCAC"/>
              </a:gs>
              <a:gs pos="12000">
                <a:srgbClr val="E6D78A"/>
              </a:gs>
              <a:gs pos="30000">
                <a:srgbClr val="C7AC4C"/>
              </a:gs>
              <a:gs pos="45000">
                <a:srgbClr val="E6D78A"/>
              </a:gs>
              <a:gs pos="77000">
                <a:srgbClr val="C7AC4C"/>
              </a:gs>
              <a:gs pos="100000">
                <a:srgbClr val="E6DCAC"/>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200" dirty="0" smtClean="0">
                <a:solidFill>
                  <a:srgbClr val="226911"/>
                </a:solidFill>
                <a:latin typeface="Elephant" pitchFamily="18" charset="0"/>
              </a:rPr>
              <a:t>    </a:t>
            </a:r>
            <a:r>
              <a:rPr lang="es-MX" sz="1600" i="1" dirty="0" smtClean="0">
                <a:solidFill>
                  <a:srgbClr val="11752B"/>
                </a:solidFill>
                <a:latin typeface="Bodoni MT Black" pitchFamily="18" charset="0"/>
              </a:rPr>
              <a:t>Universidad Autónoma del Estado de México</a:t>
            </a:r>
          </a:p>
          <a:p>
            <a:pPr algn="ctr"/>
            <a:r>
              <a:rPr lang="es-MX" i="1" dirty="0" smtClean="0">
                <a:solidFill>
                  <a:srgbClr val="11752B"/>
                </a:solidFill>
                <a:latin typeface="Bodoni MT Black" pitchFamily="18" charset="0"/>
              </a:rPr>
              <a:t>  </a:t>
            </a:r>
            <a:r>
              <a:rPr lang="es-MX" sz="1600" i="1" dirty="0" smtClean="0">
                <a:solidFill>
                  <a:srgbClr val="11752B"/>
                </a:solidFill>
                <a:latin typeface="Arial Rounded MT Bold" pitchFamily="34" charset="0"/>
              </a:rPr>
              <a:t>Centro Universitario UAEM Texcoco</a:t>
            </a:r>
            <a:endParaRPr lang="es-ES" sz="1600" i="1" dirty="0">
              <a:solidFill>
                <a:srgbClr val="11752B"/>
              </a:solidFill>
              <a:latin typeface="Arial Rounded MT Bold" pitchFamily="34" charset="0"/>
            </a:endParaRPr>
          </a:p>
        </p:txBody>
      </p:sp>
      <p:grpSp>
        <p:nvGrpSpPr>
          <p:cNvPr id="5" name="12 Grupo"/>
          <p:cNvGrpSpPr/>
          <p:nvPr/>
        </p:nvGrpSpPr>
        <p:grpSpPr>
          <a:xfrm>
            <a:off x="431540" y="476672"/>
            <a:ext cx="792088" cy="792088"/>
            <a:chOff x="827584" y="404664"/>
            <a:chExt cx="792088" cy="792088"/>
          </a:xfrm>
        </p:grpSpPr>
        <p:sp>
          <p:nvSpPr>
            <p:cNvPr id="6" name="5 Elipse"/>
            <p:cNvSpPr/>
            <p:nvPr/>
          </p:nvSpPr>
          <p:spPr>
            <a:xfrm>
              <a:off x="827584" y="404664"/>
              <a:ext cx="792088" cy="792088"/>
            </a:xfrm>
            <a:prstGeom prst="ellipse">
              <a:avLst/>
            </a:prstGeom>
            <a:solidFill>
              <a:srgbClr val="FFFFFF"/>
            </a:solidFill>
            <a:ln>
              <a:solidFill>
                <a:schemeClr val="accent3">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solidFill>
                  <a:prstClr val="white"/>
                </a:solidFill>
              </a:endParaRPr>
            </a:p>
          </p:txBody>
        </p:sp>
        <p:pic>
          <p:nvPicPr>
            <p:cNvPr id="7" name="Picture 2" descr="http://t1.gstatic.com/images?q=tbn:ANd9GcSfLtaCsGO9UgQ96G_1eswjYFRMOZ_RtGGO6cdOqtA40QlhU6vh6WmpYcye">
              <a:hlinkClick r:id="rId2"/>
            </p:cNvPr>
            <p:cNvPicPr>
              <a:picLocks noChangeAspect="1" noChangeArrowheads="1"/>
            </p:cNvPicPr>
            <p:nvPr/>
          </p:nvPicPr>
          <p:blipFill>
            <a:blip r:embed="rId3" cstate="print">
              <a:lum bright="17000" contrast="3000"/>
            </a:blip>
            <a:srcRect/>
            <a:stretch>
              <a:fillRect/>
            </a:stretch>
          </p:blipFill>
          <p:spPr bwMode="auto">
            <a:xfrm>
              <a:off x="956031" y="553460"/>
              <a:ext cx="543553" cy="507505"/>
            </a:xfrm>
            <a:prstGeom prst="rect">
              <a:avLst/>
            </a:prstGeom>
            <a:noFill/>
          </p:spPr>
        </p:pic>
      </p:grpSp>
      <p:grpSp>
        <p:nvGrpSpPr>
          <p:cNvPr id="8" name="12 Grupo"/>
          <p:cNvGrpSpPr/>
          <p:nvPr/>
        </p:nvGrpSpPr>
        <p:grpSpPr>
          <a:xfrm>
            <a:off x="7380312" y="476672"/>
            <a:ext cx="792088" cy="792088"/>
            <a:chOff x="827584" y="404664"/>
            <a:chExt cx="792088" cy="792088"/>
          </a:xfrm>
        </p:grpSpPr>
        <p:sp>
          <p:nvSpPr>
            <p:cNvPr id="9" name="8 Elipse"/>
            <p:cNvSpPr/>
            <p:nvPr/>
          </p:nvSpPr>
          <p:spPr>
            <a:xfrm>
              <a:off x="827584" y="404664"/>
              <a:ext cx="792088" cy="792088"/>
            </a:xfrm>
            <a:prstGeom prst="ellipse">
              <a:avLst/>
            </a:prstGeom>
            <a:solidFill>
              <a:srgbClr val="FFFFFF"/>
            </a:solidFill>
            <a:ln>
              <a:solidFill>
                <a:schemeClr val="accent3">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solidFill>
                  <a:prstClr val="white"/>
                </a:solidFill>
              </a:endParaRPr>
            </a:p>
          </p:txBody>
        </p:sp>
        <p:pic>
          <p:nvPicPr>
            <p:cNvPr id="10" name="Picture 2" descr="http://t1.gstatic.com/images?q=tbn:ANd9GcSfLtaCsGO9UgQ96G_1eswjYFRMOZ_RtGGO6cdOqtA40QlhU6vh6WmpYcye">
              <a:hlinkClick r:id="rId2"/>
            </p:cNvPr>
            <p:cNvPicPr>
              <a:picLocks noChangeAspect="1" noChangeArrowheads="1"/>
            </p:cNvPicPr>
            <p:nvPr/>
          </p:nvPicPr>
          <p:blipFill>
            <a:blip r:embed="rId3" cstate="print">
              <a:lum bright="17000" contrast="3000"/>
            </a:blip>
            <a:srcRect/>
            <a:stretch>
              <a:fillRect/>
            </a:stretch>
          </p:blipFill>
          <p:spPr bwMode="auto">
            <a:xfrm>
              <a:off x="956031" y="553460"/>
              <a:ext cx="543553" cy="507505"/>
            </a:xfrm>
            <a:prstGeom prst="rect">
              <a:avLst/>
            </a:prstGeom>
            <a:noFill/>
          </p:spPr>
        </p:pic>
      </p:grpSp>
      <p:graphicFrame>
        <p:nvGraphicFramePr>
          <p:cNvPr id="2" name="1 Diagrama"/>
          <p:cNvGraphicFramePr/>
          <p:nvPr>
            <p:extLst>
              <p:ext uri="{D42A27DB-BD31-4B8C-83A1-F6EECF244321}">
                <p14:modId xmlns:p14="http://schemas.microsoft.com/office/powerpoint/2010/main" val="785751752"/>
              </p:ext>
            </p:extLst>
          </p:nvPr>
        </p:nvGraphicFramePr>
        <p:xfrm>
          <a:off x="1008356" y="1772816"/>
          <a:ext cx="6768000" cy="4352032"/>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2363158910"/>
      </p:ext>
    </p:extLst>
  </p:cSld>
  <p:clrMapOvr>
    <a:masterClrMapping/>
  </p:clrMapOvr>
</p:sld>
</file>

<file path=ppt/slides/slide1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2276872"/>
            <a:ext cx="8229600" cy="4248472"/>
          </a:xfrm>
        </p:spPr>
        <p:txBody>
          <a:bodyPr>
            <a:normAutofit/>
          </a:bodyPr>
          <a:lstStyle/>
          <a:p>
            <a:pPr marL="0" indent="0" algn="just">
              <a:buNone/>
              <a:defRPr/>
            </a:pPr>
            <a:r>
              <a:rPr lang="es-CO" sz="2800" b="1" dirty="0" smtClean="0">
                <a:solidFill>
                  <a:schemeClr val="bg1"/>
                </a:solidFill>
              </a:rPr>
              <a:t>En </a:t>
            </a:r>
            <a:r>
              <a:rPr lang="es-CO" sz="2800" b="1" dirty="0">
                <a:solidFill>
                  <a:schemeClr val="bg1"/>
                </a:solidFill>
              </a:rPr>
              <a:t>este </a:t>
            </a:r>
            <a:r>
              <a:rPr lang="es-CO" sz="2800" b="1" dirty="0">
                <a:solidFill>
                  <a:srgbClr val="FFFF00"/>
                </a:solidFill>
              </a:rPr>
              <a:t>la ley no establece las causas de recusación específicas</a:t>
            </a:r>
          </a:p>
          <a:p>
            <a:pPr marL="0" indent="0" algn="just">
              <a:buNone/>
              <a:defRPr/>
            </a:pPr>
            <a:r>
              <a:rPr lang="es-CO" sz="2800" b="1" dirty="0" smtClean="0">
                <a:solidFill>
                  <a:schemeClr val="bg1"/>
                </a:solidFill>
              </a:rPr>
              <a:t>Cuando </a:t>
            </a:r>
            <a:r>
              <a:rPr lang="es-CO" sz="2800" b="1" dirty="0">
                <a:solidFill>
                  <a:srgbClr val="FFFF00"/>
                </a:solidFill>
              </a:rPr>
              <a:t>exista algún motivo que </a:t>
            </a:r>
            <a:r>
              <a:rPr lang="es-CO" sz="2800" b="1" dirty="0" smtClean="0">
                <a:solidFill>
                  <a:srgbClr val="FFFF00"/>
                </a:solidFill>
              </a:rPr>
              <a:t>sea </a:t>
            </a:r>
            <a:r>
              <a:rPr lang="es-CO" sz="2800" b="1" dirty="0">
                <a:solidFill>
                  <a:srgbClr val="FFFF00"/>
                </a:solidFill>
              </a:rPr>
              <a:t>impedimento </a:t>
            </a:r>
            <a:r>
              <a:rPr lang="es-CO" sz="2800" b="1" dirty="0">
                <a:solidFill>
                  <a:schemeClr val="bg1"/>
                </a:solidFill>
              </a:rPr>
              <a:t>para que el funcionario se aboque a la dirección del procedimiento, </a:t>
            </a:r>
            <a:r>
              <a:rPr lang="es-CO" sz="2800" b="1" dirty="0">
                <a:solidFill>
                  <a:srgbClr val="FFFF00"/>
                </a:solidFill>
              </a:rPr>
              <a:t>se emitirá resolución inhibitoria a instancia de interesado o de oficio</a:t>
            </a:r>
            <a:r>
              <a:rPr lang="es-CO" sz="2800" b="1" dirty="0">
                <a:solidFill>
                  <a:schemeClr val="bg1"/>
                </a:solidFill>
              </a:rPr>
              <a:t>.</a:t>
            </a:r>
          </a:p>
          <a:p>
            <a:pPr marL="0" indent="0" algn="just">
              <a:buNone/>
              <a:defRPr/>
            </a:pPr>
            <a:r>
              <a:rPr lang="es-CO" sz="2800" b="1" dirty="0" smtClean="0">
                <a:solidFill>
                  <a:schemeClr val="bg1"/>
                </a:solidFill>
              </a:rPr>
              <a:t>Es </a:t>
            </a:r>
            <a:r>
              <a:rPr lang="es-CO" sz="2800" b="1" dirty="0">
                <a:solidFill>
                  <a:schemeClr val="bg1"/>
                </a:solidFill>
              </a:rPr>
              <a:t>causa de impedimento </a:t>
            </a:r>
            <a:r>
              <a:rPr lang="es-CO" sz="2800" b="1" dirty="0">
                <a:solidFill>
                  <a:srgbClr val="FFFF00"/>
                </a:solidFill>
              </a:rPr>
              <a:t>cualquier circunstancia que afecta la imparcialidad </a:t>
            </a:r>
            <a:r>
              <a:rPr lang="es-CO" sz="2800" b="1" dirty="0">
                <a:solidFill>
                  <a:schemeClr val="bg1"/>
                </a:solidFill>
              </a:rPr>
              <a:t>del funcionario.</a:t>
            </a:r>
          </a:p>
          <a:p>
            <a:pPr algn="just">
              <a:buNone/>
              <a:defRPr/>
            </a:pPr>
            <a:endParaRPr lang="es-CO" sz="2800" b="1" dirty="0"/>
          </a:p>
          <a:p>
            <a:pPr marL="0" indent="0" algn="just">
              <a:buNone/>
            </a:pPr>
            <a:endParaRPr lang="es-MX" sz="2800" dirty="0" smtClean="0"/>
          </a:p>
          <a:p>
            <a:pPr marL="0" indent="0" algn="just">
              <a:buNone/>
            </a:pPr>
            <a:endParaRPr lang="es-MX" sz="2800" dirty="0"/>
          </a:p>
          <a:p>
            <a:pPr marL="0" indent="0" algn="just">
              <a:buNone/>
            </a:pPr>
            <a:endParaRPr lang="es-MX" sz="2800" dirty="0"/>
          </a:p>
          <a:p>
            <a:pPr marL="0" indent="0">
              <a:buNone/>
            </a:pPr>
            <a:endParaRPr lang="es-MX" sz="2800" dirty="0" smtClean="0"/>
          </a:p>
          <a:p>
            <a:pPr marL="0" indent="0">
              <a:buNone/>
            </a:pPr>
            <a:endParaRPr lang="es-MX" sz="2800" dirty="0"/>
          </a:p>
          <a:p>
            <a:pPr marL="0" indent="0">
              <a:buNone/>
            </a:pPr>
            <a:endParaRPr lang="es-MX" sz="2800" dirty="0" smtClean="0"/>
          </a:p>
          <a:p>
            <a:pPr marL="0" indent="0">
              <a:buNone/>
            </a:pPr>
            <a:endParaRPr lang="es-MX" sz="2800" dirty="0"/>
          </a:p>
          <a:p>
            <a:pPr marL="0" indent="0">
              <a:buNone/>
            </a:pPr>
            <a:endParaRPr lang="es-MX" sz="2800" dirty="0" smtClean="0"/>
          </a:p>
          <a:p>
            <a:pPr marL="0" indent="0">
              <a:buNone/>
            </a:pPr>
            <a:endParaRPr lang="es-MX" sz="2800" dirty="0"/>
          </a:p>
        </p:txBody>
      </p:sp>
      <p:sp>
        <p:nvSpPr>
          <p:cNvPr id="4" name="3 Rectángulo redondeado"/>
          <p:cNvSpPr/>
          <p:nvPr/>
        </p:nvSpPr>
        <p:spPr>
          <a:xfrm>
            <a:off x="179512" y="404664"/>
            <a:ext cx="8280920" cy="936104"/>
          </a:xfrm>
          <a:prstGeom prst="roundRect">
            <a:avLst/>
          </a:prstGeom>
          <a:gradFill>
            <a:gsLst>
              <a:gs pos="0">
                <a:srgbClr val="E6DCAC"/>
              </a:gs>
              <a:gs pos="12000">
                <a:srgbClr val="E6D78A"/>
              </a:gs>
              <a:gs pos="30000">
                <a:srgbClr val="C7AC4C"/>
              </a:gs>
              <a:gs pos="45000">
                <a:srgbClr val="E6D78A"/>
              </a:gs>
              <a:gs pos="77000">
                <a:srgbClr val="C7AC4C"/>
              </a:gs>
              <a:gs pos="100000">
                <a:srgbClr val="E6DCAC"/>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200" dirty="0" smtClean="0">
                <a:solidFill>
                  <a:srgbClr val="226911"/>
                </a:solidFill>
                <a:latin typeface="Elephant" pitchFamily="18" charset="0"/>
              </a:rPr>
              <a:t>    </a:t>
            </a:r>
            <a:r>
              <a:rPr lang="es-MX" sz="1600" i="1" dirty="0" smtClean="0">
                <a:solidFill>
                  <a:srgbClr val="11752B"/>
                </a:solidFill>
                <a:latin typeface="Bodoni MT Black" pitchFamily="18" charset="0"/>
              </a:rPr>
              <a:t>Universidad Autónoma del Estado de México</a:t>
            </a:r>
          </a:p>
          <a:p>
            <a:pPr algn="ctr"/>
            <a:r>
              <a:rPr lang="es-MX" i="1" dirty="0" smtClean="0">
                <a:solidFill>
                  <a:srgbClr val="11752B"/>
                </a:solidFill>
                <a:latin typeface="Bodoni MT Black" pitchFamily="18" charset="0"/>
              </a:rPr>
              <a:t>  </a:t>
            </a:r>
            <a:r>
              <a:rPr lang="es-MX" sz="1600" i="1" dirty="0" smtClean="0">
                <a:solidFill>
                  <a:srgbClr val="11752B"/>
                </a:solidFill>
                <a:latin typeface="Arial Rounded MT Bold" pitchFamily="34" charset="0"/>
              </a:rPr>
              <a:t>Centro Universitario UAEM Texcoco</a:t>
            </a:r>
            <a:endParaRPr lang="es-ES" sz="1600" i="1" dirty="0">
              <a:solidFill>
                <a:srgbClr val="11752B"/>
              </a:solidFill>
              <a:latin typeface="Arial Rounded MT Bold" pitchFamily="34" charset="0"/>
            </a:endParaRPr>
          </a:p>
        </p:txBody>
      </p:sp>
      <p:grpSp>
        <p:nvGrpSpPr>
          <p:cNvPr id="5" name="12 Grupo"/>
          <p:cNvGrpSpPr/>
          <p:nvPr/>
        </p:nvGrpSpPr>
        <p:grpSpPr>
          <a:xfrm>
            <a:off x="431540" y="476672"/>
            <a:ext cx="792088" cy="792088"/>
            <a:chOff x="827584" y="404664"/>
            <a:chExt cx="792088" cy="792088"/>
          </a:xfrm>
        </p:grpSpPr>
        <p:sp>
          <p:nvSpPr>
            <p:cNvPr id="6" name="5 Elipse"/>
            <p:cNvSpPr/>
            <p:nvPr/>
          </p:nvSpPr>
          <p:spPr>
            <a:xfrm>
              <a:off x="827584" y="404664"/>
              <a:ext cx="792088" cy="792088"/>
            </a:xfrm>
            <a:prstGeom prst="ellipse">
              <a:avLst/>
            </a:prstGeom>
            <a:solidFill>
              <a:srgbClr val="FFFFFF"/>
            </a:solidFill>
            <a:ln>
              <a:solidFill>
                <a:schemeClr val="accent3">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solidFill>
                  <a:prstClr val="white"/>
                </a:solidFill>
              </a:endParaRPr>
            </a:p>
          </p:txBody>
        </p:sp>
        <p:pic>
          <p:nvPicPr>
            <p:cNvPr id="7" name="Picture 2" descr="http://t1.gstatic.com/images?q=tbn:ANd9GcSfLtaCsGO9UgQ96G_1eswjYFRMOZ_RtGGO6cdOqtA40QlhU6vh6WmpYcye">
              <a:hlinkClick r:id="rId2"/>
            </p:cNvPr>
            <p:cNvPicPr>
              <a:picLocks noChangeAspect="1" noChangeArrowheads="1"/>
            </p:cNvPicPr>
            <p:nvPr/>
          </p:nvPicPr>
          <p:blipFill>
            <a:blip r:embed="rId3" cstate="print">
              <a:lum bright="17000" contrast="3000"/>
            </a:blip>
            <a:srcRect/>
            <a:stretch>
              <a:fillRect/>
            </a:stretch>
          </p:blipFill>
          <p:spPr bwMode="auto">
            <a:xfrm>
              <a:off x="956031" y="553460"/>
              <a:ext cx="543553" cy="507505"/>
            </a:xfrm>
            <a:prstGeom prst="rect">
              <a:avLst/>
            </a:prstGeom>
            <a:noFill/>
          </p:spPr>
        </p:pic>
      </p:grpSp>
      <p:grpSp>
        <p:nvGrpSpPr>
          <p:cNvPr id="8" name="12 Grupo"/>
          <p:cNvGrpSpPr/>
          <p:nvPr/>
        </p:nvGrpSpPr>
        <p:grpSpPr>
          <a:xfrm>
            <a:off x="7380312" y="476672"/>
            <a:ext cx="792088" cy="792088"/>
            <a:chOff x="827584" y="404664"/>
            <a:chExt cx="792088" cy="792088"/>
          </a:xfrm>
        </p:grpSpPr>
        <p:sp>
          <p:nvSpPr>
            <p:cNvPr id="9" name="8 Elipse"/>
            <p:cNvSpPr/>
            <p:nvPr/>
          </p:nvSpPr>
          <p:spPr>
            <a:xfrm>
              <a:off x="827584" y="404664"/>
              <a:ext cx="792088" cy="792088"/>
            </a:xfrm>
            <a:prstGeom prst="ellipse">
              <a:avLst/>
            </a:prstGeom>
            <a:solidFill>
              <a:srgbClr val="FFFFFF"/>
            </a:solidFill>
            <a:ln>
              <a:solidFill>
                <a:schemeClr val="accent3">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solidFill>
                  <a:prstClr val="white"/>
                </a:solidFill>
              </a:endParaRPr>
            </a:p>
          </p:txBody>
        </p:sp>
        <p:pic>
          <p:nvPicPr>
            <p:cNvPr id="10" name="Picture 2" descr="http://t1.gstatic.com/images?q=tbn:ANd9GcSfLtaCsGO9UgQ96G_1eswjYFRMOZ_RtGGO6cdOqtA40QlhU6vh6WmpYcye">
              <a:hlinkClick r:id="rId2"/>
            </p:cNvPr>
            <p:cNvPicPr>
              <a:picLocks noChangeAspect="1" noChangeArrowheads="1"/>
            </p:cNvPicPr>
            <p:nvPr/>
          </p:nvPicPr>
          <p:blipFill>
            <a:blip r:embed="rId3" cstate="print">
              <a:lum bright="17000" contrast="3000"/>
            </a:blip>
            <a:srcRect/>
            <a:stretch>
              <a:fillRect/>
            </a:stretch>
          </p:blipFill>
          <p:spPr bwMode="auto">
            <a:xfrm>
              <a:off x="956031" y="553460"/>
              <a:ext cx="543553" cy="507505"/>
            </a:xfrm>
            <a:prstGeom prst="rect">
              <a:avLst/>
            </a:prstGeom>
            <a:noFill/>
          </p:spPr>
        </p:pic>
      </p:grpSp>
      <p:sp>
        <p:nvSpPr>
          <p:cNvPr id="11" name="10 Título"/>
          <p:cNvSpPr>
            <a:spLocks noGrp="1"/>
          </p:cNvSpPr>
          <p:nvPr>
            <p:ph type="title"/>
          </p:nvPr>
        </p:nvSpPr>
        <p:spPr>
          <a:xfrm>
            <a:off x="467544" y="1579343"/>
            <a:ext cx="8229600" cy="523220"/>
          </a:xfrm>
          <a:prstGeom prst="rect">
            <a:avLst/>
          </a:prstGeom>
          <a:solidFill>
            <a:schemeClr val="accent6">
              <a:lumMod val="20000"/>
              <a:lumOff val="80000"/>
            </a:schemeClr>
          </a:solidFill>
        </p:spPr>
        <p:txBody>
          <a:bodyPr wrap="square">
            <a:spAutoFit/>
          </a:bodyPr>
          <a:lstStyle/>
          <a:p>
            <a:r>
              <a:rPr lang="es-MX" sz="2800" dirty="0" smtClean="0"/>
              <a:t>RECUSACIÓN GENÉRICA</a:t>
            </a:r>
            <a:endParaRPr lang="es-MX" sz="2800" dirty="0"/>
          </a:p>
        </p:txBody>
      </p:sp>
    </p:spTree>
    <p:extLst>
      <p:ext uri="{BB962C8B-B14F-4D97-AF65-F5344CB8AC3E}">
        <p14:creationId xmlns:p14="http://schemas.microsoft.com/office/powerpoint/2010/main" val="2400738281"/>
      </p:ext>
    </p:extLst>
  </p:cSld>
  <p:clrMapOvr>
    <a:masterClrMapping/>
  </p:clrMapOvr>
</p:sld>
</file>

<file path=ppt/slides/slide1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2276872"/>
            <a:ext cx="8229600" cy="4248472"/>
          </a:xfrm>
        </p:spPr>
        <p:txBody>
          <a:bodyPr>
            <a:normAutofit/>
          </a:bodyPr>
          <a:lstStyle/>
          <a:p>
            <a:pPr marL="0" indent="0" algn="just">
              <a:buNone/>
              <a:defRPr/>
            </a:pPr>
            <a:r>
              <a:rPr lang="es-CO" sz="2800" b="1" u="sng" dirty="0">
                <a:solidFill>
                  <a:srgbClr val="FFFF00"/>
                </a:solidFill>
              </a:rPr>
              <a:t>DE NATURALEZA CASUÍSTICA</a:t>
            </a:r>
            <a:r>
              <a:rPr lang="es-CO" sz="2800" b="1" u="sng" dirty="0">
                <a:solidFill>
                  <a:schemeClr val="bg1"/>
                </a:solidFill>
              </a:rPr>
              <a:t>.-</a:t>
            </a:r>
            <a:r>
              <a:rPr lang="es-CO" sz="2800" b="1" dirty="0">
                <a:solidFill>
                  <a:schemeClr val="bg1"/>
                </a:solidFill>
              </a:rPr>
              <a:t> En este </a:t>
            </a:r>
            <a:r>
              <a:rPr lang="es-CO" sz="2800" b="1" dirty="0">
                <a:solidFill>
                  <a:srgbClr val="FFFF00"/>
                </a:solidFill>
              </a:rPr>
              <a:t>la ley si señala en un catálogo las causas</a:t>
            </a:r>
            <a:r>
              <a:rPr lang="es-CO" sz="2800" b="1" dirty="0">
                <a:solidFill>
                  <a:schemeClr val="bg1"/>
                </a:solidFill>
              </a:rPr>
              <a:t> o los motivos por los que podemos recusar a un juez. </a:t>
            </a:r>
            <a:endParaRPr lang="es-ES" sz="2800" b="1" dirty="0">
              <a:solidFill>
                <a:schemeClr val="bg1"/>
              </a:solidFill>
            </a:endParaRPr>
          </a:p>
          <a:p>
            <a:pPr marL="0" indent="0" algn="just">
              <a:buNone/>
              <a:defRPr/>
            </a:pPr>
            <a:r>
              <a:rPr lang="es-CO" sz="2800" b="1" dirty="0">
                <a:solidFill>
                  <a:schemeClr val="bg1"/>
                </a:solidFill>
              </a:rPr>
              <a:t>En su momento, la legislación procesal civil distrital admitió la figura de la recusación, sin expresión de causa, pero al haber abuso de ello se hizo costumbre, hasta recusar solo como tramite dilatorio en un juicio, por lo que hoy en día se puede hacer con expresión de causa.</a:t>
            </a:r>
            <a:endParaRPr lang="es-ES" sz="2800" b="1" dirty="0">
              <a:solidFill>
                <a:schemeClr val="bg1"/>
              </a:solidFill>
            </a:endParaRPr>
          </a:p>
          <a:p>
            <a:pPr marL="0" indent="0" algn="just">
              <a:buNone/>
            </a:pPr>
            <a:endParaRPr lang="es-MX" sz="2800" dirty="0" smtClean="0"/>
          </a:p>
          <a:p>
            <a:pPr marL="0" indent="0" algn="just">
              <a:buNone/>
            </a:pPr>
            <a:endParaRPr lang="es-MX" sz="2800" dirty="0"/>
          </a:p>
          <a:p>
            <a:pPr marL="0" indent="0" algn="just">
              <a:buNone/>
            </a:pPr>
            <a:endParaRPr lang="es-MX" sz="2800" dirty="0"/>
          </a:p>
          <a:p>
            <a:pPr marL="0" indent="0">
              <a:buNone/>
            </a:pPr>
            <a:endParaRPr lang="es-MX" sz="2800" dirty="0" smtClean="0"/>
          </a:p>
          <a:p>
            <a:pPr marL="0" indent="0">
              <a:buNone/>
            </a:pPr>
            <a:endParaRPr lang="es-MX" sz="2800" dirty="0"/>
          </a:p>
          <a:p>
            <a:pPr marL="0" indent="0">
              <a:buNone/>
            </a:pPr>
            <a:endParaRPr lang="es-MX" sz="2800" dirty="0" smtClean="0"/>
          </a:p>
          <a:p>
            <a:pPr marL="0" indent="0">
              <a:buNone/>
            </a:pPr>
            <a:endParaRPr lang="es-MX" sz="2800" dirty="0"/>
          </a:p>
          <a:p>
            <a:pPr marL="0" indent="0">
              <a:buNone/>
            </a:pPr>
            <a:endParaRPr lang="es-MX" sz="2800" dirty="0" smtClean="0"/>
          </a:p>
          <a:p>
            <a:pPr marL="0" indent="0">
              <a:buNone/>
            </a:pPr>
            <a:endParaRPr lang="es-MX" sz="2800" dirty="0"/>
          </a:p>
        </p:txBody>
      </p:sp>
      <p:sp>
        <p:nvSpPr>
          <p:cNvPr id="4" name="3 Rectángulo redondeado"/>
          <p:cNvSpPr/>
          <p:nvPr/>
        </p:nvSpPr>
        <p:spPr>
          <a:xfrm>
            <a:off x="179512" y="404664"/>
            <a:ext cx="8280920" cy="936104"/>
          </a:xfrm>
          <a:prstGeom prst="roundRect">
            <a:avLst/>
          </a:prstGeom>
          <a:gradFill>
            <a:gsLst>
              <a:gs pos="0">
                <a:srgbClr val="E6DCAC"/>
              </a:gs>
              <a:gs pos="12000">
                <a:srgbClr val="E6D78A"/>
              </a:gs>
              <a:gs pos="30000">
                <a:srgbClr val="C7AC4C"/>
              </a:gs>
              <a:gs pos="45000">
                <a:srgbClr val="E6D78A"/>
              </a:gs>
              <a:gs pos="77000">
                <a:srgbClr val="C7AC4C"/>
              </a:gs>
              <a:gs pos="100000">
                <a:srgbClr val="E6DCAC"/>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200" dirty="0" smtClean="0">
                <a:solidFill>
                  <a:srgbClr val="226911"/>
                </a:solidFill>
                <a:latin typeface="Elephant" pitchFamily="18" charset="0"/>
              </a:rPr>
              <a:t>    </a:t>
            </a:r>
            <a:r>
              <a:rPr lang="es-MX" sz="1600" i="1" dirty="0" smtClean="0">
                <a:solidFill>
                  <a:srgbClr val="11752B"/>
                </a:solidFill>
                <a:latin typeface="Bodoni MT Black" pitchFamily="18" charset="0"/>
              </a:rPr>
              <a:t>Universidad Autónoma del Estado de México</a:t>
            </a:r>
          </a:p>
          <a:p>
            <a:pPr algn="ctr"/>
            <a:r>
              <a:rPr lang="es-MX" i="1" dirty="0" smtClean="0">
                <a:solidFill>
                  <a:srgbClr val="11752B"/>
                </a:solidFill>
                <a:latin typeface="Bodoni MT Black" pitchFamily="18" charset="0"/>
              </a:rPr>
              <a:t>  </a:t>
            </a:r>
            <a:r>
              <a:rPr lang="es-MX" sz="1600" i="1" dirty="0" smtClean="0">
                <a:solidFill>
                  <a:srgbClr val="11752B"/>
                </a:solidFill>
                <a:latin typeface="Arial Rounded MT Bold" pitchFamily="34" charset="0"/>
              </a:rPr>
              <a:t>Centro Universitario UAEM Texcoco</a:t>
            </a:r>
            <a:endParaRPr lang="es-ES" sz="1600" i="1" dirty="0">
              <a:solidFill>
                <a:srgbClr val="11752B"/>
              </a:solidFill>
              <a:latin typeface="Arial Rounded MT Bold" pitchFamily="34" charset="0"/>
            </a:endParaRPr>
          </a:p>
        </p:txBody>
      </p:sp>
      <p:grpSp>
        <p:nvGrpSpPr>
          <p:cNvPr id="5" name="12 Grupo"/>
          <p:cNvGrpSpPr/>
          <p:nvPr/>
        </p:nvGrpSpPr>
        <p:grpSpPr>
          <a:xfrm>
            <a:off x="431540" y="476672"/>
            <a:ext cx="792088" cy="792088"/>
            <a:chOff x="827584" y="404664"/>
            <a:chExt cx="792088" cy="792088"/>
          </a:xfrm>
        </p:grpSpPr>
        <p:sp>
          <p:nvSpPr>
            <p:cNvPr id="6" name="5 Elipse"/>
            <p:cNvSpPr/>
            <p:nvPr/>
          </p:nvSpPr>
          <p:spPr>
            <a:xfrm>
              <a:off x="827584" y="404664"/>
              <a:ext cx="792088" cy="792088"/>
            </a:xfrm>
            <a:prstGeom prst="ellipse">
              <a:avLst/>
            </a:prstGeom>
            <a:solidFill>
              <a:srgbClr val="FFFFFF"/>
            </a:solidFill>
            <a:ln>
              <a:solidFill>
                <a:schemeClr val="accent3">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solidFill>
                  <a:prstClr val="white"/>
                </a:solidFill>
              </a:endParaRPr>
            </a:p>
          </p:txBody>
        </p:sp>
        <p:pic>
          <p:nvPicPr>
            <p:cNvPr id="7" name="Picture 2" descr="http://t1.gstatic.com/images?q=tbn:ANd9GcSfLtaCsGO9UgQ96G_1eswjYFRMOZ_RtGGO6cdOqtA40QlhU6vh6WmpYcye">
              <a:hlinkClick r:id="rId2"/>
            </p:cNvPr>
            <p:cNvPicPr>
              <a:picLocks noChangeAspect="1" noChangeArrowheads="1"/>
            </p:cNvPicPr>
            <p:nvPr/>
          </p:nvPicPr>
          <p:blipFill>
            <a:blip r:embed="rId3" cstate="print">
              <a:lum bright="17000" contrast="3000"/>
            </a:blip>
            <a:srcRect/>
            <a:stretch>
              <a:fillRect/>
            </a:stretch>
          </p:blipFill>
          <p:spPr bwMode="auto">
            <a:xfrm>
              <a:off x="956031" y="553460"/>
              <a:ext cx="543553" cy="507505"/>
            </a:xfrm>
            <a:prstGeom prst="rect">
              <a:avLst/>
            </a:prstGeom>
            <a:noFill/>
          </p:spPr>
        </p:pic>
      </p:grpSp>
      <p:grpSp>
        <p:nvGrpSpPr>
          <p:cNvPr id="8" name="12 Grupo"/>
          <p:cNvGrpSpPr/>
          <p:nvPr/>
        </p:nvGrpSpPr>
        <p:grpSpPr>
          <a:xfrm>
            <a:off x="7380312" y="476672"/>
            <a:ext cx="792088" cy="792088"/>
            <a:chOff x="827584" y="404664"/>
            <a:chExt cx="792088" cy="792088"/>
          </a:xfrm>
        </p:grpSpPr>
        <p:sp>
          <p:nvSpPr>
            <p:cNvPr id="9" name="8 Elipse"/>
            <p:cNvSpPr/>
            <p:nvPr/>
          </p:nvSpPr>
          <p:spPr>
            <a:xfrm>
              <a:off x="827584" y="404664"/>
              <a:ext cx="792088" cy="792088"/>
            </a:xfrm>
            <a:prstGeom prst="ellipse">
              <a:avLst/>
            </a:prstGeom>
            <a:solidFill>
              <a:srgbClr val="FFFFFF"/>
            </a:solidFill>
            <a:ln>
              <a:solidFill>
                <a:schemeClr val="accent3">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solidFill>
                  <a:prstClr val="white"/>
                </a:solidFill>
              </a:endParaRPr>
            </a:p>
          </p:txBody>
        </p:sp>
        <p:pic>
          <p:nvPicPr>
            <p:cNvPr id="10" name="Picture 2" descr="http://t1.gstatic.com/images?q=tbn:ANd9GcSfLtaCsGO9UgQ96G_1eswjYFRMOZ_RtGGO6cdOqtA40QlhU6vh6WmpYcye">
              <a:hlinkClick r:id="rId2"/>
            </p:cNvPr>
            <p:cNvPicPr>
              <a:picLocks noChangeAspect="1" noChangeArrowheads="1"/>
            </p:cNvPicPr>
            <p:nvPr/>
          </p:nvPicPr>
          <p:blipFill>
            <a:blip r:embed="rId3" cstate="print">
              <a:lum bright="17000" contrast="3000"/>
            </a:blip>
            <a:srcRect/>
            <a:stretch>
              <a:fillRect/>
            </a:stretch>
          </p:blipFill>
          <p:spPr bwMode="auto">
            <a:xfrm>
              <a:off x="956031" y="553460"/>
              <a:ext cx="543553" cy="507505"/>
            </a:xfrm>
            <a:prstGeom prst="rect">
              <a:avLst/>
            </a:prstGeom>
            <a:noFill/>
          </p:spPr>
        </p:pic>
      </p:grpSp>
      <p:sp>
        <p:nvSpPr>
          <p:cNvPr id="11" name="10 Título"/>
          <p:cNvSpPr>
            <a:spLocks noGrp="1"/>
          </p:cNvSpPr>
          <p:nvPr>
            <p:ph type="title"/>
          </p:nvPr>
        </p:nvSpPr>
        <p:spPr>
          <a:xfrm>
            <a:off x="467544" y="1579343"/>
            <a:ext cx="8229600" cy="523220"/>
          </a:xfrm>
          <a:prstGeom prst="rect">
            <a:avLst/>
          </a:prstGeom>
          <a:solidFill>
            <a:schemeClr val="accent6">
              <a:lumMod val="20000"/>
              <a:lumOff val="80000"/>
            </a:schemeClr>
          </a:solidFill>
        </p:spPr>
        <p:txBody>
          <a:bodyPr wrap="square">
            <a:spAutoFit/>
          </a:bodyPr>
          <a:lstStyle/>
          <a:p>
            <a:r>
              <a:rPr lang="es-MX" sz="2800" dirty="0" smtClean="0"/>
              <a:t>RECUSACIÓN CON EXPRESIÓN DE CAUSA</a:t>
            </a:r>
            <a:endParaRPr lang="es-MX" sz="2800" dirty="0"/>
          </a:p>
        </p:txBody>
      </p:sp>
    </p:spTree>
    <p:extLst>
      <p:ext uri="{BB962C8B-B14F-4D97-AF65-F5344CB8AC3E}">
        <p14:creationId xmlns:p14="http://schemas.microsoft.com/office/powerpoint/2010/main" val="1338344634"/>
      </p:ext>
    </p:extLst>
  </p:cSld>
  <p:clrMapOvr>
    <a:masterClrMapping/>
  </p:clrMapOvr>
</p:sld>
</file>

<file path=ppt/slides/slide1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2276872"/>
            <a:ext cx="8229600" cy="4248472"/>
          </a:xfrm>
        </p:spPr>
        <p:txBody>
          <a:bodyPr>
            <a:normAutofit fontScale="70000" lnSpcReduction="20000"/>
          </a:bodyPr>
          <a:lstStyle/>
          <a:p>
            <a:pPr marL="0" indent="0" algn="just">
              <a:buNone/>
              <a:defRPr/>
            </a:pPr>
            <a:r>
              <a:rPr lang="es-CO" sz="2800" dirty="0">
                <a:solidFill>
                  <a:schemeClr val="bg1"/>
                </a:solidFill>
              </a:rPr>
              <a:t>Conocida como COMPETENCIA ALTERNATIVA, consiste propiamente en que, </a:t>
            </a:r>
            <a:r>
              <a:rPr lang="es-CO" sz="2800" dirty="0">
                <a:solidFill>
                  <a:srgbClr val="FFFF00"/>
                </a:solidFill>
              </a:rPr>
              <a:t>a elección del actor en una controversia de derecho privado</a:t>
            </a:r>
            <a:r>
              <a:rPr lang="es-CO" sz="2800" dirty="0">
                <a:solidFill>
                  <a:schemeClr val="bg1"/>
                </a:solidFill>
              </a:rPr>
              <a:t>, que solo afecte intereses particulares, </a:t>
            </a:r>
            <a:r>
              <a:rPr lang="es-CO" sz="2800" dirty="0">
                <a:solidFill>
                  <a:srgbClr val="FFFF00"/>
                </a:solidFill>
              </a:rPr>
              <a:t>aquel puede demandar ante un juzgado federal o ante un juzgado local.</a:t>
            </a:r>
          </a:p>
          <a:p>
            <a:pPr marL="0" indent="0" algn="just">
              <a:buNone/>
              <a:defRPr/>
            </a:pPr>
            <a:r>
              <a:rPr lang="es-CO" sz="2800" dirty="0">
                <a:solidFill>
                  <a:srgbClr val="FFFF00"/>
                </a:solidFill>
              </a:rPr>
              <a:t>		</a:t>
            </a:r>
            <a:r>
              <a:rPr lang="es-CO" sz="2800" dirty="0">
                <a:solidFill>
                  <a:schemeClr val="bg1"/>
                </a:solidFill>
              </a:rPr>
              <a:t>Esta facultad relativa al actor, consiste en elegir la vía, y tiene su fundamento en el artículo 104 fracción I, de nuestra Carta Magna:</a:t>
            </a:r>
          </a:p>
          <a:p>
            <a:pPr marL="0" indent="0" algn="just">
              <a:buNone/>
              <a:defRPr/>
            </a:pPr>
            <a:endParaRPr lang="es-CO" sz="2800" i="1" dirty="0">
              <a:solidFill>
                <a:schemeClr val="bg1"/>
              </a:solidFill>
            </a:endParaRPr>
          </a:p>
          <a:p>
            <a:pPr marL="0" indent="0" algn="just">
              <a:buNone/>
              <a:defRPr/>
            </a:pPr>
            <a:r>
              <a:rPr lang="es-CO" sz="2800" i="1" dirty="0">
                <a:solidFill>
                  <a:schemeClr val="bg1"/>
                </a:solidFill>
              </a:rPr>
              <a:t>Art. 104  Corresponde a los tribunales de la Federación conocer:</a:t>
            </a:r>
          </a:p>
          <a:p>
            <a:pPr marL="0" indent="0" algn="just">
              <a:buNone/>
              <a:defRPr/>
            </a:pPr>
            <a:r>
              <a:rPr lang="es-CO" sz="2800" i="1" dirty="0">
                <a:solidFill>
                  <a:schemeClr val="bg1"/>
                </a:solidFill>
              </a:rPr>
              <a:t> fracc. I.- de todas las controversias del orden civil o criminal que se susciten sobre el cumplimiento y aplicación de leyes federales y tratados internacionales celebrados por el Estado Mexicano. </a:t>
            </a:r>
            <a:r>
              <a:rPr lang="es-CO" sz="2800" i="1" dirty="0">
                <a:solidFill>
                  <a:srgbClr val="FFFF00"/>
                </a:solidFill>
              </a:rPr>
              <a:t>Cuando dichas controversias solo afecten intereses particulares</a:t>
            </a:r>
            <a:r>
              <a:rPr lang="es-CO" sz="2800" i="1" dirty="0">
                <a:solidFill>
                  <a:schemeClr val="bg1"/>
                </a:solidFill>
              </a:rPr>
              <a:t>, podrán conocer también de ellas, a elección del actor, los jueces y tribunales del orden común de los Estados y del Distrito Federal. Las sentencias de primera instancia podrán ser apelables para ante el superior inmediato del juez que conozca del asunto en primer grado.</a:t>
            </a:r>
            <a:endParaRPr lang="es-ES" sz="2800" i="1" dirty="0">
              <a:solidFill>
                <a:schemeClr val="bg1"/>
              </a:solidFill>
            </a:endParaRPr>
          </a:p>
          <a:p>
            <a:pPr marL="0" indent="0" algn="just">
              <a:buNone/>
            </a:pPr>
            <a:endParaRPr lang="es-MX" sz="2800" dirty="0"/>
          </a:p>
          <a:p>
            <a:pPr marL="0" indent="0" algn="just">
              <a:buNone/>
            </a:pPr>
            <a:endParaRPr lang="es-MX" sz="2800" dirty="0"/>
          </a:p>
          <a:p>
            <a:pPr marL="0" indent="0">
              <a:buNone/>
            </a:pPr>
            <a:endParaRPr lang="es-MX" sz="2800" dirty="0" smtClean="0"/>
          </a:p>
          <a:p>
            <a:pPr marL="0" indent="0">
              <a:buNone/>
            </a:pPr>
            <a:endParaRPr lang="es-MX" sz="2800" dirty="0"/>
          </a:p>
          <a:p>
            <a:pPr marL="0" indent="0">
              <a:buNone/>
            </a:pPr>
            <a:endParaRPr lang="es-MX" sz="2800" dirty="0" smtClean="0"/>
          </a:p>
          <a:p>
            <a:pPr marL="0" indent="0">
              <a:buNone/>
            </a:pPr>
            <a:endParaRPr lang="es-MX" sz="2800" dirty="0"/>
          </a:p>
          <a:p>
            <a:pPr marL="0" indent="0">
              <a:buNone/>
            </a:pPr>
            <a:endParaRPr lang="es-MX" sz="2800" dirty="0" smtClean="0"/>
          </a:p>
          <a:p>
            <a:pPr marL="0" indent="0">
              <a:buNone/>
            </a:pPr>
            <a:endParaRPr lang="es-MX" sz="2800" dirty="0"/>
          </a:p>
        </p:txBody>
      </p:sp>
      <p:sp>
        <p:nvSpPr>
          <p:cNvPr id="4" name="3 Rectángulo redondeado"/>
          <p:cNvSpPr/>
          <p:nvPr/>
        </p:nvSpPr>
        <p:spPr>
          <a:xfrm>
            <a:off x="179512" y="404664"/>
            <a:ext cx="8280920" cy="936104"/>
          </a:xfrm>
          <a:prstGeom prst="roundRect">
            <a:avLst/>
          </a:prstGeom>
          <a:gradFill>
            <a:gsLst>
              <a:gs pos="0">
                <a:srgbClr val="E6DCAC"/>
              </a:gs>
              <a:gs pos="12000">
                <a:srgbClr val="E6D78A"/>
              </a:gs>
              <a:gs pos="30000">
                <a:srgbClr val="C7AC4C"/>
              </a:gs>
              <a:gs pos="45000">
                <a:srgbClr val="E6D78A"/>
              </a:gs>
              <a:gs pos="77000">
                <a:srgbClr val="C7AC4C"/>
              </a:gs>
              <a:gs pos="100000">
                <a:srgbClr val="E6DCAC"/>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200" dirty="0" smtClean="0">
                <a:solidFill>
                  <a:srgbClr val="226911"/>
                </a:solidFill>
                <a:latin typeface="Elephant" pitchFamily="18" charset="0"/>
              </a:rPr>
              <a:t>    </a:t>
            </a:r>
            <a:r>
              <a:rPr lang="es-MX" sz="1600" i="1" dirty="0" smtClean="0">
                <a:solidFill>
                  <a:srgbClr val="11752B"/>
                </a:solidFill>
                <a:latin typeface="Bodoni MT Black" pitchFamily="18" charset="0"/>
              </a:rPr>
              <a:t>Universidad Autónoma del Estado de México</a:t>
            </a:r>
          </a:p>
          <a:p>
            <a:pPr algn="ctr"/>
            <a:r>
              <a:rPr lang="es-MX" i="1" dirty="0" smtClean="0">
                <a:solidFill>
                  <a:srgbClr val="11752B"/>
                </a:solidFill>
                <a:latin typeface="Bodoni MT Black" pitchFamily="18" charset="0"/>
              </a:rPr>
              <a:t>  </a:t>
            </a:r>
            <a:r>
              <a:rPr lang="es-MX" sz="1600" i="1" dirty="0" smtClean="0">
                <a:solidFill>
                  <a:srgbClr val="11752B"/>
                </a:solidFill>
                <a:latin typeface="Arial Rounded MT Bold" pitchFamily="34" charset="0"/>
              </a:rPr>
              <a:t>Centro Universitario UAEM Texcoco</a:t>
            </a:r>
            <a:endParaRPr lang="es-ES" sz="1600" i="1" dirty="0">
              <a:solidFill>
                <a:srgbClr val="11752B"/>
              </a:solidFill>
              <a:latin typeface="Arial Rounded MT Bold" pitchFamily="34" charset="0"/>
            </a:endParaRPr>
          </a:p>
        </p:txBody>
      </p:sp>
      <p:grpSp>
        <p:nvGrpSpPr>
          <p:cNvPr id="5" name="12 Grupo"/>
          <p:cNvGrpSpPr/>
          <p:nvPr/>
        </p:nvGrpSpPr>
        <p:grpSpPr>
          <a:xfrm>
            <a:off x="431540" y="476672"/>
            <a:ext cx="792088" cy="792088"/>
            <a:chOff x="827584" y="404664"/>
            <a:chExt cx="792088" cy="792088"/>
          </a:xfrm>
        </p:grpSpPr>
        <p:sp>
          <p:nvSpPr>
            <p:cNvPr id="6" name="5 Elipse"/>
            <p:cNvSpPr/>
            <p:nvPr/>
          </p:nvSpPr>
          <p:spPr>
            <a:xfrm>
              <a:off x="827584" y="404664"/>
              <a:ext cx="792088" cy="792088"/>
            </a:xfrm>
            <a:prstGeom prst="ellipse">
              <a:avLst/>
            </a:prstGeom>
            <a:solidFill>
              <a:srgbClr val="FFFFFF"/>
            </a:solidFill>
            <a:ln>
              <a:solidFill>
                <a:schemeClr val="accent3">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solidFill>
                  <a:prstClr val="white"/>
                </a:solidFill>
              </a:endParaRPr>
            </a:p>
          </p:txBody>
        </p:sp>
        <p:pic>
          <p:nvPicPr>
            <p:cNvPr id="7" name="Picture 2" descr="http://t1.gstatic.com/images?q=tbn:ANd9GcSfLtaCsGO9UgQ96G_1eswjYFRMOZ_RtGGO6cdOqtA40QlhU6vh6WmpYcye">
              <a:hlinkClick r:id="rId2"/>
            </p:cNvPr>
            <p:cNvPicPr>
              <a:picLocks noChangeAspect="1" noChangeArrowheads="1"/>
            </p:cNvPicPr>
            <p:nvPr/>
          </p:nvPicPr>
          <p:blipFill>
            <a:blip r:embed="rId3" cstate="print">
              <a:lum bright="17000" contrast="3000"/>
            </a:blip>
            <a:srcRect/>
            <a:stretch>
              <a:fillRect/>
            </a:stretch>
          </p:blipFill>
          <p:spPr bwMode="auto">
            <a:xfrm>
              <a:off x="956031" y="553460"/>
              <a:ext cx="543553" cy="507505"/>
            </a:xfrm>
            <a:prstGeom prst="rect">
              <a:avLst/>
            </a:prstGeom>
            <a:noFill/>
          </p:spPr>
        </p:pic>
      </p:grpSp>
      <p:grpSp>
        <p:nvGrpSpPr>
          <p:cNvPr id="8" name="12 Grupo"/>
          <p:cNvGrpSpPr/>
          <p:nvPr/>
        </p:nvGrpSpPr>
        <p:grpSpPr>
          <a:xfrm>
            <a:off x="7380312" y="476672"/>
            <a:ext cx="792088" cy="792088"/>
            <a:chOff x="827584" y="404664"/>
            <a:chExt cx="792088" cy="792088"/>
          </a:xfrm>
        </p:grpSpPr>
        <p:sp>
          <p:nvSpPr>
            <p:cNvPr id="9" name="8 Elipse"/>
            <p:cNvSpPr/>
            <p:nvPr/>
          </p:nvSpPr>
          <p:spPr>
            <a:xfrm>
              <a:off x="827584" y="404664"/>
              <a:ext cx="792088" cy="792088"/>
            </a:xfrm>
            <a:prstGeom prst="ellipse">
              <a:avLst/>
            </a:prstGeom>
            <a:solidFill>
              <a:srgbClr val="FFFFFF"/>
            </a:solidFill>
            <a:ln>
              <a:solidFill>
                <a:schemeClr val="accent3">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solidFill>
                  <a:prstClr val="white"/>
                </a:solidFill>
              </a:endParaRPr>
            </a:p>
          </p:txBody>
        </p:sp>
        <p:pic>
          <p:nvPicPr>
            <p:cNvPr id="10" name="Picture 2" descr="http://t1.gstatic.com/images?q=tbn:ANd9GcSfLtaCsGO9UgQ96G_1eswjYFRMOZ_RtGGO6cdOqtA40QlhU6vh6WmpYcye">
              <a:hlinkClick r:id="rId2"/>
            </p:cNvPr>
            <p:cNvPicPr>
              <a:picLocks noChangeAspect="1" noChangeArrowheads="1"/>
            </p:cNvPicPr>
            <p:nvPr/>
          </p:nvPicPr>
          <p:blipFill>
            <a:blip r:embed="rId3" cstate="print">
              <a:lum bright="17000" contrast="3000"/>
            </a:blip>
            <a:srcRect/>
            <a:stretch>
              <a:fillRect/>
            </a:stretch>
          </p:blipFill>
          <p:spPr bwMode="auto">
            <a:xfrm>
              <a:off x="956031" y="553460"/>
              <a:ext cx="543553" cy="507505"/>
            </a:xfrm>
            <a:prstGeom prst="rect">
              <a:avLst/>
            </a:prstGeom>
            <a:noFill/>
          </p:spPr>
        </p:pic>
      </p:grpSp>
      <p:sp>
        <p:nvSpPr>
          <p:cNvPr id="11" name="10 Título"/>
          <p:cNvSpPr>
            <a:spLocks noGrp="1"/>
          </p:cNvSpPr>
          <p:nvPr>
            <p:ph type="title"/>
          </p:nvPr>
        </p:nvSpPr>
        <p:spPr>
          <a:xfrm>
            <a:off x="467544" y="1579343"/>
            <a:ext cx="8229600" cy="523220"/>
          </a:xfrm>
          <a:prstGeom prst="rect">
            <a:avLst/>
          </a:prstGeom>
          <a:solidFill>
            <a:schemeClr val="accent6">
              <a:lumMod val="20000"/>
              <a:lumOff val="80000"/>
            </a:schemeClr>
          </a:solidFill>
        </p:spPr>
        <p:txBody>
          <a:bodyPr wrap="square">
            <a:spAutoFit/>
          </a:bodyPr>
          <a:lstStyle/>
          <a:p>
            <a:r>
              <a:rPr lang="es-CO" sz="2800" dirty="0" smtClean="0">
                <a:latin typeface="Arial" charset="0"/>
              </a:rPr>
              <a:t>COMPETENCIA </a:t>
            </a:r>
            <a:r>
              <a:rPr lang="es-CO" sz="2800" dirty="0">
                <a:latin typeface="Arial" charset="0"/>
              </a:rPr>
              <a:t>CONCURRENTE</a:t>
            </a:r>
            <a:endParaRPr lang="es-MX" sz="2800" dirty="0"/>
          </a:p>
        </p:txBody>
      </p:sp>
    </p:spTree>
    <p:extLst>
      <p:ext uri="{BB962C8B-B14F-4D97-AF65-F5344CB8AC3E}">
        <p14:creationId xmlns:p14="http://schemas.microsoft.com/office/powerpoint/2010/main" val="3773695403"/>
      </p:ext>
    </p:extLst>
  </p:cSld>
  <p:clrMapOvr>
    <a:masterClrMapping/>
  </p:clrMapOvr>
</p:sld>
</file>

<file path=ppt/slides/slide1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6 CuadroTexto"/>
          <p:cNvSpPr txBox="1"/>
          <p:nvPr/>
        </p:nvSpPr>
        <p:spPr>
          <a:xfrm>
            <a:off x="1259632" y="620688"/>
            <a:ext cx="1512168" cy="369332"/>
          </a:xfrm>
          <a:prstGeom prst="rect">
            <a:avLst/>
          </a:prstGeom>
          <a:noFill/>
        </p:spPr>
        <p:txBody>
          <a:bodyPr wrap="square" rtlCol="0">
            <a:spAutoFit/>
          </a:bodyPr>
          <a:lstStyle/>
          <a:p>
            <a:endParaRPr lang="es-ES" dirty="0"/>
          </a:p>
        </p:txBody>
      </p:sp>
      <p:sp>
        <p:nvSpPr>
          <p:cNvPr id="9" name="8 Rectángulo redondeado"/>
          <p:cNvSpPr/>
          <p:nvPr/>
        </p:nvSpPr>
        <p:spPr>
          <a:xfrm>
            <a:off x="323528" y="332656"/>
            <a:ext cx="8280920" cy="936104"/>
          </a:xfrm>
          <a:prstGeom prst="roundRect">
            <a:avLst/>
          </a:prstGeom>
          <a:gradFill>
            <a:gsLst>
              <a:gs pos="0">
                <a:srgbClr val="E6DCAC"/>
              </a:gs>
              <a:gs pos="12000">
                <a:srgbClr val="E6D78A"/>
              </a:gs>
              <a:gs pos="30000">
                <a:srgbClr val="C7AC4C"/>
              </a:gs>
              <a:gs pos="45000">
                <a:srgbClr val="E6D78A"/>
              </a:gs>
              <a:gs pos="77000">
                <a:srgbClr val="C7AC4C"/>
              </a:gs>
              <a:gs pos="100000">
                <a:srgbClr val="E6DCAC"/>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200" dirty="0" smtClean="0">
                <a:solidFill>
                  <a:srgbClr val="226911"/>
                </a:solidFill>
                <a:latin typeface="Elephant" pitchFamily="18" charset="0"/>
              </a:rPr>
              <a:t>    </a:t>
            </a:r>
            <a:r>
              <a:rPr lang="es-MX" sz="1600" i="1" dirty="0" smtClean="0">
                <a:solidFill>
                  <a:srgbClr val="11752B"/>
                </a:solidFill>
                <a:latin typeface="Bodoni MT Black" pitchFamily="18" charset="0"/>
              </a:rPr>
              <a:t>Universidad Autónoma del Estado de México</a:t>
            </a:r>
          </a:p>
          <a:p>
            <a:pPr algn="ctr"/>
            <a:r>
              <a:rPr lang="es-MX" i="1" dirty="0" smtClean="0">
                <a:solidFill>
                  <a:srgbClr val="11752B"/>
                </a:solidFill>
                <a:latin typeface="Bodoni MT Black" pitchFamily="18" charset="0"/>
              </a:rPr>
              <a:t>  </a:t>
            </a:r>
            <a:r>
              <a:rPr lang="es-MX" sz="1600" i="1" dirty="0" smtClean="0">
                <a:solidFill>
                  <a:srgbClr val="11752B"/>
                </a:solidFill>
                <a:latin typeface="Bodoni MT Black" pitchFamily="18" charset="0"/>
              </a:rPr>
              <a:t>UAEM</a:t>
            </a:r>
            <a:r>
              <a:rPr lang="es-MX" i="1" dirty="0" smtClean="0">
                <a:solidFill>
                  <a:srgbClr val="11752B"/>
                </a:solidFill>
                <a:latin typeface="Bodoni MT Black" pitchFamily="18" charset="0"/>
              </a:rPr>
              <a:t>  </a:t>
            </a:r>
            <a:r>
              <a:rPr lang="es-MX" i="1" dirty="0" smtClean="0">
                <a:solidFill>
                  <a:srgbClr val="11752B"/>
                </a:solidFill>
                <a:latin typeface="Bernard MT Condensed" pitchFamily="18" charset="0"/>
              </a:rPr>
              <a:t>          </a:t>
            </a:r>
            <a:r>
              <a:rPr lang="es-MX" sz="1600" i="1" dirty="0" smtClean="0">
                <a:solidFill>
                  <a:srgbClr val="11752B"/>
                </a:solidFill>
                <a:latin typeface="Arial Rounded MT Bold" pitchFamily="34" charset="0"/>
              </a:rPr>
              <a:t>Centro Universitario UAEM Texcoco</a:t>
            </a:r>
            <a:endParaRPr lang="es-ES" sz="1600" i="1" dirty="0">
              <a:solidFill>
                <a:srgbClr val="11752B"/>
              </a:solidFill>
              <a:latin typeface="Arial Rounded MT Bold" pitchFamily="34" charset="0"/>
            </a:endParaRPr>
          </a:p>
        </p:txBody>
      </p:sp>
      <p:grpSp>
        <p:nvGrpSpPr>
          <p:cNvPr id="2" name="12 Grupo"/>
          <p:cNvGrpSpPr/>
          <p:nvPr/>
        </p:nvGrpSpPr>
        <p:grpSpPr>
          <a:xfrm>
            <a:off x="827584" y="404664"/>
            <a:ext cx="792088" cy="792088"/>
            <a:chOff x="827584" y="404664"/>
            <a:chExt cx="792088" cy="792088"/>
          </a:xfrm>
        </p:grpSpPr>
        <p:sp>
          <p:nvSpPr>
            <p:cNvPr id="11" name="10 Elipse"/>
            <p:cNvSpPr/>
            <p:nvPr/>
          </p:nvSpPr>
          <p:spPr>
            <a:xfrm>
              <a:off x="827584" y="404664"/>
              <a:ext cx="792088" cy="792088"/>
            </a:xfrm>
            <a:prstGeom prst="ellipse">
              <a:avLst/>
            </a:prstGeom>
            <a:solidFill>
              <a:srgbClr val="FFFFFF"/>
            </a:solidFill>
            <a:ln>
              <a:solidFill>
                <a:schemeClr val="accent3">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12" name="Picture 2" descr="http://t1.gstatic.com/images?q=tbn:ANd9GcSfLtaCsGO9UgQ96G_1eswjYFRMOZ_RtGGO6cdOqtA40QlhU6vh6WmpYcye">
              <a:hlinkClick r:id="rId2"/>
            </p:cNvPr>
            <p:cNvPicPr>
              <a:picLocks noChangeAspect="1" noChangeArrowheads="1"/>
            </p:cNvPicPr>
            <p:nvPr/>
          </p:nvPicPr>
          <p:blipFill>
            <a:blip r:embed="rId3" cstate="print">
              <a:lum bright="17000" contrast="3000"/>
            </a:blip>
            <a:srcRect/>
            <a:stretch>
              <a:fillRect/>
            </a:stretch>
          </p:blipFill>
          <p:spPr bwMode="auto">
            <a:xfrm>
              <a:off x="956031" y="553460"/>
              <a:ext cx="543553" cy="507505"/>
            </a:xfrm>
            <a:prstGeom prst="rect">
              <a:avLst/>
            </a:prstGeom>
            <a:noFill/>
          </p:spPr>
        </p:pic>
      </p:grpSp>
      <p:grpSp>
        <p:nvGrpSpPr>
          <p:cNvPr id="3" name="11 Grupo"/>
          <p:cNvGrpSpPr/>
          <p:nvPr/>
        </p:nvGrpSpPr>
        <p:grpSpPr>
          <a:xfrm>
            <a:off x="7308304" y="404664"/>
            <a:ext cx="792088" cy="792088"/>
            <a:chOff x="1547664" y="2204864"/>
            <a:chExt cx="792088" cy="792088"/>
          </a:xfrm>
        </p:grpSpPr>
        <p:sp>
          <p:nvSpPr>
            <p:cNvPr id="14" name="13 Elipse"/>
            <p:cNvSpPr/>
            <p:nvPr/>
          </p:nvSpPr>
          <p:spPr>
            <a:xfrm>
              <a:off x="1547664" y="2204864"/>
              <a:ext cx="792088" cy="792088"/>
            </a:xfrm>
            <a:prstGeom prst="ellipse">
              <a:avLst/>
            </a:prstGeom>
            <a:solidFill>
              <a:srgbClr val="FFFFFF"/>
            </a:solidFill>
            <a:ln>
              <a:solidFill>
                <a:schemeClr val="accent3">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15" name="Imagen 57" descr="http://bl104w.blu104.mail.live.com/att/GetAttachment.aspx?tnail=0&amp;messageId=bc7526f9-a9f7-4794-8da5-fc650fc81e7a&amp;Aux=44|0|8CC0043DDC96710|"/>
            <p:cNvPicPr>
              <a:picLocks noChangeAspect="1" noChangeArrowheads="1"/>
            </p:cNvPicPr>
            <p:nvPr/>
          </p:nvPicPr>
          <p:blipFill>
            <a:blip r:embed="rId4" cstate="print"/>
            <a:srcRect/>
            <a:stretch>
              <a:fillRect/>
            </a:stretch>
          </p:blipFill>
          <p:spPr bwMode="auto">
            <a:xfrm>
              <a:off x="1691680" y="2348880"/>
              <a:ext cx="504056" cy="504056"/>
            </a:xfrm>
            <a:prstGeom prst="rect">
              <a:avLst/>
            </a:prstGeom>
            <a:noFill/>
            <a:ln w="9525">
              <a:noFill/>
              <a:miter lim="800000"/>
              <a:headEnd/>
              <a:tailEnd/>
            </a:ln>
          </p:spPr>
        </p:pic>
      </p:grpSp>
      <p:sp>
        <p:nvSpPr>
          <p:cNvPr id="13" name="12 CuadroTexto"/>
          <p:cNvSpPr txBox="1"/>
          <p:nvPr/>
        </p:nvSpPr>
        <p:spPr>
          <a:xfrm>
            <a:off x="611560" y="2996952"/>
            <a:ext cx="7920880" cy="2062103"/>
          </a:xfrm>
          <a:prstGeom prst="rect">
            <a:avLst/>
          </a:prstGeom>
          <a:solidFill>
            <a:schemeClr val="tx1">
              <a:lumMod val="50000"/>
              <a:lumOff val="50000"/>
            </a:schemeClr>
          </a:solidFill>
        </p:spPr>
        <p:txBody>
          <a:bodyPr wrap="square" rtlCol="0">
            <a:spAutoFit/>
          </a:bodyPr>
          <a:lstStyle/>
          <a:p>
            <a:pPr algn="ctr"/>
            <a:r>
              <a:rPr lang="es-MX" sz="4400" dirty="0" smtClean="0">
                <a:solidFill>
                  <a:schemeClr val="bg1"/>
                </a:solidFill>
              </a:rPr>
              <a:t>FUENTES DEL DERECHO PROCESAL MEXICANO</a:t>
            </a:r>
            <a:endParaRPr lang="es-MX" sz="4000" dirty="0" smtClean="0">
              <a:solidFill>
                <a:schemeClr val="bg1"/>
              </a:solidFill>
            </a:endParaRPr>
          </a:p>
          <a:p>
            <a:pPr algn="ctr"/>
            <a:endParaRPr lang="es-ES" sz="4000" dirty="0"/>
          </a:p>
        </p:txBody>
      </p:sp>
    </p:spTree>
    <p:extLst>
      <p:ext uri="{BB962C8B-B14F-4D97-AF65-F5344CB8AC3E}">
        <p14:creationId xmlns:p14="http://schemas.microsoft.com/office/powerpoint/2010/main" val="2071574568"/>
      </p:ext>
    </p:extLst>
  </p:cSld>
  <p:clrMapOvr>
    <a:masterClrMapping/>
  </p:clrMapOvr>
  <p:timing>
    <p:tnLst>
      <p:par>
        <p:cTn id="1" dur="indefinite" restart="never" nodeType="tmRoot"/>
      </p:par>
    </p:tnLst>
  </p:timing>
</p:sld>
</file>

<file path=ppt/slides/slide1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6 CuadroTexto"/>
          <p:cNvSpPr txBox="1"/>
          <p:nvPr/>
        </p:nvSpPr>
        <p:spPr>
          <a:xfrm>
            <a:off x="1259632" y="620688"/>
            <a:ext cx="1512168" cy="369332"/>
          </a:xfrm>
          <a:prstGeom prst="rect">
            <a:avLst/>
          </a:prstGeom>
          <a:noFill/>
        </p:spPr>
        <p:txBody>
          <a:bodyPr wrap="square" rtlCol="0">
            <a:spAutoFit/>
          </a:bodyPr>
          <a:lstStyle/>
          <a:p>
            <a:endParaRPr lang="es-ES" dirty="0"/>
          </a:p>
        </p:txBody>
      </p:sp>
      <p:sp>
        <p:nvSpPr>
          <p:cNvPr id="9" name="8 Rectángulo redondeado"/>
          <p:cNvSpPr/>
          <p:nvPr/>
        </p:nvSpPr>
        <p:spPr>
          <a:xfrm>
            <a:off x="323528" y="332656"/>
            <a:ext cx="8280920" cy="936104"/>
          </a:xfrm>
          <a:prstGeom prst="roundRect">
            <a:avLst/>
          </a:prstGeom>
          <a:gradFill>
            <a:gsLst>
              <a:gs pos="0">
                <a:srgbClr val="E6DCAC"/>
              </a:gs>
              <a:gs pos="12000">
                <a:srgbClr val="E6D78A"/>
              </a:gs>
              <a:gs pos="30000">
                <a:srgbClr val="C7AC4C"/>
              </a:gs>
              <a:gs pos="45000">
                <a:srgbClr val="E6D78A"/>
              </a:gs>
              <a:gs pos="77000">
                <a:srgbClr val="C7AC4C"/>
              </a:gs>
              <a:gs pos="100000">
                <a:srgbClr val="E6DCAC"/>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200" dirty="0" smtClean="0">
                <a:solidFill>
                  <a:srgbClr val="226911"/>
                </a:solidFill>
                <a:latin typeface="Elephant" pitchFamily="18" charset="0"/>
              </a:rPr>
              <a:t>    </a:t>
            </a:r>
            <a:r>
              <a:rPr lang="es-MX" sz="1600" i="1" dirty="0" smtClean="0">
                <a:solidFill>
                  <a:srgbClr val="11752B"/>
                </a:solidFill>
                <a:latin typeface="Bodoni MT Black" pitchFamily="18" charset="0"/>
              </a:rPr>
              <a:t>Universidad Autónoma del Estado de México</a:t>
            </a:r>
          </a:p>
          <a:p>
            <a:pPr algn="ctr"/>
            <a:r>
              <a:rPr lang="es-MX" i="1" dirty="0" smtClean="0">
                <a:solidFill>
                  <a:srgbClr val="11752B"/>
                </a:solidFill>
                <a:latin typeface="Bodoni MT Black" pitchFamily="18" charset="0"/>
              </a:rPr>
              <a:t>  </a:t>
            </a:r>
            <a:r>
              <a:rPr lang="es-MX" sz="1600" i="1" dirty="0" smtClean="0">
                <a:solidFill>
                  <a:srgbClr val="11752B"/>
                </a:solidFill>
                <a:latin typeface="Bodoni MT Black" pitchFamily="18" charset="0"/>
              </a:rPr>
              <a:t>UAEM</a:t>
            </a:r>
            <a:r>
              <a:rPr lang="es-MX" i="1" dirty="0" smtClean="0">
                <a:solidFill>
                  <a:srgbClr val="11752B"/>
                </a:solidFill>
                <a:latin typeface="Bodoni MT Black" pitchFamily="18" charset="0"/>
              </a:rPr>
              <a:t>  </a:t>
            </a:r>
            <a:r>
              <a:rPr lang="es-MX" i="1" dirty="0" smtClean="0">
                <a:solidFill>
                  <a:srgbClr val="11752B"/>
                </a:solidFill>
                <a:latin typeface="Bernard MT Condensed" pitchFamily="18" charset="0"/>
              </a:rPr>
              <a:t>          </a:t>
            </a:r>
            <a:r>
              <a:rPr lang="es-MX" sz="1600" i="1" dirty="0" smtClean="0">
                <a:solidFill>
                  <a:srgbClr val="11752B"/>
                </a:solidFill>
                <a:latin typeface="Arial Rounded MT Bold" pitchFamily="34" charset="0"/>
              </a:rPr>
              <a:t>Centro Universitario UAEM Texcoco</a:t>
            </a:r>
            <a:endParaRPr lang="es-ES" sz="1600" i="1" dirty="0">
              <a:solidFill>
                <a:srgbClr val="11752B"/>
              </a:solidFill>
              <a:latin typeface="Arial Rounded MT Bold" pitchFamily="34" charset="0"/>
            </a:endParaRPr>
          </a:p>
        </p:txBody>
      </p:sp>
      <p:grpSp>
        <p:nvGrpSpPr>
          <p:cNvPr id="2" name="12 Grupo"/>
          <p:cNvGrpSpPr/>
          <p:nvPr/>
        </p:nvGrpSpPr>
        <p:grpSpPr>
          <a:xfrm>
            <a:off x="827584" y="404664"/>
            <a:ext cx="792088" cy="792088"/>
            <a:chOff x="827584" y="404664"/>
            <a:chExt cx="792088" cy="792088"/>
          </a:xfrm>
        </p:grpSpPr>
        <p:sp>
          <p:nvSpPr>
            <p:cNvPr id="11" name="10 Elipse"/>
            <p:cNvSpPr/>
            <p:nvPr/>
          </p:nvSpPr>
          <p:spPr>
            <a:xfrm>
              <a:off x="827584" y="404664"/>
              <a:ext cx="792088" cy="792088"/>
            </a:xfrm>
            <a:prstGeom prst="ellipse">
              <a:avLst/>
            </a:prstGeom>
            <a:solidFill>
              <a:srgbClr val="FFFFFF"/>
            </a:solidFill>
            <a:ln>
              <a:solidFill>
                <a:schemeClr val="accent3">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12" name="Picture 2" descr="http://t1.gstatic.com/images?q=tbn:ANd9GcSfLtaCsGO9UgQ96G_1eswjYFRMOZ_RtGGO6cdOqtA40QlhU6vh6WmpYcye">
              <a:hlinkClick r:id="rId2"/>
            </p:cNvPr>
            <p:cNvPicPr>
              <a:picLocks noChangeAspect="1" noChangeArrowheads="1"/>
            </p:cNvPicPr>
            <p:nvPr/>
          </p:nvPicPr>
          <p:blipFill>
            <a:blip r:embed="rId3" cstate="print">
              <a:lum bright="17000" contrast="3000"/>
            </a:blip>
            <a:srcRect/>
            <a:stretch>
              <a:fillRect/>
            </a:stretch>
          </p:blipFill>
          <p:spPr bwMode="auto">
            <a:xfrm>
              <a:off x="956031" y="553460"/>
              <a:ext cx="543553" cy="507505"/>
            </a:xfrm>
            <a:prstGeom prst="rect">
              <a:avLst/>
            </a:prstGeom>
            <a:noFill/>
          </p:spPr>
        </p:pic>
      </p:grpSp>
      <p:grpSp>
        <p:nvGrpSpPr>
          <p:cNvPr id="3" name="11 Grupo"/>
          <p:cNvGrpSpPr/>
          <p:nvPr/>
        </p:nvGrpSpPr>
        <p:grpSpPr>
          <a:xfrm>
            <a:off x="7308304" y="404664"/>
            <a:ext cx="792088" cy="792088"/>
            <a:chOff x="1547664" y="2204864"/>
            <a:chExt cx="792088" cy="792088"/>
          </a:xfrm>
        </p:grpSpPr>
        <p:sp>
          <p:nvSpPr>
            <p:cNvPr id="14" name="13 Elipse"/>
            <p:cNvSpPr/>
            <p:nvPr/>
          </p:nvSpPr>
          <p:spPr>
            <a:xfrm>
              <a:off x="1547664" y="2204864"/>
              <a:ext cx="792088" cy="792088"/>
            </a:xfrm>
            <a:prstGeom prst="ellipse">
              <a:avLst/>
            </a:prstGeom>
            <a:solidFill>
              <a:srgbClr val="FFFFFF"/>
            </a:solidFill>
            <a:ln>
              <a:solidFill>
                <a:schemeClr val="accent3">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15" name="Imagen 57" descr="http://bl104w.blu104.mail.live.com/att/GetAttachment.aspx?tnail=0&amp;messageId=bc7526f9-a9f7-4794-8da5-fc650fc81e7a&amp;Aux=44|0|8CC0043DDC96710|"/>
            <p:cNvPicPr>
              <a:picLocks noChangeAspect="1" noChangeArrowheads="1"/>
            </p:cNvPicPr>
            <p:nvPr/>
          </p:nvPicPr>
          <p:blipFill>
            <a:blip r:embed="rId4" cstate="print"/>
            <a:srcRect/>
            <a:stretch>
              <a:fillRect/>
            </a:stretch>
          </p:blipFill>
          <p:spPr bwMode="auto">
            <a:xfrm>
              <a:off x="1691680" y="2348880"/>
              <a:ext cx="504056" cy="504056"/>
            </a:xfrm>
            <a:prstGeom prst="rect">
              <a:avLst/>
            </a:prstGeom>
            <a:noFill/>
            <a:ln w="9525">
              <a:noFill/>
              <a:miter lim="800000"/>
              <a:headEnd/>
              <a:tailEnd/>
            </a:ln>
          </p:spPr>
        </p:pic>
      </p:grpSp>
      <p:sp>
        <p:nvSpPr>
          <p:cNvPr id="13" name="12 CuadroTexto"/>
          <p:cNvSpPr txBox="1"/>
          <p:nvPr/>
        </p:nvSpPr>
        <p:spPr>
          <a:xfrm>
            <a:off x="539552" y="2492896"/>
            <a:ext cx="8064896" cy="3693319"/>
          </a:xfrm>
          <a:prstGeom prst="rect">
            <a:avLst/>
          </a:prstGeom>
          <a:solidFill>
            <a:schemeClr val="bg1">
              <a:lumMod val="50000"/>
            </a:schemeClr>
          </a:solidFill>
        </p:spPr>
        <p:txBody>
          <a:bodyPr wrap="square" rtlCol="0">
            <a:spAutoFit/>
          </a:bodyPr>
          <a:lstStyle/>
          <a:p>
            <a:pPr algn="just"/>
            <a:r>
              <a:rPr lang="es-MX" sz="2200" dirty="0">
                <a:solidFill>
                  <a:schemeClr val="bg1"/>
                </a:solidFill>
              </a:rPr>
              <a:t>La expresión fuentes del derecho se toma como equivalente de origen de las manifestaciones que éste puede tener. Este origen, de acuerdo con las opiniones más generalmente admitidas se encuentra, bien en la voluntad de los órganos legislativos (cuando se trata de la ley), bien en la voluntad del cuerpo social expresada  directamente (que da nacimiento a las costumbres y a los usos), bien en el acervo de sentimientos, opiniones y creencias que traducen  el pensamiento inspirador de las instituciones jurídicas (que constituyen los principios generales del derecho).</a:t>
            </a:r>
            <a:endParaRPr lang="es-ES" sz="2200" dirty="0">
              <a:solidFill>
                <a:schemeClr val="bg1"/>
              </a:solidFill>
            </a:endParaRPr>
          </a:p>
          <a:p>
            <a:pPr algn="just"/>
            <a:endParaRPr lang="es-MX" dirty="0" smtClean="0">
              <a:solidFill>
                <a:schemeClr val="bg1"/>
              </a:solidFill>
            </a:endParaRPr>
          </a:p>
          <a:p>
            <a:endParaRPr lang="es-ES" dirty="0"/>
          </a:p>
        </p:txBody>
      </p:sp>
      <p:sp>
        <p:nvSpPr>
          <p:cNvPr id="16" name="15 CuadroTexto"/>
          <p:cNvSpPr txBox="1"/>
          <p:nvPr/>
        </p:nvSpPr>
        <p:spPr>
          <a:xfrm>
            <a:off x="5868144" y="6021288"/>
            <a:ext cx="2664296" cy="369332"/>
          </a:xfrm>
          <a:prstGeom prst="rect">
            <a:avLst/>
          </a:prstGeom>
          <a:noFill/>
        </p:spPr>
        <p:txBody>
          <a:bodyPr wrap="square" rtlCol="0">
            <a:spAutoFit/>
          </a:bodyPr>
          <a:lstStyle/>
          <a:p>
            <a:r>
              <a:rPr lang="es-MX" dirty="0" smtClean="0">
                <a:solidFill>
                  <a:schemeClr val="bg1"/>
                </a:solidFill>
              </a:rPr>
              <a:t>De Pina, 1999, pág. 23</a:t>
            </a:r>
            <a:endParaRPr lang="es-ES" dirty="0">
              <a:solidFill>
                <a:schemeClr val="bg1"/>
              </a:solidFill>
            </a:endParaRPr>
          </a:p>
        </p:txBody>
      </p:sp>
      <p:sp>
        <p:nvSpPr>
          <p:cNvPr id="17" name="16 Rectángulo"/>
          <p:cNvSpPr/>
          <p:nvPr/>
        </p:nvSpPr>
        <p:spPr>
          <a:xfrm>
            <a:off x="1499584" y="1484784"/>
            <a:ext cx="6028237" cy="584775"/>
          </a:xfrm>
          <a:prstGeom prst="rect">
            <a:avLst/>
          </a:prstGeom>
          <a:solidFill>
            <a:schemeClr val="tx1">
              <a:lumMod val="50000"/>
              <a:lumOff val="50000"/>
            </a:schemeClr>
          </a:solidFill>
        </p:spPr>
        <p:txBody>
          <a:bodyPr wrap="square">
            <a:spAutoFit/>
          </a:bodyPr>
          <a:lstStyle/>
          <a:p>
            <a:pPr algn="ctr"/>
            <a:r>
              <a:rPr lang="es-MX" sz="3200" dirty="0" smtClean="0">
                <a:solidFill>
                  <a:schemeClr val="bg1"/>
                </a:solidFill>
              </a:rPr>
              <a:t>FUENTES DEL DERECHO PROCESAL</a:t>
            </a:r>
          </a:p>
        </p:txBody>
      </p:sp>
    </p:spTree>
    <p:extLst>
      <p:ext uri="{BB962C8B-B14F-4D97-AF65-F5344CB8AC3E}">
        <p14:creationId xmlns:p14="http://schemas.microsoft.com/office/powerpoint/2010/main" val="87176820"/>
      </p:ext>
    </p:extLst>
  </p:cSld>
  <p:clrMapOvr>
    <a:masterClrMapping/>
  </p:clrMapOvr>
  <p:timing>
    <p:tnLst>
      <p:par>
        <p:cTn id="1" dur="indefinite" restart="never" nodeType="tmRoot"/>
      </p:par>
    </p:tnLst>
  </p:timing>
</p:sld>
</file>

<file path=ppt/slides/slide1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6 CuadroTexto"/>
          <p:cNvSpPr txBox="1"/>
          <p:nvPr/>
        </p:nvSpPr>
        <p:spPr>
          <a:xfrm>
            <a:off x="1259632" y="620688"/>
            <a:ext cx="1512168" cy="369332"/>
          </a:xfrm>
          <a:prstGeom prst="rect">
            <a:avLst/>
          </a:prstGeom>
          <a:noFill/>
        </p:spPr>
        <p:txBody>
          <a:bodyPr wrap="square" rtlCol="0">
            <a:spAutoFit/>
          </a:bodyPr>
          <a:lstStyle/>
          <a:p>
            <a:endParaRPr lang="es-ES" dirty="0"/>
          </a:p>
        </p:txBody>
      </p:sp>
      <p:sp>
        <p:nvSpPr>
          <p:cNvPr id="9" name="8 Rectángulo redondeado"/>
          <p:cNvSpPr/>
          <p:nvPr/>
        </p:nvSpPr>
        <p:spPr>
          <a:xfrm>
            <a:off x="323528" y="332656"/>
            <a:ext cx="8280920" cy="936104"/>
          </a:xfrm>
          <a:prstGeom prst="roundRect">
            <a:avLst/>
          </a:prstGeom>
          <a:gradFill>
            <a:gsLst>
              <a:gs pos="0">
                <a:srgbClr val="E6DCAC"/>
              </a:gs>
              <a:gs pos="12000">
                <a:srgbClr val="E6D78A"/>
              </a:gs>
              <a:gs pos="30000">
                <a:srgbClr val="C7AC4C"/>
              </a:gs>
              <a:gs pos="45000">
                <a:srgbClr val="E6D78A"/>
              </a:gs>
              <a:gs pos="77000">
                <a:srgbClr val="C7AC4C"/>
              </a:gs>
              <a:gs pos="100000">
                <a:srgbClr val="E6DCAC"/>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200" dirty="0" smtClean="0">
                <a:solidFill>
                  <a:srgbClr val="226911"/>
                </a:solidFill>
                <a:latin typeface="Elephant" pitchFamily="18" charset="0"/>
              </a:rPr>
              <a:t>    </a:t>
            </a:r>
            <a:r>
              <a:rPr lang="es-MX" sz="1600" i="1" dirty="0" smtClean="0">
                <a:solidFill>
                  <a:srgbClr val="11752B"/>
                </a:solidFill>
                <a:latin typeface="Bodoni MT Black" pitchFamily="18" charset="0"/>
              </a:rPr>
              <a:t>Universidad Autónoma del Estado de México</a:t>
            </a:r>
          </a:p>
          <a:p>
            <a:pPr algn="ctr"/>
            <a:r>
              <a:rPr lang="es-MX" i="1" dirty="0" smtClean="0">
                <a:solidFill>
                  <a:srgbClr val="11752B"/>
                </a:solidFill>
                <a:latin typeface="Bodoni MT Black" pitchFamily="18" charset="0"/>
              </a:rPr>
              <a:t>  </a:t>
            </a:r>
            <a:r>
              <a:rPr lang="es-MX" sz="1600" i="1" dirty="0" smtClean="0">
                <a:solidFill>
                  <a:srgbClr val="11752B"/>
                </a:solidFill>
                <a:latin typeface="Bodoni MT Black" pitchFamily="18" charset="0"/>
              </a:rPr>
              <a:t>UAEM</a:t>
            </a:r>
            <a:r>
              <a:rPr lang="es-MX" i="1" dirty="0" smtClean="0">
                <a:solidFill>
                  <a:srgbClr val="11752B"/>
                </a:solidFill>
                <a:latin typeface="Bodoni MT Black" pitchFamily="18" charset="0"/>
              </a:rPr>
              <a:t>  </a:t>
            </a:r>
            <a:r>
              <a:rPr lang="es-MX" i="1" dirty="0" smtClean="0">
                <a:solidFill>
                  <a:srgbClr val="11752B"/>
                </a:solidFill>
                <a:latin typeface="Bernard MT Condensed" pitchFamily="18" charset="0"/>
              </a:rPr>
              <a:t>          </a:t>
            </a:r>
            <a:r>
              <a:rPr lang="es-MX" sz="1600" i="1" dirty="0" smtClean="0">
                <a:solidFill>
                  <a:srgbClr val="11752B"/>
                </a:solidFill>
                <a:latin typeface="Arial Rounded MT Bold" pitchFamily="34" charset="0"/>
              </a:rPr>
              <a:t>Centro Universitario UAEM Texcoco</a:t>
            </a:r>
            <a:endParaRPr lang="es-ES" sz="1600" i="1" dirty="0">
              <a:solidFill>
                <a:srgbClr val="11752B"/>
              </a:solidFill>
              <a:latin typeface="Arial Rounded MT Bold" pitchFamily="34" charset="0"/>
            </a:endParaRPr>
          </a:p>
        </p:txBody>
      </p:sp>
      <p:grpSp>
        <p:nvGrpSpPr>
          <p:cNvPr id="2" name="12 Grupo"/>
          <p:cNvGrpSpPr/>
          <p:nvPr/>
        </p:nvGrpSpPr>
        <p:grpSpPr>
          <a:xfrm>
            <a:off x="827584" y="404664"/>
            <a:ext cx="792088" cy="792088"/>
            <a:chOff x="827584" y="404664"/>
            <a:chExt cx="792088" cy="792088"/>
          </a:xfrm>
        </p:grpSpPr>
        <p:sp>
          <p:nvSpPr>
            <p:cNvPr id="11" name="10 Elipse"/>
            <p:cNvSpPr/>
            <p:nvPr/>
          </p:nvSpPr>
          <p:spPr>
            <a:xfrm>
              <a:off x="827584" y="404664"/>
              <a:ext cx="792088" cy="792088"/>
            </a:xfrm>
            <a:prstGeom prst="ellipse">
              <a:avLst/>
            </a:prstGeom>
            <a:solidFill>
              <a:srgbClr val="FFFFFF"/>
            </a:solidFill>
            <a:ln>
              <a:solidFill>
                <a:schemeClr val="accent3">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12" name="Picture 2" descr="http://t1.gstatic.com/images?q=tbn:ANd9GcSfLtaCsGO9UgQ96G_1eswjYFRMOZ_RtGGO6cdOqtA40QlhU6vh6WmpYcye">
              <a:hlinkClick r:id="rId2"/>
            </p:cNvPr>
            <p:cNvPicPr>
              <a:picLocks noChangeAspect="1" noChangeArrowheads="1"/>
            </p:cNvPicPr>
            <p:nvPr/>
          </p:nvPicPr>
          <p:blipFill>
            <a:blip r:embed="rId3" cstate="print">
              <a:lum bright="17000" contrast="3000"/>
            </a:blip>
            <a:srcRect/>
            <a:stretch>
              <a:fillRect/>
            </a:stretch>
          </p:blipFill>
          <p:spPr bwMode="auto">
            <a:xfrm>
              <a:off x="956031" y="553460"/>
              <a:ext cx="543553" cy="507505"/>
            </a:xfrm>
            <a:prstGeom prst="rect">
              <a:avLst/>
            </a:prstGeom>
            <a:noFill/>
          </p:spPr>
        </p:pic>
      </p:grpSp>
      <p:grpSp>
        <p:nvGrpSpPr>
          <p:cNvPr id="3" name="11 Grupo"/>
          <p:cNvGrpSpPr/>
          <p:nvPr/>
        </p:nvGrpSpPr>
        <p:grpSpPr>
          <a:xfrm>
            <a:off x="7308304" y="404664"/>
            <a:ext cx="792088" cy="792088"/>
            <a:chOff x="1547664" y="2204864"/>
            <a:chExt cx="792088" cy="792088"/>
          </a:xfrm>
        </p:grpSpPr>
        <p:sp>
          <p:nvSpPr>
            <p:cNvPr id="14" name="13 Elipse"/>
            <p:cNvSpPr/>
            <p:nvPr/>
          </p:nvSpPr>
          <p:spPr>
            <a:xfrm>
              <a:off x="1547664" y="2204864"/>
              <a:ext cx="792088" cy="792088"/>
            </a:xfrm>
            <a:prstGeom prst="ellipse">
              <a:avLst/>
            </a:prstGeom>
            <a:solidFill>
              <a:srgbClr val="FFFFFF"/>
            </a:solidFill>
            <a:ln>
              <a:solidFill>
                <a:schemeClr val="accent3">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15" name="Imagen 57" descr="http://bl104w.blu104.mail.live.com/att/GetAttachment.aspx?tnail=0&amp;messageId=bc7526f9-a9f7-4794-8da5-fc650fc81e7a&amp;Aux=44|0|8CC0043DDC96710|"/>
            <p:cNvPicPr>
              <a:picLocks noChangeAspect="1" noChangeArrowheads="1"/>
            </p:cNvPicPr>
            <p:nvPr/>
          </p:nvPicPr>
          <p:blipFill>
            <a:blip r:embed="rId4" cstate="print"/>
            <a:srcRect/>
            <a:stretch>
              <a:fillRect/>
            </a:stretch>
          </p:blipFill>
          <p:spPr bwMode="auto">
            <a:xfrm>
              <a:off x="1691680" y="2348880"/>
              <a:ext cx="504056" cy="504056"/>
            </a:xfrm>
            <a:prstGeom prst="rect">
              <a:avLst/>
            </a:prstGeom>
            <a:noFill/>
            <a:ln w="9525">
              <a:noFill/>
              <a:miter lim="800000"/>
              <a:headEnd/>
              <a:tailEnd/>
            </a:ln>
          </p:spPr>
        </p:pic>
      </p:grpSp>
      <p:sp>
        <p:nvSpPr>
          <p:cNvPr id="13" name="12 CuadroTexto"/>
          <p:cNvSpPr txBox="1"/>
          <p:nvPr/>
        </p:nvSpPr>
        <p:spPr>
          <a:xfrm>
            <a:off x="3635896" y="2420888"/>
            <a:ext cx="4680520" cy="4431983"/>
          </a:xfrm>
          <a:prstGeom prst="rect">
            <a:avLst/>
          </a:prstGeom>
          <a:solidFill>
            <a:schemeClr val="bg1">
              <a:lumMod val="50000"/>
            </a:schemeClr>
          </a:solidFill>
        </p:spPr>
        <p:txBody>
          <a:bodyPr wrap="square" rtlCol="0">
            <a:spAutoFit/>
          </a:bodyPr>
          <a:lstStyle/>
          <a:p>
            <a:pPr algn="just"/>
            <a:r>
              <a:rPr lang="es-MX" sz="2200" dirty="0">
                <a:solidFill>
                  <a:schemeClr val="bg1"/>
                </a:solidFill>
              </a:rPr>
              <a:t>Las fuentes del derecho en sentido técnico son los modos o formas mediante </a:t>
            </a:r>
            <a:r>
              <a:rPr lang="es-MX" sz="2200" dirty="0" smtClean="0">
                <a:solidFill>
                  <a:schemeClr val="bg1"/>
                </a:solidFill>
              </a:rPr>
              <a:t>las cuales </a:t>
            </a:r>
            <a:r>
              <a:rPr lang="es-MX" sz="2200" dirty="0">
                <a:solidFill>
                  <a:schemeClr val="bg1"/>
                </a:solidFill>
              </a:rPr>
              <a:t>una sociedad constituida se manifiestan  y determinan las reglas jurídicas. Así entendidas, se suelen dividir </a:t>
            </a:r>
            <a:r>
              <a:rPr lang="es-MX" sz="2200" dirty="0" smtClean="0">
                <a:solidFill>
                  <a:schemeClr val="bg1"/>
                </a:solidFill>
              </a:rPr>
              <a:t>en:</a:t>
            </a:r>
          </a:p>
          <a:p>
            <a:pPr marL="457200" indent="-457200" algn="just">
              <a:buAutoNum type="alphaUcParenR"/>
            </a:pPr>
            <a:r>
              <a:rPr lang="es-MX" sz="2200" dirty="0" smtClean="0">
                <a:solidFill>
                  <a:schemeClr val="bg1"/>
                </a:solidFill>
              </a:rPr>
              <a:t>directas: que </a:t>
            </a:r>
            <a:r>
              <a:rPr lang="es-MX" sz="2200" dirty="0">
                <a:solidFill>
                  <a:schemeClr val="bg1"/>
                </a:solidFill>
              </a:rPr>
              <a:t>encierran en si la norma </a:t>
            </a:r>
            <a:r>
              <a:rPr lang="es-MX" sz="2200" dirty="0" smtClean="0">
                <a:solidFill>
                  <a:schemeClr val="bg1"/>
                </a:solidFill>
              </a:rPr>
              <a:t>jurídica; </a:t>
            </a:r>
            <a:r>
              <a:rPr lang="es-MX" sz="2200" dirty="0">
                <a:solidFill>
                  <a:schemeClr val="bg1"/>
                </a:solidFill>
              </a:rPr>
              <a:t>e </a:t>
            </a:r>
            <a:endParaRPr lang="es-MX" sz="2200" dirty="0" smtClean="0">
              <a:solidFill>
                <a:schemeClr val="bg1"/>
              </a:solidFill>
            </a:endParaRPr>
          </a:p>
          <a:p>
            <a:pPr marL="457200" indent="-457200" algn="just">
              <a:buAutoNum type="alphaUcParenR"/>
            </a:pPr>
            <a:r>
              <a:rPr lang="es-MX" sz="2200" dirty="0" smtClean="0">
                <a:solidFill>
                  <a:schemeClr val="bg1"/>
                </a:solidFill>
              </a:rPr>
              <a:t>Indirectas: que </a:t>
            </a:r>
            <a:r>
              <a:rPr lang="es-MX" sz="2200" dirty="0">
                <a:solidFill>
                  <a:schemeClr val="bg1"/>
                </a:solidFill>
              </a:rPr>
              <a:t>ayudan a la producción  y a la comprensión  de la regla jurídica, pero sin darle existencia por si </a:t>
            </a:r>
            <a:r>
              <a:rPr lang="es-MX" sz="2200" dirty="0" smtClean="0">
                <a:solidFill>
                  <a:schemeClr val="bg1"/>
                </a:solidFill>
              </a:rPr>
              <a:t>misma.</a:t>
            </a:r>
            <a:endParaRPr lang="es-ES" sz="2200" dirty="0">
              <a:solidFill>
                <a:schemeClr val="bg1"/>
              </a:solidFill>
            </a:endParaRPr>
          </a:p>
          <a:p>
            <a:endParaRPr lang="es-ES" dirty="0"/>
          </a:p>
        </p:txBody>
      </p:sp>
      <p:sp>
        <p:nvSpPr>
          <p:cNvPr id="16" name="15 CuadroTexto"/>
          <p:cNvSpPr txBox="1"/>
          <p:nvPr/>
        </p:nvSpPr>
        <p:spPr>
          <a:xfrm>
            <a:off x="7164288" y="6309320"/>
            <a:ext cx="1440160" cy="246221"/>
          </a:xfrm>
          <a:prstGeom prst="rect">
            <a:avLst/>
          </a:prstGeom>
          <a:noFill/>
        </p:spPr>
        <p:txBody>
          <a:bodyPr wrap="square" rtlCol="0">
            <a:spAutoFit/>
          </a:bodyPr>
          <a:lstStyle/>
          <a:p>
            <a:r>
              <a:rPr lang="es-MX" sz="1000" dirty="0" smtClean="0">
                <a:solidFill>
                  <a:schemeClr val="bg1"/>
                </a:solidFill>
              </a:rPr>
              <a:t>De Pina, 1999, pág. 22</a:t>
            </a:r>
            <a:endParaRPr lang="es-ES" sz="1000" dirty="0">
              <a:solidFill>
                <a:schemeClr val="bg1"/>
              </a:solidFill>
            </a:endParaRPr>
          </a:p>
        </p:txBody>
      </p:sp>
      <p:sp>
        <p:nvSpPr>
          <p:cNvPr id="17" name="16 Rectángulo"/>
          <p:cNvSpPr/>
          <p:nvPr/>
        </p:nvSpPr>
        <p:spPr>
          <a:xfrm>
            <a:off x="4463988" y="1393965"/>
            <a:ext cx="2952328" cy="707886"/>
          </a:xfrm>
          <a:prstGeom prst="rect">
            <a:avLst/>
          </a:prstGeom>
          <a:solidFill>
            <a:schemeClr val="tx1">
              <a:lumMod val="50000"/>
              <a:lumOff val="50000"/>
            </a:schemeClr>
          </a:solidFill>
        </p:spPr>
        <p:txBody>
          <a:bodyPr wrap="square">
            <a:spAutoFit/>
          </a:bodyPr>
          <a:lstStyle/>
          <a:p>
            <a:pPr algn="ctr"/>
            <a:r>
              <a:rPr lang="es-MX" sz="2000" dirty="0" smtClean="0">
                <a:solidFill>
                  <a:schemeClr val="bg1"/>
                </a:solidFill>
              </a:rPr>
              <a:t>FUENTES DEL DERECHO PROCESAL</a:t>
            </a:r>
          </a:p>
        </p:txBody>
      </p:sp>
      <p:pic>
        <p:nvPicPr>
          <p:cNvPr id="50178" name="Picture 2" descr="Fuente colonial del parque central"/>
          <p:cNvPicPr>
            <a:picLocks noChangeAspect="1" noChangeArrowheads="1"/>
          </p:cNvPicPr>
          <p:nvPr/>
        </p:nvPicPr>
        <p:blipFill>
          <a:blip r:embed="rId5" cstate="print"/>
          <a:srcRect/>
          <a:stretch>
            <a:fillRect/>
          </a:stretch>
        </p:blipFill>
        <p:spPr bwMode="auto">
          <a:xfrm>
            <a:off x="539552" y="2060848"/>
            <a:ext cx="2843808" cy="3791745"/>
          </a:xfrm>
          <a:prstGeom prst="rect">
            <a:avLst/>
          </a:prstGeom>
          <a:noFill/>
        </p:spPr>
      </p:pic>
    </p:spTree>
    <p:extLst>
      <p:ext uri="{BB962C8B-B14F-4D97-AF65-F5344CB8AC3E}">
        <p14:creationId xmlns:p14="http://schemas.microsoft.com/office/powerpoint/2010/main" val="3206438715"/>
      </p:ext>
    </p:extLst>
  </p:cSld>
  <p:clrMapOvr>
    <a:masterClrMapping/>
  </p:clrMapOvr>
  <p:timing>
    <p:tnLst>
      <p:par>
        <p:cTn id="1" dur="indefinite" restart="never" nodeType="tmRoot"/>
      </p:par>
    </p:tnLst>
  </p:timing>
</p:sld>
</file>

<file path=ppt/slides/slide1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6 CuadroTexto"/>
          <p:cNvSpPr txBox="1"/>
          <p:nvPr/>
        </p:nvSpPr>
        <p:spPr>
          <a:xfrm>
            <a:off x="1259632" y="620688"/>
            <a:ext cx="1512168" cy="369332"/>
          </a:xfrm>
          <a:prstGeom prst="rect">
            <a:avLst/>
          </a:prstGeom>
          <a:noFill/>
        </p:spPr>
        <p:txBody>
          <a:bodyPr wrap="square" rtlCol="0">
            <a:spAutoFit/>
          </a:bodyPr>
          <a:lstStyle/>
          <a:p>
            <a:endParaRPr lang="es-ES" dirty="0"/>
          </a:p>
        </p:txBody>
      </p:sp>
      <p:sp>
        <p:nvSpPr>
          <p:cNvPr id="9" name="8 Rectángulo redondeado"/>
          <p:cNvSpPr/>
          <p:nvPr/>
        </p:nvSpPr>
        <p:spPr>
          <a:xfrm>
            <a:off x="323528" y="124861"/>
            <a:ext cx="8280920" cy="936104"/>
          </a:xfrm>
          <a:prstGeom prst="roundRect">
            <a:avLst/>
          </a:prstGeom>
          <a:gradFill>
            <a:gsLst>
              <a:gs pos="0">
                <a:srgbClr val="E6DCAC"/>
              </a:gs>
              <a:gs pos="12000">
                <a:srgbClr val="E6D78A"/>
              </a:gs>
              <a:gs pos="30000">
                <a:srgbClr val="C7AC4C"/>
              </a:gs>
              <a:gs pos="45000">
                <a:srgbClr val="E6D78A"/>
              </a:gs>
              <a:gs pos="77000">
                <a:srgbClr val="C7AC4C"/>
              </a:gs>
              <a:gs pos="100000">
                <a:srgbClr val="E6DCAC"/>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200" dirty="0" smtClean="0">
                <a:solidFill>
                  <a:srgbClr val="226911"/>
                </a:solidFill>
                <a:latin typeface="Elephant" pitchFamily="18" charset="0"/>
              </a:rPr>
              <a:t>    </a:t>
            </a:r>
            <a:r>
              <a:rPr lang="es-MX" sz="1600" i="1" dirty="0" smtClean="0">
                <a:solidFill>
                  <a:srgbClr val="11752B"/>
                </a:solidFill>
                <a:latin typeface="Bodoni MT Black" pitchFamily="18" charset="0"/>
              </a:rPr>
              <a:t>Universidad Autónoma del Estado de México</a:t>
            </a:r>
          </a:p>
          <a:p>
            <a:pPr algn="ctr"/>
            <a:r>
              <a:rPr lang="es-MX" i="1" dirty="0" smtClean="0">
                <a:solidFill>
                  <a:srgbClr val="11752B"/>
                </a:solidFill>
                <a:latin typeface="Bodoni MT Black" pitchFamily="18" charset="0"/>
              </a:rPr>
              <a:t>  </a:t>
            </a:r>
            <a:r>
              <a:rPr lang="es-MX" sz="1600" i="1" dirty="0" smtClean="0">
                <a:solidFill>
                  <a:srgbClr val="11752B"/>
                </a:solidFill>
                <a:latin typeface="Bodoni MT Black" pitchFamily="18" charset="0"/>
              </a:rPr>
              <a:t>UAEM</a:t>
            </a:r>
            <a:r>
              <a:rPr lang="es-MX" i="1" dirty="0" smtClean="0">
                <a:solidFill>
                  <a:srgbClr val="11752B"/>
                </a:solidFill>
                <a:latin typeface="Bodoni MT Black" pitchFamily="18" charset="0"/>
              </a:rPr>
              <a:t>  </a:t>
            </a:r>
            <a:r>
              <a:rPr lang="es-MX" i="1" dirty="0" smtClean="0">
                <a:solidFill>
                  <a:srgbClr val="11752B"/>
                </a:solidFill>
                <a:latin typeface="Bernard MT Condensed" pitchFamily="18" charset="0"/>
              </a:rPr>
              <a:t>          </a:t>
            </a:r>
            <a:r>
              <a:rPr lang="es-MX" sz="1600" i="1" dirty="0" smtClean="0">
                <a:solidFill>
                  <a:srgbClr val="11752B"/>
                </a:solidFill>
                <a:latin typeface="Arial Rounded MT Bold" pitchFamily="34" charset="0"/>
              </a:rPr>
              <a:t>Centro Universitario UAEM Texcoco</a:t>
            </a:r>
            <a:endParaRPr lang="es-ES" sz="1600" i="1" dirty="0">
              <a:solidFill>
                <a:srgbClr val="11752B"/>
              </a:solidFill>
              <a:latin typeface="Arial Rounded MT Bold" pitchFamily="34" charset="0"/>
            </a:endParaRPr>
          </a:p>
        </p:txBody>
      </p:sp>
      <p:grpSp>
        <p:nvGrpSpPr>
          <p:cNvPr id="2" name="12 Grupo"/>
          <p:cNvGrpSpPr/>
          <p:nvPr/>
        </p:nvGrpSpPr>
        <p:grpSpPr>
          <a:xfrm>
            <a:off x="827584" y="404664"/>
            <a:ext cx="792088" cy="792088"/>
            <a:chOff x="827584" y="404664"/>
            <a:chExt cx="792088" cy="792088"/>
          </a:xfrm>
        </p:grpSpPr>
        <p:sp>
          <p:nvSpPr>
            <p:cNvPr id="11" name="10 Elipse"/>
            <p:cNvSpPr/>
            <p:nvPr/>
          </p:nvSpPr>
          <p:spPr>
            <a:xfrm>
              <a:off x="827584" y="404664"/>
              <a:ext cx="792088" cy="792088"/>
            </a:xfrm>
            <a:prstGeom prst="ellipse">
              <a:avLst/>
            </a:prstGeom>
            <a:solidFill>
              <a:srgbClr val="FFFFFF"/>
            </a:solidFill>
            <a:ln>
              <a:solidFill>
                <a:schemeClr val="accent3">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12" name="Picture 2" descr="http://t1.gstatic.com/images?q=tbn:ANd9GcSfLtaCsGO9UgQ96G_1eswjYFRMOZ_RtGGO6cdOqtA40QlhU6vh6WmpYcye">
              <a:hlinkClick r:id="rId2"/>
            </p:cNvPr>
            <p:cNvPicPr>
              <a:picLocks noChangeAspect="1" noChangeArrowheads="1"/>
            </p:cNvPicPr>
            <p:nvPr/>
          </p:nvPicPr>
          <p:blipFill>
            <a:blip r:embed="rId3" cstate="print">
              <a:lum bright="17000" contrast="3000"/>
            </a:blip>
            <a:srcRect/>
            <a:stretch>
              <a:fillRect/>
            </a:stretch>
          </p:blipFill>
          <p:spPr bwMode="auto">
            <a:xfrm>
              <a:off x="956031" y="553460"/>
              <a:ext cx="543553" cy="507505"/>
            </a:xfrm>
            <a:prstGeom prst="rect">
              <a:avLst/>
            </a:prstGeom>
            <a:noFill/>
          </p:spPr>
        </p:pic>
      </p:grpSp>
      <p:grpSp>
        <p:nvGrpSpPr>
          <p:cNvPr id="3" name="11 Grupo"/>
          <p:cNvGrpSpPr/>
          <p:nvPr/>
        </p:nvGrpSpPr>
        <p:grpSpPr>
          <a:xfrm>
            <a:off x="7308304" y="404664"/>
            <a:ext cx="792088" cy="792088"/>
            <a:chOff x="1547664" y="2204864"/>
            <a:chExt cx="792088" cy="792088"/>
          </a:xfrm>
        </p:grpSpPr>
        <p:sp>
          <p:nvSpPr>
            <p:cNvPr id="14" name="13 Elipse"/>
            <p:cNvSpPr/>
            <p:nvPr/>
          </p:nvSpPr>
          <p:spPr>
            <a:xfrm>
              <a:off x="1547664" y="2204864"/>
              <a:ext cx="792088" cy="792088"/>
            </a:xfrm>
            <a:prstGeom prst="ellipse">
              <a:avLst/>
            </a:prstGeom>
            <a:solidFill>
              <a:srgbClr val="FFFFFF"/>
            </a:solidFill>
            <a:ln>
              <a:solidFill>
                <a:schemeClr val="accent3">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15" name="Imagen 57" descr="http://bl104w.blu104.mail.live.com/att/GetAttachment.aspx?tnail=0&amp;messageId=bc7526f9-a9f7-4794-8da5-fc650fc81e7a&amp;Aux=44|0|8CC0043DDC96710|"/>
            <p:cNvPicPr>
              <a:picLocks noChangeAspect="1" noChangeArrowheads="1"/>
            </p:cNvPicPr>
            <p:nvPr/>
          </p:nvPicPr>
          <p:blipFill>
            <a:blip r:embed="rId4" cstate="print"/>
            <a:srcRect/>
            <a:stretch>
              <a:fillRect/>
            </a:stretch>
          </p:blipFill>
          <p:spPr bwMode="auto">
            <a:xfrm>
              <a:off x="1691680" y="2348880"/>
              <a:ext cx="504056" cy="504056"/>
            </a:xfrm>
            <a:prstGeom prst="rect">
              <a:avLst/>
            </a:prstGeom>
            <a:noFill/>
            <a:ln w="9525">
              <a:noFill/>
              <a:miter lim="800000"/>
              <a:headEnd/>
              <a:tailEnd/>
            </a:ln>
          </p:spPr>
        </p:pic>
      </p:grpSp>
      <p:sp>
        <p:nvSpPr>
          <p:cNvPr id="13" name="12 CuadroTexto"/>
          <p:cNvSpPr txBox="1"/>
          <p:nvPr/>
        </p:nvSpPr>
        <p:spPr>
          <a:xfrm>
            <a:off x="3437874" y="1855851"/>
            <a:ext cx="5004556" cy="5386090"/>
          </a:xfrm>
          <a:prstGeom prst="rect">
            <a:avLst/>
          </a:prstGeom>
          <a:solidFill>
            <a:schemeClr val="bg1">
              <a:lumMod val="50000"/>
            </a:schemeClr>
          </a:solidFill>
        </p:spPr>
        <p:txBody>
          <a:bodyPr wrap="square" rtlCol="0">
            <a:spAutoFit/>
          </a:bodyPr>
          <a:lstStyle/>
          <a:p>
            <a:pPr algn="just"/>
            <a:r>
              <a:rPr lang="es-MX" sz="2800" dirty="0" smtClean="0">
                <a:solidFill>
                  <a:schemeClr val="bg1"/>
                </a:solidFill>
              </a:rPr>
              <a:t>a) Fuentes </a:t>
            </a:r>
            <a:r>
              <a:rPr lang="es-MX" sz="2800" dirty="0">
                <a:solidFill>
                  <a:schemeClr val="bg1"/>
                </a:solidFill>
              </a:rPr>
              <a:t>directas: la ley, la costumbre y los principios generales del </a:t>
            </a:r>
            <a:r>
              <a:rPr lang="es-MX" sz="2800" dirty="0" smtClean="0">
                <a:solidFill>
                  <a:schemeClr val="bg1"/>
                </a:solidFill>
              </a:rPr>
              <a:t>derecho</a:t>
            </a:r>
            <a:r>
              <a:rPr lang="es-MX" sz="2800" dirty="0">
                <a:solidFill>
                  <a:schemeClr val="bg1"/>
                </a:solidFill>
              </a:rPr>
              <a:t>.</a:t>
            </a:r>
            <a:endParaRPr lang="es-MX" sz="2800" dirty="0" smtClean="0">
              <a:solidFill>
                <a:schemeClr val="bg1"/>
              </a:solidFill>
            </a:endParaRPr>
          </a:p>
          <a:p>
            <a:pPr algn="just"/>
            <a:r>
              <a:rPr lang="es-MX" sz="2800" dirty="0" smtClean="0">
                <a:solidFill>
                  <a:schemeClr val="bg1"/>
                </a:solidFill>
              </a:rPr>
              <a:t> </a:t>
            </a:r>
          </a:p>
          <a:p>
            <a:pPr algn="just"/>
            <a:r>
              <a:rPr lang="es-MX" sz="2800" dirty="0" smtClean="0">
                <a:solidFill>
                  <a:schemeClr val="bg1"/>
                </a:solidFill>
              </a:rPr>
              <a:t>b) Fuentes indirectas</a:t>
            </a:r>
            <a:r>
              <a:rPr lang="es-MX" sz="2800" dirty="0">
                <a:solidFill>
                  <a:schemeClr val="bg1"/>
                </a:solidFill>
              </a:rPr>
              <a:t>:</a:t>
            </a:r>
            <a:r>
              <a:rPr lang="es-MX" sz="2800" dirty="0" smtClean="0">
                <a:solidFill>
                  <a:schemeClr val="bg1"/>
                </a:solidFill>
              </a:rPr>
              <a:t> </a:t>
            </a:r>
            <a:r>
              <a:rPr lang="es-MX" sz="2800" dirty="0">
                <a:solidFill>
                  <a:schemeClr val="bg1"/>
                </a:solidFill>
              </a:rPr>
              <a:t>la jurisprudencia, el derecho natural, el derecho científico, las leyes históricas, la </a:t>
            </a:r>
            <a:r>
              <a:rPr lang="es-MX" sz="2800" dirty="0" smtClean="0">
                <a:solidFill>
                  <a:schemeClr val="bg1"/>
                </a:solidFill>
              </a:rPr>
              <a:t>analogía </a:t>
            </a:r>
            <a:r>
              <a:rPr lang="es-MX" sz="2800" dirty="0">
                <a:solidFill>
                  <a:schemeClr val="bg1"/>
                </a:solidFill>
              </a:rPr>
              <a:t>y la equidad (esta es fuente directa en el derecho mexicano del trabajo).</a:t>
            </a:r>
            <a:endParaRPr lang="es-ES" sz="2800" dirty="0">
              <a:solidFill>
                <a:schemeClr val="bg1"/>
              </a:solidFill>
            </a:endParaRPr>
          </a:p>
          <a:p>
            <a:pPr algn="just"/>
            <a:endParaRPr lang="es-MX" dirty="0" smtClean="0">
              <a:solidFill>
                <a:schemeClr val="bg1"/>
              </a:solidFill>
            </a:endParaRPr>
          </a:p>
          <a:p>
            <a:endParaRPr lang="es-ES" dirty="0"/>
          </a:p>
        </p:txBody>
      </p:sp>
      <p:sp>
        <p:nvSpPr>
          <p:cNvPr id="16" name="15 CuadroTexto"/>
          <p:cNvSpPr txBox="1"/>
          <p:nvPr/>
        </p:nvSpPr>
        <p:spPr>
          <a:xfrm>
            <a:off x="6984268" y="6195501"/>
            <a:ext cx="1440160" cy="246221"/>
          </a:xfrm>
          <a:prstGeom prst="rect">
            <a:avLst/>
          </a:prstGeom>
          <a:noFill/>
        </p:spPr>
        <p:txBody>
          <a:bodyPr wrap="square" rtlCol="0">
            <a:spAutoFit/>
          </a:bodyPr>
          <a:lstStyle/>
          <a:p>
            <a:r>
              <a:rPr lang="es-MX" sz="1000" dirty="0" smtClean="0">
                <a:solidFill>
                  <a:schemeClr val="bg1"/>
                </a:solidFill>
              </a:rPr>
              <a:t>De Pina, 1999, pág. 22</a:t>
            </a:r>
            <a:endParaRPr lang="es-ES" sz="1000" dirty="0">
              <a:solidFill>
                <a:schemeClr val="bg1"/>
              </a:solidFill>
            </a:endParaRPr>
          </a:p>
        </p:txBody>
      </p:sp>
      <p:sp>
        <p:nvSpPr>
          <p:cNvPr id="17" name="16 Rectángulo"/>
          <p:cNvSpPr/>
          <p:nvPr/>
        </p:nvSpPr>
        <p:spPr>
          <a:xfrm>
            <a:off x="3527884" y="1196752"/>
            <a:ext cx="4824536" cy="461665"/>
          </a:xfrm>
          <a:prstGeom prst="rect">
            <a:avLst/>
          </a:prstGeom>
          <a:solidFill>
            <a:schemeClr val="tx1">
              <a:lumMod val="50000"/>
              <a:lumOff val="50000"/>
            </a:schemeClr>
          </a:solidFill>
        </p:spPr>
        <p:txBody>
          <a:bodyPr wrap="square">
            <a:spAutoFit/>
          </a:bodyPr>
          <a:lstStyle/>
          <a:p>
            <a:pPr algn="ctr"/>
            <a:r>
              <a:rPr lang="es-MX" sz="2400" dirty="0" smtClean="0">
                <a:solidFill>
                  <a:schemeClr val="bg1"/>
                </a:solidFill>
              </a:rPr>
              <a:t>FUENTES DIRECTAS E INDIRECTAS </a:t>
            </a:r>
          </a:p>
        </p:txBody>
      </p:sp>
      <p:pic>
        <p:nvPicPr>
          <p:cNvPr id="49154" name="Picture 2" descr="http://static.photaki.com/fuente-del-paseo-de-versalles-de-medina-del-campo_113146.jpg"/>
          <p:cNvPicPr>
            <a:picLocks noChangeAspect="1" noChangeArrowheads="1"/>
          </p:cNvPicPr>
          <p:nvPr/>
        </p:nvPicPr>
        <p:blipFill>
          <a:blip r:embed="rId5" cstate="print"/>
          <a:srcRect/>
          <a:stretch>
            <a:fillRect/>
          </a:stretch>
        </p:blipFill>
        <p:spPr bwMode="auto">
          <a:xfrm>
            <a:off x="395536" y="2060848"/>
            <a:ext cx="2736304" cy="3530558"/>
          </a:xfrm>
          <a:prstGeom prst="rect">
            <a:avLst/>
          </a:prstGeom>
          <a:noFill/>
        </p:spPr>
      </p:pic>
    </p:spTree>
    <p:extLst>
      <p:ext uri="{BB962C8B-B14F-4D97-AF65-F5344CB8AC3E}">
        <p14:creationId xmlns:p14="http://schemas.microsoft.com/office/powerpoint/2010/main" val="370202707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3730" name="Picture 2" descr="http://www.patioconce.cl/wp-content/uploads/2011/11/derecho.jpg"/>
          <p:cNvPicPr>
            <a:picLocks noChangeAspect="1" noChangeArrowheads="1"/>
          </p:cNvPicPr>
          <p:nvPr/>
        </p:nvPicPr>
        <p:blipFill>
          <a:blip r:embed="rId2" cstate="print"/>
          <a:srcRect/>
          <a:stretch>
            <a:fillRect/>
          </a:stretch>
        </p:blipFill>
        <p:spPr bwMode="auto">
          <a:xfrm>
            <a:off x="323528" y="2238003"/>
            <a:ext cx="2808312" cy="3898094"/>
          </a:xfrm>
          <a:prstGeom prst="rect">
            <a:avLst/>
          </a:prstGeom>
          <a:noFill/>
        </p:spPr>
      </p:pic>
      <p:sp>
        <p:nvSpPr>
          <p:cNvPr id="7" name="6 CuadroTexto"/>
          <p:cNvSpPr txBox="1"/>
          <p:nvPr/>
        </p:nvSpPr>
        <p:spPr>
          <a:xfrm>
            <a:off x="1259632" y="620688"/>
            <a:ext cx="1512168" cy="369332"/>
          </a:xfrm>
          <a:prstGeom prst="rect">
            <a:avLst/>
          </a:prstGeom>
          <a:noFill/>
        </p:spPr>
        <p:txBody>
          <a:bodyPr wrap="square" rtlCol="0">
            <a:spAutoFit/>
          </a:bodyPr>
          <a:lstStyle/>
          <a:p>
            <a:endParaRPr lang="es-ES" dirty="0"/>
          </a:p>
        </p:txBody>
      </p:sp>
      <p:sp>
        <p:nvSpPr>
          <p:cNvPr id="9" name="8 Rectángulo redondeado"/>
          <p:cNvSpPr/>
          <p:nvPr/>
        </p:nvSpPr>
        <p:spPr>
          <a:xfrm>
            <a:off x="323528" y="85408"/>
            <a:ext cx="8280920" cy="936104"/>
          </a:xfrm>
          <a:prstGeom prst="roundRect">
            <a:avLst/>
          </a:prstGeom>
          <a:gradFill>
            <a:gsLst>
              <a:gs pos="0">
                <a:srgbClr val="E6DCAC"/>
              </a:gs>
              <a:gs pos="12000">
                <a:srgbClr val="E6D78A"/>
              </a:gs>
              <a:gs pos="30000">
                <a:srgbClr val="C7AC4C"/>
              </a:gs>
              <a:gs pos="45000">
                <a:srgbClr val="E6D78A"/>
              </a:gs>
              <a:gs pos="77000">
                <a:srgbClr val="C7AC4C"/>
              </a:gs>
              <a:gs pos="100000">
                <a:srgbClr val="E6DCAC"/>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200" dirty="0" smtClean="0">
                <a:solidFill>
                  <a:srgbClr val="226911"/>
                </a:solidFill>
                <a:latin typeface="Elephant" pitchFamily="18" charset="0"/>
              </a:rPr>
              <a:t>    </a:t>
            </a:r>
            <a:r>
              <a:rPr lang="es-MX" sz="1600" i="1" dirty="0" smtClean="0">
                <a:solidFill>
                  <a:srgbClr val="11752B"/>
                </a:solidFill>
                <a:latin typeface="Bodoni MT Black" pitchFamily="18" charset="0"/>
              </a:rPr>
              <a:t>Universidad Autónoma del Estado de México</a:t>
            </a:r>
          </a:p>
          <a:p>
            <a:pPr algn="ctr"/>
            <a:r>
              <a:rPr lang="es-MX" i="1" dirty="0" smtClean="0">
                <a:solidFill>
                  <a:srgbClr val="11752B"/>
                </a:solidFill>
                <a:latin typeface="Bodoni MT Black" pitchFamily="18" charset="0"/>
              </a:rPr>
              <a:t>  </a:t>
            </a:r>
            <a:r>
              <a:rPr lang="es-MX" i="1" dirty="0" smtClean="0">
                <a:solidFill>
                  <a:srgbClr val="11752B"/>
                </a:solidFill>
                <a:latin typeface="Bernard MT Condensed" pitchFamily="18" charset="0"/>
              </a:rPr>
              <a:t> </a:t>
            </a:r>
            <a:r>
              <a:rPr lang="es-MX" sz="1600" i="1" dirty="0" smtClean="0">
                <a:solidFill>
                  <a:srgbClr val="11752B"/>
                </a:solidFill>
                <a:latin typeface="Arial Rounded MT Bold" pitchFamily="34" charset="0"/>
              </a:rPr>
              <a:t>Centro Universitario UAEM Texcoco</a:t>
            </a:r>
            <a:endParaRPr lang="es-ES" sz="1600" i="1" dirty="0">
              <a:solidFill>
                <a:srgbClr val="11752B"/>
              </a:solidFill>
              <a:latin typeface="Arial Rounded MT Bold" pitchFamily="34" charset="0"/>
            </a:endParaRPr>
          </a:p>
        </p:txBody>
      </p:sp>
      <p:grpSp>
        <p:nvGrpSpPr>
          <p:cNvPr id="2" name="12 Grupo"/>
          <p:cNvGrpSpPr/>
          <p:nvPr/>
        </p:nvGrpSpPr>
        <p:grpSpPr>
          <a:xfrm>
            <a:off x="827584" y="147725"/>
            <a:ext cx="792088" cy="792088"/>
            <a:chOff x="827584" y="404664"/>
            <a:chExt cx="792088" cy="792088"/>
          </a:xfrm>
        </p:grpSpPr>
        <p:sp>
          <p:nvSpPr>
            <p:cNvPr id="11" name="10 Elipse"/>
            <p:cNvSpPr/>
            <p:nvPr/>
          </p:nvSpPr>
          <p:spPr>
            <a:xfrm>
              <a:off x="827584" y="404664"/>
              <a:ext cx="792088" cy="792088"/>
            </a:xfrm>
            <a:prstGeom prst="ellipse">
              <a:avLst/>
            </a:prstGeom>
            <a:solidFill>
              <a:srgbClr val="FFFFFF"/>
            </a:solidFill>
            <a:ln>
              <a:solidFill>
                <a:schemeClr val="accent3">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12" name="Picture 2" descr="http://t1.gstatic.com/images?q=tbn:ANd9GcSfLtaCsGO9UgQ96G_1eswjYFRMOZ_RtGGO6cdOqtA40QlhU6vh6WmpYcye">
              <a:hlinkClick r:id="rId3"/>
            </p:cNvPr>
            <p:cNvPicPr>
              <a:picLocks noChangeAspect="1" noChangeArrowheads="1"/>
            </p:cNvPicPr>
            <p:nvPr/>
          </p:nvPicPr>
          <p:blipFill>
            <a:blip r:embed="rId4" cstate="print">
              <a:lum bright="17000" contrast="3000"/>
            </a:blip>
            <a:srcRect/>
            <a:stretch>
              <a:fillRect/>
            </a:stretch>
          </p:blipFill>
          <p:spPr bwMode="auto">
            <a:xfrm>
              <a:off x="956031" y="553460"/>
              <a:ext cx="543553" cy="507505"/>
            </a:xfrm>
            <a:prstGeom prst="rect">
              <a:avLst/>
            </a:prstGeom>
            <a:noFill/>
          </p:spPr>
        </p:pic>
      </p:grpSp>
      <p:sp>
        <p:nvSpPr>
          <p:cNvPr id="13" name="12 CuadroTexto"/>
          <p:cNvSpPr txBox="1"/>
          <p:nvPr/>
        </p:nvSpPr>
        <p:spPr>
          <a:xfrm>
            <a:off x="3491880" y="2348880"/>
            <a:ext cx="5106064" cy="4431983"/>
          </a:xfrm>
          <a:prstGeom prst="rect">
            <a:avLst/>
          </a:prstGeom>
          <a:noFill/>
        </p:spPr>
        <p:txBody>
          <a:bodyPr wrap="square" rtlCol="0">
            <a:spAutoFit/>
          </a:bodyPr>
          <a:lstStyle/>
          <a:p>
            <a:pPr algn="just"/>
            <a:r>
              <a:rPr lang="es-MX" sz="2000" dirty="0" smtClean="0"/>
              <a:t> </a:t>
            </a:r>
            <a:r>
              <a:rPr lang="es-MX" sz="2400" dirty="0" smtClean="0">
                <a:solidFill>
                  <a:schemeClr val="bg1"/>
                </a:solidFill>
              </a:rPr>
              <a:t>La </a:t>
            </a:r>
            <a:r>
              <a:rPr lang="es-MX" sz="2400" dirty="0">
                <a:solidFill>
                  <a:schemeClr val="bg1"/>
                </a:solidFill>
              </a:rPr>
              <a:t>expresión </a:t>
            </a:r>
            <a:r>
              <a:rPr lang="es-MX" sz="2400" dirty="0" smtClean="0">
                <a:solidFill>
                  <a:schemeClr val="bg1"/>
                </a:solidFill>
              </a:rPr>
              <a:t>“derecho procesal” </a:t>
            </a:r>
            <a:r>
              <a:rPr lang="es-MX" sz="2400" dirty="0">
                <a:solidFill>
                  <a:schemeClr val="bg1"/>
                </a:solidFill>
              </a:rPr>
              <a:t>tiene dos significaciones distintas, aunque íntimamente relacionadas. </a:t>
            </a:r>
            <a:endParaRPr lang="es-MX" sz="2400" dirty="0" smtClean="0">
              <a:solidFill>
                <a:schemeClr val="bg1"/>
              </a:solidFill>
            </a:endParaRPr>
          </a:p>
          <a:p>
            <a:pPr algn="just"/>
            <a:r>
              <a:rPr lang="es-MX" sz="2400" dirty="0" smtClean="0">
                <a:solidFill>
                  <a:schemeClr val="bg1"/>
                </a:solidFill>
              </a:rPr>
              <a:t>A) Derecho </a:t>
            </a:r>
            <a:r>
              <a:rPr lang="es-MX" sz="2400" dirty="0">
                <a:solidFill>
                  <a:schemeClr val="bg1"/>
                </a:solidFill>
              </a:rPr>
              <a:t>Procesal Positivo (o conjunto de normas jurídicas procesales); </a:t>
            </a:r>
            <a:r>
              <a:rPr lang="es-MX" sz="2400" dirty="0" smtClean="0">
                <a:solidFill>
                  <a:schemeClr val="bg1"/>
                </a:solidFill>
              </a:rPr>
              <a:t>y</a:t>
            </a:r>
          </a:p>
          <a:p>
            <a:pPr algn="just"/>
            <a:r>
              <a:rPr lang="es-MX" sz="2400" dirty="0" smtClean="0">
                <a:solidFill>
                  <a:schemeClr val="bg1"/>
                </a:solidFill>
              </a:rPr>
              <a:t>B) derecho </a:t>
            </a:r>
            <a:r>
              <a:rPr lang="es-MX" sz="2400" dirty="0">
                <a:solidFill>
                  <a:schemeClr val="bg1"/>
                </a:solidFill>
              </a:rPr>
              <a:t>procesal científico ( o rama de la enciclopedia jurídica que tiene por objeto el estudio de la función jurisdiccional, de sus órganos y de su ejercicio)</a:t>
            </a:r>
            <a:endParaRPr lang="es-ES" sz="2400" dirty="0">
              <a:solidFill>
                <a:schemeClr val="bg1"/>
              </a:solidFill>
            </a:endParaRPr>
          </a:p>
          <a:p>
            <a:pPr algn="ctr"/>
            <a:endParaRPr lang="es-MX" dirty="0" smtClean="0">
              <a:solidFill>
                <a:schemeClr val="bg1"/>
              </a:solidFill>
            </a:endParaRPr>
          </a:p>
        </p:txBody>
      </p:sp>
      <p:sp>
        <p:nvSpPr>
          <p:cNvPr id="16" name="15 CuadroTexto"/>
          <p:cNvSpPr txBox="1"/>
          <p:nvPr/>
        </p:nvSpPr>
        <p:spPr>
          <a:xfrm>
            <a:off x="6840252" y="6419780"/>
            <a:ext cx="1728192" cy="276999"/>
          </a:xfrm>
          <a:prstGeom prst="rect">
            <a:avLst/>
          </a:prstGeom>
          <a:noFill/>
        </p:spPr>
        <p:txBody>
          <a:bodyPr wrap="square" rtlCol="0">
            <a:spAutoFit/>
          </a:bodyPr>
          <a:lstStyle/>
          <a:p>
            <a:r>
              <a:rPr lang="es-MX" sz="1200" dirty="0" smtClean="0">
                <a:solidFill>
                  <a:schemeClr val="bg1"/>
                </a:solidFill>
              </a:rPr>
              <a:t>(De Pina, 1999, pág. 17)</a:t>
            </a:r>
            <a:endParaRPr lang="es-ES" sz="1200" dirty="0">
              <a:solidFill>
                <a:schemeClr val="bg1"/>
              </a:solidFill>
            </a:endParaRPr>
          </a:p>
        </p:txBody>
      </p:sp>
      <p:sp>
        <p:nvSpPr>
          <p:cNvPr id="17" name="16 Rectángulo"/>
          <p:cNvSpPr/>
          <p:nvPr/>
        </p:nvSpPr>
        <p:spPr>
          <a:xfrm>
            <a:off x="3936107" y="1309936"/>
            <a:ext cx="4680520" cy="707886"/>
          </a:xfrm>
          <a:prstGeom prst="rect">
            <a:avLst/>
          </a:prstGeom>
          <a:solidFill>
            <a:srgbClr val="0070C0"/>
          </a:solidFill>
        </p:spPr>
        <p:txBody>
          <a:bodyPr wrap="square">
            <a:spAutoFit/>
          </a:bodyPr>
          <a:lstStyle/>
          <a:p>
            <a:pPr algn="ctr"/>
            <a:r>
              <a:rPr lang="es-MX" sz="2000" dirty="0" smtClean="0">
                <a:solidFill>
                  <a:schemeClr val="bg1"/>
                </a:solidFill>
              </a:rPr>
              <a:t>ACEPCIONES DEL TÉRMINO DERECHO PROCESAL</a:t>
            </a:r>
          </a:p>
        </p:txBody>
      </p:sp>
      <p:grpSp>
        <p:nvGrpSpPr>
          <p:cNvPr id="18" name="12 Grupo"/>
          <p:cNvGrpSpPr/>
          <p:nvPr/>
        </p:nvGrpSpPr>
        <p:grpSpPr>
          <a:xfrm>
            <a:off x="7596336" y="180128"/>
            <a:ext cx="792088" cy="792088"/>
            <a:chOff x="827584" y="404664"/>
            <a:chExt cx="792088" cy="792088"/>
          </a:xfrm>
        </p:grpSpPr>
        <p:sp>
          <p:nvSpPr>
            <p:cNvPr id="19" name="18 Elipse"/>
            <p:cNvSpPr/>
            <p:nvPr/>
          </p:nvSpPr>
          <p:spPr>
            <a:xfrm>
              <a:off x="827584" y="404664"/>
              <a:ext cx="792088" cy="792088"/>
            </a:xfrm>
            <a:prstGeom prst="ellipse">
              <a:avLst/>
            </a:prstGeom>
            <a:solidFill>
              <a:srgbClr val="FFFFFF"/>
            </a:solidFill>
            <a:ln>
              <a:solidFill>
                <a:schemeClr val="accent3">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20" name="Picture 2" descr="http://t1.gstatic.com/images?q=tbn:ANd9GcSfLtaCsGO9UgQ96G_1eswjYFRMOZ_RtGGO6cdOqtA40QlhU6vh6WmpYcye">
              <a:hlinkClick r:id="rId3"/>
            </p:cNvPr>
            <p:cNvPicPr>
              <a:picLocks noChangeAspect="1" noChangeArrowheads="1"/>
            </p:cNvPicPr>
            <p:nvPr/>
          </p:nvPicPr>
          <p:blipFill>
            <a:blip r:embed="rId4" cstate="print">
              <a:lum bright="17000" contrast="3000"/>
            </a:blip>
            <a:srcRect/>
            <a:stretch>
              <a:fillRect/>
            </a:stretch>
          </p:blipFill>
          <p:spPr bwMode="auto">
            <a:xfrm>
              <a:off x="956031" y="553460"/>
              <a:ext cx="543553" cy="507505"/>
            </a:xfrm>
            <a:prstGeom prst="rect">
              <a:avLst/>
            </a:prstGeom>
            <a:noFill/>
          </p:spPr>
        </p:pic>
      </p:grpSp>
    </p:spTree>
    <p:extLst>
      <p:ext uri="{BB962C8B-B14F-4D97-AF65-F5344CB8AC3E}">
        <p14:creationId xmlns:p14="http://schemas.microsoft.com/office/powerpoint/2010/main" val="1667252085"/>
      </p:ext>
    </p:extLst>
  </p:cSld>
  <p:clrMapOvr>
    <a:masterClrMapping/>
  </p:clrMapOvr>
  <p:timing>
    <p:tnLst>
      <p:par>
        <p:cTn id="1" dur="indefinite" restart="never" nodeType="tmRoot"/>
      </p:par>
    </p:tnLst>
  </p:timing>
</p:sld>
</file>

<file path=ppt/slides/slide1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6 CuadroTexto"/>
          <p:cNvSpPr txBox="1"/>
          <p:nvPr/>
        </p:nvSpPr>
        <p:spPr>
          <a:xfrm>
            <a:off x="1259632" y="620688"/>
            <a:ext cx="1512168" cy="369332"/>
          </a:xfrm>
          <a:prstGeom prst="rect">
            <a:avLst/>
          </a:prstGeom>
          <a:noFill/>
        </p:spPr>
        <p:txBody>
          <a:bodyPr wrap="square" rtlCol="0">
            <a:spAutoFit/>
          </a:bodyPr>
          <a:lstStyle/>
          <a:p>
            <a:endParaRPr lang="es-ES" dirty="0">
              <a:solidFill>
                <a:prstClr val="black"/>
              </a:solidFill>
            </a:endParaRPr>
          </a:p>
        </p:txBody>
      </p:sp>
      <p:sp>
        <p:nvSpPr>
          <p:cNvPr id="9" name="8 Rectángulo redondeado"/>
          <p:cNvSpPr/>
          <p:nvPr/>
        </p:nvSpPr>
        <p:spPr>
          <a:xfrm>
            <a:off x="323528" y="332656"/>
            <a:ext cx="8280920" cy="936104"/>
          </a:xfrm>
          <a:prstGeom prst="roundRect">
            <a:avLst/>
          </a:prstGeom>
          <a:gradFill>
            <a:gsLst>
              <a:gs pos="0">
                <a:srgbClr val="E6DCAC"/>
              </a:gs>
              <a:gs pos="12000">
                <a:srgbClr val="E6D78A"/>
              </a:gs>
              <a:gs pos="30000">
                <a:srgbClr val="C7AC4C"/>
              </a:gs>
              <a:gs pos="45000">
                <a:srgbClr val="E6D78A"/>
              </a:gs>
              <a:gs pos="77000">
                <a:srgbClr val="C7AC4C"/>
              </a:gs>
              <a:gs pos="100000">
                <a:srgbClr val="E6DCAC"/>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200" dirty="0" smtClean="0">
                <a:solidFill>
                  <a:srgbClr val="226911"/>
                </a:solidFill>
                <a:latin typeface="Elephant" pitchFamily="18" charset="0"/>
              </a:rPr>
              <a:t>    </a:t>
            </a:r>
            <a:r>
              <a:rPr lang="es-MX" sz="1600" i="1" dirty="0" smtClean="0">
                <a:solidFill>
                  <a:srgbClr val="11752B"/>
                </a:solidFill>
                <a:latin typeface="Bodoni MT Black" pitchFamily="18" charset="0"/>
              </a:rPr>
              <a:t>Universidad Autónoma del Estado de México</a:t>
            </a:r>
          </a:p>
          <a:p>
            <a:pPr algn="ctr"/>
            <a:r>
              <a:rPr lang="es-MX" i="1" dirty="0" smtClean="0">
                <a:solidFill>
                  <a:srgbClr val="11752B"/>
                </a:solidFill>
                <a:latin typeface="Bodoni MT Black" pitchFamily="18" charset="0"/>
              </a:rPr>
              <a:t>  </a:t>
            </a:r>
            <a:r>
              <a:rPr lang="es-MX" sz="1600" i="1" dirty="0" smtClean="0">
                <a:solidFill>
                  <a:srgbClr val="11752B"/>
                </a:solidFill>
                <a:latin typeface="Bodoni MT Black" pitchFamily="18" charset="0"/>
              </a:rPr>
              <a:t>UAEM</a:t>
            </a:r>
            <a:r>
              <a:rPr lang="es-MX" i="1" dirty="0" smtClean="0">
                <a:solidFill>
                  <a:srgbClr val="11752B"/>
                </a:solidFill>
                <a:latin typeface="Bodoni MT Black" pitchFamily="18" charset="0"/>
              </a:rPr>
              <a:t>  </a:t>
            </a:r>
            <a:r>
              <a:rPr lang="es-MX" i="1" dirty="0" smtClean="0">
                <a:solidFill>
                  <a:srgbClr val="11752B"/>
                </a:solidFill>
                <a:latin typeface="Bernard MT Condensed" pitchFamily="18" charset="0"/>
              </a:rPr>
              <a:t>          </a:t>
            </a:r>
            <a:r>
              <a:rPr lang="es-MX" sz="1600" i="1" dirty="0" smtClean="0">
                <a:solidFill>
                  <a:srgbClr val="11752B"/>
                </a:solidFill>
                <a:latin typeface="Arial Rounded MT Bold" pitchFamily="34" charset="0"/>
              </a:rPr>
              <a:t>Centro Universitario UAEM Texcoco</a:t>
            </a:r>
            <a:endParaRPr lang="es-ES" sz="1600" i="1" dirty="0">
              <a:solidFill>
                <a:srgbClr val="11752B"/>
              </a:solidFill>
              <a:latin typeface="Arial Rounded MT Bold" pitchFamily="34" charset="0"/>
            </a:endParaRPr>
          </a:p>
        </p:txBody>
      </p:sp>
      <p:grpSp>
        <p:nvGrpSpPr>
          <p:cNvPr id="2" name="12 Grupo"/>
          <p:cNvGrpSpPr/>
          <p:nvPr/>
        </p:nvGrpSpPr>
        <p:grpSpPr>
          <a:xfrm>
            <a:off x="827584" y="404664"/>
            <a:ext cx="792088" cy="792088"/>
            <a:chOff x="827584" y="404664"/>
            <a:chExt cx="792088" cy="792088"/>
          </a:xfrm>
        </p:grpSpPr>
        <p:sp>
          <p:nvSpPr>
            <p:cNvPr id="11" name="10 Elipse"/>
            <p:cNvSpPr/>
            <p:nvPr/>
          </p:nvSpPr>
          <p:spPr>
            <a:xfrm>
              <a:off x="827584" y="404664"/>
              <a:ext cx="792088" cy="792088"/>
            </a:xfrm>
            <a:prstGeom prst="ellipse">
              <a:avLst/>
            </a:prstGeom>
            <a:solidFill>
              <a:srgbClr val="FFFFFF"/>
            </a:solidFill>
            <a:ln>
              <a:solidFill>
                <a:schemeClr val="accent3">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solidFill>
                  <a:prstClr val="white"/>
                </a:solidFill>
              </a:endParaRPr>
            </a:p>
          </p:txBody>
        </p:sp>
        <p:pic>
          <p:nvPicPr>
            <p:cNvPr id="12" name="Picture 2" descr="http://t1.gstatic.com/images?q=tbn:ANd9GcSfLtaCsGO9UgQ96G_1eswjYFRMOZ_RtGGO6cdOqtA40QlhU6vh6WmpYcye">
              <a:hlinkClick r:id="rId2"/>
            </p:cNvPr>
            <p:cNvPicPr>
              <a:picLocks noChangeAspect="1" noChangeArrowheads="1"/>
            </p:cNvPicPr>
            <p:nvPr/>
          </p:nvPicPr>
          <p:blipFill>
            <a:blip r:embed="rId3" cstate="print">
              <a:lum bright="17000" contrast="3000"/>
            </a:blip>
            <a:srcRect/>
            <a:stretch>
              <a:fillRect/>
            </a:stretch>
          </p:blipFill>
          <p:spPr bwMode="auto">
            <a:xfrm>
              <a:off x="956031" y="553460"/>
              <a:ext cx="543553" cy="507505"/>
            </a:xfrm>
            <a:prstGeom prst="rect">
              <a:avLst/>
            </a:prstGeom>
            <a:noFill/>
          </p:spPr>
        </p:pic>
      </p:grpSp>
      <p:grpSp>
        <p:nvGrpSpPr>
          <p:cNvPr id="3" name="11 Grupo"/>
          <p:cNvGrpSpPr/>
          <p:nvPr/>
        </p:nvGrpSpPr>
        <p:grpSpPr>
          <a:xfrm>
            <a:off x="7308304" y="404664"/>
            <a:ext cx="792088" cy="792088"/>
            <a:chOff x="1547664" y="2204864"/>
            <a:chExt cx="792088" cy="792088"/>
          </a:xfrm>
        </p:grpSpPr>
        <p:sp>
          <p:nvSpPr>
            <p:cNvPr id="14" name="13 Elipse"/>
            <p:cNvSpPr/>
            <p:nvPr/>
          </p:nvSpPr>
          <p:spPr>
            <a:xfrm>
              <a:off x="1547664" y="2204864"/>
              <a:ext cx="792088" cy="792088"/>
            </a:xfrm>
            <a:prstGeom prst="ellipse">
              <a:avLst/>
            </a:prstGeom>
            <a:solidFill>
              <a:srgbClr val="FFFFFF"/>
            </a:solidFill>
            <a:ln>
              <a:solidFill>
                <a:schemeClr val="accent3">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solidFill>
                  <a:prstClr val="white"/>
                </a:solidFill>
              </a:endParaRPr>
            </a:p>
          </p:txBody>
        </p:sp>
        <p:pic>
          <p:nvPicPr>
            <p:cNvPr id="15" name="Imagen 57" descr="http://bl104w.blu104.mail.live.com/att/GetAttachment.aspx?tnail=0&amp;messageId=bc7526f9-a9f7-4794-8da5-fc650fc81e7a&amp;Aux=44|0|8CC0043DDC96710|"/>
            <p:cNvPicPr>
              <a:picLocks noChangeAspect="1" noChangeArrowheads="1"/>
            </p:cNvPicPr>
            <p:nvPr/>
          </p:nvPicPr>
          <p:blipFill>
            <a:blip r:embed="rId4" cstate="print"/>
            <a:srcRect/>
            <a:stretch>
              <a:fillRect/>
            </a:stretch>
          </p:blipFill>
          <p:spPr bwMode="auto">
            <a:xfrm>
              <a:off x="1691680" y="2348880"/>
              <a:ext cx="504056" cy="504056"/>
            </a:xfrm>
            <a:prstGeom prst="rect">
              <a:avLst/>
            </a:prstGeom>
            <a:noFill/>
            <a:ln w="9525">
              <a:noFill/>
              <a:miter lim="800000"/>
              <a:headEnd/>
              <a:tailEnd/>
            </a:ln>
          </p:spPr>
        </p:pic>
      </p:grpSp>
      <p:sp>
        <p:nvSpPr>
          <p:cNvPr id="13" name="12 CuadroTexto"/>
          <p:cNvSpPr txBox="1"/>
          <p:nvPr/>
        </p:nvSpPr>
        <p:spPr>
          <a:xfrm>
            <a:off x="1043608" y="1549460"/>
            <a:ext cx="6840760" cy="861774"/>
          </a:xfrm>
          <a:prstGeom prst="rect">
            <a:avLst/>
          </a:prstGeom>
          <a:solidFill>
            <a:schemeClr val="accent3">
              <a:lumMod val="60000"/>
              <a:lumOff val="40000"/>
            </a:schemeClr>
          </a:solidFill>
        </p:spPr>
        <p:txBody>
          <a:bodyPr wrap="square" rtlCol="0">
            <a:spAutoFit/>
          </a:bodyPr>
          <a:lstStyle/>
          <a:p>
            <a:pPr algn="ctr"/>
            <a:r>
              <a:rPr lang="es-MX" sz="3200" b="1" dirty="0" smtClean="0"/>
              <a:t>LEY PROCESAL</a:t>
            </a:r>
            <a:endParaRPr lang="es-ES" sz="3600" dirty="0"/>
          </a:p>
          <a:p>
            <a:r>
              <a:rPr lang="es-MX" dirty="0">
                <a:solidFill>
                  <a:prstClr val="black"/>
                </a:solidFill>
              </a:rPr>
              <a:t> </a:t>
            </a:r>
            <a:endParaRPr lang="es-ES" dirty="0">
              <a:solidFill>
                <a:prstClr val="black"/>
              </a:solidFill>
            </a:endParaRPr>
          </a:p>
        </p:txBody>
      </p:sp>
      <p:sp>
        <p:nvSpPr>
          <p:cNvPr id="19" name="18 CuadroTexto"/>
          <p:cNvSpPr txBox="1"/>
          <p:nvPr/>
        </p:nvSpPr>
        <p:spPr>
          <a:xfrm>
            <a:off x="683568" y="2784410"/>
            <a:ext cx="7704856" cy="3816429"/>
          </a:xfrm>
          <a:prstGeom prst="rect">
            <a:avLst/>
          </a:prstGeom>
          <a:solidFill>
            <a:schemeClr val="accent3">
              <a:lumMod val="60000"/>
              <a:lumOff val="40000"/>
            </a:schemeClr>
          </a:solidFill>
        </p:spPr>
        <p:txBody>
          <a:bodyPr wrap="square" rtlCol="0">
            <a:spAutoFit/>
          </a:bodyPr>
          <a:lstStyle/>
          <a:p>
            <a:pPr algn="just"/>
            <a:r>
              <a:rPr lang="es-MX" sz="3200" b="1" dirty="0" smtClean="0"/>
              <a:t>1. Concepto y ubicación de la Ley Procesal</a:t>
            </a:r>
            <a:endParaRPr lang="es-ES" sz="3200" dirty="0" smtClean="0"/>
          </a:p>
          <a:p>
            <a:pPr algn="just"/>
            <a:r>
              <a:rPr lang="es-MX" sz="3200" b="1" dirty="0" smtClean="0"/>
              <a:t>2. Características de la ley Procesal</a:t>
            </a:r>
            <a:endParaRPr lang="es-ES" sz="3200" dirty="0" smtClean="0"/>
          </a:p>
          <a:p>
            <a:pPr algn="just"/>
            <a:r>
              <a:rPr lang="es-MX" sz="3200" b="1" dirty="0" smtClean="0"/>
              <a:t>3. Vigencia de la Ley Procesal en el tiempo</a:t>
            </a:r>
            <a:endParaRPr lang="es-ES" sz="3200" dirty="0" smtClean="0"/>
          </a:p>
          <a:p>
            <a:pPr algn="just"/>
            <a:r>
              <a:rPr lang="es-MX" sz="3200" b="1" dirty="0" smtClean="0"/>
              <a:t>4. Vigencia de la Ley Procesal en el espacio</a:t>
            </a:r>
            <a:endParaRPr lang="es-ES" sz="3200" dirty="0" smtClean="0"/>
          </a:p>
          <a:p>
            <a:pPr algn="just"/>
            <a:r>
              <a:rPr lang="es-MX" sz="3200" b="1" dirty="0" smtClean="0"/>
              <a:t>5. Interpretación de la Ley Procesal</a:t>
            </a:r>
            <a:endParaRPr lang="es-ES" sz="3200" dirty="0" smtClean="0"/>
          </a:p>
          <a:p>
            <a:pPr algn="just"/>
            <a:r>
              <a:rPr lang="es-MX" sz="3200" b="1" dirty="0" smtClean="0"/>
              <a:t>6. Ampliación supletoria de la Norma procesal</a:t>
            </a:r>
            <a:r>
              <a:rPr lang="es-MX" sz="2400" b="1" dirty="0" smtClean="0"/>
              <a:t>.</a:t>
            </a:r>
            <a:endParaRPr lang="es-ES" sz="2400" dirty="0" smtClean="0"/>
          </a:p>
          <a:p>
            <a:endParaRPr lang="es-ES" dirty="0">
              <a:solidFill>
                <a:prstClr val="black"/>
              </a:solidFill>
            </a:endParaRPr>
          </a:p>
        </p:txBody>
      </p:sp>
    </p:spTree>
    <p:extLst>
      <p:ext uri="{BB962C8B-B14F-4D97-AF65-F5344CB8AC3E}">
        <p14:creationId xmlns:p14="http://schemas.microsoft.com/office/powerpoint/2010/main" val="3585521338"/>
      </p:ext>
    </p:extLst>
  </p:cSld>
  <p:clrMapOvr>
    <a:masterClrMapping/>
  </p:clrMapOvr>
  <p:timing>
    <p:tnLst>
      <p:par>
        <p:cTn id="1" dur="indefinite" restart="never" nodeType="tmRoot"/>
      </p:par>
    </p:tnLst>
  </p:timing>
</p:sld>
</file>

<file path=ppt/slides/slide1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6 CuadroTexto"/>
          <p:cNvSpPr txBox="1"/>
          <p:nvPr/>
        </p:nvSpPr>
        <p:spPr>
          <a:xfrm>
            <a:off x="1259632" y="620688"/>
            <a:ext cx="1512168" cy="369332"/>
          </a:xfrm>
          <a:prstGeom prst="rect">
            <a:avLst/>
          </a:prstGeom>
          <a:noFill/>
        </p:spPr>
        <p:txBody>
          <a:bodyPr wrap="square" rtlCol="0">
            <a:spAutoFit/>
          </a:bodyPr>
          <a:lstStyle/>
          <a:p>
            <a:endParaRPr lang="es-ES" dirty="0">
              <a:solidFill>
                <a:prstClr val="black"/>
              </a:solidFill>
            </a:endParaRPr>
          </a:p>
        </p:txBody>
      </p:sp>
      <p:sp>
        <p:nvSpPr>
          <p:cNvPr id="9" name="8 Rectángulo redondeado"/>
          <p:cNvSpPr/>
          <p:nvPr/>
        </p:nvSpPr>
        <p:spPr>
          <a:xfrm>
            <a:off x="323528" y="332656"/>
            <a:ext cx="8280920" cy="936104"/>
          </a:xfrm>
          <a:prstGeom prst="roundRect">
            <a:avLst/>
          </a:prstGeom>
          <a:gradFill>
            <a:gsLst>
              <a:gs pos="0">
                <a:srgbClr val="E6DCAC"/>
              </a:gs>
              <a:gs pos="12000">
                <a:srgbClr val="E6D78A"/>
              </a:gs>
              <a:gs pos="30000">
                <a:srgbClr val="C7AC4C"/>
              </a:gs>
              <a:gs pos="45000">
                <a:srgbClr val="E6D78A"/>
              </a:gs>
              <a:gs pos="77000">
                <a:srgbClr val="C7AC4C"/>
              </a:gs>
              <a:gs pos="100000">
                <a:srgbClr val="E6DCAC"/>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200" dirty="0" smtClean="0">
                <a:solidFill>
                  <a:srgbClr val="226911"/>
                </a:solidFill>
                <a:latin typeface="Elephant" pitchFamily="18" charset="0"/>
              </a:rPr>
              <a:t>    </a:t>
            </a:r>
            <a:r>
              <a:rPr lang="es-MX" sz="1600" i="1" dirty="0" smtClean="0">
                <a:solidFill>
                  <a:srgbClr val="11752B"/>
                </a:solidFill>
                <a:latin typeface="Bodoni MT Black" pitchFamily="18" charset="0"/>
              </a:rPr>
              <a:t>Universidad Autónoma del Estado de México</a:t>
            </a:r>
          </a:p>
          <a:p>
            <a:pPr algn="ctr"/>
            <a:r>
              <a:rPr lang="es-MX" i="1" dirty="0" smtClean="0">
                <a:solidFill>
                  <a:srgbClr val="11752B"/>
                </a:solidFill>
                <a:latin typeface="Bodoni MT Black" pitchFamily="18" charset="0"/>
              </a:rPr>
              <a:t>  </a:t>
            </a:r>
            <a:r>
              <a:rPr lang="es-MX" sz="1600" i="1" dirty="0" smtClean="0">
                <a:solidFill>
                  <a:srgbClr val="11752B"/>
                </a:solidFill>
                <a:latin typeface="Bodoni MT Black" pitchFamily="18" charset="0"/>
              </a:rPr>
              <a:t>UAEM</a:t>
            </a:r>
            <a:r>
              <a:rPr lang="es-MX" i="1" dirty="0" smtClean="0">
                <a:solidFill>
                  <a:srgbClr val="11752B"/>
                </a:solidFill>
                <a:latin typeface="Bodoni MT Black" pitchFamily="18" charset="0"/>
              </a:rPr>
              <a:t>  </a:t>
            </a:r>
            <a:r>
              <a:rPr lang="es-MX" i="1" dirty="0" smtClean="0">
                <a:solidFill>
                  <a:srgbClr val="11752B"/>
                </a:solidFill>
                <a:latin typeface="Bernard MT Condensed" pitchFamily="18" charset="0"/>
              </a:rPr>
              <a:t>          </a:t>
            </a:r>
            <a:r>
              <a:rPr lang="es-MX" sz="1600" i="1" dirty="0" smtClean="0">
                <a:solidFill>
                  <a:srgbClr val="11752B"/>
                </a:solidFill>
                <a:latin typeface="Arial Rounded MT Bold" pitchFamily="34" charset="0"/>
              </a:rPr>
              <a:t>Centro Universitario UAEM Texcoco</a:t>
            </a:r>
            <a:endParaRPr lang="es-ES" sz="1600" i="1" dirty="0">
              <a:solidFill>
                <a:srgbClr val="11752B"/>
              </a:solidFill>
              <a:latin typeface="Arial Rounded MT Bold" pitchFamily="34" charset="0"/>
            </a:endParaRPr>
          </a:p>
        </p:txBody>
      </p:sp>
      <p:grpSp>
        <p:nvGrpSpPr>
          <p:cNvPr id="2" name="12 Grupo"/>
          <p:cNvGrpSpPr/>
          <p:nvPr/>
        </p:nvGrpSpPr>
        <p:grpSpPr>
          <a:xfrm>
            <a:off x="827584" y="404664"/>
            <a:ext cx="792088" cy="792088"/>
            <a:chOff x="827584" y="404664"/>
            <a:chExt cx="792088" cy="792088"/>
          </a:xfrm>
        </p:grpSpPr>
        <p:sp>
          <p:nvSpPr>
            <p:cNvPr id="11" name="10 Elipse"/>
            <p:cNvSpPr/>
            <p:nvPr/>
          </p:nvSpPr>
          <p:spPr>
            <a:xfrm>
              <a:off x="827584" y="404664"/>
              <a:ext cx="792088" cy="792088"/>
            </a:xfrm>
            <a:prstGeom prst="ellipse">
              <a:avLst/>
            </a:prstGeom>
            <a:solidFill>
              <a:srgbClr val="FFFFFF"/>
            </a:solidFill>
            <a:ln>
              <a:solidFill>
                <a:schemeClr val="accent3">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solidFill>
                  <a:prstClr val="white"/>
                </a:solidFill>
              </a:endParaRPr>
            </a:p>
          </p:txBody>
        </p:sp>
        <p:pic>
          <p:nvPicPr>
            <p:cNvPr id="12" name="Picture 2" descr="http://t1.gstatic.com/images?q=tbn:ANd9GcSfLtaCsGO9UgQ96G_1eswjYFRMOZ_RtGGO6cdOqtA40QlhU6vh6WmpYcye">
              <a:hlinkClick r:id="rId2"/>
            </p:cNvPr>
            <p:cNvPicPr>
              <a:picLocks noChangeAspect="1" noChangeArrowheads="1"/>
            </p:cNvPicPr>
            <p:nvPr/>
          </p:nvPicPr>
          <p:blipFill>
            <a:blip r:embed="rId3" cstate="print">
              <a:lum bright="17000" contrast="3000"/>
            </a:blip>
            <a:srcRect/>
            <a:stretch>
              <a:fillRect/>
            </a:stretch>
          </p:blipFill>
          <p:spPr bwMode="auto">
            <a:xfrm>
              <a:off x="956031" y="553460"/>
              <a:ext cx="543553" cy="507505"/>
            </a:xfrm>
            <a:prstGeom prst="rect">
              <a:avLst/>
            </a:prstGeom>
            <a:noFill/>
          </p:spPr>
        </p:pic>
      </p:grpSp>
      <p:grpSp>
        <p:nvGrpSpPr>
          <p:cNvPr id="3" name="11 Grupo"/>
          <p:cNvGrpSpPr/>
          <p:nvPr/>
        </p:nvGrpSpPr>
        <p:grpSpPr>
          <a:xfrm>
            <a:off x="7308304" y="404664"/>
            <a:ext cx="792088" cy="792088"/>
            <a:chOff x="1547664" y="2204864"/>
            <a:chExt cx="792088" cy="792088"/>
          </a:xfrm>
        </p:grpSpPr>
        <p:sp>
          <p:nvSpPr>
            <p:cNvPr id="14" name="13 Elipse"/>
            <p:cNvSpPr/>
            <p:nvPr/>
          </p:nvSpPr>
          <p:spPr>
            <a:xfrm>
              <a:off x="1547664" y="2204864"/>
              <a:ext cx="792088" cy="792088"/>
            </a:xfrm>
            <a:prstGeom prst="ellipse">
              <a:avLst/>
            </a:prstGeom>
            <a:solidFill>
              <a:srgbClr val="FFFFFF"/>
            </a:solidFill>
            <a:ln>
              <a:solidFill>
                <a:schemeClr val="accent3">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solidFill>
                  <a:prstClr val="white"/>
                </a:solidFill>
              </a:endParaRPr>
            </a:p>
          </p:txBody>
        </p:sp>
        <p:pic>
          <p:nvPicPr>
            <p:cNvPr id="15" name="Imagen 57" descr="http://bl104w.blu104.mail.live.com/att/GetAttachment.aspx?tnail=0&amp;messageId=bc7526f9-a9f7-4794-8da5-fc650fc81e7a&amp;Aux=44|0|8CC0043DDC96710|"/>
            <p:cNvPicPr>
              <a:picLocks noChangeAspect="1" noChangeArrowheads="1"/>
            </p:cNvPicPr>
            <p:nvPr/>
          </p:nvPicPr>
          <p:blipFill>
            <a:blip r:embed="rId4" cstate="print"/>
            <a:srcRect/>
            <a:stretch>
              <a:fillRect/>
            </a:stretch>
          </p:blipFill>
          <p:spPr bwMode="auto">
            <a:xfrm>
              <a:off x="1691680" y="2348880"/>
              <a:ext cx="504056" cy="504056"/>
            </a:xfrm>
            <a:prstGeom prst="rect">
              <a:avLst/>
            </a:prstGeom>
            <a:noFill/>
            <a:ln w="9525">
              <a:noFill/>
              <a:miter lim="800000"/>
              <a:headEnd/>
              <a:tailEnd/>
            </a:ln>
          </p:spPr>
        </p:pic>
      </p:grpSp>
      <p:sp>
        <p:nvSpPr>
          <p:cNvPr id="53249" name="Rectangle 1"/>
          <p:cNvSpPr>
            <a:spLocks noChangeArrowheads="1"/>
          </p:cNvSpPr>
          <p:nvPr/>
        </p:nvSpPr>
        <p:spPr bwMode="auto">
          <a:xfrm>
            <a:off x="1331640" y="1690936"/>
            <a:ext cx="6047656" cy="954107"/>
          </a:xfrm>
          <a:prstGeom prst="rect">
            <a:avLst/>
          </a:prstGeom>
          <a:solidFill>
            <a:schemeClr val="accent3">
              <a:lumMod val="40000"/>
              <a:lumOff val="60000"/>
            </a:schemeClr>
          </a:solid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lgn="ctr" fontAlgn="base">
              <a:spcBef>
                <a:spcPct val="0"/>
              </a:spcBef>
              <a:spcAft>
                <a:spcPct val="0"/>
              </a:spcAft>
            </a:pPr>
            <a:r>
              <a:rPr lang="es-MX" sz="2800" b="1" u="sng" dirty="0" smtClean="0">
                <a:solidFill>
                  <a:prstClr val="black"/>
                </a:solidFill>
                <a:latin typeface="Arial" pitchFamily="34" charset="0"/>
                <a:ea typeface="Calibri" pitchFamily="34" charset="0"/>
                <a:cs typeface="Arial" pitchFamily="34" charset="0"/>
              </a:rPr>
              <a:t>CONCEPTO </a:t>
            </a:r>
            <a:r>
              <a:rPr lang="es-MX" sz="2800" b="1" u="sng" dirty="0" smtClean="0">
                <a:solidFill>
                  <a:prstClr val="black"/>
                </a:solidFill>
                <a:latin typeface="Arial" pitchFamily="34" charset="0"/>
                <a:ea typeface="Calibri" pitchFamily="34" charset="0"/>
                <a:cs typeface="Arial" pitchFamily="34" charset="0"/>
              </a:rPr>
              <a:t>Y APLICACIÓN DE LA LEY PROCESAL</a:t>
            </a:r>
            <a:endParaRPr lang="es-MX" sz="2800" dirty="0" smtClean="0">
              <a:solidFill>
                <a:prstClr val="black"/>
              </a:solidFill>
              <a:latin typeface="Arial" pitchFamily="34" charset="0"/>
            </a:endParaRPr>
          </a:p>
        </p:txBody>
      </p:sp>
      <p:pic>
        <p:nvPicPr>
          <p:cNvPr id="39938" name="Picture 2" descr="http://casoandoas.files.wordpress.com/2009/05/juicio_oral1.jpg"/>
          <p:cNvPicPr>
            <a:picLocks noChangeAspect="1" noChangeArrowheads="1"/>
          </p:cNvPicPr>
          <p:nvPr/>
        </p:nvPicPr>
        <p:blipFill>
          <a:blip r:embed="rId5" cstate="print"/>
          <a:srcRect/>
          <a:stretch>
            <a:fillRect/>
          </a:stretch>
        </p:blipFill>
        <p:spPr bwMode="auto">
          <a:xfrm>
            <a:off x="1973992" y="2996952"/>
            <a:ext cx="4411993" cy="3308995"/>
          </a:xfrm>
          <a:prstGeom prst="rect">
            <a:avLst/>
          </a:prstGeom>
          <a:noFill/>
        </p:spPr>
      </p:pic>
    </p:spTree>
    <p:extLst>
      <p:ext uri="{BB962C8B-B14F-4D97-AF65-F5344CB8AC3E}">
        <p14:creationId xmlns:p14="http://schemas.microsoft.com/office/powerpoint/2010/main" val="3462226732"/>
      </p:ext>
    </p:extLst>
  </p:cSld>
  <p:clrMapOvr>
    <a:masterClrMapping/>
  </p:clrMapOvr>
  <p:timing>
    <p:tnLst>
      <p:par>
        <p:cTn id="1" dur="indefinite" restart="never" nodeType="tmRoot"/>
      </p:par>
    </p:tnLst>
  </p:timing>
</p:sld>
</file>

<file path=ppt/slides/slide1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6 CuadroTexto"/>
          <p:cNvSpPr txBox="1"/>
          <p:nvPr/>
        </p:nvSpPr>
        <p:spPr>
          <a:xfrm>
            <a:off x="1259632" y="620688"/>
            <a:ext cx="1512168" cy="369332"/>
          </a:xfrm>
          <a:prstGeom prst="rect">
            <a:avLst/>
          </a:prstGeom>
          <a:noFill/>
        </p:spPr>
        <p:txBody>
          <a:bodyPr wrap="square" rtlCol="0">
            <a:spAutoFit/>
          </a:bodyPr>
          <a:lstStyle/>
          <a:p>
            <a:endParaRPr lang="es-ES" dirty="0">
              <a:solidFill>
                <a:prstClr val="black"/>
              </a:solidFill>
            </a:endParaRPr>
          </a:p>
        </p:txBody>
      </p:sp>
      <p:sp>
        <p:nvSpPr>
          <p:cNvPr id="9" name="8 Rectángulo redondeado"/>
          <p:cNvSpPr/>
          <p:nvPr/>
        </p:nvSpPr>
        <p:spPr>
          <a:xfrm>
            <a:off x="323528" y="332656"/>
            <a:ext cx="8280920" cy="936104"/>
          </a:xfrm>
          <a:prstGeom prst="roundRect">
            <a:avLst/>
          </a:prstGeom>
          <a:gradFill>
            <a:gsLst>
              <a:gs pos="0">
                <a:srgbClr val="E6DCAC"/>
              </a:gs>
              <a:gs pos="12000">
                <a:srgbClr val="E6D78A"/>
              </a:gs>
              <a:gs pos="30000">
                <a:srgbClr val="C7AC4C"/>
              </a:gs>
              <a:gs pos="45000">
                <a:srgbClr val="E6D78A"/>
              </a:gs>
              <a:gs pos="77000">
                <a:srgbClr val="C7AC4C"/>
              </a:gs>
              <a:gs pos="100000">
                <a:srgbClr val="E6DCAC"/>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200" dirty="0" smtClean="0">
                <a:solidFill>
                  <a:srgbClr val="226911"/>
                </a:solidFill>
                <a:latin typeface="Elephant" pitchFamily="18" charset="0"/>
              </a:rPr>
              <a:t>    </a:t>
            </a:r>
            <a:r>
              <a:rPr lang="es-MX" sz="1600" i="1" dirty="0" smtClean="0">
                <a:solidFill>
                  <a:srgbClr val="11752B"/>
                </a:solidFill>
                <a:latin typeface="Bodoni MT Black" pitchFamily="18" charset="0"/>
              </a:rPr>
              <a:t>Universidad Autónoma del Estado de México</a:t>
            </a:r>
          </a:p>
          <a:p>
            <a:pPr algn="ctr"/>
            <a:r>
              <a:rPr lang="es-MX" i="1" dirty="0" smtClean="0">
                <a:solidFill>
                  <a:srgbClr val="11752B"/>
                </a:solidFill>
                <a:latin typeface="Bodoni MT Black" pitchFamily="18" charset="0"/>
              </a:rPr>
              <a:t>  </a:t>
            </a:r>
            <a:r>
              <a:rPr lang="es-MX" sz="1600" i="1" dirty="0" smtClean="0">
                <a:solidFill>
                  <a:srgbClr val="11752B"/>
                </a:solidFill>
                <a:latin typeface="Bodoni MT Black" pitchFamily="18" charset="0"/>
              </a:rPr>
              <a:t>UAEM</a:t>
            </a:r>
            <a:r>
              <a:rPr lang="es-MX" i="1" dirty="0" smtClean="0">
                <a:solidFill>
                  <a:srgbClr val="11752B"/>
                </a:solidFill>
                <a:latin typeface="Bodoni MT Black" pitchFamily="18" charset="0"/>
              </a:rPr>
              <a:t>  </a:t>
            </a:r>
            <a:r>
              <a:rPr lang="es-MX" i="1" dirty="0" smtClean="0">
                <a:solidFill>
                  <a:srgbClr val="11752B"/>
                </a:solidFill>
                <a:latin typeface="Bernard MT Condensed" pitchFamily="18" charset="0"/>
              </a:rPr>
              <a:t>          </a:t>
            </a:r>
            <a:r>
              <a:rPr lang="es-MX" sz="1600" i="1" dirty="0" smtClean="0">
                <a:solidFill>
                  <a:srgbClr val="11752B"/>
                </a:solidFill>
                <a:latin typeface="Arial Rounded MT Bold" pitchFamily="34" charset="0"/>
              </a:rPr>
              <a:t>Centro Universitario UAEM Texcoco</a:t>
            </a:r>
            <a:endParaRPr lang="es-ES" sz="1600" i="1" dirty="0">
              <a:solidFill>
                <a:srgbClr val="11752B"/>
              </a:solidFill>
              <a:latin typeface="Arial Rounded MT Bold" pitchFamily="34" charset="0"/>
            </a:endParaRPr>
          </a:p>
        </p:txBody>
      </p:sp>
      <p:grpSp>
        <p:nvGrpSpPr>
          <p:cNvPr id="2" name="12 Grupo"/>
          <p:cNvGrpSpPr/>
          <p:nvPr/>
        </p:nvGrpSpPr>
        <p:grpSpPr>
          <a:xfrm>
            <a:off x="827584" y="404664"/>
            <a:ext cx="792088" cy="792088"/>
            <a:chOff x="827584" y="404664"/>
            <a:chExt cx="792088" cy="792088"/>
          </a:xfrm>
        </p:grpSpPr>
        <p:sp>
          <p:nvSpPr>
            <p:cNvPr id="11" name="10 Elipse"/>
            <p:cNvSpPr/>
            <p:nvPr/>
          </p:nvSpPr>
          <p:spPr>
            <a:xfrm>
              <a:off x="827584" y="404664"/>
              <a:ext cx="792088" cy="792088"/>
            </a:xfrm>
            <a:prstGeom prst="ellipse">
              <a:avLst/>
            </a:prstGeom>
            <a:solidFill>
              <a:srgbClr val="FFFFFF"/>
            </a:solidFill>
            <a:ln>
              <a:solidFill>
                <a:schemeClr val="accent3">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solidFill>
                  <a:prstClr val="white"/>
                </a:solidFill>
              </a:endParaRPr>
            </a:p>
          </p:txBody>
        </p:sp>
        <p:pic>
          <p:nvPicPr>
            <p:cNvPr id="12" name="Picture 2" descr="http://t1.gstatic.com/images?q=tbn:ANd9GcSfLtaCsGO9UgQ96G_1eswjYFRMOZ_RtGGO6cdOqtA40QlhU6vh6WmpYcye">
              <a:hlinkClick r:id="rId2"/>
            </p:cNvPr>
            <p:cNvPicPr>
              <a:picLocks noChangeAspect="1" noChangeArrowheads="1"/>
            </p:cNvPicPr>
            <p:nvPr/>
          </p:nvPicPr>
          <p:blipFill>
            <a:blip r:embed="rId3" cstate="print">
              <a:lum bright="17000" contrast="3000"/>
            </a:blip>
            <a:srcRect/>
            <a:stretch>
              <a:fillRect/>
            </a:stretch>
          </p:blipFill>
          <p:spPr bwMode="auto">
            <a:xfrm>
              <a:off x="956031" y="553460"/>
              <a:ext cx="543553" cy="507505"/>
            </a:xfrm>
            <a:prstGeom prst="rect">
              <a:avLst/>
            </a:prstGeom>
            <a:noFill/>
          </p:spPr>
        </p:pic>
      </p:grpSp>
      <p:grpSp>
        <p:nvGrpSpPr>
          <p:cNvPr id="3" name="11 Grupo"/>
          <p:cNvGrpSpPr/>
          <p:nvPr/>
        </p:nvGrpSpPr>
        <p:grpSpPr>
          <a:xfrm>
            <a:off x="7308304" y="404664"/>
            <a:ext cx="792088" cy="792088"/>
            <a:chOff x="1547664" y="2204864"/>
            <a:chExt cx="792088" cy="792088"/>
          </a:xfrm>
        </p:grpSpPr>
        <p:sp>
          <p:nvSpPr>
            <p:cNvPr id="14" name="13 Elipse"/>
            <p:cNvSpPr/>
            <p:nvPr/>
          </p:nvSpPr>
          <p:spPr>
            <a:xfrm>
              <a:off x="1547664" y="2204864"/>
              <a:ext cx="792088" cy="792088"/>
            </a:xfrm>
            <a:prstGeom prst="ellipse">
              <a:avLst/>
            </a:prstGeom>
            <a:solidFill>
              <a:srgbClr val="FFFFFF"/>
            </a:solidFill>
            <a:ln>
              <a:solidFill>
                <a:schemeClr val="accent3">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solidFill>
                  <a:prstClr val="white"/>
                </a:solidFill>
              </a:endParaRPr>
            </a:p>
          </p:txBody>
        </p:sp>
        <p:pic>
          <p:nvPicPr>
            <p:cNvPr id="15" name="Imagen 57" descr="http://bl104w.blu104.mail.live.com/att/GetAttachment.aspx?tnail=0&amp;messageId=bc7526f9-a9f7-4794-8da5-fc650fc81e7a&amp;Aux=44|0|8CC0043DDC96710|"/>
            <p:cNvPicPr>
              <a:picLocks noChangeAspect="1" noChangeArrowheads="1"/>
            </p:cNvPicPr>
            <p:nvPr/>
          </p:nvPicPr>
          <p:blipFill>
            <a:blip r:embed="rId4" cstate="print"/>
            <a:srcRect/>
            <a:stretch>
              <a:fillRect/>
            </a:stretch>
          </p:blipFill>
          <p:spPr bwMode="auto">
            <a:xfrm>
              <a:off x="1691680" y="2348880"/>
              <a:ext cx="504056" cy="504056"/>
            </a:xfrm>
            <a:prstGeom prst="rect">
              <a:avLst/>
            </a:prstGeom>
            <a:noFill/>
            <a:ln w="9525">
              <a:noFill/>
              <a:miter lim="800000"/>
              <a:headEnd/>
              <a:tailEnd/>
            </a:ln>
          </p:spPr>
        </p:pic>
      </p:grpSp>
      <p:sp>
        <p:nvSpPr>
          <p:cNvPr id="13" name="12 CuadroTexto"/>
          <p:cNvSpPr txBox="1"/>
          <p:nvPr/>
        </p:nvSpPr>
        <p:spPr>
          <a:xfrm>
            <a:off x="539552" y="2276872"/>
            <a:ext cx="8208912" cy="1815882"/>
          </a:xfrm>
          <a:prstGeom prst="rect">
            <a:avLst/>
          </a:prstGeom>
          <a:solidFill>
            <a:schemeClr val="accent3">
              <a:lumMod val="60000"/>
              <a:lumOff val="40000"/>
            </a:schemeClr>
          </a:solidFill>
        </p:spPr>
        <p:txBody>
          <a:bodyPr wrap="square" rtlCol="0">
            <a:spAutoFit/>
          </a:bodyPr>
          <a:lstStyle/>
          <a:p>
            <a:pPr algn="just"/>
            <a:r>
              <a:rPr lang="es-MX" sz="2800" dirty="0" smtClean="0"/>
              <a:t>El derecho es </a:t>
            </a:r>
            <a:r>
              <a:rPr lang="es-MX" sz="2800" dirty="0"/>
              <a:t>el </a:t>
            </a:r>
            <a:r>
              <a:rPr lang="es-MX" sz="2800" dirty="0" smtClean="0"/>
              <a:t>género y la ley es una especie. </a:t>
            </a:r>
          </a:p>
          <a:p>
            <a:pPr algn="just"/>
            <a:endParaRPr lang="es-MX" sz="2800" dirty="0" smtClean="0"/>
          </a:p>
          <a:p>
            <a:pPr algn="just"/>
            <a:r>
              <a:rPr lang="es-MX" sz="2800" dirty="0" smtClean="0"/>
              <a:t>Aludiremos a </a:t>
            </a:r>
            <a:r>
              <a:rPr lang="es-MX" sz="2800" dirty="0"/>
              <a:t>la ley propiamente dicha, que es una de las manifestaciones del derecho. </a:t>
            </a:r>
            <a:endParaRPr lang="es-ES" sz="2400" dirty="0"/>
          </a:p>
        </p:txBody>
      </p:sp>
      <p:sp>
        <p:nvSpPr>
          <p:cNvPr id="16" name="15 CuadroTexto"/>
          <p:cNvSpPr txBox="1"/>
          <p:nvPr/>
        </p:nvSpPr>
        <p:spPr>
          <a:xfrm>
            <a:off x="7339861" y="6410058"/>
            <a:ext cx="1233030" cy="246221"/>
          </a:xfrm>
          <a:prstGeom prst="rect">
            <a:avLst/>
          </a:prstGeom>
          <a:noFill/>
        </p:spPr>
        <p:txBody>
          <a:bodyPr wrap="none" rtlCol="0">
            <a:spAutoFit/>
          </a:bodyPr>
          <a:lstStyle/>
          <a:p>
            <a:r>
              <a:rPr lang="es-MX" sz="1000" dirty="0" smtClean="0">
                <a:solidFill>
                  <a:prstClr val="white"/>
                </a:solidFill>
              </a:rPr>
              <a:t>Said, 2007, pág. 141</a:t>
            </a:r>
            <a:endParaRPr lang="es-ES" sz="1000" dirty="0">
              <a:solidFill>
                <a:prstClr val="white"/>
              </a:solidFill>
            </a:endParaRPr>
          </a:p>
        </p:txBody>
      </p:sp>
      <p:sp>
        <p:nvSpPr>
          <p:cNvPr id="17" name="16 Rectángulo"/>
          <p:cNvSpPr/>
          <p:nvPr/>
        </p:nvSpPr>
        <p:spPr>
          <a:xfrm>
            <a:off x="1691680" y="1412776"/>
            <a:ext cx="5760640" cy="523220"/>
          </a:xfrm>
          <a:prstGeom prst="rect">
            <a:avLst/>
          </a:prstGeom>
          <a:solidFill>
            <a:schemeClr val="accent3">
              <a:lumMod val="60000"/>
              <a:lumOff val="40000"/>
            </a:schemeClr>
          </a:solidFill>
        </p:spPr>
        <p:txBody>
          <a:bodyPr wrap="square">
            <a:spAutoFit/>
          </a:bodyPr>
          <a:lstStyle/>
          <a:p>
            <a:pPr algn="ctr"/>
            <a:r>
              <a:rPr lang="es-MX" sz="2800" dirty="0" smtClean="0"/>
              <a:t>DERECHO Y LEY PROCESAL</a:t>
            </a:r>
          </a:p>
        </p:txBody>
      </p:sp>
      <p:pic>
        <p:nvPicPr>
          <p:cNvPr id="38914" name="Picture 2" descr="“Si tiene en su casa un libro jurídico que ya no ocupe o simplemente porque quiere participar, done un libro ya sea nuevo o de uso, pero en buenas condiciones”.">
            <a:hlinkClick r:id="rId5" tooltip="“Si tiene en su casa un libro jurídico que ya no ocupe o simplemente porque quiere participar, done un libro ya sea nuevo o de uso, pero en buenas condiciones”."/>
          </p:cNvPr>
          <p:cNvPicPr>
            <a:picLocks noChangeAspect="1" noChangeArrowheads="1"/>
          </p:cNvPicPr>
          <p:nvPr/>
        </p:nvPicPr>
        <p:blipFill>
          <a:blip r:embed="rId6" cstate="print"/>
          <a:srcRect/>
          <a:stretch>
            <a:fillRect/>
          </a:stretch>
        </p:blipFill>
        <p:spPr bwMode="auto">
          <a:xfrm>
            <a:off x="2607224" y="4266357"/>
            <a:ext cx="3672408" cy="2436032"/>
          </a:xfrm>
          <a:prstGeom prst="rect">
            <a:avLst/>
          </a:prstGeom>
          <a:noFill/>
        </p:spPr>
      </p:pic>
    </p:spTree>
    <p:extLst>
      <p:ext uri="{BB962C8B-B14F-4D97-AF65-F5344CB8AC3E}">
        <p14:creationId xmlns:p14="http://schemas.microsoft.com/office/powerpoint/2010/main" val="3276667326"/>
      </p:ext>
    </p:extLst>
  </p:cSld>
  <p:clrMapOvr>
    <a:masterClrMapping/>
  </p:clrMapOvr>
  <p:timing>
    <p:tnLst>
      <p:par>
        <p:cTn id="1" dur="indefinite" restart="never" nodeType="tmRoot"/>
      </p:par>
    </p:tnLst>
  </p:timing>
</p:sld>
</file>

<file path=ppt/slides/slide1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6 CuadroTexto"/>
          <p:cNvSpPr txBox="1"/>
          <p:nvPr/>
        </p:nvSpPr>
        <p:spPr>
          <a:xfrm>
            <a:off x="1259632" y="620688"/>
            <a:ext cx="1512168" cy="369332"/>
          </a:xfrm>
          <a:prstGeom prst="rect">
            <a:avLst/>
          </a:prstGeom>
          <a:noFill/>
        </p:spPr>
        <p:txBody>
          <a:bodyPr wrap="square" rtlCol="0">
            <a:spAutoFit/>
          </a:bodyPr>
          <a:lstStyle/>
          <a:p>
            <a:endParaRPr lang="es-ES" dirty="0">
              <a:solidFill>
                <a:prstClr val="black"/>
              </a:solidFill>
            </a:endParaRPr>
          </a:p>
        </p:txBody>
      </p:sp>
      <p:sp>
        <p:nvSpPr>
          <p:cNvPr id="9" name="8 Rectángulo redondeado"/>
          <p:cNvSpPr/>
          <p:nvPr/>
        </p:nvSpPr>
        <p:spPr>
          <a:xfrm>
            <a:off x="323528" y="332656"/>
            <a:ext cx="8280920" cy="936104"/>
          </a:xfrm>
          <a:prstGeom prst="roundRect">
            <a:avLst/>
          </a:prstGeom>
          <a:gradFill>
            <a:gsLst>
              <a:gs pos="0">
                <a:srgbClr val="E6DCAC"/>
              </a:gs>
              <a:gs pos="12000">
                <a:srgbClr val="E6D78A"/>
              </a:gs>
              <a:gs pos="30000">
                <a:srgbClr val="C7AC4C"/>
              </a:gs>
              <a:gs pos="45000">
                <a:srgbClr val="E6D78A"/>
              </a:gs>
              <a:gs pos="77000">
                <a:srgbClr val="C7AC4C"/>
              </a:gs>
              <a:gs pos="100000">
                <a:srgbClr val="E6DCAC"/>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200" dirty="0" smtClean="0">
                <a:solidFill>
                  <a:srgbClr val="226911"/>
                </a:solidFill>
                <a:latin typeface="Elephant" pitchFamily="18" charset="0"/>
              </a:rPr>
              <a:t>    </a:t>
            </a:r>
            <a:r>
              <a:rPr lang="es-MX" sz="1600" i="1" dirty="0" smtClean="0">
                <a:solidFill>
                  <a:srgbClr val="11752B"/>
                </a:solidFill>
                <a:latin typeface="Bodoni MT Black" pitchFamily="18" charset="0"/>
              </a:rPr>
              <a:t>Universidad Autónoma del Estado de México</a:t>
            </a:r>
          </a:p>
          <a:p>
            <a:pPr algn="ctr"/>
            <a:r>
              <a:rPr lang="es-MX" i="1" dirty="0" smtClean="0">
                <a:solidFill>
                  <a:srgbClr val="11752B"/>
                </a:solidFill>
                <a:latin typeface="Bodoni MT Black" pitchFamily="18" charset="0"/>
              </a:rPr>
              <a:t>  </a:t>
            </a:r>
            <a:r>
              <a:rPr lang="es-MX" sz="1600" i="1" dirty="0" smtClean="0">
                <a:solidFill>
                  <a:srgbClr val="11752B"/>
                </a:solidFill>
                <a:latin typeface="Bodoni MT Black" pitchFamily="18" charset="0"/>
              </a:rPr>
              <a:t>UAEM</a:t>
            </a:r>
            <a:r>
              <a:rPr lang="es-MX" i="1" dirty="0" smtClean="0">
                <a:solidFill>
                  <a:srgbClr val="11752B"/>
                </a:solidFill>
                <a:latin typeface="Bodoni MT Black" pitchFamily="18" charset="0"/>
              </a:rPr>
              <a:t>  </a:t>
            </a:r>
            <a:r>
              <a:rPr lang="es-MX" i="1" dirty="0" smtClean="0">
                <a:solidFill>
                  <a:srgbClr val="11752B"/>
                </a:solidFill>
                <a:latin typeface="Bernard MT Condensed" pitchFamily="18" charset="0"/>
              </a:rPr>
              <a:t>          </a:t>
            </a:r>
            <a:r>
              <a:rPr lang="es-MX" sz="1600" i="1" dirty="0" smtClean="0">
                <a:solidFill>
                  <a:srgbClr val="11752B"/>
                </a:solidFill>
                <a:latin typeface="Arial Rounded MT Bold" pitchFamily="34" charset="0"/>
              </a:rPr>
              <a:t>Centro Universitario UAEM Texcoco</a:t>
            </a:r>
            <a:endParaRPr lang="es-ES" sz="1600" i="1" dirty="0">
              <a:solidFill>
                <a:srgbClr val="11752B"/>
              </a:solidFill>
              <a:latin typeface="Arial Rounded MT Bold" pitchFamily="34" charset="0"/>
            </a:endParaRPr>
          </a:p>
        </p:txBody>
      </p:sp>
      <p:grpSp>
        <p:nvGrpSpPr>
          <p:cNvPr id="2" name="12 Grupo"/>
          <p:cNvGrpSpPr/>
          <p:nvPr/>
        </p:nvGrpSpPr>
        <p:grpSpPr>
          <a:xfrm>
            <a:off x="827584" y="404664"/>
            <a:ext cx="792088" cy="792088"/>
            <a:chOff x="827584" y="404664"/>
            <a:chExt cx="792088" cy="792088"/>
          </a:xfrm>
        </p:grpSpPr>
        <p:sp>
          <p:nvSpPr>
            <p:cNvPr id="11" name="10 Elipse"/>
            <p:cNvSpPr/>
            <p:nvPr/>
          </p:nvSpPr>
          <p:spPr>
            <a:xfrm>
              <a:off x="827584" y="404664"/>
              <a:ext cx="792088" cy="792088"/>
            </a:xfrm>
            <a:prstGeom prst="ellipse">
              <a:avLst/>
            </a:prstGeom>
            <a:solidFill>
              <a:srgbClr val="FFFFFF"/>
            </a:solidFill>
            <a:ln>
              <a:solidFill>
                <a:schemeClr val="accent3">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solidFill>
                  <a:prstClr val="white"/>
                </a:solidFill>
              </a:endParaRPr>
            </a:p>
          </p:txBody>
        </p:sp>
        <p:pic>
          <p:nvPicPr>
            <p:cNvPr id="12" name="Picture 2" descr="http://t1.gstatic.com/images?q=tbn:ANd9GcSfLtaCsGO9UgQ96G_1eswjYFRMOZ_RtGGO6cdOqtA40QlhU6vh6WmpYcye">
              <a:hlinkClick r:id="rId2"/>
            </p:cNvPr>
            <p:cNvPicPr>
              <a:picLocks noChangeAspect="1" noChangeArrowheads="1"/>
            </p:cNvPicPr>
            <p:nvPr/>
          </p:nvPicPr>
          <p:blipFill>
            <a:blip r:embed="rId3" cstate="print">
              <a:lum bright="17000" contrast="3000"/>
            </a:blip>
            <a:srcRect/>
            <a:stretch>
              <a:fillRect/>
            </a:stretch>
          </p:blipFill>
          <p:spPr bwMode="auto">
            <a:xfrm>
              <a:off x="956031" y="553460"/>
              <a:ext cx="543553" cy="507505"/>
            </a:xfrm>
            <a:prstGeom prst="rect">
              <a:avLst/>
            </a:prstGeom>
            <a:noFill/>
          </p:spPr>
        </p:pic>
      </p:grpSp>
      <p:grpSp>
        <p:nvGrpSpPr>
          <p:cNvPr id="3" name="11 Grupo"/>
          <p:cNvGrpSpPr/>
          <p:nvPr/>
        </p:nvGrpSpPr>
        <p:grpSpPr>
          <a:xfrm>
            <a:off x="7308304" y="404664"/>
            <a:ext cx="792088" cy="792088"/>
            <a:chOff x="1547664" y="2204864"/>
            <a:chExt cx="792088" cy="792088"/>
          </a:xfrm>
        </p:grpSpPr>
        <p:sp>
          <p:nvSpPr>
            <p:cNvPr id="14" name="13 Elipse"/>
            <p:cNvSpPr/>
            <p:nvPr/>
          </p:nvSpPr>
          <p:spPr>
            <a:xfrm>
              <a:off x="1547664" y="2204864"/>
              <a:ext cx="792088" cy="792088"/>
            </a:xfrm>
            <a:prstGeom prst="ellipse">
              <a:avLst/>
            </a:prstGeom>
            <a:solidFill>
              <a:srgbClr val="FFFFFF"/>
            </a:solidFill>
            <a:ln>
              <a:solidFill>
                <a:schemeClr val="accent3">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solidFill>
                  <a:prstClr val="white"/>
                </a:solidFill>
              </a:endParaRPr>
            </a:p>
          </p:txBody>
        </p:sp>
        <p:pic>
          <p:nvPicPr>
            <p:cNvPr id="15" name="Imagen 57" descr="http://bl104w.blu104.mail.live.com/att/GetAttachment.aspx?tnail=0&amp;messageId=bc7526f9-a9f7-4794-8da5-fc650fc81e7a&amp;Aux=44|0|8CC0043DDC96710|"/>
            <p:cNvPicPr>
              <a:picLocks noChangeAspect="1" noChangeArrowheads="1"/>
            </p:cNvPicPr>
            <p:nvPr/>
          </p:nvPicPr>
          <p:blipFill>
            <a:blip r:embed="rId4" cstate="print"/>
            <a:srcRect/>
            <a:stretch>
              <a:fillRect/>
            </a:stretch>
          </p:blipFill>
          <p:spPr bwMode="auto">
            <a:xfrm>
              <a:off x="1691680" y="2348880"/>
              <a:ext cx="504056" cy="504056"/>
            </a:xfrm>
            <a:prstGeom prst="rect">
              <a:avLst/>
            </a:prstGeom>
            <a:noFill/>
            <a:ln w="9525">
              <a:noFill/>
              <a:miter lim="800000"/>
              <a:headEnd/>
              <a:tailEnd/>
            </a:ln>
          </p:spPr>
        </p:pic>
      </p:grpSp>
      <p:sp>
        <p:nvSpPr>
          <p:cNvPr id="13" name="12 CuadroTexto"/>
          <p:cNvSpPr txBox="1"/>
          <p:nvPr/>
        </p:nvSpPr>
        <p:spPr>
          <a:xfrm>
            <a:off x="683568" y="2204864"/>
            <a:ext cx="7992888" cy="3077766"/>
          </a:xfrm>
          <a:prstGeom prst="rect">
            <a:avLst/>
          </a:prstGeom>
          <a:solidFill>
            <a:schemeClr val="accent3">
              <a:lumMod val="60000"/>
              <a:lumOff val="40000"/>
            </a:schemeClr>
          </a:solidFill>
        </p:spPr>
        <p:txBody>
          <a:bodyPr wrap="square" rtlCol="0">
            <a:spAutoFit/>
          </a:bodyPr>
          <a:lstStyle/>
          <a:p>
            <a:pPr algn="just"/>
            <a:r>
              <a:rPr lang="es-MX" sz="2200" dirty="0"/>
              <a:t>Una primera nota que podemos destacar de la ley procesal es que, al margen de estar regulada en un código sustantivo (por ejemplo: el civil), en uno adjetivo (por ejemplo: el de comercio) </a:t>
            </a:r>
            <a:r>
              <a:rPr lang="es-MX" sz="2200" dirty="0">
                <a:solidFill>
                  <a:srgbClr val="FF0000"/>
                </a:solidFill>
              </a:rPr>
              <a:t>su carácter intrínseco la va a distinguir de otro tipo de leyes.</a:t>
            </a:r>
            <a:r>
              <a:rPr lang="es-MX" sz="2200" dirty="0"/>
              <a:t> </a:t>
            </a:r>
            <a:r>
              <a:rPr lang="es-MX" sz="2200" dirty="0">
                <a:solidFill>
                  <a:srgbClr val="FF0000"/>
                </a:solidFill>
              </a:rPr>
              <a:t>Las </a:t>
            </a:r>
            <a:r>
              <a:rPr lang="es-MX" sz="2200" dirty="0" smtClean="0">
                <a:solidFill>
                  <a:srgbClr val="FF0000"/>
                </a:solidFill>
              </a:rPr>
              <a:t>leyes procesales </a:t>
            </a:r>
            <a:r>
              <a:rPr lang="es-MX" sz="2200" dirty="0">
                <a:solidFill>
                  <a:srgbClr val="FF0000"/>
                </a:solidFill>
              </a:rPr>
              <a:t>son instrumentales</a:t>
            </a:r>
            <a:r>
              <a:rPr lang="es-MX" sz="2200" dirty="0"/>
              <a:t>, pues se caracterizan por tender, mediante las actuaciones que regulan  de sus destinatarios, a la solución del conflicto. Se dirigen no solo a juzgadores y sus auxiliares, sino también a todos los sujetos que intervienen en el proceso.</a:t>
            </a:r>
            <a:endParaRPr lang="es-ES" sz="2200" dirty="0"/>
          </a:p>
          <a:p>
            <a:endParaRPr lang="es-ES" dirty="0">
              <a:solidFill>
                <a:prstClr val="black"/>
              </a:solidFill>
            </a:endParaRPr>
          </a:p>
        </p:txBody>
      </p:sp>
      <p:sp>
        <p:nvSpPr>
          <p:cNvPr id="16" name="15 CuadroTexto"/>
          <p:cNvSpPr txBox="1"/>
          <p:nvPr/>
        </p:nvSpPr>
        <p:spPr>
          <a:xfrm>
            <a:off x="7380312" y="6237312"/>
            <a:ext cx="1233030" cy="246221"/>
          </a:xfrm>
          <a:prstGeom prst="rect">
            <a:avLst/>
          </a:prstGeom>
          <a:noFill/>
        </p:spPr>
        <p:txBody>
          <a:bodyPr wrap="none" rtlCol="0">
            <a:spAutoFit/>
          </a:bodyPr>
          <a:lstStyle/>
          <a:p>
            <a:r>
              <a:rPr lang="es-MX" sz="1000" dirty="0" smtClean="0">
                <a:solidFill>
                  <a:prstClr val="white"/>
                </a:solidFill>
              </a:rPr>
              <a:t>Said, 2007, pág. 142</a:t>
            </a:r>
            <a:endParaRPr lang="es-ES" sz="1000" dirty="0">
              <a:solidFill>
                <a:prstClr val="white"/>
              </a:solidFill>
            </a:endParaRPr>
          </a:p>
        </p:txBody>
      </p:sp>
      <p:sp>
        <p:nvSpPr>
          <p:cNvPr id="18" name="17 Rectángulo"/>
          <p:cNvSpPr/>
          <p:nvPr/>
        </p:nvSpPr>
        <p:spPr>
          <a:xfrm>
            <a:off x="2039740" y="1285928"/>
            <a:ext cx="5616624" cy="769441"/>
          </a:xfrm>
          <a:prstGeom prst="rect">
            <a:avLst/>
          </a:prstGeom>
          <a:solidFill>
            <a:schemeClr val="accent3">
              <a:lumMod val="60000"/>
              <a:lumOff val="40000"/>
            </a:schemeClr>
          </a:solidFill>
        </p:spPr>
        <p:txBody>
          <a:bodyPr wrap="square">
            <a:spAutoFit/>
          </a:bodyPr>
          <a:lstStyle/>
          <a:p>
            <a:pPr algn="ctr"/>
            <a:r>
              <a:rPr lang="es-MX" sz="3200" dirty="0" smtClean="0"/>
              <a:t>LEY PROCESAL Y LEY ADJETIVA</a:t>
            </a:r>
            <a:endParaRPr lang="es-MX" sz="3200" dirty="0"/>
          </a:p>
          <a:p>
            <a:endParaRPr lang="es-MX" sz="1200" dirty="0" smtClean="0">
              <a:solidFill>
                <a:srgbClr val="C00000"/>
              </a:solidFill>
            </a:endParaRPr>
          </a:p>
        </p:txBody>
      </p:sp>
      <p:pic>
        <p:nvPicPr>
          <p:cNvPr id="37890" name="Picture 2" descr="codigo civil ley registral">
            <a:hlinkClick r:id="rId5"/>
          </p:cNvPr>
          <p:cNvPicPr>
            <a:picLocks noChangeAspect="1" noChangeArrowheads="1"/>
          </p:cNvPicPr>
          <p:nvPr/>
        </p:nvPicPr>
        <p:blipFill>
          <a:blip r:embed="rId6" cstate="print"/>
          <a:srcRect/>
          <a:stretch>
            <a:fillRect/>
          </a:stretch>
        </p:blipFill>
        <p:spPr bwMode="auto">
          <a:xfrm>
            <a:off x="1115616" y="5013176"/>
            <a:ext cx="1656184" cy="1610497"/>
          </a:xfrm>
          <a:prstGeom prst="rect">
            <a:avLst/>
          </a:prstGeom>
          <a:noFill/>
        </p:spPr>
      </p:pic>
      <p:pic>
        <p:nvPicPr>
          <p:cNvPr id="17" name="Picture 2" descr="codigo civil ley registral">
            <a:hlinkClick r:id="rId5"/>
          </p:cNvPr>
          <p:cNvPicPr>
            <a:picLocks noChangeAspect="1" noChangeArrowheads="1"/>
          </p:cNvPicPr>
          <p:nvPr/>
        </p:nvPicPr>
        <p:blipFill>
          <a:blip r:embed="rId6" cstate="print"/>
          <a:srcRect/>
          <a:stretch>
            <a:fillRect/>
          </a:stretch>
        </p:blipFill>
        <p:spPr bwMode="auto">
          <a:xfrm>
            <a:off x="3707904" y="5085184"/>
            <a:ext cx="1656184" cy="1610497"/>
          </a:xfrm>
          <a:prstGeom prst="rect">
            <a:avLst/>
          </a:prstGeom>
          <a:noFill/>
        </p:spPr>
      </p:pic>
    </p:spTree>
    <p:extLst>
      <p:ext uri="{BB962C8B-B14F-4D97-AF65-F5344CB8AC3E}">
        <p14:creationId xmlns:p14="http://schemas.microsoft.com/office/powerpoint/2010/main" val="2491222330"/>
      </p:ext>
    </p:extLst>
  </p:cSld>
  <p:clrMapOvr>
    <a:masterClrMapping/>
  </p:clrMapOvr>
  <p:timing>
    <p:tnLst>
      <p:par>
        <p:cTn id="1" dur="indefinite" restart="never" nodeType="tmRoot"/>
      </p:par>
    </p:tnLst>
  </p:timing>
</p:sld>
</file>

<file path=ppt/slides/slide1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6 CuadroTexto"/>
          <p:cNvSpPr txBox="1"/>
          <p:nvPr/>
        </p:nvSpPr>
        <p:spPr>
          <a:xfrm>
            <a:off x="1259632" y="620688"/>
            <a:ext cx="1512168" cy="369332"/>
          </a:xfrm>
          <a:prstGeom prst="rect">
            <a:avLst/>
          </a:prstGeom>
          <a:noFill/>
        </p:spPr>
        <p:txBody>
          <a:bodyPr wrap="square" rtlCol="0">
            <a:spAutoFit/>
          </a:bodyPr>
          <a:lstStyle/>
          <a:p>
            <a:endParaRPr lang="es-ES" dirty="0">
              <a:solidFill>
                <a:prstClr val="black"/>
              </a:solidFill>
            </a:endParaRPr>
          </a:p>
        </p:txBody>
      </p:sp>
      <p:sp>
        <p:nvSpPr>
          <p:cNvPr id="9" name="8 Rectángulo redondeado"/>
          <p:cNvSpPr/>
          <p:nvPr/>
        </p:nvSpPr>
        <p:spPr>
          <a:xfrm>
            <a:off x="323528" y="332656"/>
            <a:ext cx="8280920" cy="936104"/>
          </a:xfrm>
          <a:prstGeom prst="roundRect">
            <a:avLst/>
          </a:prstGeom>
          <a:gradFill>
            <a:gsLst>
              <a:gs pos="0">
                <a:srgbClr val="E6DCAC"/>
              </a:gs>
              <a:gs pos="12000">
                <a:srgbClr val="E6D78A"/>
              </a:gs>
              <a:gs pos="30000">
                <a:srgbClr val="C7AC4C"/>
              </a:gs>
              <a:gs pos="45000">
                <a:srgbClr val="E6D78A"/>
              </a:gs>
              <a:gs pos="77000">
                <a:srgbClr val="C7AC4C"/>
              </a:gs>
              <a:gs pos="100000">
                <a:srgbClr val="E6DCAC"/>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200" dirty="0" smtClean="0">
                <a:solidFill>
                  <a:srgbClr val="226911"/>
                </a:solidFill>
                <a:latin typeface="Elephant" pitchFamily="18" charset="0"/>
              </a:rPr>
              <a:t>    </a:t>
            </a:r>
            <a:r>
              <a:rPr lang="es-MX" sz="1600" i="1" dirty="0" smtClean="0">
                <a:solidFill>
                  <a:srgbClr val="11752B"/>
                </a:solidFill>
                <a:latin typeface="Bodoni MT Black" pitchFamily="18" charset="0"/>
              </a:rPr>
              <a:t>Universidad Autónoma del Estado de México</a:t>
            </a:r>
          </a:p>
          <a:p>
            <a:pPr algn="ctr"/>
            <a:r>
              <a:rPr lang="es-MX" i="1" dirty="0" smtClean="0">
                <a:solidFill>
                  <a:srgbClr val="11752B"/>
                </a:solidFill>
                <a:latin typeface="Bodoni MT Black" pitchFamily="18" charset="0"/>
              </a:rPr>
              <a:t>  </a:t>
            </a:r>
            <a:r>
              <a:rPr lang="es-MX" sz="1600" i="1" dirty="0" smtClean="0">
                <a:solidFill>
                  <a:srgbClr val="11752B"/>
                </a:solidFill>
                <a:latin typeface="Bodoni MT Black" pitchFamily="18" charset="0"/>
              </a:rPr>
              <a:t>UAEM</a:t>
            </a:r>
            <a:r>
              <a:rPr lang="es-MX" i="1" dirty="0" smtClean="0">
                <a:solidFill>
                  <a:srgbClr val="11752B"/>
                </a:solidFill>
                <a:latin typeface="Bodoni MT Black" pitchFamily="18" charset="0"/>
              </a:rPr>
              <a:t>  </a:t>
            </a:r>
            <a:r>
              <a:rPr lang="es-MX" i="1" dirty="0" smtClean="0">
                <a:solidFill>
                  <a:srgbClr val="11752B"/>
                </a:solidFill>
                <a:latin typeface="Bernard MT Condensed" pitchFamily="18" charset="0"/>
              </a:rPr>
              <a:t>          </a:t>
            </a:r>
            <a:r>
              <a:rPr lang="es-MX" sz="1600" i="1" dirty="0" smtClean="0">
                <a:solidFill>
                  <a:srgbClr val="11752B"/>
                </a:solidFill>
                <a:latin typeface="Arial Rounded MT Bold" pitchFamily="34" charset="0"/>
              </a:rPr>
              <a:t>Centro Universitario UAEM Texcoco</a:t>
            </a:r>
            <a:endParaRPr lang="es-ES" sz="1600" i="1" dirty="0">
              <a:solidFill>
                <a:srgbClr val="11752B"/>
              </a:solidFill>
              <a:latin typeface="Arial Rounded MT Bold" pitchFamily="34" charset="0"/>
            </a:endParaRPr>
          </a:p>
        </p:txBody>
      </p:sp>
      <p:grpSp>
        <p:nvGrpSpPr>
          <p:cNvPr id="2" name="12 Grupo"/>
          <p:cNvGrpSpPr/>
          <p:nvPr/>
        </p:nvGrpSpPr>
        <p:grpSpPr>
          <a:xfrm>
            <a:off x="827584" y="404664"/>
            <a:ext cx="792088" cy="792088"/>
            <a:chOff x="827584" y="404664"/>
            <a:chExt cx="792088" cy="792088"/>
          </a:xfrm>
        </p:grpSpPr>
        <p:sp>
          <p:nvSpPr>
            <p:cNvPr id="11" name="10 Elipse"/>
            <p:cNvSpPr/>
            <p:nvPr/>
          </p:nvSpPr>
          <p:spPr>
            <a:xfrm>
              <a:off x="827584" y="404664"/>
              <a:ext cx="792088" cy="792088"/>
            </a:xfrm>
            <a:prstGeom prst="ellipse">
              <a:avLst/>
            </a:prstGeom>
            <a:solidFill>
              <a:srgbClr val="FFFFFF"/>
            </a:solidFill>
            <a:ln>
              <a:solidFill>
                <a:schemeClr val="accent3">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solidFill>
                  <a:prstClr val="white"/>
                </a:solidFill>
              </a:endParaRPr>
            </a:p>
          </p:txBody>
        </p:sp>
        <p:pic>
          <p:nvPicPr>
            <p:cNvPr id="12" name="Picture 2" descr="http://t1.gstatic.com/images?q=tbn:ANd9GcSfLtaCsGO9UgQ96G_1eswjYFRMOZ_RtGGO6cdOqtA40QlhU6vh6WmpYcye">
              <a:hlinkClick r:id="rId2"/>
            </p:cNvPr>
            <p:cNvPicPr>
              <a:picLocks noChangeAspect="1" noChangeArrowheads="1"/>
            </p:cNvPicPr>
            <p:nvPr/>
          </p:nvPicPr>
          <p:blipFill>
            <a:blip r:embed="rId3" cstate="print">
              <a:lum bright="17000" contrast="3000"/>
            </a:blip>
            <a:srcRect/>
            <a:stretch>
              <a:fillRect/>
            </a:stretch>
          </p:blipFill>
          <p:spPr bwMode="auto">
            <a:xfrm>
              <a:off x="956031" y="553460"/>
              <a:ext cx="543553" cy="507505"/>
            </a:xfrm>
            <a:prstGeom prst="rect">
              <a:avLst/>
            </a:prstGeom>
            <a:noFill/>
          </p:spPr>
        </p:pic>
      </p:grpSp>
      <p:grpSp>
        <p:nvGrpSpPr>
          <p:cNvPr id="3" name="11 Grupo"/>
          <p:cNvGrpSpPr/>
          <p:nvPr/>
        </p:nvGrpSpPr>
        <p:grpSpPr>
          <a:xfrm>
            <a:off x="7308304" y="404664"/>
            <a:ext cx="792088" cy="792088"/>
            <a:chOff x="1547664" y="2204864"/>
            <a:chExt cx="792088" cy="792088"/>
          </a:xfrm>
        </p:grpSpPr>
        <p:sp>
          <p:nvSpPr>
            <p:cNvPr id="14" name="13 Elipse"/>
            <p:cNvSpPr/>
            <p:nvPr/>
          </p:nvSpPr>
          <p:spPr>
            <a:xfrm>
              <a:off x="1547664" y="2204864"/>
              <a:ext cx="792088" cy="792088"/>
            </a:xfrm>
            <a:prstGeom prst="ellipse">
              <a:avLst/>
            </a:prstGeom>
            <a:solidFill>
              <a:srgbClr val="FFFFFF"/>
            </a:solidFill>
            <a:ln>
              <a:solidFill>
                <a:schemeClr val="accent3">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solidFill>
                  <a:prstClr val="white"/>
                </a:solidFill>
              </a:endParaRPr>
            </a:p>
          </p:txBody>
        </p:sp>
        <p:pic>
          <p:nvPicPr>
            <p:cNvPr id="15" name="Imagen 57" descr="http://bl104w.blu104.mail.live.com/att/GetAttachment.aspx?tnail=0&amp;messageId=bc7526f9-a9f7-4794-8da5-fc650fc81e7a&amp;Aux=44|0|8CC0043DDC96710|"/>
            <p:cNvPicPr>
              <a:picLocks noChangeAspect="1" noChangeArrowheads="1"/>
            </p:cNvPicPr>
            <p:nvPr/>
          </p:nvPicPr>
          <p:blipFill>
            <a:blip r:embed="rId4" cstate="print"/>
            <a:srcRect/>
            <a:stretch>
              <a:fillRect/>
            </a:stretch>
          </p:blipFill>
          <p:spPr bwMode="auto">
            <a:xfrm>
              <a:off x="1691680" y="2348880"/>
              <a:ext cx="504056" cy="504056"/>
            </a:xfrm>
            <a:prstGeom prst="rect">
              <a:avLst/>
            </a:prstGeom>
            <a:noFill/>
            <a:ln w="9525">
              <a:noFill/>
              <a:miter lim="800000"/>
              <a:headEnd/>
              <a:tailEnd/>
            </a:ln>
          </p:spPr>
        </p:pic>
      </p:grpSp>
      <p:sp>
        <p:nvSpPr>
          <p:cNvPr id="13" name="12 CuadroTexto"/>
          <p:cNvSpPr txBox="1"/>
          <p:nvPr/>
        </p:nvSpPr>
        <p:spPr>
          <a:xfrm>
            <a:off x="539552" y="2924943"/>
            <a:ext cx="8064896" cy="2954655"/>
          </a:xfrm>
          <a:prstGeom prst="rect">
            <a:avLst/>
          </a:prstGeom>
          <a:solidFill>
            <a:schemeClr val="accent3">
              <a:lumMod val="60000"/>
              <a:lumOff val="40000"/>
            </a:schemeClr>
          </a:solidFill>
        </p:spPr>
        <p:txBody>
          <a:bodyPr wrap="square" rtlCol="0">
            <a:spAutoFit/>
          </a:bodyPr>
          <a:lstStyle/>
          <a:p>
            <a:pPr algn="just"/>
            <a:r>
              <a:rPr lang="es-ES" sz="2800" dirty="0" smtClean="0"/>
              <a:t>Las </a:t>
            </a:r>
            <a:r>
              <a:rPr lang="es-ES" sz="2800" dirty="0"/>
              <a:t>principales características </a:t>
            </a:r>
            <a:r>
              <a:rPr lang="es-ES" sz="2800" dirty="0" smtClean="0"/>
              <a:t>de la ley procesal son </a:t>
            </a:r>
            <a:r>
              <a:rPr lang="es-ES" sz="2800" dirty="0"/>
              <a:t>las siguientes:</a:t>
            </a:r>
          </a:p>
          <a:p>
            <a:pPr algn="just"/>
            <a:r>
              <a:rPr lang="es-ES" sz="2800" dirty="0" smtClean="0"/>
              <a:t>1. PERTENECE AL DERECHO PÚBLICO: </a:t>
            </a:r>
            <a:r>
              <a:rPr lang="es-ES" sz="2800" dirty="0"/>
              <a:t>por cuanto regula el ejercicio de una función del </a:t>
            </a:r>
            <a:r>
              <a:rPr lang="es-ES" sz="2800" dirty="0" smtClean="0"/>
              <a:t>Estado. Es </a:t>
            </a:r>
            <a:r>
              <a:rPr lang="es-ES" sz="2800" dirty="0"/>
              <a:t>decir, los afectados no pueden disponer de los derechos y obligaciones que en ellos se establecen.</a:t>
            </a:r>
          </a:p>
          <a:p>
            <a:endParaRPr lang="es-ES" dirty="0">
              <a:solidFill>
                <a:prstClr val="black"/>
              </a:solidFill>
            </a:endParaRPr>
          </a:p>
        </p:txBody>
      </p:sp>
      <p:sp>
        <p:nvSpPr>
          <p:cNvPr id="16" name="15 CuadroTexto"/>
          <p:cNvSpPr txBox="1"/>
          <p:nvPr/>
        </p:nvSpPr>
        <p:spPr>
          <a:xfrm>
            <a:off x="3851920" y="6180892"/>
            <a:ext cx="5040560" cy="246221"/>
          </a:xfrm>
          <a:prstGeom prst="rect">
            <a:avLst/>
          </a:prstGeom>
          <a:noFill/>
        </p:spPr>
        <p:txBody>
          <a:bodyPr wrap="square" rtlCol="0">
            <a:spAutoFit/>
          </a:bodyPr>
          <a:lstStyle/>
          <a:p>
            <a:r>
              <a:rPr lang="es-MX" sz="1000" dirty="0" smtClean="0">
                <a:solidFill>
                  <a:prstClr val="white"/>
                </a:solidFill>
              </a:rPr>
              <a:t>Recuperado </a:t>
            </a:r>
            <a:r>
              <a:rPr lang="es-MX" sz="1000" dirty="0">
                <a:solidFill>
                  <a:prstClr val="white"/>
                </a:solidFill>
              </a:rPr>
              <a:t>el 25/09/2011: http://</a:t>
            </a:r>
            <a:r>
              <a:rPr lang="es-MX" sz="1000" dirty="0" smtClean="0">
                <a:solidFill>
                  <a:prstClr val="white"/>
                </a:solidFill>
              </a:rPr>
              <a:t>derecho.utalca.cl/pgs/alumnos/procesal/t1.pdf</a:t>
            </a:r>
            <a:endParaRPr lang="es-ES" sz="1000" dirty="0">
              <a:solidFill>
                <a:prstClr val="white"/>
              </a:solidFill>
            </a:endParaRPr>
          </a:p>
        </p:txBody>
      </p:sp>
      <p:sp>
        <p:nvSpPr>
          <p:cNvPr id="17" name="16 Rectángulo"/>
          <p:cNvSpPr/>
          <p:nvPr/>
        </p:nvSpPr>
        <p:spPr>
          <a:xfrm>
            <a:off x="827584" y="1412776"/>
            <a:ext cx="7056784" cy="523220"/>
          </a:xfrm>
          <a:prstGeom prst="rect">
            <a:avLst/>
          </a:prstGeom>
          <a:solidFill>
            <a:schemeClr val="accent3">
              <a:lumMod val="60000"/>
              <a:lumOff val="40000"/>
            </a:schemeClr>
          </a:solidFill>
        </p:spPr>
        <p:txBody>
          <a:bodyPr wrap="square">
            <a:spAutoFit/>
          </a:bodyPr>
          <a:lstStyle/>
          <a:p>
            <a:pPr algn="ctr"/>
            <a:r>
              <a:rPr lang="es-MX" sz="2800" dirty="0" smtClean="0"/>
              <a:t>CARACTERÍSTICAS </a:t>
            </a:r>
            <a:r>
              <a:rPr lang="es-MX" sz="2800" dirty="0" smtClean="0"/>
              <a:t>DE LA LEY PROCESAL </a:t>
            </a:r>
          </a:p>
        </p:txBody>
      </p:sp>
    </p:spTree>
    <p:extLst>
      <p:ext uri="{BB962C8B-B14F-4D97-AF65-F5344CB8AC3E}">
        <p14:creationId xmlns:p14="http://schemas.microsoft.com/office/powerpoint/2010/main" val="668121499"/>
      </p:ext>
    </p:extLst>
  </p:cSld>
  <p:clrMapOvr>
    <a:masterClrMapping/>
  </p:clrMapOvr>
  <p:timing>
    <p:tnLst>
      <p:par>
        <p:cTn id="1" dur="indefinite" restart="never" nodeType="tmRoot"/>
      </p:par>
    </p:tnLst>
  </p:timing>
</p:sld>
</file>

<file path=ppt/slides/slide1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6 CuadroTexto"/>
          <p:cNvSpPr txBox="1"/>
          <p:nvPr/>
        </p:nvSpPr>
        <p:spPr>
          <a:xfrm>
            <a:off x="1259632" y="620688"/>
            <a:ext cx="1512168" cy="369332"/>
          </a:xfrm>
          <a:prstGeom prst="rect">
            <a:avLst/>
          </a:prstGeom>
          <a:noFill/>
        </p:spPr>
        <p:txBody>
          <a:bodyPr wrap="square" rtlCol="0">
            <a:spAutoFit/>
          </a:bodyPr>
          <a:lstStyle/>
          <a:p>
            <a:endParaRPr lang="es-ES" dirty="0">
              <a:solidFill>
                <a:prstClr val="black"/>
              </a:solidFill>
            </a:endParaRPr>
          </a:p>
        </p:txBody>
      </p:sp>
      <p:sp>
        <p:nvSpPr>
          <p:cNvPr id="9" name="8 Rectángulo redondeado"/>
          <p:cNvSpPr/>
          <p:nvPr/>
        </p:nvSpPr>
        <p:spPr>
          <a:xfrm>
            <a:off x="323528" y="332656"/>
            <a:ext cx="8280920" cy="936104"/>
          </a:xfrm>
          <a:prstGeom prst="roundRect">
            <a:avLst/>
          </a:prstGeom>
          <a:gradFill>
            <a:gsLst>
              <a:gs pos="0">
                <a:srgbClr val="E6DCAC"/>
              </a:gs>
              <a:gs pos="12000">
                <a:srgbClr val="E6D78A"/>
              </a:gs>
              <a:gs pos="30000">
                <a:srgbClr val="C7AC4C"/>
              </a:gs>
              <a:gs pos="45000">
                <a:srgbClr val="E6D78A"/>
              </a:gs>
              <a:gs pos="77000">
                <a:srgbClr val="C7AC4C"/>
              </a:gs>
              <a:gs pos="100000">
                <a:srgbClr val="E6DCAC"/>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200" dirty="0" smtClean="0">
                <a:solidFill>
                  <a:srgbClr val="226911"/>
                </a:solidFill>
                <a:latin typeface="Elephant" pitchFamily="18" charset="0"/>
              </a:rPr>
              <a:t>    </a:t>
            </a:r>
            <a:r>
              <a:rPr lang="es-MX" sz="1600" i="1" dirty="0" smtClean="0">
                <a:solidFill>
                  <a:srgbClr val="11752B"/>
                </a:solidFill>
                <a:latin typeface="Bodoni MT Black" pitchFamily="18" charset="0"/>
              </a:rPr>
              <a:t>Universidad Autónoma del Estado de México</a:t>
            </a:r>
          </a:p>
          <a:p>
            <a:pPr algn="ctr"/>
            <a:r>
              <a:rPr lang="es-MX" i="1" dirty="0" smtClean="0">
                <a:solidFill>
                  <a:srgbClr val="11752B"/>
                </a:solidFill>
                <a:latin typeface="Bodoni MT Black" pitchFamily="18" charset="0"/>
              </a:rPr>
              <a:t>  </a:t>
            </a:r>
            <a:r>
              <a:rPr lang="es-MX" sz="1600" i="1" dirty="0" smtClean="0">
                <a:solidFill>
                  <a:srgbClr val="11752B"/>
                </a:solidFill>
                <a:latin typeface="Bodoni MT Black" pitchFamily="18" charset="0"/>
              </a:rPr>
              <a:t>UAEM</a:t>
            </a:r>
            <a:r>
              <a:rPr lang="es-MX" i="1" dirty="0" smtClean="0">
                <a:solidFill>
                  <a:srgbClr val="11752B"/>
                </a:solidFill>
                <a:latin typeface="Bodoni MT Black" pitchFamily="18" charset="0"/>
              </a:rPr>
              <a:t>  </a:t>
            </a:r>
            <a:r>
              <a:rPr lang="es-MX" i="1" dirty="0" smtClean="0">
                <a:solidFill>
                  <a:srgbClr val="11752B"/>
                </a:solidFill>
                <a:latin typeface="Bernard MT Condensed" pitchFamily="18" charset="0"/>
              </a:rPr>
              <a:t>          </a:t>
            </a:r>
            <a:r>
              <a:rPr lang="es-MX" sz="1600" i="1" dirty="0" smtClean="0">
                <a:solidFill>
                  <a:srgbClr val="11752B"/>
                </a:solidFill>
                <a:latin typeface="Arial Rounded MT Bold" pitchFamily="34" charset="0"/>
              </a:rPr>
              <a:t>Centro Universitario UAEM Texcoco</a:t>
            </a:r>
            <a:endParaRPr lang="es-ES" sz="1600" i="1" dirty="0">
              <a:solidFill>
                <a:srgbClr val="11752B"/>
              </a:solidFill>
              <a:latin typeface="Arial Rounded MT Bold" pitchFamily="34" charset="0"/>
            </a:endParaRPr>
          </a:p>
        </p:txBody>
      </p:sp>
      <p:grpSp>
        <p:nvGrpSpPr>
          <p:cNvPr id="2" name="12 Grupo"/>
          <p:cNvGrpSpPr/>
          <p:nvPr/>
        </p:nvGrpSpPr>
        <p:grpSpPr>
          <a:xfrm>
            <a:off x="827584" y="404664"/>
            <a:ext cx="792088" cy="792088"/>
            <a:chOff x="827584" y="404664"/>
            <a:chExt cx="792088" cy="792088"/>
          </a:xfrm>
        </p:grpSpPr>
        <p:sp>
          <p:nvSpPr>
            <p:cNvPr id="11" name="10 Elipse"/>
            <p:cNvSpPr/>
            <p:nvPr/>
          </p:nvSpPr>
          <p:spPr>
            <a:xfrm>
              <a:off x="827584" y="404664"/>
              <a:ext cx="792088" cy="792088"/>
            </a:xfrm>
            <a:prstGeom prst="ellipse">
              <a:avLst/>
            </a:prstGeom>
            <a:solidFill>
              <a:srgbClr val="FFFFFF"/>
            </a:solidFill>
            <a:ln>
              <a:solidFill>
                <a:schemeClr val="accent3">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solidFill>
                  <a:prstClr val="white"/>
                </a:solidFill>
              </a:endParaRPr>
            </a:p>
          </p:txBody>
        </p:sp>
        <p:pic>
          <p:nvPicPr>
            <p:cNvPr id="12" name="Picture 2" descr="http://t1.gstatic.com/images?q=tbn:ANd9GcSfLtaCsGO9UgQ96G_1eswjYFRMOZ_RtGGO6cdOqtA40QlhU6vh6WmpYcye">
              <a:hlinkClick r:id="rId3"/>
            </p:cNvPr>
            <p:cNvPicPr>
              <a:picLocks noChangeAspect="1" noChangeArrowheads="1"/>
            </p:cNvPicPr>
            <p:nvPr/>
          </p:nvPicPr>
          <p:blipFill>
            <a:blip r:embed="rId4" cstate="print">
              <a:lum bright="17000" contrast="3000"/>
            </a:blip>
            <a:srcRect/>
            <a:stretch>
              <a:fillRect/>
            </a:stretch>
          </p:blipFill>
          <p:spPr bwMode="auto">
            <a:xfrm>
              <a:off x="956031" y="553460"/>
              <a:ext cx="543553" cy="507505"/>
            </a:xfrm>
            <a:prstGeom prst="rect">
              <a:avLst/>
            </a:prstGeom>
            <a:noFill/>
          </p:spPr>
        </p:pic>
      </p:grpSp>
      <p:grpSp>
        <p:nvGrpSpPr>
          <p:cNvPr id="3" name="11 Grupo"/>
          <p:cNvGrpSpPr/>
          <p:nvPr/>
        </p:nvGrpSpPr>
        <p:grpSpPr>
          <a:xfrm>
            <a:off x="7308304" y="404664"/>
            <a:ext cx="792088" cy="792088"/>
            <a:chOff x="1547664" y="2204864"/>
            <a:chExt cx="792088" cy="792088"/>
          </a:xfrm>
        </p:grpSpPr>
        <p:sp>
          <p:nvSpPr>
            <p:cNvPr id="14" name="13 Elipse"/>
            <p:cNvSpPr/>
            <p:nvPr/>
          </p:nvSpPr>
          <p:spPr>
            <a:xfrm>
              <a:off x="1547664" y="2204864"/>
              <a:ext cx="792088" cy="792088"/>
            </a:xfrm>
            <a:prstGeom prst="ellipse">
              <a:avLst/>
            </a:prstGeom>
            <a:solidFill>
              <a:srgbClr val="FFFFFF"/>
            </a:solidFill>
            <a:ln>
              <a:solidFill>
                <a:schemeClr val="accent3">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solidFill>
                  <a:prstClr val="white"/>
                </a:solidFill>
              </a:endParaRPr>
            </a:p>
          </p:txBody>
        </p:sp>
        <p:pic>
          <p:nvPicPr>
            <p:cNvPr id="15" name="Imagen 57" descr="http://bl104w.blu104.mail.live.com/att/GetAttachment.aspx?tnail=0&amp;messageId=bc7526f9-a9f7-4794-8da5-fc650fc81e7a&amp;Aux=44|0|8CC0043DDC96710|"/>
            <p:cNvPicPr>
              <a:picLocks noChangeAspect="1" noChangeArrowheads="1"/>
            </p:cNvPicPr>
            <p:nvPr/>
          </p:nvPicPr>
          <p:blipFill>
            <a:blip r:embed="rId5" cstate="print"/>
            <a:srcRect/>
            <a:stretch>
              <a:fillRect/>
            </a:stretch>
          </p:blipFill>
          <p:spPr bwMode="auto">
            <a:xfrm>
              <a:off x="1691680" y="2348880"/>
              <a:ext cx="504056" cy="504056"/>
            </a:xfrm>
            <a:prstGeom prst="rect">
              <a:avLst/>
            </a:prstGeom>
            <a:noFill/>
            <a:ln w="9525">
              <a:noFill/>
              <a:miter lim="800000"/>
              <a:headEnd/>
              <a:tailEnd/>
            </a:ln>
          </p:spPr>
        </p:pic>
      </p:grpSp>
      <p:sp>
        <p:nvSpPr>
          <p:cNvPr id="13" name="12 CuadroTexto"/>
          <p:cNvSpPr txBox="1"/>
          <p:nvPr/>
        </p:nvSpPr>
        <p:spPr>
          <a:xfrm>
            <a:off x="467544" y="2276872"/>
            <a:ext cx="8352927" cy="3970318"/>
          </a:xfrm>
          <a:prstGeom prst="rect">
            <a:avLst/>
          </a:prstGeom>
          <a:solidFill>
            <a:schemeClr val="accent3">
              <a:lumMod val="60000"/>
              <a:lumOff val="40000"/>
            </a:schemeClr>
          </a:solidFill>
        </p:spPr>
        <p:txBody>
          <a:bodyPr wrap="square" rtlCol="0">
            <a:spAutoFit/>
          </a:bodyPr>
          <a:lstStyle/>
          <a:p>
            <a:pPr algn="just"/>
            <a:r>
              <a:rPr lang="es-ES" sz="2800" dirty="0" smtClean="0"/>
              <a:t>2. NO DEPENDE DEL DERECHO SUSTANTIVO: se </a:t>
            </a:r>
            <a:r>
              <a:rPr lang="es-ES" sz="2800" dirty="0"/>
              <a:t>trata </a:t>
            </a:r>
            <a:r>
              <a:rPr lang="es-ES" sz="2800" b="1" dirty="0"/>
              <a:t>de un derecho </a:t>
            </a:r>
            <a:r>
              <a:rPr lang="es-ES" sz="2800" b="1" dirty="0" smtClean="0"/>
              <a:t>autónomo e </a:t>
            </a:r>
            <a:r>
              <a:rPr lang="es-ES" sz="2800" b="1" dirty="0"/>
              <a:t>independiente,</a:t>
            </a:r>
            <a:r>
              <a:rPr lang="es-ES" sz="2800" dirty="0"/>
              <a:t> que contiene normas fundamentales como la jurisdicción, competencia, acción, etc</a:t>
            </a:r>
            <a:r>
              <a:rPr lang="es-ES" sz="2800" dirty="0" smtClean="0"/>
              <a:t>.</a:t>
            </a:r>
          </a:p>
          <a:p>
            <a:pPr algn="just"/>
            <a:endParaRPr lang="es-ES" sz="2800" dirty="0" smtClean="0"/>
          </a:p>
          <a:p>
            <a:pPr algn="just"/>
            <a:r>
              <a:rPr lang="es-ES" sz="2800" dirty="0" smtClean="0"/>
              <a:t>3. SU OBJETIVO: </a:t>
            </a:r>
            <a:r>
              <a:rPr lang="es-ES" sz="2800" dirty="0"/>
              <a:t>es traducir en una voluntad concreta, la voluntad abstracta de la ley, consiguiendo así el mantenimiento de la paz social, comprobando el derecho de la parte, asegurándolo y ejecutándolo</a:t>
            </a:r>
            <a:r>
              <a:rPr lang="es-ES" sz="2800" dirty="0" smtClean="0"/>
              <a:t>.</a:t>
            </a:r>
            <a:endParaRPr lang="es-ES" dirty="0"/>
          </a:p>
        </p:txBody>
      </p:sp>
      <p:sp>
        <p:nvSpPr>
          <p:cNvPr id="16" name="15 CuadroTexto"/>
          <p:cNvSpPr txBox="1"/>
          <p:nvPr/>
        </p:nvSpPr>
        <p:spPr>
          <a:xfrm>
            <a:off x="4788024" y="6576446"/>
            <a:ext cx="4464496" cy="246221"/>
          </a:xfrm>
          <a:prstGeom prst="rect">
            <a:avLst/>
          </a:prstGeom>
          <a:noFill/>
        </p:spPr>
        <p:txBody>
          <a:bodyPr wrap="square" rtlCol="0">
            <a:spAutoFit/>
          </a:bodyPr>
          <a:lstStyle/>
          <a:p>
            <a:r>
              <a:rPr lang="es-MX" sz="1000" dirty="0" smtClean="0">
                <a:solidFill>
                  <a:prstClr val="white"/>
                </a:solidFill>
              </a:rPr>
              <a:t>Recuperado </a:t>
            </a:r>
            <a:r>
              <a:rPr lang="es-MX" sz="1000" dirty="0">
                <a:solidFill>
                  <a:prstClr val="white"/>
                </a:solidFill>
              </a:rPr>
              <a:t>el 25/09/2011: http://</a:t>
            </a:r>
            <a:r>
              <a:rPr lang="es-MX" sz="1000" dirty="0" smtClean="0">
                <a:solidFill>
                  <a:prstClr val="white"/>
                </a:solidFill>
              </a:rPr>
              <a:t>derecho.utalca.cl/pgs/alumnos/procesal/t1.pdf</a:t>
            </a:r>
            <a:endParaRPr lang="es-ES" sz="1000" dirty="0">
              <a:solidFill>
                <a:prstClr val="white"/>
              </a:solidFill>
            </a:endParaRPr>
          </a:p>
        </p:txBody>
      </p:sp>
      <p:sp>
        <p:nvSpPr>
          <p:cNvPr id="17" name="16 Rectángulo"/>
          <p:cNvSpPr/>
          <p:nvPr/>
        </p:nvSpPr>
        <p:spPr>
          <a:xfrm>
            <a:off x="2015716" y="1552192"/>
            <a:ext cx="5256584" cy="461665"/>
          </a:xfrm>
          <a:prstGeom prst="rect">
            <a:avLst/>
          </a:prstGeom>
          <a:solidFill>
            <a:schemeClr val="accent3">
              <a:lumMod val="60000"/>
              <a:lumOff val="40000"/>
            </a:schemeClr>
          </a:solidFill>
        </p:spPr>
        <p:txBody>
          <a:bodyPr wrap="square">
            <a:spAutoFit/>
          </a:bodyPr>
          <a:lstStyle/>
          <a:p>
            <a:r>
              <a:rPr lang="es-MX" sz="2400" dirty="0" smtClean="0"/>
              <a:t>CARACTERISTICAS DE LA LEY PROCESAL</a:t>
            </a:r>
          </a:p>
        </p:txBody>
      </p:sp>
    </p:spTree>
    <p:extLst>
      <p:ext uri="{BB962C8B-B14F-4D97-AF65-F5344CB8AC3E}">
        <p14:creationId xmlns:p14="http://schemas.microsoft.com/office/powerpoint/2010/main" val="68533743"/>
      </p:ext>
    </p:extLst>
  </p:cSld>
  <p:clrMapOvr>
    <a:masterClrMapping/>
  </p:clrMapOvr>
  <p:timing>
    <p:tnLst>
      <p:par>
        <p:cTn id="1" dur="indefinite" restart="never" nodeType="tmRoot"/>
      </p:par>
    </p:tnLst>
  </p:timing>
</p:sld>
</file>

<file path=ppt/slides/slide1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6 CuadroTexto"/>
          <p:cNvSpPr txBox="1"/>
          <p:nvPr/>
        </p:nvSpPr>
        <p:spPr>
          <a:xfrm>
            <a:off x="1259632" y="620688"/>
            <a:ext cx="1512168" cy="369332"/>
          </a:xfrm>
          <a:prstGeom prst="rect">
            <a:avLst/>
          </a:prstGeom>
          <a:noFill/>
        </p:spPr>
        <p:txBody>
          <a:bodyPr wrap="square" rtlCol="0">
            <a:spAutoFit/>
          </a:bodyPr>
          <a:lstStyle/>
          <a:p>
            <a:endParaRPr lang="es-ES" dirty="0">
              <a:solidFill>
                <a:prstClr val="black"/>
              </a:solidFill>
            </a:endParaRPr>
          </a:p>
        </p:txBody>
      </p:sp>
      <p:sp>
        <p:nvSpPr>
          <p:cNvPr id="9" name="8 Rectángulo redondeado"/>
          <p:cNvSpPr/>
          <p:nvPr/>
        </p:nvSpPr>
        <p:spPr>
          <a:xfrm>
            <a:off x="323528" y="332656"/>
            <a:ext cx="8280920" cy="936104"/>
          </a:xfrm>
          <a:prstGeom prst="roundRect">
            <a:avLst/>
          </a:prstGeom>
          <a:gradFill>
            <a:gsLst>
              <a:gs pos="0">
                <a:srgbClr val="E6DCAC"/>
              </a:gs>
              <a:gs pos="12000">
                <a:srgbClr val="E6D78A"/>
              </a:gs>
              <a:gs pos="30000">
                <a:srgbClr val="C7AC4C"/>
              </a:gs>
              <a:gs pos="45000">
                <a:srgbClr val="E6D78A"/>
              </a:gs>
              <a:gs pos="77000">
                <a:srgbClr val="C7AC4C"/>
              </a:gs>
              <a:gs pos="100000">
                <a:srgbClr val="E6DCAC"/>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200" dirty="0" smtClean="0">
                <a:solidFill>
                  <a:srgbClr val="226911"/>
                </a:solidFill>
                <a:latin typeface="Elephant" pitchFamily="18" charset="0"/>
              </a:rPr>
              <a:t>    </a:t>
            </a:r>
            <a:r>
              <a:rPr lang="es-MX" sz="1600" i="1" dirty="0" smtClean="0">
                <a:solidFill>
                  <a:srgbClr val="11752B"/>
                </a:solidFill>
                <a:latin typeface="Bodoni MT Black" pitchFamily="18" charset="0"/>
              </a:rPr>
              <a:t>Universidad Autónoma del Estado de México</a:t>
            </a:r>
          </a:p>
          <a:p>
            <a:pPr algn="ctr"/>
            <a:r>
              <a:rPr lang="es-MX" i="1" dirty="0" smtClean="0">
                <a:solidFill>
                  <a:srgbClr val="11752B"/>
                </a:solidFill>
                <a:latin typeface="Bodoni MT Black" pitchFamily="18" charset="0"/>
              </a:rPr>
              <a:t>  </a:t>
            </a:r>
            <a:r>
              <a:rPr lang="es-MX" sz="1600" i="1" dirty="0" smtClean="0">
                <a:solidFill>
                  <a:srgbClr val="11752B"/>
                </a:solidFill>
                <a:latin typeface="Bodoni MT Black" pitchFamily="18" charset="0"/>
              </a:rPr>
              <a:t>UAEM</a:t>
            </a:r>
            <a:r>
              <a:rPr lang="es-MX" i="1" dirty="0" smtClean="0">
                <a:solidFill>
                  <a:srgbClr val="11752B"/>
                </a:solidFill>
                <a:latin typeface="Bodoni MT Black" pitchFamily="18" charset="0"/>
              </a:rPr>
              <a:t>  </a:t>
            </a:r>
            <a:r>
              <a:rPr lang="es-MX" i="1" dirty="0" smtClean="0">
                <a:solidFill>
                  <a:srgbClr val="11752B"/>
                </a:solidFill>
                <a:latin typeface="Bernard MT Condensed" pitchFamily="18" charset="0"/>
              </a:rPr>
              <a:t>          </a:t>
            </a:r>
            <a:r>
              <a:rPr lang="es-MX" sz="1600" i="1" dirty="0" smtClean="0">
                <a:solidFill>
                  <a:srgbClr val="11752B"/>
                </a:solidFill>
                <a:latin typeface="Arial Rounded MT Bold" pitchFamily="34" charset="0"/>
              </a:rPr>
              <a:t>Centro Universitario UAEM Texcoco</a:t>
            </a:r>
            <a:endParaRPr lang="es-ES" sz="1600" i="1" dirty="0">
              <a:solidFill>
                <a:srgbClr val="11752B"/>
              </a:solidFill>
              <a:latin typeface="Arial Rounded MT Bold" pitchFamily="34" charset="0"/>
            </a:endParaRPr>
          </a:p>
        </p:txBody>
      </p:sp>
      <p:grpSp>
        <p:nvGrpSpPr>
          <p:cNvPr id="2" name="12 Grupo"/>
          <p:cNvGrpSpPr/>
          <p:nvPr/>
        </p:nvGrpSpPr>
        <p:grpSpPr>
          <a:xfrm>
            <a:off x="827584" y="404664"/>
            <a:ext cx="792088" cy="792088"/>
            <a:chOff x="827584" y="404664"/>
            <a:chExt cx="792088" cy="792088"/>
          </a:xfrm>
        </p:grpSpPr>
        <p:sp>
          <p:nvSpPr>
            <p:cNvPr id="11" name="10 Elipse"/>
            <p:cNvSpPr/>
            <p:nvPr/>
          </p:nvSpPr>
          <p:spPr>
            <a:xfrm>
              <a:off x="827584" y="404664"/>
              <a:ext cx="792088" cy="792088"/>
            </a:xfrm>
            <a:prstGeom prst="ellipse">
              <a:avLst/>
            </a:prstGeom>
            <a:solidFill>
              <a:srgbClr val="FFFFFF"/>
            </a:solidFill>
            <a:ln>
              <a:solidFill>
                <a:schemeClr val="accent3">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solidFill>
                  <a:prstClr val="white"/>
                </a:solidFill>
              </a:endParaRPr>
            </a:p>
          </p:txBody>
        </p:sp>
        <p:pic>
          <p:nvPicPr>
            <p:cNvPr id="12" name="Picture 2" descr="http://t1.gstatic.com/images?q=tbn:ANd9GcSfLtaCsGO9UgQ96G_1eswjYFRMOZ_RtGGO6cdOqtA40QlhU6vh6WmpYcye">
              <a:hlinkClick r:id="rId2"/>
            </p:cNvPr>
            <p:cNvPicPr>
              <a:picLocks noChangeAspect="1" noChangeArrowheads="1"/>
            </p:cNvPicPr>
            <p:nvPr/>
          </p:nvPicPr>
          <p:blipFill>
            <a:blip r:embed="rId3" cstate="print">
              <a:lum bright="17000" contrast="3000"/>
            </a:blip>
            <a:srcRect/>
            <a:stretch>
              <a:fillRect/>
            </a:stretch>
          </p:blipFill>
          <p:spPr bwMode="auto">
            <a:xfrm>
              <a:off x="956031" y="553460"/>
              <a:ext cx="543553" cy="507505"/>
            </a:xfrm>
            <a:prstGeom prst="rect">
              <a:avLst/>
            </a:prstGeom>
            <a:noFill/>
          </p:spPr>
        </p:pic>
      </p:grpSp>
      <p:grpSp>
        <p:nvGrpSpPr>
          <p:cNvPr id="3" name="11 Grupo"/>
          <p:cNvGrpSpPr/>
          <p:nvPr/>
        </p:nvGrpSpPr>
        <p:grpSpPr>
          <a:xfrm>
            <a:off x="7308304" y="404664"/>
            <a:ext cx="792088" cy="792088"/>
            <a:chOff x="1547664" y="2204864"/>
            <a:chExt cx="792088" cy="792088"/>
          </a:xfrm>
        </p:grpSpPr>
        <p:sp>
          <p:nvSpPr>
            <p:cNvPr id="14" name="13 Elipse"/>
            <p:cNvSpPr/>
            <p:nvPr/>
          </p:nvSpPr>
          <p:spPr>
            <a:xfrm>
              <a:off x="1547664" y="2204864"/>
              <a:ext cx="792088" cy="792088"/>
            </a:xfrm>
            <a:prstGeom prst="ellipse">
              <a:avLst/>
            </a:prstGeom>
            <a:solidFill>
              <a:srgbClr val="FFFFFF"/>
            </a:solidFill>
            <a:ln>
              <a:solidFill>
                <a:schemeClr val="accent3">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solidFill>
                  <a:prstClr val="white"/>
                </a:solidFill>
              </a:endParaRPr>
            </a:p>
          </p:txBody>
        </p:sp>
        <p:pic>
          <p:nvPicPr>
            <p:cNvPr id="15" name="Imagen 57" descr="http://bl104w.blu104.mail.live.com/att/GetAttachment.aspx?tnail=0&amp;messageId=bc7526f9-a9f7-4794-8da5-fc650fc81e7a&amp;Aux=44|0|8CC0043DDC96710|"/>
            <p:cNvPicPr>
              <a:picLocks noChangeAspect="1" noChangeArrowheads="1"/>
            </p:cNvPicPr>
            <p:nvPr/>
          </p:nvPicPr>
          <p:blipFill>
            <a:blip r:embed="rId4" cstate="print"/>
            <a:srcRect/>
            <a:stretch>
              <a:fillRect/>
            </a:stretch>
          </p:blipFill>
          <p:spPr bwMode="auto">
            <a:xfrm>
              <a:off x="1691680" y="2348880"/>
              <a:ext cx="504056" cy="504056"/>
            </a:xfrm>
            <a:prstGeom prst="rect">
              <a:avLst/>
            </a:prstGeom>
            <a:noFill/>
            <a:ln w="9525">
              <a:noFill/>
              <a:miter lim="800000"/>
              <a:headEnd/>
              <a:tailEnd/>
            </a:ln>
          </p:spPr>
        </p:pic>
      </p:grpSp>
      <p:sp>
        <p:nvSpPr>
          <p:cNvPr id="13" name="12 CuadroTexto"/>
          <p:cNvSpPr txBox="1"/>
          <p:nvPr/>
        </p:nvSpPr>
        <p:spPr>
          <a:xfrm>
            <a:off x="1331640" y="1844824"/>
            <a:ext cx="6336704" cy="707886"/>
          </a:xfrm>
          <a:prstGeom prst="rect">
            <a:avLst/>
          </a:prstGeom>
          <a:solidFill>
            <a:schemeClr val="accent3">
              <a:lumMod val="60000"/>
              <a:lumOff val="40000"/>
            </a:schemeClr>
          </a:solidFill>
        </p:spPr>
        <p:txBody>
          <a:bodyPr wrap="square" rtlCol="0">
            <a:spAutoFit/>
          </a:bodyPr>
          <a:lstStyle/>
          <a:p>
            <a:pPr algn="ctr"/>
            <a:r>
              <a:rPr lang="es-MX" sz="2200" b="1" u="sng" dirty="0" smtClean="0">
                <a:solidFill>
                  <a:prstClr val="black"/>
                </a:solidFill>
              </a:rPr>
              <a:t> </a:t>
            </a:r>
            <a:r>
              <a:rPr lang="es-MX" sz="2200" b="1" u="sng" dirty="0" smtClean="0">
                <a:solidFill>
                  <a:prstClr val="black"/>
                </a:solidFill>
              </a:rPr>
              <a:t>VIGENCIA </a:t>
            </a:r>
            <a:r>
              <a:rPr lang="es-MX" sz="2200" b="1" u="sng" dirty="0">
                <a:solidFill>
                  <a:prstClr val="black"/>
                </a:solidFill>
              </a:rPr>
              <a:t>DE LA LEY PROCESAL EN EL TIEMPO</a:t>
            </a:r>
            <a:endParaRPr lang="es-ES" sz="2200" dirty="0">
              <a:solidFill>
                <a:prstClr val="black"/>
              </a:solidFill>
            </a:endParaRPr>
          </a:p>
          <a:p>
            <a:pPr algn="ctr"/>
            <a:endParaRPr lang="es-ES" dirty="0">
              <a:solidFill>
                <a:prstClr val="black"/>
              </a:solidFill>
            </a:endParaRPr>
          </a:p>
        </p:txBody>
      </p:sp>
      <p:pic>
        <p:nvPicPr>
          <p:cNvPr id="29698" name="Picture 2" descr="http://caminosaludable.files.wordpress.com/2011/03/tiempo.jpg"/>
          <p:cNvPicPr>
            <a:picLocks noChangeAspect="1" noChangeArrowheads="1"/>
          </p:cNvPicPr>
          <p:nvPr/>
        </p:nvPicPr>
        <p:blipFill>
          <a:blip r:embed="rId5" cstate="print"/>
          <a:srcRect/>
          <a:stretch>
            <a:fillRect/>
          </a:stretch>
        </p:blipFill>
        <p:spPr bwMode="auto">
          <a:xfrm>
            <a:off x="2627784" y="2708920"/>
            <a:ext cx="3981450" cy="3886200"/>
          </a:xfrm>
          <a:prstGeom prst="rect">
            <a:avLst/>
          </a:prstGeom>
          <a:noFill/>
        </p:spPr>
      </p:pic>
    </p:spTree>
    <p:extLst>
      <p:ext uri="{BB962C8B-B14F-4D97-AF65-F5344CB8AC3E}">
        <p14:creationId xmlns:p14="http://schemas.microsoft.com/office/powerpoint/2010/main" val="2708971973"/>
      </p:ext>
    </p:extLst>
  </p:cSld>
  <p:clrMapOvr>
    <a:masterClrMapping/>
  </p:clrMapOvr>
  <p:timing>
    <p:tnLst>
      <p:par>
        <p:cTn id="1" dur="indefinite" restart="never" nodeType="tmRoot"/>
      </p:par>
    </p:tnLst>
  </p:timing>
</p:sld>
</file>

<file path=ppt/slides/slide1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6 CuadroTexto"/>
          <p:cNvSpPr txBox="1"/>
          <p:nvPr/>
        </p:nvSpPr>
        <p:spPr>
          <a:xfrm>
            <a:off x="1259632" y="620688"/>
            <a:ext cx="1512168" cy="369332"/>
          </a:xfrm>
          <a:prstGeom prst="rect">
            <a:avLst/>
          </a:prstGeom>
          <a:noFill/>
        </p:spPr>
        <p:txBody>
          <a:bodyPr wrap="square" rtlCol="0">
            <a:spAutoFit/>
          </a:bodyPr>
          <a:lstStyle/>
          <a:p>
            <a:endParaRPr lang="es-ES" dirty="0">
              <a:solidFill>
                <a:prstClr val="black"/>
              </a:solidFill>
            </a:endParaRPr>
          </a:p>
        </p:txBody>
      </p:sp>
      <p:sp>
        <p:nvSpPr>
          <p:cNvPr id="9" name="8 Rectángulo redondeado"/>
          <p:cNvSpPr/>
          <p:nvPr/>
        </p:nvSpPr>
        <p:spPr>
          <a:xfrm>
            <a:off x="323528" y="332656"/>
            <a:ext cx="8280920" cy="936104"/>
          </a:xfrm>
          <a:prstGeom prst="roundRect">
            <a:avLst/>
          </a:prstGeom>
          <a:gradFill>
            <a:gsLst>
              <a:gs pos="0">
                <a:srgbClr val="E6DCAC"/>
              </a:gs>
              <a:gs pos="12000">
                <a:srgbClr val="E6D78A"/>
              </a:gs>
              <a:gs pos="30000">
                <a:srgbClr val="C7AC4C"/>
              </a:gs>
              <a:gs pos="45000">
                <a:srgbClr val="E6D78A"/>
              </a:gs>
              <a:gs pos="77000">
                <a:srgbClr val="C7AC4C"/>
              </a:gs>
              <a:gs pos="100000">
                <a:srgbClr val="E6DCAC"/>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200" dirty="0" smtClean="0">
                <a:solidFill>
                  <a:srgbClr val="226911"/>
                </a:solidFill>
                <a:latin typeface="Elephant" pitchFamily="18" charset="0"/>
              </a:rPr>
              <a:t>    </a:t>
            </a:r>
            <a:r>
              <a:rPr lang="es-MX" sz="1600" i="1" dirty="0" smtClean="0">
                <a:solidFill>
                  <a:srgbClr val="11752B"/>
                </a:solidFill>
                <a:latin typeface="Bodoni MT Black" pitchFamily="18" charset="0"/>
              </a:rPr>
              <a:t>Universidad Autónoma del Estado de México</a:t>
            </a:r>
          </a:p>
          <a:p>
            <a:pPr algn="ctr"/>
            <a:r>
              <a:rPr lang="es-MX" i="1" dirty="0" smtClean="0">
                <a:solidFill>
                  <a:srgbClr val="11752B"/>
                </a:solidFill>
                <a:latin typeface="Bodoni MT Black" pitchFamily="18" charset="0"/>
              </a:rPr>
              <a:t>  </a:t>
            </a:r>
            <a:r>
              <a:rPr lang="es-MX" sz="1600" i="1" dirty="0" smtClean="0">
                <a:solidFill>
                  <a:srgbClr val="11752B"/>
                </a:solidFill>
                <a:latin typeface="Bodoni MT Black" pitchFamily="18" charset="0"/>
              </a:rPr>
              <a:t>UAEM</a:t>
            </a:r>
            <a:r>
              <a:rPr lang="es-MX" i="1" dirty="0" smtClean="0">
                <a:solidFill>
                  <a:srgbClr val="11752B"/>
                </a:solidFill>
                <a:latin typeface="Bodoni MT Black" pitchFamily="18" charset="0"/>
              </a:rPr>
              <a:t>  </a:t>
            </a:r>
            <a:r>
              <a:rPr lang="es-MX" i="1" dirty="0" smtClean="0">
                <a:solidFill>
                  <a:srgbClr val="11752B"/>
                </a:solidFill>
                <a:latin typeface="Bernard MT Condensed" pitchFamily="18" charset="0"/>
              </a:rPr>
              <a:t>          </a:t>
            </a:r>
            <a:r>
              <a:rPr lang="es-MX" sz="1600" i="1" dirty="0" smtClean="0">
                <a:solidFill>
                  <a:srgbClr val="11752B"/>
                </a:solidFill>
                <a:latin typeface="Arial Rounded MT Bold" pitchFamily="34" charset="0"/>
              </a:rPr>
              <a:t>Centro Universitario UAEM Texcoco</a:t>
            </a:r>
            <a:endParaRPr lang="es-ES" sz="1600" i="1" dirty="0">
              <a:solidFill>
                <a:srgbClr val="11752B"/>
              </a:solidFill>
              <a:latin typeface="Arial Rounded MT Bold" pitchFamily="34" charset="0"/>
            </a:endParaRPr>
          </a:p>
        </p:txBody>
      </p:sp>
      <p:grpSp>
        <p:nvGrpSpPr>
          <p:cNvPr id="2" name="12 Grupo"/>
          <p:cNvGrpSpPr/>
          <p:nvPr/>
        </p:nvGrpSpPr>
        <p:grpSpPr>
          <a:xfrm>
            <a:off x="827584" y="404664"/>
            <a:ext cx="792088" cy="792088"/>
            <a:chOff x="827584" y="404664"/>
            <a:chExt cx="792088" cy="792088"/>
          </a:xfrm>
        </p:grpSpPr>
        <p:sp>
          <p:nvSpPr>
            <p:cNvPr id="11" name="10 Elipse"/>
            <p:cNvSpPr/>
            <p:nvPr/>
          </p:nvSpPr>
          <p:spPr>
            <a:xfrm>
              <a:off x="827584" y="404664"/>
              <a:ext cx="792088" cy="792088"/>
            </a:xfrm>
            <a:prstGeom prst="ellipse">
              <a:avLst/>
            </a:prstGeom>
            <a:solidFill>
              <a:srgbClr val="FFFFFF"/>
            </a:solidFill>
            <a:ln>
              <a:solidFill>
                <a:schemeClr val="accent3">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solidFill>
                  <a:prstClr val="white"/>
                </a:solidFill>
              </a:endParaRPr>
            </a:p>
          </p:txBody>
        </p:sp>
        <p:pic>
          <p:nvPicPr>
            <p:cNvPr id="12" name="Picture 2" descr="http://t1.gstatic.com/images?q=tbn:ANd9GcSfLtaCsGO9UgQ96G_1eswjYFRMOZ_RtGGO6cdOqtA40QlhU6vh6WmpYcye">
              <a:hlinkClick r:id="rId2"/>
            </p:cNvPr>
            <p:cNvPicPr>
              <a:picLocks noChangeAspect="1" noChangeArrowheads="1"/>
            </p:cNvPicPr>
            <p:nvPr/>
          </p:nvPicPr>
          <p:blipFill>
            <a:blip r:embed="rId3" cstate="print">
              <a:lum bright="17000" contrast="3000"/>
            </a:blip>
            <a:srcRect/>
            <a:stretch>
              <a:fillRect/>
            </a:stretch>
          </p:blipFill>
          <p:spPr bwMode="auto">
            <a:xfrm>
              <a:off x="956031" y="553460"/>
              <a:ext cx="543553" cy="507505"/>
            </a:xfrm>
            <a:prstGeom prst="rect">
              <a:avLst/>
            </a:prstGeom>
            <a:noFill/>
          </p:spPr>
        </p:pic>
      </p:grpSp>
      <p:grpSp>
        <p:nvGrpSpPr>
          <p:cNvPr id="3" name="11 Grupo"/>
          <p:cNvGrpSpPr/>
          <p:nvPr/>
        </p:nvGrpSpPr>
        <p:grpSpPr>
          <a:xfrm>
            <a:off x="7308304" y="404664"/>
            <a:ext cx="792088" cy="792088"/>
            <a:chOff x="1547664" y="2204864"/>
            <a:chExt cx="792088" cy="792088"/>
          </a:xfrm>
        </p:grpSpPr>
        <p:sp>
          <p:nvSpPr>
            <p:cNvPr id="14" name="13 Elipse"/>
            <p:cNvSpPr/>
            <p:nvPr/>
          </p:nvSpPr>
          <p:spPr>
            <a:xfrm>
              <a:off x="1547664" y="2204864"/>
              <a:ext cx="792088" cy="792088"/>
            </a:xfrm>
            <a:prstGeom prst="ellipse">
              <a:avLst/>
            </a:prstGeom>
            <a:solidFill>
              <a:srgbClr val="FFFFFF"/>
            </a:solidFill>
            <a:ln>
              <a:solidFill>
                <a:schemeClr val="accent3">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solidFill>
                  <a:prstClr val="white"/>
                </a:solidFill>
              </a:endParaRPr>
            </a:p>
          </p:txBody>
        </p:sp>
        <p:pic>
          <p:nvPicPr>
            <p:cNvPr id="15" name="Imagen 57" descr="http://bl104w.blu104.mail.live.com/att/GetAttachment.aspx?tnail=0&amp;messageId=bc7526f9-a9f7-4794-8da5-fc650fc81e7a&amp;Aux=44|0|8CC0043DDC96710|"/>
            <p:cNvPicPr>
              <a:picLocks noChangeAspect="1" noChangeArrowheads="1"/>
            </p:cNvPicPr>
            <p:nvPr/>
          </p:nvPicPr>
          <p:blipFill>
            <a:blip r:embed="rId4" cstate="print"/>
            <a:srcRect/>
            <a:stretch>
              <a:fillRect/>
            </a:stretch>
          </p:blipFill>
          <p:spPr bwMode="auto">
            <a:xfrm>
              <a:off x="1691680" y="2348880"/>
              <a:ext cx="504056" cy="504056"/>
            </a:xfrm>
            <a:prstGeom prst="rect">
              <a:avLst/>
            </a:prstGeom>
            <a:noFill/>
            <a:ln w="9525">
              <a:noFill/>
              <a:miter lim="800000"/>
              <a:headEnd/>
              <a:tailEnd/>
            </a:ln>
          </p:spPr>
        </p:pic>
      </p:grpSp>
      <p:sp>
        <p:nvSpPr>
          <p:cNvPr id="13" name="12 CuadroTexto"/>
          <p:cNvSpPr txBox="1"/>
          <p:nvPr/>
        </p:nvSpPr>
        <p:spPr>
          <a:xfrm>
            <a:off x="3506854" y="2132677"/>
            <a:ext cx="4896544" cy="4524315"/>
          </a:xfrm>
          <a:prstGeom prst="rect">
            <a:avLst/>
          </a:prstGeom>
          <a:solidFill>
            <a:schemeClr val="accent3">
              <a:lumMod val="60000"/>
              <a:lumOff val="40000"/>
            </a:schemeClr>
          </a:solidFill>
        </p:spPr>
        <p:txBody>
          <a:bodyPr wrap="square" rtlCol="0">
            <a:spAutoFit/>
          </a:bodyPr>
          <a:lstStyle/>
          <a:p>
            <a:pPr algn="just"/>
            <a:r>
              <a:rPr lang="es-MX" sz="3200" dirty="0" smtClean="0"/>
              <a:t>La </a:t>
            </a:r>
            <a:r>
              <a:rPr lang="es-MX" sz="3200" dirty="0"/>
              <a:t>ley rige los procesos  y hechos procesales que ocurren en </a:t>
            </a:r>
            <a:r>
              <a:rPr lang="es-MX" sz="3200" dirty="0">
                <a:solidFill>
                  <a:srgbClr val="FF0000"/>
                </a:solidFill>
              </a:rPr>
              <a:t>la época de su vigencia</a:t>
            </a:r>
            <a:r>
              <a:rPr lang="es-MX" sz="3200" dirty="0"/>
              <a:t>, ya sea que la relación jurídica material que constituye el objetivo litigioso pertenezca a esa misma época o a una anterior</a:t>
            </a:r>
            <a:r>
              <a:rPr lang="es-MX" sz="3200" dirty="0" smtClean="0"/>
              <a:t>.</a:t>
            </a:r>
            <a:endParaRPr lang="es-ES" dirty="0"/>
          </a:p>
        </p:txBody>
      </p:sp>
      <p:sp>
        <p:nvSpPr>
          <p:cNvPr id="16" name="15 CuadroTexto"/>
          <p:cNvSpPr txBox="1"/>
          <p:nvPr/>
        </p:nvSpPr>
        <p:spPr>
          <a:xfrm>
            <a:off x="7170368" y="6410058"/>
            <a:ext cx="1233030" cy="246221"/>
          </a:xfrm>
          <a:prstGeom prst="rect">
            <a:avLst/>
          </a:prstGeom>
          <a:noFill/>
        </p:spPr>
        <p:txBody>
          <a:bodyPr wrap="none" rtlCol="0">
            <a:spAutoFit/>
          </a:bodyPr>
          <a:lstStyle/>
          <a:p>
            <a:r>
              <a:rPr lang="es-MX" sz="1000" dirty="0" smtClean="0"/>
              <a:t>Said, 2007, pág. 143</a:t>
            </a:r>
            <a:endParaRPr lang="es-ES" sz="1000" dirty="0"/>
          </a:p>
        </p:txBody>
      </p:sp>
      <p:sp>
        <p:nvSpPr>
          <p:cNvPr id="17" name="16 Rectángulo"/>
          <p:cNvSpPr/>
          <p:nvPr/>
        </p:nvSpPr>
        <p:spPr>
          <a:xfrm>
            <a:off x="3122104" y="1380004"/>
            <a:ext cx="5307562" cy="400110"/>
          </a:xfrm>
          <a:prstGeom prst="rect">
            <a:avLst/>
          </a:prstGeom>
          <a:solidFill>
            <a:schemeClr val="accent3">
              <a:lumMod val="60000"/>
              <a:lumOff val="40000"/>
            </a:schemeClr>
          </a:solidFill>
        </p:spPr>
        <p:txBody>
          <a:bodyPr wrap="square">
            <a:spAutoFit/>
          </a:bodyPr>
          <a:lstStyle/>
          <a:p>
            <a:r>
              <a:rPr lang="es-MX" sz="2000" dirty="0" smtClean="0"/>
              <a:t>VIGENCIA DE LA LEY PROCESAL EN EL TIEMPO</a:t>
            </a:r>
          </a:p>
        </p:txBody>
      </p:sp>
      <p:pic>
        <p:nvPicPr>
          <p:cNvPr id="28674" name="Picture 2" descr="http://1.bp.blogspot.com/_d_bBt60Zn8g/TU3MUAajpVI/AAAAAAAAAGk/4ztKz4EdejY/s1600/viaje_tiempo.jpg"/>
          <p:cNvPicPr>
            <a:picLocks noChangeAspect="1" noChangeArrowheads="1"/>
          </p:cNvPicPr>
          <p:nvPr/>
        </p:nvPicPr>
        <p:blipFill>
          <a:blip r:embed="rId5" cstate="print"/>
          <a:srcRect/>
          <a:stretch>
            <a:fillRect/>
          </a:stretch>
        </p:blipFill>
        <p:spPr bwMode="auto">
          <a:xfrm>
            <a:off x="467544" y="2564904"/>
            <a:ext cx="2828925" cy="3228975"/>
          </a:xfrm>
          <a:prstGeom prst="rect">
            <a:avLst/>
          </a:prstGeom>
          <a:noFill/>
        </p:spPr>
      </p:pic>
    </p:spTree>
    <p:extLst>
      <p:ext uri="{BB962C8B-B14F-4D97-AF65-F5344CB8AC3E}">
        <p14:creationId xmlns:p14="http://schemas.microsoft.com/office/powerpoint/2010/main" val="2310973061"/>
      </p:ext>
    </p:extLst>
  </p:cSld>
  <p:clrMapOvr>
    <a:masterClrMapping/>
  </p:clrMapOvr>
  <p:timing>
    <p:tnLst>
      <p:par>
        <p:cTn id="1" dur="indefinite" restart="never" nodeType="tmRoot"/>
      </p:par>
    </p:tnLst>
  </p:timing>
</p:sld>
</file>

<file path=ppt/slides/slide1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6 CuadroTexto"/>
          <p:cNvSpPr txBox="1"/>
          <p:nvPr/>
        </p:nvSpPr>
        <p:spPr>
          <a:xfrm>
            <a:off x="1259632" y="620688"/>
            <a:ext cx="1512168" cy="369332"/>
          </a:xfrm>
          <a:prstGeom prst="rect">
            <a:avLst/>
          </a:prstGeom>
          <a:noFill/>
        </p:spPr>
        <p:txBody>
          <a:bodyPr wrap="square" rtlCol="0">
            <a:spAutoFit/>
          </a:bodyPr>
          <a:lstStyle/>
          <a:p>
            <a:endParaRPr lang="es-ES" dirty="0">
              <a:solidFill>
                <a:prstClr val="black"/>
              </a:solidFill>
            </a:endParaRPr>
          </a:p>
        </p:txBody>
      </p:sp>
      <p:sp>
        <p:nvSpPr>
          <p:cNvPr id="9" name="8 Rectángulo redondeado"/>
          <p:cNvSpPr/>
          <p:nvPr/>
        </p:nvSpPr>
        <p:spPr>
          <a:xfrm>
            <a:off x="323528" y="332656"/>
            <a:ext cx="8280920" cy="936104"/>
          </a:xfrm>
          <a:prstGeom prst="roundRect">
            <a:avLst/>
          </a:prstGeom>
          <a:gradFill>
            <a:gsLst>
              <a:gs pos="0">
                <a:srgbClr val="E6DCAC"/>
              </a:gs>
              <a:gs pos="12000">
                <a:srgbClr val="E6D78A"/>
              </a:gs>
              <a:gs pos="30000">
                <a:srgbClr val="C7AC4C"/>
              </a:gs>
              <a:gs pos="45000">
                <a:srgbClr val="E6D78A"/>
              </a:gs>
              <a:gs pos="77000">
                <a:srgbClr val="C7AC4C"/>
              </a:gs>
              <a:gs pos="100000">
                <a:srgbClr val="E6DCAC"/>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200" dirty="0" smtClean="0">
                <a:solidFill>
                  <a:srgbClr val="226911"/>
                </a:solidFill>
                <a:latin typeface="Elephant" pitchFamily="18" charset="0"/>
              </a:rPr>
              <a:t>    </a:t>
            </a:r>
            <a:r>
              <a:rPr lang="es-MX" sz="1600" i="1" dirty="0" smtClean="0">
                <a:solidFill>
                  <a:srgbClr val="11752B"/>
                </a:solidFill>
                <a:latin typeface="Bodoni MT Black" pitchFamily="18" charset="0"/>
              </a:rPr>
              <a:t>Universidad Autónoma del Estado de México</a:t>
            </a:r>
          </a:p>
          <a:p>
            <a:pPr algn="ctr"/>
            <a:r>
              <a:rPr lang="es-MX" i="1" dirty="0" smtClean="0">
                <a:solidFill>
                  <a:srgbClr val="11752B"/>
                </a:solidFill>
                <a:latin typeface="Bodoni MT Black" pitchFamily="18" charset="0"/>
              </a:rPr>
              <a:t>  </a:t>
            </a:r>
            <a:r>
              <a:rPr lang="es-MX" sz="1600" i="1" dirty="0" smtClean="0">
                <a:solidFill>
                  <a:srgbClr val="11752B"/>
                </a:solidFill>
                <a:latin typeface="Bodoni MT Black" pitchFamily="18" charset="0"/>
              </a:rPr>
              <a:t>UAEM</a:t>
            </a:r>
            <a:r>
              <a:rPr lang="es-MX" i="1" dirty="0" smtClean="0">
                <a:solidFill>
                  <a:srgbClr val="11752B"/>
                </a:solidFill>
                <a:latin typeface="Bodoni MT Black" pitchFamily="18" charset="0"/>
              </a:rPr>
              <a:t>  </a:t>
            </a:r>
            <a:r>
              <a:rPr lang="es-MX" i="1" dirty="0" smtClean="0">
                <a:solidFill>
                  <a:srgbClr val="11752B"/>
                </a:solidFill>
                <a:latin typeface="Bernard MT Condensed" pitchFamily="18" charset="0"/>
              </a:rPr>
              <a:t>          </a:t>
            </a:r>
            <a:r>
              <a:rPr lang="es-MX" sz="1600" i="1" dirty="0" smtClean="0">
                <a:solidFill>
                  <a:srgbClr val="11752B"/>
                </a:solidFill>
                <a:latin typeface="Arial Rounded MT Bold" pitchFamily="34" charset="0"/>
              </a:rPr>
              <a:t>Centro Universitario UAEM Texcoco</a:t>
            </a:r>
            <a:endParaRPr lang="es-ES" sz="1600" i="1" dirty="0">
              <a:solidFill>
                <a:srgbClr val="11752B"/>
              </a:solidFill>
              <a:latin typeface="Arial Rounded MT Bold" pitchFamily="34" charset="0"/>
            </a:endParaRPr>
          </a:p>
        </p:txBody>
      </p:sp>
      <p:grpSp>
        <p:nvGrpSpPr>
          <p:cNvPr id="2" name="12 Grupo"/>
          <p:cNvGrpSpPr/>
          <p:nvPr/>
        </p:nvGrpSpPr>
        <p:grpSpPr>
          <a:xfrm>
            <a:off x="827584" y="404664"/>
            <a:ext cx="792088" cy="792088"/>
            <a:chOff x="827584" y="404664"/>
            <a:chExt cx="792088" cy="792088"/>
          </a:xfrm>
        </p:grpSpPr>
        <p:sp>
          <p:nvSpPr>
            <p:cNvPr id="11" name="10 Elipse"/>
            <p:cNvSpPr/>
            <p:nvPr/>
          </p:nvSpPr>
          <p:spPr>
            <a:xfrm>
              <a:off x="827584" y="404664"/>
              <a:ext cx="792088" cy="792088"/>
            </a:xfrm>
            <a:prstGeom prst="ellipse">
              <a:avLst/>
            </a:prstGeom>
            <a:solidFill>
              <a:srgbClr val="FFFFFF"/>
            </a:solidFill>
            <a:ln>
              <a:solidFill>
                <a:schemeClr val="accent3">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solidFill>
                  <a:prstClr val="white"/>
                </a:solidFill>
              </a:endParaRPr>
            </a:p>
          </p:txBody>
        </p:sp>
        <p:pic>
          <p:nvPicPr>
            <p:cNvPr id="12" name="Picture 2" descr="http://t1.gstatic.com/images?q=tbn:ANd9GcSfLtaCsGO9UgQ96G_1eswjYFRMOZ_RtGGO6cdOqtA40QlhU6vh6WmpYcye">
              <a:hlinkClick r:id="rId2"/>
            </p:cNvPr>
            <p:cNvPicPr>
              <a:picLocks noChangeAspect="1" noChangeArrowheads="1"/>
            </p:cNvPicPr>
            <p:nvPr/>
          </p:nvPicPr>
          <p:blipFill>
            <a:blip r:embed="rId3" cstate="print">
              <a:lum bright="17000" contrast="3000"/>
            </a:blip>
            <a:srcRect/>
            <a:stretch>
              <a:fillRect/>
            </a:stretch>
          </p:blipFill>
          <p:spPr bwMode="auto">
            <a:xfrm>
              <a:off x="956031" y="553460"/>
              <a:ext cx="543553" cy="507505"/>
            </a:xfrm>
            <a:prstGeom prst="rect">
              <a:avLst/>
            </a:prstGeom>
            <a:noFill/>
          </p:spPr>
        </p:pic>
      </p:grpSp>
      <p:grpSp>
        <p:nvGrpSpPr>
          <p:cNvPr id="3" name="11 Grupo"/>
          <p:cNvGrpSpPr/>
          <p:nvPr/>
        </p:nvGrpSpPr>
        <p:grpSpPr>
          <a:xfrm>
            <a:off x="7308304" y="404664"/>
            <a:ext cx="792088" cy="792088"/>
            <a:chOff x="1547664" y="2204864"/>
            <a:chExt cx="792088" cy="792088"/>
          </a:xfrm>
        </p:grpSpPr>
        <p:sp>
          <p:nvSpPr>
            <p:cNvPr id="14" name="13 Elipse"/>
            <p:cNvSpPr/>
            <p:nvPr/>
          </p:nvSpPr>
          <p:spPr>
            <a:xfrm>
              <a:off x="1547664" y="2204864"/>
              <a:ext cx="792088" cy="792088"/>
            </a:xfrm>
            <a:prstGeom prst="ellipse">
              <a:avLst/>
            </a:prstGeom>
            <a:solidFill>
              <a:srgbClr val="FFFFFF"/>
            </a:solidFill>
            <a:ln>
              <a:solidFill>
                <a:schemeClr val="accent3">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solidFill>
                  <a:prstClr val="white"/>
                </a:solidFill>
              </a:endParaRPr>
            </a:p>
          </p:txBody>
        </p:sp>
        <p:pic>
          <p:nvPicPr>
            <p:cNvPr id="15" name="Imagen 57" descr="http://bl104w.blu104.mail.live.com/att/GetAttachment.aspx?tnail=0&amp;messageId=bc7526f9-a9f7-4794-8da5-fc650fc81e7a&amp;Aux=44|0|8CC0043DDC96710|"/>
            <p:cNvPicPr>
              <a:picLocks noChangeAspect="1" noChangeArrowheads="1"/>
            </p:cNvPicPr>
            <p:nvPr/>
          </p:nvPicPr>
          <p:blipFill>
            <a:blip r:embed="rId4" cstate="print"/>
            <a:srcRect/>
            <a:stretch>
              <a:fillRect/>
            </a:stretch>
          </p:blipFill>
          <p:spPr bwMode="auto">
            <a:xfrm>
              <a:off x="1691680" y="2348880"/>
              <a:ext cx="504056" cy="504056"/>
            </a:xfrm>
            <a:prstGeom prst="rect">
              <a:avLst/>
            </a:prstGeom>
            <a:noFill/>
            <a:ln w="9525">
              <a:noFill/>
              <a:miter lim="800000"/>
              <a:headEnd/>
              <a:tailEnd/>
            </a:ln>
          </p:spPr>
        </p:pic>
      </p:grpSp>
      <p:sp>
        <p:nvSpPr>
          <p:cNvPr id="13" name="12 CuadroTexto"/>
          <p:cNvSpPr txBox="1"/>
          <p:nvPr/>
        </p:nvSpPr>
        <p:spPr>
          <a:xfrm>
            <a:off x="2483768" y="2564904"/>
            <a:ext cx="6264696" cy="3785652"/>
          </a:xfrm>
          <a:prstGeom prst="rect">
            <a:avLst/>
          </a:prstGeom>
          <a:solidFill>
            <a:schemeClr val="accent3">
              <a:lumMod val="60000"/>
              <a:lumOff val="40000"/>
            </a:schemeClr>
          </a:solidFill>
        </p:spPr>
        <p:txBody>
          <a:bodyPr wrap="square" rtlCol="0">
            <a:spAutoFit/>
          </a:bodyPr>
          <a:lstStyle/>
          <a:p>
            <a:pPr algn="just"/>
            <a:r>
              <a:rPr lang="es-MX" sz="2400" dirty="0" smtClean="0"/>
              <a:t>La </a:t>
            </a:r>
            <a:r>
              <a:rPr lang="es-MX" sz="2400" dirty="0"/>
              <a:t>Constitución prohíbe la aplicación retroactiva de las leyes en perjuicio de persona alguna. De inmediato se entiende que dicha aplicación retroactiva debe perturbar o agraviar el ámbito jurídico del gobernado para que este pueda solicitar la protección y amparo de la justicia federal, pues si le genera un beneficio la aplicación de la nueva ley, el acto legislativo no conculcará la garantía individual consagrada en el artículo 14, primer párrafo, de la Constitución</a:t>
            </a:r>
            <a:r>
              <a:rPr lang="es-MX" sz="2400" dirty="0" smtClean="0"/>
              <a:t>.</a:t>
            </a:r>
          </a:p>
        </p:txBody>
      </p:sp>
      <p:sp>
        <p:nvSpPr>
          <p:cNvPr id="16" name="15 CuadroTexto"/>
          <p:cNvSpPr txBox="1"/>
          <p:nvPr/>
        </p:nvSpPr>
        <p:spPr>
          <a:xfrm>
            <a:off x="7299410" y="6360422"/>
            <a:ext cx="1233030" cy="246221"/>
          </a:xfrm>
          <a:prstGeom prst="rect">
            <a:avLst/>
          </a:prstGeom>
          <a:noFill/>
        </p:spPr>
        <p:txBody>
          <a:bodyPr wrap="none" rtlCol="0">
            <a:spAutoFit/>
          </a:bodyPr>
          <a:lstStyle/>
          <a:p>
            <a:r>
              <a:rPr lang="es-MX" sz="1000" dirty="0" smtClean="0">
                <a:solidFill>
                  <a:prstClr val="white"/>
                </a:solidFill>
              </a:rPr>
              <a:t>Said, 2007, pág. 143</a:t>
            </a:r>
            <a:endParaRPr lang="es-ES" sz="1000" dirty="0">
              <a:solidFill>
                <a:prstClr val="white"/>
              </a:solidFill>
            </a:endParaRPr>
          </a:p>
        </p:txBody>
      </p:sp>
      <p:sp>
        <p:nvSpPr>
          <p:cNvPr id="17" name="16 Rectángulo"/>
          <p:cNvSpPr/>
          <p:nvPr/>
        </p:nvSpPr>
        <p:spPr>
          <a:xfrm>
            <a:off x="2699792" y="1556792"/>
            <a:ext cx="5832648" cy="954107"/>
          </a:xfrm>
          <a:prstGeom prst="rect">
            <a:avLst/>
          </a:prstGeom>
          <a:solidFill>
            <a:schemeClr val="accent3">
              <a:lumMod val="60000"/>
              <a:lumOff val="40000"/>
            </a:schemeClr>
          </a:solidFill>
        </p:spPr>
        <p:txBody>
          <a:bodyPr wrap="square">
            <a:spAutoFit/>
          </a:bodyPr>
          <a:lstStyle/>
          <a:p>
            <a:pPr algn="ctr"/>
            <a:r>
              <a:rPr lang="es-MX" sz="2800" dirty="0" smtClean="0"/>
              <a:t>NO RETROACTIVIDAD DE LA LEY: ART. 14 CPEUM</a:t>
            </a:r>
          </a:p>
        </p:txBody>
      </p:sp>
      <p:pic>
        <p:nvPicPr>
          <p:cNvPr id="27650" name="Picture 2" descr="http://www.escuelasjuarez.com/juarez/images/stories/const-1917.png"/>
          <p:cNvPicPr>
            <a:picLocks noChangeAspect="1" noChangeArrowheads="1"/>
          </p:cNvPicPr>
          <p:nvPr/>
        </p:nvPicPr>
        <p:blipFill>
          <a:blip r:embed="rId5" cstate="print"/>
          <a:srcRect/>
          <a:stretch>
            <a:fillRect/>
          </a:stretch>
        </p:blipFill>
        <p:spPr bwMode="auto">
          <a:xfrm>
            <a:off x="107504" y="2564904"/>
            <a:ext cx="2160240" cy="3139112"/>
          </a:xfrm>
          <a:prstGeom prst="rect">
            <a:avLst/>
          </a:prstGeom>
          <a:noFill/>
        </p:spPr>
      </p:pic>
    </p:spTree>
    <p:extLst>
      <p:ext uri="{BB962C8B-B14F-4D97-AF65-F5344CB8AC3E}">
        <p14:creationId xmlns:p14="http://schemas.microsoft.com/office/powerpoint/2010/main" val="1536096891"/>
      </p:ext>
    </p:extLst>
  </p:cSld>
  <p:clrMapOvr>
    <a:masterClrMapping/>
  </p:clrMapOvr>
  <p:timing>
    <p:tnLst>
      <p:par>
        <p:cTn id="1" dur="indefinite" restart="never" nodeType="tmRoot"/>
      </p:par>
    </p:tnLst>
  </p:timing>
</p:sld>
</file>

<file path=ppt/slides/slide1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6 CuadroTexto"/>
          <p:cNvSpPr txBox="1"/>
          <p:nvPr/>
        </p:nvSpPr>
        <p:spPr>
          <a:xfrm>
            <a:off x="1259632" y="620688"/>
            <a:ext cx="1512168" cy="369332"/>
          </a:xfrm>
          <a:prstGeom prst="rect">
            <a:avLst/>
          </a:prstGeom>
          <a:noFill/>
        </p:spPr>
        <p:txBody>
          <a:bodyPr wrap="square" rtlCol="0">
            <a:spAutoFit/>
          </a:bodyPr>
          <a:lstStyle/>
          <a:p>
            <a:endParaRPr lang="es-ES" dirty="0">
              <a:solidFill>
                <a:prstClr val="black"/>
              </a:solidFill>
            </a:endParaRPr>
          </a:p>
        </p:txBody>
      </p:sp>
      <p:sp>
        <p:nvSpPr>
          <p:cNvPr id="9" name="8 Rectángulo redondeado"/>
          <p:cNvSpPr/>
          <p:nvPr/>
        </p:nvSpPr>
        <p:spPr>
          <a:xfrm>
            <a:off x="323528" y="332656"/>
            <a:ext cx="8280920" cy="936104"/>
          </a:xfrm>
          <a:prstGeom prst="roundRect">
            <a:avLst/>
          </a:prstGeom>
          <a:gradFill>
            <a:gsLst>
              <a:gs pos="0">
                <a:srgbClr val="E6DCAC"/>
              </a:gs>
              <a:gs pos="12000">
                <a:srgbClr val="E6D78A"/>
              </a:gs>
              <a:gs pos="30000">
                <a:srgbClr val="C7AC4C"/>
              </a:gs>
              <a:gs pos="45000">
                <a:srgbClr val="E6D78A"/>
              </a:gs>
              <a:gs pos="77000">
                <a:srgbClr val="C7AC4C"/>
              </a:gs>
              <a:gs pos="100000">
                <a:srgbClr val="E6DCAC"/>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200" dirty="0" smtClean="0">
                <a:solidFill>
                  <a:srgbClr val="226911"/>
                </a:solidFill>
                <a:latin typeface="Elephant" pitchFamily="18" charset="0"/>
              </a:rPr>
              <a:t>    </a:t>
            </a:r>
            <a:r>
              <a:rPr lang="es-MX" sz="1600" i="1" dirty="0" smtClean="0">
                <a:solidFill>
                  <a:srgbClr val="11752B"/>
                </a:solidFill>
                <a:latin typeface="Bodoni MT Black" pitchFamily="18" charset="0"/>
              </a:rPr>
              <a:t>Universidad Autónoma del Estado de México</a:t>
            </a:r>
          </a:p>
          <a:p>
            <a:pPr algn="ctr"/>
            <a:r>
              <a:rPr lang="es-MX" i="1" dirty="0" smtClean="0">
                <a:solidFill>
                  <a:srgbClr val="11752B"/>
                </a:solidFill>
                <a:latin typeface="Bodoni MT Black" pitchFamily="18" charset="0"/>
              </a:rPr>
              <a:t>  </a:t>
            </a:r>
            <a:r>
              <a:rPr lang="es-MX" sz="1600" i="1" dirty="0" smtClean="0">
                <a:solidFill>
                  <a:srgbClr val="11752B"/>
                </a:solidFill>
                <a:latin typeface="Bodoni MT Black" pitchFamily="18" charset="0"/>
              </a:rPr>
              <a:t>UAEM</a:t>
            </a:r>
            <a:r>
              <a:rPr lang="es-MX" i="1" dirty="0" smtClean="0">
                <a:solidFill>
                  <a:srgbClr val="11752B"/>
                </a:solidFill>
                <a:latin typeface="Bodoni MT Black" pitchFamily="18" charset="0"/>
              </a:rPr>
              <a:t>  </a:t>
            </a:r>
            <a:r>
              <a:rPr lang="es-MX" i="1" dirty="0" smtClean="0">
                <a:solidFill>
                  <a:srgbClr val="11752B"/>
                </a:solidFill>
                <a:latin typeface="Bernard MT Condensed" pitchFamily="18" charset="0"/>
              </a:rPr>
              <a:t>          </a:t>
            </a:r>
            <a:r>
              <a:rPr lang="es-MX" sz="1600" i="1" dirty="0" smtClean="0">
                <a:solidFill>
                  <a:srgbClr val="11752B"/>
                </a:solidFill>
                <a:latin typeface="Arial Rounded MT Bold" pitchFamily="34" charset="0"/>
              </a:rPr>
              <a:t>Centro Universitario UAEM Texcoco</a:t>
            </a:r>
            <a:endParaRPr lang="es-ES" sz="1600" i="1" dirty="0">
              <a:solidFill>
                <a:srgbClr val="11752B"/>
              </a:solidFill>
              <a:latin typeface="Arial Rounded MT Bold" pitchFamily="34" charset="0"/>
            </a:endParaRPr>
          </a:p>
        </p:txBody>
      </p:sp>
      <p:grpSp>
        <p:nvGrpSpPr>
          <p:cNvPr id="2" name="12 Grupo"/>
          <p:cNvGrpSpPr/>
          <p:nvPr/>
        </p:nvGrpSpPr>
        <p:grpSpPr>
          <a:xfrm>
            <a:off x="827584" y="404664"/>
            <a:ext cx="792088" cy="792088"/>
            <a:chOff x="827584" y="404664"/>
            <a:chExt cx="792088" cy="792088"/>
          </a:xfrm>
        </p:grpSpPr>
        <p:sp>
          <p:nvSpPr>
            <p:cNvPr id="11" name="10 Elipse"/>
            <p:cNvSpPr/>
            <p:nvPr/>
          </p:nvSpPr>
          <p:spPr>
            <a:xfrm>
              <a:off x="827584" y="404664"/>
              <a:ext cx="792088" cy="792088"/>
            </a:xfrm>
            <a:prstGeom prst="ellipse">
              <a:avLst/>
            </a:prstGeom>
            <a:solidFill>
              <a:srgbClr val="FFFFFF"/>
            </a:solidFill>
            <a:ln>
              <a:solidFill>
                <a:schemeClr val="accent3">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solidFill>
                  <a:prstClr val="white"/>
                </a:solidFill>
              </a:endParaRPr>
            </a:p>
          </p:txBody>
        </p:sp>
        <p:pic>
          <p:nvPicPr>
            <p:cNvPr id="12" name="Picture 2" descr="http://t1.gstatic.com/images?q=tbn:ANd9GcSfLtaCsGO9UgQ96G_1eswjYFRMOZ_RtGGO6cdOqtA40QlhU6vh6WmpYcye">
              <a:hlinkClick r:id="rId2"/>
            </p:cNvPr>
            <p:cNvPicPr>
              <a:picLocks noChangeAspect="1" noChangeArrowheads="1"/>
            </p:cNvPicPr>
            <p:nvPr/>
          </p:nvPicPr>
          <p:blipFill>
            <a:blip r:embed="rId3" cstate="print">
              <a:lum bright="17000" contrast="3000"/>
            </a:blip>
            <a:srcRect/>
            <a:stretch>
              <a:fillRect/>
            </a:stretch>
          </p:blipFill>
          <p:spPr bwMode="auto">
            <a:xfrm>
              <a:off x="956031" y="553460"/>
              <a:ext cx="543553" cy="507505"/>
            </a:xfrm>
            <a:prstGeom prst="rect">
              <a:avLst/>
            </a:prstGeom>
            <a:noFill/>
          </p:spPr>
        </p:pic>
      </p:grpSp>
      <p:grpSp>
        <p:nvGrpSpPr>
          <p:cNvPr id="3" name="11 Grupo"/>
          <p:cNvGrpSpPr/>
          <p:nvPr/>
        </p:nvGrpSpPr>
        <p:grpSpPr>
          <a:xfrm>
            <a:off x="7308304" y="404664"/>
            <a:ext cx="792088" cy="792088"/>
            <a:chOff x="1547664" y="2204864"/>
            <a:chExt cx="792088" cy="792088"/>
          </a:xfrm>
        </p:grpSpPr>
        <p:sp>
          <p:nvSpPr>
            <p:cNvPr id="14" name="13 Elipse"/>
            <p:cNvSpPr/>
            <p:nvPr/>
          </p:nvSpPr>
          <p:spPr>
            <a:xfrm>
              <a:off x="1547664" y="2204864"/>
              <a:ext cx="792088" cy="792088"/>
            </a:xfrm>
            <a:prstGeom prst="ellipse">
              <a:avLst/>
            </a:prstGeom>
            <a:solidFill>
              <a:srgbClr val="FFFFFF"/>
            </a:solidFill>
            <a:ln>
              <a:solidFill>
                <a:schemeClr val="accent3">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solidFill>
                  <a:prstClr val="white"/>
                </a:solidFill>
              </a:endParaRPr>
            </a:p>
          </p:txBody>
        </p:sp>
        <p:pic>
          <p:nvPicPr>
            <p:cNvPr id="15" name="Imagen 57" descr="http://bl104w.blu104.mail.live.com/att/GetAttachment.aspx?tnail=0&amp;messageId=bc7526f9-a9f7-4794-8da5-fc650fc81e7a&amp;Aux=44|0|8CC0043DDC96710|"/>
            <p:cNvPicPr>
              <a:picLocks noChangeAspect="1" noChangeArrowheads="1"/>
            </p:cNvPicPr>
            <p:nvPr/>
          </p:nvPicPr>
          <p:blipFill>
            <a:blip r:embed="rId4" cstate="print"/>
            <a:srcRect/>
            <a:stretch>
              <a:fillRect/>
            </a:stretch>
          </p:blipFill>
          <p:spPr bwMode="auto">
            <a:xfrm>
              <a:off x="1691680" y="2348880"/>
              <a:ext cx="504056" cy="504056"/>
            </a:xfrm>
            <a:prstGeom prst="rect">
              <a:avLst/>
            </a:prstGeom>
            <a:noFill/>
            <a:ln w="9525">
              <a:noFill/>
              <a:miter lim="800000"/>
              <a:headEnd/>
              <a:tailEnd/>
            </a:ln>
          </p:spPr>
        </p:pic>
      </p:grpSp>
      <p:sp>
        <p:nvSpPr>
          <p:cNvPr id="17" name="16 Rectángulo"/>
          <p:cNvSpPr/>
          <p:nvPr/>
        </p:nvSpPr>
        <p:spPr>
          <a:xfrm>
            <a:off x="1133984" y="1556791"/>
            <a:ext cx="6462352" cy="954107"/>
          </a:xfrm>
          <a:prstGeom prst="rect">
            <a:avLst/>
          </a:prstGeom>
          <a:solidFill>
            <a:schemeClr val="accent3">
              <a:lumMod val="60000"/>
              <a:lumOff val="40000"/>
            </a:schemeClr>
          </a:solidFill>
        </p:spPr>
        <p:txBody>
          <a:bodyPr wrap="square">
            <a:spAutoFit/>
          </a:bodyPr>
          <a:lstStyle/>
          <a:p>
            <a:pPr algn="ctr"/>
            <a:r>
              <a:rPr lang="es-MX" sz="2800" b="1" dirty="0" smtClean="0"/>
              <a:t>NO RETROACTIVIDAD DE LA LEY PROCESAL</a:t>
            </a:r>
            <a:endParaRPr lang="es-MX" sz="2800" b="1" dirty="0"/>
          </a:p>
        </p:txBody>
      </p:sp>
      <p:sp>
        <p:nvSpPr>
          <p:cNvPr id="18" name="17 Rectángulo"/>
          <p:cNvSpPr/>
          <p:nvPr/>
        </p:nvSpPr>
        <p:spPr>
          <a:xfrm>
            <a:off x="496491" y="5877272"/>
            <a:ext cx="7992888" cy="707886"/>
          </a:xfrm>
          <a:prstGeom prst="rect">
            <a:avLst/>
          </a:prstGeom>
          <a:solidFill>
            <a:schemeClr val="accent3">
              <a:lumMod val="60000"/>
              <a:lumOff val="40000"/>
            </a:schemeClr>
          </a:solidFill>
        </p:spPr>
        <p:txBody>
          <a:bodyPr wrap="square">
            <a:spAutoFit/>
          </a:bodyPr>
          <a:lstStyle/>
          <a:p>
            <a:pPr algn="just"/>
            <a:r>
              <a:rPr lang="es-ES" sz="2000" b="1" dirty="0" smtClean="0"/>
              <a:t>Artículo 5o.- A ninguna ley ni disposición gubernativa se dará efecto retroactivo en perjuicio de persona alguna.</a:t>
            </a:r>
            <a:endParaRPr lang="es-ES" sz="2000" b="1" dirty="0"/>
          </a:p>
        </p:txBody>
      </p:sp>
      <p:sp>
        <p:nvSpPr>
          <p:cNvPr id="19" name="18 Rectángulo"/>
          <p:cNvSpPr/>
          <p:nvPr/>
        </p:nvSpPr>
        <p:spPr>
          <a:xfrm>
            <a:off x="2123728" y="4797152"/>
            <a:ext cx="4572000" cy="830997"/>
          </a:xfrm>
          <a:prstGeom prst="rect">
            <a:avLst/>
          </a:prstGeom>
          <a:solidFill>
            <a:schemeClr val="accent3">
              <a:lumMod val="60000"/>
              <a:lumOff val="40000"/>
            </a:schemeClr>
          </a:solidFill>
        </p:spPr>
        <p:txBody>
          <a:bodyPr wrap="square">
            <a:spAutoFit/>
          </a:bodyPr>
          <a:lstStyle/>
          <a:p>
            <a:pPr algn="ctr"/>
            <a:r>
              <a:rPr lang="es-ES" sz="2400" b="1" dirty="0" smtClean="0"/>
              <a:t>CÓDIGO CIVIL FEDERAL</a:t>
            </a:r>
          </a:p>
          <a:p>
            <a:pPr algn="ctr"/>
            <a:r>
              <a:rPr lang="es-ES" sz="2400" b="1" dirty="0" smtClean="0"/>
              <a:t>DISPOSICIONES PRELIMINARES</a:t>
            </a:r>
          </a:p>
        </p:txBody>
      </p:sp>
      <p:sp>
        <p:nvSpPr>
          <p:cNvPr id="97281" name="Rectangle 1"/>
          <p:cNvSpPr>
            <a:spLocks noChangeArrowheads="1"/>
          </p:cNvSpPr>
          <p:nvPr/>
        </p:nvSpPr>
        <p:spPr bwMode="auto">
          <a:xfrm>
            <a:off x="395536" y="2708920"/>
            <a:ext cx="8280920" cy="1785104"/>
          </a:xfrm>
          <a:prstGeom prst="rect">
            <a:avLst/>
          </a:prstGeom>
          <a:solidFill>
            <a:schemeClr val="accent3">
              <a:lumMod val="60000"/>
              <a:lumOff val="40000"/>
            </a:schemeClr>
          </a:solid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indent="184150" algn="ctr" fontAlgn="base">
              <a:spcBef>
                <a:spcPct val="0"/>
              </a:spcBef>
              <a:spcAft>
                <a:spcPct val="0"/>
              </a:spcAft>
            </a:pPr>
            <a:r>
              <a:rPr lang="es-MX" sz="2200" b="1" dirty="0" smtClean="0">
                <a:latin typeface="Arial" pitchFamily="34" charset="0"/>
                <a:ea typeface="Times New Roman" pitchFamily="18" charset="0"/>
                <a:cs typeface="Arial" pitchFamily="34" charset="0"/>
              </a:rPr>
              <a:t>CONSTITUCIÓN POLÍTICA DE LOS ESTADOS UNIDOS MEXICANOS</a:t>
            </a:r>
          </a:p>
          <a:p>
            <a:pPr indent="184150" algn="ctr" fontAlgn="base">
              <a:spcBef>
                <a:spcPct val="0"/>
              </a:spcBef>
              <a:spcAft>
                <a:spcPct val="0"/>
              </a:spcAft>
            </a:pPr>
            <a:endParaRPr lang="es-MX" sz="2200" b="1" dirty="0" smtClean="0">
              <a:latin typeface="Arial" pitchFamily="34" charset="0"/>
              <a:ea typeface="Times New Roman" pitchFamily="18" charset="0"/>
              <a:cs typeface="Arial" pitchFamily="34" charset="0"/>
            </a:endParaRPr>
          </a:p>
          <a:p>
            <a:pPr indent="184150" algn="just" fontAlgn="base">
              <a:spcBef>
                <a:spcPct val="0"/>
              </a:spcBef>
              <a:spcAft>
                <a:spcPct val="0"/>
              </a:spcAft>
            </a:pPr>
            <a:r>
              <a:rPr lang="es-MX" sz="2200" b="1" dirty="0" smtClean="0">
                <a:latin typeface="Arial" pitchFamily="34" charset="0"/>
                <a:ea typeface="Times New Roman" pitchFamily="18" charset="0"/>
                <a:cs typeface="Arial" pitchFamily="34" charset="0"/>
              </a:rPr>
              <a:t>Artículo 14. </a:t>
            </a:r>
            <a:r>
              <a:rPr lang="es-MX" sz="2200" dirty="0" smtClean="0">
                <a:latin typeface="Arial" pitchFamily="34" charset="0"/>
                <a:ea typeface="Times New Roman" pitchFamily="18" charset="0"/>
                <a:cs typeface="Arial" pitchFamily="34" charset="0"/>
              </a:rPr>
              <a:t>A ninguna ley se dará efecto retroactivo en perjuicio de persona alguna.</a:t>
            </a:r>
            <a:endParaRPr lang="es-MX" sz="2200" dirty="0" smtClean="0">
              <a:latin typeface="Arial" pitchFamily="34" charset="0"/>
            </a:endParaRPr>
          </a:p>
        </p:txBody>
      </p:sp>
    </p:spTree>
    <p:extLst>
      <p:ext uri="{BB962C8B-B14F-4D97-AF65-F5344CB8AC3E}">
        <p14:creationId xmlns:p14="http://schemas.microsoft.com/office/powerpoint/2010/main" val="276972814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6 CuadroTexto"/>
          <p:cNvSpPr txBox="1"/>
          <p:nvPr/>
        </p:nvSpPr>
        <p:spPr>
          <a:xfrm>
            <a:off x="1259632" y="620688"/>
            <a:ext cx="1512168" cy="369332"/>
          </a:xfrm>
          <a:prstGeom prst="rect">
            <a:avLst/>
          </a:prstGeom>
          <a:noFill/>
        </p:spPr>
        <p:txBody>
          <a:bodyPr wrap="square" rtlCol="0">
            <a:spAutoFit/>
          </a:bodyPr>
          <a:lstStyle/>
          <a:p>
            <a:endParaRPr lang="es-ES" dirty="0"/>
          </a:p>
        </p:txBody>
      </p:sp>
      <p:sp>
        <p:nvSpPr>
          <p:cNvPr id="9" name="8 Rectángulo redondeado"/>
          <p:cNvSpPr/>
          <p:nvPr/>
        </p:nvSpPr>
        <p:spPr>
          <a:xfrm>
            <a:off x="323528" y="332656"/>
            <a:ext cx="8280920" cy="936104"/>
          </a:xfrm>
          <a:prstGeom prst="roundRect">
            <a:avLst/>
          </a:prstGeom>
          <a:gradFill>
            <a:gsLst>
              <a:gs pos="0">
                <a:srgbClr val="E6DCAC"/>
              </a:gs>
              <a:gs pos="12000">
                <a:srgbClr val="E6D78A"/>
              </a:gs>
              <a:gs pos="30000">
                <a:srgbClr val="C7AC4C"/>
              </a:gs>
              <a:gs pos="45000">
                <a:srgbClr val="E6D78A"/>
              </a:gs>
              <a:gs pos="77000">
                <a:srgbClr val="C7AC4C"/>
              </a:gs>
              <a:gs pos="100000">
                <a:srgbClr val="E6DCAC"/>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200" dirty="0" smtClean="0">
                <a:solidFill>
                  <a:srgbClr val="226911"/>
                </a:solidFill>
                <a:latin typeface="Elephant" pitchFamily="18" charset="0"/>
              </a:rPr>
              <a:t>    </a:t>
            </a:r>
            <a:r>
              <a:rPr lang="es-MX" sz="1600" i="1" dirty="0" smtClean="0">
                <a:solidFill>
                  <a:srgbClr val="11752B"/>
                </a:solidFill>
                <a:latin typeface="Bodoni MT Black" pitchFamily="18" charset="0"/>
              </a:rPr>
              <a:t>Universidad Autónoma del Estado de México</a:t>
            </a:r>
          </a:p>
          <a:p>
            <a:pPr algn="ctr"/>
            <a:r>
              <a:rPr lang="es-MX" i="1" dirty="0" smtClean="0">
                <a:solidFill>
                  <a:srgbClr val="11752B"/>
                </a:solidFill>
                <a:latin typeface="Bodoni MT Black" pitchFamily="18" charset="0"/>
              </a:rPr>
              <a:t>  </a:t>
            </a:r>
            <a:r>
              <a:rPr lang="es-MX" sz="1600" i="1" dirty="0" smtClean="0">
                <a:solidFill>
                  <a:srgbClr val="11752B"/>
                </a:solidFill>
                <a:latin typeface="Bodoni MT Black" pitchFamily="18" charset="0"/>
              </a:rPr>
              <a:t>UAEM</a:t>
            </a:r>
            <a:r>
              <a:rPr lang="es-MX" i="1" dirty="0" smtClean="0">
                <a:solidFill>
                  <a:srgbClr val="11752B"/>
                </a:solidFill>
                <a:latin typeface="Bodoni MT Black" pitchFamily="18" charset="0"/>
              </a:rPr>
              <a:t>  </a:t>
            </a:r>
            <a:r>
              <a:rPr lang="es-MX" i="1" dirty="0" smtClean="0">
                <a:solidFill>
                  <a:srgbClr val="11752B"/>
                </a:solidFill>
                <a:latin typeface="Bernard MT Condensed" pitchFamily="18" charset="0"/>
              </a:rPr>
              <a:t>          </a:t>
            </a:r>
            <a:r>
              <a:rPr lang="es-MX" sz="1600" i="1" dirty="0" smtClean="0">
                <a:solidFill>
                  <a:srgbClr val="11752B"/>
                </a:solidFill>
                <a:latin typeface="Arial Rounded MT Bold" pitchFamily="34" charset="0"/>
              </a:rPr>
              <a:t>Centro Universitario UAEM Texcoco</a:t>
            </a:r>
            <a:endParaRPr lang="es-ES" sz="1600" i="1" dirty="0">
              <a:solidFill>
                <a:srgbClr val="11752B"/>
              </a:solidFill>
              <a:latin typeface="Arial Rounded MT Bold" pitchFamily="34" charset="0"/>
            </a:endParaRPr>
          </a:p>
        </p:txBody>
      </p:sp>
      <p:grpSp>
        <p:nvGrpSpPr>
          <p:cNvPr id="2" name="12 Grupo"/>
          <p:cNvGrpSpPr/>
          <p:nvPr/>
        </p:nvGrpSpPr>
        <p:grpSpPr>
          <a:xfrm>
            <a:off x="827584" y="404664"/>
            <a:ext cx="792088" cy="792088"/>
            <a:chOff x="827584" y="404664"/>
            <a:chExt cx="792088" cy="792088"/>
          </a:xfrm>
        </p:grpSpPr>
        <p:sp>
          <p:nvSpPr>
            <p:cNvPr id="11" name="10 Elipse"/>
            <p:cNvSpPr/>
            <p:nvPr/>
          </p:nvSpPr>
          <p:spPr>
            <a:xfrm>
              <a:off x="827584" y="404664"/>
              <a:ext cx="792088" cy="792088"/>
            </a:xfrm>
            <a:prstGeom prst="ellipse">
              <a:avLst/>
            </a:prstGeom>
            <a:solidFill>
              <a:srgbClr val="FFFFFF"/>
            </a:solidFill>
            <a:ln>
              <a:solidFill>
                <a:schemeClr val="accent3">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12" name="Picture 2" descr="http://t1.gstatic.com/images?q=tbn:ANd9GcSfLtaCsGO9UgQ96G_1eswjYFRMOZ_RtGGO6cdOqtA40QlhU6vh6WmpYcye">
              <a:hlinkClick r:id="rId2"/>
            </p:cNvPr>
            <p:cNvPicPr>
              <a:picLocks noChangeAspect="1" noChangeArrowheads="1"/>
            </p:cNvPicPr>
            <p:nvPr/>
          </p:nvPicPr>
          <p:blipFill>
            <a:blip r:embed="rId3" cstate="print">
              <a:lum bright="17000" contrast="3000"/>
            </a:blip>
            <a:srcRect/>
            <a:stretch>
              <a:fillRect/>
            </a:stretch>
          </p:blipFill>
          <p:spPr bwMode="auto">
            <a:xfrm>
              <a:off x="956031" y="553460"/>
              <a:ext cx="543553" cy="507505"/>
            </a:xfrm>
            <a:prstGeom prst="rect">
              <a:avLst/>
            </a:prstGeom>
            <a:noFill/>
          </p:spPr>
        </p:pic>
      </p:grpSp>
      <p:grpSp>
        <p:nvGrpSpPr>
          <p:cNvPr id="3" name="11 Grupo"/>
          <p:cNvGrpSpPr/>
          <p:nvPr/>
        </p:nvGrpSpPr>
        <p:grpSpPr>
          <a:xfrm>
            <a:off x="7308304" y="404664"/>
            <a:ext cx="792088" cy="792088"/>
            <a:chOff x="1547664" y="2204864"/>
            <a:chExt cx="792088" cy="792088"/>
          </a:xfrm>
        </p:grpSpPr>
        <p:sp>
          <p:nvSpPr>
            <p:cNvPr id="14" name="13 Elipse"/>
            <p:cNvSpPr/>
            <p:nvPr/>
          </p:nvSpPr>
          <p:spPr>
            <a:xfrm>
              <a:off x="1547664" y="2204864"/>
              <a:ext cx="792088" cy="792088"/>
            </a:xfrm>
            <a:prstGeom prst="ellipse">
              <a:avLst/>
            </a:prstGeom>
            <a:solidFill>
              <a:srgbClr val="FFFFFF"/>
            </a:solidFill>
            <a:ln>
              <a:solidFill>
                <a:schemeClr val="accent3">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15" name="Imagen 57" descr="http://bl104w.blu104.mail.live.com/att/GetAttachment.aspx?tnail=0&amp;messageId=bc7526f9-a9f7-4794-8da5-fc650fc81e7a&amp;Aux=44|0|8CC0043DDC96710|"/>
            <p:cNvPicPr>
              <a:picLocks noChangeAspect="1" noChangeArrowheads="1"/>
            </p:cNvPicPr>
            <p:nvPr/>
          </p:nvPicPr>
          <p:blipFill>
            <a:blip r:embed="rId4" cstate="print"/>
            <a:srcRect/>
            <a:stretch>
              <a:fillRect/>
            </a:stretch>
          </p:blipFill>
          <p:spPr bwMode="auto">
            <a:xfrm>
              <a:off x="1691680" y="2348880"/>
              <a:ext cx="504056" cy="504056"/>
            </a:xfrm>
            <a:prstGeom prst="rect">
              <a:avLst/>
            </a:prstGeom>
            <a:noFill/>
            <a:ln w="9525">
              <a:noFill/>
              <a:miter lim="800000"/>
              <a:headEnd/>
              <a:tailEnd/>
            </a:ln>
          </p:spPr>
        </p:pic>
      </p:grpSp>
      <p:sp>
        <p:nvSpPr>
          <p:cNvPr id="13" name="12 CuadroTexto"/>
          <p:cNvSpPr txBox="1"/>
          <p:nvPr/>
        </p:nvSpPr>
        <p:spPr>
          <a:xfrm>
            <a:off x="560896" y="2348880"/>
            <a:ext cx="7344816" cy="4955203"/>
          </a:xfrm>
          <a:prstGeom prst="rect">
            <a:avLst/>
          </a:prstGeom>
          <a:noFill/>
        </p:spPr>
        <p:txBody>
          <a:bodyPr wrap="square" rtlCol="0">
            <a:spAutoFit/>
          </a:bodyPr>
          <a:lstStyle/>
          <a:p>
            <a:pPr algn="just"/>
            <a:r>
              <a:rPr lang="es-MX" sz="2000" dirty="0" smtClean="0">
                <a:solidFill>
                  <a:schemeClr val="bg1"/>
                </a:solidFill>
              </a:rPr>
              <a:t>DERECHO PROCESAL CIENTÍFICO: Es </a:t>
            </a:r>
            <a:r>
              <a:rPr lang="es-MX" sz="2000" dirty="0">
                <a:solidFill>
                  <a:schemeClr val="bg1"/>
                </a:solidFill>
              </a:rPr>
              <a:t>el objeto de la actividad científica, de quienes dedican su atención a esta manifestación de la ciencia del derecho; en el segundo, es el resultado de la actividad de los órganos legislativos.</a:t>
            </a:r>
            <a:endParaRPr lang="es-ES" sz="2000" dirty="0">
              <a:solidFill>
                <a:schemeClr val="bg1"/>
              </a:solidFill>
            </a:endParaRPr>
          </a:p>
          <a:p>
            <a:pPr algn="just"/>
            <a:r>
              <a:rPr lang="es-MX" sz="2000" dirty="0">
                <a:solidFill>
                  <a:schemeClr val="bg1"/>
                </a:solidFill>
              </a:rPr>
              <a:t> </a:t>
            </a:r>
            <a:endParaRPr lang="es-ES" sz="2000" dirty="0">
              <a:solidFill>
                <a:schemeClr val="bg1"/>
              </a:solidFill>
            </a:endParaRPr>
          </a:p>
          <a:p>
            <a:pPr algn="just"/>
            <a:r>
              <a:rPr lang="es-MX" sz="2000" dirty="0" smtClean="0">
                <a:solidFill>
                  <a:schemeClr val="bg1"/>
                </a:solidFill>
              </a:rPr>
              <a:t>DERECHO PROCESAL POSITIVO: Se </a:t>
            </a:r>
            <a:r>
              <a:rPr lang="es-MX" sz="2000" dirty="0">
                <a:solidFill>
                  <a:schemeClr val="bg1"/>
                </a:solidFill>
              </a:rPr>
              <a:t>concibe como un derecho de contenido técnico-jurídico, que determina las personas e instituciones mediante las cuales se atiende, en cada caso, a la función jurisdiccional y al procedimiento que en esta ha de observarse.</a:t>
            </a:r>
            <a:endParaRPr lang="es-ES" sz="2000" dirty="0">
              <a:solidFill>
                <a:schemeClr val="bg1"/>
              </a:solidFill>
            </a:endParaRPr>
          </a:p>
          <a:p>
            <a:pPr algn="just"/>
            <a:r>
              <a:rPr lang="es-MX" sz="2000" dirty="0">
                <a:solidFill>
                  <a:schemeClr val="bg1"/>
                </a:solidFill>
              </a:rPr>
              <a:t> </a:t>
            </a:r>
            <a:endParaRPr lang="es-ES" sz="2000" dirty="0">
              <a:solidFill>
                <a:schemeClr val="bg1"/>
              </a:solidFill>
            </a:endParaRPr>
          </a:p>
          <a:p>
            <a:pPr algn="just"/>
            <a:r>
              <a:rPr lang="es-MX" sz="2000" dirty="0">
                <a:solidFill>
                  <a:schemeClr val="bg1"/>
                </a:solidFill>
              </a:rPr>
              <a:t>El derecho procesal define y delimita la función jurisdiccional, establece los órganos adecuados para su ejercicio y señala el procedimiento o rito procesal.</a:t>
            </a:r>
            <a:endParaRPr lang="es-ES" sz="2000" dirty="0">
              <a:solidFill>
                <a:schemeClr val="bg1"/>
              </a:solidFill>
            </a:endParaRPr>
          </a:p>
          <a:p>
            <a:pPr algn="ctr"/>
            <a:endParaRPr lang="es-MX" dirty="0" smtClean="0">
              <a:solidFill>
                <a:schemeClr val="bg1"/>
              </a:solidFill>
            </a:endParaRPr>
          </a:p>
          <a:p>
            <a:endParaRPr lang="es-ES" dirty="0"/>
          </a:p>
        </p:txBody>
      </p:sp>
      <p:sp>
        <p:nvSpPr>
          <p:cNvPr id="16" name="15 CuadroTexto"/>
          <p:cNvSpPr txBox="1"/>
          <p:nvPr/>
        </p:nvSpPr>
        <p:spPr>
          <a:xfrm>
            <a:off x="5292080" y="6381328"/>
            <a:ext cx="3312368" cy="276999"/>
          </a:xfrm>
          <a:prstGeom prst="rect">
            <a:avLst/>
          </a:prstGeom>
          <a:noFill/>
        </p:spPr>
        <p:txBody>
          <a:bodyPr wrap="square" rtlCol="0">
            <a:spAutoFit/>
          </a:bodyPr>
          <a:lstStyle/>
          <a:p>
            <a:r>
              <a:rPr lang="es-MX" sz="1200" dirty="0" smtClean="0">
                <a:solidFill>
                  <a:schemeClr val="bg1"/>
                </a:solidFill>
              </a:rPr>
              <a:t>De Pina, 1999, pág. 18</a:t>
            </a:r>
            <a:endParaRPr lang="es-ES" sz="1200" dirty="0">
              <a:solidFill>
                <a:schemeClr val="bg1"/>
              </a:solidFill>
            </a:endParaRPr>
          </a:p>
        </p:txBody>
      </p:sp>
      <p:sp>
        <p:nvSpPr>
          <p:cNvPr id="17" name="16 Rectángulo"/>
          <p:cNvSpPr/>
          <p:nvPr/>
        </p:nvSpPr>
        <p:spPr>
          <a:xfrm>
            <a:off x="1691680" y="1349176"/>
            <a:ext cx="4968552" cy="892552"/>
          </a:xfrm>
          <a:prstGeom prst="rect">
            <a:avLst/>
          </a:prstGeom>
          <a:solidFill>
            <a:srgbClr val="0070C0"/>
          </a:solidFill>
        </p:spPr>
        <p:txBody>
          <a:bodyPr wrap="square">
            <a:spAutoFit/>
          </a:bodyPr>
          <a:lstStyle/>
          <a:p>
            <a:pPr algn="ctr"/>
            <a:r>
              <a:rPr lang="es-MX" dirty="0" smtClean="0">
                <a:solidFill>
                  <a:schemeClr val="bg1"/>
                </a:solidFill>
              </a:rPr>
              <a:t>DERECHO PROCESAL CIENTÍFICO Y </a:t>
            </a:r>
            <a:r>
              <a:rPr lang="es-MX" dirty="0">
                <a:solidFill>
                  <a:schemeClr val="bg1"/>
                </a:solidFill>
              </a:rPr>
              <a:t>DERECHO PROCESAL POSITIVO </a:t>
            </a:r>
            <a:endParaRPr lang="es-MX" dirty="0" smtClean="0">
              <a:solidFill>
                <a:schemeClr val="bg1"/>
              </a:solidFill>
            </a:endParaRPr>
          </a:p>
          <a:p>
            <a:endParaRPr lang="es-MX" sz="1600" dirty="0" smtClean="0">
              <a:solidFill>
                <a:srgbClr val="C00000"/>
              </a:solidFill>
            </a:endParaRPr>
          </a:p>
        </p:txBody>
      </p:sp>
    </p:spTree>
    <p:extLst>
      <p:ext uri="{BB962C8B-B14F-4D97-AF65-F5344CB8AC3E}">
        <p14:creationId xmlns:p14="http://schemas.microsoft.com/office/powerpoint/2010/main" val="450652658"/>
      </p:ext>
    </p:extLst>
  </p:cSld>
  <p:clrMapOvr>
    <a:masterClrMapping/>
  </p:clrMapOvr>
  <p:timing>
    <p:tnLst>
      <p:par>
        <p:cTn id="1" dur="indefinite" restart="never" nodeType="tmRoot"/>
      </p:par>
    </p:tnLst>
  </p:timing>
</p:sld>
</file>

<file path=ppt/slides/slide1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6 CuadroTexto"/>
          <p:cNvSpPr txBox="1"/>
          <p:nvPr/>
        </p:nvSpPr>
        <p:spPr>
          <a:xfrm>
            <a:off x="1259632" y="620688"/>
            <a:ext cx="1512168" cy="369332"/>
          </a:xfrm>
          <a:prstGeom prst="rect">
            <a:avLst/>
          </a:prstGeom>
          <a:noFill/>
        </p:spPr>
        <p:txBody>
          <a:bodyPr wrap="square" rtlCol="0">
            <a:spAutoFit/>
          </a:bodyPr>
          <a:lstStyle/>
          <a:p>
            <a:endParaRPr lang="es-ES" dirty="0">
              <a:solidFill>
                <a:prstClr val="black"/>
              </a:solidFill>
            </a:endParaRPr>
          </a:p>
        </p:txBody>
      </p:sp>
      <p:sp>
        <p:nvSpPr>
          <p:cNvPr id="9" name="8 Rectángulo redondeado"/>
          <p:cNvSpPr/>
          <p:nvPr/>
        </p:nvSpPr>
        <p:spPr>
          <a:xfrm>
            <a:off x="323528" y="332656"/>
            <a:ext cx="8280920" cy="936104"/>
          </a:xfrm>
          <a:prstGeom prst="roundRect">
            <a:avLst/>
          </a:prstGeom>
          <a:gradFill>
            <a:gsLst>
              <a:gs pos="0">
                <a:srgbClr val="E6DCAC"/>
              </a:gs>
              <a:gs pos="12000">
                <a:srgbClr val="E6D78A"/>
              </a:gs>
              <a:gs pos="30000">
                <a:srgbClr val="C7AC4C"/>
              </a:gs>
              <a:gs pos="45000">
                <a:srgbClr val="E6D78A"/>
              </a:gs>
              <a:gs pos="77000">
                <a:srgbClr val="C7AC4C"/>
              </a:gs>
              <a:gs pos="100000">
                <a:srgbClr val="E6DCAC"/>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200" dirty="0" smtClean="0">
                <a:solidFill>
                  <a:srgbClr val="226911"/>
                </a:solidFill>
                <a:latin typeface="Elephant" pitchFamily="18" charset="0"/>
              </a:rPr>
              <a:t>    </a:t>
            </a:r>
            <a:r>
              <a:rPr lang="es-MX" sz="1600" i="1" dirty="0" smtClean="0">
                <a:solidFill>
                  <a:srgbClr val="11752B"/>
                </a:solidFill>
                <a:latin typeface="Bodoni MT Black" pitchFamily="18" charset="0"/>
              </a:rPr>
              <a:t>Universidad Autónoma del Estado de México</a:t>
            </a:r>
          </a:p>
          <a:p>
            <a:pPr algn="ctr"/>
            <a:r>
              <a:rPr lang="es-MX" i="1" dirty="0" smtClean="0">
                <a:solidFill>
                  <a:srgbClr val="11752B"/>
                </a:solidFill>
                <a:latin typeface="Bodoni MT Black" pitchFamily="18" charset="0"/>
              </a:rPr>
              <a:t>  </a:t>
            </a:r>
            <a:r>
              <a:rPr lang="es-MX" sz="1600" i="1" dirty="0" smtClean="0">
                <a:solidFill>
                  <a:srgbClr val="11752B"/>
                </a:solidFill>
                <a:latin typeface="Bodoni MT Black" pitchFamily="18" charset="0"/>
              </a:rPr>
              <a:t>UAEM</a:t>
            </a:r>
            <a:r>
              <a:rPr lang="es-MX" i="1" dirty="0" smtClean="0">
                <a:solidFill>
                  <a:srgbClr val="11752B"/>
                </a:solidFill>
                <a:latin typeface="Bodoni MT Black" pitchFamily="18" charset="0"/>
              </a:rPr>
              <a:t>  </a:t>
            </a:r>
            <a:r>
              <a:rPr lang="es-MX" i="1" dirty="0" smtClean="0">
                <a:solidFill>
                  <a:srgbClr val="11752B"/>
                </a:solidFill>
                <a:latin typeface="Bernard MT Condensed" pitchFamily="18" charset="0"/>
              </a:rPr>
              <a:t>          </a:t>
            </a:r>
            <a:r>
              <a:rPr lang="es-MX" sz="1600" i="1" dirty="0" smtClean="0">
                <a:solidFill>
                  <a:srgbClr val="11752B"/>
                </a:solidFill>
                <a:latin typeface="Arial Rounded MT Bold" pitchFamily="34" charset="0"/>
              </a:rPr>
              <a:t>Centro Universitario UAEM Texcoco</a:t>
            </a:r>
            <a:endParaRPr lang="es-ES" sz="1600" i="1" dirty="0">
              <a:solidFill>
                <a:srgbClr val="11752B"/>
              </a:solidFill>
              <a:latin typeface="Arial Rounded MT Bold" pitchFamily="34" charset="0"/>
            </a:endParaRPr>
          </a:p>
        </p:txBody>
      </p:sp>
      <p:grpSp>
        <p:nvGrpSpPr>
          <p:cNvPr id="2" name="12 Grupo"/>
          <p:cNvGrpSpPr/>
          <p:nvPr/>
        </p:nvGrpSpPr>
        <p:grpSpPr>
          <a:xfrm>
            <a:off x="827584" y="404664"/>
            <a:ext cx="792088" cy="792088"/>
            <a:chOff x="827584" y="404664"/>
            <a:chExt cx="792088" cy="792088"/>
          </a:xfrm>
        </p:grpSpPr>
        <p:sp>
          <p:nvSpPr>
            <p:cNvPr id="11" name="10 Elipse"/>
            <p:cNvSpPr/>
            <p:nvPr/>
          </p:nvSpPr>
          <p:spPr>
            <a:xfrm>
              <a:off x="827584" y="404664"/>
              <a:ext cx="792088" cy="792088"/>
            </a:xfrm>
            <a:prstGeom prst="ellipse">
              <a:avLst/>
            </a:prstGeom>
            <a:solidFill>
              <a:srgbClr val="FFFFFF"/>
            </a:solidFill>
            <a:ln>
              <a:solidFill>
                <a:schemeClr val="accent3">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solidFill>
                  <a:prstClr val="white"/>
                </a:solidFill>
              </a:endParaRPr>
            </a:p>
          </p:txBody>
        </p:sp>
        <p:pic>
          <p:nvPicPr>
            <p:cNvPr id="12" name="Picture 2" descr="http://t1.gstatic.com/images?q=tbn:ANd9GcSfLtaCsGO9UgQ96G_1eswjYFRMOZ_RtGGO6cdOqtA40QlhU6vh6WmpYcye">
              <a:hlinkClick r:id="rId2"/>
            </p:cNvPr>
            <p:cNvPicPr>
              <a:picLocks noChangeAspect="1" noChangeArrowheads="1"/>
            </p:cNvPicPr>
            <p:nvPr/>
          </p:nvPicPr>
          <p:blipFill>
            <a:blip r:embed="rId3" cstate="print">
              <a:lum bright="17000" contrast="3000"/>
            </a:blip>
            <a:srcRect/>
            <a:stretch>
              <a:fillRect/>
            </a:stretch>
          </p:blipFill>
          <p:spPr bwMode="auto">
            <a:xfrm>
              <a:off x="956031" y="553460"/>
              <a:ext cx="543553" cy="507505"/>
            </a:xfrm>
            <a:prstGeom prst="rect">
              <a:avLst/>
            </a:prstGeom>
            <a:noFill/>
          </p:spPr>
        </p:pic>
      </p:grpSp>
      <p:grpSp>
        <p:nvGrpSpPr>
          <p:cNvPr id="3" name="11 Grupo"/>
          <p:cNvGrpSpPr/>
          <p:nvPr/>
        </p:nvGrpSpPr>
        <p:grpSpPr>
          <a:xfrm>
            <a:off x="7308304" y="404664"/>
            <a:ext cx="792088" cy="792088"/>
            <a:chOff x="1547664" y="2204864"/>
            <a:chExt cx="792088" cy="792088"/>
          </a:xfrm>
        </p:grpSpPr>
        <p:sp>
          <p:nvSpPr>
            <p:cNvPr id="14" name="13 Elipse"/>
            <p:cNvSpPr/>
            <p:nvPr/>
          </p:nvSpPr>
          <p:spPr>
            <a:xfrm>
              <a:off x="1547664" y="2204864"/>
              <a:ext cx="792088" cy="792088"/>
            </a:xfrm>
            <a:prstGeom prst="ellipse">
              <a:avLst/>
            </a:prstGeom>
            <a:solidFill>
              <a:srgbClr val="FFFFFF"/>
            </a:solidFill>
            <a:ln>
              <a:solidFill>
                <a:schemeClr val="accent3">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solidFill>
                  <a:prstClr val="white"/>
                </a:solidFill>
              </a:endParaRPr>
            </a:p>
          </p:txBody>
        </p:sp>
        <p:pic>
          <p:nvPicPr>
            <p:cNvPr id="15" name="Imagen 57" descr="http://bl104w.blu104.mail.live.com/att/GetAttachment.aspx?tnail=0&amp;messageId=bc7526f9-a9f7-4794-8da5-fc650fc81e7a&amp;Aux=44|0|8CC0043DDC96710|"/>
            <p:cNvPicPr>
              <a:picLocks noChangeAspect="1" noChangeArrowheads="1"/>
            </p:cNvPicPr>
            <p:nvPr/>
          </p:nvPicPr>
          <p:blipFill>
            <a:blip r:embed="rId4" cstate="print"/>
            <a:srcRect/>
            <a:stretch>
              <a:fillRect/>
            </a:stretch>
          </p:blipFill>
          <p:spPr bwMode="auto">
            <a:xfrm>
              <a:off x="1691680" y="2348880"/>
              <a:ext cx="504056" cy="504056"/>
            </a:xfrm>
            <a:prstGeom prst="rect">
              <a:avLst/>
            </a:prstGeom>
            <a:noFill/>
            <a:ln w="9525">
              <a:noFill/>
              <a:miter lim="800000"/>
              <a:headEnd/>
              <a:tailEnd/>
            </a:ln>
          </p:spPr>
        </p:pic>
      </p:grpSp>
      <p:sp>
        <p:nvSpPr>
          <p:cNvPr id="13" name="12 CuadroTexto"/>
          <p:cNvSpPr txBox="1"/>
          <p:nvPr/>
        </p:nvSpPr>
        <p:spPr>
          <a:xfrm>
            <a:off x="1187624" y="1628800"/>
            <a:ext cx="6696744" cy="1231106"/>
          </a:xfrm>
          <a:prstGeom prst="rect">
            <a:avLst/>
          </a:prstGeom>
          <a:solidFill>
            <a:schemeClr val="accent3">
              <a:lumMod val="60000"/>
              <a:lumOff val="40000"/>
            </a:schemeClr>
          </a:solidFill>
        </p:spPr>
        <p:txBody>
          <a:bodyPr wrap="square" rtlCol="0">
            <a:spAutoFit/>
          </a:bodyPr>
          <a:lstStyle/>
          <a:p>
            <a:pPr algn="ctr"/>
            <a:r>
              <a:rPr lang="es-MX" sz="2800" b="1" u="sng" dirty="0" smtClean="0">
                <a:solidFill>
                  <a:prstClr val="black"/>
                </a:solidFill>
              </a:rPr>
              <a:t> </a:t>
            </a:r>
            <a:r>
              <a:rPr lang="es-MX" sz="2800" b="1" u="sng" dirty="0" smtClean="0">
                <a:solidFill>
                  <a:prstClr val="black"/>
                </a:solidFill>
              </a:rPr>
              <a:t>VIGENCIA </a:t>
            </a:r>
            <a:r>
              <a:rPr lang="es-MX" sz="2800" b="1" u="sng" dirty="0">
                <a:solidFill>
                  <a:prstClr val="black"/>
                </a:solidFill>
              </a:rPr>
              <a:t>DE LA LEY PROCESAL EN EL </a:t>
            </a:r>
            <a:r>
              <a:rPr lang="es-MX" sz="2800" b="1" u="sng" dirty="0" smtClean="0">
                <a:solidFill>
                  <a:prstClr val="black"/>
                </a:solidFill>
              </a:rPr>
              <a:t>ESPACIO</a:t>
            </a:r>
          </a:p>
          <a:p>
            <a:pPr algn="ctr"/>
            <a:endParaRPr lang="es-MX" dirty="0" smtClean="0">
              <a:solidFill>
                <a:prstClr val="white"/>
              </a:solidFill>
            </a:endParaRPr>
          </a:p>
        </p:txBody>
      </p:sp>
      <p:pic>
        <p:nvPicPr>
          <p:cNvPr id="26626" name="Picture 2" descr="http://www.kyushodelnorte.com/imagenes/mapa_mexico.gif"/>
          <p:cNvPicPr>
            <a:picLocks noChangeAspect="1" noChangeArrowheads="1"/>
          </p:cNvPicPr>
          <p:nvPr/>
        </p:nvPicPr>
        <p:blipFill>
          <a:blip r:embed="rId5" cstate="print"/>
          <a:srcRect/>
          <a:stretch>
            <a:fillRect/>
          </a:stretch>
        </p:blipFill>
        <p:spPr bwMode="auto">
          <a:xfrm>
            <a:off x="2175495" y="2898134"/>
            <a:ext cx="4721002" cy="3666860"/>
          </a:xfrm>
          <a:prstGeom prst="rect">
            <a:avLst/>
          </a:prstGeom>
          <a:noFill/>
        </p:spPr>
      </p:pic>
    </p:spTree>
    <p:extLst>
      <p:ext uri="{BB962C8B-B14F-4D97-AF65-F5344CB8AC3E}">
        <p14:creationId xmlns:p14="http://schemas.microsoft.com/office/powerpoint/2010/main" val="3380129062"/>
      </p:ext>
    </p:extLst>
  </p:cSld>
  <p:clrMapOvr>
    <a:masterClrMapping/>
  </p:clrMapOvr>
  <p:timing>
    <p:tnLst>
      <p:par>
        <p:cTn id="1" dur="indefinite" restart="never" nodeType="tmRoot"/>
      </p:par>
    </p:tnLst>
  </p:timing>
</p:sld>
</file>

<file path=ppt/slides/slide1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6 CuadroTexto"/>
          <p:cNvSpPr txBox="1"/>
          <p:nvPr/>
        </p:nvSpPr>
        <p:spPr>
          <a:xfrm>
            <a:off x="1259632" y="620688"/>
            <a:ext cx="1512168" cy="369332"/>
          </a:xfrm>
          <a:prstGeom prst="rect">
            <a:avLst/>
          </a:prstGeom>
          <a:noFill/>
        </p:spPr>
        <p:txBody>
          <a:bodyPr wrap="square" rtlCol="0">
            <a:spAutoFit/>
          </a:bodyPr>
          <a:lstStyle/>
          <a:p>
            <a:endParaRPr lang="es-ES" dirty="0">
              <a:solidFill>
                <a:prstClr val="black"/>
              </a:solidFill>
            </a:endParaRPr>
          </a:p>
        </p:txBody>
      </p:sp>
      <p:sp>
        <p:nvSpPr>
          <p:cNvPr id="9" name="8 Rectángulo redondeado"/>
          <p:cNvSpPr/>
          <p:nvPr/>
        </p:nvSpPr>
        <p:spPr>
          <a:xfrm>
            <a:off x="323528" y="332656"/>
            <a:ext cx="8280920" cy="936104"/>
          </a:xfrm>
          <a:prstGeom prst="roundRect">
            <a:avLst/>
          </a:prstGeom>
          <a:gradFill>
            <a:gsLst>
              <a:gs pos="0">
                <a:srgbClr val="E6DCAC"/>
              </a:gs>
              <a:gs pos="12000">
                <a:srgbClr val="E6D78A"/>
              </a:gs>
              <a:gs pos="30000">
                <a:srgbClr val="C7AC4C"/>
              </a:gs>
              <a:gs pos="45000">
                <a:srgbClr val="E6D78A"/>
              </a:gs>
              <a:gs pos="77000">
                <a:srgbClr val="C7AC4C"/>
              </a:gs>
              <a:gs pos="100000">
                <a:srgbClr val="E6DCAC"/>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200" dirty="0" smtClean="0">
                <a:solidFill>
                  <a:srgbClr val="226911"/>
                </a:solidFill>
                <a:latin typeface="Elephant" pitchFamily="18" charset="0"/>
              </a:rPr>
              <a:t>    </a:t>
            </a:r>
            <a:r>
              <a:rPr lang="es-MX" sz="1600" i="1" dirty="0" smtClean="0">
                <a:solidFill>
                  <a:srgbClr val="11752B"/>
                </a:solidFill>
                <a:latin typeface="Bodoni MT Black" pitchFamily="18" charset="0"/>
              </a:rPr>
              <a:t>Universidad Autónoma del Estado de México</a:t>
            </a:r>
          </a:p>
          <a:p>
            <a:pPr algn="ctr"/>
            <a:r>
              <a:rPr lang="es-MX" i="1" dirty="0" smtClean="0">
                <a:solidFill>
                  <a:srgbClr val="11752B"/>
                </a:solidFill>
                <a:latin typeface="Bodoni MT Black" pitchFamily="18" charset="0"/>
              </a:rPr>
              <a:t>  </a:t>
            </a:r>
            <a:r>
              <a:rPr lang="es-MX" sz="1600" i="1" dirty="0" smtClean="0">
                <a:solidFill>
                  <a:srgbClr val="11752B"/>
                </a:solidFill>
                <a:latin typeface="Bodoni MT Black" pitchFamily="18" charset="0"/>
              </a:rPr>
              <a:t>UAEM</a:t>
            </a:r>
            <a:r>
              <a:rPr lang="es-MX" i="1" dirty="0" smtClean="0">
                <a:solidFill>
                  <a:srgbClr val="11752B"/>
                </a:solidFill>
                <a:latin typeface="Bodoni MT Black" pitchFamily="18" charset="0"/>
              </a:rPr>
              <a:t>  </a:t>
            </a:r>
            <a:r>
              <a:rPr lang="es-MX" i="1" dirty="0" smtClean="0">
                <a:solidFill>
                  <a:srgbClr val="11752B"/>
                </a:solidFill>
                <a:latin typeface="Bernard MT Condensed" pitchFamily="18" charset="0"/>
              </a:rPr>
              <a:t>          </a:t>
            </a:r>
            <a:r>
              <a:rPr lang="es-MX" sz="1600" i="1" dirty="0" smtClean="0">
                <a:solidFill>
                  <a:srgbClr val="11752B"/>
                </a:solidFill>
                <a:latin typeface="Arial Rounded MT Bold" pitchFamily="34" charset="0"/>
              </a:rPr>
              <a:t>Centro Universitario UAEM Texcoco</a:t>
            </a:r>
            <a:endParaRPr lang="es-ES" sz="1600" i="1" dirty="0">
              <a:solidFill>
                <a:srgbClr val="11752B"/>
              </a:solidFill>
              <a:latin typeface="Arial Rounded MT Bold" pitchFamily="34" charset="0"/>
            </a:endParaRPr>
          </a:p>
        </p:txBody>
      </p:sp>
      <p:grpSp>
        <p:nvGrpSpPr>
          <p:cNvPr id="2" name="12 Grupo"/>
          <p:cNvGrpSpPr/>
          <p:nvPr/>
        </p:nvGrpSpPr>
        <p:grpSpPr>
          <a:xfrm>
            <a:off x="827584" y="404664"/>
            <a:ext cx="792088" cy="792088"/>
            <a:chOff x="827584" y="404664"/>
            <a:chExt cx="792088" cy="792088"/>
          </a:xfrm>
        </p:grpSpPr>
        <p:sp>
          <p:nvSpPr>
            <p:cNvPr id="11" name="10 Elipse"/>
            <p:cNvSpPr/>
            <p:nvPr/>
          </p:nvSpPr>
          <p:spPr>
            <a:xfrm>
              <a:off x="827584" y="404664"/>
              <a:ext cx="792088" cy="792088"/>
            </a:xfrm>
            <a:prstGeom prst="ellipse">
              <a:avLst/>
            </a:prstGeom>
            <a:solidFill>
              <a:srgbClr val="FFFFFF"/>
            </a:solidFill>
            <a:ln>
              <a:solidFill>
                <a:schemeClr val="accent3">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solidFill>
                  <a:prstClr val="white"/>
                </a:solidFill>
              </a:endParaRPr>
            </a:p>
          </p:txBody>
        </p:sp>
        <p:pic>
          <p:nvPicPr>
            <p:cNvPr id="12" name="Picture 2" descr="http://t1.gstatic.com/images?q=tbn:ANd9GcSfLtaCsGO9UgQ96G_1eswjYFRMOZ_RtGGO6cdOqtA40QlhU6vh6WmpYcye">
              <a:hlinkClick r:id="rId2"/>
            </p:cNvPr>
            <p:cNvPicPr>
              <a:picLocks noChangeAspect="1" noChangeArrowheads="1"/>
            </p:cNvPicPr>
            <p:nvPr/>
          </p:nvPicPr>
          <p:blipFill>
            <a:blip r:embed="rId3" cstate="print">
              <a:lum bright="17000" contrast="3000"/>
            </a:blip>
            <a:srcRect/>
            <a:stretch>
              <a:fillRect/>
            </a:stretch>
          </p:blipFill>
          <p:spPr bwMode="auto">
            <a:xfrm>
              <a:off x="956031" y="553460"/>
              <a:ext cx="543553" cy="507505"/>
            </a:xfrm>
            <a:prstGeom prst="rect">
              <a:avLst/>
            </a:prstGeom>
            <a:noFill/>
          </p:spPr>
        </p:pic>
      </p:grpSp>
      <p:grpSp>
        <p:nvGrpSpPr>
          <p:cNvPr id="3" name="11 Grupo"/>
          <p:cNvGrpSpPr/>
          <p:nvPr/>
        </p:nvGrpSpPr>
        <p:grpSpPr>
          <a:xfrm>
            <a:off x="7308304" y="404664"/>
            <a:ext cx="792088" cy="792088"/>
            <a:chOff x="1547664" y="2204864"/>
            <a:chExt cx="792088" cy="792088"/>
          </a:xfrm>
        </p:grpSpPr>
        <p:sp>
          <p:nvSpPr>
            <p:cNvPr id="14" name="13 Elipse"/>
            <p:cNvSpPr/>
            <p:nvPr/>
          </p:nvSpPr>
          <p:spPr>
            <a:xfrm>
              <a:off x="1547664" y="2204864"/>
              <a:ext cx="792088" cy="792088"/>
            </a:xfrm>
            <a:prstGeom prst="ellipse">
              <a:avLst/>
            </a:prstGeom>
            <a:solidFill>
              <a:srgbClr val="FFFFFF"/>
            </a:solidFill>
            <a:ln>
              <a:solidFill>
                <a:schemeClr val="accent3">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solidFill>
                  <a:prstClr val="white"/>
                </a:solidFill>
              </a:endParaRPr>
            </a:p>
          </p:txBody>
        </p:sp>
        <p:pic>
          <p:nvPicPr>
            <p:cNvPr id="15" name="Imagen 57" descr="http://bl104w.blu104.mail.live.com/att/GetAttachment.aspx?tnail=0&amp;messageId=bc7526f9-a9f7-4794-8da5-fc650fc81e7a&amp;Aux=44|0|8CC0043DDC96710|"/>
            <p:cNvPicPr>
              <a:picLocks noChangeAspect="1" noChangeArrowheads="1"/>
            </p:cNvPicPr>
            <p:nvPr/>
          </p:nvPicPr>
          <p:blipFill>
            <a:blip r:embed="rId4" cstate="print"/>
            <a:srcRect/>
            <a:stretch>
              <a:fillRect/>
            </a:stretch>
          </p:blipFill>
          <p:spPr bwMode="auto">
            <a:xfrm>
              <a:off x="1691680" y="2348880"/>
              <a:ext cx="504056" cy="504056"/>
            </a:xfrm>
            <a:prstGeom prst="rect">
              <a:avLst/>
            </a:prstGeom>
            <a:noFill/>
            <a:ln w="9525">
              <a:noFill/>
              <a:miter lim="800000"/>
              <a:headEnd/>
              <a:tailEnd/>
            </a:ln>
          </p:spPr>
        </p:pic>
      </p:grpSp>
      <p:sp>
        <p:nvSpPr>
          <p:cNvPr id="13" name="12 CuadroTexto"/>
          <p:cNvSpPr txBox="1"/>
          <p:nvPr/>
        </p:nvSpPr>
        <p:spPr>
          <a:xfrm>
            <a:off x="245864" y="2330224"/>
            <a:ext cx="8352928" cy="3354765"/>
          </a:xfrm>
          <a:prstGeom prst="rect">
            <a:avLst/>
          </a:prstGeom>
          <a:solidFill>
            <a:schemeClr val="accent3">
              <a:lumMod val="60000"/>
              <a:lumOff val="40000"/>
            </a:schemeClr>
          </a:solidFill>
        </p:spPr>
        <p:txBody>
          <a:bodyPr wrap="square" rtlCol="0">
            <a:spAutoFit/>
          </a:bodyPr>
          <a:lstStyle/>
          <a:p>
            <a:pPr algn="just"/>
            <a:r>
              <a:rPr lang="es-MX" sz="3200" dirty="0"/>
              <a:t>Las leyes rigen </a:t>
            </a:r>
            <a:r>
              <a:rPr lang="es-MX" sz="3200" dirty="0" smtClean="0"/>
              <a:t>no sólo por </a:t>
            </a:r>
            <a:r>
              <a:rPr lang="es-MX" sz="3200" dirty="0"/>
              <a:t>la soberanía limitada del </a:t>
            </a:r>
            <a:r>
              <a:rPr lang="es-MX" sz="3200" dirty="0" smtClean="0"/>
              <a:t>legislador, sino </a:t>
            </a:r>
            <a:r>
              <a:rPr lang="es-MX" sz="3200" dirty="0"/>
              <a:t>también </a:t>
            </a:r>
            <a:r>
              <a:rPr lang="es-MX" sz="3200" dirty="0">
                <a:solidFill>
                  <a:srgbClr val="FF0000"/>
                </a:solidFill>
              </a:rPr>
              <a:t>con acotamientos en el espacio o territorio donde se pueden aplicar</a:t>
            </a:r>
            <a:r>
              <a:rPr lang="es-MX" sz="3200" dirty="0"/>
              <a:t>. En nuestro medio tenemos leyes federales, leyes estatales (locales) y leyes del Distrito Federal, de naturaleza </a:t>
            </a:r>
            <a:r>
              <a:rPr lang="es-MX" sz="3200" dirty="0" smtClean="0"/>
              <a:t>procesal.</a:t>
            </a:r>
            <a:endParaRPr lang="es-ES" sz="3200" dirty="0"/>
          </a:p>
          <a:p>
            <a:endParaRPr lang="es-ES" sz="2000" dirty="0">
              <a:solidFill>
                <a:prstClr val="black"/>
              </a:solidFill>
            </a:endParaRPr>
          </a:p>
        </p:txBody>
      </p:sp>
      <p:sp>
        <p:nvSpPr>
          <p:cNvPr id="16" name="15 CuadroTexto"/>
          <p:cNvSpPr txBox="1"/>
          <p:nvPr/>
        </p:nvSpPr>
        <p:spPr>
          <a:xfrm>
            <a:off x="7236296" y="6309320"/>
            <a:ext cx="1233030" cy="246221"/>
          </a:xfrm>
          <a:prstGeom prst="rect">
            <a:avLst/>
          </a:prstGeom>
          <a:noFill/>
        </p:spPr>
        <p:txBody>
          <a:bodyPr wrap="none" rtlCol="0">
            <a:spAutoFit/>
          </a:bodyPr>
          <a:lstStyle/>
          <a:p>
            <a:r>
              <a:rPr lang="es-MX" sz="1000" dirty="0" smtClean="0">
                <a:solidFill>
                  <a:prstClr val="white"/>
                </a:solidFill>
              </a:rPr>
              <a:t>Said, 2007, pág. 144</a:t>
            </a:r>
            <a:endParaRPr lang="es-ES" sz="1000" dirty="0">
              <a:solidFill>
                <a:prstClr val="white"/>
              </a:solidFill>
            </a:endParaRPr>
          </a:p>
        </p:txBody>
      </p:sp>
      <p:sp>
        <p:nvSpPr>
          <p:cNvPr id="17" name="16 Rectángulo"/>
          <p:cNvSpPr/>
          <p:nvPr/>
        </p:nvSpPr>
        <p:spPr>
          <a:xfrm>
            <a:off x="956031" y="1556792"/>
            <a:ext cx="7104864" cy="523220"/>
          </a:xfrm>
          <a:prstGeom prst="rect">
            <a:avLst/>
          </a:prstGeom>
          <a:solidFill>
            <a:schemeClr val="accent3">
              <a:lumMod val="60000"/>
              <a:lumOff val="40000"/>
            </a:schemeClr>
          </a:solidFill>
        </p:spPr>
        <p:txBody>
          <a:bodyPr wrap="square">
            <a:spAutoFit/>
          </a:bodyPr>
          <a:lstStyle/>
          <a:p>
            <a:r>
              <a:rPr lang="es-MX" sz="2800" dirty="0" smtClean="0"/>
              <a:t>VIGENCIA DE LA LEY PROCESAL EN EL ESPACIO…</a:t>
            </a:r>
          </a:p>
        </p:txBody>
      </p:sp>
    </p:spTree>
    <p:extLst>
      <p:ext uri="{BB962C8B-B14F-4D97-AF65-F5344CB8AC3E}">
        <p14:creationId xmlns:p14="http://schemas.microsoft.com/office/powerpoint/2010/main" val="1496222767"/>
      </p:ext>
    </p:extLst>
  </p:cSld>
  <p:clrMapOvr>
    <a:masterClrMapping/>
  </p:clrMapOvr>
  <p:timing>
    <p:tnLst>
      <p:par>
        <p:cTn id="1" dur="indefinite" restart="never" nodeType="tmRoot"/>
      </p:par>
    </p:tnLst>
  </p:timing>
</p:sld>
</file>

<file path=ppt/slides/slide1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6 CuadroTexto"/>
          <p:cNvSpPr txBox="1"/>
          <p:nvPr/>
        </p:nvSpPr>
        <p:spPr>
          <a:xfrm>
            <a:off x="1259632" y="620688"/>
            <a:ext cx="1512168" cy="369332"/>
          </a:xfrm>
          <a:prstGeom prst="rect">
            <a:avLst/>
          </a:prstGeom>
          <a:noFill/>
        </p:spPr>
        <p:txBody>
          <a:bodyPr wrap="square" rtlCol="0">
            <a:spAutoFit/>
          </a:bodyPr>
          <a:lstStyle/>
          <a:p>
            <a:endParaRPr lang="es-ES" dirty="0">
              <a:solidFill>
                <a:prstClr val="black"/>
              </a:solidFill>
            </a:endParaRPr>
          </a:p>
        </p:txBody>
      </p:sp>
      <p:sp>
        <p:nvSpPr>
          <p:cNvPr id="9" name="8 Rectángulo redondeado"/>
          <p:cNvSpPr/>
          <p:nvPr/>
        </p:nvSpPr>
        <p:spPr>
          <a:xfrm>
            <a:off x="323528" y="332656"/>
            <a:ext cx="8280920" cy="936104"/>
          </a:xfrm>
          <a:prstGeom prst="roundRect">
            <a:avLst/>
          </a:prstGeom>
          <a:gradFill>
            <a:gsLst>
              <a:gs pos="0">
                <a:srgbClr val="E6DCAC"/>
              </a:gs>
              <a:gs pos="12000">
                <a:srgbClr val="E6D78A"/>
              </a:gs>
              <a:gs pos="30000">
                <a:srgbClr val="C7AC4C"/>
              </a:gs>
              <a:gs pos="45000">
                <a:srgbClr val="E6D78A"/>
              </a:gs>
              <a:gs pos="77000">
                <a:srgbClr val="C7AC4C"/>
              </a:gs>
              <a:gs pos="100000">
                <a:srgbClr val="E6DCAC"/>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200" dirty="0" smtClean="0">
                <a:solidFill>
                  <a:srgbClr val="226911"/>
                </a:solidFill>
                <a:latin typeface="Elephant" pitchFamily="18" charset="0"/>
              </a:rPr>
              <a:t>    </a:t>
            </a:r>
            <a:r>
              <a:rPr lang="es-MX" sz="1600" i="1" dirty="0" smtClean="0">
                <a:solidFill>
                  <a:srgbClr val="11752B"/>
                </a:solidFill>
                <a:latin typeface="Bodoni MT Black" pitchFamily="18" charset="0"/>
              </a:rPr>
              <a:t>Universidad Autónoma del Estado de México</a:t>
            </a:r>
          </a:p>
          <a:p>
            <a:pPr algn="ctr"/>
            <a:r>
              <a:rPr lang="es-MX" i="1" dirty="0" smtClean="0">
                <a:solidFill>
                  <a:srgbClr val="11752B"/>
                </a:solidFill>
                <a:latin typeface="Bodoni MT Black" pitchFamily="18" charset="0"/>
              </a:rPr>
              <a:t>  </a:t>
            </a:r>
            <a:r>
              <a:rPr lang="es-MX" sz="1600" i="1" dirty="0" smtClean="0">
                <a:solidFill>
                  <a:srgbClr val="11752B"/>
                </a:solidFill>
                <a:latin typeface="Bodoni MT Black" pitchFamily="18" charset="0"/>
              </a:rPr>
              <a:t>UAEM</a:t>
            </a:r>
            <a:r>
              <a:rPr lang="es-MX" i="1" dirty="0" smtClean="0">
                <a:solidFill>
                  <a:srgbClr val="11752B"/>
                </a:solidFill>
                <a:latin typeface="Bodoni MT Black" pitchFamily="18" charset="0"/>
              </a:rPr>
              <a:t>  </a:t>
            </a:r>
            <a:r>
              <a:rPr lang="es-MX" i="1" dirty="0" smtClean="0">
                <a:solidFill>
                  <a:srgbClr val="11752B"/>
                </a:solidFill>
                <a:latin typeface="Bernard MT Condensed" pitchFamily="18" charset="0"/>
              </a:rPr>
              <a:t>          </a:t>
            </a:r>
            <a:r>
              <a:rPr lang="es-MX" sz="1600" i="1" dirty="0" smtClean="0">
                <a:solidFill>
                  <a:srgbClr val="11752B"/>
                </a:solidFill>
                <a:latin typeface="Arial Rounded MT Bold" pitchFamily="34" charset="0"/>
              </a:rPr>
              <a:t>Centro Universitario UAEM Texcoco</a:t>
            </a:r>
            <a:endParaRPr lang="es-ES" sz="1600" i="1" dirty="0">
              <a:solidFill>
                <a:srgbClr val="11752B"/>
              </a:solidFill>
              <a:latin typeface="Arial Rounded MT Bold" pitchFamily="34" charset="0"/>
            </a:endParaRPr>
          </a:p>
        </p:txBody>
      </p:sp>
      <p:grpSp>
        <p:nvGrpSpPr>
          <p:cNvPr id="2" name="12 Grupo"/>
          <p:cNvGrpSpPr/>
          <p:nvPr/>
        </p:nvGrpSpPr>
        <p:grpSpPr>
          <a:xfrm>
            <a:off x="827584" y="404664"/>
            <a:ext cx="792088" cy="792088"/>
            <a:chOff x="827584" y="404664"/>
            <a:chExt cx="792088" cy="792088"/>
          </a:xfrm>
        </p:grpSpPr>
        <p:sp>
          <p:nvSpPr>
            <p:cNvPr id="11" name="10 Elipse"/>
            <p:cNvSpPr/>
            <p:nvPr/>
          </p:nvSpPr>
          <p:spPr>
            <a:xfrm>
              <a:off x="827584" y="404664"/>
              <a:ext cx="792088" cy="792088"/>
            </a:xfrm>
            <a:prstGeom prst="ellipse">
              <a:avLst/>
            </a:prstGeom>
            <a:solidFill>
              <a:srgbClr val="FFFFFF"/>
            </a:solidFill>
            <a:ln>
              <a:solidFill>
                <a:schemeClr val="accent3">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solidFill>
                  <a:prstClr val="white"/>
                </a:solidFill>
              </a:endParaRPr>
            </a:p>
          </p:txBody>
        </p:sp>
        <p:pic>
          <p:nvPicPr>
            <p:cNvPr id="12" name="Picture 2" descr="http://t1.gstatic.com/images?q=tbn:ANd9GcSfLtaCsGO9UgQ96G_1eswjYFRMOZ_RtGGO6cdOqtA40QlhU6vh6WmpYcye">
              <a:hlinkClick r:id="rId2"/>
            </p:cNvPr>
            <p:cNvPicPr>
              <a:picLocks noChangeAspect="1" noChangeArrowheads="1"/>
            </p:cNvPicPr>
            <p:nvPr/>
          </p:nvPicPr>
          <p:blipFill>
            <a:blip r:embed="rId3" cstate="print">
              <a:lum bright="17000" contrast="3000"/>
            </a:blip>
            <a:srcRect/>
            <a:stretch>
              <a:fillRect/>
            </a:stretch>
          </p:blipFill>
          <p:spPr bwMode="auto">
            <a:xfrm>
              <a:off x="956031" y="553460"/>
              <a:ext cx="543553" cy="507505"/>
            </a:xfrm>
            <a:prstGeom prst="rect">
              <a:avLst/>
            </a:prstGeom>
            <a:noFill/>
          </p:spPr>
        </p:pic>
      </p:grpSp>
      <p:grpSp>
        <p:nvGrpSpPr>
          <p:cNvPr id="3" name="11 Grupo"/>
          <p:cNvGrpSpPr/>
          <p:nvPr/>
        </p:nvGrpSpPr>
        <p:grpSpPr>
          <a:xfrm>
            <a:off x="7308304" y="404664"/>
            <a:ext cx="792088" cy="792088"/>
            <a:chOff x="1547664" y="2204864"/>
            <a:chExt cx="792088" cy="792088"/>
          </a:xfrm>
        </p:grpSpPr>
        <p:sp>
          <p:nvSpPr>
            <p:cNvPr id="14" name="13 Elipse"/>
            <p:cNvSpPr/>
            <p:nvPr/>
          </p:nvSpPr>
          <p:spPr>
            <a:xfrm>
              <a:off x="1547664" y="2204864"/>
              <a:ext cx="792088" cy="792088"/>
            </a:xfrm>
            <a:prstGeom prst="ellipse">
              <a:avLst/>
            </a:prstGeom>
            <a:solidFill>
              <a:srgbClr val="FFFFFF"/>
            </a:solidFill>
            <a:ln>
              <a:solidFill>
                <a:schemeClr val="accent3">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solidFill>
                  <a:prstClr val="white"/>
                </a:solidFill>
              </a:endParaRPr>
            </a:p>
          </p:txBody>
        </p:sp>
        <p:pic>
          <p:nvPicPr>
            <p:cNvPr id="15" name="Imagen 57" descr="http://bl104w.blu104.mail.live.com/att/GetAttachment.aspx?tnail=0&amp;messageId=bc7526f9-a9f7-4794-8da5-fc650fc81e7a&amp;Aux=44|0|8CC0043DDC96710|"/>
            <p:cNvPicPr>
              <a:picLocks noChangeAspect="1" noChangeArrowheads="1"/>
            </p:cNvPicPr>
            <p:nvPr/>
          </p:nvPicPr>
          <p:blipFill>
            <a:blip r:embed="rId4" cstate="print"/>
            <a:srcRect/>
            <a:stretch>
              <a:fillRect/>
            </a:stretch>
          </p:blipFill>
          <p:spPr bwMode="auto">
            <a:xfrm>
              <a:off x="1691680" y="2348880"/>
              <a:ext cx="504056" cy="504056"/>
            </a:xfrm>
            <a:prstGeom prst="rect">
              <a:avLst/>
            </a:prstGeom>
            <a:noFill/>
            <a:ln w="9525">
              <a:noFill/>
              <a:miter lim="800000"/>
              <a:headEnd/>
              <a:tailEnd/>
            </a:ln>
          </p:spPr>
        </p:pic>
      </p:grpSp>
      <p:sp>
        <p:nvSpPr>
          <p:cNvPr id="17" name="16 Rectángulo"/>
          <p:cNvSpPr/>
          <p:nvPr/>
        </p:nvSpPr>
        <p:spPr>
          <a:xfrm>
            <a:off x="2411760" y="1682401"/>
            <a:ext cx="5292588" cy="400110"/>
          </a:xfrm>
          <a:prstGeom prst="rect">
            <a:avLst/>
          </a:prstGeom>
          <a:solidFill>
            <a:schemeClr val="accent3">
              <a:lumMod val="60000"/>
              <a:lumOff val="40000"/>
            </a:schemeClr>
          </a:solidFill>
        </p:spPr>
        <p:txBody>
          <a:bodyPr wrap="square">
            <a:spAutoFit/>
          </a:bodyPr>
          <a:lstStyle/>
          <a:p>
            <a:pPr algn="ctr"/>
            <a:r>
              <a:rPr lang="es-MX" sz="2000" dirty="0" smtClean="0"/>
              <a:t>VIGENCIA DE LA LEY PROCESAL EN EL ESPACIO…</a:t>
            </a:r>
          </a:p>
        </p:txBody>
      </p:sp>
      <p:pic>
        <p:nvPicPr>
          <p:cNvPr id="25602" name="Picture 2" descr="http://www.cddiputados.gob.mx/POLEMEX/IMAGES/FACHADA.jpg"/>
          <p:cNvPicPr>
            <a:picLocks noChangeAspect="1" noChangeArrowheads="1"/>
          </p:cNvPicPr>
          <p:nvPr/>
        </p:nvPicPr>
        <p:blipFill>
          <a:blip r:embed="rId5" cstate="print"/>
          <a:srcRect/>
          <a:stretch>
            <a:fillRect/>
          </a:stretch>
        </p:blipFill>
        <p:spPr bwMode="auto">
          <a:xfrm>
            <a:off x="7092280" y="3861048"/>
            <a:ext cx="1728192" cy="1224136"/>
          </a:xfrm>
          <a:prstGeom prst="rect">
            <a:avLst/>
          </a:prstGeom>
          <a:noFill/>
        </p:spPr>
      </p:pic>
      <p:sp>
        <p:nvSpPr>
          <p:cNvPr id="18" name="17 Rectángulo"/>
          <p:cNvSpPr/>
          <p:nvPr/>
        </p:nvSpPr>
        <p:spPr>
          <a:xfrm>
            <a:off x="683568" y="2276872"/>
            <a:ext cx="7560840" cy="1631216"/>
          </a:xfrm>
          <a:prstGeom prst="rect">
            <a:avLst/>
          </a:prstGeom>
          <a:solidFill>
            <a:schemeClr val="accent3">
              <a:lumMod val="60000"/>
              <a:lumOff val="40000"/>
            </a:schemeClr>
          </a:solidFill>
        </p:spPr>
        <p:txBody>
          <a:bodyPr wrap="square">
            <a:spAutoFit/>
          </a:bodyPr>
          <a:lstStyle/>
          <a:p>
            <a:pPr algn="ctr"/>
            <a:r>
              <a:rPr lang="es-ES" sz="2000" b="1" dirty="0" smtClean="0">
                <a:latin typeface="Arial" pitchFamily="34" charset="0"/>
                <a:cs typeface="Arial" pitchFamily="34" charset="0"/>
              </a:rPr>
              <a:t>CÓDIGO CIVIL FEDERAL</a:t>
            </a:r>
          </a:p>
          <a:p>
            <a:pPr algn="ctr"/>
            <a:r>
              <a:rPr lang="es-ES" sz="2000" b="1" dirty="0" smtClean="0">
                <a:latin typeface="Arial" pitchFamily="34" charset="0"/>
                <a:cs typeface="Arial" pitchFamily="34" charset="0"/>
              </a:rPr>
              <a:t>Disposiciones Preliminares</a:t>
            </a:r>
          </a:p>
          <a:p>
            <a:pPr algn="ctr"/>
            <a:endParaRPr lang="es-ES" sz="2000" b="1" dirty="0" smtClean="0">
              <a:latin typeface="Arial" pitchFamily="34" charset="0"/>
              <a:cs typeface="Arial" pitchFamily="34" charset="0"/>
            </a:endParaRPr>
          </a:p>
          <a:p>
            <a:pPr algn="just"/>
            <a:r>
              <a:rPr lang="es-ES" sz="2000" b="1" dirty="0" smtClean="0">
                <a:latin typeface="Arial" pitchFamily="34" charset="0"/>
                <a:cs typeface="Arial" pitchFamily="34" charset="0"/>
              </a:rPr>
              <a:t>Artículo 1o.- Las disposiciones de este Código regirán en toda la República en asuntos del orden federal.</a:t>
            </a:r>
            <a:endParaRPr lang="es-ES" sz="2000" b="1" dirty="0">
              <a:latin typeface="Arial" pitchFamily="34" charset="0"/>
              <a:cs typeface="Arial" pitchFamily="34" charset="0"/>
            </a:endParaRPr>
          </a:p>
        </p:txBody>
      </p:sp>
      <p:sp>
        <p:nvSpPr>
          <p:cNvPr id="98305" name="Rectangle 1"/>
          <p:cNvSpPr>
            <a:spLocks noChangeArrowheads="1"/>
          </p:cNvSpPr>
          <p:nvPr/>
        </p:nvSpPr>
        <p:spPr bwMode="auto">
          <a:xfrm>
            <a:off x="323528" y="4005064"/>
            <a:ext cx="8280920" cy="2246769"/>
          </a:xfrm>
          <a:prstGeom prst="rect">
            <a:avLst/>
          </a:prstGeom>
          <a:solidFill>
            <a:schemeClr val="accent3">
              <a:lumMod val="60000"/>
              <a:lumOff val="40000"/>
            </a:schemeClr>
          </a:solid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lgn="ctr" fontAlgn="base">
              <a:spcBef>
                <a:spcPct val="0"/>
              </a:spcBef>
              <a:spcAft>
                <a:spcPct val="0"/>
              </a:spcAft>
            </a:pPr>
            <a:r>
              <a:rPr lang="es-ES" sz="2000" b="1" dirty="0" smtClean="0">
                <a:latin typeface="Arial" pitchFamily="34" charset="0"/>
                <a:ea typeface="Times New Roman" pitchFamily="18" charset="0"/>
              </a:rPr>
              <a:t>CODIGO CIVIL DEL ESTADO DE MEXICO</a:t>
            </a:r>
            <a:endParaRPr lang="es-ES" sz="2000" dirty="0" smtClean="0">
              <a:latin typeface="Arial" pitchFamily="34" charset="0"/>
            </a:endParaRPr>
          </a:p>
          <a:p>
            <a:pPr algn="ctr" eaLnBrk="0" fontAlgn="base" hangingPunct="0">
              <a:spcBef>
                <a:spcPct val="0"/>
              </a:spcBef>
              <a:spcAft>
                <a:spcPct val="0"/>
              </a:spcAft>
            </a:pPr>
            <a:r>
              <a:rPr lang="es-ES" sz="2000" b="1" dirty="0" smtClean="0">
                <a:latin typeface="Arial" pitchFamily="34" charset="0"/>
                <a:ea typeface="Times New Roman" pitchFamily="18" charset="0"/>
                <a:cs typeface="Arial" pitchFamily="34" charset="0"/>
              </a:rPr>
              <a:t>LIBRO PRIMERO</a:t>
            </a:r>
            <a:endParaRPr lang="es-ES" sz="2000" dirty="0" smtClean="0">
              <a:latin typeface="Arial" pitchFamily="34" charset="0"/>
            </a:endParaRPr>
          </a:p>
          <a:p>
            <a:pPr algn="ctr" eaLnBrk="0" fontAlgn="base" hangingPunct="0">
              <a:spcBef>
                <a:spcPct val="0"/>
              </a:spcBef>
              <a:spcAft>
                <a:spcPct val="0"/>
              </a:spcAft>
            </a:pPr>
            <a:r>
              <a:rPr lang="es-ES" sz="2000" b="1" dirty="0" smtClean="0">
                <a:latin typeface="Arial" pitchFamily="34" charset="0"/>
                <a:ea typeface="Times New Roman" pitchFamily="18" charset="0"/>
                <a:cs typeface="Arial" pitchFamily="34" charset="0"/>
              </a:rPr>
              <a:t>PARTE GENERAL </a:t>
            </a:r>
            <a:endParaRPr lang="es-ES" sz="2000" dirty="0" smtClean="0">
              <a:latin typeface="Arial" pitchFamily="34" charset="0"/>
            </a:endParaRPr>
          </a:p>
          <a:p>
            <a:pPr algn="just" eaLnBrk="0" fontAlgn="base" hangingPunct="0">
              <a:spcBef>
                <a:spcPct val="0"/>
              </a:spcBef>
              <a:spcAft>
                <a:spcPct val="0"/>
              </a:spcAft>
            </a:pPr>
            <a:r>
              <a:rPr lang="es-ES" sz="2000" b="1" dirty="0" smtClean="0">
                <a:latin typeface="Arial" pitchFamily="34" charset="0"/>
                <a:ea typeface="Times New Roman" pitchFamily="18" charset="0"/>
                <a:cs typeface="Arial" pitchFamily="34" charset="0"/>
              </a:rPr>
              <a:t>Ámbito territorial y material</a:t>
            </a:r>
            <a:endParaRPr lang="es-ES" sz="2000" dirty="0" smtClean="0">
              <a:latin typeface="Arial" pitchFamily="34" charset="0"/>
            </a:endParaRPr>
          </a:p>
          <a:p>
            <a:pPr algn="just" eaLnBrk="0" fontAlgn="base" hangingPunct="0">
              <a:spcBef>
                <a:spcPct val="0"/>
              </a:spcBef>
              <a:spcAft>
                <a:spcPct val="0"/>
              </a:spcAft>
            </a:pPr>
            <a:r>
              <a:rPr lang="es-ES" sz="2000" b="1" dirty="0" smtClean="0">
                <a:latin typeface="Arial" pitchFamily="34" charset="0"/>
                <a:ea typeface="Times New Roman" pitchFamily="18" charset="0"/>
                <a:cs typeface="Arial" pitchFamily="34" charset="0"/>
              </a:rPr>
              <a:t>Artículo 1.1.- </a:t>
            </a:r>
            <a:r>
              <a:rPr lang="es-ES" sz="2000" dirty="0" smtClean="0">
                <a:latin typeface="Arial" pitchFamily="34" charset="0"/>
                <a:ea typeface="Times New Roman" pitchFamily="18" charset="0"/>
                <a:cs typeface="Arial" pitchFamily="34" charset="0"/>
              </a:rPr>
              <a:t>Las disposiciones de este Código regulan, en el Estado de México, los derechos y obligaciones de orden privado concernientes a las personas y sus bienes. </a:t>
            </a:r>
            <a:endParaRPr lang="es-ES" sz="2000" dirty="0" smtClean="0">
              <a:latin typeface="Arial" pitchFamily="34" charset="0"/>
            </a:endParaRPr>
          </a:p>
        </p:txBody>
      </p:sp>
      <p:pic>
        <p:nvPicPr>
          <p:cNvPr id="98307" name="Picture 3" descr="http://expresionmx.info/wp-content/uploads/2010/08/camara_de_diputados.jpg"/>
          <p:cNvPicPr>
            <a:picLocks noChangeAspect="1" noChangeArrowheads="1"/>
          </p:cNvPicPr>
          <p:nvPr/>
        </p:nvPicPr>
        <p:blipFill>
          <a:blip r:embed="rId6" cstate="print"/>
          <a:srcRect/>
          <a:stretch>
            <a:fillRect/>
          </a:stretch>
        </p:blipFill>
        <p:spPr bwMode="auto">
          <a:xfrm>
            <a:off x="611560" y="1628800"/>
            <a:ext cx="1584176" cy="1228961"/>
          </a:xfrm>
          <a:prstGeom prst="rect">
            <a:avLst/>
          </a:prstGeom>
          <a:noFill/>
        </p:spPr>
      </p:pic>
    </p:spTree>
    <p:extLst>
      <p:ext uri="{BB962C8B-B14F-4D97-AF65-F5344CB8AC3E}">
        <p14:creationId xmlns:p14="http://schemas.microsoft.com/office/powerpoint/2010/main" val="959206868"/>
      </p:ext>
    </p:extLst>
  </p:cSld>
  <p:clrMapOvr>
    <a:masterClrMapping/>
  </p:clrMapOvr>
  <p:timing>
    <p:tnLst>
      <p:par>
        <p:cTn id="1" dur="indefinite" restart="never" nodeType="tmRoot"/>
      </p:par>
    </p:tnLst>
  </p:timing>
</p:sld>
</file>

<file path=ppt/slides/slide1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1600200"/>
            <a:ext cx="8229600" cy="4972072"/>
          </a:xfrm>
          <a:solidFill>
            <a:schemeClr val="tx2">
              <a:lumMod val="60000"/>
              <a:lumOff val="40000"/>
            </a:schemeClr>
          </a:solidFill>
        </p:spPr>
        <p:style>
          <a:lnRef idx="0">
            <a:schemeClr val="accent3"/>
          </a:lnRef>
          <a:fillRef idx="3">
            <a:schemeClr val="accent3"/>
          </a:fillRef>
          <a:effectRef idx="3">
            <a:schemeClr val="accent3"/>
          </a:effectRef>
          <a:fontRef idx="minor">
            <a:schemeClr val="lt1"/>
          </a:fontRef>
        </p:style>
        <p:txBody>
          <a:bodyPr>
            <a:normAutofit fontScale="25000" lnSpcReduction="20000"/>
          </a:bodyPr>
          <a:lstStyle/>
          <a:p>
            <a:pPr marL="0" indent="0">
              <a:buNone/>
            </a:pPr>
            <a:r>
              <a:rPr lang="es-MX" sz="5500" dirty="0">
                <a:latin typeface="Arial" pitchFamily="34" charset="0"/>
                <a:cs typeface="Arial" pitchFamily="34" charset="0"/>
              </a:rPr>
              <a:t> </a:t>
            </a:r>
            <a:r>
              <a:rPr lang="es-MX" sz="5500" dirty="0" smtClean="0">
                <a:latin typeface="Arial" pitchFamily="34" charset="0"/>
                <a:cs typeface="Arial" pitchFamily="34" charset="0"/>
              </a:rPr>
              <a:t>Bartoloni </a:t>
            </a:r>
            <a:r>
              <a:rPr lang="es-MX" sz="5500" dirty="0">
                <a:latin typeface="Arial" pitchFamily="34" charset="0"/>
                <a:cs typeface="Arial" pitchFamily="34" charset="0"/>
              </a:rPr>
              <a:t>Ferro, A. (2006). Presupuestos de la </a:t>
            </a:r>
            <a:r>
              <a:rPr lang="es-MX" sz="5500" dirty="0" err="1">
                <a:latin typeface="Arial" pitchFamily="34" charset="0"/>
                <a:cs typeface="Arial" pitchFamily="34" charset="0"/>
              </a:rPr>
              <a:t>Teoria</a:t>
            </a:r>
            <a:r>
              <a:rPr lang="es-MX" sz="5500" dirty="0">
                <a:latin typeface="Arial" pitchFamily="34" charset="0"/>
                <a:cs typeface="Arial" pitchFamily="34" charset="0"/>
              </a:rPr>
              <a:t> del Proceso. Buenos Aires: </a:t>
            </a:r>
            <a:r>
              <a:rPr lang="es-MX" sz="5500" dirty="0" err="1">
                <a:latin typeface="Arial" pitchFamily="34" charset="0"/>
                <a:cs typeface="Arial" pitchFamily="34" charset="0"/>
              </a:rPr>
              <a:t>Arayu</a:t>
            </a:r>
            <a:r>
              <a:rPr lang="es-MX" sz="5500" dirty="0">
                <a:latin typeface="Arial" pitchFamily="34" charset="0"/>
                <a:cs typeface="Arial" pitchFamily="34" charset="0"/>
              </a:rPr>
              <a:t>. </a:t>
            </a:r>
          </a:p>
          <a:p>
            <a:pPr marL="0" indent="0">
              <a:buNone/>
            </a:pPr>
            <a:r>
              <a:rPr lang="es-MX" sz="5500" dirty="0">
                <a:latin typeface="Arial" pitchFamily="34" charset="0"/>
                <a:cs typeface="Arial" pitchFamily="34" charset="0"/>
              </a:rPr>
              <a:t> </a:t>
            </a:r>
          </a:p>
          <a:p>
            <a:pPr marL="0" indent="0">
              <a:buNone/>
            </a:pPr>
            <a:r>
              <a:rPr lang="es-MX" sz="5500" dirty="0">
                <a:latin typeface="Arial" pitchFamily="34" charset="0"/>
                <a:cs typeface="Arial" pitchFamily="34" charset="0"/>
              </a:rPr>
              <a:t>Gómez Lara, C. (2010). </a:t>
            </a:r>
            <a:r>
              <a:rPr lang="es-MX" sz="5500" i="1" dirty="0">
                <a:latin typeface="Arial" pitchFamily="34" charset="0"/>
                <a:cs typeface="Arial" pitchFamily="34" charset="0"/>
              </a:rPr>
              <a:t>Teoría General de Proceso</a:t>
            </a:r>
            <a:r>
              <a:rPr lang="es-MX" sz="5500" dirty="0">
                <a:latin typeface="Arial" pitchFamily="34" charset="0"/>
                <a:cs typeface="Arial" pitchFamily="34" charset="0"/>
              </a:rPr>
              <a:t>. Colección de Textos Jurídicos </a:t>
            </a:r>
            <a:r>
              <a:rPr lang="es-MX" sz="5500" dirty="0" smtClean="0">
                <a:latin typeface="Arial" pitchFamily="34" charset="0"/>
                <a:cs typeface="Arial" pitchFamily="34" charset="0"/>
              </a:rPr>
              <a:t>Universitarios. México</a:t>
            </a:r>
            <a:r>
              <a:rPr lang="es-MX" sz="5500" dirty="0">
                <a:latin typeface="Arial" pitchFamily="34" charset="0"/>
                <a:cs typeface="Arial" pitchFamily="34" charset="0"/>
              </a:rPr>
              <a:t>: Harla.</a:t>
            </a:r>
          </a:p>
          <a:p>
            <a:pPr marL="0" indent="0">
              <a:buNone/>
            </a:pPr>
            <a:endParaRPr lang="es-MX" sz="5500" dirty="0">
              <a:latin typeface="Arial" pitchFamily="34" charset="0"/>
              <a:cs typeface="Arial" pitchFamily="34" charset="0"/>
            </a:endParaRPr>
          </a:p>
          <a:p>
            <a:pPr marL="0" indent="0">
              <a:buNone/>
            </a:pPr>
            <a:r>
              <a:rPr lang="es-MX" sz="5500" dirty="0">
                <a:latin typeface="Arial" pitchFamily="34" charset="0"/>
                <a:cs typeface="Arial" pitchFamily="34" charset="0"/>
              </a:rPr>
              <a:t>Gómez Lara, C. (2008). </a:t>
            </a:r>
            <a:r>
              <a:rPr lang="es-MX" sz="5500" i="1" dirty="0">
                <a:latin typeface="Arial" pitchFamily="34" charset="0"/>
                <a:cs typeface="Arial" pitchFamily="34" charset="0"/>
              </a:rPr>
              <a:t>Derecho Procesal Civil.</a:t>
            </a:r>
            <a:r>
              <a:rPr lang="es-MX" sz="5500" dirty="0">
                <a:latin typeface="Arial" pitchFamily="34" charset="0"/>
                <a:cs typeface="Arial" pitchFamily="34" charset="0"/>
              </a:rPr>
              <a:t> México: Oxford.</a:t>
            </a:r>
          </a:p>
          <a:p>
            <a:pPr marL="0" indent="0">
              <a:buNone/>
            </a:pPr>
            <a:endParaRPr lang="es-MX" sz="5500" dirty="0">
              <a:latin typeface="Arial" pitchFamily="34" charset="0"/>
              <a:cs typeface="Arial" pitchFamily="34" charset="0"/>
            </a:endParaRPr>
          </a:p>
          <a:p>
            <a:pPr marL="0" indent="0">
              <a:buNone/>
            </a:pPr>
            <a:r>
              <a:rPr lang="es-MX" sz="5500" dirty="0" smtClean="0">
                <a:latin typeface="Arial" pitchFamily="34" charset="0"/>
                <a:cs typeface="Arial" pitchFamily="34" charset="0"/>
              </a:rPr>
              <a:t>De </a:t>
            </a:r>
            <a:r>
              <a:rPr lang="es-MX" sz="5500" dirty="0">
                <a:latin typeface="Arial" pitchFamily="34" charset="0"/>
                <a:cs typeface="Arial" pitchFamily="34" charset="0"/>
              </a:rPr>
              <a:t>Pina Vara, R. (2008).</a:t>
            </a:r>
            <a:r>
              <a:rPr lang="es-MX" sz="5500" i="1" dirty="0">
                <a:latin typeface="Arial" pitchFamily="34" charset="0"/>
                <a:cs typeface="Arial" pitchFamily="34" charset="0"/>
              </a:rPr>
              <a:t> Diccionario de Derecho.</a:t>
            </a:r>
            <a:r>
              <a:rPr lang="es-MX" sz="5500" dirty="0">
                <a:latin typeface="Arial" pitchFamily="34" charset="0"/>
                <a:cs typeface="Arial" pitchFamily="34" charset="0"/>
              </a:rPr>
              <a:t> México: Porrúa.</a:t>
            </a:r>
          </a:p>
          <a:p>
            <a:pPr marL="0" indent="0">
              <a:buNone/>
            </a:pPr>
            <a:endParaRPr lang="es-MX" sz="5500" dirty="0">
              <a:latin typeface="Arial" pitchFamily="34" charset="0"/>
              <a:cs typeface="Arial" pitchFamily="34" charset="0"/>
            </a:endParaRPr>
          </a:p>
          <a:p>
            <a:pPr marL="0" indent="0">
              <a:buNone/>
            </a:pPr>
            <a:r>
              <a:rPr lang="es-MX" sz="5500" dirty="0">
                <a:latin typeface="Arial" pitchFamily="34" charset="0"/>
                <a:cs typeface="Arial" pitchFamily="34" charset="0"/>
              </a:rPr>
              <a:t>Medina Lima, I. ( 2006). </a:t>
            </a:r>
            <a:r>
              <a:rPr lang="es-MX" sz="5500" i="1" dirty="0">
                <a:latin typeface="Arial" pitchFamily="34" charset="0"/>
                <a:cs typeface="Arial" pitchFamily="34" charset="0"/>
              </a:rPr>
              <a:t>Breve Antología Procesal</a:t>
            </a:r>
            <a:r>
              <a:rPr lang="es-MX" sz="5500" dirty="0">
                <a:latin typeface="Arial" pitchFamily="34" charset="0"/>
                <a:cs typeface="Arial" pitchFamily="34" charset="0"/>
              </a:rPr>
              <a:t>. México: UNAM</a:t>
            </a:r>
          </a:p>
          <a:p>
            <a:pPr marL="0" indent="0">
              <a:buNone/>
            </a:pPr>
            <a:r>
              <a:rPr lang="es-MX" sz="5500" dirty="0">
                <a:latin typeface="Arial" pitchFamily="34" charset="0"/>
                <a:cs typeface="Arial" pitchFamily="34" charset="0"/>
              </a:rPr>
              <a:t> </a:t>
            </a:r>
          </a:p>
          <a:p>
            <a:pPr marL="0" indent="0">
              <a:buNone/>
            </a:pPr>
            <a:r>
              <a:rPr lang="es-MX" sz="5500" dirty="0">
                <a:latin typeface="Arial" pitchFamily="34" charset="0"/>
                <a:cs typeface="Arial" pitchFamily="34" charset="0"/>
              </a:rPr>
              <a:t>Ovalle Favela, J. (2005). </a:t>
            </a:r>
            <a:r>
              <a:rPr lang="es-MX" sz="5500" i="1" dirty="0">
                <a:latin typeface="Arial" pitchFamily="34" charset="0"/>
                <a:cs typeface="Arial" pitchFamily="34" charset="0"/>
              </a:rPr>
              <a:t>Teoría General del Proceso.</a:t>
            </a:r>
            <a:r>
              <a:rPr lang="es-MX" sz="5500" dirty="0">
                <a:latin typeface="Arial" pitchFamily="34" charset="0"/>
                <a:cs typeface="Arial" pitchFamily="34" charset="0"/>
              </a:rPr>
              <a:t> México: Oxford.</a:t>
            </a:r>
          </a:p>
          <a:p>
            <a:pPr marL="0" indent="0">
              <a:buNone/>
            </a:pPr>
            <a:r>
              <a:rPr lang="es-MX" sz="5500" dirty="0">
                <a:latin typeface="Arial" pitchFamily="34" charset="0"/>
                <a:cs typeface="Arial" pitchFamily="34" charset="0"/>
              </a:rPr>
              <a:t> </a:t>
            </a:r>
          </a:p>
          <a:p>
            <a:pPr marL="0" indent="0">
              <a:buNone/>
            </a:pPr>
            <a:r>
              <a:rPr lang="es-MX" sz="5500" dirty="0">
                <a:latin typeface="Arial" pitchFamily="34" charset="0"/>
                <a:cs typeface="Arial" pitchFamily="34" charset="0"/>
              </a:rPr>
              <a:t>Ovalle Favela, J. (2007). </a:t>
            </a:r>
            <a:r>
              <a:rPr lang="es-MX" sz="5500" i="1" dirty="0">
                <a:latin typeface="Arial" pitchFamily="34" charset="0"/>
                <a:cs typeface="Arial" pitchFamily="34" charset="0"/>
              </a:rPr>
              <a:t>Derecho Procesal Civil</a:t>
            </a:r>
            <a:r>
              <a:rPr lang="es-MX" sz="5500" dirty="0">
                <a:latin typeface="Arial" pitchFamily="34" charset="0"/>
                <a:cs typeface="Arial" pitchFamily="34" charset="0"/>
              </a:rPr>
              <a:t>. México: Oxford.</a:t>
            </a:r>
          </a:p>
          <a:p>
            <a:pPr marL="0" indent="0">
              <a:buNone/>
            </a:pPr>
            <a:r>
              <a:rPr lang="es-MX" sz="5500" dirty="0">
                <a:latin typeface="Arial" pitchFamily="34" charset="0"/>
                <a:cs typeface="Arial" pitchFamily="34" charset="0"/>
              </a:rPr>
              <a:t> </a:t>
            </a:r>
          </a:p>
          <a:p>
            <a:pPr marL="0" indent="0">
              <a:buNone/>
            </a:pPr>
            <a:r>
              <a:rPr lang="es-MX" sz="5500" dirty="0">
                <a:latin typeface="Arial" pitchFamily="34" charset="0"/>
                <a:cs typeface="Arial" pitchFamily="34" charset="0"/>
              </a:rPr>
              <a:t>Pallares, E. (2007).</a:t>
            </a:r>
            <a:r>
              <a:rPr lang="es-MX" sz="5500" i="1" dirty="0">
                <a:latin typeface="Arial" pitchFamily="34" charset="0"/>
                <a:cs typeface="Arial" pitchFamily="34" charset="0"/>
              </a:rPr>
              <a:t> Diccionario de Derecho Procesal Civil</a:t>
            </a:r>
            <a:r>
              <a:rPr lang="es-MX" sz="5500" dirty="0">
                <a:latin typeface="Arial" pitchFamily="34" charset="0"/>
                <a:cs typeface="Arial" pitchFamily="34" charset="0"/>
              </a:rPr>
              <a:t>. México: Porrúa. </a:t>
            </a:r>
          </a:p>
          <a:p>
            <a:pPr marL="0" indent="0">
              <a:buNone/>
            </a:pPr>
            <a:r>
              <a:rPr lang="es-MX" sz="5500" dirty="0">
                <a:latin typeface="Arial" pitchFamily="34" charset="0"/>
                <a:cs typeface="Arial" pitchFamily="34" charset="0"/>
              </a:rPr>
              <a:t> </a:t>
            </a:r>
          </a:p>
          <a:p>
            <a:pPr marL="0" indent="0">
              <a:buNone/>
            </a:pPr>
            <a:r>
              <a:rPr lang="es-MX" sz="5500" dirty="0">
                <a:latin typeface="Arial" pitchFamily="34" charset="0"/>
                <a:cs typeface="Arial" pitchFamily="34" charset="0"/>
              </a:rPr>
              <a:t>Quisbert, E. (2010). </a:t>
            </a:r>
            <a:r>
              <a:rPr lang="es-MX" sz="5500" i="1" dirty="0">
                <a:latin typeface="Arial" pitchFamily="34" charset="0"/>
                <a:cs typeface="Arial" pitchFamily="34" charset="0"/>
              </a:rPr>
              <a:t>La pretensión Procesa. </a:t>
            </a:r>
            <a:r>
              <a:rPr lang="es-MX" sz="5500" dirty="0">
                <a:latin typeface="Arial" pitchFamily="34" charset="0"/>
                <a:cs typeface="Arial" pitchFamily="34" charset="0"/>
              </a:rPr>
              <a:t>Bolivia: CED.</a:t>
            </a:r>
          </a:p>
          <a:p>
            <a:pPr marL="0" indent="0">
              <a:buNone/>
            </a:pPr>
            <a:r>
              <a:rPr lang="es-MX" sz="5500" dirty="0">
                <a:latin typeface="Arial" pitchFamily="34" charset="0"/>
                <a:cs typeface="Arial" pitchFamily="34" charset="0"/>
              </a:rPr>
              <a:t> </a:t>
            </a:r>
          </a:p>
          <a:p>
            <a:pPr marL="0" indent="0">
              <a:buNone/>
            </a:pPr>
            <a:r>
              <a:rPr lang="es-MX" sz="5500" dirty="0">
                <a:latin typeface="Arial" pitchFamily="34" charset="0"/>
                <a:cs typeface="Arial" pitchFamily="34" charset="0"/>
              </a:rPr>
              <a:t>Santos Azuela, H. (2005). </a:t>
            </a:r>
            <a:r>
              <a:rPr lang="es-MX" sz="5500" i="1" dirty="0">
                <a:latin typeface="Arial" pitchFamily="34" charset="0"/>
                <a:cs typeface="Arial" pitchFamily="34" charset="0"/>
              </a:rPr>
              <a:t>Teoría General del Proceso</a:t>
            </a:r>
            <a:r>
              <a:rPr lang="es-MX" sz="5500" dirty="0">
                <a:latin typeface="Arial" pitchFamily="34" charset="0"/>
                <a:cs typeface="Arial" pitchFamily="34" charset="0"/>
              </a:rPr>
              <a:t>. México: McGraw-Hill Interamericana editores, </a:t>
            </a:r>
            <a:r>
              <a:rPr lang="es-MX" sz="5500" dirty="0" smtClean="0">
                <a:latin typeface="Arial" pitchFamily="34" charset="0"/>
                <a:cs typeface="Arial" pitchFamily="34" charset="0"/>
              </a:rPr>
              <a:t>S.A.  </a:t>
            </a:r>
            <a:r>
              <a:rPr lang="es-MX" sz="5500" dirty="0">
                <a:latin typeface="Arial" pitchFamily="34" charset="0"/>
                <a:cs typeface="Arial" pitchFamily="34" charset="0"/>
              </a:rPr>
              <a:t>de C.V.</a:t>
            </a:r>
          </a:p>
          <a:p>
            <a:pPr marL="0" indent="0">
              <a:buNone/>
            </a:pPr>
            <a:endParaRPr lang="es-MX" sz="5500" dirty="0">
              <a:latin typeface="Arial" pitchFamily="34" charset="0"/>
              <a:cs typeface="Arial" pitchFamily="34" charset="0"/>
            </a:endParaRPr>
          </a:p>
          <a:p>
            <a:pPr marL="0" indent="0">
              <a:buNone/>
            </a:pPr>
            <a:r>
              <a:rPr lang="es-MX" sz="5500" dirty="0">
                <a:latin typeface="Arial" pitchFamily="34" charset="0"/>
                <a:cs typeface="Arial" pitchFamily="34" charset="0"/>
              </a:rPr>
              <a:t> </a:t>
            </a:r>
          </a:p>
          <a:p>
            <a:pPr marL="0" indent="0">
              <a:buNone/>
            </a:pPr>
            <a:endParaRPr lang="es-MX" sz="5500" dirty="0">
              <a:latin typeface="Arial" pitchFamily="34" charset="0"/>
              <a:cs typeface="Arial" pitchFamily="34" charset="0"/>
            </a:endParaRPr>
          </a:p>
          <a:p>
            <a:pPr marL="0" indent="0">
              <a:buNone/>
            </a:pPr>
            <a:endParaRPr lang="es-MX" sz="5500" dirty="0">
              <a:latin typeface="Arial" pitchFamily="34" charset="0"/>
              <a:cs typeface="Arial" pitchFamily="34" charset="0"/>
            </a:endParaRPr>
          </a:p>
          <a:p>
            <a:pPr marL="0" indent="0">
              <a:buNone/>
            </a:pPr>
            <a:r>
              <a:rPr lang="es-MX" sz="5500" dirty="0">
                <a:latin typeface="Arial" pitchFamily="34" charset="0"/>
                <a:cs typeface="Arial" pitchFamily="34" charset="0"/>
              </a:rPr>
              <a:t> </a:t>
            </a:r>
          </a:p>
          <a:p>
            <a:pPr marL="0" indent="0">
              <a:buNone/>
            </a:pPr>
            <a:r>
              <a:rPr lang="es-MX" sz="5500" dirty="0">
                <a:latin typeface="Arial" pitchFamily="34" charset="0"/>
                <a:cs typeface="Arial" pitchFamily="34" charset="0"/>
              </a:rPr>
              <a:t> </a:t>
            </a:r>
          </a:p>
          <a:p>
            <a:endParaRPr lang="es-MX" dirty="0"/>
          </a:p>
        </p:txBody>
      </p:sp>
      <p:sp>
        <p:nvSpPr>
          <p:cNvPr id="4" name="3 Rectángulo"/>
          <p:cNvSpPr/>
          <p:nvPr/>
        </p:nvSpPr>
        <p:spPr>
          <a:xfrm>
            <a:off x="3088795" y="908720"/>
            <a:ext cx="2592288" cy="576064"/>
          </a:xfrm>
          <a:prstGeom prst="rect">
            <a:avLst/>
          </a:prstGeom>
          <a:effectLst>
            <a:innerShdw blurRad="63500" dist="50800" dir="13500000">
              <a:prstClr val="black">
                <a:alpha val="50000"/>
              </a:prstClr>
            </a:innerShdw>
            <a:reflection blurRad="6350" stA="52000" endA="300" endPos="35000" dir="5400000" sy="-100000" algn="bl" rotWithShape="0"/>
          </a:effectLst>
          <a:scene3d>
            <a:camera prst="obliqueTopRight"/>
            <a:lightRig rig="threePt" dir="t"/>
          </a:scene3d>
          <a:sp3d>
            <a:bevelT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t>BIBLIOGRAFÍA</a:t>
            </a:r>
            <a:endParaRPr lang="es-MX" dirty="0"/>
          </a:p>
        </p:txBody>
      </p:sp>
      <p:sp>
        <p:nvSpPr>
          <p:cNvPr id="8" name="7 Rectángulo redondeado"/>
          <p:cNvSpPr/>
          <p:nvPr/>
        </p:nvSpPr>
        <p:spPr>
          <a:xfrm>
            <a:off x="221060" y="116632"/>
            <a:ext cx="8280920" cy="702696"/>
          </a:xfrm>
          <a:prstGeom prst="roundRect">
            <a:avLst/>
          </a:prstGeom>
          <a:gradFill>
            <a:gsLst>
              <a:gs pos="0">
                <a:srgbClr val="E6DCAC"/>
              </a:gs>
              <a:gs pos="12000">
                <a:srgbClr val="E6D78A"/>
              </a:gs>
              <a:gs pos="30000">
                <a:srgbClr val="C7AC4C"/>
              </a:gs>
              <a:gs pos="45000">
                <a:srgbClr val="E6D78A"/>
              </a:gs>
              <a:gs pos="77000">
                <a:srgbClr val="C7AC4C"/>
              </a:gs>
              <a:gs pos="100000">
                <a:srgbClr val="E6DCAC"/>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200" dirty="0" smtClean="0">
                <a:solidFill>
                  <a:srgbClr val="226911"/>
                </a:solidFill>
                <a:latin typeface="Elephant" pitchFamily="18" charset="0"/>
              </a:rPr>
              <a:t>    </a:t>
            </a:r>
            <a:r>
              <a:rPr lang="es-MX" sz="1400" i="1" dirty="0" smtClean="0">
                <a:solidFill>
                  <a:srgbClr val="11752B"/>
                </a:solidFill>
                <a:latin typeface="Bodoni MT Black" pitchFamily="18" charset="0"/>
              </a:rPr>
              <a:t>Universidad Autónoma del Estado de México</a:t>
            </a:r>
          </a:p>
          <a:p>
            <a:pPr algn="ctr"/>
            <a:r>
              <a:rPr lang="es-MX" sz="1600" i="1" dirty="0" smtClean="0">
                <a:solidFill>
                  <a:srgbClr val="11752B"/>
                </a:solidFill>
                <a:latin typeface="Bodoni MT Black" pitchFamily="18" charset="0"/>
              </a:rPr>
              <a:t>  </a:t>
            </a:r>
            <a:r>
              <a:rPr lang="es-MX" sz="1400" i="1" dirty="0" smtClean="0">
                <a:solidFill>
                  <a:srgbClr val="11752B"/>
                </a:solidFill>
                <a:latin typeface="Arial Rounded MT Bold" pitchFamily="34" charset="0"/>
              </a:rPr>
              <a:t>Centro Universitario UAEM Texcoco</a:t>
            </a:r>
            <a:endParaRPr lang="es-ES" sz="1400" i="1" dirty="0">
              <a:solidFill>
                <a:srgbClr val="11752B"/>
              </a:solidFill>
              <a:latin typeface="Arial Rounded MT Bold" pitchFamily="34" charset="0"/>
            </a:endParaRPr>
          </a:p>
        </p:txBody>
      </p:sp>
      <p:grpSp>
        <p:nvGrpSpPr>
          <p:cNvPr id="9" name="12 Grupo"/>
          <p:cNvGrpSpPr/>
          <p:nvPr/>
        </p:nvGrpSpPr>
        <p:grpSpPr>
          <a:xfrm>
            <a:off x="683568" y="116632"/>
            <a:ext cx="672000" cy="656301"/>
            <a:chOff x="827584" y="404664"/>
            <a:chExt cx="792088" cy="792088"/>
          </a:xfrm>
        </p:grpSpPr>
        <p:sp>
          <p:nvSpPr>
            <p:cNvPr id="10" name="9 Elipse"/>
            <p:cNvSpPr/>
            <p:nvPr/>
          </p:nvSpPr>
          <p:spPr>
            <a:xfrm>
              <a:off x="827584" y="404664"/>
              <a:ext cx="792088" cy="792088"/>
            </a:xfrm>
            <a:prstGeom prst="ellipse">
              <a:avLst/>
            </a:prstGeom>
            <a:solidFill>
              <a:srgbClr val="FFFFFF"/>
            </a:solidFill>
            <a:ln>
              <a:solidFill>
                <a:schemeClr val="accent3">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solidFill>
                  <a:prstClr val="white"/>
                </a:solidFill>
              </a:endParaRPr>
            </a:p>
          </p:txBody>
        </p:sp>
        <p:pic>
          <p:nvPicPr>
            <p:cNvPr id="11" name="Picture 2" descr="http://t1.gstatic.com/images?q=tbn:ANd9GcSfLtaCsGO9UgQ96G_1eswjYFRMOZ_RtGGO6cdOqtA40QlhU6vh6WmpYcye">
              <a:hlinkClick r:id="rId2"/>
            </p:cNvPr>
            <p:cNvPicPr>
              <a:picLocks noChangeAspect="1" noChangeArrowheads="1"/>
            </p:cNvPicPr>
            <p:nvPr/>
          </p:nvPicPr>
          <p:blipFill>
            <a:blip r:embed="rId3" cstate="print">
              <a:lum bright="17000" contrast="3000"/>
            </a:blip>
            <a:srcRect/>
            <a:stretch>
              <a:fillRect/>
            </a:stretch>
          </p:blipFill>
          <p:spPr bwMode="auto">
            <a:xfrm>
              <a:off x="956031" y="553460"/>
              <a:ext cx="543553" cy="507505"/>
            </a:xfrm>
            <a:prstGeom prst="rect">
              <a:avLst/>
            </a:prstGeom>
            <a:noFill/>
          </p:spPr>
        </p:pic>
      </p:grpSp>
      <p:grpSp>
        <p:nvGrpSpPr>
          <p:cNvPr id="12" name="12 Grupo"/>
          <p:cNvGrpSpPr/>
          <p:nvPr/>
        </p:nvGrpSpPr>
        <p:grpSpPr>
          <a:xfrm>
            <a:off x="7308304" y="165524"/>
            <a:ext cx="672000" cy="656301"/>
            <a:chOff x="827584" y="404664"/>
            <a:chExt cx="792088" cy="792088"/>
          </a:xfrm>
        </p:grpSpPr>
        <p:sp>
          <p:nvSpPr>
            <p:cNvPr id="13" name="12 Elipse"/>
            <p:cNvSpPr/>
            <p:nvPr/>
          </p:nvSpPr>
          <p:spPr>
            <a:xfrm>
              <a:off x="827584" y="404664"/>
              <a:ext cx="792088" cy="792088"/>
            </a:xfrm>
            <a:prstGeom prst="ellipse">
              <a:avLst/>
            </a:prstGeom>
            <a:solidFill>
              <a:srgbClr val="FFFFFF"/>
            </a:solidFill>
            <a:ln>
              <a:solidFill>
                <a:schemeClr val="accent3">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solidFill>
                  <a:prstClr val="white"/>
                </a:solidFill>
              </a:endParaRPr>
            </a:p>
          </p:txBody>
        </p:sp>
        <p:pic>
          <p:nvPicPr>
            <p:cNvPr id="14" name="Picture 2" descr="http://t1.gstatic.com/images?q=tbn:ANd9GcSfLtaCsGO9UgQ96G_1eswjYFRMOZ_RtGGO6cdOqtA40QlhU6vh6WmpYcye">
              <a:hlinkClick r:id="rId2"/>
            </p:cNvPr>
            <p:cNvPicPr>
              <a:picLocks noChangeAspect="1" noChangeArrowheads="1"/>
            </p:cNvPicPr>
            <p:nvPr/>
          </p:nvPicPr>
          <p:blipFill>
            <a:blip r:embed="rId3" cstate="print">
              <a:lum bright="17000" contrast="3000"/>
            </a:blip>
            <a:srcRect/>
            <a:stretch>
              <a:fillRect/>
            </a:stretch>
          </p:blipFill>
          <p:spPr bwMode="auto">
            <a:xfrm>
              <a:off x="956031" y="553460"/>
              <a:ext cx="543553" cy="507505"/>
            </a:xfrm>
            <a:prstGeom prst="rect">
              <a:avLst/>
            </a:prstGeom>
            <a:noFill/>
          </p:spPr>
        </p:pic>
      </p:grpSp>
    </p:spTree>
    <p:extLst>
      <p:ext uri="{BB962C8B-B14F-4D97-AF65-F5344CB8AC3E}">
        <p14:creationId xmlns:p14="http://schemas.microsoft.com/office/powerpoint/2010/main" val="242604200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6 CuadroTexto"/>
          <p:cNvSpPr txBox="1"/>
          <p:nvPr/>
        </p:nvSpPr>
        <p:spPr>
          <a:xfrm>
            <a:off x="1259632" y="620688"/>
            <a:ext cx="1512168" cy="369332"/>
          </a:xfrm>
          <a:prstGeom prst="rect">
            <a:avLst/>
          </a:prstGeom>
          <a:noFill/>
        </p:spPr>
        <p:txBody>
          <a:bodyPr wrap="square" rtlCol="0">
            <a:spAutoFit/>
          </a:bodyPr>
          <a:lstStyle/>
          <a:p>
            <a:endParaRPr lang="es-ES" dirty="0"/>
          </a:p>
        </p:txBody>
      </p:sp>
      <p:sp>
        <p:nvSpPr>
          <p:cNvPr id="9" name="8 Rectángulo redondeado"/>
          <p:cNvSpPr/>
          <p:nvPr/>
        </p:nvSpPr>
        <p:spPr>
          <a:xfrm>
            <a:off x="323528" y="332656"/>
            <a:ext cx="8280920" cy="936104"/>
          </a:xfrm>
          <a:prstGeom prst="roundRect">
            <a:avLst/>
          </a:prstGeom>
          <a:gradFill>
            <a:gsLst>
              <a:gs pos="0">
                <a:srgbClr val="E6DCAC"/>
              </a:gs>
              <a:gs pos="12000">
                <a:srgbClr val="E6D78A"/>
              </a:gs>
              <a:gs pos="30000">
                <a:srgbClr val="C7AC4C"/>
              </a:gs>
              <a:gs pos="45000">
                <a:srgbClr val="E6D78A"/>
              </a:gs>
              <a:gs pos="77000">
                <a:srgbClr val="C7AC4C"/>
              </a:gs>
              <a:gs pos="100000">
                <a:srgbClr val="E6DCAC"/>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200" dirty="0" smtClean="0">
                <a:solidFill>
                  <a:srgbClr val="226911"/>
                </a:solidFill>
                <a:latin typeface="Elephant" pitchFamily="18" charset="0"/>
              </a:rPr>
              <a:t>    </a:t>
            </a:r>
            <a:r>
              <a:rPr lang="es-MX" sz="1600" i="1" dirty="0" smtClean="0">
                <a:solidFill>
                  <a:srgbClr val="11752B"/>
                </a:solidFill>
                <a:latin typeface="Bodoni MT Black" pitchFamily="18" charset="0"/>
              </a:rPr>
              <a:t>Universidad Autónoma del Estado de México</a:t>
            </a:r>
          </a:p>
          <a:p>
            <a:pPr algn="ctr"/>
            <a:r>
              <a:rPr lang="es-MX" i="1" dirty="0" smtClean="0">
                <a:solidFill>
                  <a:srgbClr val="11752B"/>
                </a:solidFill>
                <a:latin typeface="Bodoni MT Black" pitchFamily="18" charset="0"/>
              </a:rPr>
              <a:t>  </a:t>
            </a:r>
            <a:r>
              <a:rPr lang="es-MX" sz="1600" i="1" dirty="0" smtClean="0">
                <a:solidFill>
                  <a:srgbClr val="11752B"/>
                </a:solidFill>
                <a:latin typeface="Bodoni MT Black" pitchFamily="18" charset="0"/>
              </a:rPr>
              <a:t>UAEM</a:t>
            </a:r>
            <a:r>
              <a:rPr lang="es-MX" i="1" dirty="0" smtClean="0">
                <a:solidFill>
                  <a:srgbClr val="11752B"/>
                </a:solidFill>
                <a:latin typeface="Bodoni MT Black" pitchFamily="18" charset="0"/>
              </a:rPr>
              <a:t>  </a:t>
            </a:r>
            <a:r>
              <a:rPr lang="es-MX" i="1" dirty="0" smtClean="0">
                <a:solidFill>
                  <a:srgbClr val="11752B"/>
                </a:solidFill>
                <a:latin typeface="Bernard MT Condensed" pitchFamily="18" charset="0"/>
              </a:rPr>
              <a:t>          </a:t>
            </a:r>
            <a:r>
              <a:rPr lang="es-MX" sz="1600" i="1" dirty="0" smtClean="0">
                <a:solidFill>
                  <a:srgbClr val="11752B"/>
                </a:solidFill>
                <a:latin typeface="Arial Rounded MT Bold" pitchFamily="34" charset="0"/>
              </a:rPr>
              <a:t>Centro Universitario UAEM Texcoco</a:t>
            </a:r>
            <a:endParaRPr lang="es-ES" sz="1600" i="1" dirty="0">
              <a:solidFill>
                <a:srgbClr val="11752B"/>
              </a:solidFill>
              <a:latin typeface="Arial Rounded MT Bold" pitchFamily="34" charset="0"/>
            </a:endParaRPr>
          </a:p>
        </p:txBody>
      </p:sp>
      <p:grpSp>
        <p:nvGrpSpPr>
          <p:cNvPr id="2" name="12 Grupo"/>
          <p:cNvGrpSpPr/>
          <p:nvPr/>
        </p:nvGrpSpPr>
        <p:grpSpPr>
          <a:xfrm>
            <a:off x="827584" y="404664"/>
            <a:ext cx="792088" cy="792088"/>
            <a:chOff x="827584" y="404664"/>
            <a:chExt cx="792088" cy="792088"/>
          </a:xfrm>
        </p:grpSpPr>
        <p:sp>
          <p:nvSpPr>
            <p:cNvPr id="11" name="10 Elipse"/>
            <p:cNvSpPr/>
            <p:nvPr/>
          </p:nvSpPr>
          <p:spPr>
            <a:xfrm>
              <a:off x="827584" y="404664"/>
              <a:ext cx="792088" cy="792088"/>
            </a:xfrm>
            <a:prstGeom prst="ellipse">
              <a:avLst/>
            </a:prstGeom>
            <a:solidFill>
              <a:srgbClr val="FFFFFF"/>
            </a:solidFill>
            <a:ln>
              <a:solidFill>
                <a:schemeClr val="accent3">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12" name="Picture 2" descr="http://t1.gstatic.com/images?q=tbn:ANd9GcSfLtaCsGO9UgQ96G_1eswjYFRMOZ_RtGGO6cdOqtA40QlhU6vh6WmpYcye">
              <a:hlinkClick r:id="rId2"/>
            </p:cNvPr>
            <p:cNvPicPr>
              <a:picLocks noChangeAspect="1" noChangeArrowheads="1"/>
            </p:cNvPicPr>
            <p:nvPr/>
          </p:nvPicPr>
          <p:blipFill>
            <a:blip r:embed="rId3" cstate="print">
              <a:lum bright="17000" contrast="3000"/>
            </a:blip>
            <a:srcRect/>
            <a:stretch>
              <a:fillRect/>
            </a:stretch>
          </p:blipFill>
          <p:spPr bwMode="auto">
            <a:xfrm>
              <a:off x="956031" y="553460"/>
              <a:ext cx="543553" cy="507505"/>
            </a:xfrm>
            <a:prstGeom prst="rect">
              <a:avLst/>
            </a:prstGeom>
            <a:noFill/>
          </p:spPr>
        </p:pic>
      </p:grpSp>
      <p:grpSp>
        <p:nvGrpSpPr>
          <p:cNvPr id="3" name="11 Grupo"/>
          <p:cNvGrpSpPr/>
          <p:nvPr/>
        </p:nvGrpSpPr>
        <p:grpSpPr>
          <a:xfrm>
            <a:off x="7308304" y="404664"/>
            <a:ext cx="792088" cy="792088"/>
            <a:chOff x="1547664" y="2204864"/>
            <a:chExt cx="792088" cy="792088"/>
          </a:xfrm>
        </p:grpSpPr>
        <p:sp>
          <p:nvSpPr>
            <p:cNvPr id="14" name="13 Elipse"/>
            <p:cNvSpPr/>
            <p:nvPr/>
          </p:nvSpPr>
          <p:spPr>
            <a:xfrm>
              <a:off x="1547664" y="2204864"/>
              <a:ext cx="792088" cy="792088"/>
            </a:xfrm>
            <a:prstGeom prst="ellipse">
              <a:avLst/>
            </a:prstGeom>
            <a:solidFill>
              <a:srgbClr val="FFFFFF"/>
            </a:solidFill>
            <a:ln>
              <a:solidFill>
                <a:schemeClr val="accent3">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15" name="Imagen 57" descr="http://bl104w.blu104.mail.live.com/att/GetAttachment.aspx?tnail=0&amp;messageId=bc7526f9-a9f7-4794-8da5-fc650fc81e7a&amp;Aux=44|0|8CC0043DDC96710|"/>
            <p:cNvPicPr>
              <a:picLocks noChangeAspect="1" noChangeArrowheads="1"/>
            </p:cNvPicPr>
            <p:nvPr/>
          </p:nvPicPr>
          <p:blipFill>
            <a:blip r:embed="rId4" cstate="print"/>
            <a:srcRect/>
            <a:stretch>
              <a:fillRect/>
            </a:stretch>
          </p:blipFill>
          <p:spPr bwMode="auto">
            <a:xfrm>
              <a:off x="1691680" y="2348880"/>
              <a:ext cx="504056" cy="504056"/>
            </a:xfrm>
            <a:prstGeom prst="rect">
              <a:avLst/>
            </a:prstGeom>
            <a:noFill/>
            <a:ln w="9525">
              <a:noFill/>
              <a:miter lim="800000"/>
              <a:headEnd/>
              <a:tailEnd/>
            </a:ln>
          </p:spPr>
        </p:pic>
      </p:grpSp>
      <p:sp>
        <p:nvSpPr>
          <p:cNvPr id="13" name="12 CuadroTexto"/>
          <p:cNvSpPr txBox="1"/>
          <p:nvPr/>
        </p:nvSpPr>
        <p:spPr>
          <a:xfrm>
            <a:off x="539552" y="2492896"/>
            <a:ext cx="7488832" cy="3539430"/>
          </a:xfrm>
          <a:prstGeom prst="rect">
            <a:avLst/>
          </a:prstGeom>
          <a:noFill/>
        </p:spPr>
        <p:txBody>
          <a:bodyPr wrap="square" rtlCol="0">
            <a:spAutoFit/>
          </a:bodyPr>
          <a:lstStyle/>
          <a:p>
            <a:pPr algn="just"/>
            <a:r>
              <a:rPr lang="es-MX" sz="3200" dirty="0" smtClean="0">
                <a:solidFill>
                  <a:schemeClr val="bg1"/>
                </a:solidFill>
              </a:rPr>
              <a:t>El </a:t>
            </a:r>
            <a:r>
              <a:rPr lang="es-MX" sz="3200" dirty="0">
                <a:solidFill>
                  <a:schemeClr val="bg1"/>
                </a:solidFill>
              </a:rPr>
              <a:t>derecho procesal como ciencia ha sido definido como la disciplina jurídica que estudia el sistema de normas que tiene por objeto y fin la realización del derecho objetivo a través de la tutela del derecho subjetivo mediante el ejercicio de la función jurisdiccional.</a:t>
            </a:r>
            <a:endParaRPr lang="es-ES" sz="3200" dirty="0">
              <a:solidFill>
                <a:schemeClr val="bg1"/>
              </a:solidFill>
            </a:endParaRPr>
          </a:p>
        </p:txBody>
      </p:sp>
      <p:sp>
        <p:nvSpPr>
          <p:cNvPr id="16" name="15 CuadroTexto"/>
          <p:cNvSpPr txBox="1"/>
          <p:nvPr/>
        </p:nvSpPr>
        <p:spPr>
          <a:xfrm>
            <a:off x="5652120" y="5893826"/>
            <a:ext cx="2304256" cy="276999"/>
          </a:xfrm>
          <a:prstGeom prst="rect">
            <a:avLst/>
          </a:prstGeom>
          <a:noFill/>
        </p:spPr>
        <p:txBody>
          <a:bodyPr wrap="square" rtlCol="0">
            <a:spAutoFit/>
          </a:bodyPr>
          <a:lstStyle/>
          <a:p>
            <a:r>
              <a:rPr lang="es-MX" sz="1200" dirty="0" smtClean="0">
                <a:solidFill>
                  <a:schemeClr val="bg1"/>
                </a:solidFill>
              </a:rPr>
              <a:t>De Pina, 1999, pág. 19</a:t>
            </a:r>
            <a:endParaRPr lang="es-ES" sz="1200" dirty="0">
              <a:solidFill>
                <a:schemeClr val="bg1"/>
              </a:solidFill>
            </a:endParaRPr>
          </a:p>
        </p:txBody>
      </p:sp>
      <p:sp>
        <p:nvSpPr>
          <p:cNvPr id="17" name="16 Rectángulo"/>
          <p:cNvSpPr/>
          <p:nvPr/>
        </p:nvSpPr>
        <p:spPr>
          <a:xfrm>
            <a:off x="2077998" y="1412776"/>
            <a:ext cx="4411939" cy="954107"/>
          </a:xfrm>
          <a:prstGeom prst="rect">
            <a:avLst/>
          </a:prstGeom>
          <a:solidFill>
            <a:srgbClr val="0070C0"/>
          </a:solidFill>
        </p:spPr>
        <p:txBody>
          <a:bodyPr wrap="square">
            <a:spAutoFit/>
          </a:bodyPr>
          <a:lstStyle/>
          <a:p>
            <a:pPr algn="ctr"/>
            <a:r>
              <a:rPr lang="es-MX" sz="2800" dirty="0" smtClean="0">
                <a:solidFill>
                  <a:schemeClr val="bg1"/>
                </a:solidFill>
              </a:rPr>
              <a:t>DERECHO PROCESAL CIENTÍFICO</a:t>
            </a:r>
          </a:p>
        </p:txBody>
      </p:sp>
    </p:spTree>
    <p:extLst>
      <p:ext uri="{BB962C8B-B14F-4D97-AF65-F5344CB8AC3E}">
        <p14:creationId xmlns:p14="http://schemas.microsoft.com/office/powerpoint/2010/main" val="104136394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6 CuadroTexto"/>
          <p:cNvSpPr txBox="1"/>
          <p:nvPr/>
        </p:nvSpPr>
        <p:spPr>
          <a:xfrm>
            <a:off x="1259632" y="620688"/>
            <a:ext cx="1512168" cy="369332"/>
          </a:xfrm>
          <a:prstGeom prst="rect">
            <a:avLst/>
          </a:prstGeom>
          <a:noFill/>
        </p:spPr>
        <p:txBody>
          <a:bodyPr wrap="square" rtlCol="0">
            <a:spAutoFit/>
          </a:bodyPr>
          <a:lstStyle/>
          <a:p>
            <a:endParaRPr lang="es-ES" dirty="0"/>
          </a:p>
        </p:txBody>
      </p:sp>
      <p:sp>
        <p:nvSpPr>
          <p:cNvPr id="9" name="8 Rectángulo redondeado"/>
          <p:cNvSpPr/>
          <p:nvPr/>
        </p:nvSpPr>
        <p:spPr>
          <a:xfrm>
            <a:off x="323528" y="332656"/>
            <a:ext cx="8280920" cy="936104"/>
          </a:xfrm>
          <a:prstGeom prst="roundRect">
            <a:avLst/>
          </a:prstGeom>
          <a:gradFill>
            <a:gsLst>
              <a:gs pos="0">
                <a:srgbClr val="E6DCAC"/>
              </a:gs>
              <a:gs pos="12000">
                <a:srgbClr val="E6D78A"/>
              </a:gs>
              <a:gs pos="30000">
                <a:srgbClr val="C7AC4C"/>
              </a:gs>
              <a:gs pos="45000">
                <a:srgbClr val="E6D78A"/>
              </a:gs>
              <a:gs pos="77000">
                <a:srgbClr val="C7AC4C"/>
              </a:gs>
              <a:gs pos="100000">
                <a:srgbClr val="E6DCAC"/>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200" dirty="0" smtClean="0">
                <a:solidFill>
                  <a:srgbClr val="226911"/>
                </a:solidFill>
                <a:latin typeface="Elephant" pitchFamily="18" charset="0"/>
              </a:rPr>
              <a:t>    </a:t>
            </a:r>
            <a:r>
              <a:rPr lang="es-MX" sz="1600" i="1" dirty="0" smtClean="0">
                <a:solidFill>
                  <a:srgbClr val="11752B"/>
                </a:solidFill>
                <a:latin typeface="Bodoni MT Black" pitchFamily="18" charset="0"/>
              </a:rPr>
              <a:t>Universidad Autónoma del Estado de México</a:t>
            </a:r>
          </a:p>
          <a:p>
            <a:pPr algn="ctr"/>
            <a:r>
              <a:rPr lang="es-MX" i="1" dirty="0" smtClean="0">
                <a:solidFill>
                  <a:srgbClr val="11752B"/>
                </a:solidFill>
                <a:latin typeface="Bodoni MT Black" pitchFamily="18" charset="0"/>
              </a:rPr>
              <a:t>  </a:t>
            </a:r>
            <a:r>
              <a:rPr lang="es-MX" sz="1600" i="1" dirty="0" smtClean="0">
                <a:solidFill>
                  <a:srgbClr val="11752B"/>
                </a:solidFill>
                <a:latin typeface="Bodoni MT Black" pitchFamily="18" charset="0"/>
              </a:rPr>
              <a:t>UAEM</a:t>
            </a:r>
            <a:r>
              <a:rPr lang="es-MX" i="1" dirty="0" smtClean="0">
                <a:solidFill>
                  <a:srgbClr val="11752B"/>
                </a:solidFill>
                <a:latin typeface="Bodoni MT Black" pitchFamily="18" charset="0"/>
              </a:rPr>
              <a:t>  </a:t>
            </a:r>
            <a:r>
              <a:rPr lang="es-MX" i="1" dirty="0" smtClean="0">
                <a:solidFill>
                  <a:srgbClr val="11752B"/>
                </a:solidFill>
                <a:latin typeface="Bernard MT Condensed" pitchFamily="18" charset="0"/>
              </a:rPr>
              <a:t>          </a:t>
            </a:r>
            <a:r>
              <a:rPr lang="es-MX" sz="1600" i="1" dirty="0" smtClean="0">
                <a:solidFill>
                  <a:srgbClr val="11752B"/>
                </a:solidFill>
                <a:latin typeface="Arial Rounded MT Bold" pitchFamily="34" charset="0"/>
              </a:rPr>
              <a:t>Centro Universitario UAEM Texcoco</a:t>
            </a:r>
            <a:endParaRPr lang="es-ES" sz="1600" i="1" dirty="0">
              <a:solidFill>
                <a:srgbClr val="11752B"/>
              </a:solidFill>
              <a:latin typeface="Arial Rounded MT Bold" pitchFamily="34" charset="0"/>
            </a:endParaRPr>
          </a:p>
        </p:txBody>
      </p:sp>
      <p:grpSp>
        <p:nvGrpSpPr>
          <p:cNvPr id="2" name="12 Grupo"/>
          <p:cNvGrpSpPr/>
          <p:nvPr/>
        </p:nvGrpSpPr>
        <p:grpSpPr>
          <a:xfrm>
            <a:off x="827584" y="404664"/>
            <a:ext cx="792088" cy="792088"/>
            <a:chOff x="827584" y="404664"/>
            <a:chExt cx="792088" cy="792088"/>
          </a:xfrm>
        </p:grpSpPr>
        <p:sp>
          <p:nvSpPr>
            <p:cNvPr id="11" name="10 Elipse"/>
            <p:cNvSpPr/>
            <p:nvPr/>
          </p:nvSpPr>
          <p:spPr>
            <a:xfrm>
              <a:off x="827584" y="404664"/>
              <a:ext cx="792088" cy="792088"/>
            </a:xfrm>
            <a:prstGeom prst="ellipse">
              <a:avLst/>
            </a:prstGeom>
            <a:solidFill>
              <a:srgbClr val="FFFFFF"/>
            </a:solidFill>
            <a:ln>
              <a:solidFill>
                <a:schemeClr val="accent3">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12" name="Picture 2" descr="http://t1.gstatic.com/images?q=tbn:ANd9GcSfLtaCsGO9UgQ96G_1eswjYFRMOZ_RtGGO6cdOqtA40QlhU6vh6WmpYcye">
              <a:hlinkClick r:id="rId2"/>
            </p:cNvPr>
            <p:cNvPicPr>
              <a:picLocks noChangeAspect="1" noChangeArrowheads="1"/>
            </p:cNvPicPr>
            <p:nvPr/>
          </p:nvPicPr>
          <p:blipFill>
            <a:blip r:embed="rId3" cstate="print">
              <a:lum bright="17000" contrast="3000"/>
            </a:blip>
            <a:srcRect/>
            <a:stretch>
              <a:fillRect/>
            </a:stretch>
          </p:blipFill>
          <p:spPr bwMode="auto">
            <a:xfrm>
              <a:off x="956031" y="553460"/>
              <a:ext cx="543553" cy="507505"/>
            </a:xfrm>
            <a:prstGeom prst="rect">
              <a:avLst/>
            </a:prstGeom>
            <a:noFill/>
          </p:spPr>
        </p:pic>
      </p:grpSp>
      <p:grpSp>
        <p:nvGrpSpPr>
          <p:cNvPr id="3" name="11 Grupo"/>
          <p:cNvGrpSpPr/>
          <p:nvPr/>
        </p:nvGrpSpPr>
        <p:grpSpPr>
          <a:xfrm>
            <a:off x="7308304" y="404664"/>
            <a:ext cx="792088" cy="792088"/>
            <a:chOff x="1547664" y="2204864"/>
            <a:chExt cx="792088" cy="792088"/>
          </a:xfrm>
        </p:grpSpPr>
        <p:sp>
          <p:nvSpPr>
            <p:cNvPr id="14" name="13 Elipse"/>
            <p:cNvSpPr/>
            <p:nvPr/>
          </p:nvSpPr>
          <p:spPr>
            <a:xfrm>
              <a:off x="1547664" y="2204864"/>
              <a:ext cx="792088" cy="792088"/>
            </a:xfrm>
            <a:prstGeom prst="ellipse">
              <a:avLst/>
            </a:prstGeom>
            <a:solidFill>
              <a:srgbClr val="FFFFFF"/>
            </a:solidFill>
            <a:ln>
              <a:solidFill>
                <a:schemeClr val="accent3">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15" name="Imagen 57" descr="http://bl104w.blu104.mail.live.com/att/GetAttachment.aspx?tnail=0&amp;messageId=bc7526f9-a9f7-4794-8da5-fc650fc81e7a&amp;Aux=44|0|8CC0043DDC96710|"/>
            <p:cNvPicPr>
              <a:picLocks noChangeAspect="1" noChangeArrowheads="1"/>
            </p:cNvPicPr>
            <p:nvPr/>
          </p:nvPicPr>
          <p:blipFill>
            <a:blip r:embed="rId4" cstate="print"/>
            <a:srcRect/>
            <a:stretch>
              <a:fillRect/>
            </a:stretch>
          </p:blipFill>
          <p:spPr bwMode="auto">
            <a:xfrm>
              <a:off x="1691680" y="2348880"/>
              <a:ext cx="504056" cy="504056"/>
            </a:xfrm>
            <a:prstGeom prst="rect">
              <a:avLst/>
            </a:prstGeom>
            <a:noFill/>
            <a:ln w="9525">
              <a:noFill/>
              <a:miter lim="800000"/>
              <a:headEnd/>
              <a:tailEnd/>
            </a:ln>
          </p:spPr>
        </p:pic>
      </p:grpSp>
      <p:sp>
        <p:nvSpPr>
          <p:cNvPr id="13" name="12 CuadroTexto"/>
          <p:cNvSpPr txBox="1"/>
          <p:nvPr/>
        </p:nvSpPr>
        <p:spPr>
          <a:xfrm>
            <a:off x="1331640" y="2060848"/>
            <a:ext cx="6336704" cy="707886"/>
          </a:xfrm>
          <a:prstGeom prst="rect">
            <a:avLst/>
          </a:prstGeom>
          <a:solidFill>
            <a:srgbClr val="0070C0"/>
          </a:solidFill>
        </p:spPr>
        <p:txBody>
          <a:bodyPr wrap="square" rtlCol="0">
            <a:spAutoFit/>
          </a:bodyPr>
          <a:lstStyle/>
          <a:p>
            <a:pPr algn="ctr"/>
            <a:r>
              <a:rPr lang="es-ES" sz="2200" b="1" u="sng" dirty="0" smtClean="0">
                <a:solidFill>
                  <a:schemeClr val="bg1"/>
                </a:solidFill>
              </a:rPr>
              <a:t>AUTONOMÍA DEL </a:t>
            </a:r>
            <a:r>
              <a:rPr lang="es-ES" sz="2200" b="1" u="sng" dirty="0">
                <a:solidFill>
                  <a:schemeClr val="bg1"/>
                </a:solidFill>
              </a:rPr>
              <a:t>DERECHO </a:t>
            </a:r>
            <a:r>
              <a:rPr lang="es-ES" sz="2200" b="1" u="sng" dirty="0" smtClean="0">
                <a:solidFill>
                  <a:schemeClr val="bg1"/>
                </a:solidFill>
              </a:rPr>
              <a:t>PROCESAL CIENTÍFICO</a:t>
            </a:r>
            <a:endParaRPr lang="es-MX" dirty="0" smtClean="0">
              <a:solidFill>
                <a:schemeClr val="bg1"/>
              </a:solidFill>
            </a:endParaRPr>
          </a:p>
          <a:p>
            <a:pPr algn="ctr"/>
            <a:endParaRPr lang="es-MX" dirty="0" smtClean="0"/>
          </a:p>
        </p:txBody>
      </p:sp>
      <p:pic>
        <p:nvPicPr>
          <p:cNvPr id="68614" name="Picture 6" descr="http://4.bp.blogspot.com/_BOnHNE-wGwc/SimwkjWGsbI/AAAAAAAAABQ/FKGXPvramWg/S254/Themis.gif"/>
          <p:cNvPicPr>
            <a:picLocks noChangeAspect="1" noChangeArrowheads="1"/>
          </p:cNvPicPr>
          <p:nvPr/>
        </p:nvPicPr>
        <p:blipFill>
          <a:blip r:embed="rId5" cstate="print"/>
          <a:srcRect/>
          <a:stretch>
            <a:fillRect/>
          </a:stretch>
        </p:blipFill>
        <p:spPr bwMode="auto">
          <a:xfrm>
            <a:off x="3203848" y="3212976"/>
            <a:ext cx="2304256" cy="3198257"/>
          </a:xfrm>
          <a:prstGeom prst="rect">
            <a:avLst/>
          </a:prstGeom>
          <a:noFill/>
        </p:spPr>
      </p:pic>
    </p:spTree>
    <p:extLst>
      <p:ext uri="{BB962C8B-B14F-4D97-AF65-F5344CB8AC3E}">
        <p14:creationId xmlns:p14="http://schemas.microsoft.com/office/powerpoint/2010/main" val="16508828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6 CuadroTexto"/>
          <p:cNvSpPr txBox="1"/>
          <p:nvPr/>
        </p:nvSpPr>
        <p:spPr>
          <a:xfrm>
            <a:off x="1259632" y="620688"/>
            <a:ext cx="1512168" cy="369332"/>
          </a:xfrm>
          <a:prstGeom prst="rect">
            <a:avLst/>
          </a:prstGeom>
          <a:noFill/>
        </p:spPr>
        <p:txBody>
          <a:bodyPr wrap="square" rtlCol="0">
            <a:spAutoFit/>
          </a:bodyPr>
          <a:lstStyle/>
          <a:p>
            <a:endParaRPr lang="es-ES" dirty="0"/>
          </a:p>
        </p:txBody>
      </p:sp>
      <p:sp>
        <p:nvSpPr>
          <p:cNvPr id="9" name="8 Rectángulo redondeado"/>
          <p:cNvSpPr/>
          <p:nvPr/>
        </p:nvSpPr>
        <p:spPr>
          <a:xfrm>
            <a:off x="323528" y="332656"/>
            <a:ext cx="8280920" cy="936104"/>
          </a:xfrm>
          <a:prstGeom prst="roundRect">
            <a:avLst/>
          </a:prstGeom>
          <a:gradFill>
            <a:gsLst>
              <a:gs pos="0">
                <a:srgbClr val="E6DCAC"/>
              </a:gs>
              <a:gs pos="12000">
                <a:srgbClr val="E6D78A"/>
              </a:gs>
              <a:gs pos="30000">
                <a:srgbClr val="C7AC4C"/>
              </a:gs>
              <a:gs pos="45000">
                <a:srgbClr val="E6D78A"/>
              </a:gs>
              <a:gs pos="77000">
                <a:srgbClr val="C7AC4C"/>
              </a:gs>
              <a:gs pos="100000">
                <a:srgbClr val="E6DCAC"/>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200" dirty="0" smtClean="0">
                <a:solidFill>
                  <a:srgbClr val="226911"/>
                </a:solidFill>
                <a:latin typeface="Elephant" pitchFamily="18" charset="0"/>
              </a:rPr>
              <a:t>    </a:t>
            </a:r>
            <a:r>
              <a:rPr lang="es-MX" sz="1600" i="1" dirty="0" smtClean="0">
                <a:solidFill>
                  <a:srgbClr val="11752B"/>
                </a:solidFill>
                <a:latin typeface="Bodoni MT Black" pitchFamily="18" charset="0"/>
              </a:rPr>
              <a:t>Universidad Autónoma del Estado de México</a:t>
            </a:r>
          </a:p>
          <a:p>
            <a:pPr algn="ctr"/>
            <a:r>
              <a:rPr lang="es-MX" i="1" dirty="0" smtClean="0">
                <a:solidFill>
                  <a:srgbClr val="11752B"/>
                </a:solidFill>
                <a:latin typeface="Bodoni MT Black" pitchFamily="18" charset="0"/>
              </a:rPr>
              <a:t>  </a:t>
            </a:r>
            <a:r>
              <a:rPr lang="es-MX" sz="1600" i="1" dirty="0" smtClean="0">
                <a:solidFill>
                  <a:srgbClr val="11752B"/>
                </a:solidFill>
                <a:latin typeface="Bodoni MT Black" pitchFamily="18" charset="0"/>
              </a:rPr>
              <a:t>UAEM</a:t>
            </a:r>
            <a:r>
              <a:rPr lang="es-MX" i="1" dirty="0" smtClean="0">
                <a:solidFill>
                  <a:srgbClr val="11752B"/>
                </a:solidFill>
                <a:latin typeface="Bodoni MT Black" pitchFamily="18" charset="0"/>
              </a:rPr>
              <a:t>  </a:t>
            </a:r>
            <a:r>
              <a:rPr lang="es-MX" i="1" dirty="0" smtClean="0">
                <a:solidFill>
                  <a:srgbClr val="11752B"/>
                </a:solidFill>
                <a:latin typeface="Bernard MT Condensed" pitchFamily="18" charset="0"/>
              </a:rPr>
              <a:t>          </a:t>
            </a:r>
            <a:r>
              <a:rPr lang="es-MX" sz="1600" i="1" dirty="0" smtClean="0">
                <a:solidFill>
                  <a:srgbClr val="11752B"/>
                </a:solidFill>
                <a:latin typeface="Arial Rounded MT Bold" pitchFamily="34" charset="0"/>
              </a:rPr>
              <a:t>Centro Universitario UAEM Texcoco</a:t>
            </a:r>
            <a:endParaRPr lang="es-ES" sz="1600" i="1" dirty="0">
              <a:solidFill>
                <a:srgbClr val="11752B"/>
              </a:solidFill>
              <a:latin typeface="Arial Rounded MT Bold" pitchFamily="34" charset="0"/>
            </a:endParaRPr>
          </a:p>
        </p:txBody>
      </p:sp>
      <p:grpSp>
        <p:nvGrpSpPr>
          <p:cNvPr id="2" name="12 Grupo"/>
          <p:cNvGrpSpPr/>
          <p:nvPr/>
        </p:nvGrpSpPr>
        <p:grpSpPr>
          <a:xfrm>
            <a:off x="827584" y="404664"/>
            <a:ext cx="792088" cy="792088"/>
            <a:chOff x="827584" y="404664"/>
            <a:chExt cx="792088" cy="792088"/>
          </a:xfrm>
        </p:grpSpPr>
        <p:sp>
          <p:nvSpPr>
            <p:cNvPr id="11" name="10 Elipse"/>
            <p:cNvSpPr/>
            <p:nvPr/>
          </p:nvSpPr>
          <p:spPr>
            <a:xfrm>
              <a:off x="827584" y="404664"/>
              <a:ext cx="792088" cy="792088"/>
            </a:xfrm>
            <a:prstGeom prst="ellipse">
              <a:avLst/>
            </a:prstGeom>
            <a:solidFill>
              <a:srgbClr val="FFFFFF"/>
            </a:solidFill>
            <a:ln>
              <a:solidFill>
                <a:schemeClr val="accent3">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12" name="Picture 2" descr="http://t1.gstatic.com/images?q=tbn:ANd9GcSfLtaCsGO9UgQ96G_1eswjYFRMOZ_RtGGO6cdOqtA40QlhU6vh6WmpYcye">
              <a:hlinkClick r:id="rId2"/>
            </p:cNvPr>
            <p:cNvPicPr>
              <a:picLocks noChangeAspect="1" noChangeArrowheads="1"/>
            </p:cNvPicPr>
            <p:nvPr/>
          </p:nvPicPr>
          <p:blipFill>
            <a:blip r:embed="rId3" cstate="print">
              <a:lum bright="17000" contrast="3000"/>
            </a:blip>
            <a:srcRect/>
            <a:stretch>
              <a:fillRect/>
            </a:stretch>
          </p:blipFill>
          <p:spPr bwMode="auto">
            <a:xfrm>
              <a:off x="956031" y="553460"/>
              <a:ext cx="543553" cy="507505"/>
            </a:xfrm>
            <a:prstGeom prst="rect">
              <a:avLst/>
            </a:prstGeom>
            <a:noFill/>
          </p:spPr>
        </p:pic>
      </p:grpSp>
      <p:grpSp>
        <p:nvGrpSpPr>
          <p:cNvPr id="3" name="11 Grupo"/>
          <p:cNvGrpSpPr/>
          <p:nvPr/>
        </p:nvGrpSpPr>
        <p:grpSpPr>
          <a:xfrm>
            <a:off x="7308304" y="404664"/>
            <a:ext cx="792088" cy="792088"/>
            <a:chOff x="1547664" y="2204864"/>
            <a:chExt cx="792088" cy="792088"/>
          </a:xfrm>
        </p:grpSpPr>
        <p:sp>
          <p:nvSpPr>
            <p:cNvPr id="14" name="13 Elipse"/>
            <p:cNvSpPr/>
            <p:nvPr/>
          </p:nvSpPr>
          <p:spPr>
            <a:xfrm>
              <a:off x="1547664" y="2204864"/>
              <a:ext cx="792088" cy="792088"/>
            </a:xfrm>
            <a:prstGeom prst="ellipse">
              <a:avLst/>
            </a:prstGeom>
            <a:solidFill>
              <a:srgbClr val="FFFFFF"/>
            </a:solidFill>
            <a:ln>
              <a:solidFill>
                <a:schemeClr val="accent3">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15" name="Imagen 57" descr="http://bl104w.blu104.mail.live.com/att/GetAttachment.aspx?tnail=0&amp;messageId=bc7526f9-a9f7-4794-8da5-fc650fc81e7a&amp;Aux=44|0|8CC0043DDC96710|"/>
            <p:cNvPicPr>
              <a:picLocks noChangeAspect="1" noChangeArrowheads="1"/>
            </p:cNvPicPr>
            <p:nvPr/>
          </p:nvPicPr>
          <p:blipFill>
            <a:blip r:embed="rId4" cstate="print"/>
            <a:srcRect/>
            <a:stretch>
              <a:fillRect/>
            </a:stretch>
          </p:blipFill>
          <p:spPr bwMode="auto">
            <a:xfrm>
              <a:off x="1691680" y="2348880"/>
              <a:ext cx="504056" cy="504056"/>
            </a:xfrm>
            <a:prstGeom prst="rect">
              <a:avLst/>
            </a:prstGeom>
            <a:noFill/>
            <a:ln w="9525">
              <a:noFill/>
              <a:miter lim="800000"/>
              <a:headEnd/>
              <a:tailEnd/>
            </a:ln>
          </p:spPr>
        </p:pic>
      </p:grpSp>
      <p:sp>
        <p:nvSpPr>
          <p:cNvPr id="13" name="12 CuadroTexto"/>
          <p:cNvSpPr txBox="1"/>
          <p:nvPr/>
        </p:nvSpPr>
        <p:spPr>
          <a:xfrm>
            <a:off x="539552" y="2276872"/>
            <a:ext cx="7920880" cy="4247317"/>
          </a:xfrm>
          <a:prstGeom prst="rect">
            <a:avLst/>
          </a:prstGeom>
          <a:noFill/>
        </p:spPr>
        <p:txBody>
          <a:bodyPr wrap="square" rtlCol="0">
            <a:spAutoFit/>
          </a:bodyPr>
          <a:lstStyle/>
          <a:p>
            <a:pPr algn="just"/>
            <a:r>
              <a:rPr lang="es-ES" sz="2800" dirty="0" smtClean="0">
                <a:solidFill>
                  <a:schemeClr val="bg1"/>
                </a:solidFill>
              </a:rPr>
              <a:t>a</a:t>
            </a:r>
            <a:r>
              <a:rPr lang="es-ES" sz="2800" dirty="0">
                <a:solidFill>
                  <a:schemeClr val="bg1"/>
                </a:solidFill>
              </a:rPr>
              <a:t>) Autonomía científica. </a:t>
            </a:r>
          </a:p>
          <a:p>
            <a:pPr algn="just"/>
            <a:r>
              <a:rPr lang="es-ES" sz="2800" dirty="0">
                <a:solidFill>
                  <a:schemeClr val="bg1"/>
                </a:solidFill>
              </a:rPr>
              <a:t>El derecho procesal constituye una rama autónoma de la ciencia jurídica. Y ello opera dentro de un ámbito de conductas fundamentalmente distinto del que conceptualizan las normas de derecho material. Los vínculos jurídicos que surgen entre el juez y las partes, así como los requisitos y efectos de los actos procesales, se encuentran regidos por principios propios, ajenos a los del derecho material. </a:t>
            </a:r>
          </a:p>
          <a:p>
            <a:pPr algn="ctr"/>
            <a:endParaRPr lang="es-ES" dirty="0"/>
          </a:p>
        </p:txBody>
      </p:sp>
      <p:sp>
        <p:nvSpPr>
          <p:cNvPr id="16" name="15 CuadroTexto"/>
          <p:cNvSpPr txBox="1"/>
          <p:nvPr/>
        </p:nvSpPr>
        <p:spPr>
          <a:xfrm>
            <a:off x="2555776" y="6165304"/>
            <a:ext cx="6048672" cy="523220"/>
          </a:xfrm>
          <a:prstGeom prst="rect">
            <a:avLst/>
          </a:prstGeom>
          <a:noFill/>
        </p:spPr>
        <p:txBody>
          <a:bodyPr wrap="square" rtlCol="0">
            <a:spAutoFit/>
          </a:bodyPr>
          <a:lstStyle/>
          <a:p>
            <a:pPr algn="r"/>
            <a:r>
              <a:rPr lang="es-ES" sz="1000" dirty="0" smtClean="0">
                <a:solidFill>
                  <a:schemeClr val="bg1"/>
                </a:solidFill>
              </a:rPr>
              <a:t>Recuperado </a:t>
            </a:r>
            <a:r>
              <a:rPr lang="es-ES" sz="1000" dirty="0">
                <a:solidFill>
                  <a:schemeClr val="bg1"/>
                </a:solidFill>
              </a:rPr>
              <a:t>el 30/09/11; http://www.ilustrados.com/tema/6420/ciencia-Derecho-Procesal.html</a:t>
            </a:r>
          </a:p>
          <a:p>
            <a:endParaRPr lang="es-ES" dirty="0"/>
          </a:p>
        </p:txBody>
      </p:sp>
      <p:sp>
        <p:nvSpPr>
          <p:cNvPr id="17" name="16 Rectángulo"/>
          <p:cNvSpPr/>
          <p:nvPr/>
        </p:nvSpPr>
        <p:spPr>
          <a:xfrm>
            <a:off x="2987824" y="1340768"/>
            <a:ext cx="3384376" cy="461665"/>
          </a:xfrm>
          <a:prstGeom prst="rect">
            <a:avLst/>
          </a:prstGeom>
          <a:solidFill>
            <a:srgbClr val="0070C0"/>
          </a:solidFill>
        </p:spPr>
        <p:txBody>
          <a:bodyPr wrap="square">
            <a:spAutoFit/>
          </a:bodyPr>
          <a:lstStyle/>
          <a:p>
            <a:r>
              <a:rPr lang="es-MX" sz="2400" dirty="0" smtClean="0">
                <a:solidFill>
                  <a:schemeClr val="bg1"/>
                </a:solidFill>
              </a:rPr>
              <a:t>AUTONOMIA CIENTÍFICA</a:t>
            </a:r>
          </a:p>
        </p:txBody>
      </p:sp>
    </p:spTree>
    <p:extLst>
      <p:ext uri="{BB962C8B-B14F-4D97-AF65-F5344CB8AC3E}">
        <p14:creationId xmlns:p14="http://schemas.microsoft.com/office/powerpoint/2010/main" val="259406252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6 CuadroTexto"/>
          <p:cNvSpPr txBox="1"/>
          <p:nvPr/>
        </p:nvSpPr>
        <p:spPr>
          <a:xfrm>
            <a:off x="1259632" y="620688"/>
            <a:ext cx="1512168" cy="369332"/>
          </a:xfrm>
          <a:prstGeom prst="rect">
            <a:avLst/>
          </a:prstGeom>
          <a:noFill/>
        </p:spPr>
        <p:txBody>
          <a:bodyPr wrap="square" rtlCol="0">
            <a:spAutoFit/>
          </a:bodyPr>
          <a:lstStyle/>
          <a:p>
            <a:endParaRPr lang="es-ES" dirty="0"/>
          </a:p>
        </p:txBody>
      </p:sp>
      <p:sp>
        <p:nvSpPr>
          <p:cNvPr id="9" name="8 Rectángulo redondeado"/>
          <p:cNvSpPr/>
          <p:nvPr/>
        </p:nvSpPr>
        <p:spPr>
          <a:xfrm>
            <a:off x="323528" y="80628"/>
            <a:ext cx="8280920" cy="936104"/>
          </a:xfrm>
          <a:prstGeom prst="roundRect">
            <a:avLst/>
          </a:prstGeom>
          <a:gradFill>
            <a:gsLst>
              <a:gs pos="0">
                <a:srgbClr val="E6DCAC"/>
              </a:gs>
              <a:gs pos="12000">
                <a:srgbClr val="E6D78A"/>
              </a:gs>
              <a:gs pos="30000">
                <a:srgbClr val="C7AC4C"/>
              </a:gs>
              <a:gs pos="45000">
                <a:srgbClr val="E6D78A"/>
              </a:gs>
              <a:gs pos="77000">
                <a:srgbClr val="C7AC4C"/>
              </a:gs>
              <a:gs pos="100000">
                <a:srgbClr val="E6DCAC"/>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200" dirty="0" smtClean="0">
                <a:solidFill>
                  <a:srgbClr val="226911"/>
                </a:solidFill>
                <a:latin typeface="Elephant" pitchFamily="18" charset="0"/>
              </a:rPr>
              <a:t>    </a:t>
            </a:r>
            <a:r>
              <a:rPr lang="es-MX" sz="1600" i="1" dirty="0" smtClean="0">
                <a:solidFill>
                  <a:srgbClr val="11752B"/>
                </a:solidFill>
                <a:latin typeface="Bodoni MT Black" pitchFamily="18" charset="0"/>
              </a:rPr>
              <a:t>Universidad Autónoma del Estado de México</a:t>
            </a:r>
          </a:p>
          <a:p>
            <a:pPr algn="ctr"/>
            <a:r>
              <a:rPr lang="es-MX" i="1" dirty="0" smtClean="0">
                <a:solidFill>
                  <a:srgbClr val="11752B"/>
                </a:solidFill>
                <a:latin typeface="Bodoni MT Black" pitchFamily="18" charset="0"/>
              </a:rPr>
              <a:t>  </a:t>
            </a:r>
            <a:r>
              <a:rPr lang="es-MX" sz="1600" i="1" dirty="0" smtClean="0">
                <a:solidFill>
                  <a:srgbClr val="11752B"/>
                </a:solidFill>
                <a:latin typeface="Bodoni MT Black" pitchFamily="18" charset="0"/>
              </a:rPr>
              <a:t>UAEM</a:t>
            </a:r>
            <a:r>
              <a:rPr lang="es-MX" i="1" dirty="0" smtClean="0">
                <a:solidFill>
                  <a:srgbClr val="11752B"/>
                </a:solidFill>
                <a:latin typeface="Bodoni MT Black" pitchFamily="18" charset="0"/>
              </a:rPr>
              <a:t>  </a:t>
            </a:r>
            <a:r>
              <a:rPr lang="es-MX" i="1" dirty="0" smtClean="0">
                <a:solidFill>
                  <a:srgbClr val="11752B"/>
                </a:solidFill>
                <a:latin typeface="Bernard MT Condensed" pitchFamily="18" charset="0"/>
              </a:rPr>
              <a:t>          </a:t>
            </a:r>
            <a:r>
              <a:rPr lang="es-MX" sz="1600" i="1" dirty="0" smtClean="0">
                <a:solidFill>
                  <a:srgbClr val="11752B"/>
                </a:solidFill>
                <a:latin typeface="Arial Rounded MT Bold" pitchFamily="34" charset="0"/>
              </a:rPr>
              <a:t>Centro Universitario UAEM Texcoco</a:t>
            </a:r>
            <a:endParaRPr lang="es-ES" sz="1600" i="1" dirty="0">
              <a:solidFill>
                <a:srgbClr val="11752B"/>
              </a:solidFill>
              <a:latin typeface="Arial Rounded MT Bold" pitchFamily="34" charset="0"/>
            </a:endParaRPr>
          </a:p>
        </p:txBody>
      </p:sp>
      <p:grpSp>
        <p:nvGrpSpPr>
          <p:cNvPr id="2" name="12 Grupo"/>
          <p:cNvGrpSpPr/>
          <p:nvPr/>
        </p:nvGrpSpPr>
        <p:grpSpPr>
          <a:xfrm>
            <a:off x="827584" y="404664"/>
            <a:ext cx="792088" cy="792088"/>
            <a:chOff x="827584" y="404664"/>
            <a:chExt cx="792088" cy="792088"/>
          </a:xfrm>
        </p:grpSpPr>
        <p:sp>
          <p:nvSpPr>
            <p:cNvPr id="11" name="10 Elipse"/>
            <p:cNvSpPr/>
            <p:nvPr/>
          </p:nvSpPr>
          <p:spPr>
            <a:xfrm>
              <a:off x="827584" y="404664"/>
              <a:ext cx="792088" cy="792088"/>
            </a:xfrm>
            <a:prstGeom prst="ellipse">
              <a:avLst/>
            </a:prstGeom>
            <a:solidFill>
              <a:srgbClr val="FFFFFF"/>
            </a:solidFill>
            <a:ln>
              <a:solidFill>
                <a:schemeClr val="accent3">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12" name="Picture 2" descr="http://t1.gstatic.com/images?q=tbn:ANd9GcSfLtaCsGO9UgQ96G_1eswjYFRMOZ_RtGGO6cdOqtA40QlhU6vh6WmpYcye">
              <a:hlinkClick r:id="rId2"/>
            </p:cNvPr>
            <p:cNvPicPr>
              <a:picLocks noChangeAspect="1" noChangeArrowheads="1"/>
            </p:cNvPicPr>
            <p:nvPr/>
          </p:nvPicPr>
          <p:blipFill>
            <a:blip r:embed="rId3" cstate="print">
              <a:lum bright="17000" contrast="3000"/>
            </a:blip>
            <a:srcRect/>
            <a:stretch>
              <a:fillRect/>
            </a:stretch>
          </p:blipFill>
          <p:spPr bwMode="auto">
            <a:xfrm>
              <a:off x="956031" y="553460"/>
              <a:ext cx="543553" cy="507505"/>
            </a:xfrm>
            <a:prstGeom prst="rect">
              <a:avLst/>
            </a:prstGeom>
            <a:noFill/>
          </p:spPr>
        </p:pic>
      </p:grpSp>
      <p:grpSp>
        <p:nvGrpSpPr>
          <p:cNvPr id="3" name="11 Grupo"/>
          <p:cNvGrpSpPr/>
          <p:nvPr/>
        </p:nvGrpSpPr>
        <p:grpSpPr>
          <a:xfrm>
            <a:off x="7308304" y="404664"/>
            <a:ext cx="792088" cy="792088"/>
            <a:chOff x="1547664" y="2204864"/>
            <a:chExt cx="792088" cy="792088"/>
          </a:xfrm>
        </p:grpSpPr>
        <p:sp>
          <p:nvSpPr>
            <p:cNvPr id="14" name="13 Elipse"/>
            <p:cNvSpPr/>
            <p:nvPr/>
          </p:nvSpPr>
          <p:spPr>
            <a:xfrm>
              <a:off x="1547664" y="2204864"/>
              <a:ext cx="792088" cy="792088"/>
            </a:xfrm>
            <a:prstGeom prst="ellipse">
              <a:avLst/>
            </a:prstGeom>
            <a:solidFill>
              <a:srgbClr val="FFFFFF"/>
            </a:solidFill>
            <a:ln>
              <a:solidFill>
                <a:schemeClr val="accent3">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15" name="Imagen 57" descr="http://bl104w.blu104.mail.live.com/att/GetAttachment.aspx?tnail=0&amp;messageId=bc7526f9-a9f7-4794-8da5-fc650fc81e7a&amp;Aux=44|0|8CC0043DDC96710|"/>
            <p:cNvPicPr>
              <a:picLocks noChangeAspect="1" noChangeArrowheads="1"/>
            </p:cNvPicPr>
            <p:nvPr/>
          </p:nvPicPr>
          <p:blipFill>
            <a:blip r:embed="rId4" cstate="print"/>
            <a:srcRect/>
            <a:stretch>
              <a:fillRect/>
            </a:stretch>
          </p:blipFill>
          <p:spPr bwMode="auto">
            <a:xfrm>
              <a:off x="1691680" y="2348880"/>
              <a:ext cx="504056" cy="504056"/>
            </a:xfrm>
            <a:prstGeom prst="rect">
              <a:avLst/>
            </a:prstGeom>
            <a:noFill/>
            <a:ln w="9525">
              <a:noFill/>
              <a:miter lim="800000"/>
              <a:headEnd/>
              <a:tailEnd/>
            </a:ln>
          </p:spPr>
        </p:pic>
      </p:grpSp>
      <p:sp>
        <p:nvSpPr>
          <p:cNvPr id="13" name="12 CuadroTexto"/>
          <p:cNvSpPr txBox="1"/>
          <p:nvPr/>
        </p:nvSpPr>
        <p:spPr>
          <a:xfrm>
            <a:off x="251520" y="1988840"/>
            <a:ext cx="6480720" cy="4093428"/>
          </a:xfrm>
          <a:prstGeom prst="rect">
            <a:avLst/>
          </a:prstGeom>
          <a:noFill/>
        </p:spPr>
        <p:txBody>
          <a:bodyPr wrap="square" rtlCol="0">
            <a:spAutoFit/>
          </a:bodyPr>
          <a:lstStyle/>
          <a:p>
            <a:pPr algn="just"/>
            <a:r>
              <a:rPr lang="es-ES" sz="2000" dirty="0" smtClean="0">
                <a:solidFill>
                  <a:schemeClr val="bg1"/>
                </a:solidFill>
              </a:rPr>
              <a:t>b</a:t>
            </a:r>
            <a:r>
              <a:rPr lang="es-ES" sz="2000" dirty="0">
                <a:solidFill>
                  <a:schemeClr val="bg1"/>
                </a:solidFill>
              </a:rPr>
              <a:t>) Autonomía legislativa. </a:t>
            </a:r>
          </a:p>
          <a:p>
            <a:pPr algn="just"/>
            <a:r>
              <a:rPr lang="es-ES" sz="2000" dirty="0">
                <a:solidFill>
                  <a:schemeClr val="bg1"/>
                </a:solidFill>
              </a:rPr>
              <a:t>Las normas procesales </a:t>
            </a:r>
            <a:r>
              <a:rPr lang="es-ES" sz="2000" dirty="0" smtClean="0">
                <a:solidFill>
                  <a:schemeClr val="bg1"/>
                </a:solidFill>
              </a:rPr>
              <a:t>se </a:t>
            </a:r>
            <a:r>
              <a:rPr lang="es-ES" sz="2000" dirty="0">
                <a:solidFill>
                  <a:schemeClr val="bg1"/>
                </a:solidFill>
              </a:rPr>
              <a:t>encuentran ubicadas en los códigos de procedimientos, en las leyes sobre organización y competencia de los órganos judiciales. También las hay en la Constitución Nacional, en los Códigos de fondo, y en los ordenamientos jurídicos. Todo ese conjunto de normas es perfectamente diferenciable del derecho sustancial o material. </a:t>
            </a:r>
          </a:p>
          <a:p>
            <a:pPr algn="just"/>
            <a:endParaRPr lang="es-ES" sz="2000" dirty="0" smtClean="0">
              <a:solidFill>
                <a:schemeClr val="bg1"/>
              </a:solidFill>
            </a:endParaRPr>
          </a:p>
          <a:p>
            <a:pPr algn="just"/>
            <a:r>
              <a:rPr lang="es-ES" sz="2000" dirty="0" smtClean="0">
                <a:solidFill>
                  <a:schemeClr val="bg1"/>
                </a:solidFill>
              </a:rPr>
              <a:t>Existen </a:t>
            </a:r>
            <a:r>
              <a:rPr lang="es-ES" sz="2000" dirty="0">
                <a:solidFill>
                  <a:schemeClr val="bg1"/>
                </a:solidFill>
              </a:rPr>
              <a:t>grandes diferencias en el Proceso, tanto civil como penal de acuerdo a los distintos Códigos que se han ido sancionando </a:t>
            </a:r>
            <a:r>
              <a:rPr lang="es-ES" sz="2000" dirty="0" smtClean="0">
                <a:solidFill>
                  <a:schemeClr val="bg1"/>
                </a:solidFill>
              </a:rPr>
              <a:t>por </a:t>
            </a:r>
            <a:r>
              <a:rPr lang="es-ES" sz="2000" dirty="0">
                <a:solidFill>
                  <a:schemeClr val="bg1"/>
                </a:solidFill>
              </a:rPr>
              <a:t>parte de </a:t>
            </a:r>
            <a:r>
              <a:rPr lang="es-ES" sz="2000" dirty="0" smtClean="0">
                <a:solidFill>
                  <a:schemeClr val="bg1"/>
                </a:solidFill>
              </a:rPr>
              <a:t>los </a:t>
            </a:r>
            <a:r>
              <a:rPr lang="es-ES" sz="2000" dirty="0">
                <a:solidFill>
                  <a:schemeClr val="bg1"/>
                </a:solidFill>
              </a:rPr>
              <a:t>distintas </a:t>
            </a:r>
            <a:r>
              <a:rPr lang="es-ES" sz="2000" dirty="0" smtClean="0">
                <a:solidFill>
                  <a:schemeClr val="bg1"/>
                </a:solidFill>
              </a:rPr>
              <a:t>estados, </a:t>
            </a:r>
            <a:r>
              <a:rPr lang="es-ES" sz="2000" dirty="0">
                <a:solidFill>
                  <a:schemeClr val="bg1"/>
                </a:solidFill>
              </a:rPr>
              <a:t>de acuerdo con la Constitución Nacional. </a:t>
            </a:r>
            <a:endParaRPr lang="es-MX" dirty="0" smtClean="0">
              <a:solidFill>
                <a:schemeClr val="bg1"/>
              </a:solidFill>
            </a:endParaRPr>
          </a:p>
        </p:txBody>
      </p:sp>
      <p:sp>
        <p:nvSpPr>
          <p:cNvPr id="16" name="15 CuadroTexto"/>
          <p:cNvSpPr txBox="1"/>
          <p:nvPr/>
        </p:nvSpPr>
        <p:spPr>
          <a:xfrm>
            <a:off x="2771800" y="6411525"/>
            <a:ext cx="6048672" cy="246221"/>
          </a:xfrm>
          <a:prstGeom prst="rect">
            <a:avLst/>
          </a:prstGeom>
          <a:noFill/>
        </p:spPr>
        <p:txBody>
          <a:bodyPr wrap="square" rtlCol="0">
            <a:spAutoFit/>
          </a:bodyPr>
          <a:lstStyle/>
          <a:p>
            <a:pPr algn="r"/>
            <a:r>
              <a:rPr lang="es-ES" sz="1000" dirty="0" smtClean="0">
                <a:solidFill>
                  <a:schemeClr val="bg1"/>
                </a:solidFill>
              </a:rPr>
              <a:t>Recuperado </a:t>
            </a:r>
            <a:r>
              <a:rPr lang="es-ES" sz="1000" dirty="0">
                <a:solidFill>
                  <a:schemeClr val="bg1"/>
                </a:solidFill>
              </a:rPr>
              <a:t>el 30/09/11; http://</a:t>
            </a:r>
            <a:r>
              <a:rPr lang="es-ES" sz="1000" dirty="0" smtClean="0">
                <a:solidFill>
                  <a:schemeClr val="bg1"/>
                </a:solidFill>
              </a:rPr>
              <a:t>www.ilustrados.com/tema/6420/ciencia-Derecho-Procesal.html</a:t>
            </a:r>
            <a:endParaRPr lang="es-ES" sz="1000" dirty="0">
              <a:solidFill>
                <a:schemeClr val="bg1"/>
              </a:solidFill>
            </a:endParaRPr>
          </a:p>
        </p:txBody>
      </p:sp>
      <p:sp>
        <p:nvSpPr>
          <p:cNvPr id="17" name="16 Rectángulo"/>
          <p:cNvSpPr/>
          <p:nvPr/>
        </p:nvSpPr>
        <p:spPr>
          <a:xfrm>
            <a:off x="2015716" y="1202489"/>
            <a:ext cx="4068452" cy="461665"/>
          </a:xfrm>
          <a:prstGeom prst="rect">
            <a:avLst/>
          </a:prstGeom>
          <a:solidFill>
            <a:srgbClr val="0070C0"/>
          </a:solidFill>
        </p:spPr>
        <p:txBody>
          <a:bodyPr wrap="square">
            <a:spAutoFit/>
          </a:bodyPr>
          <a:lstStyle/>
          <a:p>
            <a:pPr algn="ctr"/>
            <a:r>
              <a:rPr lang="es-MX" sz="2400" dirty="0" smtClean="0">
                <a:solidFill>
                  <a:schemeClr val="bg1"/>
                </a:solidFill>
              </a:rPr>
              <a:t>AUTONOMÍA LEGISLATIVA</a:t>
            </a:r>
          </a:p>
        </p:txBody>
      </p:sp>
      <p:pic>
        <p:nvPicPr>
          <p:cNvPr id="66562" name="Picture 2" descr="http://www.asisucede.com.mx/wp-content/uploads/2010/03/camara.jpg"/>
          <p:cNvPicPr>
            <a:picLocks noChangeAspect="1" noChangeArrowheads="1"/>
          </p:cNvPicPr>
          <p:nvPr/>
        </p:nvPicPr>
        <p:blipFill>
          <a:blip r:embed="rId5" cstate="print"/>
          <a:srcRect/>
          <a:stretch>
            <a:fillRect/>
          </a:stretch>
        </p:blipFill>
        <p:spPr bwMode="auto">
          <a:xfrm>
            <a:off x="6732240" y="2996952"/>
            <a:ext cx="2232926" cy="1818710"/>
          </a:xfrm>
          <a:prstGeom prst="rect">
            <a:avLst/>
          </a:prstGeom>
          <a:noFill/>
        </p:spPr>
      </p:pic>
    </p:spTree>
    <p:extLst>
      <p:ext uri="{BB962C8B-B14F-4D97-AF65-F5344CB8AC3E}">
        <p14:creationId xmlns:p14="http://schemas.microsoft.com/office/powerpoint/2010/main" val="322714903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2411760" y="352704"/>
            <a:ext cx="3960440" cy="461665"/>
          </a:xfrm>
          <a:prstGeom prst="rect">
            <a:avLst/>
          </a:prstGeom>
        </p:spPr>
        <p:txBody>
          <a:bodyPr wrap="square">
            <a:spAutoFit/>
          </a:bodyPr>
          <a:lstStyle/>
          <a:p>
            <a:pPr algn="ctr"/>
            <a:r>
              <a:rPr lang="es-MX" sz="2400" b="1" dirty="0"/>
              <a:t>GUIÓN  EXPLICATIVO</a:t>
            </a:r>
          </a:p>
        </p:txBody>
      </p:sp>
      <p:sp>
        <p:nvSpPr>
          <p:cNvPr id="5" name="4 Rectángulo"/>
          <p:cNvSpPr/>
          <p:nvPr/>
        </p:nvSpPr>
        <p:spPr>
          <a:xfrm>
            <a:off x="323528" y="1124744"/>
            <a:ext cx="8640960" cy="646331"/>
          </a:xfrm>
          <a:prstGeom prst="rect">
            <a:avLst/>
          </a:prstGeom>
        </p:spPr>
        <p:txBody>
          <a:bodyPr wrap="square">
            <a:spAutoFit/>
          </a:bodyPr>
          <a:lstStyle/>
          <a:p>
            <a:pPr algn="just"/>
            <a:r>
              <a:rPr lang="es-MX" dirty="0"/>
              <a:t>El tema </a:t>
            </a:r>
            <a:r>
              <a:rPr lang="es-MX" b="1" dirty="0" smtClean="0"/>
              <a:t>“</a:t>
            </a:r>
            <a:r>
              <a:rPr lang="es-MX" b="1" dirty="0">
                <a:latin typeface="Arial" pitchFamily="34" charset="0"/>
                <a:cs typeface="Arial" pitchFamily="34" charset="0"/>
              </a:rPr>
              <a:t>CONCEPTO DE </a:t>
            </a:r>
            <a:r>
              <a:rPr lang="es-MX" b="1" dirty="0" smtClean="0">
                <a:latin typeface="Arial" pitchFamily="34" charset="0"/>
                <a:cs typeface="Arial" pitchFamily="34" charset="0"/>
              </a:rPr>
              <a:t>PROCESO</a:t>
            </a:r>
            <a:r>
              <a:rPr lang="es-MX" b="1" dirty="0" smtClean="0"/>
              <a:t>” </a:t>
            </a:r>
            <a:r>
              <a:rPr lang="es-MX" dirty="0"/>
              <a:t>se desglosa en los siguientes apartados y temas:</a:t>
            </a:r>
          </a:p>
          <a:p>
            <a:pPr algn="just"/>
            <a:endParaRPr lang="es-MX" dirty="0"/>
          </a:p>
        </p:txBody>
      </p:sp>
      <p:sp>
        <p:nvSpPr>
          <p:cNvPr id="6" name="5 Rectángulo"/>
          <p:cNvSpPr/>
          <p:nvPr/>
        </p:nvSpPr>
        <p:spPr>
          <a:xfrm>
            <a:off x="847403" y="1771075"/>
            <a:ext cx="7200800" cy="4524315"/>
          </a:xfrm>
          <a:prstGeom prst="rect">
            <a:avLst/>
          </a:prstGeom>
        </p:spPr>
        <p:txBody>
          <a:bodyPr wrap="square">
            <a:spAutoFit/>
          </a:bodyPr>
          <a:lstStyle/>
          <a:p>
            <a:pPr marL="285750" lvl="0" indent="-285750">
              <a:buFont typeface="Arial" pitchFamily="34" charset="0"/>
              <a:buChar char="•"/>
            </a:pPr>
            <a:r>
              <a:rPr lang="es-MX" dirty="0"/>
              <a:t>CONCEPTO DE PROCESO</a:t>
            </a:r>
          </a:p>
          <a:p>
            <a:pPr marL="285750" lvl="0" indent="-285750">
              <a:buFont typeface="Arial" pitchFamily="34" charset="0"/>
              <a:buChar char="•"/>
            </a:pPr>
            <a:r>
              <a:rPr lang="es-ES" dirty="0"/>
              <a:t>DERECHO OBJETIVO Y DERECHO SUBJETIVO</a:t>
            </a:r>
            <a:endParaRPr lang="es-MX" dirty="0"/>
          </a:p>
          <a:p>
            <a:pPr marL="285750" lvl="0" indent="-285750">
              <a:buFont typeface="Arial" pitchFamily="34" charset="0"/>
              <a:buChar char="•"/>
            </a:pPr>
            <a:r>
              <a:rPr lang="es-ES" dirty="0"/>
              <a:t>CLASIFICACION DEL DERECHO</a:t>
            </a:r>
            <a:endParaRPr lang="es-MX" dirty="0"/>
          </a:p>
          <a:p>
            <a:pPr marL="285750" lvl="0" indent="-285750">
              <a:buFont typeface="Arial" pitchFamily="34" charset="0"/>
              <a:buChar char="•"/>
            </a:pPr>
            <a:r>
              <a:rPr lang="es-MX" dirty="0"/>
              <a:t>TEORIA DEL LITIGIO Y TEORIA GENERAL DEL PROCESO</a:t>
            </a:r>
          </a:p>
          <a:p>
            <a:pPr marL="285750" lvl="0" indent="-285750">
              <a:buFont typeface="Arial" pitchFamily="34" charset="0"/>
              <a:buChar char="•"/>
            </a:pPr>
            <a:r>
              <a:rPr lang="es-MX" dirty="0"/>
              <a:t>DERECHO PROCESAL CIENTÍFICO</a:t>
            </a:r>
          </a:p>
          <a:p>
            <a:pPr marL="285750" lvl="0" indent="-285750">
              <a:buFont typeface="Arial" pitchFamily="34" charset="0"/>
              <a:buChar char="•"/>
            </a:pPr>
            <a:r>
              <a:rPr lang="es-ES" dirty="0"/>
              <a:t>AUTONOMÍA DEL DERECHO PROCESAL CIENTÍFICO</a:t>
            </a:r>
            <a:endParaRPr lang="es-MX" dirty="0"/>
          </a:p>
          <a:p>
            <a:pPr marL="285750" lvl="0" indent="-285750">
              <a:buFont typeface="Arial" pitchFamily="34" charset="0"/>
              <a:buChar char="•"/>
            </a:pPr>
            <a:r>
              <a:rPr lang="es-MX" dirty="0"/>
              <a:t>DERECHO PROCESAL POSITIVO</a:t>
            </a:r>
          </a:p>
          <a:p>
            <a:pPr marL="285750" lvl="0" indent="-285750">
              <a:buFont typeface="Arial" pitchFamily="34" charset="0"/>
              <a:buChar char="•"/>
            </a:pPr>
            <a:r>
              <a:rPr lang="es-MX" dirty="0"/>
              <a:t>ACCIÓN, JURISDICCIÓN Y PROCESO</a:t>
            </a:r>
          </a:p>
          <a:p>
            <a:pPr marL="285750" lvl="0" indent="-285750">
              <a:buFont typeface="Arial" pitchFamily="34" charset="0"/>
              <a:buChar char="•"/>
            </a:pPr>
            <a:r>
              <a:rPr lang="es-MX" dirty="0"/>
              <a:t>PRESUPUESTOS PROCESALES. DEFINICIÓN</a:t>
            </a:r>
          </a:p>
          <a:p>
            <a:pPr marL="285750" lvl="0" indent="-285750">
              <a:buFont typeface="Arial" pitchFamily="34" charset="0"/>
              <a:buChar char="•"/>
            </a:pPr>
            <a:r>
              <a:rPr lang="es-MX" dirty="0"/>
              <a:t>CLASIFICACIÓN DE LOS PRESUPUESTOS PROCESALES</a:t>
            </a:r>
          </a:p>
          <a:p>
            <a:pPr marL="285750" lvl="0" indent="-285750">
              <a:buFont typeface="Arial" pitchFamily="34" charset="0"/>
              <a:buChar char="•"/>
            </a:pPr>
            <a:r>
              <a:rPr lang="es-MX" dirty="0"/>
              <a:t>PRETENSIÓN Y HECHOS</a:t>
            </a:r>
          </a:p>
          <a:p>
            <a:pPr marL="285750" lvl="0" indent="-285750">
              <a:buFont typeface="Arial" pitchFamily="34" charset="0"/>
              <a:buChar char="•"/>
            </a:pPr>
            <a:r>
              <a:rPr lang="es-MX" dirty="0"/>
              <a:t>ACCIÓN: SU CONCEPTO</a:t>
            </a:r>
          </a:p>
          <a:p>
            <a:pPr marL="285750" lvl="0" indent="-285750">
              <a:buFont typeface="Arial" pitchFamily="34" charset="0"/>
              <a:buChar char="•"/>
            </a:pPr>
            <a:r>
              <a:rPr lang="es-MX" dirty="0"/>
              <a:t>DEMANDA</a:t>
            </a:r>
          </a:p>
          <a:p>
            <a:pPr marL="285750" lvl="0" indent="-285750">
              <a:buFont typeface="Arial" pitchFamily="34" charset="0"/>
              <a:buChar char="•"/>
            </a:pPr>
            <a:r>
              <a:rPr lang="es-MX" dirty="0"/>
              <a:t>AUDIENCIA PREVIA Y DE CONCILIACIÓN</a:t>
            </a:r>
          </a:p>
          <a:p>
            <a:pPr marL="285750" lvl="0" indent="-285750">
              <a:buFont typeface="Arial" pitchFamily="34" charset="0"/>
              <a:buChar char="•"/>
            </a:pPr>
            <a:r>
              <a:rPr lang="es-MX" dirty="0"/>
              <a:t>PROCESO.  DEFINICIÓN GRAMATICAL</a:t>
            </a:r>
          </a:p>
          <a:p>
            <a:pPr marL="285750" lvl="0" indent="-285750">
              <a:buFont typeface="Arial" pitchFamily="34" charset="0"/>
              <a:buChar char="•"/>
            </a:pPr>
            <a:r>
              <a:rPr lang="es-MX" dirty="0"/>
              <a:t>PROCESO Y </a:t>
            </a:r>
            <a:r>
              <a:rPr lang="es-MX" dirty="0" smtClean="0"/>
              <a:t>PROCEDIMIENTO</a:t>
            </a:r>
            <a:endParaRPr lang="es-MX" dirty="0"/>
          </a:p>
        </p:txBody>
      </p:sp>
    </p:spTree>
    <p:extLst>
      <p:ext uri="{BB962C8B-B14F-4D97-AF65-F5344CB8AC3E}">
        <p14:creationId xmlns:p14="http://schemas.microsoft.com/office/powerpoint/2010/main" val="129667950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6 CuadroTexto"/>
          <p:cNvSpPr txBox="1"/>
          <p:nvPr/>
        </p:nvSpPr>
        <p:spPr>
          <a:xfrm>
            <a:off x="1259632" y="620688"/>
            <a:ext cx="1512168" cy="369332"/>
          </a:xfrm>
          <a:prstGeom prst="rect">
            <a:avLst/>
          </a:prstGeom>
          <a:noFill/>
        </p:spPr>
        <p:txBody>
          <a:bodyPr wrap="square" rtlCol="0">
            <a:spAutoFit/>
          </a:bodyPr>
          <a:lstStyle/>
          <a:p>
            <a:endParaRPr lang="es-ES" dirty="0"/>
          </a:p>
        </p:txBody>
      </p:sp>
      <p:sp>
        <p:nvSpPr>
          <p:cNvPr id="9" name="8 Rectángulo redondeado"/>
          <p:cNvSpPr/>
          <p:nvPr/>
        </p:nvSpPr>
        <p:spPr>
          <a:xfrm>
            <a:off x="323528" y="152636"/>
            <a:ext cx="8280920" cy="936104"/>
          </a:xfrm>
          <a:prstGeom prst="roundRect">
            <a:avLst/>
          </a:prstGeom>
          <a:gradFill>
            <a:gsLst>
              <a:gs pos="0">
                <a:srgbClr val="E6DCAC"/>
              </a:gs>
              <a:gs pos="12000">
                <a:srgbClr val="E6D78A"/>
              </a:gs>
              <a:gs pos="30000">
                <a:srgbClr val="C7AC4C"/>
              </a:gs>
              <a:gs pos="45000">
                <a:srgbClr val="E6D78A"/>
              </a:gs>
              <a:gs pos="77000">
                <a:srgbClr val="C7AC4C"/>
              </a:gs>
              <a:gs pos="100000">
                <a:srgbClr val="E6DCAC"/>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200" dirty="0" smtClean="0">
                <a:solidFill>
                  <a:srgbClr val="226911"/>
                </a:solidFill>
                <a:latin typeface="Elephant" pitchFamily="18" charset="0"/>
              </a:rPr>
              <a:t>    </a:t>
            </a:r>
            <a:r>
              <a:rPr lang="es-MX" sz="1600" i="1" dirty="0" smtClean="0">
                <a:solidFill>
                  <a:srgbClr val="11752B"/>
                </a:solidFill>
                <a:latin typeface="Bodoni MT Black" pitchFamily="18" charset="0"/>
              </a:rPr>
              <a:t>Universidad Autónoma del Estado de México</a:t>
            </a:r>
          </a:p>
          <a:p>
            <a:pPr algn="ctr"/>
            <a:r>
              <a:rPr lang="es-MX" i="1" dirty="0" smtClean="0">
                <a:solidFill>
                  <a:srgbClr val="11752B"/>
                </a:solidFill>
                <a:latin typeface="Bodoni MT Black" pitchFamily="18" charset="0"/>
              </a:rPr>
              <a:t>  </a:t>
            </a:r>
            <a:r>
              <a:rPr lang="es-MX" sz="1600" i="1" dirty="0" smtClean="0">
                <a:solidFill>
                  <a:srgbClr val="11752B"/>
                </a:solidFill>
                <a:latin typeface="Bodoni MT Black" pitchFamily="18" charset="0"/>
              </a:rPr>
              <a:t>UAEM</a:t>
            </a:r>
            <a:r>
              <a:rPr lang="es-MX" i="1" dirty="0" smtClean="0">
                <a:solidFill>
                  <a:srgbClr val="11752B"/>
                </a:solidFill>
                <a:latin typeface="Bodoni MT Black" pitchFamily="18" charset="0"/>
              </a:rPr>
              <a:t>  </a:t>
            </a:r>
            <a:r>
              <a:rPr lang="es-MX" i="1" dirty="0" smtClean="0">
                <a:solidFill>
                  <a:srgbClr val="11752B"/>
                </a:solidFill>
                <a:latin typeface="Bernard MT Condensed" pitchFamily="18" charset="0"/>
              </a:rPr>
              <a:t>          </a:t>
            </a:r>
            <a:r>
              <a:rPr lang="es-MX" sz="1600" i="1" dirty="0" smtClean="0">
                <a:solidFill>
                  <a:srgbClr val="11752B"/>
                </a:solidFill>
                <a:latin typeface="Arial Rounded MT Bold" pitchFamily="34" charset="0"/>
              </a:rPr>
              <a:t>Centro Universitario UAEM Texcoco</a:t>
            </a:r>
            <a:endParaRPr lang="es-ES" sz="1600" i="1" dirty="0">
              <a:solidFill>
                <a:srgbClr val="11752B"/>
              </a:solidFill>
              <a:latin typeface="Arial Rounded MT Bold" pitchFamily="34" charset="0"/>
            </a:endParaRPr>
          </a:p>
        </p:txBody>
      </p:sp>
      <p:grpSp>
        <p:nvGrpSpPr>
          <p:cNvPr id="2" name="12 Grupo"/>
          <p:cNvGrpSpPr/>
          <p:nvPr/>
        </p:nvGrpSpPr>
        <p:grpSpPr>
          <a:xfrm>
            <a:off x="827584" y="404664"/>
            <a:ext cx="792088" cy="792088"/>
            <a:chOff x="827584" y="404664"/>
            <a:chExt cx="792088" cy="792088"/>
          </a:xfrm>
        </p:grpSpPr>
        <p:sp>
          <p:nvSpPr>
            <p:cNvPr id="11" name="10 Elipse"/>
            <p:cNvSpPr/>
            <p:nvPr/>
          </p:nvSpPr>
          <p:spPr>
            <a:xfrm>
              <a:off x="827584" y="404664"/>
              <a:ext cx="792088" cy="792088"/>
            </a:xfrm>
            <a:prstGeom prst="ellipse">
              <a:avLst/>
            </a:prstGeom>
            <a:solidFill>
              <a:srgbClr val="FFFFFF"/>
            </a:solidFill>
            <a:ln>
              <a:solidFill>
                <a:schemeClr val="accent3">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12" name="Picture 2" descr="http://t1.gstatic.com/images?q=tbn:ANd9GcSfLtaCsGO9UgQ96G_1eswjYFRMOZ_RtGGO6cdOqtA40QlhU6vh6WmpYcye">
              <a:hlinkClick r:id="rId2"/>
            </p:cNvPr>
            <p:cNvPicPr>
              <a:picLocks noChangeAspect="1" noChangeArrowheads="1"/>
            </p:cNvPicPr>
            <p:nvPr/>
          </p:nvPicPr>
          <p:blipFill>
            <a:blip r:embed="rId3" cstate="print">
              <a:lum bright="17000" contrast="3000"/>
            </a:blip>
            <a:srcRect/>
            <a:stretch>
              <a:fillRect/>
            </a:stretch>
          </p:blipFill>
          <p:spPr bwMode="auto">
            <a:xfrm>
              <a:off x="956031" y="553460"/>
              <a:ext cx="543553" cy="507505"/>
            </a:xfrm>
            <a:prstGeom prst="rect">
              <a:avLst/>
            </a:prstGeom>
            <a:noFill/>
          </p:spPr>
        </p:pic>
      </p:grpSp>
      <p:grpSp>
        <p:nvGrpSpPr>
          <p:cNvPr id="3" name="11 Grupo"/>
          <p:cNvGrpSpPr/>
          <p:nvPr/>
        </p:nvGrpSpPr>
        <p:grpSpPr>
          <a:xfrm>
            <a:off x="7308304" y="404664"/>
            <a:ext cx="792088" cy="792088"/>
            <a:chOff x="1547664" y="2204864"/>
            <a:chExt cx="792088" cy="792088"/>
          </a:xfrm>
        </p:grpSpPr>
        <p:sp>
          <p:nvSpPr>
            <p:cNvPr id="14" name="13 Elipse"/>
            <p:cNvSpPr/>
            <p:nvPr/>
          </p:nvSpPr>
          <p:spPr>
            <a:xfrm>
              <a:off x="1547664" y="2204864"/>
              <a:ext cx="792088" cy="792088"/>
            </a:xfrm>
            <a:prstGeom prst="ellipse">
              <a:avLst/>
            </a:prstGeom>
            <a:solidFill>
              <a:srgbClr val="FFFFFF"/>
            </a:solidFill>
            <a:ln>
              <a:solidFill>
                <a:schemeClr val="accent3">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15" name="Imagen 57" descr="http://bl104w.blu104.mail.live.com/att/GetAttachment.aspx?tnail=0&amp;messageId=bc7526f9-a9f7-4794-8da5-fc650fc81e7a&amp;Aux=44|0|8CC0043DDC96710|"/>
            <p:cNvPicPr>
              <a:picLocks noChangeAspect="1" noChangeArrowheads="1"/>
            </p:cNvPicPr>
            <p:nvPr/>
          </p:nvPicPr>
          <p:blipFill>
            <a:blip r:embed="rId4" cstate="print"/>
            <a:srcRect/>
            <a:stretch>
              <a:fillRect/>
            </a:stretch>
          </p:blipFill>
          <p:spPr bwMode="auto">
            <a:xfrm>
              <a:off x="1691680" y="2348880"/>
              <a:ext cx="504056" cy="504056"/>
            </a:xfrm>
            <a:prstGeom prst="rect">
              <a:avLst/>
            </a:prstGeom>
            <a:noFill/>
            <a:ln w="9525">
              <a:noFill/>
              <a:miter lim="800000"/>
              <a:headEnd/>
              <a:tailEnd/>
            </a:ln>
          </p:spPr>
        </p:pic>
      </p:grpSp>
      <p:sp>
        <p:nvSpPr>
          <p:cNvPr id="13" name="12 CuadroTexto"/>
          <p:cNvSpPr txBox="1"/>
          <p:nvPr/>
        </p:nvSpPr>
        <p:spPr>
          <a:xfrm>
            <a:off x="3347864" y="1884755"/>
            <a:ext cx="5280198" cy="4339650"/>
          </a:xfrm>
          <a:prstGeom prst="rect">
            <a:avLst/>
          </a:prstGeom>
          <a:noFill/>
        </p:spPr>
        <p:txBody>
          <a:bodyPr wrap="square" rtlCol="0">
            <a:spAutoFit/>
          </a:bodyPr>
          <a:lstStyle/>
          <a:p>
            <a:pPr algn="just"/>
            <a:r>
              <a:rPr lang="es-ES" sz="2400" dirty="0" smtClean="0">
                <a:solidFill>
                  <a:schemeClr val="bg1"/>
                </a:solidFill>
              </a:rPr>
              <a:t>c</a:t>
            </a:r>
            <a:r>
              <a:rPr lang="es-ES" sz="2400" dirty="0">
                <a:solidFill>
                  <a:schemeClr val="bg1"/>
                </a:solidFill>
              </a:rPr>
              <a:t>) Autonomía académica. </a:t>
            </a:r>
          </a:p>
          <a:p>
            <a:pPr algn="just"/>
            <a:r>
              <a:rPr lang="es-ES" sz="2400" dirty="0">
                <a:solidFill>
                  <a:schemeClr val="bg1"/>
                </a:solidFill>
              </a:rPr>
              <a:t>Como consecuencia de los puntos señalados anteriormente, es obvio la necesidad de encarar la enseñanza y el estudio del Derecho Procesal como rama autónoma del Derecho. </a:t>
            </a:r>
          </a:p>
          <a:p>
            <a:pPr algn="just"/>
            <a:r>
              <a:rPr lang="es-ES" sz="2400" dirty="0">
                <a:solidFill>
                  <a:schemeClr val="bg1"/>
                </a:solidFill>
              </a:rPr>
              <a:t>El Derecho Procesal es una rama autónoma e independiente del Derecho Público, pero guardando estrecha relación con el derecho sustancial</a:t>
            </a:r>
            <a:r>
              <a:rPr lang="es-ES" sz="2400" dirty="0" smtClean="0">
                <a:solidFill>
                  <a:schemeClr val="bg1"/>
                </a:solidFill>
              </a:rPr>
              <a:t>. </a:t>
            </a:r>
            <a:endParaRPr lang="es-ES" sz="2400" dirty="0">
              <a:solidFill>
                <a:schemeClr val="bg1"/>
              </a:solidFill>
            </a:endParaRPr>
          </a:p>
          <a:p>
            <a:pPr algn="just"/>
            <a:endParaRPr lang="es-MX" dirty="0" smtClean="0">
              <a:solidFill>
                <a:schemeClr val="bg1"/>
              </a:solidFill>
            </a:endParaRPr>
          </a:p>
          <a:p>
            <a:endParaRPr lang="es-ES" dirty="0"/>
          </a:p>
        </p:txBody>
      </p:sp>
      <p:sp>
        <p:nvSpPr>
          <p:cNvPr id="16" name="15 CuadroTexto"/>
          <p:cNvSpPr txBox="1"/>
          <p:nvPr/>
        </p:nvSpPr>
        <p:spPr>
          <a:xfrm>
            <a:off x="2771800" y="6073170"/>
            <a:ext cx="6048672" cy="246221"/>
          </a:xfrm>
          <a:prstGeom prst="rect">
            <a:avLst/>
          </a:prstGeom>
          <a:noFill/>
        </p:spPr>
        <p:txBody>
          <a:bodyPr wrap="square" rtlCol="0">
            <a:spAutoFit/>
          </a:bodyPr>
          <a:lstStyle/>
          <a:p>
            <a:pPr algn="r"/>
            <a:r>
              <a:rPr lang="es-ES" sz="1000" dirty="0" smtClean="0">
                <a:solidFill>
                  <a:schemeClr val="bg1"/>
                </a:solidFill>
              </a:rPr>
              <a:t>Recuperado </a:t>
            </a:r>
            <a:r>
              <a:rPr lang="es-ES" sz="1000" dirty="0">
                <a:solidFill>
                  <a:schemeClr val="bg1"/>
                </a:solidFill>
              </a:rPr>
              <a:t>el 30/09/11; http://</a:t>
            </a:r>
            <a:r>
              <a:rPr lang="es-ES" sz="1000" dirty="0" smtClean="0">
                <a:solidFill>
                  <a:schemeClr val="bg1"/>
                </a:solidFill>
              </a:rPr>
              <a:t>www.ilustrados.com/tema/6420/ciencia-Derecho-Procesal.html</a:t>
            </a:r>
            <a:endParaRPr lang="es-ES" sz="1000" dirty="0">
              <a:solidFill>
                <a:schemeClr val="bg1"/>
              </a:solidFill>
            </a:endParaRPr>
          </a:p>
        </p:txBody>
      </p:sp>
      <p:sp>
        <p:nvSpPr>
          <p:cNvPr id="17" name="16 Rectángulo"/>
          <p:cNvSpPr/>
          <p:nvPr/>
        </p:nvSpPr>
        <p:spPr>
          <a:xfrm>
            <a:off x="3419872" y="1176542"/>
            <a:ext cx="4392488" cy="461665"/>
          </a:xfrm>
          <a:prstGeom prst="rect">
            <a:avLst/>
          </a:prstGeom>
          <a:solidFill>
            <a:srgbClr val="0070C0"/>
          </a:solidFill>
        </p:spPr>
        <p:txBody>
          <a:bodyPr wrap="square">
            <a:spAutoFit/>
          </a:bodyPr>
          <a:lstStyle/>
          <a:p>
            <a:pPr algn="ctr"/>
            <a:r>
              <a:rPr lang="es-MX" sz="2400" dirty="0" smtClean="0">
                <a:solidFill>
                  <a:schemeClr val="bg1"/>
                </a:solidFill>
              </a:rPr>
              <a:t>AUTONOMÍA ACADÉMICA</a:t>
            </a:r>
            <a:endParaRPr lang="es-MX" sz="2800" dirty="0" smtClean="0">
              <a:solidFill>
                <a:schemeClr val="bg1"/>
              </a:solidFill>
            </a:endParaRPr>
          </a:p>
        </p:txBody>
      </p:sp>
      <p:pic>
        <p:nvPicPr>
          <p:cNvPr id="65540" name="Picture 4" descr="http://www.cch.unam.mx/materiales/Secretarias/Estudiantil/asesores_01.jpg"/>
          <p:cNvPicPr>
            <a:picLocks noChangeAspect="1" noChangeArrowheads="1"/>
          </p:cNvPicPr>
          <p:nvPr/>
        </p:nvPicPr>
        <p:blipFill>
          <a:blip r:embed="rId5" cstate="print"/>
          <a:srcRect/>
          <a:stretch>
            <a:fillRect/>
          </a:stretch>
        </p:blipFill>
        <p:spPr bwMode="auto">
          <a:xfrm>
            <a:off x="320899" y="2239788"/>
            <a:ext cx="2903603" cy="2845395"/>
          </a:xfrm>
          <a:prstGeom prst="rect">
            <a:avLst/>
          </a:prstGeom>
          <a:noFill/>
        </p:spPr>
      </p:pic>
    </p:spTree>
    <p:extLst>
      <p:ext uri="{BB962C8B-B14F-4D97-AF65-F5344CB8AC3E}">
        <p14:creationId xmlns:p14="http://schemas.microsoft.com/office/powerpoint/2010/main" val="292985221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6 CuadroTexto"/>
          <p:cNvSpPr txBox="1"/>
          <p:nvPr/>
        </p:nvSpPr>
        <p:spPr>
          <a:xfrm>
            <a:off x="1259632" y="620688"/>
            <a:ext cx="1512168" cy="369332"/>
          </a:xfrm>
          <a:prstGeom prst="rect">
            <a:avLst/>
          </a:prstGeom>
          <a:noFill/>
        </p:spPr>
        <p:txBody>
          <a:bodyPr wrap="square" rtlCol="0">
            <a:spAutoFit/>
          </a:bodyPr>
          <a:lstStyle/>
          <a:p>
            <a:endParaRPr lang="es-ES" dirty="0"/>
          </a:p>
        </p:txBody>
      </p:sp>
      <p:sp>
        <p:nvSpPr>
          <p:cNvPr id="9" name="8 Rectángulo redondeado"/>
          <p:cNvSpPr/>
          <p:nvPr/>
        </p:nvSpPr>
        <p:spPr>
          <a:xfrm>
            <a:off x="323528" y="332656"/>
            <a:ext cx="8280920" cy="936104"/>
          </a:xfrm>
          <a:prstGeom prst="roundRect">
            <a:avLst/>
          </a:prstGeom>
          <a:gradFill>
            <a:gsLst>
              <a:gs pos="0">
                <a:srgbClr val="E6DCAC"/>
              </a:gs>
              <a:gs pos="12000">
                <a:srgbClr val="E6D78A"/>
              </a:gs>
              <a:gs pos="30000">
                <a:srgbClr val="C7AC4C"/>
              </a:gs>
              <a:gs pos="45000">
                <a:srgbClr val="E6D78A"/>
              </a:gs>
              <a:gs pos="77000">
                <a:srgbClr val="C7AC4C"/>
              </a:gs>
              <a:gs pos="100000">
                <a:srgbClr val="E6DCAC"/>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200" dirty="0" smtClean="0">
                <a:solidFill>
                  <a:srgbClr val="226911"/>
                </a:solidFill>
                <a:latin typeface="Elephant" pitchFamily="18" charset="0"/>
              </a:rPr>
              <a:t>    </a:t>
            </a:r>
            <a:r>
              <a:rPr lang="es-MX" sz="1600" i="1" dirty="0" smtClean="0">
                <a:solidFill>
                  <a:srgbClr val="11752B"/>
                </a:solidFill>
                <a:latin typeface="Bodoni MT Black" pitchFamily="18" charset="0"/>
              </a:rPr>
              <a:t>Universidad Autónoma del Estado de México</a:t>
            </a:r>
          </a:p>
          <a:p>
            <a:pPr algn="ctr"/>
            <a:r>
              <a:rPr lang="es-MX" i="1" dirty="0" smtClean="0">
                <a:solidFill>
                  <a:srgbClr val="11752B"/>
                </a:solidFill>
                <a:latin typeface="Bodoni MT Black" pitchFamily="18" charset="0"/>
              </a:rPr>
              <a:t>  </a:t>
            </a:r>
            <a:r>
              <a:rPr lang="es-MX" sz="1600" i="1" dirty="0" smtClean="0">
                <a:solidFill>
                  <a:srgbClr val="11752B"/>
                </a:solidFill>
                <a:latin typeface="Bodoni MT Black" pitchFamily="18" charset="0"/>
              </a:rPr>
              <a:t>UAEM</a:t>
            </a:r>
            <a:r>
              <a:rPr lang="es-MX" i="1" dirty="0" smtClean="0">
                <a:solidFill>
                  <a:srgbClr val="11752B"/>
                </a:solidFill>
                <a:latin typeface="Bodoni MT Black" pitchFamily="18" charset="0"/>
              </a:rPr>
              <a:t>  </a:t>
            </a:r>
            <a:r>
              <a:rPr lang="es-MX" i="1" dirty="0" smtClean="0">
                <a:solidFill>
                  <a:srgbClr val="11752B"/>
                </a:solidFill>
                <a:latin typeface="Bernard MT Condensed" pitchFamily="18" charset="0"/>
              </a:rPr>
              <a:t>          </a:t>
            </a:r>
            <a:r>
              <a:rPr lang="es-MX" sz="1600" i="1" dirty="0" smtClean="0">
                <a:solidFill>
                  <a:srgbClr val="11752B"/>
                </a:solidFill>
                <a:latin typeface="Arial Rounded MT Bold" pitchFamily="34" charset="0"/>
              </a:rPr>
              <a:t>Centro Universitario UAEM Texcoco</a:t>
            </a:r>
            <a:endParaRPr lang="es-ES" sz="1600" i="1" dirty="0">
              <a:solidFill>
                <a:srgbClr val="11752B"/>
              </a:solidFill>
              <a:latin typeface="Arial Rounded MT Bold" pitchFamily="34" charset="0"/>
            </a:endParaRPr>
          </a:p>
        </p:txBody>
      </p:sp>
      <p:grpSp>
        <p:nvGrpSpPr>
          <p:cNvPr id="2" name="12 Grupo"/>
          <p:cNvGrpSpPr/>
          <p:nvPr/>
        </p:nvGrpSpPr>
        <p:grpSpPr>
          <a:xfrm>
            <a:off x="827584" y="404664"/>
            <a:ext cx="792088" cy="792088"/>
            <a:chOff x="827584" y="404664"/>
            <a:chExt cx="792088" cy="792088"/>
          </a:xfrm>
        </p:grpSpPr>
        <p:sp>
          <p:nvSpPr>
            <p:cNvPr id="11" name="10 Elipse"/>
            <p:cNvSpPr/>
            <p:nvPr/>
          </p:nvSpPr>
          <p:spPr>
            <a:xfrm>
              <a:off x="827584" y="404664"/>
              <a:ext cx="792088" cy="792088"/>
            </a:xfrm>
            <a:prstGeom prst="ellipse">
              <a:avLst/>
            </a:prstGeom>
            <a:solidFill>
              <a:srgbClr val="FFFFFF"/>
            </a:solidFill>
            <a:ln>
              <a:solidFill>
                <a:schemeClr val="accent3">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12" name="Picture 2" descr="http://t1.gstatic.com/images?q=tbn:ANd9GcSfLtaCsGO9UgQ96G_1eswjYFRMOZ_RtGGO6cdOqtA40QlhU6vh6WmpYcye">
              <a:hlinkClick r:id="rId2"/>
            </p:cNvPr>
            <p:cNvPicPr>
              <a:picLocks noChangeAspect="1" noChangeArrowheads="1"/>
            </p:cNvPicPr>
            <p:nvPr/>
          </p:nvPicPr>
          <p:blipFill>
            <a:blip r:embed="rId3" cstate="print">
              <a:lum bright="17000" contrast="3000"/>
            </a:blip>
            <a:srcRect/>
            <a:stretch>
              <a:fillRect/>
            </a:stretch>
          </p:blipFill>
          <p:spPr bwMode="auto">
            <a:xfrm>
              <a:off x="956031" y="553460"/>
              <a:ext cx="543553" cy="507505"/>
            </a:xfrm>
            <a:prstGeom prst="rect">
              <a:avLst/>
            </a:prstGeom>
            <a:noFill/>
          </p:spPr>
        </p:pic>
      </p:grpSp>
      <p:grpSp>
        <p:nvGrpSpPr>
          <p:cNvPr id="3" name="11 Grupo"/>
          <p:cNvGrpSpPr/>
          <p:nvPr/>
        </p:nvGrpSpPr>
        <p:grpSpPr>
          <a:xfrm>
            <a:off x="7308304" y="404664"/>
            <a:ext cx="792088" cy="792088"/>
            <a:chOff x="1547664" y="2204864"/>
            <a:chExt cx="792088" cy="792088"/>
          </a:xfrm>
        </p:grpSpPr>
        <p:sp>
          <p:nvSpPr>
            <p:cNvPr id="14" name="13 Elipse"/>
            <p:cNvSpPr/>
            <p:nvPr/>
          </p:nvSpPr>
          <p:spPr>
            <a:xfrm>
              <a:off x="1547664" y="2204864"/>
              <a:ext cx="792088" cy="792088"/>
            </a:xfrm>
            <a:prstGeom prst="ellipse">
              <a:avLst/>
            </a:prstGeom>
            <a:solidFill>
              <a:srgbClr val="FFFFFF"/>
            </a:solidFill>
            <a:ln>
              <a:solidFill>
                <a:schemeClr val="accent3">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15" name="Imagen 57" descr="http://bl104w.blu104.mail.live.com/att/GetAttachment.aspx?tnail=0&amp;messageId=bc7526f9-a9f7-4794-8da5-fc650fc81e7a&amp;Aux=44|0|8CC0043DDC96710|"/>
            <p:cNvPicPr>
              <a:picLocks noChangeAspect="1" noChangeArrowheads="1"/>
            </p:cNvPicPr>
            <p:nvPr/>
          </p:nvPicPr>
          <p:blipFill>
            <a:blip r:embed="rId4" cstate="print"/>
            <a:srcRect/>
            <a:stretch>
              <a:fillRect/>
            </a:stretch>
          </p:blipFill>
          <p:spPr bwMode="auto">
            <a:xfrm>
              <a:off x="1691680" y="2348880"/>
              <a:ext cx="504056" cy="504056"/>
            </a:xfrm>
            <a:prstGeom prst="rect">
              <a:avLst/>
            </a:prstGeom>
            <a:noFill/>
            <a:ln w="9525">
              <a:noFill/>
              <a:miter lim="800000"/>
              <a:headEnd/>
              <a:tailEnd/>
            </a:ln>
          </p:spPr>
        </p:pic>
      </p:grpSp>
      <p:sp>
        <p:nvSpPr>
          <p:cNvPr id="13" name="12 CuadroTexto"/>
          <p:cNvSpPr txBox="1"/>
          <p:nvPr/>
        </p:nvSpPr>
        <p:spPr>
          <a:xfrm>
            <a:off x="2610644" y="2456067"/>
            <a:ext cx="5616624" cy="2954655"/>
          </a:xfrm>
          <a:prstGeom prst="rect">
            <a:avLst/>
          </a:prstGeom>
          <a:noFill/>
        </p:spPr>
        <p:txBody>
          <a:bodyPr wrap="square" rtlCol="0">
            <a:spAutoFit/>
          </a:bodyPr>
          <a:lstStyle/>
          <a:p>
            <a:pPr algn="just"/>
            <a:r>
              <a:rPr lang="es-MX" sz="2800" dirty="0" smtClean="0">
                <a:solidFill>
                  <a:schemeClr val="bg1"/>
                </a:solidFill>
              </a:rPr>
              <a:t>El derecho </a:t>
            </a:r>
            <a:r>
              <a:rPr lang="es-MX" sz="2800" dirty="0">
                <a:solidFill>
                  <a:schemeClr val="bg1"/>
                </a:solidFill>
              </a:rPr>
              <a:t>procesal </a:t>
            </a:r>
            <a:r>
              <a:rPr lang="es-MX" sz="2800" dirty="0" smtClean="0">
                <a:solidFill>
                  <a:schemeClr val="bg1"/>
                </a:solidFill>
              </a:rPr>
              <a:t>es </a:t>
            </a:r>
            <a:r>
              <a:rPr lang="es-MX" sz="2800" dirty="0">
                <a:solidFill>
                  <a:schemeClr val="bg1"/>
                </a:solidFill>
              </a:rPr>
              <a:t>un sistema integrado por normas complejas, </a:t>
            </a:r>
            <a:r>
              <a:rPr lang="es-MX" sz="2800" dirty="0" smtClean="0">
                <a:solidFill>
                  <a:schemeClr val="bg1"/>
                </a:solidFill>
              </a:rPr>
              <a:t>coordinadas </a:t>
            </a:r>
            <a:r>
              <a:rPr lang="es-MX" sz="2800" dirty="0">
                <a:solidFill>
                  <a:schemeClr val="bg1"/>
                </a:solidFill>
              </a:rPr>
              <a:t>y dirigidas a la consecución de una misma </a:t>
            </a:r>
            <a:r>
              <a:rPr lang="es-MX" sz="2800" dirty="0" smtClean="0">
                <a:solidFill>
                  <a:schemeClr val="bg1"/>
                </a:solidFill>
              </a:rPr>
              <a:t>finalidad: </a:t>
            </a:r>
            <a:r>
              <a:rPr lang="es-MX" sz="2800" dirty="0">
                <a:solidFill>
                  <a:schemeClr val="bg1"/>
                </a:solidFill>
              </a:rPr>
              <a:t>la del mantenimiento de la legalidad o defensa del derecho </a:t>
            </a:r>
            <a:r>
              <a:rPr lang="es-MX" sz="2800" dirty="0" smtClean="0">
                <a:solidFill>
                  <a:schemeClr val="bg1"/>
                </a:solidFill>
              </a:rPr>
              <a:t>objetivo. </a:t>
            </a:r>
            <a:endParaRPr lang="es-MX" sz="2400" dirty="0" smtClean="0">
              <a:solidFill>
                <a:schemeClr val="bg1"/>
              </a:solidFill>
            </a:endParaRPr>
          </a:p>
          <a:p>
            <a:endParaRPr lang="es-ES" dirty="0"/>
          </a:p>
        </p:txBody>
      </p:sp>
      <p:sp>
        <p:nvSpPr>
          <p:cNvPr id="16" name="15 CuadroTexto"/>
          <p:cNvSpPr txBox="1"/>
          <p:nvPr/>
        </p:nvSpPr>
        <p:spPr>
          <a:xfrm>
            <a:off x="6225294" y="5733236"/>
            <a:ext cx="1944216" cy="276999"/>
          </a:xfrm>
          <a:prstGeom prst="rect">
            <a:avLst/>
          </a:prstGeom>
          <a:noFill/>
        </p:spPr>
        <p:txBody>
          <a:bodyPr wrap="square" rtlCol="0">
            <a:spAutoFit/>
          </a:bodyPr>
          <a:lstStyle/>
          <a:p>
            <a:r>
              <a:rPr lang="es-MX" sz="1200" dirty="0" smtClean="0">
                <a:solidFill>
                  <a:schemeClr val="bg1"/>
                </a:solidFill>
              </a:rPr>
              <a:t>De Pina, 1999, pág. 19</a:t>
            </a:r>
            <a:endParaRPr lang="es-ES" sz="1200" dirty="0">
              <a:solidFill>
                <a:schemeClr val="bg1"/>
              </a:solidFill>
            </a:endParaRPr>
          </a:p>
        </p:txBody>
      </p:sp>
      <p:sp>
        <p:nvSpPr>
          <p:cNvPr id="17" name="16 Rectángulo"/>
          <p:cNvSpPr/>
          <p:nvPr/>
        </p:nvSpPr>
        <p:spPr>
          <a:xfrm>
            <a:off x="2483768" y="1405607"/>
            <a:ext cx="3960440" cy="830997"/>
          </a:xfrm>
          <a:prstGeom prst="rect">
            <a:avLst/>
          </a:prstGeom>
          <a:solidFill>
            <a:schemeClr val="accent6">
              <a:lumMod val="50000"/>
            </a:schemeClr>
          </a:solidFill>
        </p:spPr>
        <p:txBody>
          <a:bodyPr wrap="square">
            <a:spAutoFit/>
          </a:bodyPr>
          <a:lstStyle/>
          <a:p>
            <a:pPr algn="ctr"/>
            <a:r>
              <a:rPr lang="es-MX" sz="2400" dirty="0" smtClean="0">
                <a:solidFill>
                  <a:schemeClr val="bg1"/>
                </a:solidFill>
              </a:rPr>
              <a:t>DERECHO PROCESAL POSITIVO</a:t>
            </a:r>
            <a:endParaRPr lang="es-MX" sz="1600" dirty="0" smtClean="0">
              <a:solidFill>
                <a:schemeClr val="bg1"/>
              </a:solidFill>
            </a:endParaRPr>
          </a:p>
        </p:txBody>
      </p:sp>
      <p:pic>
        <p:nvPicPr>
          <p:cNvPr id="70660" name="Picture 4" descr="http://www.paraprofesionales.com/images/libros/la_ley/200059.jpg"/>
          <p:cNvPicPr>
            <a:picLocks noChangeAspect="1" noChangeArrowheads="1"/>
          </p:cNvPicPr>
          <p:nvPr/>
        </p:nvPicPr>
        <p:blipFill>
          <a:blip r:embed="rId5" cstate="print"/>
          <a:srcRect/>
          <a:stretch>
            <a:fillRect/>
          </a:stretch>
        </p:blipFill>
        <p:spPr bwMode="auto">
          <a:xfrm>
            <a:off x="323528" y="2780928"/>
            <a:ext cx="1872208" cy="2674268"/>
          </a:xfrm>
          <a:prstGeom prst="rect">
            <a:avLst/>
          </a:prstGeom>
          <a:noFill/>
        </p:spPr>
      </p:pic>
    </p:spTree>
    <p:extLst>
      <p:ext uri="{BB962C8B-B14F-4D97-AF65-F5344CB8AC3E}">
        <p14:creationId xmlns:p14="http://schemas.microsoft.com/office/powerpoint/2010/main" val="449492528"/>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p:style>
          <a:lnRef idx="0">
            <a:schemeClr val="accent3"/>
          </a:lnRef>
          <a:fillRef idx="3">
            <a:schemeClr val="accent3"/>
          </a:fillRef>
          <a:effectRef idx="3">
            <a:schemeClr val="accent3"/>
          </a:effectRef>
          <a:fontRef idx="minor">
            <a:schemeClr val="lt1"/>
          </a:fontRef>
        </p:style>
        <p:txBody>
          <a:bodyPr>
            <a:normAutofit/>
          </a:bodyPr>
          <a:lstStyle/>
          <a:p>
            <a:r>
              <a:rPr lang="es-MX" sz="1800" b="1" u="sng" dirty="0" smtClean="0">
                <a:solidFill>
                  <a:schemeClr val="bg1"/>
                </a:solidFill>
                <a:latin typeface="Arial" pitchFamily="34" charset="0"/>
                <a:cs typeface="Arial" pitchFamily="34" charset="0"/>
              </a:rPr>
              <a:t>U</a:t>
            </a:r>
            <a:r>
              <a:rPr lang="es-MX" sz="1500" b="1" u="sng" dirty="0" smtClean="0">
                <a:solidFill>
                  <a:schemeClr val="bg1"/>
                </a:solidFill>
                <a:latin typeface="Arial" pitchFamily="34" charset="0"/>
                <a:cs typeface="Arial" pitchFamily="34" charset="0"/>
              </a:rPr>
              <a:t>NIVERSIDAD AUTÓNOMA DEL ESTADO DE MÉXICO</a:t>
            </a:r>
            <a:r>
              <a:rPr lang="es-ES" sz="1500" dirty="0" smtClean="0">
                <a:solidFill>
                  <a:schemeClr val="bg1"/>
                </a:solidFill>
                <a:latin typeface="Arial" pitchFamily="34" charset="0"/>
                <a:cs typeface="Arial" pitchFamily="34" charset="0"/>
              </a:rPr>
              <a:t/>
            </a:r>
            <a:br>
              <a:rPr lang="es-ES" sz="1500" dirty="0" smtClean="0">
                <a:solidFill>
                  <a:schemeClr val="bg1"/>
                </a:solidFill>
                <a:latin typeface="Arial" pitchFamily="34" charset="0"/>
                <a:cs typeface="Arial" pitchFamily="34" charset="0"/>
              </a:rPr>
            </a:br>
            <a:r>
              <a:rPr lang="es-MX" sz="1500" b="1" dirty="0" smtClean="0">
                <a:latin typeface="Arial" pitchFamily="34" charset="0"/>
                <a:cs typeface="Arial" pitchFamily="34" charset="0"/>
              </a:rPr>
              <a:t>         </a:t>
            </a:r>
            <a:r>
              <a:rPr lang="es-MX" sz="1500" b="1" dirty="0" smtClean="0">
                <a:solidFill>
                  <a:schemeClr val="bg1"/>
                </a:solidFill>
                <a:latin typeface="Arial" pitchFamily="34" charset="0"/>
                <a:cs typeface="Arial" pitchFamily="34" charset="0"/>
              </a:rPr>
              <a:t>CENTRO</a:t>
            </a:r>
            <a:r>
              <a:rPr lang="es-MX" sz="1500" b="1" dirty="0" smtClean="0">
                <a:latin typeface="Arial" pitchFamily="34" charset="0"/>
                <a:cs typeface="Arial" pitchFamily="34" charset="0"/>
              </a:rPr>
              <a:t> </a:t>
            </a:r>
            <a:r>
              <a:rPr lang="es-MX" sz="1500" b="1" dirty="0" smtClean="0">
                <a:solidFill>
                  <a:schemeClr val="bg1"/>
                </a:solidFill>
                <a:latin typeface="Arial" pitchFamily="34" charset="0"/>
                <a:cs typeface="Arial" pitchFamily="34" charset="0"/>
              </a:rPr>
              <a:t>UNIVERSITARIO</a:t>
            </a:r>
            <a:r>
              <a:rPr lang="es-MX" sz="1500" b="1" dirty="0" smtClean="0">
                <a:latin typeface="Arial" pitchFamily="34" charset="0"/>
                <a:cs typeface="Arial" pitchFamily="34" charset="0"/>
              </a:rPr>
              <a:t> </a:t>
            </a:r>
            <a:r>
              <a:rPr lang="es-MX" sz="1500" b="1" dirty="0" smtClean="0">
                <a:solidFill>
                  <a:schemeClr val="bg1"/>
                </a:solidFill>
                <a:latin typeface="Arial" pitchFamily="34" charset="0"/>
                <a:cs typeface="Arial" pitchFamily="34" charset="0"/>
              </a:rPr>
              <a:t>UAEM</a:t>
            </a:r>
            <a:r>
              <a:rPr lang="es-MX" sz="1500" b="1" dirty="0" smtClean="0">
                <a:latin typeface="Arial" pitchFamily="34" charset="0"/>
                <a:cs typeface="Arial" pitchFamily="34" charset="0"/>
              </a:rPr>
              <a:t> </a:t>
            </a:r>
            <a:r>
              <a:rPr lang="es-MX" sz="1500" b="1" dirty="0" smtClean="0">
                <a:solidFill>
                  <a:schemeClr val="bg1"/>
                </a:solidFill>
                <a:latin typeface="Arial" pitchFamily="34" charset="0"/>
                <a:cs typeface="Arial" pitchFamily="34" charset="0"/>
              </a:rPr>
              <a:t>TEXCOCO</a:t>
            </a:r>
            <a:r>
              <a:rPr lang="es-ES" sz="1500" dirty="0" smtClean="0">
                <a:solidFill>
                  <a:schemeClr val="bg1"/>
                </a:solidFill>
                <a:latin typeface="Arial" pitchFamily="34" charset="0"/>
                <a:cs typeface="Arial" pitchFamily="34" charset="0"/>
              </a:rPr>
              <a:t/>
            </a:r>
            <a:br>
              <a:rPr lang="es-ES" sz="1500" dirty="0" smtClean="0">
                <a:solidFill>
                  <a:schemeClr val="bg1"/>
                </a:solidFill>
                <a:latin typeface="Arial" pitchFamily="34" charset="0"/>
                <a:cs typeface="Arial" pitchFamily="34" charset="0"/>
              </a:rPr>
            </a:br>
            <a:endParaRPr lang="es-MX" sz="1500" dirty="0">
              <a:latin typeface="Arial" pitchFamily="34" charset="0"/>
              <a:cs typeface="Arial" pitchFamily="34" charset="0"/>
            </a:endParaRPr>
          </a:p>
        </p:txBody>
      </p:sp>
      <p:sp>
        <p:nvSpPr>
          <p:cNvPr id="5" name="4 Marcador de contenido"/>
          <p:cNvSpPr>
            <a:spLocks noGrp="1"/>
          </p:cNvSpPr>
          <p:nvPr>
            <p:ph idx="1"/>
          </p:nvPr>
        </p:nvSpPr>
        <p:spPr>
          <a:solidFill>
            <a:schemeClr val="accent3">
              <a:lumMod val="75000"/>
            </a:schemeClr>
          </a:solidFill>
        </p:spPr>
        <p:style>
          <a:lnRef idx="0">
            <a:schemeClr val="accent3"/>
          </a:lnRef>
          <a:fillRef idx="3">
            <a:schemeClr val="accent3"/>
          </a:fillRef>
          <a:effectRef idx="3">
            <a:schemeClr val="accent3"/>
          </a:effectRef>
          <a:fontRef idx="minor">
            <a:schemeClr val="lt1"/>
          </a:fontRef>
        </p:style>
        <p:txBody>
          <a:bodyPr/>
          <a:lstStyle/>
          <a:p>
            <a:pPr marL="0" indent="0" algn="just">
              <a:buNone/>
            </a:pPr>
            <a:r>
              <a:rPr lang="es-ES" b="1" dirty="0" smtClean="0">
                <a:latin typeface="Arial" pitchFamily="34" charset="0"/>
                <a:cs typeface="Arial" pitchFamily="34" charset="0"/>
              </a:rPr>
              <a:t>Instituciones fundamentales </a:t>
            </a:r>
            <a:r>
              <a:rPr lang="es-ES" b="1" dirty="0" smtClean="0">
                <a:latin typeface="Arial" pitchFamily="34" charset="0"/>
                <a:cs typeface="Arial" pitchFamily="34" charset="0"/>
              </a:rPr>
              <a:t>del Derecho Procesal</a:t>
            </a:r>
            <a:endParaRPr lang="es-ES" dirty="0" smtClean="0"/>
          </a:p>
          <a:p>
            <a:pPr marL="0" indent="0" algn="just">
              <a:buNone/>
            </a:pPr>
            <a:r>
              <a:rPr lang="es-ES" dirty="0" smtClean="0">
                <a:latin typeface="Arial" pitchFamily="34" charset="0"/>
                <a:cs typeface="Arial" pitchFamily="34" charset="0"/>
              </a:rPr>
              <a:t>Toda disciplina científica cuenta con conceptos fundamentales que son los categoriales más importantes, los cuales por ser de mayor jerarquía, rigen o gobiernan a los demás conceptos. </a:t>
            </a:r>
            <a:endParaRPr lang="es-MX" dirty="0" smtClean="0">
              <a:latin typeface="Arial" pitchFamily="34" charset="0"/>
              <a:cs typeface="Arial" pitchFamily="34" charset="0"/>
            </a:endParaRPr>
          </a:p>
          <a:p>
            <a:endParaRPr lang="es-MX" dirty="0">
              <a:latin typeface="Arial" pitchFamily="34" charset="0"/>
              <a:cs typeface="Arial" pitchFamily="34" charset="0"/>
            </a:endParaRPr>
          </a:p>
        </p:txBody>
      </p:sp>
      <p:pic>
        <p:nvPicPr>
          <p:cNvPr id="6"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28596" y="285729"/>
            <a:ext cx="1571636" cy="1143008"/>
          </a:xfrm>
          <a:prstGeom prst="rect">
            <a:avLst/>
          </a:prstGeom>
          <a:noFill/>
          <a:ln>
            <a:noFill/>
          </a:ln>
          <a:effectLst/>
          <a:scene3d>
            <a:camera prst="orthographicFront"/>
            <a:lightRig rig="threePt" dir="t"/>
          </a:scene3d>
          <a:sp3d>
            <a:bevelT w="101600" prst="riblet"/>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6 Imagen" descr="http://bl104w.blu104.mail.live.com/att/GetAttachment.aspx?tnail=0&amp;messageId=bc7526f9-a9f7-4794-8da5-fc650fc81e7a&amp;Aux=44|0|8CC0043DDC96710|"/>
          <p:cNvPicPr/>
          <p:nvPr/>
        </p:nvPicPr>
        <p:blipFill>
          <a:blip r:embed="rId3" cstate="print"/>
          <a:srcRect/>
          <a:stretch>
            <a:fillRect/>
          </a:stretch>
        </p:blipFill>
        <p:spPr bwMode="auto">
          <a:xfrm>
            <a:off x="7286644" y="285728"/>
            <a:ext cx="1428760" cy="1143008"/>
          </a:xfrm>
          <a:prstGeom prst="rect">
            <a:avLst/>
          </a:prstGeom>
          <a:noFill/>
          <a:effectLst/>
          <a:scene3d>
            <a:camera prst="orthographicFront"/>
            <a:lightRig rig="threePt" dir="t"/>
          </a:scene3d>
          <a:sp3d>
            <a:bevelT prst="angle"/>
          </a:sp3d>
        </p:spPr>
      </p:pic>
    </p:spTree>
  </p:cSld>
  <p:clrMapOvr>
    <a:masterClrMapping/>
  </p:clrMapOvr>
  <p:transition>
    <p:strips dir="ld"/>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10 Título"/>
          <p:cNvSpPr>
            <a:spLocks noGrp="1"/>
          </p:cNvSpPr>
          <p:nvPr>
            <p:ph type="title"/>
          </p:nvPr>
        </p:nvSpPr>
        <p:spPr>
          <a:xfrm>
            <a:off x="288379" y="724054"/>
            <a:ext cx="8229600" cy="830997"/>
          </a:xfrm>
          <a:prstGeom prst="rect">
            <a:avLst/>
          </a:prstGeom>
          <a:solidFill>
            <a:schemeClr val="accent5">
              <a:lumMod val="60000"/>
              <a:lumOff val="40000"/>
            </a:schemeClr>
          </a:solidFill>
        </p:spPr>
        <p:txBody>
          <a:bodyPr wrap="square">
            <a:spAutoFit/>
          </a:bodyPr>
          <a:lstStyle/>
          <a:p>
            <a:r>
              <a:rPr lang="es-ES" sz="2400" dirty="0">
                <a:solidFill>
                  <a:schemeClr val="bg1"/>
                </a:solidFill>
                <a:latin typeface="Arial" pitchFamily="34" charset="0"/>
                <a:cs typeface="Arial" pitchFamily="34" charset="0"/>
              </a:rPr>
              <a:t>El derecho procesal se estructura en torno a tres conceptos fundamentales: </a:t>
            </a:r>
            <a:endParaRPr lang="es-MX" sz="2400" dirty="0"/>
          </a:p>
        </p:txBody>
      </p:sp>
      <p:sp>
        <p:nvSpPr>
          <p:cNvPr id="3" name="2 Marcador de contenido"/>
          <p:cNvSpPr>
            <a:spLocks noGrp="1"/>
          </p:cNvSpPr>
          <p:nvPr>
            <p:ph idx="1"/>
          </p:nvPr>
        </p:nvSpPr>
        <p:spPr>
          <a:xfrm>
            <a:off x="323428" y="1556792"/>
            <a:ext cx="8229600" cy="4752528"/>
          </a:xfrm>
        </p:spPr>
        <p:txBody>
          <a:bodyPr>
            <a:normAutofit/>
          </a:bodyPr>
          <a:lstStyle/>
          <a:p>
            <a:pPr algn="just">
              <a:lnSpc>
                <a:spcPct val="150000"/>
              </a:lnSpc>
              <a:buNone/>
            </a:pPr>
            <a:endParaRPr lang="es-MX" sz="2800" dirty="0"/>
          </a:p>
          <a:p>
            <a:pPr marL="0" indent="0" algn="just">
              <a:buNone/>
            </a:pPr>
            <a:endParaRPr lang="es-MX" sz="2800" dirty="0" smtClean="0"/>
          </a:p>
          <a:p>
            <a:pPr marL="0" indent="0" algn="just">
              <a:buNone/>
            </a:pPr>
            <a:endParaRPr lang="es-MX" sz="2800" dirty="0"/>
          </a:p>
          <a:p>
            <a:pPr marL="0" indent="0" algn="just">
              <a:buNone/>
            </a:pPr>
            <a:endParaRPr lang="es-MX" sz="2800" dirty="0"/>
          </a:p>
          <a:p>
            <a:pPr marL="0" indent="0">
              <a:buNone/>
            </a:pPr>
            <a:endParaRPr lang="es-MX" sz="2800" dirty="0" smtClean="0"/>
          </a:p>
          <a:p>
            <a:pPr marL="0" indent="0">
              <a:buNone/>
            </a:pPr>
            <a:endParaRPr lang="es-MX" sz="2800" dirty="0"/>
          </a:p>
          <a:p>
            <a:pPr marL="0" indent="0">
              <a:buNone/>
            </a:pPr>
            <a:endParaRPr lang="es-MX" sz="2800" dirty="0" smtClean="0"/>
          </a:p>
          <a:p>
            <a:pPr marL="0" indent="0">
              <a:buNone/>
            </a:pPr>
            <a:endParaRPr lang="es-MX" sz="2800" dirty="0"/>
          </a:p>
          <a:p>
            <a:pPr marL="0" indent="0">
              <a:buNone/>
            </a:pPr>
            <a:endParaRPr lang="es-MX" sz="2800" dirty="0" smtClean="0"/>
          </a:p>
          <a:p>
            <a:pPr marL="0" indent="0">
              <a:buNone/>
            </a:pPr>
            <a:endParaRPr lang="es-MX" sz="2800" dirty="0"/>
          </a:p>
        </p:txBody>
      </p:sp>
      <p:sp>
        <p:nvSpPr>
          <p:cNvPr id="4" name="3 Rectángulo redondeado"/>
          <p:cNvSpPr/>
          <p:nvPr/>
        </p:nvSpPr>
        <p:spPr>
          <a:xfrm>
            <a:off x="221060" y="116632"/>
            <a:ext cx="8280920" cy="702696"/>
          </a:xfrm>
          <a:prstGeom prst="roundRect">
            <a:avLst/>
          </a:prstGeom>
          <a:gradFill>
            <a:gsLst>
              <a:gs pos="0">
                <a:srgbClr val="E6DCAC"/>
              </a:gs>
              <a:gs pos="12000">
                <a:srgbClr val="E6D78A"/>
              </a:gs>
              <a:gs pos="30000">
                <a:srgbClr val="C7AC4C"/>
              </a:gs>
              <a:gs pos="45000">
                <a:srgbClr val="E6D78A"/>
              </a:gs>
              <a:gs pos="77000">
                <a:srgbClr val="C7AC4C"/>
              </a:gs>
              <a:gs pos="100000">
                <a:srgbClr val="E6DCAC"/>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200" dirty="0" smtClean="0">
                <a:solidFill>
                  <a:srgbClr val="226911"/>
                </a:solidFill>
                <a:latin typeface="Elephant" pitchFamily="18" charset="0"/>
              </a:rPr>
              <a:t>    </a:t>
            </a:r>
            <a:r>
              <a:rPr lang="es-MX" sz="1400" i="1" dirty="0" smtClean="0">
                <a:solidFill>
                  <a:srgbClr val="11752B"/>
                </a:solidFill>
                <a:latin typeface="Bodoni MT Black" pitchFamily="18" charset="0"/>
              </a:rPr>
              <a:t>Universidad Autónoma del Estado de México</a:t>
            </a:r>
          </a:p>
          <a:p>
            <a:pPr algn="ctr"/>
            <a:r>
              <a:rPr lang="es-MX" sz="1600" i="1" dirty="0" smtClean="0">
                <a:solidFill>
                  <a:srgbClr val="11752B"/>
                </a:solidFill>
                <a:latin typeface="Bodoni MT Black" pitchFamily="18" charset="0"/>
              </a:rPr>
              <a:t>  </a:t>
            </a:r>
            <a:r>
              <a:rPr lang="es-MX" sz="1400" i="1" dirty="0" smtClean="0">
                <a:solidFill>
                  <a:srgbClr val="11752B"/>
                </a:solidFill>
                <a:latin typeface="Arial Rounded MT Bold" pitchFamily="34" charset="0"/>
              </a:rPr>
              <a:t>Centro Universitario UAEM Texcoco</a:t>
            </a:r>
            <a:endParaRPr lang="es-ES" sz="1400" i="1" dirty="0">
              <a:solidFill>
                <a:srgbClr val="11752B"/>
              </a:solidFill>
              <a:latin typeface="Arial Rounded MT Bold" pitchFamily="34" charset="0"/>
            </a:endParaRPr>
          </a:p>
        </p:txBody>
      </p:sp>
      <p:grpSp>
        <p:nvGrpSpPr>
          <p:cNvPr id="8" name="12 Grupo"/>
          <p:cNvGrpSpPr/>
          <p:nvPr/>
        </p:nvGrpSpPr>
        <p:grpSpPr>
          <a:xfrm>
            <a:off x="7380312" y="123136"/>
            <a:ext cx="672000" cy="656301"/>
            <a:chOff x="827584" y="404664"/>
            <a:chExt cx="792088" cy="792088"/>
          </a:xfrm>
        </p:grpSpPr>
        <p:sp>
          <p:nvSpPr>
            <p:cNvPr id="9" name="8 Elipse"/>
            <p:cNvSpPr/>
            <p:nvPr/>
          </p:nvSpPr>
          <p:spPr>
            <a:xfrm>
              <a:off x="827584" y="404664"/>
              <a:ext cx="792088" cy="792088"/>
            </a:xfrm>
            <a:prstGeom prst="ellipse">
              <a:avLst/>
            </a:prstGeom>
            <a:solidFill>
              <a:srgbClr val="FFFFFF"/>
            </a:solidFill>
            <a:ln>
              <a:solidFill>
                <a:schemeClr val="accent3">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solidFill>
                  <a:prstClr val="white"/>
                </a:solidFill>
              </a:endParaRPr>
            </a:p>
          </p:txBody>
        </p:sp>
        <p:pic>
          <p:nvPicPr>
            <p:cNvPr id="10" name="Picture 2" descr="http://t1.gstatic.com/images?q=tbn:ANd9GcSfLtaCsGO9UgQ96G_1eswjYFRMOZ_RtGGO6cdOqtA40QlhU6vh6WmpYcye">
              <a:hlinkClick r:id="rId2"/>
            </p:cNvPr>
            <p:cNvPicPr>
              <a:picLocks noChangeAspect="1" noChangeArrowheads="1"/>
            </p:cNvPicPr>
            <p:nvPr/>
          </p:nvPicPr>
          <p:blipFill>
            <a:blip r:embed="rId3" cstate="print">
              <a:lum bright="17000" contrast="3000"/>
            </a:blip>
            <a:srcRect/>
            <a:stretch>
              <a:fillRect/>
            </a:stretch>
          </p:blipFill>
          <p:spPr bwMode="auto">
            <a:xfrm>
              <a:off x="956031" y="553460"/>
              <a:ext cx="543553" cy="507505"/>
            </a:xfrm>
            <a:prstGeom prst="rect">
              <a:avLst/>
            </a:prstGeom>
            <a:noFill/>
          </p:spPr>
        </p:pic>
      </p:grpSp>
      <p:grpSp>
        <p:nvGrpSpPr>
          <p:cNvPr id="12" name="12 Grupo"/>
          <p:cNvGrpSpPr/>
          <p:nvPr/>
        </p:nvGrpSpPr>
        <p:grpSpPr>
          <a:xfrm>
            <a:off x="683568" y="116632"/>
            <a:ext cx="672000" cy="656301"/>
            <a:chOff x="827584" y="404664"/>
            <a:chExt cx="792088" cy="792088"/>
          </a:xfrm>
        </p:grpSpPr>
        <p:sp>
          <p:nvSpPr>
            <p:cNvPr id="13" name="12 Elipse"/>
            <p:cNvSpPr/>
            <p:nvPr/>
          </p:nvSpPr>
          <p:spPr>
            <a:xfrm>
              <a:off x="827584" y="404664"/>
              <a:ext cx="792088" cy="792088"/>
            </a:xfrm>
            <a:prstGeom prst="ellipse">
              <a:avLst/>
            </a:prstGeom>
            <a:solidFill>
              <a:srgbClr val="FFFFFF"/>
            </a:solidFill>
            <a:ln>
              <a:solidFill>
                <a:schemeClr val="accent3">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solidFill>
                  <a:prstClr val="white"/>
                </a:solidFill>
              </a:endParaRPr>
            </a:p>
          </p:txBody>
        </p:sp>
        <p:pic>
          <p:nvPicPr>
            <p:cNvPr id="14" name="Picture 2" descr="http://t1.gstatic.com/images?q=tbn:ANd9GcSfLtaCsGO9UgQ96G_1eswjYFRMOZ_RtGGO6cdOqtA40QlhU6vh6WmpYcye">
              <a:hlinkClick r:id="rId2"/>
            </p:cNvPr>
            <p:cNvPicPr>
              <a:picLocks noChangeAspect="1" noChangeArrowheads="1"/>
            </p:cNvPicPr>
            <p:nvPr/>
          </p:nvPicPr>
          <p:blipFill>
            <a:blip r:embed="rId3" cstate="print">
              <a:lum bright="17000" contrast="3000"/>
            </a:blip>
            <a:srcRect/>
            <a:stretch>
              <a:fillRect/>
            </a:stretch>
          </p:blipFill>
          <p:spPr bwMode="auto">
            <a:xfrm>
              <a:off x="956031" y="553460"/>
              <a:ext cx="543553" cy="507505"/>
            </a:xfrm>
            <a:prstGeom prst="rect">
              <a:avLst/>
            </a:prstGeom>
            <a:noFill/>
          </p:spPr>
        </p:pic>
      </p:grpSp>
      <p:sp>
        <p:nvSpPr>
          <p:cNvPr id="17" name="16 Disco magnético"/>
          <p:cNvSpPr/>
          <p:nvPr/>
        </p:nvSpPr>
        <p:spPr>
          <a:xfrm>
            <a:off x="1253686" y="2636912"/>
            <a:ext cx="1785950" cy="1327028"/>
          </a:xfrm>
          <a:prstGeom prst="flowChartMagneticDisk">
            <a:avLst/>
          </a:prstGeom>
          <a:scene3d>
            <a:camera prst="orthographicFront"/>
            <a:lightRig rig="threePt" dir="t"/>
          </a:scene3d>
          <a:sp3d>
            <a:bevelT w="101600" prst="ribl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latin typeface="Arial" pitchFamily="34" charset="0"/>
                <a:cs typeface="Arial" pitchFamily="34" charset="0"/>
              </a:rPr>
              <a:t>ACCIÓN</a:t>
            </a:r>
            <a:endParaRPr lang="es-MX" dirty="0">
              <a:latin typeface="Arial" pitchFamily="34" charset="0"/>
              <a:cs typeface="Arial" pitchFamily="34" charset="0"/>
            </a:endParaRPr>
          </a:p>
        </p:txBody>
      </p:sp>
      <p:sp>
        <p:nvSpPr>
          <p:cNvPr id="18" name="17 Almacenamiento de acceso directo"/>
          <p:cNvSpPr/>
          <p:nvPr/>
        </p:nvSpPr>
        <p:spPr>
          <a:xfrm rot="10800000" flipH="1" flipV="1">
            <a:off x="2627784" y="3573016"/>
            <a:ext cx="3143272" cy="1285884"/>
          </a:xfrm>
          <a:prstGeom prst="flowChartMagneticDrum">
            <a:avLst/>
          </a:prstGeom>
          <a:scene3d>
            <a:camera prst="orthographicFront"/>
            <a:lightRig rig="threePt" dir="t"/>
          </a:scene3d>
          <a:sp3d>
            <a:bevelT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400" dirty="0" smtClean="0">
                <a:latin typeface="Arial" pitchFamily="34" charset="0"/>
                <a:cs typeface="Arial" pitchFamily="34" charset="0"/>
              </a:rPr>
              <a:t>JURISDICCIÓN</a:t>
            </a:r>
            <a:endParaRPr lang="es-MX" sz="1400" dirty="0">
              <a:latin typeface="Arial" pitchFamily="34" charset="0"/>
              <a:cs typeface="Arial" pitchFamily="34" charset="0"/>
            </a:endParaRPr>
          </a:p>
        </p:txBody>
      </p:sp>
      <p:sp>
        <p:nvSpPr>
          <p:cNvPr id="19" name="18 Disco magnético"/>
          <p:cNvSpPr/>
          <p:nvPr/>
        </p:nvSpPr>
        <p:spPr>
          <a:xfrm>
            <a:off x="5462479" y="4509120"/>
            <a:ext cx="2071702" cy="1428760"/>
          </a:xfrm>
          <a:prstGeom prst="flowChartMagneticDisk">
            <a:avLst/>
          </a:prstGeom>
          <a:scene3d>
            <a:camera prst="orthographicFront"/>
            <a:lightRig rig="threePt" dir="t"/>
          </a:scene3d>
          <a:sp3d>
            <a:bevelT w="165100" prst="coolSlan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latin typeface="Arial" pitchFamily="34" charset="0"/>
                <a:cs typeface="Arial" pitchFamily="34" charset="0"/>
              </a:rPr>
              <a:t>PROCESO</a:t>
            </a:r>
            <a:endParaRPr lang="es-MX" dirty="0">
              <a:latin typeface="Arial" pitchFamily="34" charset="0"/>
              <a:cs typeface="Arial" pitchFamily="34" charset="0"/>
            </a:endParaRPr>
          </a:p>
        </p:txBody>
      </p:sp>
    </p:spTree>
    <p:extLst>
      <p:ext uri="{BB962C8B-B14F-4D97-AF65-F5344CB8AC3E}">
        <p14:creationId xmlns:p14="http://schemas.microsoft.com/office/powerpoint/2010/main" val="74856707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10 Título"/>
          <p:cNvSpPr>
            <a:spLocks noGrp="1"/>
          </p:cNvSpPr>
          <p:nvPr>
            <p:ph type="title"/>
          </p:nvPr>
        </p:nvSpPr>
        <p:spPr>
          <a:xfrm>
            <a:off x="288379" y="724054"/>
            <a:ext cx="8229600" cy="830997"/>
          </a:xfrm>
          <a:prstGeom prst="rect">
            <a:avLst/>
          </a:prstGeom>
          <a:solidFill>
            <a:schemeClr val="accent5">
              <a:lumMod val="60000"/>
              <a:lumOff val="40000"/>
            </a:schemeClr>
          </a:solidFill>
        </p:spPr>
        <p:txBody>
          <a:bodyPr wrap="square">
            <a:spAutoFit/>
          </a:bodyPr>
          <a:lstStyle/>
          <a:p>
            <a:r>
              <a:rPr lang="es-ES" sz="2400" dirty="0">
                <a:solidFill>
                  <a:schemeClr val="bg1"/>
                </a:solidFill>
                <a:latin typeface="Arial" pitchFamily="34" charset="0"/>
                <a:cs typeface="Arial" pitchFamily="34" charset="0"/>
              </a:rPr>
              <a:t>El derecho procesal se estructura en torno a tres conceptos </a:t>
            </a:r>
            <a:r>
              <a:rPr lang="es-ES" sz="2400" dirty="0" smtClean="0">
                <a:solidFill>
                  <a:schemeClr val="bg1"/>
                </a:solidFill>
                <a:latin typeface="Arial" pitchFamily="34" charset="0"/>
                <a:cs typeface="Arial" pitchFamily="34" charset="0"/>
              </a:rPr>
              <a:t>fundamentales</a:t>
            </a:r>
            <a:r>
              <a:rPr lang="es-ES" sz="2400" dirty="0">
                <a:solidFill>
                  <a:schemeClr val="bg1"/>
                </a:solidFill>
                <a:latin typeface="Arial" pitchFamily="34" charset="0"/>
                <a:cs typeface="Arial" pitchFamily="34" charset="0"/>
              </a:rPr>
              <a:t> </a:t>
            </a:r>
            <a:r>
              <a:rPr lang="es-ES" sz="2400" dirty="0" smtClean="0">
                <a:solidFill>
                  <a:schemeClr val="bg1"/>
                </a:solidFill>
                <a:latin typeface="Arial" pitchFamily="34" charset="0"/>
                <a:cs typeface="Arial" pitchFamily="34" charset="0"/>
              </a:rPr>
              <a:t>…</a:t>
            </a:r>
            <a:endParaRPr lang="es-MX" sz="2400" dirty="0"/>
          </a:p>
        </p:txBody>
      </p:sp>
      <p:sp>
        <p:nvSpPr>
          <p:cNvPr id="3" name="2 Marcador de contenido"/>
          <p:cNvSpPr>
            <a:spLocks noGrp="1"/>
          </p:cNvSpPr>
          <p:nvPr>
            <p:ph idx="1"/>
          </p:nvPr>
        </p:nvSpPr>
        <p:spPr>
          <a:xfrm>
            <a:off x="323428" y="1556792"/>
            <a:ext cx="8229600" cy="4752528"/>
          </a:xfrm>
        </p:spPr>
        <p:txBody>
          <a:bodyPr>
            <a:normAutofit fontScale="92500"/>
          </a:bodyPr>
          <a:lstStyle/>
          <a:p>
            <a:pPr marL="0" indent="0" algn="just">
              <a:lnSpc>
                <a:spcPct val="150000"/>
              </a:lnSpc>
              <a:buNone/>
            </a:pPr>
            <a:r>
              <a:rPr lang="es-MX" sz="2800" dirty="0">
                <a:solidFill>
                  <a:schemeClr val="bg1"/>
                </a:solidFill>
              </a:rPr>
              <a:t>BARTOLINI FERRO, A. (2006)“Acción, Jurisdicción y Proceso, se constituyen en inseparable unidad, por el fin al que se dirigen y al que sirven. La unidad de la necesidad de estos tres elementos, es lo que da unidad al proceso. La necesidad de la acción, para provocar la necesidad de la jurisdicción y la necesidad de que está actué en el proceso y solo en este, es lo que le da </a:t>
            </a:r>
            <a:r>
              <a:rPr lang="es-MX" sz="2800" dirty="0" smtClean="0">
                <a:solidFill>
                  <a:schemeClr val="bg1"/>
                </a:solidFill>
              </a:rPr>
              <a:t>unidad.</a:t>
            </a:r>
            <a:endParaRPr lang="es-MX" sz="2800" dirty="0">
              <a:solidFill>
                <a:schemeClr val="bg1"/>
              </a:solidFill>
            </a:endParaRPr>
          </a:p>
          <a:p>
            <a:pPr marL="0" indent="0" algn="just">
              <a:buNone/>
            </a:pPr>
            <a:endParaRPr lang="es-MX" sz="2800" dirty="0" smtClean="0"/>
          </a:p>
          <a:p>
            <a:pPr marL="0" indent="0" algn="just">
              <a:buNone/>
            </a:pPr>
            <a:endParaRPr lang="es-MX" sz="2800" dirty="0"/>
          </a:p>
          <a:p>
            <a:pPr marL="0" indent="0" algn="just">
              <a:buNone/>
            </a:pPr>
            <a:endParaRPr lang="es-MX" sz="2800" dirty="0"/>
          </a:p>
          <a:p>
            <a:pPr marL="0" indent="0">
              <a:buNone/>
            </a:pPr>
            <a:endParaRPr lang="es-MX" sz="2800" dirty="0" smtClean="0"/>
          </a:p>
          <a:p>
            <a:pPr marL="0" indent="0">
              <a:buNone/>
            </a:pPr>
            <a:endParaRPr lang="es-MX" sz="2800" dirty="0"/>
          </a:p>
          <a:p>
            <a:pPr marL="0" indent="0">
              <a:buNone/>
            </a:pPr>
            <a:endParaRPr lang="es-MX" sz="2800" dirty="0" smtClean="0"/>
          </a:p>
          <a:p>
            <a:pPr marL="0" indent="0">
              <a:buNone/>
            </a:pPr>
            <a:endParaRPr lang="es-MX" sz="2800" dirty="0"/>
          </a:p>
          <a:p>
            <a:pPr marL="0" indent="0">
              <a:buNone/>
            </a:pPr>
            <a:endParaRPr lang="es-MX" sz="2800" dirty="0" smtClean="0"/>
          </a:p>
          <a:p>
            <a:pPr marL="0" indent="0">
              <a:buNone/>
            </a:pPr>
            <a:endParaRPr lang="es-MX" sz="2800" dirty="0"/>
          </a:p>
        </p:txBody>
      </p:sp>
      <p:sp>
        <p:nvSpPr>
          <p:cNvPr id="4" name="3 Rectángulo redondeado"/>
          <p:cNvSpPr/>
          <p:nvPr/>
        </p:nvSpPr>
        <p:spPr>
          <a:xfrm>
            <a:off x="221060" y="116632"/>
            <a:ext cx="8280920" cy="702696"/>
          </a:xfrm>
          <a:prstGeom prst="roundRect">
            <a:avLst/>
          </a:prstGeom>
          <a:gradFill>
            <a:gsLst>
              <a:gs pos="0">
                <a:srgbClr val="E6DCAC"/>
              </a:gs>
              <a:gs pos="12000">
                <a:srgbClr val="E6D78A"/>
              </a:gs>
              <a:gs pos="30000">
                <a:srgbClr val="C7AC4C"/>
              </a:gs>
              <a:gs pos="45000">
                <a:srgbClr val="E6D78A"/>
              </a:gs>
              <a:gs pos="77000">
                <a:srgbClr val="C7AC4C"/>
              </a:gs>
              <a:gs pos="100000">
                <a:srgbClr val="E6DCAC"/>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200" dirty="0" smtClean="0">
                <a:solidFill>
                  <a:srgbClr val="226911"/>
                </a:solidFill>
                <a:latin typeface="Elephant" pitchFamily="18" charset="0"/>
              </a:rPr>
              <a:t>    </a:t>
            </a:r>
            <a:r>
              <a:rPr lang="es-MX" sz="1400" i="1" dirty="0" smtClean="0">
                <a:solidFill>
                  <a:srgbClr val="11752B"/>
                </a:solidFill>
                <a:latin typeface="Bodoni MT Black" pitchFamily="18" charset="0"/>
              </a:rPr>
              <a:t>Universidad Autónoma del Estado de México</a:t>
            </a:r>
          </a:p>
          <a:p>
            <a:pPr algn="ctr"/>
            <a:r>
              <a:rPr lang="es-MX" sz="1600" i="1" dirty="0" smtClean="0">
                <a:solidFill>
                  <a:srgbClr val="11752B"/>
                </a:solidFill>
                <a:latin typeface="Bodoni MT Black" pitchFamily="18" charset="0"/>
              </a:rPr>
              <a:t>  </a:t>
            </a:r>
            <a:r>
              <a:rPr lang="es-MX" sz="1400" i="1" dirty="0" smtClean="0">
                <a:solidFill>
                  <a:srgbClr val="11752B"/>
                </a:solidFill>
                <a:latin typeface="Arial Rounded MT Bold" pitchFamily="34" charset="0"/>
              </a:rPr>
              <a:t>Centro Universitario UAEM Texcoco</a:t>
            </a:r>
            <a:endParaRPr lang="es-ES" sz="1400" i="1" dirty="0">
              <a:solidFill>
                <a:srgbClr val="11752B"/>
              </a:solidFill>
              <a:latin typeface="Arial Rounded MT Bold" pitchFamily="34" charset="0"/>
            </a:endParaRPr>
          </a:p>
        </p:txBody>
      </p:sp>
      <p:grpSp>
        <p:nvGrpSpPr>
          <p:cNvPr id="8" name="12 Grupo"/>
          <p:cNvGrpSpPr/>
          <p:nvPr/>
        </p:nvGrpSpPr>
        <p:grpSpPr>
          <a:xfrm>
            <a:off x="7380312" y="123136"/>
            <a:ext cx="672000" cy="656301"/>
            <a:chOff x="827584" y="404664"/>
            <a:chExt cx="792088" cy="792088"/>
          </a:xfrm>
        </p:grpSpPr>
        <p:sp>
          <p:nvSpPr>
            <p:cNvPr id="9" name="8 Elipse"/>
            <p:cNvSpPr/>
            <p:nvPr/>
          </p:nvSpPr>
          <p:spPr>
            <a:xfrm>
              <a:off x="827584" y="404664"/>
              <a:ext cx="792088" cy="792088"/>
            </a:xfrm>
            <a:prstGeom prst="ellipse">
              <a:avLst/>
            </a:prstGeom>
            <a:solidFill>
              <a:srgbClr val="FFFFFF"/>
            </a:solidFill>
            <a:ln>
              <a:solidFill>
                <a:schemeClr val="accent3">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solidFill>
                  <a:prstClr val="white"/>
                </a:solidFill>
              </a:endParaRPr>
            </a:p>
          </p:txBody>
        </p:sp>
        <p:pic>
          <p:nvPicPr>
            <p:cNvPr id="10" name="Picture 2" descr="http://t1.gstatic.com/images?q=tbn:ANd9GcSfLtaCsGO9UgQ96G_1eswjYFRMOZ_RtGGO6cdOqtA40QlhU6vh6WmpYcye">
              <a:hlinkClick r:id="rId2"/>
            </p:cNvPr>
            <p:cNvPicPr>
              <a:picLocks noChangeAspect="1" noChangeArrowheads="1"/>
            </p:cNvPicPr>
            <p:nvPr/>
          </p:nvPicPr>
          <p:blipFill>
            <a:blip r:embed="rId3" cstate="print">
              <a:lum bright="17000" contrast="3000"/>
            </a:blip>
            <a:srcRect/>
            <a:stretch>
              <a:fillRect/>
            </a:stretch>
          </p:blipFill>
          <p:spPr bwMode="auto">
            <a:xfrm>
              <a:off x="956031" y="553460"/>
              <a:ext cx="543553" cy="507505"/>
            </a:xfrm>
            <a:prstGeom prst="rect">
              <a:avLst/>
            </a:prstGeom>
            <a:noFill/>
          </p:spPr>
        </p:pic>
      </p:grpSp>
      <p:grpSp>
        <p:nvGrpSpPr>
          <p:cNvPr id="12" name="12 Grupo"/>
          <p:cNvGrpSpPr/>
          <p:nvPr/>
        </p:nvGrpSpPr>
        <p:grpSpPr>
          <a:xfrm>
            <a:off x="683568" y="116632"/>
            <a:ext cx="672000" cy="656301"/>
            <a:chOff x="827584" y="404664"/>
            <a:chExt cx="792088" cy="792088"/>
          </a:xfrm>
        </p:grpSpPr>
        <p:sp>
          <p:nvSpPr>
            <p:cNvPr id="13" name="12 Elipse"/>
            <p:cNvSpPr/>
            <p:nvPr/>
          </p:nvSpPr>
          <p:spPr>
            <a:xfrm>
              <a:off x="827584" y="404664"/>
              <a:ext cx="792088" cy="792088"/>
            </a:xfrm>
            <a:prstGeom prst="ellipse">
              <a:avLst/>
            </a:prstGeom>
            <a:solidFill>
              <a:srgbClr val="FFFFFF"/>
            </a:solidFill>
            <a:ln>
              <a:solidFill>
                <a:schemeClr val="accent3">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solidFill>
                  <a:prstClr val="white"/>
                </a:solidFill>
              </a:endParaRPr>
            </a:p>
          </p:txBody>
        </p:sp>
        <p:pic>
          <p:nvPicPr>
            <p:cNvPr id="14" name="Picture 2" descr="http://t1.gstatic.com/images?q=tbn:ANd9GcSfLtaCsGO9UgQ96G_1eswjYFRMOZ_RtGGO6cdOqtA40QlhU6vh6WmpYcye">
              <a:hlinkClick r:id="rId2"/>
            </p:cNvPr>
            <p:cNvPicPr>
              <a:picLocks noChangeAspect="1" noChangeArrowheads="1"/>
            </p:cNvPicPr>
            <p:nvPr/>
          </p:nvPicPr>
          <p:blipFill>
            <a:blip r:embed="rId3" cstate="print">
              <a:lum bright="17000" contrast="3000"/>
            </a:blip>
            <a:srcRect/>
            <a:stretch>
              <a:fillRect/>
            </a:stretch>
          </p:blipFill>
          <p:spPr bwMode="auto">
            <a:xfrm>
              <a:off x="956031" y="553460"/>
              <a:ext cx="543553" cy="507505"/>
            </a:xfrm>
            <a:prstGeom prst="rect">
              <a:avLst/>
            </a:prstGeom>
            <a:noFill/>
          </p:spPr>
        </p:pic>
      </p:grpSp>
    </p:spTree>
    <p:extLst>
      <p:ext uri="{BB962C8B-B14F-4D97-AF65-F5344CB8AC3E}">
        <p14:creationId xmlns:p14="http://schemas.microsoft.com/office/powerpoint/2010/main" val="159211922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10 Título"/>
          <p:cNvSpPr>
            <a:spLocks noGrp="1"/>
          </p:cNvSpPr>
          <p:nvPr>
            <p:ph type="title"/>
          </p:nvPr>
        </p:nvSpPr>
        <p:spPr>
          <a:xfrm>
            <a:off x="288379" y="908720"/>
            <a:ext cx="8229600" cy="461665"/>
          </a:xfrm>
          <a:prstGeom prst="rect">
            <a:avLst/>
          </a:prstGeom>
          <a:solidFill>
            <a:schemeClr val="accent5">
              <a:lumMod val="60000"/>
              <a:lumOff val="40000"/>
            </a:schemeClr>
          </a:solidFill>
        </p:spPr>
        <p:txBody>
          <a:bodyPr wrap="square">
            <a:spAutoFit/>
          </a:bodyPr>
          <a:lstStyle/>
          <a:p>
            <a:r>
              <a:rPr lang="es-MX" sz="2400" dirty="0" smtClean="0"/>
              <a:t>ACCIÓN, JURISDICCIÓN Y PROCESO</a:t>
            </a:r>
            <a:endParaRPr lang="es-MX" sz="2400" dirty="0"/>
          </a:p>
        </p:txBody>
      </p:sp>
      <p:sp>
        <p:nvSpPr>
          <p:cNvPr id="3" name="2 Marcador de contenido"/>
          <p:cNvSpPr>
            <a:spLocks noGrp="1"/>
          </p:cNvSpPr>
          <p:nvPr>
            <p:ph idx="1"/>
          </p:nvPr>
        </p:nvSpPr>
        <p:spPr>
          <a:xfrm>
            <a:off x="323428" y="1556792"/>
            <a:ext cx="8229600" cy="5112568"/>
          </a:xfrm>
        </p:spPr>
        <p:txBody>
          <a:bodyPr>
            <a:normAutofit/>
          </a:bodyPr>
          <a:lstStyle/>
          <a:p>
            <a:pPr algn="just">
              <a:lnSpc>
                <a:spcPct val="150000"/>
              </a:lnSpc>
              <a:buNone/>
            </a:pPr>
            <a:endParaRPr lang="es-MX" sz="2800" dirty="0"/>
          </a:p>
          <a:p>
            <a:pPr marL="0" indent="0" algn="just">
              <a:buNone/>
            </a:pPr>
            <a:endParaRPr lang="es-MX" sz="2800" dirty="0" smtClean="0"/>
          </a:p>
          <a:p>
            <a:pPr marL="0" indent="0" algn="just">
              <a:buNone/>
            </a:pPr>
            <a:endParaRPr lang="es-MX" sz="2800" dirty="0"/>
          </a:p>
          <a:p>
            <a:pPr marL="0" indent="0" algn="just">
              <a:buNone/>
            </a:pPr>
            <a:endParaRPr lang="es-MX" sz="2800" dirty="0"/>
          </a:p>
          <a:p>
            <a:pPr marL="0" indent="0">
              <a:buNone/>
            </a:pPr>
            <a:endParaRPr lang="es-MX" sz="2800" dirty="0" smtClean="0"/>
          </a:p>
          <a:p>
            <a:pPr marL="0" indent="0">
              <a:buNone/>
            </a:pPr>
            <a:endParaRPr lang="es-MX" sz="2800" dirty="0"/>
          </a:p>
          <a:p>
            <a:pPr marL="0" indent="0">
              <a:buNone/>
            </a:pPr>
            <a:endParaRPr lang="es-MX" sz="2800" dirty="0" smtClean="0"/>
          </a:p>
          <a:p>
            <a:pPr marL="0" indent="0">
              <a:buNone/>
            </a:pPr>
            <a:endParaRPr lang="es-MX" sz="2800" dirty="0"/>
          </a:p>
          <a:p>
            <a:pPr marL="0" indent="0">
              <a:buNone/>
            </a:pPr>
            <a:endParaRPr lang="es-MX" sz="2800" dirty="0" smtClean="0"/>
          </a:p>
          <a:p>
            <a:pPr marL="0" indent="0">
              <a:buNone/>
            </a:pPr>
            <a:endParaRPr lang="es-MX" sz="2800" dirty="0"/>
          </a:p>
        </p:txBody>
      </p:sp>
      <p:sp>
        <p:nvSpPr>
          <p:cNvPr id="4" name="3 Rectángulo redondeado"/>
          <p:cNvSpPr/>
          <p:nvPr/>
        </p:nvSpPr>
        <p:spPr>
          <a:xfrm>
            <a:off x="221060" y="116632"/>
            <a:ext cx="8280920" cy="702696"/>
          </a:xfrm>
          <a:prstGeom prst="roundRect">
            <a:avLst/>
          </a:prstGeom>
          <a:gradFill>
            <a:gsLst>
              <a:gs pos="0">
                <a:srgbClr val="E6DCAC"/>
              </a:gs>
              <a:gs pos="12000">
                <a:srgbClr val="E6D78A"/>
              </a:gs>
              <a:gs pos="30000">
                <a:srgbClr val="C7AC4C"/>
              </a:gs>
              <a:gs pos="45000">
                <a:srgbClr val="E6D78A"/>
              </a:gs>
              <a:gs pos="77000">
                <a:srgbClr val="C7AC4C"/>
              </a:gs>
              <a:gs pos="100000">
                <a:srgbClr val="E6DCAC"/>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200" dirty="0" smtClean="0">
                <a:solidFill>
                  <a:srgbClr val="226911"/>
                </a:solidFill>
                <a:latin typeface="Elephant" pitchFamily="18" charset="0"/>
              </a:rPr>
              <a:t>    </a:t>
            </a:r>
            <a:r>
              <a:rPr lang="es-MX" sz="1400" i="1" dirty="0" smtClean="0">
                <a:solidFill>
                  <a:srgbClr val="11752B"/>
                </a:solidFill>
                <a:latin typeface="Bodoni MT Black" pitchFamily="18" charset="0"/>
              </a:rPr>
              <a:t>Universidad Autónoma del Estado de México</a:t>
            </a:r>
          </a:p>
          <a:p>
            <a:pPr algn="ctr"/>
            <a:r>
              <a:rPr lang="es-MX" sz="1600" i="1" dirty="0" smtClean="0">
                <a:solidFill>
                  <a:srgbClr val="11752B"/>
                </a:solidFill>
                <a:latin typeface="Bodoni MT Black" pitchFamily="18" charset="0"/>
              </a:rPr>
              <a:t>  </a:t>
            </a:r>
            <a:r>
              <a:rPr lang="es-MX" sz="1400" i="1" dirty="0" smtClean="0">
                <a:solidFill>
                  <a:srgbClr val="11752B"/>
                </a:solidFill>
                <a:latin typeface="Arial Rounded MT Bold" pitchFamily="34" charset="0"/>
              </a:rPr>
              <a:t>Centro Universitario UAEM Texcoco</a:t>
            </a:r>
            <a:endParaRPr lang="es-ES" sz="1400" i="1" dirty="0">
              <a:solidFill>
                <a:srgbClr val="11752B"/>
              </a:solidFill>
              <a:latin typeface="Arial Rounded MT Bold" pitchFamily="34" charset="0"/>
            </a:endParaRPr>
          </a:p>
        </p:txBody>
      </p:sp>
      <p:grpSp>
        <p:nvGrpSpPr>
          <p:cNvPr id="8" name="12 Grupo"/>
          <p:cNvGrpSpPr/>
          <p:nvPr/>
        </p:nvGrpSpPr>
        <p:grpSpPr>
          <a:xfrm>
            <a:off x="7380312" y="123136"/>
            <a:ext cx="672000" cy="656301"/>
            <a:chOff x="827584" y="404664"/>
            <a:chExt cx="792088" cy="792088"/>
          </a:xfrm>
        </p:grpSpPr>
        <p:sp>
          <p:nvSpPr>
            <p:cNvPr id="9" name="8 Elipse"/>
            <p:cNvSpPr/>
            <p:nvPr/>
          </p:nvSpPr>
          <p:spPr>
            <a:xfrm>
              <a:off x="827584" y="404664"/>
              <a:ext cx="792088" cy="792088"/>
            </a:xfrm>
            <a:prstGeom prst="ellipse">
              <a:avLst/>
            </a:prstGeom>
            <a:solidFill>
              <a:srgbClr val="FFFFFF"/>
            </a:solidFill>
            <a:ln>
              <a:solidFill>
                <a:schemeClr val="accent3">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solidFill>
                  <a:prstClr val="white"/>
                </a:solidFill>
              </a:endParaRPr>
            </a:p>
          </p:txBody>
        </p:sp>
        <p:pic>
          <p:nvPicPr>
            <p:cNvPr id="10" name="Picture 2" descr="http://t1.gstatic.com/images?q=tbn:ANd9GcSfLtaCsGO9UgQ96G_1eswjYFRMOZ_RtGGO6cdOqtA40QlhU6vh6WmpYcye">
              <a:hlinkClick r:id="rId2"/>
            </p:cNvPr>
            <p:cNvPicPr>
              <a:picLocks noChangeAspect="1" noChangeArrowheads="1"/>
            </p:cNvPicPr>
            <p:nvPr/>
          </p:nvPicPr>
          <p:blipFill>
            <a:blip r:embed="rId3" cstate="print">
              <a:lum bright="17000" contrast="3000"/>
            </a:blip>
            <a:srcRect/>
            <a:stretch>
              <a:fillRect/>
            </a:stretch>
          </p:blipFill>
          <p:spPr bwMode="auto">
            <a:xfrm>
              <a:off x="956031" y="553460"/>
              <a:ext cx="543553" cy="507505"/>
            </a:xfrm>
            <a:prstGeom prst="rect">
              <a:avLst/>
            </a:prstGeom>
            <a:noFill/>
          </p:spPr>
        </p:pic>
      </p:grpSp>
      <p:grpSp>
        <p:nvGrpSpPr>
          <p:cNvPr id="12" name="12 Grupo"/>
          <p:cNvGrpSpPr/>
          <p:nvPr/>
        </p:nvGrpSpPr>
        <p:grpSpPr>
          <a:xfrm>
            <a:off x="683568" y="116632"/>
            <a:ext cx="672000" cy="656301"/>
            <a:chOff x="827584" y="404664"/>
            <a:chExt cx="792088" cy="792088"/>
          </a:xfrm>
        </p:grpSpPr>
        <p:sp>
          <p:nvSpPr>
            <p:cNvPr id="13" name="12 Elipse"/>
            <p:cNvSpPr/>
            <p:nvPr/>
          </p:nvSpPr>
          <p:spPr>
            <a:xfrm>
              <a:off x="827584" y="404664"/>
              <a:ext cx="792088" cy="792088"/>
            </a:xfrm>
            <a:prstGeom prst="ellipse">
              <a:avLst/>
            </a:prstGeom>
            <a:solidFill>
              <a:srgbClr val="FFFFFF"/>
            </a:solidFill>
            <a:ln>
              <a:solidFill>
                <a:schemeClr val="accent3">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solidFill>
                  <a:prstClr val="white"/>
                </a:solidFill>
              </a:endParaRPr>
            </a:p>
          </p:txBody>
        </p:sp>
        <p:pic>
          <p:nvPicPr>
            <p:cNvPr id="14" name="Picture 2" descr="http://t1.gstatic.com/images?q=tbn:ANd9GcSfLtaCsGO9UgQ96G_1eswjYFRMOZ_RtGGO6cdOqtA40QlhU6vh6WmpYcye">
              <a:hlinkClick r:id="rId2"/>
            </p:cNvPr>
            <p:cNvPicPr>
              <a:picLocks noChangeAspect="1" noChangeArrowheads="1"/>
            </p:cNvPicPr>
            <p:nvPr/>
          </p:nvPicPr>
          <p:blipFill>
            <a:blip r:embed="rId3" cstate="print">
              <a:lum bright="17000" contrast="3000"/>
            </a:blip>
            <a:srcRect/>
            <a:stretch>
              <a:fillRect/>
            </a:stretch>
          </p:blipFill>
          <p:spPr bwMode="auto">
            <a:xfrm>
              <a:off x="956031" y="553460"/>
              <a:ext cx="543553" cy="507505"/>
            </a:xfrm>
            <a:prstGeom prst="rect">
              <a:avLst/>
            </a:prstGeom>
            <a:noFill/>
          </p:spPr>
        </p:pic>
      </p:grpSp>
      <p:sp>
        <p:nvSpPr>
          <p:cNvPr id="15" name="14 Proceso alternativo"/>
          <p:cNvSpPr/>
          <p:nvPr/>
        </p:nvSpPr>
        <p:spPr>
          <a:xfrm>
            <a:off x="197446" y="1436043"/>
            <a:ext cx="8501122" cy="1357322"/>
          </a:xfrm>
          <a:prstGeom prst="flowChartAlternateProcess">
            <a:avLst/>
          </a:prstGeom>
          <a:solidFill>
            <a:schemeClr val="tx2">
              <a:lumMod val="60000"/>
              <a:lumOff val="40000"/>
            </a:schemeClr>
          </a:solidFill>
          <a:scene3d>
            <a:camera prst="orthographicFront">
              <a:rot lat="0" lon="0" rev="0"/>
            </a:camera>
            <a:lightRig rig="threePt" dir="t">
              <a:rot lat="0" lon="0" rev="1200000"/>
            </a:lightRig>
          </a:scene3d>
          <a:sp3d>
            <a:bevelT w="63500" h="25400" prst="angle"/>
          </a:sp3d>
        </p:spPr>
        <p:style>
          <a:lnRef idx="0">
            <a:schemeClr val="accent6"/>
          </a:lnRef>
          <a:fillRef idx="3">
            <a:schemeClr val="accent6"/>
          </a:fillRef>
          <a:effectRef idx="3">
            <a:schemeClr val="accent6"/>
          </a:effectRef>
          <a:fontRef idx="minor">
            <a:schemeClr val="lt1"/>
          </a:fontRef>
        </p:style>
        <p:txBody>
          <a:bodyPr rtlCol="0" anchor="ctr"/>
          <a:lstStyle/>
          <a:p>
            <a:pPr algn="just"/>
            <a:r>
              <a:rPr lang="es-MX" sz="1600" dirty="0" smtClean="0">
                <a:solidFill>
                  <a:schemeClr val="bg1"/>
                </a:solidFill>
                <a:latin typeface="Arial" pitchFamily="34" charset="0"/>
                <a:cs typeface="Arial" pitchFamily="34" charset="0"/>
              </a:rPr>
              <a:t>Acción: es el derecho, la potestad, la facultad o actividad mediante la cual un sujeto de derecho provoca la función jurisdiccional.  (GOMEZ LARA, C. 2010, 85,86)</a:t>
            </a:r>
            <a:endParaRPr lang="es-MX" sz="1600" dirty="0">
              <a:solidFill>
                <a:schemeClr val="bg1"/>
              </a:solidFill>
              <a:latin typeface="Arial" pitchFamily="34" charset="0"/>
              <a:cs typeface="Arial" pitchFamily="34" charset="0"/>
            </a:endParaRPr>
          </a:p>
        </p:txBody>
      </p:sp>
      <p:sp>
        <p:nvSpPr>
          <p:cNvPr id="16" name="15 Proceso alternativo"/>
          <p:cNvSpPr/>
          <p:nvPr/>
        </p:nvSpPr>
        <p:spPr>
          <a:xfrm>
            <a:off x="185267" y="2720424"/>
            <a:ext cx="8501122" cy="1595006"/>
          </a:xfrm>
          <a:prstGeom prst="flowChartAlternateProcess">
            <a:avLst/>
          </a:prstGeom>
          <a:solidFill>
            <a:srgbClr val="0070C0"/>
          </a:solidFill>
          <a:scene3d>
            <a:camera prst="orthographicFront">
              <a:rot lat="0" lon="0" rev="0"/>
            </a:camera>
            <a:lightRig rig="threePt" dir="t">
              <a:rot lat="0" lon="0" rev="1200000"/>
            </a:lightRig>
          </a:scene3d>
          <a:sp3d>
            <a:bevelT w="63500" h="25400" prst="angle"/>
          </a:sp3d>
        </p:spPr>
        <p:style>
          <a:lnRef idx="0">
            <a:schemeClr val="accent2"/>
          </a:lnRef>
          <a:fillRef idx="3">
            <a:schemeClr val="accent2"/>
          </a:fillRef>
          <a:effectRef idx="3">
            <a:schemeClr val="accent2"/>
          </a:effectRef>
          <a:fontRef idx="minor">
            <a:schemeClr val="lt1"/>
          </a:fontRef>
        </p:style>
        <p:txBody>
          <a:bodyPr rtlCol="0" anchor="ctr"/>
          <a:lstStyle/>
          <a:p>
            <a:pPr lvl="0" fontAlgn="base">
              <a:spcBef>
                <a:spcPct val="0"/>
              </a:spcBef>
              <a:spcAft>
                <a:spcPct val="0"/>
              </a:spcAft>
            </a:pPr>
            <a:r>
              <a:rPr lang="es-ES" sz="1600" dirty="0" smtClean="0">
                <a:solidFill>
                  <a:schemeClr val="bg1"/>
                </a:solidFill>
                <a:latin typeface="Arial" pitchFamily="34" charset="0"/>
                <a:ea typeface="Times New Roman" pitchFamily="18" charset="0"/>
                <a:cs typeface="Arial" pitchFamily="34" charset="0"/>
              </a:rPr>
              <a:t>Jurisdicción: es una función soberana del Estado, realizada a través de una serie de actos que están proyectados o encaminados a la solución de un litigio o controversia, mediante la aplicación de un a ley general a ese caso concreto controvertido para solucionarlo. (GOMEZ LARA, C. 2010, 87).</a:t>
            </a:r>
          </a:p>
        </p:txBody>
      </p:sp>
      <p:sp>
        <p:nvSpPr>
          <p:cNvPr id="17" name="16 Proceso alternativo"/>
          <p:cNvSpPr/>
          <p:nvPr/>
        </p:nvSpPr>
        <p:spPr>
          <a:xfrm>
            <a:off x="185267" y="4315430"/>
            <a:ext cx="8501122" cy="1571636"/>
          </a:xfrm>
          <a:prstGeom prst="flowChartAlternateProcess">
            <a:avLst/>
          </a:prstGeom>
          <a:solidFill>
            <a:schemeClr val="tx2">
              <a:lumMod val="75000"/>
            </a:schemeClr>
          </a:solidFill>
          <a:scene3d>
            <a:camera prst="orthographicFront">
              <a:rot lat="0" lon="0" rev="0"/>
            </a:camera>
            <a:lightRig rig="threePt" dir="t">
              <a:rot lat="0" lon="0" rev="1200000"/>
            </a:lightRig>
          </a:scene3d>
          <a:sp3d>
            <a:bevelT w="63500" h="25400" prst="angle"/>
          </a:sp3d>
        </p:spPr>
        <p:style>
          <a:lnRef idx="0">
            <a:schemeClr val="accent4"/>
          </a:lnRef>
          <a:fillRef idx="3">
            <a:schemeClr val="accent4"/>
          </a:fillRef>
          <a:effectRef idx="3">
            <a:schemeClr val="accent4"/>
          </a:effectRef>
          <a:fontRef idx="minor">
            <a:schemeClr val="lt1"/>
          </a:fontRef>
        </p:style>
        <p:txBody>
          <a:bodyPr rtlCol="0" anchor="ctr"/>
          <a:lstStyle/>
          <a:p>
            <a:pPr algn="just"/>
            <a:r>
              <a:rPr lang="es-ES" sz="1600" dirty="0" smtClean="0">
                <a:solidFill>
                  <a:schemeClr val="bg1"/>
                </a:solidFill>
                <a:latin typeface="Arial" pitchFamily="34" charset="0"/>
                <a:ea typeface="Times New Roman" pitchFamily="18" charset="0"/>
                <a:cs typeface="Arial" pitchFamily="34" charset="0"/>
              </a:rPr>
              <a:t>Proceso: Conjunto complejo de actos del Estado como soberano, de las partes interesadas y de los terceros ajenos a la relación sustancial, actos todos que tienden a la aplicación de una ley general a un caso controvertido para solucionarlo o dirimirlo. Algunos lo definen como un instrumento de satisfacción de las pretensiones.</a:t>
            </a:r>
          </a:p>
          <a:p>
            <a:pPr algn="just"/>
            <a:r>
              <a:rPr lang="es-ES" sz="1600" dirty="0" smtClean="0">
                <a:solidFill>
                  <a:schemeClr val="bg1"/>
                </a:solidFill>
                <a:latin typeface="Arial" pitchFamily="34" charset="0"/>
                <a:cs typeface="Arial" pitchFamily="34" charset="0"/>
              </a:rPr>
              <a:t>Acción, mas jurisdicción, mas la actividad de terceros, nos da como resultado el Proceso. (GOMEZ LARA, C. 2010, 95,97)</a:t>
            </a:r>
            <a:endParaRPr lang="es-MX" sz="1600" dirty="0">
              <a:solidFill>
                <a:schemeClr val="bg1"/>
              </a:solidFill>
              <a:latin typeface="Arial" pitchFamily="34" charset="0"/>
              <a:cs typeface="Arial" pitchFamily="34" charset="0"/>
            </a:endParaRPr>
          </a:p>
        </p:txBody>
      </p:sp>
      <p:sp>
        <p:nvSpPr>
          <p:cNvPr id="18" name="17 Rectángulo redondeado"/>
          <p:cNvSpPr/>
          <p:nvPr/>
        </p:nvSpPr>
        <p:spPr>
          <a:xfrm>
            <a:off x="324788" y="6005550"/>
            <a:ext cx="8501122" cy="428628"/>
          </a:xfrm>
          <a:prstGeom prst="roundRect">
            <a:avLst/>
          </a:prstGeom>
          <a:solidFill>
            <a:schemeClr val="tx2">
              <a:lumMod val="60000"/>
              <a:lumOff val="40000"/>
            </a:schemeClr>
          </a:solidFill>
          <a:scene3d>
            <a:camera prst="orthographicFront"/>
            <a:lightRig rig="threePt" dir="t"/>
          </a:scene3d>
          <a:sp3d>
            <a:bevelT w="139700" h="139700" prst="divot"/>
          </a:sp3d>
        </p:spPr>
        <p:style>
          <a:lnRef idx="1">
            <a:schemeClr val="accent2"/>
          </a:lnRef>
          <a:fillRef idx="2">
            <a:schemeClr val="accent2"/>
          </a:fillRef>
          <a:effectRef idx="1">
            <a:schemeClr val="accent2"/>
          </a:effectRef>
          <a:fontRef idx="minor">
            <a:schemeClr val="dk1"/>
          </a:fontRef>
        </p:style>
        <p:txBody>
          <a:bodyPr rtlCol="0" anchor="ctr"/>
          <a:lstStyle/>
          <a:p>
            <a:pPr algn="ctr"/>
            <a:r>
              <a:rPr lang="es-MX" dirty="0" smtClean="0"/>
              <a:t>No puede haber proceso sin jurisdicción, como no puede haber jurisdicción sin acción.</a:t>
            </a:r>
            <a:endParaRPr lang="es-MX" dirty="0"/>
          </a:p>
        </p:txBody>
      </p:sp>
    </p:spTree>
    <p:extLst>
      <p:ext uri="{BB962C8B-B14F-4D97-AF65-F5344CB8AC3E}">
        <p14:creationId xmlns:p14="http://schemas.microsoft.com/office/powerpoint/2010/main" val="23563593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10 Título"/>
          <p:cNvSpPr>
            <a:spLocks noGrp="1"/>
          </p:cNvSpPr>
          <p:nvPr>
            <p:ph type="title"/>
          </p:nvPr>
        </p:nvSpPr>
        <p:spPr>
          <a:xfrm>
            <a:off x="288379" y="908720"/>
            <a:ext cx="8229600" cy="461665"/>
          </a:xfrm>
          <a:prstGeom prst="rect">
            <a:avLst/>
          </a:prstGeom>
          <a:solidFill>
            <a:schemeClr val="accent5">
              <a:lumMod val="60000"/>
              <a:lumOff val="40000"/>
            </a:schemeClr>
          </a:solidFill>
        </p:spPr>
        <p:txBody>
          <a:bodyPr wrap="square">
            <a:spAutoFit/>
          </a:bodyPr>
          <a:lstStyle/>
          <a:p>
            <a:r>
              <a:rPr lang="es-MX" sz="2400" dirty="0" smtClean="0"/>
              <a:t>PRESUPUESTOS </a:t>
            </a:r>
            <a:r>
              <a:rPr lang="es-MX" sz="2400" dirty="0"/>
              <a:t>PROCESALES. </a:t>
            </a:r>
            <a:r>
              <a:rPr lang="es-MX" sz="2400" dirty="0" smtClean="0"/>
              <a:t>DEFINICIÓN</a:t>
            </a:r>
            <a:endParaRPr lang="es-MX" sz="2400" dirty="0"/>
          </a:p>
        </p:txBody>
      </p:sp>
      <p:sp>
        <p:nvSpPr>
          <p:cNvPr id="3" name="2 Marcador de contenido"/>
          <p:cNvSpPr>
            <a:spLocks noGrp="1"/>
          </p:cNvSpPr>
          <p:nvPr>
            <p:ph idx="1"/>
          </p:nvPr>
        </p:nvSpPr>
        <p:spPr>
          <a:xfrm>
            <a:off x="323428" y="1556792"/>
            <a:ext cx="8229600" cy="4752528"/>
          </a:xfrm>
        </p:spPr>
        <p:txBody>
          <a:bodyPr>
            <a:normAutofit/>
          </a:bodyPr>
          <a:lstStyle/>
          <a:p>
            <a:pPr algn="just">
              <a:lnSpc>
                <a:spcPct val="150000"/>
              </a:lnSpc>
              <a:buNone/>
            </a:pPr>
            <a:r>
              <a:rPr lang="es-MX" sz="2800" dirty="0" smtClean="0">
                <a:solidFill>
                  <a:schemeClr val="bg1"/>
                </a:solidFill>
              </a:rPr>
              <a:t>“</a:t>
            </a:r>
            <a:r>
              <a:rPr lang="es-MX" sz="2800" dirty="0">
                <a:solidFill>
                  <a:schemeClr val="bg1"/>
                </a:solidFill>
              </a:rPr>
              <a:t>El prefijo “pre”, también considerado preposición inseparable, denota antelación. Dentro del proceso por tanto, los presupuesto procesales aludirán a los elementos de presencia previa y necesaria para que pueda integrarse debidamente el proceso” (Arellano, 2009, pág. 22.)</a:t>
            </a:r>
          </a:p>
          <a:p>
            <a:pPr algn="just">
              <a:lnSpc>
                <a:spcPct val="150000"/>
              </a:lnSpc>
              <a:buNone/>
            </a:pPr>
            <a:endParaRPr lang="es-MX" sz="2800" dirty="0" smtClean="0"/>
          </a:p>
          <a:p>
            <a:pPr marL="0" indent="0" algn="just">
              <a:buNone/>
            </a:pPr>
            <a:endParaRPr lang="es-MX" sz="2800" dirty="0" smtClean="0"/>
          </a:p>
          <a:p>
            <a:pPr marL="0" indent="0" algn="just">
              <a:buNone/>
            </a:pPr>
            <a:endParaRPr lang="es-MX" sz="2800" dirty="0"/>
          </a:p>
          <a:p>
            <a:pPr marL="0" indent="0" algn="just">
              <a:buNone/>
            </a:pPr>
            <a:endParaRPr lang="es-MX" sz="2800" dirty="0"/>
          </a:p>
          <a:p>
            <a:pPr marL="0" indent="0">
              <a:buNone/>
            </a:pPr>
            <a:endParaRPr lang="es-MX" sz="2800" dirty="0" smtClean="0"/>
          </a:p>
          <a:p>
            <a:pPr marL="0" indent="0">
              <a:buNone/>
            </a:pPr>
            <a:endParaRPr lang="es-MX" sz="2800" dirty="0"/>
          </a:p>
          <a:p>
            <a:pPr marL="0" indent="0">
              <a:buNone/>
            </a:pPr>
            <a:endParaRPr lang="es-MX" sz="2800" dirty="0" smtClean="0"/>
          </a:p>
          <a:p>
            <a:pPr marL="0" indent="0">
              <a:buNone/>
            </a:pPr>
            <a:endParaRPr lang="es-MX" sz="2800" dirty="0"/>
          </a:p>
          <a:p>
            <a:pPr marL="0" indent="0">
              <a:buNone/>
            </a:pPr>
            <a:endParaRPr lang="es-MX" sz="2800" dirty="0" smtClean="0"/>
          </a:p>
          <a:p>
            <a:pPr marL="0" indent="0">
              <a:buNone/>
            </a:pPr>
            <a:endParaRPr lang="es-MX" sz="2800" dirty="0"/>
          </a:p>
        </p:txBody>
      </p:sp>
      <p:sp>
        <p:nvSpPr>
          <p:cNvPr id="4" name="3 Rectángulo redondeado"/>
          <p:cNvSpPr/>
          <p:nvPr/>
        </p:nvSpPr>
        <p:spPr>
          <a:xfrm>
            <a:off x="221060" y="116632"/>
            <a:ext cx="8280920" cy="702696"/>
          </a:xfrm>
          <a:prstGeom prst="roundRect">
            <a:avLst/>
          </a:prstGeom>
          <a:gradFill>
            <a:gsLst>
              <a:gs pos="0">
                <a:srgbClr val="E6DCAC"/>
              </a:gs>
              <a:gs pos="12000">
                <a:srgbClr val="E6D78A"/>
              </a:gs>
              <a:gs pos="30000">
                <a:srgbClr val="C7AC4C"/>
              </a:gs>
              <a:gs pos="45000">
                <a:srgbClr val="E6D78A"/>
              </a:gs>
              <a:gs pos="77000">
                <a:srgbClr val="C7AC4C"/>
              </a:gs>
              <a:gs pos="100000">
                <a:srgbClr val="E6DCAC"/>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200" dirty="0" smtClean="0">
                <a:solidFill>
                  <a:srgbClr val="226911"/>
                </a:solidFill>
                <a:latin typeface="Elephant" pitchFamily="18" charset="0"/>
              </a:rPr>
              <a:t>    </a:t>
            </a:r>
            <a:r>
              <a:rPr lang="es-MX" sz="1400" i="1" dirty="0" smtClean="0">
                <a:solidFill>
                  <a:srgbClr val="11752B"/>
                </a:solidFill>
                <a:latin typeface="Bodoni MT Black" pitchFamily="18" charset="0"/>
              </a:rPr>
              <a:t>Universidad Autónoma del Estado de México</a:t>
            </a:r>
          </a:p>
          <a:p>
            <a:pPr algn="ctr"/>
            <a:r>
              <a:rPr lang="es-MX" sz="1600" i="1" dirty="0" smtClean="0">
                <a:solidFill>
                  <a:srgbClr val="11752B"/>
                </a:solidFill>
                <a:latin typeface="Bodoni MT Black" pitchFamily="18" charset="0"/>
              </a:rPr>
              <a:t>  </a:t>
            </a:r>
            <a:r>
              <a:rPr lang="es-MX" sz="1400" i="1" dirty="0" smtClean="0">
                <a:solidFill>
                  <a:srgbClr val="11752B"/>
                </a:solidFill>
                <a:latin typeface="Arial Rounded MT Bold" pitchFamily="34" charset="0"/>
              </a:rPr>
              <a:t>Centro Universitario UAEM Texcoco</a:t>
            </a:r>
            <a:endParaRPr lang="es-ES" sz="1400" i="1" dirty="0">
              <a:solidFill>
                <a:srgbClr val="11752B"/>
              </a:solidFill>
              <a:latin typeface="Arial Rounded MT Bold" pitchFamily="34" charset="0"/>
            </a:endParaRPr>
          </a:p>
        </p:txBody>
      </p:sp>
      <p:grpSp>
        <p:nvGrpSpPr>
          <p:cNvPr id="8" name="12 Grupo"/>
          <p:cNvGrpSpPr/>
          <p:nvPr/>
        </p:nvGrpSpPr>
        <p:grpSpPr>
          <a:xfrm>
            <a:off x="7380312" y="123136"/>
            <a:ext cx="672000" cy="656301"/>
            <a:chOff x="827584" y="404664"/>
            <a:chExt cx="792088" cy="792088"/>
          </a:xfrm>
        </p:grpSpPr>
        <p:sp>
          <p:nvSpPr>
            <p:cNvPr id="9" name="8 Elipse"/>
            <p:cNvSpPr/>
            <p:nvPr/>
          </p:nvSpPr>
          <p:spPr>
            <a:xfrm>
              <a:off x="827584" y="404664"/>
              <a:ext cx="792088" cy="792088"/>
            </a:xfrm>
            <a:prstGeom prst="ellipse">
              <a:avLst/>
            </a:prstGeom>
            <a:solidFill>
              <a:srgbClr val="FFFFFF"/>
            </a:solidFill>
            <a:ln>
              <a:solidFill>
                <a:schemeClr val="accent3">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solidFill>
                  <a:prstClr val="white"/>
                </a:solidFill>
              </a:endParaRPr>
            </a:p>
          </p:txBody>
        </p:sp>
        <p:pic>
          <p:nvPicPr>
            <p:cNvPr id="10" name="Picture 2" descr="http://t1.gstatic.com/images?q=tbn:ANd9GcSfLtaCsGO9UgQ96G_1eswjYFRMOZ_RtGGO6cdOqtA40QlhU6vh6WmpYcye">
              <a:hlinkClick r:id="rId2"/>
            </p:cNvPr>
            <p:cNvPicPr>
              <a:picLocks noChangeAspect="1" noChangeArrowheads="1"/>
            </p:cNvPicPr>
            <p:nvPr/>
          </p:nvPicPr>
          <p:blipFill>
            <a:blip r:embed="rId3" cstate="print">
              <a:lum bright="17000" contrast="3000"/>
            </a:blip>
            <a:srcRect/>
            <a:stretch>
              <a:fillRect/>
            </a:stretch>
          </p:blipFill>
          <p:spPr bwMode="auto">
            <a:xfrm>
              <a:off x="956031" y="553460"/>
              <a:ext cx="543553" cy="507505"/>
            </a:xfrm>
            <a:prstGeom prst="rect">
              <a:avLst/>
            </a:prstGeom>
            <a:noFill/>
          </p:spPr>
        </p:pic>
      </p:grpSp>
      <p:grpSp>
        <p:nvGrpSpPr>
          <p:cNvPr id="12" name="12 Grupo"/>
          <p:cNvGrpSpPr/>
          <p:nvPr/>
        </p:nvGrpSpPr>
        <p:grpSpPr>
          <a:xfrm>
            <a:off x="683568" y="116632"/>
            <a:ext cx="672000" cy="656301"/>
            <a:chOff x="827584" y="404664"/>
            <a:chExt cx="792088" cy="792088"/>
          </a:xfrm>
        </p:grpSpPr>
        <p:sp>
          <p:nvSpPr>
            <p:cNvPr id="13" name="12 Elipse"/>
            <p:cNvSpPr/>
            <p:nvPr/>
          </p:nvSpPr>
          <p:spPr>
            <a:xfrm>
              <a:off x="827584" y="404664"/>
              <a:ext cx="792088" cy="792088"/>
            </a:xfrm>
            <a:prstGeom prst="ellipse">
              <a:avLst/>
            </a:prstGeom>
            <a:solidFill>
              <a:srgbClr val="FFFFFF"/>
            </a:solidFill>
            <a:ln>
              <a:solidFill>
                <a:schemeClr val="accent3">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solidFill>
                  <a:prstClr val="white"/>
                </a:solidFill>
              </a:endParaRPr>
            </a:p>
          </p:txBody>
        </p:sp>
        <p:pic>
          <p:nvPicPr>
            <p:cNvPr id="14" name="Picture 2" descr="http://t1.gstatic.com/images?q=tbn:ANd9GcSfLtaCsGO9UgQ96G_1eswjYFRMOZ_RtGGO6cdOqtA40QlhU6vh6WmpYcye">
              <a:hlinkClick r:id="rId2"/>
            </p:cNvPr>
            <p:cNvPicPr>
              <a:picLocks noChangeAspect="1" noChangeArrowheads="1"/>
            </p:cNvPicPr>
            <p:nvPr/>
          </p:nvPicPr>
          <p:blipFill>
            <a:blip r:embed="rId3" cstate="print">
              <a:lum bright="17000" contrast="3000"/>
            </a:blip>
            <a:srcRect/>
            <a:stretch>
              <a:fillRect/>
            </a:stretch>
          </p:blipFill>
          <p:spPr bwMode="auto">
            <a:xfrm>
              <a:off x="956031" y="553460"/>
              <a:ext cx="543553" cy="507505"/>
            </a:xfrm>
            <a:prstGeom prst="rect">
              <a:avLst/>
            </a:prstGeom>
            <a:noFill/>
          </p:spPr>
        </p:pic>
      </p:grpSp>
    </p:spTree>
    <p:extLst>
      <p:ext uri="{BB962C8B-B14F-4D97-AF65-F5344CB8AC3E}">
        <p14:creationId xmlns:p14="http://schemas.microsoft.com/office/powerpoint/2010/main" val="379582126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10 Título"/>
          <p:cNvSpPr>
            <a:spLocks noGrp="1"/>
          </p:cNvSpPr>
          <p:nvPr>
            <p:ph type="title"/>
          </p:nvPr>
        </p:nvSpPr>
        <p:spPr>
          <a:xfrm>
            <a:off x="288379" y="908720"/>
            <a:ext cx="8229600" cy="461665"/>
          </a:xfrm>
          <a:prstGeom prst="rect">
            <a:avLst/>
          </a:prstGeom>
          <a:solidFill>
            <a:schemeClr val="accent5">
              <a:lumMod val="60000"/>
              <a:lumOff val="40000"/>
            </a:schemeClr>
          </a:solidFill>
        </p:spPr>
        <p:txBody>
          <a:bodyPr wrap="square">
            <a:spAutoFit/>
          </a:bodyPr>
          <a:lstStyle/>
          <a:p>
            <a:r>
              <a:rPr lang="es-MX" sz="2400" dirty="0" smtClean="0"/>
              <a:t>PRESUPUESTOS PROCESALES. </a:t>
            </a:r>
            <a:r>
              <a:rPr lang="es-MX" sz="2400" dirty="0" smtClean="0"/>
              <a:t>DEFINICIÓN </a:t>
            </a:r>
            <a:r>
              <a:rPr lang="es-MX" sz="2400" dirty="0" smtClean="0"/>
              <a:t>…</a:t>
            </a:r>
            <a:endParaRPr lang="es-MX" sz="2400" dirty="0"/>
          </a:p>
        </p:txBody>
      </p:sp>
      <p:sp>
        <p:nvSpPr>
          <p:cNvPr id="3" name="2 Marcador de contenido"/>
          <p:cNvSpPr>
            <a:spLocks noGrp="1"/>
          </p:cNvSpPr>
          <p:nvPr>
            <p:ph idx="1"/>
          </p:nvPr>
        </p:nvSpPr>
        <p:spPr>
          <a:xfrm>
            <a:off x="323428" y="1556792"/>
            <a:ext cx="8229600" cy="4752528"/>
          </a:xfrm>
        </p:spPr>
        <p:txBody>
          <a:bodyPr>
            <a:normAutofit fontScale="92500" lnSpcReduction="10000"/>
          </a:bodyPr>
          <a:lstStyle/>
          <a:p>
            <a:pPr marL="0" indent="0" algn="just">
              <a:lnSpc>
                <a:spcPct val="150000"/>
              </a:lnSpc>
              <a:buNone/>
            </a:pPr>
            <a:r>
              <a:rPr lang="es-MX" sz="2800" dirty="0">
                <a:solidFill>
                  <a:schemeClr val="bg1"/>
                </a:solidFill>
              </a:rPr>
              <a:t>Piero Calamandrei considera a los presupuestos </a:t>
            </a:r>
            <a:r>
              <a:rPr lang="es-MX" sz="2800" dirty="0" smtClean="0">
                <a:solidFill>
                  <a:schemeClr val="bg1"/>
                </a:solidFill>
              </a:rPr>
              <a:t>procesales como </a:t>
            </a:r>
            <a:r>
              <a:rPr lang="es-MX" sz="2800" dirty="0">
                <a:solidFill>
                  <a:schemeClr val="bg1"/>
                </a:solidFill>
              </a:rPr>
              <a:t>condiciones que deben existir a fin de que se pueda dar un pronunciamiento, ya sea favorable o desfavorable sobre la pretensión, a fin de que se concrete el poder-deber del Juez de proveer sobre el mérito. (texto recuperado de http://es.wikiversity.org/wiki/Teor%C3%ADa_General_del_Proceso#Los_Presupuestos_Procesales). Recuperado agosto de 2015.</a:t>
            </a:r>
          </a:p>
          <a:p>
            <a:pPr algn="just">
              <a:lnSpc>
                <a:spcPct val="150000"/>
              </a:lnSpc>
              <a:buNone/>
            </a:pPr>
            <a:endParaRPr lang="es-MX" sz="2800" dirty="0" smtClean="0"/>
          </a:p>
          <a:p>
            <a:pPr marL="0" indent="0" algn="just">
              <a:buNone/>
            </a:pPr>
            <a:endParaRPr lang="es-MX" sz="2800" dirty="0" smtClean="0"/>
          </a:p>
          <a:p>
            <a:pPr marL="0" indent="0" algn="just">
              <a:buNone/>
            </a:pPr>
            <a:endParaRPr lang="es-MX" sz="2800" dirty="0"/>
          </a:p>
          <a:p>
            <a:pPr marL="0" indent="0" algn="just">
              <a:buNone/>
            </a:pPr>
            <a:endParaRPr lang="es-MX" sz="2800" dirty="0"/>
          </a:p>
          <a:p>
            <a:pPr marL="0" indent="0">
              <a:buNone/>
            </a:pPr>
            <a:endParaRPr lang="es-MX" sz="2800" dirty="0" smtClean="0"/>
          </a:p>
          <a:p>
            <a:pPr marL="0" indent="0">
              <a:buNone/>
            </a:pPr>
            <a:endParaRPr lang="es-MX" sz="2800" dirty="0"/>
          </a:p>
          <a:p>
            <a:pPr marL="0" indent="0">
              <a:buNone/>
            </a:pPr>
            <a:endParaRPr lang="es-MX" sz="2800" dirty="0" smtClean="0"/>
          </a:p>
          <a:p>
            <a:pPr marL="0" indent="0">
              <a:buNone/>
            </a:pPr>
            <a:endParaRPr lang="es-MX" sz="2800" dirty="0"/>
          </a:p>
          <a:p>
            <a:pPr marL="0" indent="0">
              <a:buNone/>
            </a:pPr>
            <a:endParaRPr lang="es-MX" sz="2800" dirty="0" smtClean="0"/>
          </a:p>
          <a:p>
            <a:pPr marL="0" indent="0">
              <a:buNone/>
            </a:pPr>
            <a:endParaRPr lang="es-MX" sz="2800" dirty="0"/>
          </a:p>
        </p:txBody>
      </p:sp>
      <p:sp>
        <p:nvSpPr>
          <p:cNvPr id="4" name="3 Rectángulo redondeado"/>
          <p:cNvSpPr/>
          <p:nvPr/>
        </p:nvSpPr>
        <p:spPr>
          <a:xfrm>
            <a:off x="221060" y="116632"/>
            <a:ext cx="8280920" cy="702696"/>
          </a:xfrm>
          <a:prstGeom prst="roundRect">
            <a:avLst/>
          </a:prstGeom>
          <a:gradFill>
            <a:gsLst>
              <a:gs pos="0">
                <a:srgbClr val="E6DCAC"/>
              </a:gs>
              <a:gs pos="12000">
                <a:srgbClr val="E6D78A"/>
              </a:gs>
              <a:gs pos="30000">
                <a:srgbClr val="C7AC4C"/>
              </a:gs>
              <a:gs pos="45000">
                <a:srgbClr val="E6D78A"/>
              </a:gs>
              <a:gs pos="77000">
                <a:srgbClr val="C7AC4C"/>
              </a:gs>
              <a:gs pos="100000">
                <a:srgbClr val="E6DCAC"/>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200" dirty="0" smtClean="0">
                <a:solidFill>
                  <a:srgbClr val="226911"/>
                </a:solidFill>
                <a:latin typeface="Elephant" pitchFamily="18" charset="0"/>
              </a:rPr>
              <a:t>    </a:t>
            </a:r>
            <a:r>
              <a:rPr lang="es-MX" sz="1400" i="1" dirty="0" smtClean="0">
                <a:solidFill>
                  <a:srgbClr val="11752B"/>
                </a:solidFill>
                <a:latin typeface="Bodoni MT Black" pitchFamily="18" charset="0"/>
              </a:rPr>
              <a:t>Universidad Autónoma del Estado de México</a:t>
            </a:r>
          </a:p>
          <a:p>
            <a:pPr algn="ctr"/>
            <a:r>
              <a:rPr lang="es-MX" sz="1600" i="1" dirty="0" smtClean="0">
                <a:solidFill>
                  <a:srgbClr val="11752B"/>
                </a:solidFill>
                <a:latin typeface="Bodoni MT Black" pitchFamily="18" charset="0"/>
              </a:rPr>
              <a:t>  </a:t>
            </a:r>
            <a:r>
              <a:rPr lang="es-MX" sz="1400" i="1" dirty="0" smtClean="0">
                <a:solidFill>
                  <a:srgbClr val="11752B"/>
                </a:solidFill>
                <a:latin typeface="Arial Rounded MT Bold" pitchFamily="34" charset="0"/>
              </a:rPr>
              <a:t>Centro Universitario UAEM Texcoco</a:t>
            </a:r>
            <a:endParaRPr lang="es-ES" sz="1400" i="1" dirty="0">
              <a:solidFill>
                <a:srgbClr val="11752B"/>
              </a:solidFill>
              <a:latin typeface="Arial Rounded MT Bold" pitchFamily="34" charset="0"/>
            </a:endParaRPr>
          </a:p>
        </p:txBody>
      </p:sp>
      <p:grpSp>
        <p:nvGrpSpPr>
          <p:cNvPr id="8" name="12 Grupo"/>
          <p:cNvGrpSpPr/>
          <p:nvPr/>
        </p:nvGrpSpPr>
        <p:grpSpPr>
          <a:xfrm>
            <a:off x="7380312" y="123136"/>
            <a:ext cx="672000" cy="656301"/>
            <a:chOff x="827584" y="404664"/>
            <a:chExt cx="792088" cy="792088"/>
          </a:xfrm>
        </p:grpSpPr>
        <p:sp>
          <p:nvSpPr>
            <p:cNvPr id="9" name="8 Elipse"/>
            <p:cNvSpPr/>
            <p:nvPr/>
          </p:nvSpPr>
          <p:spPr>
            <a:xfrm>
              <a:off x="827584" y="404664"/>
              <a:ext cx="792088" cy="792088"/>
            </a:xfrm>
            <a:prstGeom prst="ellipse">
              <a:avLst/>
            </a:prstGeom>
            <a:solidFill>
              <a:srgbClr val="FFFFFF"/>
            </a:solidFill>
            <a:ln>
              <a:solidFill>
                <a:schemeClr val="accent3">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solidFill>
                  <a:prstClr val="white"/>
                </a:solidFill>
              </a:endParaRPr>
            </a:p>
          </p:txBody>
        </p:sp>
        <p:pic>
          <p:nvPicPr>
            <p:cNvPr id="10" name="Picture 2" descr="http://t1.gstatic.com/images?q=tbn:ANd9GcSfLtaCsGO9UgQ96G_1eswjYFRMOZ_RtGGO6cdOqtA40QlhU6vh6WmpYcye">
              <a:hlinkClick r:id="rId2"/>
            </p:cNvPr>
            <p:cNvPicPr>
              <a:picLocks noChangeAspect="1" noChangeArrowheads="1"/>
            </p:cNvPicPr>
            <p:nvPr/>
          </p:nvPicPr>
          <p:blipFill>
            <a:blip r:embed="rId3" cstate="print">
              <a:lum bright="17000" contrast="3000"/>
            </a:blip>
            <a:srcRect/>
            <a:stretch>
              <a:fillRect/>
            </a:stretch>
          </p:blipFill>
          <p:spPr bwMode="auto">
            <a:xfrm>
              <a:off x="956031" y="553460"/>
              <a:ext cx="543553" cy="507505"/>
            </a:xfrm>
            <a:prstGeom prst="rect">
              <a:avLst/>
            </a:prstGeom>
            <a:noFill/>
          </p:spPr>
        </p:pic>
      </p:grpSp>
      <p:grpSp>
        <p:nvGrpSpPr>
          <p:cNvPr id="12" name="12 Grupo"/>
          <p:cNvGrpSpPr/>
          <p:nvPr/>
        </p:nvGrpSpPr>
        <p:grpSpPr>
          <a:xfrm>
            <a:off x="683568" y="116632"/>
            <a:ext cx="672000" cy="656301"/>
            <a:chOff x="827584" y="404664"/>
            <a:chExt cx="792088" cy="792088"/>
          </a:xfrm>
        </p:grpSpPr>
        <p:sp>
          <p:nvSpPr>
            <p:cNvPr id="13" name="12 Elipse"/>
            <p:cNvSpPr/>
            <p:nvPr/>
          </p:nvSpPr>
          <p:spPr>
            <a:xfrm>
              <a:off x="827584" y="404664"/>
              <a:ext cx="792088" cy="792088"/>
            </a:xfrm>
            <a:prstGeom prst="ellipse">
              <a:avLst/>
            </a:prstGeom>
            <a:solidFill>
              <a:srgbClr val="FFFFFF"/>
            </a:solidFill>
            <a:ln>
              <a:solidFill>
                <a:schemeClr val="accent3">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solidFill>
                  <a:prstClr val="white"/>
                </a:solidFill>
              </a:endParaRPr>
            </a:p>
          </p:txBody>
        </p:sp>
        <p:pic>
          <p:nvPicPr>
            <p:cNvPr id="14" name="Picture 2" descr="http://t1.gstatic.com/images?q=tbn:ANd9GcSfLtaCsGO9UgQ96G_1eswjYFRMOZ_RtGGO6cdOqtA40QlhU6vh6WmpYcye">
              <a:hlinkClick r:id="rId2"/>
            </p:cNvPr>
            <p:cNvPicPr>
              <a:picLocks noChangeAspect="1" noChangeArrowheads="1"/>
            </p:cNvPicPr>
            <p:nvPr/>
          </p:nvPicPr>
          <p:blipFill>
            <a:blip r:embed="rId3" cstate="print">
              <a:lum bright="17000" contrast="3000"/>
            </a:blip>
            <a:srcRect/>
            <a:stretch>
              <a:fillRect/>
            </a:stretch>
          </p:blipFill>
          <p:spPr bwMode="auto">
            <a:xfrm>
              <a:off x="956031" y="553460"/>
              <a:ext cx="543553" cy="507505"/>
            </a:xfrm>
            <a:prstGeom prst="rect">
              <a:avLst/>
            </a:prstGeom>
            <a:noFill/>
          </p:spPr>
        </p:pic>
      </p:grpSp>
    </p:spTree>
    <p:extLst>
      <p:ext uri="{BB962C8B-B14F-4D97-AF65-F5344CB8AC3E}">
        <p14:creationId xmlns:p14="http://schemas.microsoft.com/office/powerpoint/2010/main" val="28777014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a:solidFill>
            <a:schemeClr val="accent3">
              <a:lumMod val="75000"/>
            </a:schemeClr>
          </a:solidFill>
        </p:spPr>
        <p:style>
          <a:lnRef idx="1">
            <a:schemeClr val="accent3"/>
          </a:lnRef>
          <a:fillRef idx="3">
            <a:schemeClr val="accent3"/>
          </a:fillRef>
          <a:effectRef idx="2">
            <a:schemeClr val="accent3"/>
          </a:effectRef>
          <a:fontRef idx="minor">
            <a:schemeClr val="lt1"/>
          </a:fontRef>
        </p:style>
        <p:txBody>
          <a:bodyPr>
            <a:normAutofit/>
          </a:bodyPr>
          <a:lstStyle/>
          <a:p>
            <a:r>
              <a:rPr lang="es-MX" sz="2000" dirty="0" smtClean="0"/>
              <a:t>UNIVERSIDAD AUTÓNOMA DEL ESTADO DE MÉXICO</a:t>
            </a:r>
            <a:br>
              <a:rPr lang="es-MX" sz="2000" dirty="0" smtClean="0"/>
            </a:br>
            <a:r>
              <a:rPr lang="es-MX" sz="2000" dirty="0" smtClean="0"/>
              <a:t>CENRO UNIVERSITARIO UAEM TEXCOCO</a:t>
            </a:r>
            <a:endParaRPr lang="es-MX" sz="2000" dirty="0"/>
          </a:p>
        </p:txBody>
      </p:sp>
      <p:sp>
        <p:nvSpPr>
          <p:cNvPr id="3" name="2 Marcador de contenido"/>
          <p:cNvSpPr>
            <a:spLocks noGrp="1"/>
          </p:cNvSpPr>
          <p:nvPr>
            <p:ph idx="1"/>
          </p:nvPr>
        </p:nvSpPr>
        <p:spPr>
          <a:xfrm>
            <a:off x="582613" y="1623218"/>
            <a:ext cx="8229600" cy="4525963"/>
          </a:xfrm>
          <a:solidFill>
            <a:schemeClr val="accent3">
              <a:lumMod val="75000"/>
            </a:schemeClr>
          </a:solidFill>
        </p:spPr>
        <p:style>
          <a:lnRef idx="1">
            <a:schemeClr val="accent3"/>
          </a:lnRef>
          <a:fillRef idx="3">
            <a:schemeClr val="accent3"/>
          </a:fillRef>
          <a:effectRef idx="2">
            <a:schemeClr val="accent3"/>
          </a:effectRef>
          <a:fontRef idx="minor">
            <a:schemeClr val="lt1"/>
          </a:fontRef>
        </p:style>
        <p:txBody>
          <a:bodyPr>
            <a:normAutofit/>
          </a:bodyPr>
          <a:lstStyle/>
          <a:p>
            <a:pPr marL="0" indent="0" algn="just">
              <a:lnSpc>
                <a:spcPct val="150000"/>
              </a:lnSpc>
              <a:buNone/>
            </a:pPr>
            <a:r>
              <a:rPr lang="es-MX" sz="2000" dirty="0" smtClean="0">
                <a:latin typeface="Arial" pitchFamily="34" charset="0"/>
                <a:cs typeface="Arial" pitchFamily="34" charset="0"/>
              </a:rPr>
              <a:t>Clasificación</a:t>
            </a:r>
            <a:r>
              <a:rPr lang="es-MX" sz="2000" dirty="0" smtClean="0">
                <a:latin typeface="Arial" pitchFamily="34" charset="0"/>
                <a:cs typeface="Arial" pitchFamily="34" charset="0"/>
              </a:rPr>
              <a:t>: </a:t>
            </a:r>
          </a:p>
          <a:p>
            <a:pPr algn="just">
              <a:lnSpc>
                <a:spcPct val="150000"/>
              </a:lnSpc>
            </a:pPr>
            <a:endParaRPr lang="es-MX" sz="2000" dirty="0" smtClean="0">
              <a:latin typeface="Arial" pitchFamily="34" charset="0"/>
              <a:cs typeface="Arial" pitchFamily="34" charset="0"/>
            </a:endParaRPr>
          </a:p>
          <a:p>
            <a:pPr algn="just">
              <a:lnSpc>
                <a:spcPct val="150000"/>
              </a:lnSpc>
            </a:pPr>
            <a:endParaRPr lang="es-MX" sz="2000" dirty="0" smtClean="0">
              <a:latin typeface="Arial" pitchFamily="34" charset="0"/>
              <a:cs typeface="Arial" pitchFamily="34" charset="0"/>
            </a:endParaRPr>
          </a:p>
          <a:p>
            <a:pPr algn="just">
              <a:lnSpc>
                <a:spcPct val="150000"/>
              </a:lnSpc>
            </a:pPr>
            <a:endParaRPr lang="es-MX" sz="2000" dirty="0" smtClean="0">
              <a:latin typeface="Arial" pitchFamily="34" charset="0"/>
              <a:cs typeface="Arial" pitchFamily="34" charset="0"/>
            </a:endParaRPr>
          </a:p>
          <a:p>
            <a:pPr algn="just">
              <a:lnSpc>
                <a:spcPct val="150000"/>
              </a:lnSpc>
            </a:pPr>
            <a:endParaRPr lang="es-MX" sz="2000" dirty="0" smtClean="0">
              <a:latin typeface="Arial" pitchFamily="34" charset="0"/>
              <a:cs typeface="Arial" pitchFamily="34" charset="0"/>
            </a:endParaRPr>
          </a:p>
          <a:p>
            <a:pPr algn="just">
              <a:lnSpc>
                <a:spcPct val="150000"/>
              </a:lnSpc>
            </a:pPr>
            <a:endParaRPr lang="es-MX" sz="2000" dirty="0">
              <a:latin typeface="Arial" pitchFamily="34" charset="0"/>
              <a:cs typeface="Arial" pitchFamily="34" charset="0"/>
            </a:endParaRPr>
          </a:p>
        </p:txBody>
      </p:sp>
      <p:pic>
        <p:nvPicPr>
          <p:cNvPr id="5" name="4 Imagen" descr="uamex.jpg"/>
          <p:cNvPicPr>
            <a:picLocks noChangeAspect="1"/>
          </p:cNvPicPr>
          <p:nvPr/>
        </p:nvPicPr>
        <p:blipFill>
          <a:blip r:embed="rId2" cstate="print"/>
          <a:stretch>
            <a:fillRect/>
          </a:stretch>
        </p:blipFill>
        <p:spPr>
          <a:xfrm>
            <a:off x="611560" y="404664"/>
            <a:ext cx="1246634" cy="952634"/>
          </a:xfrm>
          <a:prstGeom prst="rect">
            <a:avLst/>
          </a:prstGeom>
        </p:spPr>
      </p:pic>
      <p:sp>
        <p:nvSpPr>
          <p:cNvPr id="8" name="7 Rectángulo"/>
          <p:cNvSpPr/>
          <p:nvPr/>
        </p:nvSpPr>
        <p:spPr>
          <a:xfrm>
            <a:off x="3428992" y="3071810"/>
            <a:ext cx="1500198" cy="914400"/>
          </a:xfrm>
          <a:prstGeom prst="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es-MX" dirty="0" smtClean="0"/>
              <a:t>Presupuestos Procesales</a:t>
            </a:r>
            <a:endParaRPr lang="es-MX" dirty="0"/>
          </a:p>
        </p:txBody>
      </p:sp>
      <p:sp>
        <p:nvSpPr>
          <p:cNvPr id="9" name="8 Rectángulo"/>
          <p:cNvSpPr/>
          <p:nvPr/>
        </p:nvSpPr>
        <p:spPr>
          <a:xfrm>
            <a:off x="1285852" y="2500306"/>
            <a:ext cx="1200152" cy="7143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t>Subjetivos</a:t>
            </a:r>
            <a:endParaRPr lang="es-MX" dirty="0"/>
          </a:p>
        </p:txBody>
      </p:sp>
      <p:sp>
        <p:nvSpPr>
          <p:cNvPr id="10" name="9 Rectángulo"/>
          <p:cNvSpPr/>
          <p:nvPr/>
        </p:nvSpPr>
        <p:spPr>
          <a:xfrm>
            <a:off x="857224" y="3500438"/>
            <a:ext cx="1271590" cy="78581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t>Objetivos</a:t>
            </a:r>
            <a:endParaRPr lang="es-MX" dirty="0"/>
          </a:p>
        </p:txBody>
      </p:sp>
      <p:sp>
        <p:nvSpPr>
          <p:cNvPr id="11" name="10 Rectángulo"/>
          <p:cNvSpPr/>
          <p:nvPr/>
        </p:nvSpPr>
        <p:spPr>
          <a:xfrm>
            <a:off x="1643042" y="4572008"/>
            <a:ext cx="1357322" cy="78581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t>De la acción</a:t>
            </a:r>
            <a:endParaRPr lang="es-MX" dirty="0"/>
          </a:p>
        </p:txBody>
      </p:sp>
      <p:sp>
        <p:nvSpPr>
          <p:cNvPr id="12" name="11 Rectángulo"/>
          <p:cNvSpPr/>
          <p:nvPr/>
        </p:nvSpPr>
        <p:spPr>
          <a:xfrm>
            <a:off x="3571868" y="4929198"/>
            <a:ext cx="1271590" cy="78581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t>De la pretensión</a:t>
            </a:r>
            <a:endParaRPr lang="es-MX" dirty="0"/>
          </a:p>
        </p:txBody>
      </p:sp>
      <p:sp>
        <p:nvSpPr>
          <p:cNvPr id="13" name="12 Rectángulo"/>
          <p:cNvSpPr/>
          <p:nvPr/>
        </p:nvSpPr>
        <p:spPr>
          <a:xfrm>
            <a:off x="5715008" y="4572008"/>
            <a:ext cx="1285884" cy="78581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t>De validez</a:t>
            </a:r>
            <a:endParaRPr lang="es-MX" dirty="0"/>
          </a:p>
        </p:txBody>
      </p:sp>
      <p:sp>
        <p:nvSpPr>
          <p:cNvPr id="14" name="13 Rectángulo"/>
          <p:cNvSpPr/>
          <p:nvPr/>
        </p:nvSpPr>
        <p:spPr>
          <a:xfrm>
            <a:off x="6286512" y="3429000"/>
            <a:ext cx="1285884" cy="914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t>De forma</a:t>
            </a:r>
            <a:endParaRPr lang="es-MX" dirty="0"/>
          </a:p>
        </p:txBody>
      </p:sp>
      <p:sp>
        <p:nvSpPr>
          <p:cNvPr id="15" name="14 Rectángulo"/>
          <p:cNvSpPr/>
          <p:nvPr/>
        </p:nvSpPr>
        <p:spPr>
          <a:xfrm>
            <a:off x="5857884" y="2571744"/>
            <a:ext cx="1285884" cy="70008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t>Especiales</a:t>
            </a:r>
            <a:endParaRPr lang="es-MX" dirty="0"/>
          </a:p>
        </p:txBody>
      </p:sp>
      <p:pic>
        <p:nvPicPr>
          <p:cNvPr id="16" name="15 Imagen" descr="uamex.jpg"/>
          <p:cNvPicPr>
            <a:picLocks noChangeAspect="1"/>
          </p:cNvPicPr>
          <p:nvPr/>
        </p:nvPicPr>
        <p:blipFill>
          <a:blip r:embed="rId2" cstate="print"/>
          <a:stretch>
            <a:fillRect/>
          </a:stretch>
        </p:blipFill>
        <p:spPr>
          <a:xfrm>
            <a:off x="7308304" y="425649"/>
            <a:ext cx="1246634" cy="952634"/>
          </a:xfrm>
          <a:prstGeom prst="rect">
            <a:avLst/>
          </a:prstGeom>
        </p:spPr>
      </p:pic>
    </p:spTree>
    <p:extLst>
      <p:ext uri="{BB962C8B-B14F-4D97-AF65-F5344CB8AC3E}">
        <p14:creationId xmlns:p14="http://schemas.microsoft.com/office/powerpoint/2010/main" val="335226518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10 Título"/>
          <p:cNvSpPr>
            <a:spLocks noGrp="1"/>
          </p:cNvSpPr>
          <p:nvPr>
            <p:ph type="title"/>
          </p:nvPr>
        </p:nvSpPr>
        <p:spPr>
          <a:xfrm>
            <a:off x="288379" y="908720"/>
            <a:ext cx="8229600" cy="461665"/>
          </a:xfrm>
          <a:prstGeom prst="rect">
            <a:avLst/>
          </a:prstGeom>
          <a:solidFill>
            <a:schemeClr val="accent5">
              <a:lumMod val="60000"/>
              <a:lumOff val="40000"/>
            </a:schemeClr>
          </a:solidFill>
        </p:spPr>
        <p:txBody>
          <a:bodyPr wrap="square">
            <a:spAutoFit/>
          </a:bodyPr>
          <a:lstStyle/>
          <a:p>
            <a:r>
              <a:rPr lang="es-MX" sz="2400" dirty="0" smtClean="0"/>
              <a:t>CLASIFICACIÓN DE LOS PRESUPUESTOS PROCESALES</a:t>
            </a:r>
            <a:endParaRPr lang="es-MX" sz="2400" dirty="0"/>
          </a:p>
        </p:txBody>
      </p:sp>
      <p:sp>
        <p:nvSpPr>
          <p:cNvPr id="3" name="2 Marcador de contenido"/>
          <p:cNvSpPr>
            <a:spLocks noGrp="1"/>
          </p:cNvSpPr>
          <p:nvPr>
            <p:ph idx="1"/>
          </p:nvPr>
        </p:nvSpPr>
        <p:spPr>
          <a:xfrm>
            <a:off x="323428" y="1556792"/>
            <a:ext cx="8229600" cy="4752528"/>
          </a:xfrm>
        </p:spPr>
        <p:txBody>
          <a:bodyPr>
            <a:normAutofit fontScale="92500"/>
          </a:bodyPr>
          <a:lstStyle/>
          <a:p>
            <a:pPr algn="just">
              <a:lnSpc>
                <a:spcPct val="150000"/>
              </a:lnSpc>
              <a:buNone/>
            </a:pPr>
            <a:r>
              <a:rPr lang="es-MX" sz="2800" dirty="0" smtClean="0">
                <a:solidFill>
                  <a:srgbClr val="FFFF00"/>
                </a:solidFill>
              </a:rPr>
              <a:t>SUBJETIVOS</a:t>
            </a:r>
            <a:r>
              <a:rPr lang="es-MX" sz="2800" dirty="0" smtClean="0">
                <a:solidFill>
                  <a:schemeClr val="bg1"/>
                </a:solidFill>
              </a:rPr>
              <a:t>: ACTOR DEMANDADO Y JUEZ</a:t>
            </a:r>
            <a:endParaRPr lang="es-MX" sz="2800" dirty="0">
              <a:solidFill>
                <a:schemeClr val="bg1"/>
              </a:solidFill>
            </a:endParaRPr>
          </a:p>
          <a:p>
            <a:pPr marL="0" indent="0" algn="just">
              <a:buNone/>
            </a:pPr>
            <a:r>
              <a:rPr lang="es-MX" sz="2800" dirty="0">
                <a:solidFill>
                  <a:srgbClr val="FFFF00"/>
                </a:solidFill>
              </a:rPr>
              <a:t>PRETENSIÓN</a:t>
            </a:r>
            <a:r>
              <a:rPr lang="es-MX" sz="2800" dirty="0">
                <a:solidFill>
                  <a:schemeClr val="bg1"/>
                </a:solidFill>
              </a:rPr>
              <a:t>: Es la autoatribución de un derecho y en la efectividad de poder ejercerlo (caducidad</a:t>
            </a:r>
            <a:r>
              <a:rPr lang="es-MX" sz="2800" dirty="0" smtClean="0">
                <a:solidFill>
                  <a:schemeClr val="bg1"/>
                </a:solidFill>
              </a:rPr>
              <a:t>)</a:t>
            </a:r>
          </a:p>
          <a:p>
            <a:pPr marL="0" indent="0" algn="just">
              <a:buNone/>
            </a:pPr>
            <a:r>
              <a:rPr lang="es-MX" sz="2800" dirty="0" smtClean="0">
                <a:solidFill>
                  <a:srgbClr val="FFFF00"/>
                </a:solidFill>
              </a:rPr>
              <a:t>ACCIÓN</a:t>
            </a:r>
            <a:r>
              <a:rPr lang="es-MX" sz="2800" dirty="0" smtClean="0">
                <a:solidFill>
                  <a:schemeClr val="bg1"/>
                </a:solidFill>
              </a:rPr>
              <a:t>: Derecho </a:t>
            </a:r>
            <a:r>
              <a:rPr lang="es-MX" sz="2800" dirty="0">
                <a:solidFill>
                  <a:schemeClr val="bg1"/>
                </a:solidFill>
              </a:rPr>
              <a:t>subjetivo para acudir a un órgano jurisdiccional en busca de tutela de un derecho </a:t>
            </a:r>
            <a:r>
              <a:rPr lang="es-MX" sz="2800" dirty="0" smtClean="0">
                <a:solidFill>
                  <a:schemeClr val="bg1"/>
                </a:solidFill>
              </a:rPr>
              <a:t>material.</a:t>
            </a:r>
          </a:p>
          <a:p>
            <a:pPr marL="0" indent="0" algn="just">
              <a:buNone/>
            </a:pPr>
            <a:r>
              <a:rPr lang="es-MX" sz="2800" dirty="0" smtClean="0">
                <a:solidFill>
                  <a:srgbClr val="FFFF00"/>
                </a:solidFill>
              </a:rPr>
              <a:t>VALIDEZ</a:t>
            </a:r>
            <a:r>
              <a:rPr lang="es-MX" sz="2800" dirty="0" smtClean="0">
                <a:solidFill>
                  <a:schemeClr val="bg1"/>
                </a:solidFill>
              </a:rPr>
              <a:t>: </a:t>
            </a:r>
            <a:r>
              <a:rPr lang="es-MX" sz="2800" dirty="0">
                <a:solidFill>
                  <a:schemeClr val="bg1"/>
                </a:solidFill>
              </a:rPr>
              <a:t>Emplazamiento </a:t>
            </a:r>
            <a:r>
              <a:rPr lang="es-MX" sz="2800" dirty="0" smtClean="0">
                <a:solidFill>
                  <a:schemeClr val="bg1"/>
                </a:solidFill>
              </a:rPr>
              <a:t>válido</a:t>
            </a:r>
          </a:p>
          <a:p>
            <a:pPr marL="0" indent="0" algn="just">
              <a:buNone/>
            </a:pPr>
            <a:r>
              <a:rPr lang="es-MX" sz="2800" dirty="0">
                <a:solidFill>
                  <a:srgbClr val="FFFF00"/>
                </a:solidFill>
                <a:latin typeface="Arial" pitchFamily="34" charset="0"/>
                <a:cs typeface="Arial" pitchFamily="34" charset="0"/>
              </a:rPr>
              <a:t>DE FORMA</a:t>
            </a:r>
            <a:r>
              <a:rPr lang="es-MX" sz="2800" dirty="0">
                <a:solidFill>
                  <a:schemeClr val="bg1"/>
                </a:solidFill>
                <a:latin typeface="Arial" pitchFamily="34" charset="0"/>
                <a:cs typeface="Arial" pitchFamily="34" charset="0"/>
              </a:rPr>
              <a:t>: Formalidades judiciales </a:t>
            </a:r>
            <a:r>
              <a:rPr lang="es-MX" sz="2800" dirty="0">
                <a:solidFill>
                  <a:schemeClr val="bg1"/>
                </a:solidFill>
              </a:rPr>
              <a:t>Idioma Español, no abreviaturas, firma o huella del </a:t>
            </a:r>
            <a:r>
              <a:rPr lang="es-MX" sz="2800" dirty="0" smtClean="0">
                <a:solidFill>
                  <a:schemeClr val="bg1"/>
                </a:solidFill>
              </a:rPr>
              <a:t>interesado;</a:t>
            </a:r>
          </a:p>
          <a:p>
            <a:pPr marL="0" indent="0" algn="just">
              <a:buNone/>
            </a:pPr>
            <a:r>
              <a:rPr lang="es-MX" sz="2800" dirty="0" smtClean="0">
                <a:solidFill>
                  <a:srgbClr val="FFFF00"/>
                </a:solidFill>
                <a:latin typeface="Arial" pitchFamily="34" charset="0"/>
                <a:cs typeface="Arial" pitchFamily="34" charset="0"/>
              </a:rPr>
              <a:t>ESPECIALES</a:t>
            </a:r>
            <a:r>
              <a:rPr lang="es-MX" sz="2800" dirty="0" smtClean="0">
                <a:solidFill>
                  <a:schemeClr val="bg1"/>
                </a:solidFill>
                <a:latin typeface="Arial" pitchFamily="34" charset="0"/>
                <a:cs typeface="Arial" pitchFamily="34" charset="0"/>
              </a:rPr>
              <a:t>: elementos materiales en  </a:t>
            </a:r>
            <a:r>
              <a:rPr lang="es-MX" sz="2800" dirty="0">
                <a:solidFill>
                  <a:schemeClr val="bg1"/>
                </a:solidFill>
                <a:latin typeface="Arial" pitchFamily="34" charset="0"/>
                <a:cs typeface="Arial" pitchFamily="34" charset="0"/>
              </a:rPr>
              <a:t>civil, familiar, mercantil, administrativo</a:t>
            </a:r>
          </a:p>
          <a:p>
            <a:pPr marL="0" indent="0" algn="just">
              <a:buNone/>
            </a:pPr>
            <a:endParaRPr lang="es-MX" sz="2800" dirty="0"/>
          </a:p>
          <a:p>
            <a:pPr marL="0" indent="0" algn="just">
              <a:buNone/>
            </a:pPr>
            <a:endParaRPr lang="es-MX" sz="2800" dirty="0"/>
          </a:p>
          <a:p>
            <a:pPr marL="0" indent="0" algn="just">
              <a:buNone/>
            </a:pPr>
            <a:endParaRPr lang="es-MX" sz="2800" dirty="0" smtClean="0"/>
          </a:p>
          <a:p>
            <a:pPr marL="0" indent="0" algn="just">
              <a:buNone/>
            </a:pPr>
            <a:endParaRPr lang="es-MX" sz="2800" dirty="0"/>
          </a:p>
          <a:p>
            <a:pPr marL="0" indent="0" algn="just">
              <a:buNone/>
            </a:pPr>
            <a:endParaRPr lang="es-MX" sz="2800" dirty="0"/>
          </a:p>
          <a:p>
            <a:pPr marL="0" indent="0">
              <a:buNone/>
            </a:pPr>
            <a:endParaRPr lang="es-MX" sz="2800" dirty="0" smtClean="0"/>
          </a:p>
          <a:p>
            <a:pPr marL="0" indent="0">
              <a:buNone/>
            </a:pPr>
            <a:endParaRPr lang="es-MX" sz="2800" dirty="0"/>
          </a:p>
          <a:p>
            <a:pPr marL="0" indent="0">
              <a:buNone/>
            </a:pPr>
            <a:endParaRPr lang="es-MX" sz="2800" dirty="0" smtClean="0"/>
          </a:p>
          <a:p>
            <a:pPr marL="0" indent="0">
              <a:buNone/>
            </a:pPr>
            <a:endParaRPr lang="es-MX" sz="2800" dirty="0"/>
          </a:p>
          <a:p>
            <a:pPr marL="0" indent="0">
              <a:buNone/>
            </a:pPr>
            <a:endParaRPr lang="es-MX" sz="2800" dirty="0" smtClean="0"/>
          </a:p>
          <a:p>
            <a:pPr marL="0" indent="0">
              <a:buNone/>
            </a:pPr>
            <a:endParaRPr lang="es-MX" sz="2800" dirty="0"/>
          </a:p>
        </p:txBody>
      </p:sp>
      <p:sp>
        <p:nvSpPr>
          <p:cNvPr id="4" name="3 Rectángulo redondeado"/>
          <p:cNvSpPr/>
          <p:nvPr/>
        </p:nvSpPr>
        <p:spPr>
          <a:xfrm>
            <a:off x="221060" y="116632"/>
            <a:ext cx="8280920" cy="702696"/>
          </a:xfrm>
          <a:prstGeom prst="roundRect">
            <a:avLst/>
          </a:prstGeom>
          <a:gradFill>
            <a:gsLst>
              <a:gs pos="0">
                <a:srgbClr val="E6DCAC"/>
              </a:gs>
              <a:gs pos="12000">
                <a:srgbClr val="E6D78A"/>
              </a:gs>
              <a:gs pos="30000">
                <a:srgbClr val="C7AC4C"/>
              </a:gs>
              <a:gs pos="45000">
                <a:srgbClr val="E6D78A"/>
              </a:gs>
              <a:gs pos="77000">
                <a:srgbClr val="C7AC4C"/>
              </a:gs>
              <a:gs pos="100000">
                <a:srgbClr val="E6DCAC"/>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200" dirty="0" smtClean="0">
                <a:solidFill>
                  <a:srgbClr val="226911"/>
                </a:solidFill>
                <a:latin typeface="Elephant" pitchFamily="18" charset="0"/>
              </a:rPr>
              <a:t>    </a:t>
            </a:r>
            <a:r>
              <a:rPr lang="es-MX" sz="1400" i="1" dirty="0" smtClean="0">
                <a:solidFill>
                  <a:srgbClr val="11752B"/>
                </a:solidFill>
                <a:latin typeface="Bodoni MT Black" pitchFamily="18" charset="0"/>
              </a:rPr>
              <a:t>Universidad Autónoma del Estado de México</a:t>
            </a:r>
          </a:p>
          <a:p>
            <a:pPr algn="ctr"/>
            <a:r>
              <a:rPr lang="es-MX" sz="1600" i="1" dirty="0" smtClean="0">
                <a:solidFill>
                  <a:srgbClr val="11752B"/>
                </a:solidFill>
                <a:latin typeface="Bodoni MT Black" pitchFamily="18" charset="0"/>
              </a:rPr>
              <a:t>  </a:t>
            </a:r>
            <a:r>
              <a:rPr lang="es-MX" sz="1400" i="1" dirty="0" smtClean="0">
                <a:solidFill>
                  <a:srgbClr val="11752B"/>
                </a:solidFill>
                <a:latin typeface="Arial Rounded MT Bold" pitchFamily="34" charset="0"/>
              </a:rPr>
              <a:t>Centro Universitario UAEM Texcoco</a:t>
            </a:r>
            <a:endParaRPr lang="es-ES" sz="1400" i="1" dirty="0">
              <a:solidFill>
                <a:srgbClr val="11752B"/>
              </a:solidFill>
              <a:latin typeface="Arial Rounded MT Bold" pitchFamily="34" charset="0"/>
            </a:endParaRPr>
          </a:p>
        </p:txBody>
      </p:sp>
      <p:grpSp>
        <p:nvGrpSpPr>
          <p:cNvPr id="8" name="12 Grupo"/>
          <p:cNvGrpSpPr/>
          <p:nvPr/>
        </p:nvGrpSpPr>
        <p:grpSpPr>
          <a:xfrm>
            <a:off x="7380312" y="123136"/>
            <a:ext cx="672000" cy="656301"/>
            <a:chOff x="827584" y="404664"/>
            <a:chExt cx="792088" cy="792088"/>
          </a:xfrm>
        </p:grpSpPr>
        <p:sp>
          <p:nvSpPr>
            <p:cNvPr id="9" name="8 Elipse"/>
            <p:cNvSpPr/>
            <p:nvPr/>
          </p:nvSpPr>
          <p:spPr>
            <a:xfrm>
              <a:off x="827584" y="404664"/>
              <a:ext cx="792088" cy="792088"/>
            </a:xfrm>
            <a:prstGeom prst="ellipse">
              <a:avLst/>
            </a:prstGeom>
            <a:solidFill>
              <a:srgbClr val="FFFFFF"/>
            </a:solidFill>
            <a:ln>
              <a:solidFill>
                <a:schemeClr val="accent3">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solidFill>
                  <a:prstClr val="white"/>
                </a:solidFill>
              </a:endParaRPr>
            </a:p>
          </p:txBody>
        </p:sp>
        <p:pic>
          <p:nvPicPr>
            <p:cNvPr id="10" name="Picture 2" descr="http://t1.gstatic.com/images?q=tbn:ANd9GcSfLtaCsGO9UgQ96G_1eswjYFRMOZ_RtGGO6cdOqtA40QlhU6vh6WmpYcye">
              <a:hlinkClick r:id="rId2"/>
            </p:cNvPr>
            <p:cNvPicPr>
              <a:picLocks noChangeAspect="1" noChangeArrowheads="1"/>
            </p:cNvPicPr>
            <p:nvPr/>
          </p:nvPicPr>
          <p:blipFill>
            <a:blip r:embed="rId3" cstate="print">
              <a:lum bright="17000" contrast="3000"/>
            </a:blip>
            <a:srcRect/>
            <a:stretch>
              <a:fillRect/>
            </a:stretch>
          </p:blipFill>
          <p:spPr bwMode="auto">
            <a:xfrm>
              <a:off x="956031" y="553460"/>
              <a:ext cx="543553" cy="507505"/>
            </a:xfrm>
            <a:prstGeom prst="rect">
              <a:avLst/>
            </a:prstGeom>
            <a:noFill/>
          </p:spPr>
        </p:pic>
      </p:grpSp>
      <p:grpSp>
        <p:nvGrpSpPr>
          <p:cNvPr id="12" name="12 Grupo"/>
          <p:cNvGrpSpPr/>
          <p:nvPr/>
        </p:nvGrpSpPr>
        <p:grpSpPr>
          <a:xfrm>
            <a:off x="683568" y="116632"/>
            <a:ext cx="672000" cy="656301"/>
            <a:chOff x="827584" y="404664"/>
            <a:chExt cx="792088" cy="792088"/>
          </a:xfrm>
        </p:grpSpPr>
        <p:sp>
          <p:nvSpPr>
            <p:cNvPr id="13" name="12 Elipse"/>
            <p:cNvSpPr/>
            <p:nvPr/>
          </p:nvSpPr>
          <p:spPr>
            <a:xfrm>
              <a:off x="827584" y="404664"/>
              <a:ext cx="792088" cy="792088"/>
            </a:xfrm>
            <a:prstGeom prst="ellipse">
              <a:avLst/>
            </a:prstGeom>
            <a:solidFill>
              <a:srgbClr val="FFFFFF"/>
            </a:solidFill>
            <a:ln>
              <a:solidFill>
                <a:schemeClr val="accent3">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solidFill>
                  <a:prstClr val="white"/>
                </a:solidFill>
              </a:endParaRPr>
            </a:p>
          </p:txBody>
        </p:sp>
        <p:pic>
          <p:nvPicPr>
            <p:cNvPr id="14" name="Picture 2" descr="http://t1.gstatic.com/images?q=tbn:ANd9GcSfLtaCsGO9UgQ96G_1eswjYFRMOZ_RtGGO6cdOqtA40QlhU6vh6WmpYcye">
              <a:hlinkClick r:id="rId2"/>
            </p:cNvPr>
            <p:cNvPicPr>
              <a:picLocks noChangeAspect="1" noChangeArrowheads="1"/>
            </p:cNvPicPr>
            <p:nvPr/>
          </p:nvPicPr>
          <p:blipFill>
            <a:blip r:embed="rId3" cstate="print">
              <a:lum bright="17000" contrast="3000"/>
            </a:blip>
            <a:srcRect/>
            <a:stretch>
              <a:fillRect/>
            </a:stretch>
          </p:blipFill>
          <p:spPr bwMode="auto">
            <a:xfrm>
              <a:off x="956031" y="553460"/>
              <a:ext cx="543553" cy="507505"/>
            </a:xfrm>
            <a:prstGeom prst="rect">
              <a:avLst/>
            </a:prstGeom>
            <a:noFill/>
          </p:spPr>
        </p:pic>
      </p:grpSp>
    </p:spTree>
    <p:extLst>
      <p:ext uri="{BB962C8B-B14F-4D97-AF65-F5344CB8AC3E}">
        <p14:creationId xmlns:p14="http://schemas.microsoft.com/office/powerpoint/2010/main" val="209665427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395536" y="1124744"/>
            <a:ext cx="8229600" cy="4525963"/>
          </a:xfrm>
        </p:spPr>
        <p:txBody>
          <a:bodyPr>
            <a:noAutofit/>
          </a:bodyPr>
          <a:lstStyle/>
          <a:p>
            <a:pPr marL="0" lvl="0" indent="0">
              <a:buNone/>
            </a:pPr>
            <a:r>
              <a:rPr lang="es-MX" dirty="0" smtClean="0"/>
              <a:t>…</a:t>
            </a:r>
          </a:p>
          <a:p>
            <a:pPr marL="0" lvl="0" indent="0">
              <a:buNone/>
            </a:pPr>
            <a:endParaRPr lang="es-MX" sz="2000" dirty="0" smtClean="0"/>
          </a:p>
          <a:p>
            <a:pPr lvl="0"/>
            <a:r>
              <a:rPr lang="es-MX" sz="2000" dirty="0" smtClean="0"/>
              <a:t>JURISDICCIÓN</a:t>
            </a:r>
            <a:r>
              <a:rPr lang="es-MX" sz="2000" dirty="0"/>
              <a:t>. CONCEPTO</a:t>
            </a:r>
          </a:p>
          <a:p>
            <a:pPr lvl="0"/>
            <a:r>
              <a:rPr lang="es-MX" sz="2000" dirty="0"/>
              <a:t>FUNCIÓN JURISDICCIONAL</a:t>
            </a:r>
          </a:p>
          <a:p>
            <a:pPr lvl="0"/>
            <a:r>
              <a:rPr lang="es-MX" sz="2000" dirty="0"/>
              <a:t>ÓRGANO JURISDICCIONAL Y JUZGADOR</a:t>
            </a:r>
          </a:p>
          <a:p>
            <a:pPr lvl="0"/>
            <a:r>
              <a:rPr lang="es-CO" sz="2000" dirty="0"/>
              <a:t>EL JUZGADOR Y SU CLASIFICACIÓN</a:t>
            </a:r>
            <a:endParaRPr lang="es-MX" sz="2000" dirty="0"/>
          </a:p>
          <a:p>
            <a:pPr lvl="0"/>
            <a:r>
              <a:rPr lang="es-ES" sz="2000" dirty="0"/>
              <a:t>ATRIBUCIONES DEL MINISTERIO PUBLICO EN LOS PROCEDIMIENTOS:</a:t>
            </a:r>
            <a:endParaRPr lang="es-MX" sz="2000" dirty="0"/>
          </a:p>
          <a:p>
            <a:pPr lvl="0"/>
            <a:r>
              <a:rPr lang="es-CO" sz="2000" dirty="0"/>
              <a:t>ORGANIZACIÓN DEL PODER JUDICIAL: CPEUM</a:t>
            </a:r>
            <a:endParaRPr lang="es-MX" sz="2000" dirty="0"/>
          </a:p>
          <a:p>
            <a:pPr lvl="0"/>
            <a:r>
              <a:rPr lang="es-MX" sz="2000" dirty="0"/>
              <a:t>FUENTES DEL DERECHO PROCESAL MEXICANO</a:t>
            </a:r>
          </a:p>
          <a:p>
            <a:pPr lvl="0"/>
            <a:r>
              <a:rPr lang="es-MX" sz="2000" dirty="0"/>
              <a:t>CONCEPTO Y APLICACIÓN DE LA LEY PROCESAL</a:t>
            </a:r>
          </a:p>
          <a:p>
            <a:pPr lvl="0"/>
            <a:r>
              <a:rPr lang="es-MX" sz="2000" dirty="0"/>
              <a:t>CARACTERÍSTICAS DE LA LEY PROCESAL </a:t>
            </a:r>
          </a:p>
          <a:p>
            <a:pPr lvl="0"/>
            <a:r>
              <a:rPr lang="es-MX" sz="2000" dirty="0"/>
              <a:t>VIGENCIA DE LA LEY PROCESAL EN EL TIEMPO</a:t>
            </a:r>
          </a:p>
          <a:p>
            <a:pPr lvl="0"/>
            <a:r>
              <a:rPr lang="es-MX" sz="2000" dirty="0"/>
              <a:t>VIGENCIA DE LA LEY PROCESAL EN EL ESPACIO</a:t>
            </a:r>
          </a:p>
          <a:p>
            <a:endParaRPr lang="es-MX" sz="2000" dirty="0"/>
          </a:p>
        </p:txBody>
      </p:sp>
      <p:sp>
        <p:nvSpPr>
          <p:cNvPr id="4" name="3 Rectángulo"/>
          <p:cNvSpPr/>
          <p:nvPr/>
        </p:nvSpPr>
        <p:spPr>
          <a:xfrm>
            <a:off x="2411760" y="352704"/>
            <a:ext cx="3960440" cy="461665"/>
          </a:xfrm>
          <a:prstGeom prst="rect">
            <a:avLst/>
          </a:prstGeom>
        </p:spPr>
        <p:txBody>
          <a:bodyPr wrap="square">
            <a:spAutoFit/>
          </a:bodyPr>
          <a:lstStyle/>
          <a:p>
            <a:pPr algn="ctr"/>
            <a:r>
              <a:rPr lang="es-MX" sz="2400" b="1" dirty="0"/>
              <a:t>GUIÓN  EXPLICATIVO</a:t>
            </a:r>
          </a:p>
        </p:txBody>
      </p:sp>
    </p:spTree>
    <p:extLst>
      <p:ext uri="{BB962C8B-B14F-4D97-AF65-F5344CB8AC3E}">
        <p14:creationId xmlns:p14="http://schemas.microsoft.com/office/powerpoint/2010/main" val="370735364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10 Título"/>
          <p:cNvSpPr>
            <a:spLocks noGrp="1"/>
          </p:cNvSpPr>
          <p:nvPr>
            <p:ph type="title"/>
          </p:nvPr>
        </p:nvSpPr>
        <p:spPr>
          <a:xfrm>
            <a:off x="288379" y="908719"/>
            <a:ext cx="8229600" cy="461665"/>
          </a:xfrm>
          <a:prstGeom prst="rect">
            <a:avLst/>
          </a:prstGeom>
          <a:solidFill>
            <a:schemeClr val="accent5">
              <a:lumMod val="60000"/>
              <a:lumOff val="40000"/>
            </a:schemeClr>
          </a:solidFill>
        </p:spPr>
        <p:txBody>
          <a:bodyPr wrap="square">
            <a:spAutoFit/>
          </a:bodyPr>
          <a:lstStyle/>
          <a:p>
            <a:r>
              <a:rPr lang="es-MX" sz="2400" dirty="0">
                <a:solidFill>
                  <a:schemeClr val="bg1"/>
                </a:solidFill>
                <a:latin typeface="Arial" pitchFamily="34" charset="0"/>
                <a:cs typeface="Arial" pitchFamily="34" charset="0"/>
              </a:rPr>
              <a:t>LEGITIMACION PROCESAL </a:t>
            </a:r>
            <a:endParaRPr lang="es-MX" sz="2400" dirty="0"/>
          </a:p>
        </p:txBody>
      </p:sp>
      <p:sp>
        <p:nvSpPr>
          <p:cNvPr id="3" name="2 Marcador de contenido"/>
          <p:cNvSpPr>
            <a:spLocks noGrp="1"/>
          </p:cNvSpPr>
          <p:nvPr>
            <p:ph idx="1"/>
          </p:nvPr>
        </p:nvSpPr>
        <p:spPr>
          <a:xfrm>
            <a:off x="323428" y="1556792"/>
            <a:ext cx="8229600" cy="4752528"/>
          </a:xfrm>
        </p:spPr>
        <p:txBody>
          <a:bodyPr>
            <a:normAutofit/>
          </a:bodyPr>
          <a:lstStyle/>
          <a:p>
            <a:pPr marL="0" indent="0" algn="just">
              <a:lnSpc>
                <a:spcPct val="150000"/>
              </a:lnSpc>
              <a:buNone/>
            </a:pPr>
            <a:r>
              <a:rPr lang="es-MX" sz="2800" dirty="0" smtClean="0">
                <a:solidFill>
                  <a:schemeClr val="bg1"/>
                </a:solidFill>
                <a:latin typeface="Arial" pitchFamily="34" charset="0"/>
                <a:cs typeface="Arial" pitchFamily="34" charset="0"/>
              </a:rPr>
              <a:t>Se </a:t>
            </a:r>
            <a:r>
              <a:rPr lang="es-MX" sz="2800" dirty="0">
                <a:solidFill>
                  <a:schemeClr val="bg1"/>
                </a:solidFill>
                <a:latin typeface="Arial" pitchFamily="34" charset="0"/>
                <a:cs typeface="Arial" pitchFamily="34" charset="0"/>
              </a:rPr>
              <a:t>traduce como capacidad procesal para ser parte en un proceso judicial o bien la capacidad de un tercero para representar a una de las partes en juicio.</a:t>
            </a:r>
          </a:p>
          <a:p>
            <a:pPr marL="0" indent="0" algn="just">
              <a:buNone/>
            </a:pPr>
            <a:endParaRPr lang="es-MX" sz="2800" dirty="0" smtClean="0"/>
          </a:p>
          <a:p>
            <a:pPr marL="0" indent="0" algn="just">
              <a:buNone/>
            </a:pPr>
            <a:endParaRPr lang="es-MX" sz="2800" dirty="0"/>
          </a:p>
          <a:p>
            <a:pPr marL="0" indent="0" algn="just">
              <a:buNone/>
            </a:pPr>
            <a:endParaRPr lang="es-MX" sz="2800" dirty="0"/>
          </a:p>
          <a:p>
            <a:pPr marL="0" indent="0">
              <a:buNone/>
            </a:pPr>
            <a:endParaRPr lang="es-MX" sz="2800" dirty="0" smtClean="0"/>
          </a:p>
          <a:p>
            <a:pPr marL="0" indent="0">
              <a:buNone/>
            </a:pPr>
            <a:endParaRPr lang="es-MX" sz="2800" dirty="0"/>
          </a:p>
          <a:p>
            <a:pPr marL="0" indent="0">
              <a:buNone/>
            </a:pPr>
            <a:endParaRPr lang="es-MX" sz="2800" dirty="0" smtClean="0"/>
          </a:p>
          <a:p>
            <a:pPr marL="0" indent="0">
              <a:buNone/>
            </a:pPr>
            <a:endParaRPr lang="es-MX" sz="2800" dirty="0"/>
          </a:p>
          <a:p>
            <a:pPr marL="0" indent="0">
              <a:buNone/>
            </a:pPr>
            <a:endParaRPr lang="es-MX" sz="2800" dirty="0" smtClean="0"/>
          </a:p>
          <a:p>
            <a:pPr marL="0" indent="0">
              <a:buNone/>
            </a:pPr>
            <a:endParaRPr lang="es-MX" sz="2800" dirty="0"/>
          </a:p>
        </p:txBody>
      </p:sp>
      <p:sp>
        <p:nvSpPr>
          <p:cNvPr id="4" name="3 Rectángulo redondeado"/>
          <p:cNvSpPr/>
          <p:nvPr/>
        </p:nvSpPr>
        <p:spPr>
          <a:xfrm>
            <a:off x="221060" y="116632"/>
            <a:ext cx="8280920" cy="702696"/>
          </a:xfrm>
          <a:prstGeom prst="roundRect">
            <a:avLst/>
          </a:prstGeom>
          <a:gradFill>
            <a:gsLst>
              <a:gs pos="0">
                <a:srgbClr val="E6DCAC"/>
              </a:gs>
              <a:gs pos="12000">
                <a:srgbClr val="E6D78A"/>
              </a:gs>
              <a:gs pos="30000">
                <a:srgbClr val="C7AC4C"/>
              </a:gs>
              <a:gs pos="45000">
                <a:srgbClr val="E6D78A"/>
              </a:gs>
              <a:gs pos="77000">
                <a:srgbClr val="C7AC4C"/>
              </a:gs>
              <a:gs pos="100000">
                <a:srgbClr val="E6DCAC"/>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200" dirty="0" smtClean="0">
                <a:solidFill>
                  <a:srgbClr val="226911"/>
                </a:solidFill>
                <a:latin typeface="Elephant" pitchFamily="18" charset="0"/>
              </a:rPr>
              <a:t>    </a:t>
            </a:r>
            <a:r>
              <a:rPr lang="es-MX" sz="1400" i="1" dirty="0" smtClean="0">
                <a:solidFill>
                  <a:srgbClr val="11752B"/>
                </a:solidFill>
                <a:latin typeface="Bodoni MT Black" pitchFamily="18" charset="0"/>
              </a:rPr>
              <a:t>Universidad Autónoma del Estado de México</a:t>
            </a:r>
          </a:p>
          <a:p>
            <a:pPr algn="ctr"/>
            <a:r>
              <a:rPr lang="es-MX" sz="1600" i="1" dirty="0" smtClean="0">
                <a:solidFill>
                  <a:srgbClr val="11752B"/>
                </a:solidFill>
                <a:latin typeface="Bodoni MT Black" pitchFamily="18" charset="0"/>
              </a:rPr>
              <a:t>  </a:t>
            </a:r>
            <a:r>
              <a:rPr lang="es-MX" sz="1400" i="1" dirty="0" smtClean="0">
                <a:solidFill>
                  <a:srgbClr val="11752B"/>
                </a:solidFill>
                <a:latin typeface="Arial Rounded MT Bold" pitchFamily="34" charset="0"/>
              </a:rPr>
              <a:t>Centro Universitario UAEM Texcoco</a:t>
            </a:r>
            <a:endParaRPr lang="es-ES" sz="1400" i="1" dirty="0">
              <a:solidFill>
                <a:srgbClr val="11752B"/>
              </a:solidFill>
              <a:latin typeface="Arial Rounded MT Bold" pitchFamily="34" charset="0"/>
            </a:endParaRPr>
          </a:p>
        </p:txBody>
      </p:sp>
      <p:grpSp>
        <p:nvGrpSpPr>
          <p:cNvPr id="8" name="12 Grupo"/>
          <p:cNvGrpSpPr/>
          <p:nvPr/>
        </p:nvGrpSpPr>
        <p:grpSpPr>
          <a:xfrm>
            <a:off x="7380312" y="123136"/>
            <a:ext cx="672000" cy="656301"/>
            <a:chOff x="827584" y="404664"/>
            <a:chExt cx="792088" cy="792088"/>
          </a:xfrm>
        </p:grpSpPr>
        <p:sp>
          <p:nvSpPr>
            <p:cNvPr id="9" name="8 Elipse"/>
            <p:cNvSpPr/>
            <p:nvPr/>
          </p:nvSpPr>
          <p:spPr>
            <a:xfrm>
              <a:off x="827584" y="404664"/>
              <a:ext cx="792088" cy="792088"/>
            </a:xfrm>
            <a:prstGeom prst="ellipse">
              <a:avLst/>
            </a:prstGeom>
            <a:solidFill>
              <a:srgbClr val="FFFFFF"/>
            </a:solidFill>
            <a:ln>
              <a:solidFill>
                <a:schemeClr val="accent3">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solidFill>
                  <a:prstClr val="white"/>
                </a:solidFill>
              </a:endParaRPr>
            </a:p>
          </p:txBody>
        </p:sp>
        <p:pic>
          <p:nvPicPr>
            <p:cNvPr id="10" name="Picture 2" descr="http://t1.gstatic.com/images?q=tbn:ANd9GcSfLtaCsGO9UgQ96G_1eswjYFRMOZ_RtGGO6cdOqtA40QlhU6vh6WmpYcye">
              <a:hlinkClick r:id="rId2"/>
            </p:cNvPr>
            <p:cNvPicPr>
              <a:picLocks noChangeAspect="1" noChangeArrowheads="1"/>
            </p:cNvPicPr>
            <p:nvPr/>
          </p:nvPicPr>
          <p:blipFill>
            <a:blip r:embed="rId3" cstate="print">
              <a:lum bright="17000" contrast="3000"/>
            </a:blip>
            <a:srcRect/>
            <a:stretch>
              <a:fillRect/>
            </a:stretch>
          </p:blipFill>
          <p:spPr bwMode="auto">
            <a:xfrm>
              <a:off x="956031" y="553460"/>
              <a:ext cx="543553" cy="507505"/>
            </a:xfrm>
            <a:prstGeom prst="rect">
              <a:avLst/>
            </a:prstGeom>
            <a:noFill/>
          </p:spPr>
        </p:pic>
      </p:grpSp>
      <p:grpSp>
        <p:nvGrpSpPr>
          <p:cNvPr id="12" name="12 Grupo"/>
          <p:cNvGrpSpPr/>
          <p:nvPr/>
        </p:nvGrpSpPr>
        <p:grpSpPr>
          <a:xfrm>
            <a:off x="683568" y="116632"/>
            <a:ext cx="672000" cy="656301"/>
            <a:chOff x="827584" y="404664"/>
            <a:chExt cx="792088" cy="792088"/>
          </a:xfrm>
        </p:grpSpPr>
        <p:sp>
          <p:nvSpPr>
            <p:cNvPr id="13" name="12 Elipse"/>
            <p:cNvSpPr/>
            <p:nvPr/>
          </p:nvSpPr>
          <p:spPr>
            <a:xfrm>
              <a:off x="827584" y="404664"/>
              <a:ext cx="792088" cy="792088"/>
            </a:xfrm>
            <a:prstGeom prst="ellipse">
              <a:avLst/>
            </a:prstGeom>
            <a:solidFill>
              <a:srgbClr val="FFFFFF"/>
            </a:solidFill>
            <a:ln>
              <a:solidFill>
                <a:schemeClr val="accent3">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solidFill>
                  <a:prstClr val="white"/>
                </a:solidFill>
              </a:endParaRPr>
            </a:p>
          </p:txBody>
        </p:sp>
        <p:pic>
          <p:nvPicPr>
            <p:cNvPr id="14" name="Picture 2" descr="http://t1.gstatic.com/images?q=tbn:ANd9GcSfLtaCsGO9UgQ96G_1eswjYFRMOZ_RtGGO6cdOqtA40QlhU6vh6WmpYcye">
              <a:hlinkClick r:id="rId2"/>
            </p:cNvPr>
            <p:cNvPicPr>
              <a:picLocks noChangeAspect="1" noChangeArrowheads="1"/>
            </p:cNvPicPr>
            <p:nvPr/>
          </p:nvPicPr>
          <p:blipFill>
            <a:blip r:embed="rId3" cstate="print">
              <a:lum bright="17000" contrast="3000"/>
            </a:blip>
            <a:srcRect/>
            <a:stretch>
              <a:fillRect/>
            </a:stretch>
          </p:blipFill>
          <p:spPr bwMode="auto">
            <a:xfrm>
              <a:off x="956031" y="553460"/>
              <a:ext cx="543553" cy="507505"/>
            </a:xfrm>
            <a:prstGeom prst="rect">
              <a:avLst/>
            </a:prstGeom>
            <a:noFill/>
          </p:spPr>
        </p:pic>
      </p:grpSp>
    </p:spTree>
    <p:extLst>
      <p:ext uri="{BB962C8B-B14F-4D97-AF65-F5344CB8AC3E}">
        <p14:creationId xmlns:p14="http://schemas.microsoft.com/office/powerpoint/2010/main" val="250233325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10 Título"/>
          <p:cNvSpPr>
            <a:spLocks noGrp="1"/>
          </p:cNvSpPr>
          <p:nvPr>
            <p:ph type="title"/>
          </p:nvPr>
        </p:nvSpPr>
        <p:spPr>
          <a:xfrm>
            <a:off x="288379" y="908720"/>
            <a:ext cx="8229600" cy="461665"/>
          </a:xfrm>
          <a:prstGeom prst="rect">
            <a:avLst/>
          </a:prstGeom>
          <a:solidFill>
            <a:schemeClr val="accent5">
              <a:lumMod val="60000"/>
              <a:lumOff val="40000"/>
            </a:schemeClr>
          </a:solidFill>
        </p:spPr>
        <p:txBody>
          <a:bodyPr wrap="square">
            <a:spAutoFit/>
          </a:bodyPr>
          <a:lstStyle/>
          <a:p>
            <a:r>
              <a:rPr lang="es-MX" sz="2400" dirty="0" smtClean="0">
                <a:latin typeface="Arial" pitchFamily="34" charset="0"/>
                <a:cs typeface="Arial" pitchFamily="34" charset="0"/>
              </a:rPr>
              <a:t>EXAMEN </a:t>
            </a:r>
            <a:r>
              <a:rPr lang="es-MX" sz="2400" dirty="0">
                <a:latin typeface="Arial" pitchFamily="34" charset="0"/>
                <a:cs typeface="Arial" pitchFamily="34" charset="0"/>
              </a:rPr>
              <a:t>OFICIOSO</a:t>
            </a:r>
            <a:endParaRPr lang="es-MX" sz="2400" dirty="0"/>
          </a:p>
        </p:txBody>
      </p:sp>
      <p:sp>
        <p:nvSpPr>
          <p:cNvPr id="3" name="2 Marcador de contenido"/>
          <p:cNvSpPr>
            <a:spLocks noGrp="1"/>
          </p:cNvSpPr>
          <p:nvPr>
            <p:ph idx="1"/>
          </p:nvPr>
        </p:nvSpPr>
        <p:spPr>
          <a:xfrm>
            <a:off x="323428" y="1556792"/>
            <a:ext cx="8229600" cy="4752528"/>
          </a:xfrm>
        </p:spPr>
        <p:txBody>
          <a:bodyPr>
            <a:normAutofit lnSpcReduction="10000"/>
          </a:bodyPr>
          <a:lstStyle/>
          <a:p>
            <a:pPr algn="just">
              <a:lnSpc>
                <a:spcPct val="150000"/>
              </a:lnSpc>
              <a:buNone/>
            </a:pPr>
            <a:r>
              <a:rPr lang="es-MX" sz="2800" dirty="0">
                <a:latin typeface="Arial" pitchFamily="34" charset="0"/>
                <a:cs typeface="Arial" pitchFamily="34" charset="0"/>
              </a:rPr>
              <a:t>	</a:t>
            </a:r>
            <a:r>
              <a:rPr lang="es-MX" sz="2800" dirty="0">
                <a:solidFill>
                  <a:schemeClr val="bg1"/>
                </a:solidFill>
                <a:latin typeface="Arial" pitchFamily="34" charset="0"/>
                <a:cs typeface="Arial" pitchFamily="34" charset="0"/>
              </a:rPr>
              <a:t>Son </a:t>
            </a:r>
            <a:r>
              <a:rPr lang="es-MX" sz="2800" dirty="0" smtClean="0">
                <a:solidFill>
                  <a:schemeClr val="bg1"/>
                </a:solidFill>
                <a:latin typeface="Arial" pitchFamily="34" charset="0"/>
                <a:cs typeface="Arial" pitchFamily="34" charset="0"/>
              </a:rPr>
              <a:t>aquellos elementos generales </a:t>
            </a:r>
            <a:r>
              <a:rPr lang="es-MX" sz="2800" dirty="0">
                <a:solidFill>
                  <a:schemeClr val="bg1"/>
                </a:solidFill>
                <a:latin typeface="Arial" pitchFamily="34" charset="0"/>
                <a:cs typeface="Arial" pitchFamily="34" charset="0"/>
              </a:rPr>
              <a:t>en todo proceso y que corresponde al órgano jurisdiccional revisarlos:</a:t>
            </a:r>
          </a:p>
          <a:p>
            <a:pPr marL="457200" indent="-457200" algn="just">
              <a:lnSpc>
                <a:spcPct val="150000"/>
              </a:lnSpc>
              <a:buFont typeface="+mj-lt"/>
              <a:buAutoNum type="arabicPeriod"/>
            </a:pPr>
            <a:r>
              <a:rPr lang="es-MX" sz="2800" dirty="0">
                <a:solidFill>
                  <a:schemeClr val="bg1"/>
                </a:solidFill>
                <a:latin typeface="Arial" pitchFamily="34" charset="0"/>
                <a:cs typeface="Arial" pitchFamily="34" charset="0"/>
              </a:rPr>
              <a:t>Escrito de demanda.</a:t>
            </a:r>
          </a:p>
          <a:p>
            <a:pPr marL="457200" indent="-457200" algn="just">
              <a:lnSpc>
                <a:spcPct val="150000"/>
              </a:lnSpc>
              <a:buFont typeface="+mj-lt"/>
              <a:buAutoNum type="arabicPeriod"/>
            </a:pPr>
            <a:r>
              <a:rPr lang="es-MX" sz="2800" dirty="0">
                <a:solidFill>
                  <a:schemeClr val="bg1"/>
                </a:solidFill>
                <a:latin typeface="Arial" pitchFamily="34" charset="0"/>
                <a:cs typeface="Arial" pitchFamily="34" charset="0"/>
              </a:rPr>
              <a:t>Competencia del Juez (materia, grado, cuantía, territorio) </a:t>
            </a:r>
          </a:p>
          <a:p>
            <a:pPr marL="457200" indent="-457200" algn="just">
              <a:lnSpc>
                <a:spcPct val="150000"/>
              </a:lnSpc>
              <a:buFont typeface="+mj-lt"/>
              <a:buAutoNum type="arabicPeriod"/>
            </a:pPr>
            <a:r>
              <a:rPr lang="es-MX" sz="2800" dirty="0">
                <a:solidFill>
                  <a:schemeClr val="bg1"/>
                </a:solidFill>
                <a:latin typeface="Arial" pitchFamily="34" charset="0"/>
                <a:cs typeface="Arial" pitchFamily="34" charset="0"/>
              </a:rPr>
              <a:t>Capacidad Procesal del actor y demandado</a:t>
            </a:r>
            <a:r>
              <a:rPr lang="es-MX" sz="2800" dirty="0">
                <a:latin typeface="Arial" pitchFamily="34" charset="0"/>
                <a:cs typeface="Arial" pitchFamily="34" charset="0"/>
              </a:rPr>
              <a:t>.</a:t>
            </a:r>
          </a:p>
          <a:p>
            <a:pPr algn="just">
              <a:lnSpc>
                <a:spcPct val="150000"/>
              </a:lnSpc>
              <a:buNone/>
            </a:pPr>
            <a:endParaRPr lang="es-MX" sz="2800" dirty="0"/>
          </a:p>
          <a:p>
            <a:pPr marL="0" indent="0" algn="just">
              <a:buNone/>
            </a:pPr>
            <a:endParaRPr lang="es-MX" sz="2800" dirty="0" smtClean="0"/>
          </a:p>
          <a:p>
            <a:pPr marL="0" indent="0" algn="just">
              <a:buNone/>
            </a:pPr>
            <a:endParaRPr lang="es-MX" sz="2800" dirty="0"/>
          </a:p>
          <a:p>
            <a:pPr marL="0" indent="0" algn="just">
              <a:buNone/>
            </a:pPr>
            <a:endParaRPr lang="es-MX" sz="2800" dirty="0"/>
          </a:p>
          <a:p>
            <a:pPr marL="0" indent="0">
              <a:buNone/>
            </a:pPr>
            <a:endParaRPr lang="es-MX" sz="2800" dirty="0" smtClean="0"/>
          </a:p>
          <a:p>
            <a:pPr marL="0" indent="0">
              <a:buNone/>
            </a:pPr>
            <a:endParaRPr lang="es-MX" sz="2800" dirty="0"/>
          </a:p>
          <a:p>
            <a:pPr marL="0" indent="0">
              <a:buNone/>
            </a:pPr>
            <a:endParaRPr lang="es-MX" sz="2800" dirty="0" smtClean="0"/>
          </a:p>
          <a:p>
            <a:pPr marL="0" indent="0">
              <a:buNone/>
            </a:pPr>
            <a:endParaRPr lang="es-MX" sz="2800" dirty="0"/>
          </a:p>
          <a:p>
            <a:pPr marL="0" indent="0">
              <a:buNone/>
            </a:pPr>
            <a:endParaRPr lang="es-MX" sz="2800" dirty="0" smtClean="0"/>
          </a:p>
          <a:p>
            <a:pPr marL="0" indent="0">
              <a:buNone/>
            </a:pPr>
            <a:endParaRPr lang="es-MX" sz="2800" dirty="0"/>
          </a:p>
        </p:txBody>
      </p:sp>
      <p:sp>
        <p:nvSpPr>
          <p:cNvPr id="4" name="3 Rectángulo redondeado"/>
          <p:cNvSpPr/>
          <p:nvPr/>
        </p:nvSpPr>
        <p:spPr>
          <a:xfrm>
            <a:off x="221060" y="116632"/>
            <a:ext cx="8280920" cy="702696"/>
          </a:xfrm>
          <a:prstGeom prst="roundRect">
            <a:avLst/>
          </a:prstGeom>
          <a:gradFill>
            <a:gsLst>
              <a:gs pos="0">
                <a:srgbClr val="E6DCAC"/>
              </a:gs>
              <a:gs pos="12000">
                <a:srgbClr val="E6D78A"/>
              </a:gs>
              <a:gs pos="30000">
                <a:srgbClr val="C7AC4C"/>
              </a:gs>
              <a:gs pos="45000">
                <a:srgbClr val="E6D78A"/>
              </a:gs>
              <a:gs pos="77000">
                <a:srgbClr val="C7AC4C"/>
              </a:gs>
              <a:gs pos="100000">
                <a:srgbClr val="E6DCAC"/>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200" dirty="0" smtClean="0">
                <a:solidFill>
                  <a:srgbClr val="226911"/>
                </a:solidFill>
                <a:latin typeface="Elephant" pitchFamily="18" charset="0"/>
              </a:rPr>
              <a:t>    </a:t>
            </a:r>
            <a:r>
              <a:rPr lang="es-MX" sz="1400" i="1" dirty="0" smtClean="0">
                <a:solidFill>
                  <a:srgbClr val="11752B"/>
                </a:solidFill>
                <a:latin typeface="Bodoni MT Black" pitchFamily="18" charset="0"/>
              </a:rPr>
              <a:t>Universidad Autónoma del Estado de México</a:t>
            </a:r>
          </a:p>
          <a:p>
            <a:pPr algn="ctr"/>
            <a:r>
              <a:rPr lang="es-MX" sz="1600" i="1" dirty="0" smtClean="0">
                <a:solidFill>
                  <a:srgbClr val="11752B"/>
                </a:solidFill>
                <a:latin typeface="Bodoni MT Black" pitchFamily="18" charset="0"/>
              </a:rPr>
              <a:t>  </a:t>
            </a:r>
            <a:r>
              <a:rPr lang="es-MX" sz="1400" i="1" dirty="0" smtClean="0">
                <a:solidFill>
                  <a:srgbClr val="11752B"/>
                </a:solidFill>
                <a:latin typeface="Arial Rounded MT Bold" pitchFamily="34" charset="0"/>
              </a:rPr>
              <a:t>Centro Universitario UAEM Texcoco</a:t>
            </a:r>
            <a:endParaRPr lang="es-ES" sz="1400" i="1" dirty="0">
              <a:solidFill>
                <a:srgbClr val="11752B"/>
              </a:solidFill>
              <a:latin typeface="Arial Rounded MT Bold" pitchFamily="34" charset="0"/>
            </a:endParaRPr>
          </a:p>
        </p:txBody>
      </p:sp>
      <p:grpSp>
        <p:nvGrpSpPr>
          <p:cNvPr id="8" name="12 Grupo"/>
          <p:cNvGrpSpPr/>
          <p:nvPr/>
        </p:nvGrpSpPr>
        <p:grpSpPr>
          <a:xfrm>
            <a:off x="7380312" y="123136"/>
            <a:ext cx="672000" cy="656301"/>
            <a:chOff x="827584" y="404664"/>
            <a:chExt cx="792088" cy="792088"/>
          </a:xfrm>
        </p:grpSpPr>
        <p:sp>
          <p:nvSpPr>
            <p:cNvPr id="9" name="8 Elipse"/>
            <p:cNvSpPr/>
            <p:nvPr/>
          </p:nvSpPr>
          <p:spPr>
            <a:xfrm>
              <a:off x="827584" y="404664"/>
              <a:ext cx="792088" cy="792088"/>
            </a:xfrm>
            <a:prstGeom prst="ellipse">
              <a:avLst/>
            </a:prstGeom>
            <a:solidFill>
              <a:srgbClr val="FFFFFF"/>
            </a:solidFill>
            <a:ln>
              <a:solidFill>
                <a:schemeClr val="accent3">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solidFill>
                  <a:prstClr val="white"/>
                </a:solidFill>
              </a:endParaRPr>
            </a:p>
          </p:txBody>
        </p:sp>
        <p:pic>
          <p:nvPicPr>
            <p:cNvPr id="10" name="Picture 2" descr="http://t1.gstatic.com/images?q=tbn:ANd9GcSfLtaCsGO9UgQ96G_1eswjYFRMOZ_RtGGO6cdOqtA40QlhU6vh6WmpYcye">
              <a:hlinkClick r:id="rId2"/>
            </p:cNvPr>
            <p:cNvPicPr>
              <a:picLocks noChangeAspect="1" noChangeArrowheads="1"/>
            </p:cNvPicPr>
            <p:nvPr/>
          </p:nvPicPr>
          <p:blipFill>
            <a:blip r:embed="rId3" cstate="print">
              <a:lum bright="17000" contrast="3000"/>
            </a:blip>
            <a:srcRect/>
            <a:stretch>
              <a:fillRect/>
            </a:stretch>
          </p:blipFill>
          <p:spPr bwMode="auto">
            <a:xfrm>
              <a:off x="956031" y="553460"/>
              <a:ext cx="543553" cy="507505"/>
            </a:xfrm>
            <a:prstGeom prst="rect">
              <a:avLst/>
            </a:prstGeom>
            <a:noFill/>
          </p:spPr>
        </p:pic>
      </p:grpSp>
      <p:grpSp>
        <p:nvGrpSpPr>
          <p:cNvPr id="12" name="12 Grupo"/>
          <p:cNvGrpSpPr/>
          <p:nvPr/>
        </p:nvGrpSpPr>
        <p:grpSpPr>
          <a:xfrm>
            <a:off x="683568" y="116632"/>
            <a:ext cx="672000" cy="656301"/>
            <a:chOff x="827584" y="404664"/>
            <a:chExt cx="792088" cy="792088"/>
          </a:xfrm>
        </p:grpSpPr>
        <p:sp>
          <p:nvSpPr>
            <p:cNvPr id="13" name="12 Elipse"/>
            <p:cNvSpPr/>
            <p:nvPr/>
          </p:nvSpPr>
          <p:spPr>
            <a:xfrm>
              <a:off x="827584" y="404664"/>
              <a:ext cx="792088" cy="792088"/>
            </a:xfrm>
            <a:prstGeom prst="ellipse">
              <a:avLst/>
            </a:prstGeom>
            <a:solidFill>
              <a:srgbClr val="FFFFFF"/>
            </a:solidFill>
            <a:ln>
              <a:solidFill>
                <a:schemeClr val="accent3">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solidFill>
                  <a:prstClr val="white"/>
                </a:solidFill>
              </a:endParaRPr>
            </a:p>
          </p:txBody>
        </p:sp>
        <p:pic>
          <p:nvPicPr>
            <p:cNvPr id="14" name="Picture 2" descr="http://t1.gstatic.com/images?q=tbn:ANd9GcSfLtaCsGO9UgQ96G_1eswjYFRMOZ_RtGGO6cdOqtA40QlhU6vh6WmpYcye">
              <a:hlinkClick r:id="rId2"/>
            </p:cNvPr>
            <p:cNvPicPr>
              <a:picLocks noChangeAspect="1" noChangeArrowheads="1"/>
            </p:cNvPicPr>
            <p:nvPr/>
          </p:nvPicPr>
          <p:blipFill>
            <a:blip r:embed="rId3" cstate="print">
              <a:lum bright="17000" contrast="3000"/>
            </a:blip>
            <a:srcRect/>
            <a:stretch>
              <a:fillRect/>
            </a:stretch>
          </p:blipFill>
          <p:spPr bwMode="auto">
            <a:xfrm>
              <a:off x="956031" y="553460"/>
              <a:ext cx="543553" cy="507505"/>
            </a:xfrm>
            <a:prstGeom prst="rect">
              <a:avLst/>
            </a:prstGeom>
            <a:noFill/>
          </p:spPr>
        </p:pic>
      </p:grpSp>
    </p:spTree>
    <p:extLst>
      <p:ext uri="{BB962C8B-B14F-4D97-AF65-F5344CB8AC3E}">
        <p14:creationId xmlns:p14="http://schemas.microsoft.com/office/powerpoint/2010/main" val="159736978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10 Título"/>
          <p:cNvSpPr>
            <a:spLocks noGrp="1"/>
          </p:cNvSpPr>
          <p:nvPr>
            <p:ph type="title"/>
          </p:nvPr>
        </p:nvSpPr>
        <p:spPr>
          <a:xfrm>
            <a:off x="288379" y="908720"/>
            <a:ext cx="8229600" cy="461665"/>
          </a:xfrm>
          <a:prstGeom prst="rect">
            <a:avLst/>
          </a:prstGeom>
          <a:solidFill>
            <a:schemeClr val="accent5">
              <a:lumMod val="60000"/>
              <a:lumOff val="40000"/>
            </a:schemeClr>
          </a:solidFill>
        </p:spPr>
        <p:txBody>
          <a:bodyPr wrap="square">
            <a:spAutoFit/>
          </a:bodyPr>
          <a:lstStyle/>
          <a:p>
            <a:r>
              <a:rPr lang="es-MX" sz="2400" dirty="0" smtClean="0"/>
              <a:t>FALTA DE ALGÚN PRESUPUESTO PROCESAL</a:t>
            </a:r>
            <a:endParaRPr lang="es-MX" sz="2400" dirty="0"/>
          </a:p>
        </p:txBody>
      </p:sp>
      <p:sp>
        <p:nvSpPr>
          <p:cNvPr id="3" name="2 Marcador de contenido"/>
          <p:cNvSpPr>
            <a:spLocks noGrp="1"/>
          </p:cNvSpPr>
          <p:nvPr>
            <p:ph idx="1"/>
          </p:nvPr>
        </p:nvSpPr>
        <p:spPr>
          <a:xfrm>
            <a:off x="323428" y="1556792"/>
            <a:ext cx="8229600" cy="4752528"/>
          </a:xfrm>
        </p:spPr>
        <p:txBody>
          <a:bodyPr>
            <a:normAutofit fontScale="85000" lnSpcReduction="20000"/>
          </a:bodyPr>
          <a:lstStyle/>
          <a:p>
            <a:pPr algn="just">
              <a:lnSpc>
                <a:spcPct val="150000"/>
              </a:lnSpc>
              <a:buNone/>
            </a:pPr>
            <a:r>
              <a:rPr lang="es-MX" sz="2800" dirty="0">
                <a:solidFill>
                  <a:schemeClr val="bg1"/>
                </a:solidFill>
              </a:rPr>
              <a:t>La Falta de algún presupuesto procesal puede ser señalado como una excepción. </a:t>
            </a:r>
          </a:p>
          <a:p>
            <a:pPr algn="just">
              <a:lnSpc>
                <a:spcPct val="150000"/>
              </a:lnSpc>
              <a:buNone/>
            </a:pPr>
            <a:r>
              <a:rPr lang="es-MX" sz="2800" dirty="0">
                <a:solidFill>
                  <a:schemeClr val="bg1"/>
                </a:solidFill>
              </a:rPr>
              <a:t>	Por ejemplo el Código de Procedimientos Civiles de nuestra entidad en su artículo 2.31 advierte. Son excepciones de carácter procesal:</a:t>
            </a:r>
          </a:p>
          <a:p>
            <a:pPr algn="just">
              <a:lnSpc>
                <a:spcPct val="150000"/>
              </a:lnSpc>
              <a:buNone/>
            </a:pPr>
            <a:r>
              <a:rPr lang="es-MX" sz="2800" dirty="0">
                <a:solidFill>
                  <a:schemeClr val="bg1"/>
                </a:solidFill>
              </a:rPr>
              <a:t>	I La incompetencia del juez;</a:t>
            </a:r>
          </a:p>
          <a:p>
            <a:pPr algn="just">
              <a:lnSpc>
                <a:spcPct val="150000"/>
              </a:lnSpc>
              <a:buNone/>
            </a:pPr>
            <a:r>
              <a:rPr lang="es-MX" sz="2800" dirty="0">
                <a:solidFill>
                  <a:schemeClr val="bg1"/>
                </a:solidFill>
              </a:rPr>
              <a:t>	II La litispendencia;</a:t>
            </a:r>
          </a:p>
          <a:p>
            <a:pPr algn="just">
              <a:lnSpc>
                <a:spcPct val="150000"/>
              </a:lnSpc>
              <a:buNone/>
            </a:pPr>
            <a:r>
              <a:rPr lang="es-MX" sz="2800" dirty="0">
                <a:solidFill>
                  <a:schemeClr val="bg1"/>
                </a:solidFill>
              </a:rPr>
              <a:t>	III La conexidad de la causa;</a:t>
            </a:r>
          </a:p>
          <a:p>
            <a:pPr algn="just">
              <a:lnSpc>
                <a:spcPct val="150000"/>
              </a:lnSpc>
              <a:buNone/>
            </a:pPr>
            <a:r>
              <a:rPr lang="es-MX" sz="2800" dirty="0">
                <a:solidFill>
                  <a:schemeClr val="bg1"/>
                </a:solidFill>
              </a:rPr>
              <a:t>	IV La falta de personalidad o de capacidad en el actor.</a:t>
            </a:r>
          </a:p>
          <a:p>
            <a:pPr algn="just">
              <a:lnSpc>
                <a:spcPct val="150000"/>
              </a:lnSpc>
              <a:buNone/>
            </a:pPr>
            <a:endParaRPr lang="es-MX" sz="2800" dirty="0" smtClean="0"/>
          </a:p>
          <a:p>
            <a:pPr marL="0" indent="0" algn="just">
              <a:buNone/>
            </a:pPr>
            <a:endParaRPr lang="es-MX" sz="2800" dirty="0" smtClean="0"/>
          </a:p>
          <a:p>
            <a:pPr marL="0" indent="0" algn="just">
              <a:buNone/>
            </a:pPr>
            <a:endParaRPr lang="es-MX" sz="2800" dirty="0"/>
          </a:p>
          <a:p>
            <a:pPr marL="0" indent="0" algn="just">
              <a:buNone/>
            </a:pPr>
            <a:endParaRPr lang="es-MX" sz="2800" dirty="0"/>
          </a:p>
          <a:p>
            <a:pPr marL="0" indent="0">
              <a:buNone/>
            </a:pPr>
            <a:endParaRPr lang="es-MX" sz="2800" dirty="0" smtClean="0"/>
          </a:p>
          <a:p>
            <a:pPr marL="0" indent="0">
              <a:buNone/>
            </a:pPr>
            <a:endParaRPr lang="es-MX" sz="2800" dirty="0"/>
          </a:p>
          <a:p>
            <a:pPr marL="0" indent="0">
              <a:buNone/>
            </a:pPr>
            <a:endParaRPr lang="es-MX" sz="2800" dirty="0" smtClean="0"/>
          </a:p>
          <a:p>
            <a:pPr marL="0" indent="0">
              <a:buNone/>
            </a:pPr>
            <a:endParaRPr lang="es-MX" sz="2800" dirty="0"/>
          </a:p>
          <a:p>
            <a:pPr marL="0" indent="0">
              <a:buNone/>
            </a:pPr>
            <a:endParaRPr lang="es-MX" sz="2800" dirty="0" smtClean="0"/>
          </a:p>
          <a:p>
            <a:pPr marL="0" indent="0">
              <a:buNone/>
            </a:pPr>
            <a:endParaRPr lang="es-MX" sz="2800" dirty="0"/>
          </a:p>
        </p:txBody>
      </p:sp>
      <p:sp>
        <p:nvSpPr>
          <p:cNvPr id="4" name="3 Rectángulo redondeado"/>
          <p:cNvSpPr/>
          <p:nvPr/>
        </p:nvSpPr>
        <p:spPr>
          <a:xfrm>
            <a:off x="221060" y="116632"/>
            <a:ext cx="8280920" cy="702696"/>
          </a:xfrm>
          <a:prstGeom prst="roundRect">
            <a:avLst/>
          </a:prstGeom>
          <a:gradFill>
            <a:gsLst>
              <a:gs pos="0">
                <a:srgbClr val="E6DCAC"/>
              </a:gs>
              <a:gs pos="12000">
                <a:srgbClr val="E6D78A"/>
              </a:gs>
              <a:gs pos="30000">
                <a:srgbClr val="C7AC4C"/>
              </a:gs>
              <a:gs pos="45000">
                <a:srgbClr val="E6D78A"/>
              </a:gs>
              <a:gs pos="77000">
                <a:srgbClr val="C7AC4C"/>
              </a:gs>
              <a:gs pos="100000">
                <a:srgbClr val="E6DCAC"/>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200" dirty="0" smtClean="0">
                <a:solidFill>
                  <a:srgbClr val="226911"/>
                </a:solidFill>
                <a:latin typeface="Elephant" pitchFamily="18" charset="0"/>
              </a:rPr>
              <a:t>    </a:t>
            </a:r>
            <a:r>
              <a:rPr lang="es-MX" sz="1400" i="1" dirty="0" smtClean="0">
                <a:solidFill>
                  <a:srgbClr val="11752B"/>
                </a:solidFill>
                <a:latin typeface="Bodoni MT Black" pitchFamily="18" charset="0"/>
              </a:rPr>
              <a:t>Universidad Autónoma del Estado de México</a:t>
            </a:r>
          </a:p>
          <a:p>
            <a:pPr algn="ctr"/>
            <a:r>
              <a:rPr lang="es-MX" sz="1600" i="1" dirty="0" smtClean="0">
                <a:solidFill>
                  <a:srgbClr val="11752B"/>
                </a:solidFill>
                <a:latin typeface="Bodoni MT Black" pitchFamily="18" charset="0"/>
              </a:rPr>
              <a:t>  </a:t>
            </a:r>
            <a:r>
              <a:rPr lang="es-MX" sz="1400" i="1" dirty="0" smtClean="0">
                <a:solidFill>
                  <a:srgbClr val="11752B"/>
                </a:solidFill>
                <a:latin typeface="Arial Rounded MT Bold" pitchFamily="34" charset="0"/>
              </a:rPr>
              <a:t>Centro Universitario UAEM Texcoco</a:t>
            </a:r>
            <a:endParaRPr lang="es-ES" sz="1400" i="1" dirty="0">
              <a:solidFill>
                <a:srgbClr val="11752B"/>
              </a:solidFill>
              <a:latin typeface="Arial Rounded MT Bold" pitchFamily="34" charset="0"/>
            </a:endParaRPr>
          </a:p>
        </p:txBody>
      </p:sp>
      <p:grpSp>
        <p:nvGrpSpPr>
          <p:cNvPr id="8" name="12 Grupo"/>
          <p:cNvGrpSpPr/>
          <p:nvPr/>
        </p:nvGrpSpPr>
        <p:grpSpPr>
          <a:xfrm>
            <a:off x="7380312" y="123136"/>
            <a:ext cx="672000" cy="656301"/>
            <a:chOff x="827584" y="404664"/>
            <a:chExt cx="792088" cy="792088"/>
          </a:xfrm>
        </p:grpSpPr>
        <p:sp>
          <p:nvSpPr>
            <p:cNvPr id="9" name="8 Elipse"/>
            <p:cNvSpPr/>
            <p:nvPr/>
          </p:nvSpPr>
          <p:spPr>
            <a:xfrm>
              <a:off x="827584" y="404664"/>
              <a:ext cx="792088" cy="792088"/>
            </a:xfrm>
            <a:prstGeom prst="ellipse">
              <a:avLst/>
            </a:prstGeom>
            <a:solidFill>
              <a:srgbClr val="FFFFFF"/>
            </a:solidFill>
            <a:ln>
              <a:solidFill>
                <a:schemeClr val="accent3">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solidFill>
                  <a:prstClr val="white"/>
                </a:solidFill>
              </a:endParaRPr>
            </a:p>
          </p:txBody>
        </p:sp>
        <p:pic>
          <p:nvPicPr>
            <p:cNvPr id="10" name="Picture 2" descr="http://t1.gstatic.com/images?q=tbn:ANd9GcSfLtaCsGO9UgQ96G_1eswjYFRMOZ_RtGGO6cdOqtA40QlhU6vh6WmpYcye">
              <a:hlinkClick r:id="rId2"/>
            </p:cNvPr>
            <p:cNvPicPr>
              <a:picLocks noChangeAspect="1" noChangeArrowheads="1"/>
            </p:cNvPicPr>
            <p:nvPr/>
          </p:nvPicPr>
          <p:blipFill>
            <a:blip r:embed="rId3" cstate="print">
              <a:lum bright="17000" contrast="3000"/>
            </a:blip>
            <a:srcRect/>
            <a:stretch>
              <a:fillRect/>
            </a:stretch>
          </p:blipFill>
          <p:spPr bwMode="auto">
            <a:xfrm>
              <a:off x="956031" y="553460"/>
              <a:ext cx="543553" cy="507505"/>
            </a:xfrm>
            <a:prstGeom prst="rect">
              <a:avLst/>
            </a:prstGeom>
            <a:noFill/>
          </p:spPr>
        </p:pic>
      </p:grpSp>
      <p:grpSp>
        <p:nvGrpSpPr>
          <p:cNvPr id="12" name="12 Grupo"/>
          <p:cNvGrpSpPr/>
          <p:nvPr/>
        </p:nvGrpSpPr>
        <p:grpSpPr>
          <a:xfrm>
            <a:off x="683568" y="116632"/>
            <a:ext cx="672000" cy="656301"/>
            <a:chOff x="827584" y="404664"/>
            <a:chExt cx="792088" cy="792088"/>
          </a:xfrm>
        </p:grpSpPr>
        <p:sp>
          <p:nvSpPr>
            <p:cNvPr id="13" name="12 Elipse"/>
            <p:cNvSpPr/>
            <p:nvPr/>
          </p:nvSpPr>
          <p:spPr>
            <a:xfrm>
              <a:off x="827584" y="404664"/>
              <a:ext cx="792088" cy="792088"/>
            </a:xfrm>
            <a:prstGeom prst="ellipse">
              <a:avLst/>
            </a:prstGeom>
            <a:solidFill>
              <a:srgbClr val="FFFFFF"/>
            </a:solidFill>
            <a:ln>
              <a:solidFill>
                <a:schemeClr val="accent3">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solidFill>
                  <a:prstClr val="white"/>
                </a:solidFill>
              </a:endParaRPr>
            </a:p>
          </p:txBody>
        </p:sp>
        <p:pic>
          <p:nvPicPr>
            <p:cNvPr id="14" name="Picture 2" descr="http://t1.gstatic.com/images?q=tbn:ANd9GcSfLtaCsGO9UgQ96G_1eswjYFRMOZ_RtGGO6cdOqtA40QlhU6vh6WmpYcye">
              <a:hlinkClick r:id="rId2"/>
            </p:cNvPr>
            <p:cNvPicPr>
              <a:picLocks noChangeAspect="1" noChangeArrowheads="1"/>
            </p:cNvPicPr>
            <p:nvPr/>
          </p:nvPicPr>
          <p:blipFill>
            <a:blip r:embed="rId3" cstate="print">
              <a:lum bright="17000" contrast="3000"/>
            </a:blip>
            <a:srcRect/>
            <a:stretch>
              <a:fillRect/>
            </a:stretch>
          </p:blipFill>
          <p:spPr bwMode="auto">
            <a:xfrm>
              <a:off x="956031" y="553460"/>
              <a:ext cx="543553" cy="507505"/>
            </a:xfrm>
            <a:prstGeom prst="rect">
              <a:avLst/>
            </a:prstGeom>
            <a:noFill/>
          </p:spPr>
        </p:pic>
      </p:grpSp>
    </p:spTree>
    <p:extLst>
      <p:ext uri="{BB962C8B-B14F-4D97-AF65-F5344CB8AC3E}">
        <p14:creationId xmlns:p14="http://schemas.microsoft.com/office/powerpoint/2010/main" val="140795569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10 Título"/>
          <p:cNvSpPr>
            <a:spLocks noGrp="1"/>
          </p:cNvSpPr>
          <p:nvPr>
            <p:ph type="title"/>
          </p:nvPr>
        </p:nvSpPr>
        <p:spPr>
          <a:xfrm>
            <a:off x="288379" y="908720"/>
            <a:ext cx="8229600" cy="461665"/>
          </a:xfrm>
          <a:prstGeom prst="rect">
            <a:avLst/>
          </a:prstGeom>
          <a:solidFill>
            <a:schemeClr val="accent5">
              <a:lumMod val="60000"/>
              <a:lumOff val="40000"/>
            </a:schemeClr>
          </a:solidFill>
        </p:spPr>
        <p:txBody>
          <a:bodyPr wrap="square">
            <a:spAutoFit/>
          </a:bodyPr>
          <a:lstStyle/>
          <a:p>
            <a:r>
              <a:rPr lang="es-MX" sz="2400" dirty="0">
                <a:solidFill>
                  <a:schemeClr val="bg1"/>
                </a:solidFill>
              </a:rPr>
              <a:t>PRETENSIÓN Y HECHOS </a:t>
            </a:r>
            <a:endParaRPr lang="es-MX" sz="2400" dirty="0"/>
          </a:p>
        </p:txBody>
      </p:sp>
      <p:sp>
        <p:nvSpPr>
          <p:cNvPr id="3" name="2 Marcador de contenido"/>
          <p:cNvSpPr>
            <a:spLocks noGrp="1"/>
          </p:cNvSpPr>
          <p:nvPr>
            <p:ph idx="1"/>
          </p:nvPr>
        </p:nvSpPr>
        <p:spPr>
          <a:xfrm>
            <a:off x="323428" y="1556792"/>
            <a:ext cx="8229600" cy="4752528"/>
          </a:xfrm>
        </p:spPr>
        <p:txBody>
          <a:bodyPr>
            <a:normAutofit/>
          </a:bodyPr>
          <a:lstStyle/>
          <a:p>
            <a:pPr marL="0" indent="0" algn="just">
              <a:buNone/>
            </a:pPr>
            <a:r>
              <a:rPr lang="es-ES" sz="2800" dirty="0" smtClean="0">
                <a:solidFill>
                  <a:schemeClr val="bg1"/>
                </a:solidFill>
                <a:latin typeface="Arial" pitchFamily="34" charset="0"/>
                <a:cs typeface="Arial" pitchFamily="34" charset="0"/>
              </a:rPr>
              <a:t>El </a:t>
            </a:r>
            <a:r>
              <a:rPr lang="es-ES" sz="2800" dirty="0">
                <a:solidFill>
                  <a:schemeClr val="bg1"/>
                </a:solidFill>
                <a:latin typeface="Arial" pitchFamily="34" charset="0"/>
                <a:cs typeface="Arial" pitchFamily="34" charset="0"/>
              </a:rPr>
              <a:t>fundamento que se otorga a la pretensión, </a:t>
            </a:r>
            <a:r>
              <a:rPr lang="es-ES" sz="2800" dirty="0" smtClean="0">
                <a:solidFill>
                  <a:schemeClr val="bg1"/>
                </a:solidFill>
                <a:latin typeface="Arial" pitchFamily="34" charset="0"/>
                <a:cs typeface="Arial" pitchFamily="34" charset="0"/>
              </a:rPr>
              <a:t>es que </a:t>
            </a:r>
            <a:r>
              <a:rPr lang="es-ES" sz="2800" dirty="0">
                <a:solidFill>
                  <a:schemeClr val="bg1"/>
                </a:solidFill>
                <a:latin typeface="Arial" pitchFamily="34" charset="0"/>
                <a:cs typeface="Arial" pitchFamily="34" charset="0"/>
              </a:rPr>
              <a:t>lo reclamado se deduce de ciertos hechos que coinciden con los presupuestos fácticos de la norma </a:t>
            </a:r>
            <a:r>
              <a:rPr lang="es-ES" sz="2800" dirty="0" smtClean="0">
                <a:solidFill>
                  <a:schemeClr val="bg1"/>
                </a:solidFill>
                <a:latin typeface="Arial" pitchFamily="34" charset="0"/>
                <a:cs typeface="Arial" pitchFamily="34" charset="0"/>
              </a:rPr>
              <a:t>jurídica. </a:t>
            </a:r>
            <a:endParaRPr lang="es-MX" sz="2800" dirty="0" smtClean="0">
              <a:solidFill>
                <a:schemeClr val="bg1"/>
              </a:solidFill>
              <a:latin typeface="Arial" pitchFamily="34" charset="0"/>
              <a:cs typeface="Arial" pitchFamily="34" charset="0"/>
            </a:endParaRPr>
          </a:p>
          <a:p>
            <a:pPr marL="0" indent="0" algn="just">
              <a:buNone/>
            </a:pPr>
            <a:endParaRPr lang="es-MX" sz="2800" dirty="0" smtClean="0"/>
          </a:p>
          <a:p>
            <a:pPr marL="0" indent="0" algn="just">
              <a:buNone/>
            </a:pPr>
            <a:endParaRPr lang="es-MX" sz="2800" dirty="0"/>
          </a:p>
          <a:p>
            <a:pPr marL="0" indent="0" algn="just">
              <a:buNone/>
            </a:pPr>
            <a:endParaRPr lang="es-MX" sz="2800" dirty="0"/>
          </a:p>
          <a:p>
            <a:pPr marL="0" indent="0">
              <a:buNone/>
            </a:pPr>
            <a:endParaRPr lang="es-MX" sz="2800" dirty="0" smtClean="0"/>
          </a:p>
          <a:p>
            <a:pPr marL="0" indent="0">
              <a:buNone/>
            </a:pPr>
            <a:endParaRPr lang="es-MX" sz="2800" dirty="0"/>
          </a:p>
          <a:p>
            <a:pPr marL="0" indent="0">
              <a:buNone/>
            </a:pPr>
            <a:endParaRPr lang="es-MX" sz="2800" dirty="0" smtClean="0"/>
          </a:p>
          <a:p>
            <a:pPr marL="0" indent="0">
              <a:buNone/>
            </a:pPr>
            <a:endParaRPr lang="es-MX" sz="2800" dirty="0"/>
          </a:p>
          <a:p>
            <a:pPr marL="0" indent="0">
              <a:buNone/>
            </a:pPr>
            <a:endParaRPr lang="es-MX" sz="2800" dirty="0" smtClean="0"/>
          </a:p>
          <a:p>
            <a:pPr marL="0" indent="0">
              <a:buNone/>
            </a:pPr>
            <a:endParaRPr lang="es-MX" sz="2800" dirty="0"/>
          </a:p>
        </p:txBody>
      </p:sp>
      <p:sp>
        <p:nvSpPr>
          <p:cNvPr id="4" name="3 Rectángulo redondeado"/>
          <p:cNvSpPr/>
          <p:nvPr/>
        </p:nvSpPr>
        <p:spPr>
          <a:xfrm>
            <a:off x="221060" y="116632"/>
            <a:ext cx="8280920" cy="702696"/>
          </a:xfrm>
          <a:prstGeom prst="roundRect">
            <a:avLst/>
          </a:prstGeom>
          <a:gradFill>
            <a:gsLst>
              <a:gs pos="0">
                <a:srgbClr val="E6DCAC"/>
              </a:gs>
              <a:gs pos="12000">
                <a:srgbClr val="E6D78A"/>
              </a:gs>
              <a:gs pos="30000">
                <a:srgbClr val="C7AC4C"/>
              </a:gs>
              <a:gs pos="45000">
                <a:srgbClr val="E6D78A"/>
              </a:gs>
              <a:gs pos="77000">
                <a:srgbClr val="C7AC4C"/>
              </a:gs>
              <a:gs pos="100000">
                <a:srgbClr val="E6DCAC"/>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200" dirty="0" smtClean="0">
                <a:solidFill>
                  <a:srgbClr val="226911"/>
                </a:solidFill>
                <a:latin typeface="Elephant" pitchFamily="18" charset="0"/>
              </a:rPr>
              <a:t>    </a:t>
            </a:r>
            <a:r>
              <a:rPr lang="es-MX" sz="1400" i="1" dirty="0" smtClean="0">
                <a:solidFill>
                  <a:srgbClr val="11752B"/>
                </a:solidFill>
                <a:latin typeface="Bodoni MT Black" pitchFamily="18" charset="0"/>
              </a:rPr>
              <a:t>Universidad Autónoma del Estado de México</a:t>
            </a:r>
          </a:p>
          <a:p>
            <a:pPr algn="ctr"/>
            <a:r>
              <a:rPr lang="es-MX" sz="1600" i="1" dirty="0" smtClean="0">
                <a:solidFill>
                  <a:srgbClr val="11752B"/>
                </a:solidFill>
                <a:latin typeface="Bodoni MT Black" pitchFamily="18" charset="0"/>
              </a:rPr>
              <a:t>  </a:t>
            </a:r>
            <a:r>
              <a:rPr lang="es-MX" sz="1400" i="1" dirty="0" smtClean="0">
                <a:solidFill>
                  <a:srgbClr val="11752B"/>
                </a:solidFill>
                <a:latin typeface="Arial Rounded MT Bold" pitchFamily="34" charset="0"/>
              </a:rPr>
              <a:t>Centro Universitario UAEM Texcoco</a:t>
            </a:r>
            <a:endParaRPr lang="es-ES" sz="1400" i="1" dirty="0">
              <a:solidFill>
                <a:srgbClr val="11752B"/>
              </a:solidFill>
              <a:latin typeface="Arial Rounded MT Bold" pitchFamily="34" charset="0"/>
            </a:endParaRPr>
          </a:p>
        </p:txBody>
      </p:sp>
      <p:grpSp>
        <p:nvGrpSpPr>
          <p:cNvPr id="8" name="12 Grupo"/>
          <p:cNvGrpSpPr/>
          <p:nvPr/>
        </p:nvGrpSpPr>
        <p:grpSpPr>
          <a:xfrm>
            <a:off x="7380312" y="123136"/>
            <a:ext cx="672000" cy="656301"/>
            <a:chOff x="827584" y="404664"/>
            <a:chExt cx="792088" cy="792088"/>
          </a:xfrm>
        </p:grpSpPr>
        <p:sp>
          <p:nvSpPr>
            <p:cNvPr id="9" name="8 Elipse"/>
            <p:cNvSpPr/>
            <p:nvPr/>
          </p:nvSpPr>
          <p:spPr>
            <a:xfrm>
              <a:off x="827584" y="404664"/>
              <a:ext cx="792088" cy="792088"/>
            </a:xfrm>
            <a:prstGeom prst="ellipse">
              <a:avLst/>
            </a:prstGeom>
            <a:solidFill>
              <a:srgbClr val="FFFFFF"/>
            </a:solidFill>
            <a:ln>
              <a:solidFill>
                <a:schemeClr val="accent3">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solidFill>
                  <a:prstClr val="white"/>
                </a:solidFill>
              </a:endParaRPr>
            </a:p>
          </p:txBody>
        </p:sp>
        <p:pic>
          <p:nvPicPr>
            <p:cNvPr id="10" name="Picture 2" descr="http://t1.gstatic.com/images?q=tbn:ANd9GcSfLtaCsGO9UgQ96G_1eswjYFRMOZ_RtGGO6cdOqtA40QlhU6vh6WmpYcye">
              <a:hlinkClick r:id="rId2"/>
            </p:cNvPr>
            <p:cNvPicPr>
              <a:picLocks noChangeAspect="1" noChangeArrowheads="1"/>
            </p:cNvPicPr>
            <p:nvPr/>
          </p:nvPicPr>
          <p:blipFill>
            <a:blip r:embed="rId3" cstate="print">
              <a:lum bright="17000" contrast="3000"/>
            </a:blip>
            <a:srcRect/>
            <a:stretch>
              <a:fillRect/>
            </a:stretch>
          </p:blipFill>
          <p:spPr bwMode="auto">
            <a:xfrm>
              <a:off x="956031" y="553460"/>
              <a:ext cx="543553" cy="507505"/>
            </a:xfrm>
            <a:prstGeom prst="rect">
              <a:avLst/>
            </a:prstGeom>
            <a:noFill/>
          </p:spPr>
        </p:pic>
      </p:grpSp>
      <p:grpSp>
        <p:nvGrpSpPr>
          <p:cNvPr id="12" name="12 Grupo"/>
          <p:cNvGrpSpPr/>
          <p:nvPr/>
        </p:nvGrpSpPr>
        <p:grpSpPr>
          <a:xfrm>
            <a:off x="683568" y="116632"/>
            <a:ext cx="672000" cy="656301"/>
            <a:chOff x="827584" y="404664"/>
            <a:chExt cx="792088" cy="792088"/>
          </a:xfrm>
        </p:grpSpPr>
        <p:sp>
          <p:nvSpPr>
            <p:cNvPr id="13" name="12 Elipse"/>
            <p:cNvSpPr/>
            <p:nvPr/>
          </p:nvSpPr>
          <p:spPr>
            <a:xfrm>
              <a:off x="827584" y="404664"/>
              <a:ext cx="792088" cy="792088"/>
            </a:xfrm>
            <a:prstGeom prst="ellipse">
              <a:avLst/>
            </a:prstGeom>
            <a:solidFill>
              <a:srgbClr val="FFFFFF"/>
            </a:solidFill>
            <a:ln>
              <a:solidFill>
                <a:schemeClr val="accent3">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solidFill>
                  <a:prstClr val="white"/>
                </a:solidFill>
              </a:endParaRPr>
            </a:p>
          </p:txBody>
        </p:sp>
        <p:pic>
          <p:nvPicPr>
            <p:cNvPr id="14" name="Picture 2" descr="http://t1.gstatic.com/images?q=tbn:ANd9GcSfLtaCsGO9UgQ96G_1eswjYFRMOZ_RtGGO6cdOqtA40QlhU6vh6WmpYcye">
              <a:hlinkClick r:id="rId2"/>
            </p:cNvPr>
            <p:cNvPicPr>
              <a:picLocks noChangeAspect="1" noChangeArrowheads="1"/>
            </p:cNvPicPr>
            <p:nvPr/>
          </p:nvPicPr>
          <p:blipFill>
            <a:blip r:embed="rId3" cstate="print">
              <a:lum bright="17000" contrast="3000"/>
            </a:blip>
            <a:srcRect/>
            <a:stretch>
              <a:fillRect/>
            </a:stretch>
          </p:blipFill>
          <p:spPr bwMode="auto">
            <a:xfrm>
              <a:off x="956031" y="553460"/>
              <a:ext cx="543553" cy="507505"/>
            </a:xfrm>
            <a:prstGeom prst="rect">
              <a:avLst/>
            </a:prstGeom>
            <a:noFill/>
          </p:spPr>
        </p:pic>
      </p:grpSp>
    </p:spTree>
    <p:extLst>
      <p:ext uri="{BB962C8B-B14F-4D97-AF65-F5344CB8AC3E}">
        <p14:creationId xmlns:p14="http://schemas.microsoft.com/office/powerpoint/2010/main" val="2232974166"/>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57158" y="857232"/>
            <a:ext cx="8429684" cy="642942"/>
          </a:xfrm>
          <a:solidFill>
            <a:schemeClr val="tx2">
              <a:lumMod val="60000"/>
              <a:lumOff val="40000"/>
            </a:schemeClr>
          </a:solidFill>
          <a:effectLst>
            <a:innerShdw blurRad="63500" dist="50800" dir="16200000">
              <a:prstClr val="black">
                <a:alpha val="50000"/>
              </a:prstClr>
            </a:innerShdw>
          </a:effectLst>
          <a:scene3d>
            <a:camera prst="perspectiveAbove"/>
            <a:lightRig rig="threePt" dir="t">
              <a:rot lat="0" lon="0" rev="1200000"/>
            </a:lightRig>
          </a:scene3d>
          <a:sp3d>
            <a:bevelT w="63500" h="25400" prst="riblet"/>
          </a:sp3d>
        </p:spPr>
        <p:style>
          <a:lnRef idx="0">
            <a:schemeClr val="accent6"/>
          </a:lnRef>
          <a:fillRef idx="3">
            <a:schemeClr val="accent6"/>
          </a:fillRef>
          <a:effectRef idx="3">
            <a:schemeClr val="accent6"/>
          </a:effectRef>
          <a:fontRef idx="minor">
            <a:schemeClr val="lt1"/>
          </a:fontRef>
        </p:style>
        <p:txBody>
          <a:bodyPr>
            <a:normAutofit fontScale="90000"/>
          </a:bodyPr>
          <a:lstStyle/>
          <a:p>
            <a:r>
              <a:rPr lang="es-MX" dirty="0" smtClean="0"/>
              <a:t/>
            </a:r>
            <a:br>
              <a:rPr lang="es-MX" dirty="0" smtClean="0"/>
            </a:br>
            <a:r>
              <a:rPr lang="es-MX" sz="360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Arial" pitchFamily="34" charset="0"/>
                <a:cs typeface="Arial" pitchFamily="34" charset="0"/>
              </a:rPr>
              <a:t>Características de la pretensión procesal: </a:t>
            </a:r>
            <a:br>
              <a:rPr lang="es-MX" sz="360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Arial" pitchFamily="34" charset="0"/>
                <a:cs typeface="Arial" pitchFamily="34" charset="0"/>
              </a:rPr>
            </a:br>
            <a:endParaRPr lang="es-MX" sz="3600" dirty="0">
              <a:latin typeface="Arial" pitchFamily="34" charset="0"/>
              <a:cs typeface="Arial" pitchFamily="34" charset="0"/>
            </a:endParaRPr>
          </a:p>
        </p:txBody>
      </p:sp>
      <p:sp>
        <p:nvSpPr>
          <p:cNvPr id="3" name="2 Marcador de contenido"/>
          <p:cNvSpPr>
            <a:spLocks noGrp="1"/>
          </p:cNvSpPr>
          <p:nvPr>
            <p:ph idx="1"/>
          </p:nvPr>
        </p:nvSpPr>
        <p:spPr>
          <a:xfrm>
            <a:off x="457200" y="1000108"/>
            <a:ext cx="8229600" cy="5126055"/>
          </a:xfrm>
        </p:spPr>
        <p:txBody>
          <a:bodyPr>
            <a:normAutofit/>
          </a:bodyPr>
          <a:lstStyle/>
          <a:p>
            <a:pPr algn="just"/>
            <a:endParaRPr lang="es-MX" dirty="0" smtClean="0"/>
          </a:p>
          <a:p>
            <a:pPr algn="just"/>
            <a:endParaRPr lang="es-MX" dirty="0" smtClean="0"/>
          </a:p>
          <a:p>
            <a:pPr algn="just"/>
            <a:endParaRPr lang="es-MX" dirty="0" smtClean="0"/>
          </a:p>
          <a:p>
            <a:pPr algn="just"/>
            <a:endParaRPr lang="es-MX" dirty="0" smtClean="0"/>
          </a:p>
          <a:p>
            <a:pPr algn="just"/>
            <a:endParaRPr lang="es-MX" dirty="0" smtClean="0"/>
          </a:p>
          <a:p>
            <a:pPr algn="just"/>
            <a:endParaRPr lang="es-MX" dirty="0" smtClean="0"/>
          </a:p>
          <a:p>
            <a:pPr algn="just"/>
            <a:endParaRPr lang="es-MX" dirty="0" smtClean="0"/>
          </a:p>
          <a:p>
            <a:pPr algn="just"/>
            <a:endParaRPr lang="es-MX" dirty="0" smtClean="0"/>
          </a:p>
          <a:p>
            <a:endParaRPr lang="es-MX" dirty="0"/>
          </a:p>
        </p:txBody>
      </p:sp>
      <p:sp>
        <p:nvSpPr>
          <p:cNvPr id="4" name="3 Rectángulo redondeado"/>
          <p:cNvSpPr/>
          <p:nvPr/>
        </p:nvSpPr>
        <p:spPr>
          <a:xfrm>
            <a:off x="785786" y="1928802"/>
            <a:ext cx="7715304" cy="914400"/>
          </a:xfrm>
          <a:prstGeom prst="roundRect">
            <a:avLst/>
          </a:prstGeom>
          <a:solidFill>
            <a:schemeClr val="tx2">
              <a:lumMod val="60000"/>
              <a:lumOff val="40000"/>
            </a:schemeClr>
          </a:solidFill>
          <a:effectLst>
            <a:innerShdw blurRad="63500" dist="50800" dir="18900000">
              <a:prstClr val="black">
                <a:alpha val="50000"/>
              </a:prstClr>
            </a:innerShdw>
          </a:effectLst>
          <a:scene3d>
            <a:camera prst="orthographicFront">
              <a:rot lat="0" lon="0" rev="0"/>
            </a:camera>
            <a:lightRig rig="threePt" dir="t">
              <a:rot lat="0" lon="0" rev="1200000"/>
            </a:lightRig>
          </a:scene3d>
          <a:sp3d>
            <a:bevelT w="63500" h="25400" prst="angle"/>
          </a:sp3d>
        </p:spPr>
        <p:style>
          <a:lnRef idx="0">
            <a:schemeClr val="accent5"/>
          </a:lnRef>
          <a:fillRef idx="3">
            <a:schemeClr val="accent5"/>
          </a:fillRef>
          <a:effectRef idx="3">
            <a:schemeClr val="accent5"/>
          </a:effectRef>
          <a:fontRef idx="minor">
            <a:schemeClr val="lt1"/>
          </a:fontRef>
        </p:style>
        <p:txBody>
          <a:bodyPr rtlCol="0" anchor="ctr"/>
          <a:lstStyle/>
          <a:p>
            <a:pPr algn="ctr"/>
            <a:r>
              <a:rPr lang="es-MX" sz="2400" dirty="0" smtClean="0"/>
              <a:t> </a:t>
            </a:r>
            <a:r>
              <a:rPr lang="es-MX" sz="2400" dirty="0" smtClean="0">
                <a:latin typeface="Arial" pitchFamily="34" charset="0"/>
                <a:cs typeface="Arial" pitchFamily="34" charset="0"/>
              </a:rPr>
              <a:t>Se dirige a una persona distinta a quien la reclama.</a:t>
            </a:r>
          </a:p>
        </p:txBody>
      </p:sp>
      <p:sp>
        <p:nvSpPr>
          <p:cNvPr id="5" name="4 Rectángulo redondeado"/>
          <p:cNvSpPr/>
          <p:nvPr/>
        </p:nvSpPr>
        <p:spPr>
          <a:xfrm>
            <a:off x="857224" y="3071810"/>
            <a:ext cx="7715304" cy="914400"/>
          </a:xfrm>
          <a:prstGeom prst="roundRect">
            <a:avLst/>
          </a:prstGeom>
          <a:solidFill>
            <a:schemeClr val="tx2">
              <a:lumMod val="60000"/>
              <a:lumOff val="40000"/>
            </a:schemeClr>
          </a:solidFill>
          <a:effectLst>
            <a:innerShdw blurRad="63500" dist="50800" dir="13500000">
              <a:prstClr val="black">
                <a:alpha val="50000"/>
              </a:prstClr>
            </a:innerShdw>
          </a:effectLst>
          <a:scene3d>
            <a:camera prst="orthographicFront">
              <a:rot lat="0" lon="0" rev="0"/>
            </a:camera>
            <a:lightRig rig="threePt" dir="t">
              <a:rot lat="0" lon="0" rev="1200000"/>
            </a:lightRig>
          </a:scene3d>
          <a:sp3d>
            <a:bevelT w="63500" h="25400" prst="convex"/>
          </a:sp3d>
        </p:spPr>
        <p:style>
          <a:lnRef idx="0">
            <a:schemeClr val="accent5"/>
          </a:lnRef>
          <a:fillRef idx="3">
            <a:schemeClr val="accent5"/>
          </a:fillRef>
          <a:effectRef idx="3">
            <a:schemeClr val="accent5"/>
          </a:effectRef>
          <a:fontRef idx="minor">
            <a:schemeClr val="lt1"/>
          </a:fontRef>
        </p:style>
        <p:txBody>
          <a:bodyPr rtlCol="0" anchor="ctr"/>
          <a:lstStyle/>
          <a:p>
            <a:pPr algn="ctr"/>
            <a:r>
              <a:rPr lang="es-MX" sz="2000" dirty="0" smtClean="0">
                <a:latin typeface="Arial" pitchFamily="34" charset="0"/>
                <a:cs typeface="Arial" pitchFamily="34" charset="0"/>
              </a:rPr>
              <a:t>Es decidida por una persona distinta de quien la solicita,  ya que quien en definitiva reconocerá su procedencia es el Estado a través del  Órgano Jurisdiccional. </a:t>
            </a:r>
          </a:p>
        </p:txBody>
      </p:sp>
      <p:sp>
        <p:nvSpPr>
          <p:cNvPr id="6" name="5 Rectángulo redondeado"/>
          <p:cNvSpPr/>
          <p:nvPr/>
        </p:nvSpPr>
        <p:spPr>
          <a:xfrm>
            <a:off x="857224" y="4214818"/>
            <a:ext cx="7715304" cy="914400"/>
          </a:xfrm>
          <a:prstGeom prst="roundRect">
            <a:avLst/>
          </a:prstGeom>
          <a:solidFill>
            <a:schemeClr val="tx2">
              <a:lumMod val="60000"/>
              <a:lumOff val="40000"/>
            </a:schemeClr>
          </a:solidFill>
          <a:effectLst>
            <a:innerShdw blurRad="114300">
              <a:prstClr val="black"/>
            </a:innerShdw>
          </a:effectLst>
          <a:scene3d>
            <a:camera prst="orthographicFront">
              <a:rot lat="0" lon="0" rev="0"/>
            </a:camera>
            <a:lightRig rig="threePt" dir="t">
              <a:rot lat="0" lon="0" rev="1200000"/>
            </a:lightRig>
          </a:scene3d>
          <a:sp3d>
            <a:bevelT w="63500" h="25400" prst="riblet"/>
          </a:sp3d>
        </p:spPr>
        <p:style>
          <a:lnRef idx="0">
            <a:schemeClr val="accent5"/>
          </a:lnRef>
          <a:fillRef idx="3">
            <a:schemeClr val="accent5"/>
          </a:fillRef>
          <a:effectRef idx="3">
            <a:schemeClr val="accent5"/>
          </a:effectRef>
          <a:fontRef idx="minor">
            <a:schemeClr val="lt1"/>
          </a:fontRef>
        </p:style>
        <p:txBody>
          <a:bodyPr rtlCol="0" anchor="ctr"/>
          <a:lstStyle/>
          <a:p>
            <a:pPr algn="ctr"/>
            <a:r>
              <a:rPr lang="es-MX" sz="2000" dirty="0" smtClean="0">
                <a:latin typeface="Arial" pitchFamily="34" charset="0"/>
                <a:cs typeface="Arial" pitchFamily="34" charset="0"/>
              </a:rPr>
              <a:t>Jurídicamente solo requiere de la autoatribución de un derecho, o la afirmación de tenerlo, lo que presupone una situación de hecho que lo origina. </a:t>
            </a:r>
          </a:p>
        </p:txBody>
      </p:sp>
      <p:sp>
        <p:nvSpPr>
          <p:cNvPr id="14" name="13 Rectángulo redondeado"/>
          <p:cNvSpPr/>
          <p:nvPr/>
        </p:nvSpPr>
        <p:spPr>
          <a:xfrm>
            <a:off x="221060" y="116632"/>
            <a:ext cx="8280920" cy="702696"/>
          </a:xfrm>
          <a:prstGeom prst="roundRect">
            <a:avLst/>
          </a:prstGeom>
          <a:gradFill>
            <a:gsLst>
              <a:gs pos="0">
                <a:srgbClr val="E6DCAC"/>
              </a:gs>
              <a:gs pos="12000">
                <a:srgbClr val="E6D78A"/>
              </a:gs>
              <a:gs pos="30000">
                <a:srgbClr val="C7AC4C"/>
              </a:gs>
              <a:gs pos="45000">
                <a:srgbClr val="E6D78A"/>
              </a:gs>
              <a:gs pos="77000">
                <a:srgbClr val="C7AC4C"/>
              </a:gs>
              <a:gs pos="100000">
                <a:srgbClr val="E6DCAC"/>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200" dirty="0" smtClean="0">
                <a:solidFill>
                  <a:srgbClr val="226911"/>
                </a:solidFill>
                <a:latin typeface="Elephant" pitchFamily="18" charset="0"/>
              </a:rPr>
              <a:t>    </a:t>
            </a:r>
            <a:r>
              <a:rPr lang="es-MX" sz="1400" i="1" dirty="0" smtClean="0">
                <a:solidFill>
                  <a:srgbClr val="11752B"/>
                </a:solidFill>
                <a:latin typeface="Bodoni MT Black" pitchFamily="18" charset="0"/>
              </a:rPr>
              <a:t>Universidad Autónoma del Estado de México</a:t>
            </a:r>
          </a:p>
          <a:p>
            <a:pPr algn="ctr"/>
            <a:r>
              <a:rPr lang="es-MX" sz="1600" i="1" dirty="0" smtClean="0">
                <a:solidFill>
                  <a:srgbClr val="11752B"/>
                </a:solidFill>
                <a:latin typeface="Bodoni MT Black" pitchFamily="18" charset="0"/>
              </a:rPr>
              <a:t>  </a:t>
            </a:r>
            <a:r>
              <a:rPr lang="es-MX" sz="1400" i="1" dirty="0" smtClean="0">
                <a:solidFill>
                  <a:srgbClr val="11752B"/>
                </a:solidFill>
                <a:latin typeface="Arial Rounded MT Bold" pitchFamily="34" charset="0"/>
              </a:rPr>
              <a:t>Centro Universitario UAEM Texcoco</a:t>
            </a:r>
            <a:endParaRPr lang="es-ES" sz="1400" i="1" dirty="0">
              <a:solidFill>
                <a:srgbClr val="11752B"/>
              </a:solidFill>
              <a:latin typeface="Arial Rounded MT Bold" pitchFamily="34" charset="0"/>
            </a:endParaRPr>
          </a:p>
        </p:txBody>
      </p:sp>
      <p:grpSp>
        <p:nvGrpSpPr>
          <p:cNvPr id="15" name="12 Grupo"/>
          <p:cNvGrpSpPr/>
          <p:nvPr/>
        </p:nvGrpSpPr>
        <p:grpSpPr>
          <a:xfrm>
            <a:off x="683568" y="116632"/>
            <a:ext cx="672000" cy="656301"/>
            <a:chOff x="827584" y="404664"/>
            <a:chExt cx="792088" cy="792088"/>
          </a:xfrm>
        </p:grpSpPr>
        <p:sp>
          <p:nvSpPr>
            <p:cNvPr id="16" name="15 Elipse"/>
            <p:cNvSpPr/>
            <p:nvPr/>
          </p:nvSpPr>
          <p:spPr>
            <a:xfrm>
              <a:off x="827584" y="404664"/>
              <a:ext cx="792088" cy="792088"/>
            </a:xfrm>
            <a:prstGeom prst="ellipse">
              <a:avLst/>
            </a:prstGeom>
            <a:solidFill>
              <a:srgbClr val="FFFFFF"/>
            </a:solidFill>
            <a:ln>
              <a:solidFill>
                <a:schemeClr val="accent3">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solidFill>
                  <a:prstClr val="white"/>
                </a:solidFill>
              </a:endParaRPr>
            </a:p>
          </p:txBody>
        </p:sp>
        <p:pic>
          <p:nvPicPr>
            <p:cNvPr id="17" name="Picture 2" descr="http://t1.gstatic.com/images?q=tbn:ANd9GcSfLtaCsGO9UgQ96G_1eswjYFRMOZ_RtGGO6cdOqtA40QlhU6vh6WmpYcye">
              <a:hlinkClick r:id="rId2"/>
            </p:cNvPr>
            <p:cNvPicPr>
              <a:picLocks noChangeAspect="1" noChangeArrowheads="1"/>
            </p:cNvPicPr>
            <p:nvPr/>
          </p:nvPicPr>
          <p:blipFill>
            <a:blip r:embed="rId3" cstate="print">
              <a:lum bright="17000" contrast="3000"/>
            </a:blip>
            <a:srcRect/>
            <a:stretch>
              <a:fillRect/>
            </a:stretch>
          </p:blipFill>
          <p:spPr bwMode="auto">
            <a:xfrm>
              <a:off x="956031" y="553460"/>
              <a:ext cx="543553" cy="507505"/>
            </a:xfrm>
            <a:prstGeom prst="rect">
              <a:avLst/>
            </a:prstGeom>
            <a:noFill/>
          </p:spPr>
        </p:pic>
      </p:grpSp>
      <p:grpSp>
        <p:nvGrpSpPr>
          <p:cNvPr id="18" name="12 Grupo"/>
          <p:cNvGrpSpPr/>
          <p:nvPr/>
        </p:nvGrpSpPr>
        <p:grpSpPr>
          <a:xfrm>
            <a:off x="7596336" y="156523"/>
            <a:ext cx="672000" cy="656301"/>
            <a:chOff x="827584" y="404664"/>
            <a:chExt cx="792088" cy="792088"/>
          </a:xfrm>
        </p:grpSpPr>
        <p:sp>
          <p:nvSpPr>
            <p:cNvPr id="19" name="18 Elipse"/>
            <p:cNvSpPr/>
            <p:nvPr/>
          </p:nvSpPr>
          <p:spPr>
            <a:xfrm>
              <a:off x="827584" y="404664"/>
              <a:ext cx="792088" cy="792088"/>
            </a:xfrm>
            <a:prstGeom prst="ellipse">
              <a:avLst/>
            </a:prstGeom>
            <a:solidFill>
              <a:srgbClr val="FFFFFF"/>
            </a:solidFill>
            <a:ln>
              <a:solidFill>
                <a:schemeClr val="accent3">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solidFill>
                  <a:prstClr val="white"/>
                </a:solidFill>
              </a:endParaRPr>
            </a:p>
          </p:txBody>
        </p:sp>
        <p:pic>
          <p:nvPicPr>
            <p:cNvPr id="20" name="Picture 2" descr="http://t1.gstatic.com/images?q=tbn:ANd9GcSfLtaCsGO9UgQ96G_1eswjYFRMOZ_RtGGO6cdOqtA40QlhU6vh6WmpYcye">
              <a:hlinkClick r:id="rId2"/>
            </p:cNvPr>
            <p:cNvPicPr>
              <a:picLocks noChangeAspect="1" noChangeArrowheads="1"/>
            </p:cNvPicPr>
            <p:nvPr/>
          </p:nvPicPr>
          <p:blipFill>
            <a:blip r:embed="rId3" cstate="print">
              <a:lum bright="17000" contrast="3000"/>
            </a:blip>
            <a:srcRect/>
            <a:stretch>
              <a:fillRect/>
            </a:stretch>
          </p:blipFill>
          <p:spPr bwMode="auto">
            <a:xfrm>
              <a:off x="956031" y="553460"/>
              <a:ext cx="543553" cy="507505"/>
            </a:xfrm>
            <a:prstGeom prst="rect">
              <a:avLst/>
            </a:prstGeom>
            <a:noFill/>
          </p:spPr>
        </p:pic>
      </p:grpSp>
    </p:spTree>
    <p:extLst>
      <p:ext uri="{BB962C8B-B14F-4D97-AF65-F5344CB8AC3E}">
        <p14:creationId xmlns:p14="http://schemas.microsoft.com/office/powerpoint/2010/main" val="3791466805"/>
      </p:ext>
    </p:extLst>
  </p:cSld>
  <p:clrMapOvr>
    <a:masterClrMapping/>
  </p:clrMapOvr>
  <p:transition>
    <p:diamond/>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10 Título"/>
          <p:cNvSpPr>
            <a:spLocks noGrp="1"/>
          </p:cNvSpPr>
          <p:nvPr>
            <p:ph type="title"/>
          </p:nvPr>
        </p:nvSpPr>
        <p:spPr>
          <a:xfrm>
            <a:off x="272380" y="908720"/>
            <a:ext cx="8229600" cy="830997"/>
          </a:xfrm>
          <a:prstGeom prst="rect">
            <a:avLst/>
          </a:prstGeom>
          <a:solidFill>
            <a:schemeClr val="accent5">
              <a:lumMod val="60000"/>
              <a:lumOff val="40000"/>
            </a:schemeClr>
          </a:solidFill>
        </p:spPr>
        <p:txBody>
          <a:bodyPr wrap="square">
            <a:spAutoFit/>
          </a:bodyPr>
          <a:lstStyle/>
          <a:p>
            <a:r>
              <a:rPr lang="es-MX" sz="2400" dirty="0"/>
              <a:t>PRETENSIÓN FORMAL O PROCESAL Y </a:t>
            </a:r>
            <a:r>
              <a:rPr lang="es-MX" sz="2400"/>
              <a:t>MATERIAL </a:t>
            </a:r>
            <a:r>
              <a:rPr lang="es-MX" sz="2400" smtClean="0"/>
              <a:t>(</a:t>
            </a:r>
            <a:r>
              <a:rPr lang="es-MX" sz="2400" dirty="0"/>
              <a:t>QUISBERT, 2010</a:t>
            </a:r>
            <a:r>
              <a:rPr lang="es-MX" sz="2400" dirty="0" smtClean="0"/>
              <a:t>)</a:t>
            </a:r>
            <a:endParaRPr lang="es-MX" sz="2400" dirty="0"/>
          </a:p>
        </p:txBody>
      </p:sp>
      <p:sp>
        <p:nvSpPr>
          <p:cNvPr id="3" name="2 Marcador de contenido"/>
          <p:cNvSpPr>
            <a:spLocks noGrp="1"/>
          </p:cNvSpPr>
          <p:nvPr>
            <p:ph idx="1"/>
          </p:nvPr>
        </p:nvSpPr>
        <p:spPr>
          <a:xfrm>
            <a:off x="323428" y="1844824"/>
            <a:ext cx="8229600" cy="4464496"/>
          </a:xfrm>
        </p:spPr>
        <p:txBody>
          <a:bodyPr>
            <a:normAutofit/>
          </a:bodyPr>
          <a:lstStyle/>
          <a:p>
            <a:pPr algn="just">
              <a:lnSpc>
                <a:spcPct val="150000"/>
              </a:lnSpc>
              <a:buNone/>
            </a:pPr>
            <a:endParaRPr lang="es-MX" sz="2800" dirty="0"/>
          </a:p>
          <a:p>
            <a:pPr marL="0" indent="0" algn="just">
              <a:buNone/>
            </a:pPr>
            <a:endParaRPr lang="es-MX" sz="2800" dirty="0" smtClean="0"/>
          </a:p>
          <a:p>
            <a:pPr marL="0" indent="0" algn="just">
              <a:buNone/>
            </a:pPr>
            <a:endParaRPr lang="es-MX" sz="2800" dirty="0"/>
          </a:p>
          <a:p>
            <a:pPr marL="0" indent="0" algn="just">
              <a:buNone/>
            </a:pPr>
            <a:endParaRPr lang="es-MX" sz="2800" dirty="0"/>
          </a:p>
          <a:p>
            <a:pPr marL="0" indent="0">
              <a:buNone/>
            </a:pPr>
            <a:endParaRPr lang="es-MX" sz="2800" dirty="0" smtClean="0"/>
          </a:p>
          <a:p>
            <a:pPr marL="0" indent="0">
              <a:buNone/>
            </a:pPr>
            <a:endParaRPr lang="es-MX" sz="2800" dirty="0"/>
          </a:p>
          <a:p>
            <a:pPr marL="0" indent="0">
              <a:buNone/>
            </a:pPr>
            <a:endParaRPr lang="es-MX" sz="2800" dirty="0" smtClean="0"/>
          </a:p>
          <a:p>
            <a:pPr marL="0" indent="0">
              <a:buNone/>
            </a:pPr>
            <a:endParaRPr lang="es-MX" sz="2800" dirty="0"/>
          </a:p>
          <a:p>
            <a:pPr marL="0" indent="0">
              <a:buNone/>
            </a:pPr>
            <a:endParaRPr lang="es-MX" sz="2800" dirty="0" smtClean="0"/>
          </a:p>
          <a:p>
            <a:pPr marL="0" indent="0">
              <a:buNone/>
            </a:pPr>
            <a:endParaRPr lang="es-MX" sz="2800" dirty="0"/>
          </a:p>
        </p:txBody>
      </p:sp>
      <p:sp>
        <p:nvSpPr>
          <p:cNvPr id="4" name="3 Rectángulo redondeado"/>
          <p:cNvSpPr/>
          <p:nvPr/>
        </p:nvSpPr>
        <p:spPr>
          <a:xfrm>
            <a:off x="221060" y="116632"/>
            <a:ext cx="8280920" cy="702696"/>
          </a:xfrm>
          <a:prstGeom prst="roundRect">
            <a:avLst/>
          </a:prstGeom>
          <a:gradFill>
            <a:gsLst>
              <a:gs pos="0">
                <a:srgbClr val="E6DCAC"/>
              </a:gs>
              <a:gs pos="12000">
                <a:srgbClr val="E6D78A"/>
              </a:gs>
              <a:gs pos="30000">
                <a:srgbClr val="C7AC4C"/>
              </a:gs>
              <a:gs pos="45000">
                <a:srgbClr val="E6D78A"/>
              </a:gs>
              <a:gs pos="77000">
                <a:srgbClr val="C7AC4C"/>
              </a:gs>
              <a:gs pos="100000">
                <a:srgbClr val="E6DCAC"/>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200" dirty="0" smtClean="0">
                <a:solidFill>
                  <a:srgbClr val="226911"/>
                </a:solidFill>
                <a:latin typeface="Elephant" pitchFamily="18" charset="0"/>
              </a:rPr>
              <a:t>    </a:t>
            </a:r>
            <a:r>
              <a:rPr lang="es-MX" sz="1400" i="1" dirty="0" smtClean="0">
                <a:solidFill>
                  <a:srgbClr val="11752B"/>
                </a:solidFill>
                <a:latin typeface="Bodoni MT Black" pitchFamily="18" charset="0"/>
              </a:rPr>
              <a:t>Universidad Autónoma del Estado de México</a:t>
            </a:r>
          </a:p>
          <a:p>
            <a:pPr algn="ctr"/>
            <a:r>
              <a:rPr lang="es-MX" sz="1600" i="1" dirty="0" smtClean="0">
                <a:solidFill>
                  <a:srgbClr val="11752B"/>
                </a:solidFill>
                <a:latin typeface="Bodoni MT Black" pitchFamily="18" charset="0"/>
              </a:rPr>
              <a:t>  </a:t>
            </a:r>
            <a:r>
              <a:rPr lang="es-MX" sz="1400" i="1" dirty="0" smtClean="0">
                <a:solidFill>
                  <a:srgbClr val="11752B"/>
                </a:solidFill>
                <a:latin typeface="Arial Rounded MT Bold" pitchFamily="34" charset="0"/>
              </a:rPr>
              <a:t>Centro Universitario UAEM Texcoco</a:t>
            </a:r>
            <a:endParaRPr lang="es-ES" sz="1400" i="1" dirty="0">
              <a:solidFill>
                <a:srgbClr val="11752B"/>
              </a:solidFill>
              <a:latin typeface="Arial Rounded MT Bold" pitchFamily="34" charset="0"/>
            </a:endParaRPr>
          </a:p>
        </p:txBody>
      </p:sp>
      <p:grpSp>
        <p:nvGrpSpPr>
          <p:cNvPr id="8" name="12 Grupo"/>
          <p:cNvGrpSpPr/>
          <p:nvPr/>
        </p:nvGrpSpPr>
        <p:grpSpPr>
          <a:xfrm>
            <a:off x="7380312" y="123136"/>
            <a:ext cx="672000" cy="656301"/>
            <a:chOff x="827584" y="404664"/>
            <a:chExt cx="792088" cy="792088"/>
          </a:xfrm>
        </p:grpSpPr>
        <p:sp>
          <p:nvSpPr>
            <p:cNvPr id="9" name="8 Elipse"/>
            <p:cNvSpPr/>
            <p:nvPr/>
          </p:nvSpPr>
          <p:spPr>
            <a:xfrm>
              <a:off x="827584" y="404664"/>
              <a:ext cx="792088" cy="792088"/>
            </a:xfrm>
            <a:prstGeom prst="ellipse">
              <a:avLst/>
            </a:prstGeom>
            <a:solidFill>
              <a:srgbClr val="FFFFFF"/>
            </a:solidFill>
            <a:ln>
              <a:solidFill>
                <a:schemeClr val="accent3">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solidFill>
                  <a:prstClr val="white"/>
                </a:solidFill>
              </a:endParaRPr>
            </a:p>
          </p:txBody>
        </p:sp>
        <p:pic>
          <p:nvPicPr>
            <p:cNvPr id="10" name="Picture 2" descr="http://t1.gstatic.com/images?q=tbn:ANd9GcSfLtaCsGO9UgQ96G_1eswjYFRMOZ_RtGGO6cdOqtA40QlhU6vh6WmpYcye">
              <a:hlinkClick r:id="rId2"/>
            </p:cNvPr>
            <p:cNvPicPr>
              <a:picLocks noChangeAspect="1" noChangeArrowheads="1"/>
            </p:cNvPicPr>
            <p:nvPr/>
          </p:nvPicPr>
          <p:blipFill>
            <a:blip r:embed="rId3" cstate="print">
              <a:lum bright="17000" contrast="3000"/>
            </a:blip>
            <a:srcRect/>
            <a:stretch>
              <a:fillRect/>
            </a:stretch>
          </p:blipFill>
          <p:spPr bwMode="auto">
            <a:xfrm>
              <a:off x="956031" y="553460"/>
              <a:ext cx="543553" cy="507505"/>
            </a:xfrm>
            <a:prstGeom prst="rect">
              <a:avLst/>
            </a:prstGeom>
            <a:noFill/>
          </p:spPr>
        </p:pic>
      </p:grpSp>
      <p:grpSp>
        <p:nvGrpSpPr>
          <p:cNvPr id="12" name="12 Grupo"/>
          <p:cNvGrpSpPr/>
          <p:nvPr/>
        </p:nvGrpSpPr>
        <p:grpSpPr>
          <a:xfrm>
            <a:off x="683568" y="116632"/>
            <a:ext cx="672000" cy="656301"/>
            <a:chOff x="827584" y="404664"/>
            <a:chExt cx="792088" cy="792088"/>
          </a:xfrm>
        </p:grpSpPr>
        <p:sp>
          <p:nvSpPr>
            <p:cNvPr id="13" name="12 Elipse"/>
            <p:cNvSpPr/>
            <p:nvPr/>
          </p:nvSpPr>
          <p:spPr>
            <a:xfrm>
              <a:off x="827584" y="404664"/>
              <a:ext cx="792088" cy="792088"/>
            </a:xfrm>
            <a:prstGeom prst="ellipse">
              <a:avLst/>
            </a:prstGeom>
            <a:solidFill>
              <a:srgbClr val="FFFFFF"/>
            </a:solidFill>
            <a:ln>
              <a:solidFill>
                <a:schemeClr val="accent3">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solidFill>
                  <a:prstClr val="white"/>
                </a:solidFill>
              </a:endParaRPr>
            </a:p>
          </p:txBody>
        </p:sp>
        <p:pic>
          <p:nvPicPr>
            <p:cNvPr id="14" name="Picture 2" descr="http://t1.gstatic.com/images?q=tbn:ANd9GcSfLtaCsGO9UgQ96G_1eswjYFRMOZ_RtGGO6cdOqtA40QlhU6vh6WmpYcye">
              <a:hlinkClick r:id="rId2"/>
            </p:cNvPr>
            <p:cNvPicPr>
              <a:picLocks noChangeAspect="1" noChangeArrowheads="1"/>
            </p:cNvPicPr>
            <p:nvPr/>
          </p:nvPicPr>
          <p:blipFill>
            <a:blip r:embed="rId3" cstate="print">
              <a:lum bright="17000" contrast="3000"/>
            </a:blip>
            <a:srcRect/>
            <a:stretch>
              <a:fillRect/>
            </a:stretch>
          </p:blipFill>
          <p:spPr bwMode="auto">
            <a:xfrm>
              <a:off x="956031" y="553460"/>
              <a:ext cx="543553" cy="507505"/>
            </a:xfrm>
            <a:prstGeom prst="rect">
              <a:avLst/>
            </a:prstGeom>
            <a:noFill/>
          </p:spPr>
        </p:pic>
      </p:grpSp>
      <p:sp>
        <p:nvSpPr>
          <p:cNvPr id="16" name="15 Rectángulo redondeado"/>
          <p:cNvSpPr/>
          <p:nvPr/>
        </p:nvSpPr>
        <p:spPr>
          <a:xfrm>
            <a:off x="464347" y="2276871"/>
            <a:ext cx="3220757" cy="4060471"/>
          </a:xfrm>
          <a:prstGeom prst="roundRect">
            <a:avLst/>
          </a:prstGeom>
          <a:solidFill>
            <a:schemeClr val="tx2">
              <a:lumMod val="60000"/>
              <a:lumOff val="40000"/>
            </a:schemeClr>
          </a:solidFill>
          <a:effectLst>
            <a:outerShdw blurRad="40000" dist="23000" dir="5400000" rotWithShape="0">
              <a:srgbClr val="000000">
                <a:alpha val="35000"/>
              </a:srgbClr>
            </a:outerShdw>
            <a:reflection blurRad="6350" stA="52000" endA="300" endPos="35000" dir="5400000" sy="-100000" algn="bl" rotWithShape="0"/>
          </a:effectLst>
          <a:scene3d>
            <a:camera prst="orthographicFront">
              <a:rot lat="0" lon="0" rev="0"/>
            </a:camera>
            <a:lightRig rig="threePt" dir="t">
              <a:rot lat="0" lon="0" rev="1200000"/>
            </a:lightRig>
          </a:scene3d>
          <a:sp3d>
            <a:bevelT w="63500" h="25400" prst="angle"/>
          </a:sp3d>
        </p:spPr>
        <p:style>
          <a:lnRef idx="0">
            <a:schemeClr val="accent3"/>
          </a:lnRef>
          <a:fillRef idx="3">
            <a:schemeClr val="accent3"/>
          </a:fillRef>
          <a:effectRef idx="3">
            <a:schemeClr val="accent3"/>
          </a:effectRef>
          <a:fontRef idx="minor">
            <a:schemeClr val="lt1"/>
          </a:fontRef>
        </p:style>
        <p:txBody>
          <a:bodyPr rtlCol="0" anchor="ctr"/>
          <a:lstStyle/>
          <a:p>
            <a:pPr algn="ctr"/>
            <a:r>
              <a:rPr lang="es-MX"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latin typeface="Arial" pitchFamily="34" charset="0"/>
                <a:cs typeface="Arial" pitchFamily="34" charset="0"/>
              </a:rPr>
              <a:t>MATERIAL:</a:t>
            </a:r>
          </a:p>
          <a:p>
            <a:pPr algn="ctr"/>
            <a:r>
              <a:rPr lang="es-MX" dirty="0" smtClean="0">
                <a:latin typeface="Arial" pitchFamily="34" charset="0"/>
                <a:cs typeface="Arial" pitchFamily="34" charset="0"/>
              </a:rPr>
              <a:t>Es aquella intencionalidad ante el demandado,  se actúa directamente antes de que la pretensión se vuelva procesal. El abogado convoca a la otra parte y llegan a una negociación de mutuo propio o a través de un conciliador. No existiendo procedimiento ante el Juez.</a:t>
            </a:r>
            <a:endParaRPr lang="es-MX" dirty="0">
              <a:latin typeface="Arial" pitchFamily="34" charset="0"/>
              <a:cs typeface="Arial" pitchFamily="34" charset="0"/>
            </a:endParaRPr>
          </a:p>
        </p:txBody>
      </p:sp>
      <p:sp>
        <p:nvSpPr>
          <p:cNvPr id="17" name="16 Rectángulo redondeado"/>
          <p:cNvSpPr/>
          <p:nvPr/>
        </p:nvSpPr>
        <p:spPr>
          <a:xfrm>
            <a:off x="5004048" y="2276871"/>
            <a:ext cx="3068446" cy="4060472"/>
          </a:xfrm>
          <a:prstGeom prst="roundRect">
            <a:avLst/>
          </a:prstGeom>
          <a:solidFill>
            <a:schemeClr val="tx2">
              <a:lumMod val="60000"/>
              <a:lumOff val="40000"/>
            </a:schemeClr>
          </a:solidFill>
          <a:effectLst>
            <a:outerShdw blurRad="40000" dist="23000" dir="5400000" rotWithShape="0">
              <a:srgbClr val="000000">
                <a:alpha val="35000"/>
              </a:srgbClr>
            </a:outerShdw>
            <a:reflection blurRad="6350" stA="52000" endA="300" endPos="35000" dir="5400000" sy="-100000" algn="bl" rotWithShape="0"/>
          </a:effectLst>
          <a:scene3d>
            <a:camera prst="orthographicFront">
              <a:rot lat="0" lon="0" rev="0"/>
            </a:camera>
            <a:lightRig rig="threePt" dir="t">
              <a:rot lat="0" lon="0" rev="1200000"/>
            </a:lightRig>
          </a:scene3d>
          <a:sp3d>
            <a:bevelT w="63500" h="25400" prst="convex"/>
          </a:sp3d>
        </p:spPr>
        <p:style>
          <a:lnRef idx="0">
            <a:schemeClr val="accent3"/>
          </a:lnRef>
          <a:fillRef idx="3">
            <a:schemeClr val="accent3"/>
          </a:fillRef>
          <a:effectRef idx="3">
            <a:schemeClr val="accent3"/>
          </a:effectRef>
          <a:fontRef idx="minor">
            <a:schemeClr val="lt1"/>
          </a:fontRef>
        </p:style>
        <p:txBody>
          <a:bodyPr rtlCol="0" anchor="ctr"/>
          <a:lstStyle/>
          <a:p>
            <a:pPr algn="ctr"/>
            <a:r>
              <a:rPr lang="es-MX" b="1" spc="50" dirty="0" smtClean="0">
                <a:ln w="12700" cmpd="sng">
                  <a:solidFill>
                    <a:schemeClr val="accent6">
                      <a:satMod val="120000"/>
                      <a:shade val="80000"/>
                    </a:schemeClr>
                  </a:solidFill>
                  <a:prstDash val="solid"/>
                </a:ln>
                <a:solidFill>
                  <a:schemeClr val="bg1"/>
                </a:solidFill>
                <a:effectLst>
                  <a:glow rad="53100">
                    <a:schemeClr val="accent6">
                      <a:satMod val="180000"/>
                      <a:alpha val="30000"/>
                    </a:schemeClr>
                  </a:glow>
                </a:effectLst>
                <a:latin typeface="Arial" pitchFamily="34" charset="0"/>
                <a:cs typeface="Arial" pitchFamily="34" charset="0"/>
              </a:rPr>
              <a:t>FORMAL   O PROCESAL:</a:t>
            </a:r>
            <a:r>
              <a:rPr lang="es-MX" dirty="0" smtClean="0">
                <a:ln w="18415" cmpd="sng">
                  <a:solidFill>
                    <a:srgbClr val="FFFFFF"/>
                  </a:solidFill>
                  <a:prstDash val="solid"/>
                </a:ln>
                <a:solidFill>
                  <a:schemeClr val="bg1"/>
                </a:solidFill>
                <a:effectLst>
                  <a:outerShdw blurRad="63500" dir="3600000" algn="tl" rotWithShape="0">
                    <a:srgbClr val="000000">
                      <a:alpha val="70000"/>
                    </a:srgbClr>
                  </a:outerShdw>
                </a:effectLst>
                <a:latin typeface="Arial" pitchFamily="34" charset="0"/>
                <a:cs typeface="Arial" pitchFamily="34" charset="0"/>
              </a:rPr>
              <a:t> </a:t>
            </a:r>
          </a:p>
          <a:p>
            <a:pPr algn="ctr"/>
            <a:endParaRPr lang="es-MX"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Arial" pitchFamily="34" charset="0"/>
              <a:cs typeface="Arial" pitchFamily="34" charset="0"/>
            </a:endParaRPr>
          </a:p>
          <a:p>
            <a:pPr algn="ctr"/>
            <a:r>
              <a:rPr lang="es-MX" dirty="0" smtClean="0">
                <a:latin typeface="Arial" pitchFamily="34" charset="0"/>
                <a:cs typeface="Arial" pitchFamily="34" charset="0"/>
              </a:rPr>
              <a:t> Es la intencionalidad ante el Juez, se exigen ciertos requisitos, que están establecidos en el Código de Procedimientos</a:t>
            </a:r>
            <a:endParaRPr lang="es-MX" dirty="0">
              <a:latin typeface="Arial" pitchFamily="34" charset="0"/>
              <a:cs typeface="Arial" pitchFamily="34" charset="0"/>
            </a:endParaRPr>
          </a:p>
        </p:txBody>
      </p:sp>
    </p:spTree>
    <p:extLst>
      <p:ext uri="{BB962C8B-B14F-4D97-AF65-F5344CB8AC3E}">
        <p14:creationId xmlns:p14="http://schemas.microsoft.com/office/powerpoint/2010/main" val="2077251816"/>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4486" y="836712"/>
            <a:ext cx="8892636" cy="6533644"/>
          </a:xfrm>
        </p:spPr>
        <p:txBody>
          <a:bodyPr>
            <a:normAutofit/>
          </a:bodyPr>
          <a:lstStyle/>
          <a:p>
            <a:pPr marL="0" indent="0" algn="just">
              <a:buNone/>
            </a:pPr>
            <a:r>
              <a:rPr lang="es-MX" sz="2400" dirty="0" smtClean="0">
                <a:solidFill>
                  <a:schemeClr val="bg1"/>
                </a:solidFill>
                <a:latin typeface="Arial" pitchFamily="34" charset="0"/>
                <a:cs typeface="Arial" pitchFamily="34" charset="0"/>
              </a:rPr>
              <a:t>La pretensión es uno de los elementos necesarios  para la existencia del litigio. Si no hay pretensión no puede haber litigio.</a:t>
            </a:r>
          </a:p>
          <a:p>
            <a:pPr algn="just"/>
            <a:endParaRPr lang="es-MX" dirty="0" smtClean="0">
              <a:latin typeface="Arial" pitchFamily="34" charset="0"/>
              <a:cs typeface="Arial" pitchFamily="34" charset="0"/>
            </a:endParaRPr>
          </a:p>
        </p:txBody>
      </p:sp>
      <p:graphicFrame>
        <p:nvGraphicFramePr>
          <p:cNvPr id="6" name="3 Marcador de contenido"/>
          <p:cNvGraphicFramePr>
            <a:graphicFrameLocks/>
          </p:cNvGraphicFramePr>
          <p:nvPr>
            <p:extLst>
              <p:ext uri="{D42A27DB-BD31-4B8C-83A1-F6EECF244321}">
                <p14:modId xmlns:p14="http://schemas.microsoft.com/office/powerpoint/2010/main" val="1550943494"/>
              </p:ext>
            </p:extLst>
          </p:nvPr>
        </p:nvGraphicFramePr>
        <p:xfrm>
          <a:off x="467544" y="1772816"/>
          <a:ext cx="8424936" cy="471887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9" name="8 Rectángulo redondeado"/>
          <p:cNvSpPr/>
          <p:nvPr/>
        </p:nvSpPr>
        <p:spPr>
          <a:xfrm>
            <a:off x="467544" y="29369"/>
            <a:ext cx="8280920" cy="631055"/>
          </a:xfrm>
          <a:prstGeom prst="roundRect">
            <a:avLst/>
          </a:prstGeom>
          <a:gradFill>
            <a:gsLst>
              <a:gs pos="0">
                <a:srgbClr val="E6DCAC"/>
              </a:gs>
              <a:gs pos="12000">
                <a:srgbClr val="E6D78A"/>
              </a:gs>
              <a:gs pos="30000">
                <a:srgbClr val="C7AC4C"/>
              </a:gs>
              <a:gs pos="45000">
                <a:srgbClr val="E6D78A"/>
              </a:gs>
              <a:gs pos="77000">
                <a:srgbClr val="C7AC4C"/>
              </a:gs>
              <a:gs pos="100000">
                <a:srgbClr val="E6DCAC"/>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200" dirty="0" smtClean="0">
                <a:solidFill>
                  <a:srgbClr val="226911"/>
                </a:solidFill>
                <a:latin typeface="Elephant" pitchFamily="18" charset="0"/>
              </a:rPr>
              <a:t>    </a:t>
            </a:r>
            <a:r>
              <a:rPr lang="es-MX" sz="1400" i="1" dirty="0" smtClean="0">
                <a:solidFill>
                  <a:srgbClr val="11752B"/>
                </a:solidFill>
                <a:latin typeface="Bodoni MT Black" pitchFamily="18" charset="0"/>
              </a:rPr>
              <a:t>Universidad Autónoma del Estado de México</a:t>
            </a:r>
          </a:p>
          <a:p>
            <a:pPr algn="ctr"/>
            <a:r>
              <a:rPr lang="es-MX" sz="1600" i="1" dirty="0" smtClean="0">
                <a:solidFill>
                  <a:srgbClr val="11752B"/>
                </a:solidFill>
                <a:latin typeface="Bodoni MT Black" pitchFamily="18" charset="0"/>
              </a:rPr>
              <a:t>  </a:t>
            </a:r>
            <a:r>
              <a:rPr lang="es-MX" sz="1400" i="1" dirty="0" smtClean="0">
                <a:solidFill>
                  <a:srgbClr val="11752B"/>
                </a:solidFill>
                <a:latin typeface="Arial Rounded MT Bold" pitchFamily="34" charset="0"/>
              </a:rPr>
              <a:t>Centro Universitario UAEM Texcoco</a:t>
            </a:r>
            <a:endParaRPr lang="es-ES" sz="1400" i="1" dirty="0">
              <a:solidFill>
                <a:srgbClr val="11752B"/>
              </a:solidFill>
              <a:latin typeface="Arial Rounded MT Bold" pitchFamily="34" charset="0"/>
            </a:endParaRPr>
          </a:p>
        </p:txBody>
      </p:sp>
      <p:pic>
        <p:nvPicPr>
          <p:cNvPr id="10" name="Picture 2" descr="http://t1.gstatic.com/images?q=tbn:ANd9GcSfLtaCsGO9UgQ96G_1eswjYFRMOZ_RtGGO6cdOqtA40QlhU6vh6WmpYcye">
            <a:hlinkClick r:id="rId7"/>
          </p:cNvPr>
          <p:cNvPicPr>
            <a:picLocks noChangeAspect="1" noChangeArrowheads="1"/>
          </p:cNvPicPr>
          <p:nvPr/>
        </p:nvPicPr>
        <p:blipFill>
          <a:blip r:embed="rId8" cstate="print">
            <a:lum bright="17000" contrast="3000"/>
          </a:blip>
          <a:srcRect/>
          <a:stretch>
            <a:fillRect/>
          </a:stretch>
        </p:blipFill>
        <p:spPr bwMode="auto">
          <a:xfrm>
            <a:off x="792541" y="134644"/>
            <a:ext cx="461145" cy="420504"/>
          </a:xfrm>
          <a:prstGeom prst="rect">
            <a:avLst/>
          </a:prstGeom>
          <a:noFill/>
        </p:spPr>
      </p:pic>
      <p:pic>
        <p:nvPicPr>
          <p:cNvPr id="11" name="Picture 2" descr="http://t1.gstatic.com/images?q=tbn:ANd9GcSfLtaCsGO9UgQ96G_1eswjYFRMOZ_RtGGO6cdOqtA40QlhU6vh6WmpYcye">
            <a:hlinkClick r:id="rId7"/>
          </p:cNvPr>
          <p:cNvPicPr>
            <a:picLocks noChangeAspect="1" noChangeArrowheads="1"/>
          </p:cNvPicPr>
          <p:nvPr/>
        </p:nvPicPr>
        <p:blipFill>
          <a:blip r:embed="rId8" cstate="print">
            <a:lum bright="17000" contrast="3000"/>
          </a:blip>
          <a:srcRect/>
          <a:stretch>
            <a:fillRect/>
          </a:stretch>
        </p:blipFill>
        <p:spPr bwMode="auto">
          <a:xfrm>
            <a:off x="8028384" y="134644"/>
            <a:ext cx="461145" cy="420504"/>
          </a:xfrm>
          <a:prstGeom prst="rect">
            <a:avLst/>
          </a:prstGeom>
          <a:noFill/>
        </p:spPr>
      </p:pic>
    </p:spTree>
  </p:cSld>
  <p:clrMapOvr>
    <a:masterClrMapping/>
  </p:clrMapOvr>
  <p:transition>
    <p:cover dir="ru"/>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10 Título"/>
          <p:cNvSpPr>
            <a:spLocks noGrp="1"/>
          </p:cNvSpPr>
          <p:nvPr>
            <p:ph type="title"/>
          </p:nvPr>
        </p:nvSpPr>
        <p:spPr>
          <a:xfrm>
            <a:off x="288379" y="908720"/>
            <a:ext cx="8229600" cy="461665"/>
          </a:xfrm>
          <a:prstGeom prst="rect">
            <a:avLst/>
          </a:prstGeom>
          <a:solidFill>
            <a:schemeClr val="accent5">
              <a:lumMod val="60000"/>
              <a:lumOff val="40000"/>
            </a:schemeClr>
          </a:solidFill>
        </p:spPr>
        <p:txBody>
          <a:bodyPr wrap="square">
            <a:spAutoFit/>
          </a:bodyPr>
          <a:lstStyle/>
          <a:p>
            <a:r>
              <a:rPr lang="es-MX" sz="2400" dirty="0"/>
              <a:t>PRETENSIÓN PROCESAL</a:t>
            </a:r>
          </a:p>
        </p:txBody>
      </p:sp>
      <p:sp>
        <p:nvSpPr>
          <p:cNvPr id="3" name="2 Marcador de contenido"/>
          <p:cNvSpPr>
            <a:spLocks noGrp="1"/>
          </p:cNvSpPr>
          <p:nvPr>
            <p:ph idx="1"/>
          </p:nvPr>
        </p:nvSpPr>
        <p:spPr>
          <a:xfrm>
            <a:off x="323428" y="1556792"/>
            <a:ext cx="8229600" cy="4752528"/>
          </a:xfrm>
        </p:spPr>
        <p:txBody>
          <a:bodyPr>
            <a:normAutofit/>
          </a:bodyPr>
          <a:lstStyle/>
          <a:p>
            <a:pPr marL="0" indent="0" algn="just">
              <a:buNone/>
            </a:pPr>
            <a:r>
              <a:rPr lang="es-MX" sz="2800" i="1" dirty="0" smtClean="0">
                <a:solidFill>
                  <a:schemeClr val="bg1"/>
                </a:solidFill>
                <a:latin typeface="Arial" pitchFamily="34" charset="0"/>
                <a:cs typeface="Arial" pitchFamily="34" charset="0"/>
              </a:rPr>
              <a:t>Acto </a:t>
            </a:r>
            <a:r>
              <a:rPr lang="es-MX" sz="2800" i="1" dirty="0">
                <a:solidFill>
                  <a:schemeClr val="bg1"/>
                </a:solidFill>
                <a:latin typeface="Arial" pitchFamily="34" charset="0"/>
                <a:cs typeface="Arial" pitchFamily="34" charset="0"/>
              </a:rPr>
              <a:t>de declaración de voluntad exigiendo que un interés ajeno se subordine al propio, deducida ante juez, plasmada en la petición y dirigida a obtener una declaración de autoridad susceptible de ser cosa juzgada que se caracteriza por la solicitud </a:t>
            </a:r>
            <a:r>
              <a:rPr lang="es-MX" sz="2800" i="1" dirty="0" smtClean="0">
                <a:solidFill>
                  <a:schemeClr val="bg1"/>
                </a:solidFill>
                <a:latin typeface="Arial" pitchFamily="34" charset="0"/>
                <a:cs typeface="Arial" pitchFamily="34" charset="0"/>
              </a:rPr>
              <a:t>presentada.</a:t>
            </a:r>
            <a:endParaRPr lang="es-MX" sz="2800" dirty="0" smtClean="0">
              <a:solidFill>
                <a:schemeClr val="bg1"/>
              </a:solidFill>
            </a:endParaRPr>
          </a:p>
          <a:p>
            <a:pPr marL="0" indent="0" algn="just">
              <a:buNone/>
            </a:pPr>
            <a:endParaRPr lang="es-MX" sz="2800" dirty="0"/>
          </a:p>
          <a:p>
            <a:pPr marL="0" indent="0" algn="just">
              <a:buNone/>
            </a:pPr>
            <a:r>
              <a:rPr lang="es-MX" sz="2800" dirty="0">
                <a:solidFill>
                  <a:schemeClr val="bg1"/>
                </a:solidFill>
                <a:latin typeface="Arial" pitchFamily="34" charset="0"/>
                <a:cs typeface="Arial" pitchFamily="34" charset="0"/>
              </a:rPr>
              <a:t>FINALIDAD: Es la decisión o sentencia que atienda la pretensión invocada por el accionante. </a:t>
            </a:r>
          </a:p>
          <a:p>
            <a:pPr marL="0" indent="0" algn="just">
              <a:buNone/>
            </a:pPr>
            <a:endParaRPr lang="es-MX" sz="2800" dirty="0"/>
          </a:p>
          <a:p>
            <a:pPr marL="0" indent="0">
              <a:buNone/>
            </a:pPr>
            <a:endParaRPr lang="es-MX" sz="2800" dirty="0" smtClean="0"/>
          </a:p>
          <a:p>
            <a:pPr marL="0" indent="0">
              <a:buNone/>
            </a:pPr>
            <a:endParaRPr lang="es-MX" sz="2800" dirty="0"/>
          </a:p>
          <a:p>
            <a:pPr marL="0" indent="0">
              <a:buNone/>
            </a:pPr>
            <a:endParaRPr lang="es-MX" sz="2800" dirty="0" smtClean="0"/>
          </a:p>
          <a:p>
            <a:pPr marL="0" indent="0">
              <a:buNone/>
            </a:pPr>
            <a:endParaRPr lang="es-MX" sz="2800" dirty="0"/>
          </a:p>
          <a:p>
            <a:pPr marL="0" indent="0">
              <a:buNone/>
            </a:pPr>
            <a:endParaRPr lang="es-MX" sz="2800" dirty="0" smtClean="0"/>
          </a:p>
          <a:p>
            <a:pPr marL="0" indent="0">
              <a:buNone/>
            </a:pPr>
            <a:endParaRPr lang="es-MX" sz="2800" dirty="0"/>
          </a:p>
        </p:txBody>
      </p:sp>
      <p:sp>
        <p:nvSpPr>
          <p:cNvPr id="4" name="3 Rectángulo redondeado"/>
          <p:cNvSpPr/>
          <p:nvPr/>
        </p:nvSpPr>
        <p:spPr>
          <a:xfrm>
            <a:off x="221060" y="116632"/>
            <a:ext cx="8280920" cy="702696"/>
          </a:xfrm>
          <a:prstGeom prst="roundRect">
            <a:avLst/>
          </a:prstGeom>
          <a:gradFill>
            <a:gsLst>
              <a:gs pos="0">
                <a:srgbClr val="E6DCAC"/>
              </a:gs>
              <a:gs pos="12000">
                <a:srgbClr val="E6D78A"/>
              </a:gs>
              <a:gs pos="30000">
                <a:srgbClr val="C7AC4C"/>
              </a:gs>
              <a:gs pos="45000">
                <a:srgbClr val="E6D78A"/>
              </a:gs>
              <a:gs pos="77000">
                <a:srgbClr val="C7AC4C"/>
              </a:gs>
              <a:gs pos="100000">
                <a:srgbClr val="E6DCAC"/>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200" dirty="0" smtClean="0">
                <a:solidFill>
                  <a:srgbClr val="226911"/>
                </a:solidFill>
                <a:latin typeface="Elephant" pitchFamily="18" charset="0"/>
              </a:rPr>
              <a:t>    </a:t>
            </a:r>
            <a:r>
              <a:rPr lang="es-MX" sz="1400" i="1" dirty="0" smtClean="0">
                <a:solidFill>
                  <a:srgbClr val="11752B"/>
                </a:solidFill>
                <a:latin typeface="Bodoni MT Black" pitchFamily="18" charset="0"/>
              </a:rPr>
              <a:t>Universidad Autónoma del Estado de México</a:t>
            </a:r>
          </a:p>
          <a:p>
            <a:pPr algn="ctr"/>
            <a:r>
              <a:rPr lang="es-MX" sz="1600" i="1" dirty="0" smtClean="0">
                <a:solidFill>
                  <a:srgbClr val="11752B"/>
                </a:solidFill>
                <a:latin typeface="Bodoni MT Black" pitchFamily="18" charset="0"/>
              </a:rPr>
              <a:t>  </a:t>
            </a:r>
            <a:r>
              <a:rPr lang="es-MX" sz="1400" i="1" dirty="0" smtClean="0">
                <a:solidFill>
                  <a:srgbClr val="11752B"/>
                </a:solidFill>
                <a:latin typeface="Arial Rounded MT Bold" pitchFamily="34" charset="0"/>
              </a:rPr>
              <a:t>Centro Universitario UAEM Texcoco</a:t>
            </a:r>
            <a:endParaRPr lang="es-ES" sz="1400" i="1" dirty="0">
              <a:solidFill>
                <a:srgbClr val="11752B"/>
              </a:solidFill>
              <a:latin typeface="Arial Rounded MT Bold" pitchFamily="34" charset="0"/>
            </a:endParaRPr>
          </a:p>
        </p:txBody>
      </p:sp>
      <p:grpSp>
        <p:nvGrpSpPr>
          <p:cNvPr id="8" name="12 Grupo"/>
          <p:cNvGrpSpPr/>
          <p:nvPr/>
        </p:nvGrpSpPr>
        <p:grpSpPr>
          <a:xfrm>
            <a:off x="7380312" y="123136"/>
            <a:ext cx="672000" cy="656301"/>
            <a:chOff x="827584" y="404664"/>
            <a:chExt cx="792088" cy="792088"/>
          </a:xfrm>
        </p:grpSpPr>
        <p:sp>
          <p:nvSpPr>
            <p:cNvPr id="9" name="8 Elipse"/>
            <p:cNvSpPr/>
            <p:nvPr/>
          </p:nvSpPr>
          <p:spPr>
            <a:xfrm>
              <a:off x="827584" y="404664"/>
              <a:ext cx="792088" cy="792088"/>
            </a:xfrm>
            <a:prstGeom prst="ellipse">
              <a:avLst/>
            </a:prstGeom>
            <a:solidFill>
              <a:srgbClr val="FFFFFF"/>
            </a:solidFill>
            <a:ln>
              <a:solidFill>
                <a:schemeClr val="accent3">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solidFill>
                  <a:prstClr val="white"/>
                </a:solidFill>
              </a:endParaRPr>
            </a:p>
          </p:txBody>
        </p:sp>
        <p:pic>
          <p:nvPicPr>
            <p:cNvPr id="10" name="Picture 2" descr="http://t1.gstatic.com/images?q=tbn:ANd9GcSfLtaCsGO9UgQ96G_1eswjYFRMOZ_RtGGO6cdOqtA40QlhU6vh6WmpYcye">
              <a:hlinkClick r:id="rId2"/>
            </p:cNvPr>
            <p:cNvPicPr>
              <a:picLocks noChangeAspect="1" noChangeArrowheads="1"/>
            </p:cNvPicPr>
            <p:nvPr/>
          </p:nvPicPr>
          <p:blipFill>
            <a:blip r:embed="rId3" cstate="print">
              <a:lum bright="17000" contrast="3000"/>
            </a:blip>
            <a:srcRect/>
            <a:stretch>
              <a:fillRect/>
            </a:stretch>
          </p:blipFill>
          <p:spPr bwMode="auto">
            <a:xfrm>
              <a:off x="956031" y="553460"/>
              <a:ext cx="543553" cy="507505"/>
            </a:xfrm>
            <a:prstGeom prst="rect">
              <a:avLst/>
            </a:prstGeom>
            <a:noFill/>
          </p:spPr>
        </p:pic>
      </p:grpSp>
      <p:grpSp>
        <p:nvGrpSpPr>
          <p:cNvPr id="12" name="12 Grupo"/>
          <p:cNvGrpSpPr/>
          <p:nvPr/>
        </p:nvGrpSpPr>
        <p:grpSpPr>
          <a:xfrm>
            <a:off x="683568" y="116632"/>
            <a:ext cx="672000" cy="656301"/>
            <a:chOff x="827584" y="404664"/>
            <a:chExt cx="792088" cy="792088"/>
          </a:xfrm>
        </p:grpSpPr>
        <p:sp>
          <p:nvSpPr>
            <p:cNvPr id="13" name="12 Elipse"/>
            <p:cNvSpPr/>
            <p:nvPr/>
          </p:nvSpPr>
          <p:spPr>
            <a:xfrm>
              <a:off x="827584" y="404664"/>
              <a:ext cx="792088" cy="792088"/>
            </a:xfrm>
            <a:prstGeom prst="ellipse">
              <a:avLst/>
            </a:prstGeom>
            <a:solidFill>
              <a:srgbClr val="FFFFFF"/>
            </a:solidFill>
            <a:ln>
              <a:solidFill>
                <a:schemeClr val="accent3">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solidFill>
                  <a:prstClr val="white"/>
                </a:solidFill>
              </a:endParaRPr>
            </a:p>
          </p:txBody>
        </p:sp>
        <p:pic>
          <p:nvPicPr>
            <p:cNvPr id="14" name="Picture 2" descr="http://t1.gstatic.com/images?q=tbn:ANd9GcSfLtaCsGO9UgQ96G_1eswjYFRMOZ_RtGGO6cdOqtA40QlhU6vh6WmpYcye">
              <a:hlinkClick r:id="rId2"/>
            </p:cNvPr>
            <p:cNvPicPr>
              <a:picLocks noChangeAspect="1" noChangeArrowheads="1"/>
            </p:cNvPicPr>
            <p:nvPr/>
          </p:nvPicPr>
          <p:blipFill>
            <a:blip r:embed="rId3" cstate="print">
              <a:lum bright="17000" contrast="3000"/>
            </a:blip>
            <a:srcRect/>
            <a:stretch>
              <a:fillRect/>
            </a:stretch>
          </p:blipFill>
          <p:spPr bwMode="auto">
            <a:xfrm>
              <a:off x="956031" y="553460"/>
              <a:ext cx="543553" cy="507505"/>
            </a:xfrm>
            <a:prstGeom prst="rect">
              <a:avLst/>
            </a:prstGeom>
            <a:noFill/>
          </p:spPr>
        </p:pic>
      </p:grpSp>
    </p:spTree>
    <p:extLst>
      <p:ext uri="{BB962C8B-B14F-4D97-AF65-F5344CB8AC3E}">
        <p14:creationId xmlns:p14="http://schemas.microsoft.com/office/powerpoint/2010/main" val="1709186329"/>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10 Título"/>
          <p:cNvSpPr>
            <a:spLocks noGrp="1"/>
          </p:cNvSpPr>
          <p:nvPr>
            <p:ph type="title"/>
          </p:nvPr>
        </p:nvSpPr>
        <p:spPr>
          <a:xfrm>
            <a:off x="288379" y="908720"/>
            <a:ext cx="8229600" cy="461665"/>
          </a:xfrm>
          <a:prstGeom prst="rect">
            <a:avLst/>
          </a:prstGeom>
          <a:solidFill>
            <a:schemeClr val="accent5">
              <a:lumMod val="60000"/>
              <a:lumOff val="40000"/>
            </a:schemeClr>
          </a:solidFill>
        </p:spPr>
        <p:txBody>
          <a:bodyPr wrap="square">
            <a:spAutoFit/>
          </a:bodyPr>
          <a:lstStyle/>
          <a:p>
            <a:r>
              <a:rPr lang="es-ES" sz="2400" dirty="0"/>
              <a:t>FUNDAMENTO DE LA PRETENSIÓN</a:t>
            </a:r>
            <a:endParaRPr lang="es-MX" sz="2400" dirty="0"/>
          </a:p>
        </p:txBody>
      </p:sp>
      <p:sp>
        <p:nvSpPr>
          <p:cNvPr id="3" name="2 Marcador de contenido"/>
          <p:cNvSpPr>
            <a:spLocks noGrp="1"/>
          </p:cNvSpPr>
          <p:nvPr>
            <p:ph idx="1"/>
          </p:nvPr>
        </p:nvSpPr>
        <p:spPr>
          <a:xfrm>
            <a:off x="323428" y="1556792"/>
            <a:ext cx="8229600" cy="4752528"/>
          </a:xfrm>
        </p:spPr>
        <p:txBody>
          <a:bodyPr>
            <a:normAutofit lnSpcReduction="10000"/>
          </a:bodyPr>
          <a:lstStyle/>
          <a:p>
            <a:pPr marL="0" indent="0" algn="just">
              <a:buNone/>
            </a:pPr>
            <a:r>
              <a:rPr lang="es-MX" sz="2800" dirty="0" smtClean="0">
                <a:solidFill>
                  <a:schemeClr val="bg1"/>
                </a:solidFill>
              </a:rPr>
              <a:t>El artículo </a:t>
            </a:r>
            <a:r>
              <a:rPr lang="es-MX" sz="2800" dirty="0">
                <a:solidFill>
                  <a:schemeClr val="bg1"/>
                </a:solidFill>
              </a:rPr>
              <a:t>2.97 del Código de Procedimientos Civiles para el Estado de México, dispone que:  Dos partes se encuentran en litigio cuando una pretende que el derecho apoya en su favor un interés en conflicto, y la otra parte se opone a la pretensión, o, aún no oponiéndose, no cumple con la obligación que se le reclama.</a:t>
            </a:r>
          </a:p>
          <a:p>
            <a:pPr marL="0" indent="0" algn="just">
              <a:buNone/>
            </a:pPr>
            <a:r>
              <a:rPr lang="es-MX" sz="2800" dirty="0">
                <a:solidFill>
                  <a:schemeClr val="bg1"/>
                </a:solidFill>
              </a:rPr>
              <a:t> </a:t>
            </a:r>
          </a:p>
          <a:p>
            <a:pPr marL="0" indent="0" algn="just">
              <a:buNone/>
            </a:pPr>
            <a:r>
              <a:rPr lang="es-MX" sz="2800" dirty="0">
                <a:solidFill>
                  <a:schemeClr val="bg1"/>
                </a:solidFill>
              </a:rPr>
              <a:t>En la vida práctica las pretensiones pueden ser penales,  civiles, administrativos,  laborales, mercantiles o de alguna otra materia. (SANTOS  AZUELA, H. </a:t>
            </a:r>
            <a:r>
              <a:rPr lang="es-MX" sz="2800" dirty="0" smtClean="0">
                <a:solidFill>
                  <a:schemeClr val="bg1"/>
                </a:solidFill>
              </a:rPr>
              <a:t>2005)</a:t>
            </a:r>
            <a:endParaRPr lang="es-MX" sz="2800" dirty="0">
              <a:solidFill>
                <a:schemeClr val="bg1"/>
              </a:solidFill>
            </a:endParaRPr>
          </a:p>
          <a:p>
            <a:pPr marL="0" indent="0" algn="just">
              <a:buNone/>
            </a:pPr>
            <a:endParaRPr lang="es-MX" sz="2800" dirty="0" smtClean="0"/>
          </a:p>
          <a:p>
            <a:pPr marL="0" indent="0" algn="just">
              <a:buNone/>
            </a:pPr>
            <a:endParaRPr lang="es-MX" sz="2800" dirty="0"/>
          </a:p>
          <a:p>
            <a:pPr marL="0" indent="0">
              <a:buNone/>
            </a:pPr>
            <a:endParaRPr lang="es-MX" sz="2800" dirty="0" smtClean="0"/>
          </a:p>
          <a:p>
            <a:pPr marL="0" indent="0">
              <a:buNone/>
            </a:pPr>
            <a:endParaRPr lang="es-MX" sz="2800" dirty="0"/>
          </a:p>
          <a:p>
            <a:pPr marL="0" indent="0">
              <a:buNone/>
            </a:pPr>
            <a:endParaRPr lang="es-MX" sz="2800" dirty="0" smtClean="0"/>
          </a:p>
          <a:p>
            <a:pPr marL="0" indent="0">
              <a:buNone/>
            </a:pPr>
            <a:endParaRPr lang="es-MX" sz="2800" dirty="0"/>
          </a:p>
          <a:p>
            <a:pPr marL="0" indent="0">
              <a:buNone/>
            </a:pPr>
            <a:endParaRPr lang="es-MX" sz="2800" dirty="0" smtClean="0"/>
          </a:p>
          <a:p>
            <a:pPr marL="0" indent="0">
              <a:buNone/>
            </a:pPr>
            <a:endParaRPr lang="es-MX" sz="2800" dirty="0"/>
          </a:p>
        </p:txBody>
      </p:sp>
      <p:sp>
        <p:nvSpPr>
          <p:cNvPr id="4" name="3 Rectángulo redondeado"/>
          <p:cNvSpPr/>
          <p:nvPr/>
        </p:nvSpPr>
        <p:spPr>
          <a:xfrm>
            <a:off x="221060" y="116632"/>
            <a:ext cx="8280920" cy="702696"/>
          </a:xfrm>
          <a:prstGeom prst="roundRect">
            <a:avLst/>
          </a:prstGeom>
          <a:gradFill>
            <a:gsLst>
              <a:gs pos="0">
                <a:srgbClr val="E6DCAC"/>
              </a:gs>
              <a:gs pos="12000">
                <a:srgbClr val="E6D78A"/>
              </a:gs>
              <a:gs pos="30000">
                <a:srgbClr val="C7AC4C"/>
              </a:gs>
              <a:gs pos="45000">
                <a:srgbClr val="E6D78A"/>
              </a:gs>
              <a:gs pos="77000">
                <a:srgbClr val="C7AC4C"/>
              </a:gs>
              <a:gs pos="100000">
                <a:srgbClr val="E6DCAC"/>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200" dirty="0" smtClean="0">
                <a:solidFill>
                  <a:srgbClr val="226911"/>
                </a:solidFill>
                <a:latin typeface="Elephant" pitchFamily="18" charset="0"/>
              </a:rPr>
              <a:t>    </a:t>
            </a:r>
            <a:r>
              <a:rPr lang="es-MX" sz="1400" i="1" dirty="0" smtClean="0">
                <a:solidFill>
                  <a:srgbClr val="11752B"/>
                </a:solidFill>
                <a:latin typeface="Bodoni MT Black" pitchFamily="18" charset="0"/>
              </a:rPr>
              <a:t>Universidad Autónoma del Estado de México</a:t>
            </a:r>
          </a:p>
          <a:p>
            <a:pPr algn="ctr"/>
            <a:r>
              <a:rPr lang="es-MX" sz="1600" i="1" dirty="0" smtClean="0">
                <a:solidFill>
                  <a:srgbClr val="11752B"/>
                </a:solidFill>
                <a:latin typeface="Bodoni MT Black" pitchFamily="18" charset="0"/>
              </a:rPr>
              <a:t>  </a:t>
            </a:r>
            <a:r>
              <a:rPr lang="es-MX" sz="1400" i="1" dirty="0" smtClean="0">
                <a:solidFill>
                  <a:srgbClr val="11752B"/>
                </a:solidFill>
                <a:latin typeface="Arial Rounded MT Bold" pitchFamily="34" charset="0"/>
              </a:rPr>
              <a:t>Centro Universitario UAEM Texcoco</a:t>
            </a:r>
            <a:endParaRPr lang="es-ES" sz="1400" i="1" dirty="0">
              <a:solidFill>
                <a:srgbClr val="11752B"/>
              </a:solidFill>
              <a:latin typeface="Arial Rounded MT Bold" pitchFamily="34" charset="0"/>
            </a:endParaRPr>
          </a:p>
        </p:txBody>
      </p:sp>
      <p:grpSp>
        <p:nvGrpSpPr>
          <p:cNvPr id="8" name="12 Grupo"/>
          <p:cNvGrpSpPr/>
          <p:nvPr/>
        </p:nvGrpSpPr>
        <p:grpSpPr>
          <a:xfrm>
            <a:off x="7380312" y="123136"/>
            <a:ext cx="672000" cy="656301"/>
            <a:chOff x="827584" y="404664"/>
            <a:chExt cx="792088" cy="792088"/>
          </a:xfrm>
        </p:grpSpPr>
        <p:sp>
          <p:nvSpPr>
            <p:cNvPr id="9" name="8 Elipse"/>
            <p:cNvSpPr/>
            <p:nvPr/>
          </p:nvSpPr>
          <p:spPr>
            <a:xfrm>
              <a:off x="827584" y="404664"/>
              <a:ext cx="792088" cy="792088"/>
            </a:xfrm>
            <a:prstGeom prst="ellipse">
              <a:avLst/>
            </a:prstGeom>
            <a:solidFill>
              <a:srgbClr val="FFFFFF"/>
            </a:solidFill>
            <a:ln>
              <a:solidFill>
                <a:schemeClr val="accent3">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solidFill>
                  <a:prstClr val="white"/>
                </a:solidFill>
              </a:endParaRPr>
            </a:p>
          </p:txBody>
        </p:sp>
        <p:pic>
          <p:nvPicPr>
            <p:cNvPr id="10" name="Picture 2" descr="http://t1.gstatic.com/images?q=tbn:ANd9GcSfLtaCsGO9UgQ96G_1eswjYFRMOZ_RtGGO6cdOqtA40QlhU6vh6WmpYcye">
              <a:hlinkClick r:id="rId2"/>
            </p:cNvPr>
            <p:cNvPicPr>
              <a:picLocks noChangeAspect="1" noChangeArrowheads="1"/>
            </p:cNvPicPr>
            <p:nvPr/>
          </p:nvPicPr>
          <p:blipFill>
            <a:blip r:embed="rId3" cstate="print">
              <a:lum bright="17000" contrast="3000"/>
            </a:blip>
            <a:srcRect/>
            <a:stretch>
              <a:fillRect/>
            </a:stretch>
          </p:blipFill>
          <p:spPr bwMode="auto">
            <a:xfrm>
              <a:off x="956031" y="553460"/>
              <a:ext cx="543553" cy="507505"/>
            </a:xfrm>
            <a:prstGeom prst="rect">
              <a:avLst/>
            </a:prstGeom>
            <a:noFill/>
          </p:spPr>
        </p:pic>
      </p:grpSp>
      <p:grpSp>
        <p:nvGrpSpPr>
          <p:cNvPr id="12" name="12 Grupo"/>
          <p:cNvGrpSpPr/>
          <p:nvPr/>
        </p:nvGrpSpPr>
        <p:grpSpPr>
          <a:xfrm>
            <a:off x="683568" y="116632"/>
            <a:ext cx="672000" cy="656301"/>
            <a:chOff x="827584" y="404664"/>
            <a:chExt cx="792088" cy="792088"/>
          </a:xfrm>
        </p:grpSpPr>
        <p:sp>
          <p:nvSpPr>
            <p:cNvPr id="13" name="12 Elipse"/>
            <p:cNvSpPr/>
            <p:nvPr/>
          </p:nvSpPr>
          <p:spPr>
            <a:xfrm>
              <a:off x="827584" y="404664"/>
              <a:ext cx="792088" cy="792088"/>
            </a:xfrm>
            <a:prstGeom prst="ellipse">
              <a:avLst/>
            </a:prstGeom>
            <a:solidFill>
              <a:srgbClr val="FFFFFF"/>
            </a:solidFill>
            <a:ln>
              <a:solidFill>
                <a:schemeClr val="accent3">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solidFill>
                  <a:prstClr val="white"/>
                </a:solidFill>
              </a:endParaRPr>
            </a:p>
          </p:txBody>
        </p:sp>
        <p:pic>
          <p:nvPicPr>
            <p:cNvPr id="14" name="Picture 2" descr="http://t1.gstatic.com/images?q=tbn:ANd9GcSfLtaCsGO9UgQ96G_1eswjYFRMOZ_RtGGO6cdOqtA40QlhU6vh6WmpYcye">
              <a:hlinkClick r:id="rId2"/>
            </p:cNvPr>
            <p:cNvPicPr>
              <a:picLocks noChangeAspect="1" noChangeArrowheads="1"/>
            </p:cNvPicPr>
            <p:nvPr/>
          </p:nvPicPr>
          <p:blipFill>
            <a:blip r:embed="rId3" cstate="print">
              <a:lum bright="17000" contrast="3000"/>
            </a:blip>
            <a:srcRect/>
            <a:stretch>
              <a:fillRect/>
            </a:stretch>
          </p:blipFill>
          <p:spPr bwMode="auto">
            <a:xfrm>
              <a:off x="956031" y="553460"/>
              <a:ext cx="543553" cy="507505"/>
            </a:xfrm>
            <a:prstGeom prst="rect">
              <a:avLst/>
            </a:prstGeom>
            <a:noFill/>
          </p:spPr>
        </p:pic>
      </p:grpSp>
      <p:sp>
        <p:nvSpPr>
          <p:cNvPr id="5" name="4 Rectángulo"/>
          <p:cNvSpPr/>
          <p:nvPr/>
        </p:nvSpPr>
        <p:spPr>
          <a:xfrm>
            <a:off x="899592" y="1720840"/>
            <a:ext cx="7488832" cy="369332"/>
          </a:xfrm>
          <a:prstGeom prst="rect">
            <a:avLst/>
          </a:prstGeom>
        </p:spPr>
        <p:txBody>
          <a:bodyPr wrap="square">
            <a:spAutoFit/>
          </a:bodyPr>
          <a:lstStyle/>
          <a:p>
            <a:endParaRPr lang="es-MX" dirty="0"/>
          </a:p>
        </p:txBody>
      </p:sp>
    </p:spTree>
    <p:extLst>
      <p:ext uri="{BB962C8B-B14F-4D97-AF65-F5344CB8AC3E}">
        <p14:creationId xmlns:p14="http://schemas.microsoft.com/office/powerpoint/2010/main" val="1709186329"/>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79005" y="806449"/>
            <a:ext cx="8229600" cy="534319"/>
          </a:xfrm>
          <a:solidFill>
            <a:schemeClr val="tx2">
              <a:lumMod val="60000"/>
              <a:lumOff val="40000"/>
            </a:schemeClr>
          </a:solidFill>
        </p:spPr>
        <p:txBody>
          <a:bodyPr>
            <a:normAutofit fontScale="90000"/>
          </a:bodyPr>
          <a:lstStyle/>
          <a:p>
            <a:r>
              <a:rPr lang="es-ES" dirty="0" smtClean="0"/>
              <a:t/>
            </a:r>
            <a:br>
              <a:rPr lang="es-ES" dirty="0" smtClean="0"/>
            </a:br>
            <a:r>
              <a:rPr lang="es-ES" sz="3100" dirty="0" smtClean="0">
                <a:solidFill>
                  <a:schemeClr val="bg1"/>
                </a:solidFill>
              </a:rPr>
              <a:t>Elementos de la pretensión (</a:t>
            </a:r>
            <a:r>
              <a:rPr lang="es-MX" sz="3100" dirty="0" smtClean="0">
                <a:solidFill>
                  <a:schemeClr val="bg1"/>
                </a:solidFill>
              </a:rPr>
              <a:t>Quisbert, </a:t>
            </a:r>
            <a:r>
              <a:rPr lang="es-MX" sz="3100" dirty="0" err="1" smtClean="0">
                <a:solidFill>
                  <a:schemeClr val="bg1"/>
                </a:solidFill>
              </a:rPr>
              <a:t>Ermo</a:t>
            </a:r>
            <a:r>
              <a:rPr lang="es-MX" sz="3100" dirty="0" smtClean="0">
                <a:solidFill>
                  <a:schemeClr val="bg1"/>
                </a:solidFill>
              </a:rPr>
              <a:t>, 2010)</a:t>
            </a:r>
            <a:r>
              <a:rPr lang="es-MX" dirty="0" smtClean="0">
                <a:solidFill>
                  <a:schemeClr val="bg1"/>
                </a:solidFill>
              </a:rPr>
              <a:t/>
            </a:r>
            <a:br>
              <a:rPr lang="es-MX" dirty="0" smtClean="0">
                <a:solidFill>
                  <a:schemeClr val="bg1"/>
                </a:solidFill>
              </a:rPr>
            </a:br>
            <a:endParaRPr lang="es-MX" dirty="0">
              <a:solidFill>
                <a:schemeClr val="bg1"/>
              </a:solidFill>
            </a:endParaRPr>
          </a:p>
        </p:txBody>
      </p:sp>
      <p:sp>
        <p:nvSpPr>
          <p:cNvPr id="4" name="3 Llamada de flecha a la derecha"/>
          <p:cNvSpPr/>
          <p:nvPr/>
        </p:nvSpPr>
        <p:spPr>
          <a:xfrm>
            <a:off x="15050" y="1393622"/>
            <a:ext cx="3733084" cy="5112568"/>
          </a:xfrm>
          <a:prstGeom prst="rightArrowCallout">
            <a:avLst/>
          </a:prstGeom>
          <a:solidFill>
            <a:schemeClr val="tx2">
              <a:lumMod val="60000"/>
              <a:lumOff val="40000"/>
            </a:schemeClr>
          </a:solidFill>
          <a:scene3d>
            <a:camera prst="orthographicFront"/>
            <a:lightRig rig="threePt" dir="t"/>
          </a:scene3d>
          <a:sp3d>
            <a:bevelT prst="angle"/>
          </a:sp3d>
        </p:spPr>
        <p:style>
          <a:lnRef idx="1">
            <a:schemeClr val="accent2"/>
          </a:lnRef>
          <a:fillRef idx="2">
            <a:schemeClr val="accent2"/>
          </a:fillRef>
          <a:effectRef idx="1">
            <a:schemeClr val="accent2"/>
          </a:effectRef>
          <a:fontRef idx="minor">
            <a:schemeClr val="dk1"/>
          </a:fontRef>
        </p:style>
        <p:txBody>
          <a:bodyPr rtlCol="0" anchor="ctr"/>
          <a:lstStyle/>
          <a:p>
            <a:pPr algn="ctr"/>
            <a:r>
              <a:rPr lang="es-MX" b="1" dirty="0" smtClean="0">
                <a:ln w="24500" cmpd="dbl">
                  <a:solidFill>
                    <a:schemeClr val="accent2">
                      <a:shade val="85000"/>
                      <a:satMod val="155000"/>
                    </a:schemeClr>
                  </a:solidFill>
                  <a:prstDash val="solid"/>
                  <a:miter lim="800000"/>
                </a:ln>
                <a:solidFill>
                  <a:schemeClr val="bg1"/>
                </a:solidFill>
                <a:effectLst>
                  <a:outerShdw blurRad="38100" dist="38100" dir="7020000" algn="tl">
                    <a:srgbClr val="000000">
                      <a:alpha val="35000"/>
                    </a:srgbClr>
                  </a:outerShdw>
                </a:effectLst>
                <a:latin typeface="Arial" pitchFamily="34" charset="0"/>
                <a:cs typeface="Arial" pitchFamily="34" charset="0"/>
              </a:rPr>
              <a:t>SUBJETIVOS  :   </a:t>
            </a:r>
          </a:p>
          <a:p>
            <a:pPr algn="just"/>
            <a:endParaRPr lang="es-MX" sz="1200" b="1" dirty="0" smtClean="0">
              <a:ln w="24500" cmpd="dbl">
                <a:solidFill>
                  <a:schemeClr val="accent2">
                    <a:shade val="85000"/>
                    <a:satMod val="155000"/>
                  </a:schemeClr>
                </a:solid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outerShdw blurRad="38100" dist="38100" dir="7020000" algn="tl">
                  <a:srgbClr val="000000">
                    <a:alpha val="35000"/>
                  </a:srgbClr>
                </a:outerShdw>
              </a:effectLst>
              <a:latin typeface="Arial" pitchFamily="34" charset="0"/>
              <a:cs typeface="Arial" pitchFamily="34" charset="0"/>
            </a:endParaRPr>
          </a:p>
          <a:p>
            <a:pPr algn="just"/>
            <a:r>
              <a:rPr lang="es-ES" sz="1200" dirty="0" smtClean="0">
                <a:solidFill>
                  <a:schemeClr val="bg1"/>
                </a:solidFill>
                <a:latin typeface="Arial" pitchFamily="34" charset="0"/>
                <a:cs typeface="Arial" pitchFamily="34" charset="0"/>
              </a:rPr>
              <a:t>Se refiere a la presencia, de sujetos procesales, (actor, demandado y juez), del cual el actor es el más importante, porque tiene la acción, porque si no utiliza este poder jurídico y no ha demandado, el juez no estará habilitado para conocer el caso de oficio.</a:t>
            </a:r>
            <a:endParaRPr lang="es-MX" sz="1200" dirty="0" smtClean="0">
              <a:solidFill>
                <a:schemeClr val="bg1"/>
              </a:solidFill>
              <a:latin typeface="Arial" pitchFamily="34" charset="0"/>
              <a:cs typeface="Arial" pitchFamily="34" charset="0"/>
            </a:endParaRPr>
          </a:p>
          <a:p>
            <a:pPr algn="just"/>
            <a:r>
              <a:rPr lang="es-ES" sz="1200" dirty="0" smtClean="0">
                <a:solidFill>
                  <a:schemeClr val="bg1"/>
                </a:solidFill>
                <a:latin typeface="Arial" pitchFamily="34" charset="0"/>
                <a:cs typeface="Arial" pitchFamily="34" charset="0"/>
              </a:rPr>
              <a:t> </a:t>
            </a:r>
            <a:endParaRPr lang="es-MX" sz="1200" dirty="0" smtClean="0">
              <a:solidFill>
                <a:schemeClr val="bg1"/>
              </a:solidFill>
              <a:latin typeface="Arial" pitchFamily="34" charset="0"/>
              <a:cs typeface="Arial" pitchFamily="34" charset="0"/>
            </a:endParaRPr>
          </a:p>
          <a:p>
            <a:pPr algn="just"/>
            <a:r>
              <a:rPr lang="es-ES" sz="1200" dirty="0" smtClean="0">
                <a:solidFill>
                  <a:schemeClr val="bg1"/>
                </a:solidFill>
                <a:latin typeface="Arial" pitchFamily="34" charset="0"/>
                <a:cs typeface="Arial" pitchFamily="34" charset="0"/>
              </a:rPr>
              <a:t>Si hay demanda el demandado tiene la calidad de contrapretensionante, porque cuando responde una demanda o plantea una excepción, también está haciendo conocer su propia pretensión. Entonces se vuelve contrapretensionante. Algunos autores lo llaman sujeto pasivo, resistente u opositor.</a:t>
            </a:r>
            <a:endParaRPr lang="es-MX" sz="1200" dirty="0" smtClean="0">
              <a:solidFill>
                <a:schemeClr val="bg1"/>
              </a:solidFill>
              <a:latin typeface="Arial" pitchFamily="34" charset="0"/>
              <a:cs typeface="Arial" pitchFamily="34" charset="0"/>
            </a:endParaRPr>
          </a:p>
          <a:p>
            <a:pPr algn="just"/>
            <a:endParaRPr lang="es-MX" sz="1200" dirty="0" smtClean="0">
              <a:latin typeface="Arial" pitchFamily="34" charset="0"/>
              <a:cs typeface="Arial" pitchFamily="34" charset="0"/>
            </a:endParaRPr>
          </a:p>
          <a:p>
            <a:pPr algn="just"/>
            <a:endParaRPr lang="es-MX" sz="1200" dirty="0">
              <a:latin typeface="Arial" pitchFamily="34" charset="0"/>
              <a:cs typeface="Arial" pitchFamily="34" charset="0"/>
            </a:endParaRPr>
          </a:p>
        </p:txBody>
      </p:sp>
      <p:sp>
        <p:nvSpPr>
          <p:cNvPr id="5" name="4 Llamada de flecha a la derecha"/>
          <p:cNvSpPr/>
          <p:nvPr/>
        </p:nvSpPr>
        <p:spPr>
          <a:xfrm>
            <a:off x="3714226" y="1547560"/>
            <a:ext cx="3262125" cy="4958630"/>
          </a:xfrm>
          <a:prstGeom prst="rightArrowCallout">
            <a:avLst/>
          </a:prstGeom>
          <a:solidFill>
            <a:schemeClr val="tx2">
              <a:lumMod val="60000"/>
              <a:lumOff val="40000"/>
            </a:schemeClr>
          </a:solidFill>
          <a:scene3d>
            <a:camera prst="orthographicFront"/>
            <a:lightRig rig="threePt" dir="t"/>
          </a:scene3d>
          <a:sp3d>
            <a:bevelT w="101600" prst="riblet"/>
          </a:sp3d>
        </p:spPr>
        <p:style>
          <a:lnRef idx="1">
            <a:schemeClr val="accent2"/>
          </a:lnRef>
          <a:fillRef idx="2">
            <a:schemeClr val="accent2"/>
          </a:fillRef>
          <a:effectRef idx="1">
            <a:schemeClr val="accent2"/>
          </a:effectRef>
          <a:fontRef idx="minor">
            <a:schemeClr val="dk1"/>
          </a:fontRef>
        </p:style>
        <p:txBody>
          <a:bodyPr rtlCol="0" anchor="ctr"/>
          <a:lstStyle/>
          <a:p>
            <a:pPr algn="just"/>
            <a:endParaRPr lang="es-MX" sz="1600" dirty="0" smtClean="0"/>
          </a:p>
          <a:p>
            <a:pPr algn="just"/>
            <a:endParaRPr lang="es-ES" sz="1600" dirty="0" smtClean="0">
              <a:latin typeface="Arial" pitchFamily="34" charset="0"/>
              <a:cs typeface="Arial" pitchFamily="34" charset="0"/>
            </a:endParaRPr>
          </a:p>
          <a:p>
            <a:pPr algn="just"/>
            <a:endParaRPr lang="es-ES" sz="1600" dirty="0" smtClean="0">
              <a:latin typeface="Arial" pitchFamily="34" charset="0"/>
              <a:cs typeface="Arial" pitchFamily="34" charset="0"/>
            </a:endParaRPr>
          </a:p>
          <a:p>
            <a:pPr algn="just"/>
            <a:endParaRPr lang="es-ES" sz="1600" dirty="0" smtClean="0">
              <a:latin typeface="Arial" pitchFamily="34" charset="0"/>
              <a:cs typeface="Arial" pitchFamily="34" charset="0"/>
            </a:endParaRPr>
          </a:p>
          <a:p>
            <a:pPr algn="just"/>
            <a:r>
              <a:rPr lang="es-ES" sz="1600" dirty="0" smtClean="0">
                <a:solidFill>
                  <a:schemeClr val="bg1"/>
                </a:solidFill>
                <a:latin typeface="Arial" pitchFamily="34" charset="0"/>
                <a:cs typeface="Arial" pitchFamily="34" charset="0"/>
              </a:rPr>
              <a:t>Es la actividad en el cumplimiento de las diferentes etapas del proceso hasta llegar a la sentencia. Esta actividad empieza con la manifestación de voluntad y está acompañada de otro hecho material: la presentación de la demanda. Esto es muy importante porque lo que no se pide al juez, no se otorga</a:t>
            </a:r>
            <a:r>
              <a:rPr lang="es-ES" sz="1600" dirty="0" smtClean="0">
                <a:latin typeface="Arial" pitchFamily="34" charset="0"/>
                <a:cs typeface="Arial" pitchFamily="34" charset="0"/>
              </a:rPr>
              <a:t>.</a:t>
            </a:r>
            <a:endParaRPr lang="es-MX" sz="1600" dirty="0" smtClean="0">
              <a:latin typeface="Arial" pitchFamily="34" charset="0"/>
              <a:cs typeface="Arial" pitchFamily="34" charset="0"/>
            </a:endParaRPr>
          </a:p>
          <a:p>
            <a:pPr algn="ctr"/>
            <a:endParaRPr lang="es-MX" dirty="0" smtClean="0">
              <a:latin typeface="Arial" pitchFamily="34" charset="0"/>
              <a:cs typeface="Arial" pitchFamily="34" charset="0"/>
            </a:endParaRPr>
          </a:p>
          <a:p>
            <a:pPr algn="ctr"/>
            <a:endParaRPr lang="es-MX" dirty="0">
              <a:latin typeface="Arial" pitchFamily="34" charset="0"/>
              <a:cs typeface="Arial" pitchFamily="34" charset="0"/>
            </a:endParaRPr>
          </a:p>
        </p:txBody>
      </p:sp>
      <p:sp>
        <p:nvSpPr>
          <p:cNvPr id="7" name="6 Rectángulo"/>
          <p:cNvSpPr/>
          <p:nvPr/>
        </p:nvSpPr>
        <p:spPr>
          <a:xfrm>
            <a:off x="7018383" y="1415827"/>
            <a:ext cx="1831729" cy="4876700"/>
          </a:xfrm>
          <a:prstGeom prst="rect">
            <a:avLst/>
          </a:prstGeom>
          <a:solidFill>
            <a:schemeClr val="tx2">
              <a:lumMod val="60000"/>
              <a:lumOff val="40000"/>
            </a:schemeClr>
          </a:solidFill>
          <a:scene3d>
            <a:camera prst="orthographicFront"/>
            <a:lightRig rig="threePt" dir="t"/>
          </a:scene3d>
          <a:sp3d>
            <a:bevelT prst="angle"/>
          </a:sp3d>
        </p:spPr>
        <p:style>
          <a:lnRef idx="1">
            <a:schemeClr val="accent2"/>
          </a:lnRef>
          <a:fillRef idx="2">
            <a:schemeClr val="accent2"/>
          </a:fillRef>
          <a:effectRef idx="1">
            <a:schemeClr val="accent2"/>
          </a:effectRef>
          <a:fontRef idx="minor">
            <a:schemeClr val="dk1"/>
          </a:fontRef>
        </p:style>
        <p:txBody>
          <a:bodyPr rtlCol="0" anchor="ctr"/>
          <a:lstStyle/>
          <a:p>
            <a:pPr algn="just"/>
            <a:endParaRPr lang="es-MX" dirty="0" smtClean="0">
              <a:solidFill>
                <a:schemeClr val="bg1"/>
              </a:solidFill>
            </a:endParaRPr>
          </a:p>
          <a:p>
            <a:pPr algn="just"/>
            <a:r>
              <a:rPr lang="es-ES" dirty="0" smtClean="0">
                <a:solidFill>
                  <a:schemeClr val="bg1"/>
                </a:solidFill>
                <a:latin typeface="Arial" pitchFamily="34" charset="0"/>
                <a:cs typeface="Arial" pitchFamily="34" charset="0"/>
              </a:rPr>
              <a:t>La demanda debe tener una pretensión de un derecho, antecedentes, (relato de los hechos, por el cual está pidiendo algo al Juez), y lo que se pide debe tener encuadre jurídico</a:t>
            </a:r>
            <a:r>
              <a:rPr lang="es-ES" dirty="0" smtClean="0">
                <a:latin typeface="Arial" pitchFamily="34" charset="0"/>
                <a:cs typeface="Arial" pitchFamily="34" charset="0"/>
              </a:rPr>
              <a:t>.</a:t>
            </a:r>
            <a:endParaRPr lang="es-MX" dirty="0" smtClean="0">
              <a:latin typeface="Arial" pitchFamily="34" charset="0"/>
              <a:cs typeface="Arial" pitchFamily="34" charset="0"/>
            </a:endParaRPr>
          </a:p>
          <a:p>
            <a:pPr algn="just"/>
            <a:endParaRPr lang="es-MX" dirty="0">
              <a:latin typeface="Arial" pitchFamily="34" charset="0"/>
              <a:cs typeface="Arial" pitchFamily="34" charset="0"/>
            </a:endParaRPr>
          </a:p>
        </p:txBody>
      </p:sp>
      <p:sp>
        <p:nvSpPr>
          <p:cNvPr id="8" name="7 Rectángulo"/>
          <p:cNvSpPr/>
          <p:nvPr/>
        </p:nvSpPr>
        <p:spPr>
          <a:xfrm>
            <a:off x="2813698" y="2967335"/>
            <a:ext cx="184731" cy="923330"/>
          </a:xfrm>
          <a:prstGeom prst="rect">
            <a:avLst/>
          </a:prstGeom>
          <a:noFill/>
        </p:spPr>
        <p:txBody>
          <a:bodyPr wrap="none" lIns="91440" tIns="45720" rIns="91440" bIns="45720">
            <a:spAutoFit/>
          </a:bodyPr>
          <a:lstStyle/>
          <a:p>
            <a:pPr algn="ctr"/>
            <a:endParaRPr lang="es-MX" sz="5400" b="1" cap="none" spc="0" dirty="0">
              <a:ln w="24500" cmpd="dbl">
                <a:solidFill>
                  <a:schemeClr val="accent2">
                    <a:shade val="85000"/>
                    <a:satMod val="155000"/>
                  </a:schemeClr>
                </a:solid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outerShdw blurRad="38100" dist="38100" dir="7020000" algn="tl">
                  <a:srgbClr val="000000">
                    <a:alpha val="35000"/>
                  </a:srgbClr>
                </a:outerShdw>
              </a:effectLst>
            </a:endParaRPr>
          </a:p>
        </p:txBody>
      </p:sp>
      <p:sp>
        <p:nvSpPr>
          <p:cNvPr id="9" name="8 Rectángulo"/>
          <p:cNvSpPr/>
          <p:nvPr/>
        </p:nvSpPr>
        <p:spPr>
          <a:xfrm>
            <a:off x="3947542" y="1601556"/>
            <a:ext cx="1543988" cy="615553"/>
          </a:xfrm>
          <a:prstGeom prst="rect">
            <a:avLst/>
          </a:prstGeom>
          <a:solidFill>
            <a:schemeClr val="tx2">
              <a:lumMod val="60000"/>
              <a:lumOff val="40000"/>
            </a:schemeClr>
          </a:solidFill>
        </p:spPr>
        <p:txBody>
          <a:bodyPr wrap="square" lIns="91440" tIns="45720" rIns="91440" bIns="45720">
            <a:spAutoFit/>
          </a:bodyPr>
          <a:lstStyle/>
          <a:p>
            <a:pPr algn="ctr"/>
            <a:r>
              <a:rPr lang="es-MX" b="1" cap="none" spc="0" dirty="0" smtClean="0">
                <a:ln w="24500" cmpd="dbl">
                  <a:solidFill>
                    <a:schemeClr val="accent2">
                      <a:shade val="85000"/>
                      <a:satMod val="155000"/>
                    </a:schemeClr>
                  </a:solid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outerShdw blurRad="38100" dist="38100" dir="2700000" algn="tl">
                    <a:srgbClr val="000000">
                      <a:alpha val="43137"/>
                    </a:srgbClr>
                  </a:outerShdw>
                </a:effectLst>
                <a:latin typeface="Arial" pitchFamily="34" charset="0"/>
                <a:cs typeface="Arial" pitchFamily="34" charset="0"/>
              </a:rPr>
              <a:t>OBJETIVOS</a:t>
            </a:r>
            <a:r>
              <a:rPr lang="es-MX" sz="1600" b="1" cap="none" spc="0" dirty="0" smtClean="0">
                <a:ln w="24500" cmpd="dbl">
                  <a:solidFill>
                    <a:schemeClr val="accent2">
                      <a:shade val="85000"/>
                      <a:satMod val="155000"/>
                    </a:schemeClr>
                  </a:solid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outerShdw blurRad="38100" dist="38100" dir="7020000" algn="tl">
                    <a:srgbClr val="000000">
                      <a:alpha val="35000"/>
                    </a:srgbClr>
                  </a:outerShdw>
                </a:effectLst>
                <a:latin typeface="Arial" pitchFamily="34" charset="0"/>
                <a:cs typeface="Arial" pitchFamily="34" charset="0"/>
              </a:rPr>
              <a:t>:</a:t>
            </a:r>
            <a:endParaRPr lang="es-MX" sz="1600" b="1" cap="none" spc="0" dirty="0">
              <a:ln w="24500" cmpd="dbl">
                <a:solidFill>
                  <a:schemeClr val="accent2">
                    <a:shade val="85000"/>
                    <a:satMod val="155000"/>
                  </a:schemeClr>
                </a:solid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outerShdw blurRad="38100" dist="38100" dir="7020000" algn="tl">
                  <a:srgbClr val="000000">
                    <a:alpha val="35000"/>
                  </a:srgbClr>
                </a:outerShdw>
              </a:effectLst>
              <a:latin typeface="Arial" pitchFamily="34" charset="0"/>
              <a:cs typeface="Arial" pitchFamily="34" charset="0"/>
            </a:endParaRPr>
          </a:p>
        </p:txBody>
      </p:sp>
      <p:sp>
        <p:nvSpPr>
          <p:cNvPr id="10" name="9 Rectángulo"/>
          <p:cNvSpPr/>
          <p:nvPr/>
        </p:nvSpPr>
        <p:spPr>
          <a:xfrm>
            <a:off x="7054503" y="1604430"/>
            <a:ext cx="1809021" cy="369332"/>
          </a:xfrm>
          <a:prstGeom prst="rect">
            <a:avLst/>
          </a:prstGeom>
          <a:noFill/>
        </p:spPr>
        <p:txBody>
          <a:bodyPr wrap="none" lIns="91440" tIns="45720" rIns="91440" bIns="45720">
            <a:spAutoFit/>
          </a:bodyPr>
          <a:lstStyle/>
          <a:p>
            <a:pPr algn="ctr"/>
            <a:r>
              <a:rPr lang="es-MX" b="1" cap="none" spc="0" dirty="0" smtClean="0">
                <a:ln w="24500" cmpd="dbl">
                  <a:solidFill>
                    <a:schemeClr val="accent2">
                      <a:shade val="85000"/>
                      <a:satMod val="155000"/>
                    </a:schemeClr>
                  </a:solid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outerShdw blurRad="38100" dist="38100" dir="7020000" algn="tl">
                    <a:srgbClr val="000000">
                      <a:alpha val="35000"/>
                    </a:srgbClr>
                  </a:outerShdw>
                </a:effectLst>
                <a:latin typeface="Arial" pitchFamily="34" charset="0"/>
                <a:cs typeface="Arial" pitchFamily="34" charset="0"/>
              </a:rPr>
              <a:t>MATERIALES: </a:t>
            </a:r>
            <a:endParaRPr lang="es-MX" b="1" cap="none" spc="0" dirty="0">
              <a:ln w="24500" cmpd="dbl">
                <a:solidFill>
                  <a:schemeClr val="accent2">
                    <a:shade val="85000"/>
                    <a:satMod val="155000"/>
                  </a:schemeClr>
                </a:solid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outerShdw blurRad="38100" dist="38100" dir="7020000" algn="tl">
                  <a:srgbClr val="000000">
                    <a:alpha val="35000"/>
                  </a:srgbClr>
                </a:outerShdw>
              </a:effectLst>
              <a:latin typeface="Arial" pitchFamily="34" charset="0"/>
              <a:cs typeface="Arial" pitchFamily="34" charset="0"/>
            </a:endParaRPr>
          </a:p>
        </p:txBody>
      </p:sp>
      <p:sp>
        <p:nvSpPr>
          <p:cNvPr id="14" name="13 Rectángulo redondeado"/>
          <p:cNvSpPr/>
          <p:nvPr/>
        </p:nvSpPr>
        <p:spPr>
          <a:xfrm>
            <a:off x="203402" y="93434"/>
            <a:ext cx="8280920" cy="702696"/>
          </a:xfrm>
          <a:prstGeom prst="roundRect">
            <a:avLst/>
          </a:prstGeom>
          <a:gradFill>
            <a:gsLst>
              <a:gs pos="0">
                <a:srgbClr val="E6DCAC"/>
              </a:gs>
              <a:gs pos="12000">
                <a:srgbClr val="E6D78A"/>
              </a:gs>
              <a:gs pos="30000">
                <a:srgbClr val="C7AC4C"/>
              </a:gs>
              <a:gs pos="45000">
                <a:srgbClr val="E6D78A"/>
              </a:gs>
              <a:gs pos="77000">
                <a:srgbClr val="C7AC4C"/>
              </a:gs>
              <a:gs pos="100000">
                <a:srgbClr val="E6DCAC"/>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200" dirty="0" smtClean="0">
                <a:solidFill>
                  <a:srgbClr val="226911"/>
                </a:solidFill>
                <a:latin typeface="Elephant" pitchFamily="18" charset="0"/>
              </a:rPr>
              <a:t>    </a:t>
            </a:r>
            <a:r>
              <a:rPr lang="es-MX" sz="1400" i="1" dirty="0" smtClean="0">
                <a:solidFill>
                  <a:srgbClr val="11752B"/>
                </a:solidFill>
                <a:latin typeface="Bodoni MT Black" pitchFamily="18" charset="0"/>
              </a:rPr>
              <a:t>Universidad Autónoma del Estado de México</a:t>
            </a:r>
          </a:p>
          <a:p>
            <a:pPr algn="ctr"/>
            <a:r>
              <a:rPr lang="es-MX" sz="1600" i="1" dirty="0" smtClean="0">
                <a:solidFill>
                  <a:srgbClr val="11752B"/>
                </a:solidFill>
                <a:latin typeface="Bodoni MT Black" pitchFamily="18" charset="0"/>
              </a:rPr>
              <a:t>  </a:t>
            </a:r>
            <a:r>
              <a:rPr lang="es-MX" sz="1400" i="1" dirty="0" smtClean="0">
                <a:solidFill>
                  <a:srgbClr val="11752B"/>
                </a:solidFill>
                <a:latin typeface="Arial Rounded MT Bold" pitchFamily="34" charset="0"/>
              </a:rPr>
              <a:t>Centro Universitario UAEM Texcoco</a:t>
            </a:r>
            <a:endParaRPr lang="es-ES" sz="1400" i="1" dirty="0">
              <a:solidFill>
                <a:srgbClr val="11752B"/>
              </a:solidFill>
              <a:latin typeface="Arial Rounded MT Bold" pitchFamily="34" charset="0"/>
            </a:endParaRPr>
          </a:p>
        </p:txBody>
      </p:sp>
      <p:grpSp>
        <p:nvGrpSpPr>
          <p:cNvPr id="15" name="12 Grupo"/>
          <p:cNvGrpSpPr/>
          <p:nvPr/>
        </p:nvGrpSpPr>
        <p:grpSpPr>
          <a:xfrm>
            <a:off x="668456" y="116632"/>
            <a:ext cx="672000" cy="656301"/>
            <a:chOff x="827584" y="404664"/>
            <a:chExt cx="792088" cy="792088"/>
          </a:xfrm>
        </p:grpSpPr>
        <p:sp>
          <p:nvSpPr>
            <p:cNvPr id="16" name="15 Elipse"/>
            <p:cNvSpPr/>
            <p:nvPr/>
          </p:nvSpPr>
          <p:spPr>
            <a:xfrm>
              <a:off x="827584" y="404664"/>
              <a:ext cx="792088" cy="792088"/>
            </a:xfrm>
            <a:prstGeom prst="ellipse">
              <a:avLst/>
            </a:prstGeom>
            <a:solidFill>
              <a:srgbClr val="FFFFFF"/>
            </a:solidFill>
            <a:ln>
              <a:solidFill>
                <a:schemeClr val="accent3">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solidFill>
                  <a:prstClr val="white"/>
                </a:solidFill>
              </a:endParaRPr>
            </a:p>
          </p:txBody>
        </p:sp>
        <p:pic>
          <p:nvPicPr>
            <p:cNvPr id="17" name="Picture 2" descr="http://t1.gstatic.com/images?q=tbn:ANd9GcSfLtaCsGO9UgQ96G_1eswjYFRMOZ_RtGGO6cdOqtA40QlhU6vh6WmpYcye">
              <a:hlinkClick r:id="rId2"/>
            </p:cNvPr>
            <p:cNvPicPr>
              <a:picLocks noChangeAspect="1" noChangeArrowheads="1"/>
            </p:cNvPicPr>
            <p:nvPr/>
          </p:nvPicPr>
          <p:blipFill>
            <a:blip r:embed="rId3" cstate="print">
              <a:lum bright="17000" contrast="3000"/>
            </a:blip>
            <a:srcRect/>
            <a:stretch>
              <a:fillRect/>
            </a:stretch>
          </p:blipFill>
          <p:spPr bwMode="auto">
            <a:xfrm>
              <a:off x="956031" y="553460"/>
              <a:ext cx="543553" cy="507505"/>
            </a:xfrm>
            <a:prstGeom prst="rect">
              <a:avLst/>
            </a:prstGeom>
            <a:noFill/>
          </p:spPr>
        </p:pic>
      </p:grpSp>
      <p:grpSp>
        <p:nvGrpSpPr>
          <p:cNvPr id="18" name="12 Grupo"/>
          <p:cNvGrpSpPr/>
          <p:nvPr/>
        </p:nvGrpSpPr>
        <p:grpSpPr>
          <a:xfrm>
            <a:off x="7608115" y="116632"/>
            <a:ext cx="672000" cy="656301"/>
            <a:chOff x="827584" y="404664"/>
            <a:chExt cx="792088" cy="792088"/>
          </a:xfrm>
        </p:grpSpPr>
        <p:sp>
          <p:nvSpPr>
            <p:cNvPr id="19" name="18 Elipse"/>
            <p:cNvSpPr/>
            <p:nvPr/>
          </p:nvSpPr>
          <p:spPr>
            <a:xfrm>
              <a:off x="827584" y="404664"/>
              <a:ext cx="792088" cy="792088"/>
            </a:xfrm>
            <a:prstGeom prst="ellipse">
              <a:avLst/>
            </a:prstGeom>
            <a:solidFill>
              <a:srgbClr val="FFFFFF"/>
            </a:solidFill>
            <a:ln>
              <a:solidFill>
                <a:schemeClr val="accent3">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solidFill>
                  <a:prstClr val="white"/>
                </a:solidFill>
              </a:endParaRPr>
            </a:p>
          </p:txBody>
        </p:sp>
        <p:pic>
          <p:nvPicPr>
            <p:cNvPr id="20" name="Picture 2" descr="http://t1.gstatic.com/images?q=tbn:ANd9GcSfLtaCsGO9UgQ96G_1eswjYFRMOZ_RtGGO6cdOqtA40QlhU6vh6WmpYcye">
              <a:hlinkClick r:id="rId2"/>
            </p:cNvPr>
            <p:cNvPicPr>
              <a:picLocks noChangeAspect="1" noChangeArrowheads="1"/>
            </p:cNvPicPr>
            <p:nvPr/>
          </p:nvPicPr>
          <p:blipFill>
            <a:blip r:embed="rId3" cstate="print">
              <a:lum bright="17000" contrast="3000"/>
            </a:blip>
            <a:srcRect/>
            <a:stretch>
              <a:fillRect/>
            </a:stretch>
          </p:blipFill>
          <p:spPr bwMode="auto">
            <a:xfrm>
              <a:off x="956031" y="553460"/>
              <a:ext cx="543553" cy="507505"/>
            </a:xfrm>
            <a:prstGeom prst="rect">
              <a:avLst/>
            </a:prstGeom>
            <a:noFill/>
          </p:spPr>
        </p:pic>
      </p:grpSp>
    </p:spTree>
    <p:extLst>
      <p:ext uri="{BB962C8B-B14F-4D97-AF65-F5344CB8AC3E}">
        <p14:creationId xmlns:p14="http://schemas.microsoft.com/office/powerpoint/2010/main" val="2086651886"/>
      </p:ext>
    </p:extLst>
  </p:cSld>
  <p:clrMapOvr>
    <a:masterClrMapping/>
  </p:clrMapOvr>
  <p:transition>
    <p:wipe dir="d"/>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CuadroTexto"/>
          <p:cNvSpPr txBox="1"/>
          <p:nvPr/>
        </p:nvSpPr>
        <p:spPr>
          <a:xfrm>
            <a:off x="395536" y="188640"/>
            <a:ext cx="8352928" cy="1600438"/>
          </a:xfrm>
          <a:prstGeom prst="rect">
            <a:avLst/>
          </a:prstGeom>
          <a:noFill/>
        </p:spPr>
        <p:txBody>
          <a:bodyPr wrap="square" rtlCol="0">
            <a:spAutoFit/>
          </a:bodyPr>
          <a:lstStyle/>
          <a:p>
            <a:pPr algn="ctr"/>
            <a:endParaRPr lang="es-ES" sz="2000" dirty="0" smtClean="0">
              <a:solidFill>
                <a:prstClr val="black"/>
              </a:solidFill>
              <a:latin typeface="Arial" pitchFamily="34" charset="0"/>
              <a:cs typeface="Arial" pitchFamily="34" charset="0"/>
            </a:endParaRPr>
          </a:p>
          <a:p>
            <a:pPr algn="ctr"/>
            <a:r>
              <a:rPr lang="es-ES" sz="2000" dirty="0" smtClean="0">
                <a:solidFill>
                  <a:prstClr val="black"/>
                </a:solidFill>
                <a:latin typeface="Arial" pitchFamily="34" charset="0"/>
                <a:cs typeface="Arial" pitchFamily="34" charset="0"/>
              </a:rPr>
              <a:t> </a:t>
            </a:r>
            <a:r>
              <a:rPr lang="es-ES" sz="2000" b="1" dirty="0" smtClean="0">
                <a:latin typeface="Arial" pitchFamily="34" charset="0"/>
                <a:cs typeface="Arial" pitchFamily="34" charset="0"/>
              </a:rPr>
              <a:t>PROGRAMA DE ESTUDIO POR COMPETENCIAS </a:t>
            </a:r>
          </a:p>
          <a:p>
            <a:pPr algn="ctr"/>
            <a:r>
              <a:rPr lang="es-ES" sz="2000" b="1" dirty="0" smtClean="0">
                <a:latin typeface="Arial" pitchFamily="34" charset="0"/>
                <a:cs typeface="Arial" pitchFamily="34" charset="0"/>
              </a:rPr>
              <a:t>“</a:t>
            </a:r>
            <a:r>
              <a:rPr lang="es-ES" sz="2000" b="1" dirty="0">
                <a:latin typeface="Arial" pitchFamily="34" charset="0"/>
                <a:cs typeface="Arial" pitchFamily="34" charset="0"/>
              </a:rPr>
              <a:t>DERECHO </a:t>
            </a:r>
            <a:r>
              <a:rPr lang="es-ES" sz="2000" b="1" dirty="0" smtClean="0">
                <a:latin typeface="Arial" pitchFamily="34" charset="0"/>
                <a:cs typeface="Arial" pitchFamily="34" charset="0"/>
              </a:rPr>
              <a:t>PROCESAL” </a:t>
            </a:r>
            <a:endParaRPr lang="es-ES" sz="2000" b="1" dirty="0" smtClean="0">
              <a:latin typeface="Arial" pitchFamily="34" charset="0"/>
              <a:cs typeface="Arial" pitchFamily="34" charset="0"/>
            </a:endParaRPr>
          </a:p>
          <a:p>
            <a:pPr algn="ctr"/>
            <a:endParaRPr lang="es-ES" b="1" dirty="0" smtClean="0">
              <a:latin typeface="Arial" pitchFamily="34" charset="0"/>
              <a:cs typeface="Arial" pitchFamily="34" charset="0"/>
            </a:endParaRPr>
          </a:p>
          <a:p>
            <a:r>
              <a:rPr lang="es-ES" sz="2000" b="1" dirty="0" smtClean="0">
                <a:latin typeface="Arial" pitchFamily="34" charset="0"/>
                <a:cs typeface="Arial" pitchFamily="34" charset="0"/>
              </a:rPr>
              <a:t>I</a:t>
            </a:r>
            <a:r>
              <a:rPr lang="es-ES" sz="2000" b="1" dirty="0">
                <a:latin typeface="Arial" pitchFamily="34" charset="0"/>
                <a:cs typeface="Arial" pitchFamily="34" charset="0"/>
              </a:rPr>
              <a:t>. IDENTIFICACIÓN DEL CURSO </a:t>
            </a:r>
            <a:endParaRPr lang="es-ES" sz="2000" dirty="0">
              <a:latin typeface="Arial" pitchFamily="34" charset="0"/>
              <a:cs typeface="Arial" pitchFamily="34" charset="0"/>
            </a:endParaRPr>
          </a:p>
        </p:txBody>
      </p:sp>
      <p:sp>
        <p:nvSpPr>
          <p:cNvPr id="5" name="4 Rectángulo"/>
          <p:cNvSpPr/>
          <p:nvPr/>
        </p:nvSpPr>
        <p:spPr>
          <a:xfrm>
            <a:off x="401663" y="1916832"/>
            <a:ext cx="8064896" cy="3754874"/>
          </a:xfrm>
          <a:prstGeom prst="rect">
            <a:avLst/>
          </a:prstGeom>
        </p:spPr>
        <p:txBody>
          <a:bodyPr wrap="square">
            <a:spAutoFit/>
          </a:bodyPr>
          <a:lstStyle/>
          <a:p>
            <a:pPr>
              <a:lnSpc>
                <a:spcPct val="150000"/>
              </a:lnSpc>
            </a:pPr>
            <a:r>
              <a:rPr lang="es-MX" sz="1400" b="1" dirty="0">
                <a:latin typeface="Arial" pitchFamily="34" charset="0"/>
                <a:cs typeface="Arial" pitchFamily="34" charset="0"/>
              </a:rPr>
              <a:t>Espacio Académico: </a:t>
            </a:r>
            <a:r>
              <a:rPr lang="es-MX" sz="1400" dirty="0">
                <a:latin typeface="Arial" pitchFamily="34" charset="0"/>
                <a:cs typeface="Arial" pitchFamily="34" charset="0"/>
              </a:rPr>
              <a:t>Centro Universitario UAEM Valle de Chalco 	</a:t>
            </a:r>
          </a:p>
          <a:p>
            <a:pPr>
              <a:lnSpc>
                <a:spcPct val="150000"/>
              </a:lnSpc>
            </a:pPr>
            <a:r>
              <a:rPr lang="es-ES" sz="1400" b="1" dirty="0">
                <a:latin typeface="Arial" pitchFamily="34" charset="0"/>
                <a:cs typeface="Arial" pitchFamily="34" charset="0"/>
              </a:rPr>
              <a:t>Programa Educativo: </a:t>
            </a:r>
            <a:r>
              <a:rPr lang="es-ES" sz="1400" dirty="0">
                <a:latin typeface="Arial" pitchFamily="34" charset="0"/>
                <a:cs typeface="Arial" pitchFamily="34" charset="0"/>
              </a:rPr>
              <a:t>Licenciatura en Derecho</a:t>
            </a:r>
          </a:p>
          <a:p>
            <a:pPr>
              <a:lnSpc>
                <a:spcPct val="150000"/>
              </a:lnSpc>
            </a:pPr>
            <a:r>
              <a:rPr lang="es-ES" sz="1400" b="1" dirty="0">
                <a:latin typeface="Arial" pitchFamily="34" charset="0"/>
                <a:cs typeface="Arial" pitchFamily="34" charset="0"/>
              </a:rPr>
              <a:t>Área de Docencia: </a:t>
            </a:r>
            <a:r>
              <a:rPr lang="es-ES" sz="1400" dirty="0" smtClean="0">
                <a:latin typeface="Arial" pitchFamily="34" charset="0"/>
                <a:cs typeface="Arial" pitchFamily="34" charset="0"/>
              </a:rPr>
              <a:t>Procesal</a:t>
            </a:r>
            <a:r>
              <a:rPr lang="es-ES" sz="1400" dirty="0">
                <a:latin typeface="Arial" pitchFamily="34" charset="0"/>
                <a:cs typeface="Arial" pitchFamily="34" charset="0"/>
              </a:rPr>
              <a:t>	</a:t>
            </a:r>
          </a:p>
          <a:p>
            <a:pPr>
              <a:lnSpc>
                <a:spcPct val="150000"/>
              </a:lnSpc>
            </a:pPr>
            <a:r>
              <a:rPr lang="es-MX" sz="1400" b="1" dirty="0">
                <a:latin typeface="Arial" pitchFamily="34" charset="0"/>
                <a:cs typeface="Arial" pitchFamily="34" charset="0"/>
              </a:rPr>
              <a:t>Aprobación por los H.H. Consejos Académico y de Gobierno</a:t>
            </a:r>
            <a:r>
              <a:rPr lang="es-MX" sz="1400" dirty="0">
                <a:latin typeface="Arial" pitchFamily="34" charset="0"/>
                <a:cs typeface="Arial" pitchFamily="34" charset="0"/>
              </a:rPr>
              <a:t>: </a:t>
            </a:r>
            <a:r>
              <a:rPr lang="es-MX" sz="1400" dirty="0" smtClean="0"/>
              <a:t>19/07/2012</a:t>
            </a:r>
          </a:p>
          <a:p>
            <a:pPr>
              <a:lnSpc>
                <a:spcPct val="150000"/>
              </a:lnSpc>
            </a:pPr>
            <a:r>
              <a:rPr lang="es-MX" sz="1400" b="1" dirty="0" smtClean="0">
                <a:latin typeface="Arial" pitchFamily="34" charset="0"/>
                <a:cs typeface="Arial" pitchFamily="34" charset="0"/>
              </a:rPr>
              <a:t>Programa </a:t>
            </a:r>
            <a:r>
              <a:rPr lang="es-MX" sz="1400" b="1" dirty="0">
                <a:latin typeface="Arial" pitchFamily="34" charset="0"/>
                <a:cs typeface="Arial" pitchFamily="34" charset="0"/>
              </a:rPr>
              <a:t>Elaborado por:  </a:t>
            </a:r>
            <a:r>
              <a:rPr lang="es-MX" sz="1400" dirty="0"/>
              <a:t>M. en D. Luis Fernando Ayala Valdés M. en D. Miriam Del Carmen Pichardo </a:t>
            </a:r>
            <a:r>
              <a:rPr lang="es-MX" sz="1400" dirty="0" smtClean="0"/>
              <a:t>Gómez y otros</a:t>
            </a:r>
            <a:r>
              <a:rPr lang="es-MX" sz="1400" dirty="0">
                <a:latin typeface="Arial" pitchFamily="34" charset="0"/>
                <a:cs typeface="Arial" pitchFamily="34" charset="0"/>
              </a:rPr>
              <a:t>	</a:t>
            </a:r>
          </a:p>
          <a:p>
            <a:pPr>
              <a:lnSpc>
                <a:spcPct val="150000"/>
              </a:lnSpc>
            </a:pPr>
            <a:r>
              <a:rPr lang="es-MX" sz="1400" b="1" dirty="0">
                <a:latin typeface="Arial" pitchFamily="34" charset="0"/>
                <a:cs typeface="Arial" pitchFamily="34" charset="0"/>
              </a:rPr>
              <a:t>Fecha de elaboración:  </a:t>
            </a:r>
            <a:r>
              <a:rPr lang="es-ES" sz="1400" dirty="0" smtClean="0">
                <a:latin typeface="Arial" pitchFamily="34" charset="0"/>
                <a:cs typeface="Arial" pitchFamily="34" charset="0"/>
              </a:rPr>
              <a:t>mayo </a:t>
            </a:r>
            <a:r>
              <a:rPr lang="es-ES" sz="1400" dirty="0">
                <a:latin typeface="Arial" pitchFamily="34" charset="0"/>
                <a:cs typeface="Arial" pitchFamily="34" charset="0"/>
              </a:rPr>
              <a:t>de 2005 	</a:t>
            </a:r>
          </a:p>
          <a:p>
            <a:r>
              <a:rPr lang="es-MX" sz="1400" b="1" dirty="0">
                <a:latin typeface="Arial" pitchFamily="34" charset="0"/>
                <a:cs typeface="Arial" pitchFamily="34" charset="0"/>
              </a:rPr>
              <a:t>Nombre de la Unidad de Aprendizaje:</a:t>
            </a:r>
            <a:r>
              <a:rPr lang="es-MX" sz="1400" dirty="0">
                <a:latin typeface="Arial" pitchFamily="34" charset="0"/>
                <a:cs typeface="Arial" pitchFamily="34" charset="0"/>
              </a:rPr>
              <a:t> </a:t>
            </a:r>
            <a:r>
              <a:rPr lang="es-ES" sz="1400" dirty="0"/>
              <a:t> </a:t>
            </a:r>
            <a:r>
              <a:rPr lang="es-ES" sz="1400" dirty="0" smtClean="0"/>
              <a:t>DERECHO PROCESAL</a:t>
            </a:r>
          </a:p>
          <a:p>
            <a:r>
              <a:rPr lang="es-MX" sz="1400" b="1" dirty="0" smtClean="0">
                <a:latin typeface="Arial" pitchFamily="34" charset="0"/>
                <a:cs typeface="Arial" pitchFamily="34" charset="0"/>
              </a:rPr>
              <a:t>Horas </a:t>
            </a:r>
            <a:r>
              <a:rPr lang="es-MX" sz="1400" b="1" dirty="0">
                <a:latin typeface="Arial" pitchFamily="34" charset="0"/>
                <a:cs typeface="Arial" pitchFamily="34" charset="0"/>
              </a:rPr>
              <a:t>de teoría: </a:t>
            </a:r>
            <a:r>
              <a:rPr lang="es-MX" sz="1400" dirty="0">
                <a:latin typeface="Arial" pitchFamily="34" charset="0"/>
                <a:cs typeface="Arial" pitchFamily="34" charset="0"/>
              </a:rPr>
              <a:t>4</a:t>
            </a:r>
          </a:p>
          <a:p>
            <a:pPr>
              <a:lnSpc>
                <a:spcPct val="150000"/>
              </a:lnSpc>
            </a:pPr>
            <a:r>
              <a:rPr lang="es-MX" sz="1400" b="1" dirty="0">
                <a:latin typeface="Arial" pitchFamily="34" charset="0"/>
                <a:cs typeface="Arial" pitchFamily="34" charset="0"/>
              </a:rPr>
              <a:t>Horas de práctica: </a:t>
            </a:r>
            <a:r>
              <a:rPr lang="es-MX" sz="1400" dirty="0">
                <a:latin typeface="Arial" pitchFamily="34" charset="0"/>
                <a:cs typeface="Arial" pitchFamily="34" charset="0"/>
              </a:rPr>
              <a:t>0 	</a:t>
            </a:r>
          </a:p>
          <a:p>
            <a:pPr>
              <a:lnSpc>
                <a:spcPct val="150000"/>
              </a:lnSpc>
            </a:pPr>
            <a:r>
              <a:rPr lang="es-MX" sz="1400" b="1" dirty="0">
                <a:latin typeface="Arial" pitchFamily="34" charset="0"/>
                <a:cs typeface="Arial" pitchFamily="34" charset="0"/>
              </a:rPr>
              <a:t>Total de horas : </a:t>
            </a:r>
            <a:r>
              <a:rPr lang="es-MX" sz="1400" dirty="0">
                <a:latin typeface="Arial" pitchFamily="34" charset="0"/>
                <a:cs typeface="Arial" pitchFamily="34" charset="0"/>
              </a:rPr>
              <a:t>4	</a:t>
            </a:r>
          </a:p>
          <a:p>
            <a:pPr>
              <a:lnSpc>
                <a:spcPct val="150000"/>
              </a:lnSpc>
            </a:pPr>
            <a:r>
              <a:rPr lang="es-MX" sz="1400" b="1" dirty="0">
                <a:latin typeface="Arial" pitchFamily="34" charset="0"/>
                <a:cs typeface="Arial" pitchFamily="34" charset="0"/>
              </a:rPr>
              <a:t>Créditos : </a:t>
            </a:r>
            <a:r>
              <a:rPr lang="es-MX" sz="1400" dirty="0">
                <a:latin typeface="Arial" pitchFamily="34" charset="0"/>
                <a:cs typeface="Arial" pitchFamily="34" charset="0"/>
              </a:rPr>
              <a:t>8</a:t>
            </a:r>
          </a:p>
        </p:txBody>
      </p:sp>
    </p:spTree>
    <p:extLst>
      <p:ext uri="{BB962C8B-B14F-4D97-AF65-F5344CB8AC3E}">
        <p14:creationId xmlns:p14="http://schemas.microsoft.com/office/powerpoint/2010/main" val="1838400823"/>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272380" y="1412776"/>
            <a:ext cx="8229600" cy="5328592"/>
          </a:xfrm>
        </p:spPr>
        <p:txBody>
          <a:bodyPr>
            <a:normAutofit fontScale="25000" lnSpcReduction="20000"/>
          </a:bodyPr>
          <a:lstStyle/>
          <a:p>
            <a:pPr marL="0" indent="0" algn="just">
              <a:lnSpc>
                <a:spcPct val="150000"/>
              </a:lnSpc>
              <a:buNone/>
            </a:pPr>
            <a:r>
              <a:rPr lang="es-MX" sz="8000" dirty="0" smtClean="0">
                <a:solidFill>
                  <a:schemeClr val="bg1"/>
                </a:solidFill>
              </a:rPr>
              <a:t>De la pretensión se puede derivar de la </a:t>
            </a:r>
            <a:r>
              <a:rPr lang="es-MX" sz="8000" dirty="0">
                <a:solidFill>
                  <a:schemeClr val="bg1"/>
                </a:solidFill>
              </a:rPr>
              <a:t>existencia de un derecho </a:t>
            </a:r>
            <a:r>
              <a:rPr lang="es-MX" sz="8000" dirty="0" smtClean="0">
                <a:solidFill>
                  <a:schemeClr val="bg1"/>
                </a:solidFill>
              </a:rPr>
              <a:t>subjetivo. </a:t>
            </a:r>
          </a:p>
          <a:p>
            <a:pPr marL="0" indent="0" algn="just">
              <a:lnSpc>
                <a:spcPct val="150000"/>
              </a:lnSpc>
              <a:buNone/>
            </a:pPr>
            <a:r>
              <a:rPr lang="es-MX" sz="8000" dirty="0">
                <a:solidFill>
                  <a:schemeClr val="bg1"/>
                </a:solidFill>
              </a:rPr>
              <a:t>El derecho subjetivo da la facultad de exigir el cumplimiento de una obligación al sujeto pasivo</a:t>
            </a:r>
            <a:r>
              <a:rPr lang="es-MX" sz="8000" dirty="0" smtClean="0">
                <a:solidFill>
                  <a:schemeClr val="bg1"/>
                </a:solidFill>
              </a:rPr>
              <a:t>.</a:t>
            </a:r>
          </a:p>
          <a:p>
            <a:pPr marL="0" indent="0" algn="just">
              <a:lnSpc>
                <a:spcPct val="150000"/>
              </a:lnSpc>
              <a:buNone/>
            </a:pPr>
            <a:r>
              <a:rPr lang="es-MX" sz="8000" dirty="0" smtClean="0">
                <a:solidFill>
                  <a:schemeClr val="bg1"/>
                </a:solidFill>
              </a:rPr>
              <a:t>El </a:t>
            </a:r>
            <a:r>
              <a:rPr lang="es-MX" sz="8000" dirty="0">
                <a:solidFill>
                  <a:schemeClr val="bg1"/>
                </a:solidFill>
              </a:rPr>
              <a:t>derecho subjetivo son las facultades o potestades jurídicas inherentes al hombre por razón de naturaleza, contrato u otra causa admisible en derecho. </a:t>
            </a:r>
            <a:r>
              <a:rPr lang="es-MX" sz="8000" dirty="0" smtClean="0">
                <a:solidFill>
                  <a:schemeClr val="bg1"/>
                </a:solidFill>
              </a:rPr>
              <a:t>Es un </a:t>
            </a:r>
            <a:r>
              <a:rPr lang="es-MX" sz="8000" dirty="0">
                <a:solidFill>
                  <a:schemeClr val="bg1"/>
                </a:solidFill>
              </a:rPr>
              <a:t>poder reconocido por el ordenamiento jurídico a la persona para que, dentro de su ámbito de </a:t>
            </a:r>
            <a:r>
              <a:rPr lang="es-MX" sz="8000" dirty="0" smtClean="0">
                <a:solidFill>
                  <a:schemeClr val="bg1"/>
                </a:solidFill>
              </a:rPr>
              <a:t>libertad, </a:t>
            </a:r>
            <a:r>
              <a:rPr lang="es-MX" sz="8000" dirty="0">
                <a:solidFill>
                  <a:schemeClr val="bg1"/>
                </a:solidFill>
              </a:rPr>
              <a:t>actúe de la manera que estima más conveniente a fin de satisfacer sus necesidades e intereses junto a una correspondiente protección o tutela en su defensa, aunque siempre delimitado por el interés general de la sociedad. (Santos Azuela, H. 2005).</a:t>
            </a:r>
          </a:p>
          <a:p>
            <a:pPr marL="0" indent="0" algn="just">
              <a:lnSpc>
                <a:spcPct val="150000"/>
              </a:lnSpc>
              <a:buNone/>
            </a:pPr>
            <a:r>
              <a:rPr lang="es-MX" sz="8000" dirty="0" smtClean="0">
                <a:solidFill>
                  <a:schemeClr val="bg1"/>
                </a:solidFill>
              </a:rPr>
              <a:t>El </a:t>
            </a:r>
            <a:r>
              <a:rPr lang="es-MX" sz="8000" dirty="0">
                <a:solidFill>
                  <a:schemeClr val="bg1"/>
                </a:solidFill>
              </a:rPr>
              <a:t>derecho subjetivo es algo que se tiene o no se tiene y en cambio la pretensión es algo que se hace o no se hace, es decir, la pretensión es actividad, es conducta. (Gómez Lara, C., 2010)</a:t>
            </a:r>
          </a:p>
          <a:p>
            <a:pPr marL="0" indent="0" algn="just">
              <a:lnSpc>
                <a:spcPct val="150000"/>
              </a:lnSpc>
              <a:buNone/>
            </a:pPr>
            <a:endParaRPr lang="es-MX" dirty="0" smtClean="0"/>
          </a:p>
          <a:p>
            <a:pPr algn="just">
              <a:lnSpc>
                <a:spcPct val="150000"/>
              </a:lnSpc>
              <a:buNone/>
            </a:pPr>
            <a:endParaRPr lang="es-MX" dirty="0" smtClean="0"/>
          </a:p>
          <a:p>
            <a:pPr marL="0" indent="0" algn="just">
              <a:buNone/>
            </a:pPr>
            <a:endParaRPr lang="es-MX" dirty="0" smtClean="0"/>
          </a:p>
          <a:p>
            <a:pPr marL="0" indent="0" algn="just">
              <a:buNone/>
            </a:pPr>
            <a:endParaRPr lang="es-MX" dirty="0"/>
          </a:p>
          <a:p>
            <a:pPr marL="0" indent="0" algn="just">
              <a:buNone/>
            </a:pPr>
            <a:endParaRPr lang="es-MX" dirty="0"/>
          </a:p>
          <a:p>
            <a:pPr marL="0" indent="0">
              <a:buNone/>
            </a:pPr>
            <a:endParaRPr lang="es-MX" dirty="0" smtClean="0"/>
          </a:p>
          <a:p>
            <a:pPr marL="0" indent="0">
              <a:buNone/>
            </a:pPr>
            <a:endParaRPr lang="es-MX" sz="2800" dirty="0"/>
          </a:p>
          <a:p>
            <a:pPr marL="0" indent="0">
              <a:buNone/>
            </a:pPr>
            <a:endParaRPr lang="es-MX" sz="2800" dirty="0" smtClean="0"/>
          </a:p>
          <a:p>
            <a:pPr marL="0" indent="0">
              <a:buNone/>
            </a:pPr>
            <a:endParaRPr lang="es-MX" sz="2800" dirty="0"/>
          </a:p>
          <a:p>
            <a:pPr marL="0" indent="0">
              <a:buNone/>
            </a:pPr>
            <a:endParaRPr lang="es-MX" sz="2800" dirty="0" smtClean="0"/>
          </a:p>
          <a:p>
            <a:pPr marL="0" indent="0">
              <a:buNone/>
            </a:pPr>
            <a:endParaRPr lang="es-MX" sz="2800" dirty="0"/>
          </a:p>
        </p:txBody>
      </p:sp>
      <p:sp>
        <p:nvSpPr>
          <p:cNvPr id="4" name="3 Rectángulo redondeado"/>
          <p:cNvSpPr/>
          <p:nvPr/>
        </p:nvSpPr>
        <p:spPr>
          <a:xfrm>
            <a:off x="221060" y="116632"/>
            <a:ext cx="8280920" cy="702696"/>
          </a:xfrm>
          <a:prstGeom prst="roundRect">
            <a:avLst/>
          </a:prstGeom>
          <a:gradFill>
            <a:gsLst>
              <a:gs pos="0">
                <a:srgbClr val="E6DCAC"/>
              </a:gs>
              <a:gs pos="12000">
                <a:srgbClr val="E6D78A"/>
              </a:gs>
              <a:gs pos="30000">
                <a:srgbClr val="C7AC4C"/>
              </a:gs>
              <a:gs pos="45000">
                <a:srgbClr val="E6D78A"/>
              </a:gs>
              <a:gs pos="77000">
                <a:srgbClr val="C7AC4C"/>
              </a:gs>
              <a:gs pos="100000">
                <a:srgbClr val="E6DCAC"/>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200" dirty="0" smtClean="0">
                <a:solidFill>
                  <a:srgbClr val="226911"/>
                </a:solidFill>
                <a:latin typeface="Elephant" pitchFamily="18" charset="0"/>
              </a:rPr>
              <a:t>    </a:t>
            </a:r>
            <a:r>
              <a:rPr lang="es-MX" sz="1400" i="1" dirty="0" smtClean="0">
                <a:solidFill>
                  <a:srgbClr val="11752B"/>
                </a:solidFill>
                <a:latin typeface="Bodoni MT Black" pitchFamily="18" charset="0"/>
              </a:rPr>
              <a:t>Universidad Autónoma del Estado de México</a:t>
            </a:r>
          </a:p>
          <a:p>
            <a:pPr algn="ctr"/>
            <a:r>
              <a:rPr lang="es-MX" sz="1600" i="1" dirty="0" smtClean="0">
                <a:solidFill>
                  <a:srgbClr val="11752B"/>
                </a:solidFill>
                <a:latin typeface="Bodoni MT Black" pitchFamily="18" charset="0"/>
              </a:rPr>
              <a:t>  </a:t>
            </a:r>
            <a:r>
              <a:rPr lang="es-MX" sz="1400" i="1" dirty="0" smtClean="0">
                <a:solidFill>
                  <a:srgbClr val="11752B"/>
                </a:solidFill>
                <a:latin typeface="Arial Rounded MT Bold" pitchFamily="34" charset="0"/>
              </a:rPr>
              <a:t>Centro Universitario UAEM Texcoco</a:t>
            </a:r>
            <a:endParaRPr lang="es-ES" sz="1400" i="1" dirty="0">
              <a:solidFill>
                <a:srgbClr val="11752B"/>
              </a:solidFill>
              <a:latin typeface="Arial Rounded MT Bold" pitchFamily="34" charset="0"/>
            </a:endParaRPr>
          </a:p>
        </p:txBody>
      </p:sp>
      <p:grpSp>
        <p:nvGrpSpPr>
          <p:cNvPr id="8" name="12 Grupo"/>
          <p:cNvGrpSpPr/>
          <p:nvPr/>
        </p:nvGrpSpPr>
        <p:grpSpPr>
          <a:xfrm>
            <a:off x="7380312" y="123136"/>
            <a:ext cx="672000" cy="656301"/>
            <a:chOff x="827584" y="404664"/>
            <a:chExt cx="792088" cy="792088"/>
          </a:xfrm>
        </p:grpSpPr>
        <p:sp>
          <p:nvSpPr>
            <p:cNvPr id="9" name="8 Elipse"/>
            <p:cNvSpPr/>
            <p:nvPr/>
          </p:nvSpPr>
          <p:spPr>
            <a:xfrm>
              <a:off x="827584" y="404664"/>
              <a:ext cx="792088" cy="792088"/>
            </a:xfrm>
            <a:prstGeom prst="ellipse">
              <a:avLst/>
            </a:prstGeom>
            <a:solidFill>
              <a:srgbClr val="FFFFFF"/>
            </a:solidFill>
            <a:ln>
              <a:solidFill>
                <a:schemeClr val="accent3">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solidFill>
                  <a:prstClr val="white"/>
                </a:solidFill>
              </a:endParaRPr>
            </a:p>
          </p:txBody>
        </p:sp>
        <p:pic>
          <p:nvPicPr>
            <p:cNvPr id="10" name="Picture 2" descr="http://t1.gstatic.com/images?q=tbn:ANd9GcSfLtaCsGO9UgQ96G_1eswjYFRMOZ_RtGGO6cdOqtA40QlhU6vh6WmpYcye">
              <a:hlinkClick r:id="rId2"/>
            </p:cNvPr>
            <p:cNvPicPr>
              <a:picLocks noChangeAspect="1" noChangeArrowheads="1"/>
            </p:cNvPicPr>
            <p:nvPr/>
          </p:nvPicPr>
          <p:blipFill>
            <a:blip r:embed="rId3" cstate="print">
              <a:lum bright="17000" contrast="3000"/>
            </a:blip>
            <a:srcRect/>
            <a:stretch>
              <a:fillRect/>
            </a:stretch>
          </p:blipFill>
          <p:spPr bwMode="auto">
            <a:xfrm>
              <a:off x="956031" y="553460"/>
              <a:ext cx="543553" cy="507505"/>
            </a:xfrm>
            <a:prstGeom prst="rect">
              <a:avLst/>
            </a:prstGeom>
            <a:noFill/>
          </p:spPr>
        </p:pic>
      </p:grpSp>
      <p:sp>
        <p:nvSpPr>
          <p:cNvPr id="11" name="10 Título"/>
          <p:cNvSpPr>
            <a:spLocks noGrp="1"/>
          </p:cNvSpPr>
          <p:nvPr>
            <p:ph type="title"/>
          </p:nvPr>
        </p:nvSpPr>
        <p:spPr>
          <a:xfrm>
            <a:off x="288379" y="908720"/>
            <a:ext cx="8229600" cy="461665"/>
          </a:xfrm>
          <a:prstGeom prst="rect">
            <a:avLst/>
          </a:prstGeom>
          <a:solidFill>
            <a:schemeClr val="tx2">
              <a:lumMod val="40000"/>
              <a:lumOff val="60000"/>
            </a:schemeClr>
          </a:solidFill>
        </p:spPr>
        <p:txBody>
          <a:bodyPr wrap="square">
            <a:spAutoFit/>
          </a:bodyPr>
          <a:lstStyle/>
          <a:p>
            <a:r>
              <a:rPr lang="es-MX" sz="2400" dirty="0" smtClean="0"/>
              <a:t>PRETENSIÓN Y DERECHO SUBJETIVO</a:t>
            </a:r>
            <a:endParaRPr lang="es-MX" sz="2400" dirty="0"/>
          </a:p>
        </p:txBody>
      </p:sp>
      <p:grpSp>
        <p:nvGrpSpPr>
          <p:cNvPr id="12" name="12 Grupo"/>
          <p:cNvGrpSpPr/>
          <p:nvPr/>
        </p:nvGrpSpPr>
        <p:grpSpPr>
          <a:xfrm>
            <a:off x="683568" y="116632"/>
            <a:ext cx="672000" cy="656301"/>
            <a:chOff x="827584" y="404664"/>
            <a:chExt cx="792088" cy="792088"/>
          </a:xfrm>
        </p:grpSpPr>
        <p:sp>
          <p:nvSpPr>
            <p:cNvPr id="13" name="12 Elipse"/>
            <p:cNvSpPr/>
            <p:nvPr/>
          </p:nvSpPr>
          <p:spPr>
            <a:xfrm>
              <a:off x="827584" y="404664"/>
              <a:ext cx="792088" cy="792088"/>
            </a:xfrm>
            <a:prstGeom prst="ellipse">
              <a:avLst/>
            </a:prstGeom>
            <a:solidFill>
              <a:srgbClr val="FFFFFF"/>
            </a:solidFill>
            <a:ln>
              <a:solidFill>
                <a:schemeClr val="accent3">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solidFill>
                  <a:prstClr val="white"/>
                </a:solidFill>
              </a:endParaRPr>
            </a:p>
          </p:txBody>
        </p:sp>
        <p:pic>
          <p:nvPicPr>
            <p:cNvPr id="14" name="Picture 2" descr="http://t1.gstatic.com/images?q=tbn:ANd9GcSfLtaCsGO9UgQ96G_1eswjYFRMOZ_RtGGO6cdOqtA40QlhU6vh6WmpYcye">
              <a:hlinkClick r:id="rId2"/>
            </p:cNvPr>
            <p:cNvPicPr>
              <a:picLocks noChangeAspect="1" noChangeArrowheads="1"/>
            </p:cNvPicPr>
            <p:nvPr/>
          </p:nvPicPr>
          <p:blipFill>
            <a:blip r:embed="rId3" cstate="print">
              <a:lum bright="17000" contrast="3000"/>
            </a:blip>
            <a:srcRect/>
            <a:stretch>
              <a:fillRect/>
            </a:stretch>
          </p:blipFill>
          <p:spPr bwMode="auto">
            <a:xfrm>
              <a:off x="956031" y="553460"/>
              <a:ext cx="543553" cy="507505"/>
            </a:xfrm>
            <a:prstGeom prst="rect">
              <a:avLst/>
            </a:prstGeom>
            <a:noFill/>
          </p:spPr>
        </p:pic>
      </p:grpSp>
    </p:spTree>
    <p:extLst>
      <p:ext uri="{BB962C8B-B14F-4D97-AF65-F5344CB8AC3E}">
        <p14:creationId xmlns:p14="http://schemas.microsoft.com/office/powerpoint/2010/main" val="1364147517"/>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899592" y="192071"/>
            <a:ext cx="7538987" cy="864096"/>
          </a:xfrm>
          <a:solidFill>
            <a:schemeClr val="accent1">
              <a:lumMod val="60000"/>
              <a:lumOff val="40000"/>
            </a:schemeClr>
          </a:solidFill>
          <a:scene3d>
            <a:camera prst="perspectiveAbove"/>
            <a:lightRig rig="threePt" dir="t"/>
          </a:scene3d>
          <a:sp3d>
            <a:bevelT w="101600" prst="riblet"/>
          </a:sp3d>
        </p:spPr>
        <p:style>
          <a:lnRef idx="1">
            <a:schemeClr val="accent2"/>
          </a:lnRef>
          <a:fillRef idx="2">
            <a:schemeClr val="accent2"/>
          </a:fillRef>
          <a:effectRef idx="1">
            <a:schemeClr val="accent2"/>
          </a:effectRef>
          <a:fontRef idx="minor">
            <a:schemeClr val="dk1"/>
          </a:fontRef>
        </p:style>
        <p:txBody>
          <a:bodyPr>
            <a:normAutofit fontScale="90000"/>
          </a:bodyPr>
          <a:lstStyle/>
          <a:p>
            <a:r>
              <a:rPr lang="es-ES" sz="3100" dirty="0" smtClean="0"/>
              <a:t/>
            </a:r>
            <a:br>
              <a:rPr lang="es-ES" sz="3100" dirty="0" smtClean="0"/>
            </a:br>
            <a:r>
              <a:rPr lang="es-ES" sz="2700" dirty="0" smtClean="0">
                <a:solidFill>
                  <a:schemeClr val="tx1"/>
                </a:solidFill>
                <a:latin typeface="Arial" pitchFamily="34" charset="0"/>
                <a:cs typeface="Arial" pitchFamily="34" charset="0"/>
              </a:rPr>
              <a:t>Clasificación de las pretensiones (Santos Azuela, H., 2005, p. 78)</a:t>
            </a:r>
            <a:r>
              <a:rPr lang="es-MX" sz="2700" dirty="0" smtClean="0">
                <a:solidFill>
                  <a:schemeClr val="tx1"/>
                </a:solidFill>
                <a:latin typeface="Arial" pitchFamily="34" charset="0"/>
                <a:cs typeface="Arial" pitchFamily="34" charset="0"/>
              </a:rPr>
              <a:t/>
            </a:r>
            <a:br>
              <a:rPr lang="es-MX" sz="2700" dirty="0" smtClean="0">
                <a:solidFill>
                  <a:schemeClr val="tx1"/>
                </a:solidFill>
                <a:latin typeface="Arial" pitchFamily="34" charset="0"/>
                <a:cs typeface="Arial" pitchFamily="34" charset="0"/>
              </a:rPr>
            </a:br>
            <a:endParaRPr lang="es-MX" sz="2700" dirty="0">
              <a:solidFill>
                <a:schemeClr val="tx1"/>
              </a:solidFill>
              <a:latin typeface="Arial" pitchFamily="34" charset="0"/>
              <a:cs typeface="Arial" pitchFamily="34" charset="0"/>
            </a:endParaRPr>
          </a:p>
        </p:txBody>
      </p:sp>
      <p:graphicFrame>
        <p:nvGraphicFramePr>
          <p:cNvPr id="5" name="4 Marcador de contenido"/>
          <p:cNvGraphicFramePr>
            <a:graphicFrameLocks noGrp="1"/>
          </p:cNvGraphicFramePr>
          <p:nvPr>
            <p:ph idx="1"/>
          </p:nvPr>
        </p:nvGraphicFramePr>
        <p:xfrm>
          <a:off x="457200" y="1357298"/>
          <a:ext cx="8229600" cy="476886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8" name="7 Rectángulo redondeado"/>
          <p:cNvSpPr/>
          <p:nvPr/>
        </p:nvSpPr>
        <p:spPr>
          <a:xfrm>
            <a:off x="500034" y="3143248"/>
            <a:ext cx="2143140" cy="914400"/>
          </a:xfrm>
          <a:prstGeom prst="roundRect">
            <a:avLst/>
          </a:prstGeom>
          <a:effectLst>
            <a:reflection blurRad="6350" stA="52000" endA="300" endPos="35000" dir="5400000" sy="-100000" algn="bl" rotWithShape="0"/>
          </a:effectLst>
          <a:scene3d>
            <a:camera prst="orthographicFront"/>
            <a:lightRig rig="threePt" dir="t"/>
          </a:scene3d>
          <a:sp3d>
            <a:bevelT w="101600" prst="ribl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latin typeface="Arial" pitchFamily="34" charset="0"/>
                <a:cs typeface="Arial" pitchFamily="34" charset="0"/>
              </a:rPr>
              <a:t>PRETENSIONES</a:t>
            </a:r>
            <a:endParaRPr lang="es-MX" dirty="0">
              <a:latin typeface="Arial" pitchFamily="34" charset="0"/>
              <a:cs typeface="Arial" pitchFamily="34" charset="0"/>
            </a:endParaRPr>
          </a:p>
        </p:txBody>
      </p:sp>
      <p:sp>
        <p:nvSpPr>
          <p:cNvPr id="9" name="8 Rectángulo redondeado"/>
          <p:cNvSpPr/>
          <p:nvPr/>
        </p:nvSpPr>
        <p:spPr>
          <a:xfrm>
            <a:off x="3428992" y="1500174"/>
            <a:ext cx="2714644" cy="914400"/>
          </a:xfrm>
          <a:prstGeom prst="roundRect">
            <a:avLst/>
          </a:prstGeom>
          <a:effectLst>
            <a:innerShdw blurRad="63500" dist="50800" dir="10800000">
              <a:prstClr val="black">
                <a:alpha val="50000"/>
              </a:prstClr>
            </a:innerShdw>
          </a:effectLst>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latin typeface="Arial" pitchFamily="34" charset="0"/>
                <a:cs typeface="Arial" pitchFamily="34" charset="0"/>
              </a:rPr>
              <a:t>EN FUNCIÓN DEL INTERES QUE SE PERSIGUE</a:t>
            </a:r>
            <a:endParaRPr lang="es-MX" dirty="0">
              <a:latin typeface="Arial" pitchFamily="34" charset="0"/>
              <a:cs typeface="Arial" pitchFamily="34" charset="0"/>
            </a:endParaRPr>
          </a:p>
        </p:txBody>
      </p:sp>
      <p:sp>
        <p:nvSpPr>
          <p:cNvPr id="10" name="9 Rectángulo redondeado"/>
          <p:cNvSpPr/>
          <p:nvPr/>
        </p:nvSpPr>
        <p:spPr>
          <a:xfrm>
            <a:off x="3428992" y="2643182"/>
            <a:ext cx="2786082" cy="914400"/>
          </a:xfrm>
          <a:prstGeom prst="roundRect">
            <a:avLst/>
          </a:prstGeom>
          <a:effectLst>
            <a:innerShdw blurRad="63500" dist="50800" dir="13500000">
              <a:prstClr val="black">
                <a:alpha val="50000"/>
              </a:prstClr>
            </a:innerShdw>
          </a:effectLst>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400" dirty="0" smtClean="0">
                <a:latin typeface="Arial" pitchFamily="34" charset="0"/>
                <a:cs typeface="Arial" pitchFamily="34" charset="0"/>
              </a:rPr>
              <a:t>EN FUNCIÓN DE LA NATURALEZA O CARÁCTER DE QUIEN LAS INVOCA</a:t>
            </a:r>
            <a:endParaRPr lang="es-MX" sz="1400" dirty="0">
              <a:latin typeface="Arial" pitchFamily="34" charset="0"/>
              <a:cs typeface="Arial" pitchFamily="34" charset="0"/>
            </a:endParaRPr>
          </a:p>
        </p:txBody>
      </p:sp>
      <p:sp>
        <p:nvSpPr>
          <p:cNvPr id="11" name="10 Rectángulo redondeado"/>
          <p:cNvSpPr/>
          <p:nvPr/>
        </p:nvSpPr>
        <p:spPr>
          <a:xfrm>
            <a:off x="3428992" y="3857628"/>
            <a:ext cx="2786082" cy="914400"/>
          </a:xfrm>
          <a:prstGeom prst="roundRect">
            <a:avLst/>
          </a:prstGeom>
          <a:effectLst>
            <a:innerShdw blurRad="63500" dist="50800" dir="13500000">
              <a:prstClr val="black">
                <a:alpha val="50000"/>
              </a:prstClr>
            </a:innerShdw>
          </a:effectLst>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latin typeface="Arial" pitchFamily="34" charset="0"/>
                <a:cs typeface="Arial" pitchFamily="34" charset="0"/>
              </a:rPr>
              <a:t>EN RAZON A LO PRETENDIDO EN EL PROCESO</a:t>
            </a:r>
            <a:endParaRPr lang="es-MX" dirty="0">
              <a:latin typeface="Arial" pitchFamily="34" charset="0"/>
              <a:cs typeface="Arial" pitchFamily="34" charset="0"/>
            </a:endParaRPr>
          </a:p>
        </p:txBody>
      </p:sp>
      <p:sp>
        <p:nvSpPr>
          <p:cNvPr id="12" name="11 Rectángulo redondeado"/>
          <p:cNvSpPr/>
          <p:nvPr/>
        </p:nvSpPr>
        <p:spPr>
          <a:xfrm>
            <a:off x="3428992" y="5072074"/>
            <a:ext cx="2714644" cy="914400"/>
          </a:xfrm>
          <a:prstGeom prst="roundRect">
            <a:avLst/>
          </a:prstGeom>
          <a:effectLst>
            <a:innerShdw blurRad="63500" dist="50800" dir="10800000">
              <a:prstClr val="black">
                <a:alpha val="50000"/>
              </a:prstClr>
            </a:innerShdw>
          </a:effectLst>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400" dirty="0" smtClean="0">
                <a:latin typeface="Arial" pitchFamily="34" charset="0"/>
                <a:cs typeface="Arial" pitchFamily="34" charset="0"/>
              </a:rPr>
              <a:t>DIFERENCIACIÓN DE LA PRETENSIÓN EN EL DERECHO PENAL SEGÚN QUISBERT  E. (2010)</a:t>
            </a:r>
            <a:endParaRPr lang="es-MX" sz="1400" dirty="0">
              <a:latin typeface="Arial" pitchFamily="34" charset="0"/>
              <a:cs typeface="Arial" pitchFamily="34" charset="0"/>
            </a:endParaRPr>
          </a:p>
        </p:txBody>
      </p:sp>
      <p:cxnSp>
        <p:nvCxnSpPr>
          <p:cNvPr id="14" name="13 Conector recto de flecha"/>
          <p:cNvCxnSpPr/>
          <p:nvPr/>
        </p:nvCxnSpPr>
        <p:spPr>
          <a:xfrm flipV="1">
            <a:off x="2214546" y="2000240"/>
            <a:ext cx="1000132" cy="928694"/>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21" name="20 Conector recto de flecha"/>
          <p:cNvCxnSpPr/>
          <p:nvPr/>
        </p:nvCxnSpPr>
        <p:spPr>
          <a:xfrm flipV="1">
            <a:off x="2714612" y="3214686"/>
            <a:ext cx="573092" cy="357190"/>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31" name="30 Conector recto de flecha"/>
          <p:cNvCxnSpPr/>
          <p:nvPr/>
        </p:nvCxnSpPr>
        <p:spPr>
          <a:xfrm rot="16200000" flipH="1">
            <a:off x="2714612" y="3571876"/>
            <a:ext cx="500066" cy="500066"/>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37" name="36 Conector recto de flecha"/>
          <p:cNvCxnSpPr/>
          <p:nvPr/>
        </p:nvCxnSpPr>
        <p:spPr>
          <a:xfrm>
            <a:off x="2285984" y="4357694"/>
            <a:ext cx="914400" cy="914400"/>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41" name="40 Conector recto de flecha"/>
          <p:cNvCxnSpPr/>
          <p:nvPr/>
        </p:nvCxnSpPr>
        <p:spPr>
          <a:xfrm>
            <a:off x="6215074" y="1928802"/>
            <a:ext cx="500066" cy="1588"/>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sp>
        <p:nvSpPr>
          <p:cNvPr id="44" name="43 Rectángulo redondeado"/>
          <p:cNvSpPr/>
          <p:nvPr/>
        </p:nvSpPr>
        <p:spPr>
          <a:xfrm>
            <a:off x="6858016" y="1428736"/>
            <a:ext cx="1857388" cy="285752"/>
          </a:xfrm>
          <a:prstGeom prst="roundRect">
            <a:avLst/>
          </a:prstGeom>
          <a:scene3d>
            <a:camera prst="orthographicFront"/>
            <a:lightRig rig="threePt" dir="t"/>
          </a:scene3d>
          <a:sp3d>
            <a:bevelT w="101600" prst="ribl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latin typeface="Arial" pitchFamily="34" charset="0"/>
                <a:cs typeface="Arial" pitchFamily="34" charset="0"/>
              </a:rPr>
              <a:t>PÚBLICAS</a:t>
            </a:r>
          </a:p>
        </p:txBody>
      </p:sp>
      <p:sp>
        <p:nvSpPr>
          <p:cNvPr id="45" name="44 Rectángulo redondeado"/>
          <p:cNvSpPr/>
          <p:nvPr/>
        </p:nvSpPr>
        <p:spPr>
          <a:xfrm>
            <a:off x="6858016" y="1785926"/>
            <a:ext cx="1857388" cy="285752"/>
          </a:xfrm>
          <a:prstGeom prst="roundRect">
            <a:avLst/>
          </a:prstGeom>
          <a:scene3d>
            <a:camera prst="orthographicFront"/>
            <a:lightRig rig="threePt" dir="t"/>
          </a:scene3d>
          <a:sp3d>
            <a:bevelT w="101600" prst="ribl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latin typeface="Arial" pitchFamily="34" charset="0"/>
                <a:cs typeface="Arial" pitchFamily="34" charset="0"/>
              </a:rPr>
              <a:t>PRIVADAS</a:t>
            </a:r>
            <a:endParaRPr lang="es-MX" dirty="0">
              <a:latin typeface="Arial" pitchFamily="34" charset="0"/>
              <a:cs typeface="Arial" pitchFamily="34" charset="0"/>
            </a:endParaRPr>
          </a:p>
        </p:txBody>
      </p:sp>
      <p:sp>
        <p:nvSpPr>
          <p:cNvPr id="46" name="45 Rectángulo redondeado"/>
          <p:cNvSpPr/>
          <p:nvPr/>
        </p:nvSpPr>
        <p:spPr>
          <a:xfrm>
            <a:off x="6858016" y="2143116"/>
            <a:ext cx="1857388" cy="285752"/>
          </a:xfrm>
          <a:prstGeom prst="roundRect">
            <a:avLst/>
          </a:prstGeom>
          <a:scene3d>
            <a:camera prst="orthographicFront"/>
            <a:lightRig rig="threePt" dir="t"/>
          </a:scene3d>
          <a:sp3d>
            <a:bevelT w="101600" prst="ribl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latin typeface="Arial" pitchFamily="34" charset="0"/>
                <a:cs typeface="Arial" pitchFamily="34" charset="0"/>
              </a:rPr>
              <a:t>COLECTIVAS</a:t>
            </a:r>
            <a:endParaRPr lang="es-MX" dirty="0">
              <a:latin typeface="Arial" pitchFamily="34" charset="0"/>
              <a:cs typeface="Arial" pitchFamily="34" charset="0"/>
            </a:endParaRPr>
          </a:p>
        </p:txBody>
      </p:sp>
      <p:cxnSp>
        <p:nvCxnSpPr>
          <p:cNvPr id="48" name="47 Conector recto de flecha"/>
          <p:cNvCxnSpPr/>
          <p:nvPr/>
        </p:nvCxnSpPr>
        <p:spPr>
          <a:xfrm flipV="1">
            <a:off x="6215074" y="1643050"/>
            <a:ext cx="500066" cy="285752"/>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51" name="50 Conector recto de flecha"/>
          <p:cNvCxnSpPr/>
          <p:nvPr/>
        </p:nvCxnSpPr>
        <p:spPr>
          <a:xfrm>
            <a:off x="6215074" y="1928802"/>
            <a:ext cx="500066" cy="285752"/>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sp>
        <p:nvSpPr>
          <p:cNvPr id="54" name="53 Rectángulo redondeado"/>
          <p:cNvSpPr/>
          <p:nvPr/>
        </p:nvSpPr>
        <p:spPr>
          <a:xfrm>
            <a:off x="6858016" y="2714620"/>
            <a:ext cx="1857388" cy="285752"/>
          </a:xfrm>
          <a:prstGeom prst="roundRect">
            <a:avLst/>
          </a:prstGeom>
          <a:scene3d>
            <a:camera prst="orthographicFront"/>
            <a:lightRig rig="threePt" dir="t"/>
          </a:scene3d>
          <a:sp3d>
            <a:bevelT w="101600" prst="ribl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latin typeface="Arial" pitchFamily="34" charset="0"/>
                <a:cs typeface="Arial" pitchFamily="34" charset="0"/>
              </a:rPr>
              <a:t>DE PARTES</a:t>
            </a:r>
            <a:endParaRPr lang="es-MX" dirty="0">
              <a:latin typeface="Arial" pitchFamily="34" charset="0"/>
              <a:cs typeface="Arial" pitchFamily="34" charset="0"/>
            </a:endParaRPr>
          </a:p>
        </p:txBody>
      </p:sp>
      <p:sp>
        <p:nvSpPr>
          <p:cNvPr id="55" name="54 Rectángulo redondeado"/>
          <p:cNvSpPr/>
          <p:nvPr/>
        </p:nvSpPr>
        <p:spPr>
          <a:xfrm>
            <a:off x="6858016" y="3071810"/>
            <a:ext cx="1857388" cy="285752"/>
          </a:xfrm>
          <a:prstGeom prst="roundRect">
            <a:avLst/>
          </a:prstGeom>
          <a:scene3d>
            <a:camera prst="orthographicFront"/>
            <a:lightRig rig="threePt" dir="t"/>
          </a:scene3d>
          <a:sp3d>
            <a:bevelT w="101600" prst="ribl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latin typeface="Arial" pitchFamily="34" charset="0"/>
                <a:cs typeface="Arial" pitchFamily="34" charset="0"/>
              </a:rPr>
              <a:t>OFICIALES</a:t>
            </a:r>
            <a:endParaRPr lang="es-MX" dirty="0">
              <a:latin typeface="Arial" pitchFamily="34" charset="0"/>
              <a:cs typeface="Arial" pitchFamily="34" charset="0"/>
            </a:endParaRPr>
          </a:p>
        </p:txBody>
      </p:sp>
      <p:cxnSp>
        <p:nvCxnSpPr>
          <p:cNvPr id="57" name="56 Conector recto de flecha"/>
          <p:cNvCxnSpPr/>
          <p:nvPr/>
        </p:nvCxnSpPr>
        <p:spPr>
          <a:xfrm flipV="1">
            <a:off x="6286512" y="2857496"/>
            <a:ext cx="428628" cy="142876"/>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62" name="61 Conector recto de flecha"/>
          <p:cNvCxnSpPr/>
          <p:nvPr/>
        </p:nvCxnSpPr>
        <p:spPr>
          <a:xfrm>
            <a:off x="6286512" y="3000372"/>
            <a:ext cx="428628" cy="214314"/>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sp>
        <p:nvSpPr>
          <p:cNvPr id="66" name="65 Rectángulo redondeado"/>
          <p:cNvSpPr/>
          <p:nvPr/>
        </p:nvSpPr>
        <p:spPr>
          <a:xfrm>
            <a:off x="6858016" y="3714752"/>
            <a:ext cx="1928826" cy="214314"/>
          </a:xfrm>
          <a:prstGeom prst="roundRect">
            <a:avLst/>
          </a:prstGeom>
          <a:scene3d>
            <a:camera prst="orthographicFront"/>
            <a:lightRig rig="threePt" dir="t"/>
          </a:scene3d>
          <a:sp3d>
            <a:bevelT w="101600" prst="ribl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latin typeface="Arial" pitchFamily="34" charset="0"/>
                <a:cs typeface="Arial" pitchFamily="34" charset="0"/>
              </a:rPr>
              <a:t>DECLARATIVAS</a:t>
            </a:r>
            <a:endParaRPr lang="es-MX" dirty="0">
              <a:latin typeface="Arial" pitchFamily="34" charset="0"/>
              <a:cs typeface="Arial" pitchFamily="34" charset="0"/>
            </a:endParaRPr>
          </a:p>
        </p:txBody>
      </p:sp>
      <p:sp>
        <p:nvSpPr>
          <p:cNvPr id="67" name="66 Rectángulo redondeado"/>
          <p:cNvSpPr/>
          <p:nvPr/>
        </p:nvSpPr>
        <p:spPr>
          <a:xfrm>
            <a:off x="6858016" y="4000504"/>
            <a:ext cx="1928826" cy="214314"/>
          </a:xfrm>
          <a:prstGeom prst="roundRect">
            <a:avLst/>
          </a:prstGeom>
          <a:scene3d>
            <a:camera prst="orthographicFront"/>
            <a:lightRig rig="threePt" dir="t"/>
          </a:scene3d>
          <a:sp3d>
            <a:bevelT w="101600" prst="ribl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latin typeface="Arial" pitchFamily="34" charset="0"/>
                <a:cs typeface="Arial" pitchFamily="34" charset="0"/>
              </a:rPr>
              <a:t>DE CONDENA</a:t>
            </a:r>
            <a:endParaRPr lang="es-MX" dirty="0">
              <a:latin typeface="Arial" pitchFamily="34" charset="0"/>
              <a:cs typeface="Arial" pitchFamily="34" charset="0"/>
            </a:endParaRPr>
          </a:p>
        </p:txBody>
      </p:sp>
      <p:sp>
        <p:nvSpPr>
          <p:cNvPr id="68" name="67 Rectángulo redondeado"/>
          <p:cNvSpPr/>
          <p:nvPr/>
        </p:nvSpPr>
        <p:spPr>
          <a:xfrm>
            <a:off x="6858016" y="4286256"/>
            <a:ext cx="1928826" cy="214314"/>
          </a:xfrm>
          <a:prstGeom prst="roundRect">
            <a:avLst/>
          </a:prstGeom>
          <a:scene3d>
            <a:camera prst="orthographicFront"/>
            <a:lightRig rig="threePt" dir="t"/>
          </a:scene3d>
          <a:sp3d>
            <a:bevelT w="101600" prst="ribl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600" dirty="0" smtClean="0">
                <a:latin typeface="Arial" pitchFamily="34" charset="0"/>
                <a:cs typeface="Arial" pitchFamily="34" charset="0"/>
              </a:rPr>
              <a:t>CONSTITUTIVA</a:t>
            </a:r>
            <a:r>
              <a:rPr lang="es-MX" dirty="0" smtClean="0">
                <a:latin typeface="Arial" pitchFamily="34" charset="0"/>
                <a:cs typeface="Arial" pitchFamily="34" charset="0"/>
              </a:rPr>
              <a:t>S</a:t>
            </a:r>
            <a:endParaRPr lang="es-MX" dirty="0">
              <a:latin typeface="Arial" pitchFamily="34" charset="0"/>
              <a:cs typeface="Arial" pitchFamily="34" charset="0"/>
            </a:endParaRPr>
          </a:p>
        </p:txBody>
      </p:sp>
      <p:sp>
        <p:nvSpPr>
          <p:cNvPr id="69" name="68 Rectángulo redondeado"/>
          <p:cNvSpPr/>
          <p:nvPr/>
        </p:nvSpPr>
        <p:spPr>
          <a:xfrm>
            <a:off x="6858016" y="4572008"/>
            <a:ext cx="1928826" cy="214314"/>
          </a:xfrm>
          <a:prstGeom prst="roundRect">
            <a:avLst/>
          </a:prstGeom>
          <a:scene3d>
            <a:camera prst="orthographicFront"/>
            <a:lightRig rig="threePt" dir="t"/>
          </a:scene3d>
          <a:sp3d>
            <a:bevelT w="101600" prst="ribl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latin typeface="Arial" pitchFamily="34" charset="0"/>
                <a:cs typeface="Arial" pitchFamily="34" charset="0"/>
              </a:rPr>
              <a:t>CAUTELARES</a:t>
            </a:r>
            <a:endParaRPr lang="es-MX" dirty="0">
              <a:latin typeface="Arial" pitchFamily="34" charset="0"/>
              <a:cs typeface="Arial" pitchFamily="34" charset="0"/>
            </a:endParaRPr>
          </a:p>
        </p:txBody>
      </p:sp>
      <p:sp>
        <p:nvSpPr>
          <p:cNvPr id="70" name="69 Rectángulo redondeado"/>
          <p:cNvSpPr/>
          <p:nvPr/>
        </p:nvSpPr>
        <p:spPr>
          <a:xfrm>
            <a:off x="6858016" y="4857760"/>
            <a:ext cx="1928826" cy="214314"/>
          </a:xfrm>
          <a:prstGeom prst="roundRect">
            <a:avLst/>
          </a:prstGeom>
          <a:scene3d>
            <a:camera prst="orthographicFront"/>
            <a:lightRig rig="threePt" dir="t"/>
          </a:scene3d>
          <a:sp3d>
            <a:bevelT w="101600" prst="ribl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latin typeface="Arial" pitchFamily="34" charset="0"/>
                <a:cs typeface="Arial" pitchFamily="34" charset="0"/>
              </a:rPr>
              <a:t>EJECUTIVAS</a:t>
            </a:r>
            <a:endParaRPr lang="es-MX" dirty="0">
              <a:latin typeface="Arial" pitchFamily="34" charset="0"/>
              <a:cs typeface="Arial" pitchFamily="34" charset="0"/>
            </a:endParaRPr>
          </a:p>
        </p:txBody>
      </p:sp>
      <p:cxnSp>
        <p:nvCxnSpPr>
          <p:cNvPr id="72" name="71 Conector recto de flecha"/>
          <p:cNvCxnSpPr/>
          <p:nvPr/>
        </p:nvCxnSpPr>
        <p:spPr>
          <a:xfrm>
            <a:off x="6286512" y="4286256"/>
            <a:ext cx="500066" cy="71438"/>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75" name="74 Conector recto de flecha"/>
          <p:cNvCxnSpPr/>
          <p:nvPr/>
        </p:nvCxnSpPr>
        <p:spPr>
          <a:xfrm>
            <a:off x="6286512" y="4286256"/>
            <a:ext cx="500066" cy="357190"/>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80" name="79 Conector recto de flecha"/>
          <p:cNvCxnSpPr/>
          <p:nvPr/>
        </p:nvCxnSpPr>
        <p:spPr>
          <a:xfrm flipV="1">
            <a:off x="6286512" y="4143380"/>
            <a:ext cx="500066" cy="142876"/>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89" name="88 Conector recto de flecha"/>
          <p:cNvCxnSpPr/>
          <p:nvPr/>
        </p:nvCxnSpPr>
        <p:spPr>
          <a:xfrm flipV="1">
            <a:off x="6286512" y="3929066"/>
            <a:ext cx="428628" cy="357190"/>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92" name="91 Conector recto de flecha"/>
          <p:cNvCxnSpPr/>
          <p:nvPr/>
        </p:nvCxnSpPr>
        <p:spPr>
          <a:xfrm rot="16200000" flipH="1">
            <a:off x="6215074" y="4357694"/>
            <a:ext cx="571504" cy="428628"/>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sp>
        <p:nvSpPr>
          <p:cNvPr id="97" name="96 Rectángulo redondeado"/>
          <p:cNvSpPr/>
          <p:nvPr/>
        </p:nvSpPr>
        <p:spPr>
          <a:xfrm>
            <a:off x="6858016" y="5214950"/>
            <a:ext cx="1928826" cy="357190"/>
          </a:xfrm>
          <a:prstGeom prst="roundRect">
            <a:avLst/>
          </a:prstGeom>
          <a:scene3d>
            <a:camera prst="orthographicFront"/>
            <a:lightRig rig="threePt" dir="t"/>
          </a:scene3d>
          <a:sp3d>
            <a:bevelT w="101600" prst="ribl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latin typeface="Arial" pitchFamily="34" charset="0"/>
                <a:cs typeface="Arial" pitchFamily="34" charset="0"/>
              </a:rPr>
              <a:t>FORMALES </a:t>
            </a:r>
            <a:endParaRPr lang="es-MX" dirty="0">
              <a:latin typeface="Arial" pitchFamily="34" charset="0"/>
              <a:cs typeface="Arial" pitchFamily="34" charset="0"/>
            </a:endParaRPr>
          </a:p>
        </p:txBody>
      </p:sp>
      <p:sp>
        <p:nvSpPr>
          <p:cNvPr id="98" name="97 Rectángulo redondeado"/>
          <p:cNvSpPr/>
          <p:nvPr/>
        </p:nvSpPr>
        <p:spPr>
          <a:xfrm>
            <a:off x="6858016" y="5643578"/>
            <a:ext cx="1928826" cy="357190"/>
          </a:xfrm>
          <a:prstGeom prst="roundRect">
            <a:avLst/>
          </a:prstGeom>
          <a:scene3d>
            <a:camera prst="orthographicFront"/>
            <a:lightRig rig="threePt" dir="t"/>
          </a:scene3d>
          <a:sp3d>
            <a:bevelT w="101600" prst="ribl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latin typeface="Arial" pitchFamily="34" charset="0"/>
                <a:cs typeface="Arial" pitchFamily="34" charset="0"/>
              </a:rPr>
              <a:t>MATERIALES</a:t>
            </a:r>
            <a:endParaRPr lang="es-MX" dirty="0">
              <a:latin typeface="Arial" pitchFamily="34" charset="0"/>
              <a:cs typeface="Arial" pitchFamily="34" charset="0"/>
            </a:endParaRPr>
          </a:p>
        </p:txBody>
      </p:sp>
      <p:cxnSp>
        <p:nvCxnSpPr>
          <p:cNvPr id="120" name="119 Conector recto de flecha"/>
          <p:cNvCxnSpPr/>
          <p:nvPr/>
        </p:nvCxnSpPr>
        <p:spPr>
          <a:xfrm flipV="1">
            <a:off x="6286512" y="5357826"/>
            <a:ext cx="428628" cy="142876"/>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124" name="123 Conector recto de flecha"/>
          <p:cNvCxnSpPr/>
          <p:nvPr/>
        </p:nvCxnSpPr>
        <p:spPr>
          <a:xfrm>
            <a:off x="6286512" y="5500702"/>
            <a:ext cx="428628" cy="214314"/>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pic>
        <p:nvPicPr>
          <p:cNvPr id="42" name="Picture 2" descr="http://t1.gstatic.com/images?q=tbn:ANd9GcSfLtaCsGO9UgQ96G_1eswjYFRMOZ_RtGGO6cdOqtA40QlhU6vh6WmpYcye">
            <a:hlinkClick r:id="rId7"/>
          </p:cNvPr>
          <p:cNvPicPr>
            <a:picLocks noChangeAspect="1" noChangeArrowheads="1"/>
          </p:cNvPicPr>
          <p:nvPr/>
        </p:nvPicPr>
        <p:blipFill>
          <a:blip r:embed="rId8" cstate="print">
            <a:lum bright="17000" contrast="3000"/>
          </a:blip>
          <a:srcRect/>
          <a:stretch>
            <a:fillRect/>
          </a:stretch>
        </p:blipFill>
        <p:spPr bwMode="auto">
          <a:xfrm>
            <a:off x="269461" y="349689"/>
            <a:ext cx="461145" cy="420504"/>
          </a:xfrm>
          <a:prstGeom prst="rect">
            <a:avLst/>
          </a:prstGeom>
          <a:noFill/>
        </p:spPr>
      </p:pic>
      <p:pic>
        <p:nvPicPr>
          <p:cNvPr id="43" name="Picture 2" descr="http://t1.gstatic.com/images?q=tbn:ANd9GcSfLtaCsGO9UgQ96G_1eswjYFRMOZ_RtGGO6cdOqtA40QlhU6vh6WmpYcye">
            <a:hlinkClick r:id="rId7"/>
          </p:cNvPr>
          <p:cNvPicPr>
            <a:picLocks noChangeAspect="1" noChangeArrowheads="1"/>
          </p:cNvPicPr>
          <p:nvPr/>
        </p:nvPicPr>
        <p:blipFill>
          <a:blip r:embed="rId8" cstate="print">
            <a:lum bright="17000" contrast="3000"/>
          </a:blip>
          <a:srcRect/>
          <a:stretch>
            <a:fillRect/>
          </a:stretch>
        </p:blipFill>
        <p:spPr bwMode="auto">
          <a:xfrm>
            <a:off x="8556269" y="413867"/>
            <a:ext cx="461145" cy="420504"/>
          </a:xfrm>
          <a:prstGeom prst="rect">
            <a:avLst/>
          </a:prstGeom>
          <a:noFill/>
        </p:spPr>
      </p:pic>
    </p:spTree>
    <p:extLst>
      <p:ext uri="{BB962C8B-B14F-4D97-AF65-F5344CB8AC3E}">
        <p14:creationId xmlns:p14="http://schemas.microsoft.com/office/powerpoint/2010/main" val="1627518417"/>
      </p:ext>
    </p:extLst>
  </p:cSld>
  <p:clrMapOvr>
    <a:masterClrMapping/>
  </p:clrMapOvr>
  <p:transition>
    <p:newsflash/>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928670"/>
            <a:ext cx="8229600" cy="714380"/>
          </a:xfrm>
          <a:solidFill>
            <a:schemeClr val="tx2">
              <a:lumMod val="60000"/>
              <a:lumOff val="40000"/>
            </a:schemeClr>
          </a:solidFill>
          <a:scene3d>
            <a:camera prst="perspectiveBelow"/>
            <a:lightRig rig="threePt" dir="t"/>
          </a:scene3d>
          <a:sp3d>
            <a:bevelT prst="angle"/>
          </a:sp3d>
        </p:spPr>
        <p:style>
          <a:lnRef idx="1">
            <a:schemeClr val="accent6"/>
          </a:lnRef>
          <a:fillRef idx="2">
            <a:schemeClr val="accent6"/>
          </a:fillRef>
          <a:effectRef idx="1">
            <a:schemeClr val="accent6"/>
          </a:effectRef>
          <a:fontRef idx="minor">
            <a:schemeClr val="dk1"/>
          </a:fontRef>
        </p:style>
        <p:txBody>
          <a:bodyPr>
            <a:noAutofit/>
          </a:bodyPr>
          <a:lstStyle/>
          <a:p>
            <a:pPr algn="just"/>
            <a:r>
              <a:rPr lang="es-MX" sz="2800" dirty="0" smtClean="0">
                <a:solidFill>
                  <a:schemeClr val="bg1"/>
                </a:solidFill>
                <a:latin typeface="Arial" pitchFamily="34" charset="0"/>
                <a:cs typeface="Arial" pitchFamily="34" charset="0"/>
              </a:rPr>
              <a:t>EN </a:t>
            </a:r>
            <a:r>
              <a:rPr lang="es-MX" sz="2800" dirty="0" smtClean="0">
                <a:solidFill>
                  <a:schemeClr val="bg1"/>
                </a:solidFill>
                <a:latin typeface="Arial" pitchFamily="34" charset="0"/>
                <a:cs typeface="Arial" pitchFamily="34" charset="0"/>
              </a:rPr>
              <a:t>FUNCIÓN AL INTERES QUE SE PERSIGUE</a:t>
            </a:r>
            <a:endParaRPr lang="es-MX" sz="2800" dirty="0">
              <a:latin typeface="Arial" pitchFamily="34" charset="0"/>
              <a:cs typeface="Arial" pitchFamily="34" charset="0"/>
            </a:endParaRPr>
          </a:p>
        </p:txBody>
      </p:sp>
      <p:sp>
        <p:nvSpPr>
          <p:cNvPr id="3" name="2 Marcador de contenido"/>
          <p:cNvSpPr>
            <a:spLocks noGrp="1"/>
          </p:cNvSpPr>
          <p:nvPr>
            <p:ph idx="1"/>
          </p:nvPr>
        </p:nvSpPr>
        <p:spPr>
          <a:xfrm>
            <a:off x="285720" y="1714488"/>
            <a:ext cx="8643998" cy="5143512"/>
          </a:xfrm>
        </p:spPr>
        <p:txBody>
          <a:bodyPr>
            <a:normAutofit/>
          </a:bodyPr>
          <a:lstStyle/>
          <a:p>
            <a:pPr algn="just"/>
            <a:endParaRPr lang="es-MX" sz="1400" dirty="0"/>
          </a:p>
        </p:txBody>
      </p:sp>
      <p:sp>
        <p:nvSpPr>
          <p:cNvPr id="4" name="3 Rectángulo redondeado"/>
          <p:cNvSpPr/>
          <p:nvPr/>
        </p:nvSpPr>
        <p:spPr>
          <a:xfrm>
            <a:off x="285720" y="1857364"/>
            <a:ext cx="2500330" cy="5000636"/>
          </a:xfrm>
          <a:prstGeom prst="roundRect">
            <a:avLst/>
          </a:prstGeom>
          <a:solidFill>
            <a:schemeClr val="tx2">
              <a:lumMod val="60000"/>
              <a:lumOff val="4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hemeClr val="accent6"/>
          </a:lnRef>
          <a:fillRef idx="3">
            <a:schemeClr val="accent6"/>
          </a:fillRef>
          <a:effectRef idx="3">
            <a:schemeClr val="accent6"/>
          </a:effectRef>
          <a:fontRef idx="minor">
            <a:schemeClr val="lt1"/>
          </a:fontRef>
        </p:style>
        <p:txBody>
          <a:bodyPr rtlCol="0" anchor="ctr"/>
          <a:lstStyle/>
          <a:p>
            <a:pPr algn="ctr"/>
            <a:endParaRPr lang="es-ES" dirty="0" smtClean="0"/>
          </a:p>
          <a:p>
            <a:pPr algn="just"/>
            <a:r>
              <a:rPr lang="es-ES" sz="1600" b="1" dirty="0" smtClean="0">
                <a:latin typeface="Arial" pitchFamily="34" charset="0"/>
                <a:cs typeface="Arial" pitchFamily="34" charset="0"/>
              </a:rPr>
              <a:t>PÚBLICAS: </a:t>
            </a:r>
          </a:p>
          <a:p>
            <a:pPr algn="just"/>
            <a:endParaRPr lang="es-ES" sz="1600" dirty="0" smtClean="0">
              <a:latin typeface="Arial" pitchFamily="34" charset="0"/>
              <a:cs typeface="Arial" pitchFamily="34" charset="0"/>
            </a:endParaRPr>
          </a:p>
          <a:p>
            <a:pPr algn="just"/>
            <a:r>
              <a:rPr lang="es-ES" sz="1600" dirty="0" smtClean="0">
                <a:latin typeface="Arial" pitchFamily="34" charset="0"/>
                <a:cs typeface="Arial" pitchFamily="34" charset="0"/>
              </a:rPr>
              <a:t>Son aquellas que se encuentran promovidas no exclusivamente por el Ministerio Público, sino por  los órganos del Poder Público. En la vida practica se trata de pretensiones penales, pero pueden también provenir de  sistemas jurídicos civiles, administrativos,  laborales, mercantiles o de alguna o de alguna otra materia</a:t>
            </a:r>
            <a:endParaRPr lang="es-MX" sz="1600" dirty="0" smtClean="0">
              <a:latin typeface="Arial" pitchFamily="34" charset="0"/>
              <a:cs typeface="Arial" pitchFamily="34" charset="0"/>
            </a:endParaRPr>
          </a:p>
          <a:p>
            <a:pPr algn="ctr"/>
            <a:endParaRPr lang="es-MX" sz="1600" dirty="0">
              <a:latin typeface="Arial" pitchFamily="34" charset="0"/>
              <a:cs typeface="Arial" pitchFamily="34" charset="0"/>
            </a:endParaRPr>
          </a:p>
        </p:txBody>
      </p:sp>
      <p:sp>
        <p:nvSpPr>
          <p:cNvPr id="10" name="9 Rectángulo redondeado"/>
          <p:cNvSpPr/>
          <p:nvPr/>
        </p:nvSpPr>
        <p:spPr>
          <a:xfrm>
            <a:off x="2928926" y="1857364"/>
            <a:ext cx="2500330" cy="5000636"/>
          </a:xfrm>
          <a:prstGeom prst="roundRect">
            <a:avLst/>
          </a:prstGeom>
          <a:solidFill>
            <a:schemeClr val="tx2">
              <a:lumMod val="60000"/>
              <a:lumOff val="4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hemeClr val="accent6"/>
          </a:lnRef>
          <a:fillRef idx="3">
            <a:schemeClr val="accent6"/>
          </a:fillRef>
          <a:effectRef idx="3">
            <a:schemeClr val="accent6"/>
          </a:effectRef>
          <a:fontRef idx="minor">
            <a:schemeClr val="lt1"/>
          </a:fontRef>
        </p:style>
        <p:txBody>
          <a:bodyPr rtlCol="0" anchor="ctr"/>
          <a:lstStyle/>
          <a:p>
            <a:pPr algn="just"/>
            <a:r>
              <a:rPr lang="es-MX" sz="1400" b="1" dirty="0" smtClean="0">
                <a:latin typeface="Arial" pitchFamily="34" charset="0"/>
                <a:cs typeface="Arial" pitchFamily="34" charset="0"/>
              </a:rPr>
              <a:t>PRIVADAS:</a:t>
            </a:r>
          </a:p>
          <a:p>
            <a:pPr algn="just"/>
            <a:endParaRPr lang="es-MX" sz="1400" dirty="0" smtClean="0">
              <a:latin typeface="Arial" pitchFamily="34" charset="0"/>
              <a:cs typeface="Arial" pitchFamily="34" charset="0"/>
            </a:endParaRPr>
          </a:p>
          <a:p>
            <a:pPr algn="just"/>
            <a:r>
              <a:rPr lang="es-MX" sz="1400" dirty="0" smtClean="0">
                <a:latin typeface="Arial" pitchFamily="34" charset="0"/>
                <a:cs typeface="Arial" pitchFamily="34" charset="0"/>
              </a:rPr>
              <a:t>Son aquellas en las cuales los particulares,  toman la iniciativa para su ejercicio y a los mismos corresponde ejercitar. En el caso de las pretensiones que el actor hace valer, o afirma tener en el litigio, se estiman particulares las que el actor ejercita  para proteger o restaurar su interés individual. Para la corriente doctrinal preponderante, esta pretensión es sin duda insostenible, puesto que la actividad en juicio es siempre pública.</a:t>
            </a:r>
          </a:p>
        </p:txBody>
      </p:sp>
      <p:sp>
        <p:nvSpPr>
          <p:cNvPr id="11" name="10 Rectángulo redondeado"/>
          <p:cNvSpPr/>
          <p:nvPr/>
        </p:nvSpPr>
        <p:spPr>
          <a:xfrm>
            <a:off x="5572132" y="1857364"/>
            <a:ext cx="3286148" cy="5000636"/>
          </a:xfrm>
          <a:prstGeom prst="roundRect">
            <a:avLst/>
          </a:prstGeom>
          <a:solidFill>
            <a:schemeClr val="tx2">
              <a:lumMod val="60000"/>
              <a:lumOff val="4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hemeClr val="accent6"/>
          </a:lnRef>
          <a:fillRef idx="3">
            <a:schemeClr val="accent6"/>
          </a:fillRef>
          <a:effectRef idx="3">
            <a:schemeClr val="accent6"/>
          </a:effectRef>
          <a:fontRef idx="minor">
            <a:schemeClr val="lt1"/>
          </a:fontRef>
        </p:style>
        <p:txBody>
          <a:bodyPr rtlCol="0" anchor="ctr"/>
          <a:lstStyle/>
          <a:p>
            <a:r>
              <a:rPr lang="es-MX" sz="1400" b="1" dirty="0" smtClean="0">
                <a:latin typeface="Arial" pitchFamily="34" charset="0"/>
                <a:cs typeface="Arial" pitchFamily="34" charset="0"/>
              </a:rPr>
              <a:t>COLECTIVAS:</a:t>
            </a:r>
          </a:p>
          <a:p>
            <a:endParaRPr lang="es-MX" sz="1400" dirty="0" smtClean="0">
              <a:latin typeface="Arial" pitchFamily="34" charset="0"/>
              <a:cs typeface="Arial" pitchFamily="34" charset="0"/>
            </a:endParaRPr>
          </a:p>
          <a:p>
            <a:pPr algn="just"/>
            <a:r>
              <a:rPr lang="es-MX" sz="1400" dirty="0" smtClean="0">
                <a:latin typeface="Arial" pitchFamily="34" charset="0"/>
                <a:cs typeface="Arial" pitchFamily="34" charset="0"/>
              </a:rPr>
              <a:t> Son las ejercitadas por agrupaciones organizadas jurídicamente, en beneficio de sus agremiados. Es el caso de las pretensiones invocadas por los sindicatos o en materia civil por los condóminos.</a:t>
            </a:r>
          </a:p>
          <a:p>
            <a:pPr algn="just"/>
            <a:r>
              <a:rPr lang="es-MX" sz="1400" dirty="0" smtClean="0">
                <a:latin typeface="Arial" pitchFamily="34" charset="0"/>
                <a:cs typeface="Arial" pitchFamily="34" charset="0"/>
              </a:rPr>
              <a:t> </a:t>
            </a:r>
          </a:p>
        </p:txBody>
      </p:sp>
      <p:sp>
        <p:nvSpPr>
          <p:cNvPr id="12" name="11 Rectángulo redondeado"/>
          <p:cNvSpPr/>
          <p:nvPr/>
        </p:nvSpPr>
        <p:spPr>
          <a:xfrm>
            <a:off x="221060" y="116632"/>
            <a:ext cx="8280920" cy="702696"/>
          </a:xfrm>
          <a:prstGeom prst="roundRect">
            <a:avLst/>
          </a:prstGeom>
          <a:gradFill>
            <a:gsLst>
              <a:gs pos="0">
                <a:srgbClr val="E6DCAC"/>
              </a:gs>
              <a:gs pos="12000">
                <a:srgbClr val="E6D78A"/>
              </a:gs>
              <a:gs pos="30000">
                <a:srgbClr val="C7AC4C"/>
              </a:gs>
              <a:gs pos="45000">
                <a:srgbClr val="E6D78A"/>
              </a:gs>
              <a:gs pos="77000">
                <a:srgbClr val="C7AC4C"/>
              </a:gs>
              <a:gs pos="100000">
                <a:srgbClr val="E6DCAC"/>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200" dirty="0" smtClean="0">
                <a:solidFill>
                  <a:srgbClr val="226911"/>
                </a:solidFill>
                <a:latin typeface="Elephant" pitchFamily="18" charset="0"/>
              </a:rPr>
              <a:t>    </a:t>
            </a:r>
            <a:r>
              <a:rPr lang="es-MX" sz="1400" i="1" dirty="0" smtClean="0">
                <a:solidFill>
                  <a:srgbClr val="11752B"/>
                </a:solidFill>
                <a:latin typeface="Bodoni MT Black" pitchFamily="18" charset="0"/>
              </a:rPr>
              <a:t>Universidad Autónoma del Estado de México</a:t>
            </a:r>
          </a:p>
          <a:p>
            <a:pPr algn="ctr"/>
            <a:r>
              <a:rPr lang="es-MX" sz="1600" i="1" dirty="0" smtClean="0">
                <a:solidFill>
                  <a:srgbClr val="11752B"/>
                </a:solidFill>
                <a:latin typeface="Bodoni MT Black" pitchFamily="18" charset="0"/>
              </a:rPr>
              <a:t>  </a:t>
            </a:r>
            <a:r>
              <a:rPr lang="es-MX" sz="1400" i="1" dirty="0" smtClean="0">
                <a:solidFill>
                  <a:srgbClr val="11752B"/>
                </a:solidFill>
                <a:latin typeface="Arial Rounded MT Bold" pitchFamily="34" charset="0"/>
              </a:rPr>
              <a:t>Centro Universitario UAEM Texcoco</a:t>
            </a:r>
            <a:endParaRPr lang="es-ES" sz="1400" i="1" dirty="0">
              <a:solidFill>
                <a:srgbClr val="11752B"/>
              </a:solidFill>
              <a:latin typeface="Arial Rounded MT Bold" pitchFamily="34" charset="0"/>
            </a:endParaRPr>
          </a:p>
        </p:txBody>
      </p:sp>
      <p:grpSp>
        <p:nvGrpSpPr>
          <p:cNvPr id="13" name="12 Grupo"/>
          <p:cNvGrpSpPr/>
          <p:nvPr/>
        </p:nvGrpSpPr>
        <p:grpSpPr>
          <a:xfrm>
            <a:off x="534626" y="125492"/>
            <a:ext cx="672000" cy="656301"/>
            <a:chOff x="827584" y="404664"/>
            <a:chExt cx="792088" cy="792088"/>
          </a:xfrm>
        </p:grpSpPr>
        <p:sp>
          <p:nvSpPr>
            <p:cNvPr id="14" name="13 Elipse"/>
            <p:cNvSpPr/>
            <p:nvPr/>
          </p:nvSpPr>
          <p:spPr>
            <a:xfrm>
              <a:off x="827584" y="404664"/>
              <a:ext cx="792088" cy="792088"/>
            </a:xfrm>
            <a:prstGeom prst="ellipse">
              <a:avLst/>
            </a:prstGeom>
            <a:solidFill>
              <a:srgbClr val="FFFFFF"/>
            </a:solidFill>
            <a:ln>
              <a:solidFill>
                <a:schemeClr val="accent3">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solidFill>
                  <a:prstClr val="white"/>
                </a:solidFill>
              </a:endParaRPr>
            </a:p>
          </p:txBody>
        </p:sp>
        <p:pic>
          <p:nvPicPr>
            <p:cNvPr id="15" name="Picture 2" descr="http://t1.gstatic.com/images?q=tbn:ANd9GcSfLtaCsGO9UgQ96G_1eswjYFRMOZ_RtGGO6cdOqtA40QlhU6vh6WmpYcye">
              <a:hlinkClick r:id="rId2"/>
            </p:cNvPr>
            <p:cNvPicPr>
              <a:picLocks noChangeAspect="1" noChangeArrowheads="1"/>
            </p:cNvPicPr>
            <p:nvPr/>
          </p:nvPicPr>
          <p:blipFill>
            <a:blip r:embed="rId3" cstate="print">
              <a:lum bright="17000" contrast="3000"/>
            </a:blip>
            <a:srcRect/>
            <a:stretch>
              <a:fillRect/>
            </a:stretch>
          </p:blipFill>
          <p:spPr bwMode="auto">
            <a:xfrm>
              <a:off x="956031" y="553460"/>
              <a:ext cx="543553" cy="507505"/>
            </a:xfrm>
            <a:prstGeom prst="rect">
              <a:avLst/>
            </a:prstGeom>
            <a:noFill/>
          </p:spPr>
        </p:pic>
      </p:grpSp>
      <p:grpSp>
        <p:nvGrpSpPr>
          <p:cNvPr id="16" name="12 Grupo"/>
          <p:cNvGrpSpPr/>
          <p:nvPr/>
        </p:nvGrpSpPr>
        <p:grpSpPr>
          <a:xfrm>
            <a:off x="7668344" y="163027"/>
            <a:ext cx="672000" cy="656301"/>
            <a:chOff x="827584" y="404664"/>
            <a:chExt cx="792088" cy="792088"/>
          </a:xfrm>
        </p:grpSpPr>
        <p:sp>
          <p:nvSpPr>
            <p:cNvPr id="17" name="16 Elipse"/>
            <p:cNvSpPr/>
            <p:nvPr/>
          </p:nvSpPr>
          <p:spPr>
            <a:xfrm>
              <a:off x="827584" y="404664"/>
              <a:ext cx="792088" cy="792088"/>
            </a:xfrm>
            <a:prstGeom prst="ellipse">
              <a:avLst/>
            </a:prstGeom>
            <a:solidFill>
              <a:srgbClr val="FFFFFF"/>
            </a:solidFill>
            <a:ln>
              <a:solidFill>
                <a:schemeClr val="accent3">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solidFill>
                  <a:prstClr val="white"/>
                </a:solidFill>
              </a:endParaRPr>
            </a:p>
          </p:txBody>
        </p:sp>
        <p:pic>
          <p:nvPicPr>
            <p:cNvPr id="18" name="Picture 2" descr="http://t1.gstatic.com/images?q=tbn:ANd9GcSfLtaCsGO9UgQ96G_1eswjYFRMOZ_RtGGO6cdOqtA40QlhU6vh6WmpYcye">
              <a:hlinkClick r:id="rId2"/>
            </p:cNvPr>
            <p:cNvPicPr>
              <a:picLocks noChangeAspect="1" noChangeArrowheads="1"/>
            </p:cNvPicPr>
            <p:nvPr/>
          </p:nvPicPr>
          <p:blipFill>
            <a:blip r:embed="rId3" cstate="print">
              <a:lum bright="17000" contrast="3000"/>
            </a:blip>
            <a:srcRect/>
            <a:stretch>
              <a:fillRect/>
            </a:stretch>
          </p:blipFill>
          <p:spPr bwMode="auto">
            <a:xfrm>
              <a:off x="956031" y="553460"/>
              <a:ext cx="543553" cy="507505"/>
            </a:xfrm>
            <a:prstGeom prst="rect">
              <a:avLst/>
            </a:prstGeom>
            <a:noFill/>
          </p:spPr>
        </p:pic>
      </p:grpSp>
    </p:spTree>
    <p:extLst>
      <p:ext uri="{BB962C8B-B14F-4D97-AF65-F5344CB8AC3E}">
        <p14:creationId xmlns:p14="http://schemas.microsoft.com/office/powerpoint/2010/main" val="616378119"/>
      </p:ext>
    </p:extLst>
  </p:cSld>
  <p:clrMapOvr>
    <a:masterClrMapping/>
  </p:clrMapOvr>
  <p:transition>
    <p:wheel/>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323428" y="1556792"/>
            <a:ext cx="8229600" cy="4752528"/>
          </a:xfrm>
        </p:spPr>
        <p:txBody>
          <a:bodyPr>
            <a:normAutofit/>
          </a:bodyPr>
          <a:lstStyle/>
          <a:p>
            <a:pPr algn="just">
              <a:lnSpc>
                <a:spcPct val="150000"/>
              </a:lnSpc>
              <a:buNone/>
            </a:pPr>
            <a:endParaRPr lang="es-MX" sz="2800" dirty="0"/>
          </a:p>
          <a:p>
            <a:pPr marL="0" indent="0" algn="just">
              <a:buNone/>
            </a:pPr>
            <a:endParaRPr lang="es-MX" sz="2800" dirty="0" smtClean="0"/>
          </a:p>
          <a:p>
            <a:pPr marL="0" indent="0" algn="just">
              <a:buNone/>
            </a:pPr>
            <a:endParaRPr lang="es-MX" sz="2800" dirty="0"/>
          </a:p>
          <a:p>
            <a:pPr marL="0" indent="0" algn="just">
              <a:buNone/>
            </a:pPr>
            <a:endParaRPr lang="es-MX" sz="2800" dirty="0"/>
          </a:p>
          <a:p>
            <a:pPr marL="0" indent="0">
              <a:buNone/>
            </a:pPr>
            <a:endParaRPr lang="es-MX" sz="2800" dirty="0" smtClean="0"/>
          </a:p>
          <a:p>
            <a:pPr marL="0" indent="0">
              <a:buNone/>
            </a:pPr>
            <a:endParaRPr lang="es-MX" sz="2800" dirty="0"/>
          </a:p>
          <a:p>
            <a:pPr marL="0" indent="0">
              <a:buNone/>
            </a:pPr>
            <a:endParaRPr lang="es-MX" sz="2800" dirty="0" smtClean="0"/>
          </a:p>
          <a:p>
            <a:pPr marL="0" indent="0">
              <a:buNone/>
            </a:pPr>
            <a:endParaRPr lang="es-MX" sz="2800" dirty="0"/>
          </a:p>
          <a:p>
            <a:pPr marL="0" indent="0">
              <a:buNone/>
            </a:pPr>
            <a:endParaRPr lang="es-MX" sz="2800" dirty="0" smtClean="0"/>
          </a:p>
          <a:p>
            <a:pPr marL="0" indent="0">
              <a:buNone/>
            </a:pPr>
            <a:endParaRPr lang="es-MX" sz="2800" dirty="0"/>
          </a:p>
        </p:txBody>
      </p:sp>
      <p:sp>
        <p:nvSpPr>
          <p:cNvPr id="4" name="3 Rectángulo redondeado"/>
          <p:cNvSpPr/>
          <p:nvPr/>
        </p:nvSpPr>
        <p:spPr>
          <a:xfrm>
            <a:off x="221060" y="116632"/>
            <a:ext cx="8280920" cy="702696"/>
          </a:xfrm>
          <a:prstGeom prst="roundRect">
            <a:avLst/>
          </a:prstGeom>
          <a:gradFill>
            <a:gsLst>
              <a:gs pos="0">
                <a:srgbClr val="E6DCAC"/>
              </a:gs>
              <a:gs pos="12000">
                <a:srgbClr val="E6D78A"/>
              </a:gs>
              <a:gs pos="30000">
                <a:srgbClr val="C7AC4C"/>
              </a:gs>
              <a:gs pos="45000">
                <a:srgbClr val="E6D78A"/>
              </a:gs>
              <a:gs pos="77000">
                <a:srgbClr val="C7AC4C"/>
              </a:gs>
              <a:gs pos="100000">
                <a:srgbClr val="E6DCAC"/>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200" dirty="0" smtClean="0">
                <a:solidFill>
                  <a:srgbClr val="226911"/>
                </a:solidFill>
                <a:latin typeface="Elephant" pitchFamily="18" charset="0"/>
              </a:rPr>
              <a:t>    </a:t>
            </a:r>
            <a:r>
              <a:rPr lang="es-MX" sz="1400" i="1" dirty="0" smtClean="0">
                <a:solidFill>
                  <a:srgbClr val="11752B"/>
                </a:solidFill>
                <a:latin typeface="Bodoni MT Black" pitchFamily="18" charset="0"/>
              </a:rPr>
              <a:t>Universidad Autónoma del Estado de México</a:t>
            </a:r>
          </a:p>
          <a:p>
            <a:pPr algn="ctr"/>
            <a:r>
              <a:rPr lang="es-MX" sz="1600" i="1" dirty="0" smtClean="0">
                <a:solidFill>
                  <a:srgbClr val="11752B"/>
                </a:solidFill>
                <a:latin typeface="Bodoni MT Black" pitchFamily="18" charset="0"/>
              </a:rPr>
              <a:t>  </a:t>
            </a:r>
            <a:r>
              <a:rPr lang="es-MX" sz="1400" i="1" dirty="0" smtClean="0">
                <a:solidFill>
                  <a:srgbClr val="11752B"/>
                </a:solidFill>
                <a:latin typeface="Arial Rounded MT Bold" pitchFamily="34" charset="0"/>
              </a:rPr>
              <a:t>Centro Universitario UAEM Texcoco</a:t>
            </a:r>
            <a:endParaRPr lang="es-ES" sz="1400" i="1" dirty="0">
              <a:solidFill>
                <a:srgbClr val="11752B"/>
              </a:solidFill>
              <a:latin typeface="Arial Rounded MT Bold" pitchFamily="34" charset="0"/>
            </a:endParaRPr>
          </a:p>
        </p:txBody>
      </p:sp>
      <p:grpSp>
        <p:nvGrpSpPr>
          <p:cNvPr id="8" name="12 Grupo"/>
          <p:cNvGrpSpPr/>
          <p:nvPr/>
        </p:nvGrpSpPr>
        <p:grpSpPr>
          <a:xfrm>
            <a:off x="7380312" y="123136"/>
            <a:ext cx="672000" cy="656301"/>
            <a:chOff x="827584" y="404664"/>
            <a:chExt cx="792088" cy="792088"/>
          </a:xfrm>
        </p:grpSpPr>
        <p:sp>
          <p:nvSpPr>
            <p:cNvPr id="9" name="8 Elipse"/>
            <p:cNvSpPr/>
            <p:nvPr/>
          </p:nvSpPr>
          <p:spPr>
            <a:xfrm>
              <a:off x="827584" y="404664"/>
              <a:ext cx="792088" cy="792088"/>
            </a:xfrm>
            <a:prstGeom prst="ellipse">
              <a:avLst/>
            </a:prstGeom>
            <a:solidFill>
              <a:srgbClr val="FFFFFF"/>
            </a:solidFill>
            <a:ln>
              <a:solidFill>
                <a:schemeClr val="accent3">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solidFill>
                  <a:prstClr val="white"/>
                </a:solidFill>
              </a:endParaRPr>
            </a:p>
          </p:txBody>
        </p:sp>
        <p:pic>
          <p:nvPicPr>
            <p:cNvPr id="10" name="Picture 2" descr="http://t1.gstatic.com/images?q=tbn:ANd9GcSfLtaCsGO9UgQ96G_1eswjYFRMOZ_RtGGO6cdOqtA40QlhU6vh6WmpYcye">
              <a:hlinkClick r:id="rId2"/>
            </p:cNvPr>
            <p:cNvPicPr>
              <a:picLocks noChangeAspect="1" noChangeArrowheads="1"/>
            </p:cNvPicPr>
            <p:nvPr/>
          </p:nvPicPr>
          <p:blipFill>
            <a:blip r:embed="rId3" cstate="print">
              <a:lum bright="17000" contrast="3000"/>
            </a:blip>
            <a:srcRect/>
            <a:stretch>
              <a:fillRect/>
            </a:stretch>
          </p:blipFill>
          <p:spPr bwMode="auto">
            <a:xfrm>
              <a:off x="956031" y="553460"/>
              <a:ext cx="543553" cy="507505"/>
            </a:xfrm>
            <a:prstGeom prst="rect">
              <a:avLst/>
            </a:prstGeom>
            <a:noFill/>
          </p:spPr>
        </p:pic>
      </p:grpSp>
      <p:grpSp>
        <p:nvGrpSpPr>
          <p:cNvPr id="12" name="12 Grupo"/>
          <p:cNvGrpSpPr/>
          <p:nvPr/>
        </p:nvGrpSpPr>
        <p:grpSpPr>
          <a:xfrm>
            <a:off x="668456" y="116632"/>
            <a:ext cx="672000" cy="656301"/>
            <a:chOff x="827584" y="404664"/>
            <a:chExt cx="792088" cy="792088"/>
          </a:xfrm>
        </p:grpSpPr>
        <p:sp>
          <p:nvSpPr>
            <p:cNvPr id="13" name="12 Elipse"/>
            <p:cNvSpPr/>
            <p:nvPr/>
          </p:nvSpPr>
          <p:spPr>
            <a:xfrm>
              <a:off x="827584" y="404664"/>
              <a:ext cx="792088" cy="792088"/>
            </a:xfrm>
            <a:prstGeom prst="ellipse">
              <a:avLst/>
            </a:prstGeom>
            <a:solidFill>
              <a:srgbClr val="FFFFFF"/>
            </a:solidFill>
            <a:ln>
              <a:solidFill>
                <a:schemeClr val="accent3">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solidFill>
                  <a:prstClr val="white"/>
                </a:solidFill>
              </a:endParaRPr>
            </a:p>
          </p:txBody>
        </p:sp>
        <p:pic>
          <p:nvPicPr>
            <p:cNvPr id="14" name="Picture 2" descr="http://t1.gstatic.com/images?q=tbn:ANd9GcSfLtaCsGO9UgQ96G_1eswjYFRMOZ_RtGGO6cdOqtA40QlhU6vh6WmpYcye">
              <a:hlinkClick r:id="rId2"/>
            </p:cNvPr>
            <p:cNvPicPr>
              <a:picLocks noChangeAspect="1" noChangeArrowheads="1"/>
            </p:cNvPicPr>
            <p:nvPr/>
          </p:nvPicPr>
          <p:blipFill>
            <a:blip r:embed="rId3" cstate="print">
              <a:lum bright="17000" contrast="3000"/>
            </a:blip>
            <a:srcRect/>
            <a:stretch>
              <a:fillRect/>
            </a:stretch>
          </p:blipFill>
          <p:spPr bwMode="auto">
            <a:xfrm>
              <a:off x="956031" y="553460"/>
              <a:ext cx="543553" cy="507505"/>
            </a:xfrm>
            <a:prstGeom prst="rect">
              <a:avLst/>
            </a:prstGeom>
            <a:noFill/>
          </p:spPr>
        </p:pic>
      </p:grpSp>
      <p:sp>
        <p:nvSpPr>
          <p:cNvPr id="15" name="1 Título"/>
          <p:cNvSpPr txBox="1">
            <a:spLocks/>
          </p:cNvSpPr>
          <p:nvPr/>
        </p:nvSpPr>
        <p:spPr>
          <a:xfrm>
            <a:off x="272380" y="928674"/>
            <a:ext cx="8229600" cy="1143000"/>
          </a:xfrm>
          <a:prstGeom prst="rect">
            <a:avLst/>
          </a:prstGeom>
          <a:solidFill>
            <a:schemeClr val="tx2">
              <a:lumMod val="60000"/>
              <a:lumOff val="40000"/>
            </a:schemeClr>
          </a:solidFill>
        </p:spPr>
        <p:style>
          <a:lnRef idx="0">
            <a:schemeClr val="accent4"/>
          </a:lnRef>
          <a:fillRef idx="3">
            <a:schemeClr val="accent4"/>
          </a:fillRef>
          <a:effectRef idx="3">
            <a:schemeClr val="accent4"/>
          </a:effectRef>
          <a:fontRef idx="minor">
            <a:schemeClr val="lt1"/>
          </a:fontRef>
        </p:style>
        <p:txBody>
          <a:bodyPr vert="horz" lIns="91440" tIns="45720" rIns="91440" bIns="45720" rtlCol="0" anchor="ctr">
            <a:noAutofit/>
          </a:bodyPr>
          <a:lstStyle>
            <a:lvl1pPr algn="ctr" defTabSz="914400" rtl="0" eaLnBrk="1" latinLnBrk="0" hangingPunct="1">
              <a:spcBef>
                <a:spcPct val="0"/>
              </a:spcBef>
              <a:buNone/>
              <a:defRPr sz="4400"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r>
              <a:rPr lang="es-MX" sz="3200" dirty="0" smtClean="0">
                <a:latin typeface="Arial" pitchFamily="34" charset="0"/>
                <a:cs typeface="Arial" pitchFamily="34" charset="0"/>
              </a:rPr>
              <a:t>En función de la naturaleza o carácter de quien las invoca:</a:t>
            </a:r>
            <a:endParaRPr lang="es-MX" sz="3200" dirty="0">
              <a:latin typeface="Arial" pitchFamily="34" charset="0"/>
              <a:cs typeface="Arial" pitchFamily="34" charset="0"/>
            </a:endParaRPr>
          </a:p>
        </p:txBody>
      </p:sp>
      <p:sp>
        <p:nvSpPr>
          <p:cNvPr id="16" name="15 Cinta perforada"/>
          <p:cNvSpPr/>
          <p:nvPr/>
        </p:nvSpPr>
        <p:spPr>
          <a:xfrm>
            <a:off x="539552" y="2708920"/>
            <a:ext cx="4714908" cy="1428760"/>
          </a:xfrm>
          <a:prstGeom prst="flowChartPunchedTape">
            <a:avLst/>
          </a:prstGeom>
          <a:scene3d>
            <a:camera prst="orthographicFront"/>
            <a:lightRig rig="threePt" dir="t"/>
          </a:scene3d>
          <a:sp3d>
            <a:bevelT w="165100" prst="coolSlant"/>
          </a:sp3d>
        </p:spPr>
        <p:style>
          <a:lnRef idx="3">
            <a:schemeClr val="lt1"/>
          </a:lnRef>
          <a:fillRef idx="1">
            <a:schemeClr val="accent4"/>
          </a:fillRef>
          <a:effectRef idx="1">
            <a:schemeClr val="accent4"/>
          </a:effectRef>
          <a:fontRef idx="minor">
            <a:schemeClr val="lt1"/>
          </a:fontRef>
        </p:style>
        <p:txBody>
          <a:bodyPr rtlCol="0" anchor="ctr"/>
          <a:lstStyle/>
          <a:p>
            <a:pPr algn="ctr"/>
            <a:r>
              <a:rPr lang="es-MX" dirty="0" smtClean="0">
                <a:latin typeface="Arial" pitchFamily="34" charset="0"/>
                <a:cs typeface="Arial" pitchFamily="34" charset="0"/>
              </a:rPr>
              <a:t>PRETENSIONES DE PARTE: Cuando los particulares las hacen valer en juicio.</a:t>
            </a:r>
          </a:p>
          <a:p>
            <a:pPr algn="ctr"/>
            <a:endParaRPr lang="es-MX" dirty="0">
              <a:latin typeface="Arial" pitchFamily="34" charset="0"/>
              <a:cs typeface="Arial" pitchFamily="34" charset="0"/>
            </a:endParaRPr>
          </a:p>
        </p:txBody>
      </p:sp>
      <p:sp>
        <p:nvSpPr>
          <p:cNvPr id="17" name="16 Cinta perforada"/>
          <p:cNvSpPr/>
          <p:nvPr/>
        </p:nvSpPr>
        <p:spPr>
          <a:xfrm>
            <a:off x="4139952" y="4221088"/>
            <a:ext cx="4714908" cy="1447614"/>
          </a:xfrm>
          <a:prstGeom prst="flowChartPunchedTape">
            <a:avLst/>
          </a:prstGeom>
          <a:ln>
            <a:solidFill>
              <a:schemeClr val="bg1"/>
            </a:solidFill>
          </a:ln>
          <a:scene3d>
            <a:camera prst="orthographicFront"/>
            <a:lightRig rig="threePt" dir="t"/>
          </a:scene3d>
          <a:sp3d>
            <a:bevelT w="165100" prst="coolSlant"/>
          </a:sp3d>
        </p:spPr>
        <p:style>
          <a:lnRef idx="3">
            <a:schemeClr val="lt1"/>
          </a:lnRef>
          <a:fillRef idx="1">
            <a:schemeClr val="accent4"/>
          </a:fillRef>
          <a:effectRef idx="1">
            <a:schemeClr val="accent4"/>
          </a:effectRef>
          <a:fontRef idx="minor">
            <a:schemeClr val="lt1"/>
          </a:fontRef>
        </p:style>
        <p:txBody>
          <a:bodyPr rtlCol="0" anchor="ctr"/>
          <a:lstStyle/>
          <a:p>
            <a:pPr algn="ctr"/>
            <a:r>
              <a:rPr lang="es-MX" dirty="0" smtClean="0">
                <a:latin typeface="Arial" pitchFamily="34" charset="0"/>
                <a:cs typeface="Arial" pitchFamily="34" charset="0"/>
              </a:rPr>
              <a:t>PRETENSIONES OFICIALES: las que invoca en el proceso el Ministerio Público.</a:t>
            </a:r>
          </a:p>
          <a:p>
            <a:pPr algn="ctr"/>
            <a:endParaRPr lang="es-MX" dirty="0"/>
          </a:p>
        </p:txBody>
      </p:sp>
    </p:spTree>
    <p:extLst>
      <p:ext uri="{BB962C8B-B14F-4D97-AF65-F5344CB8AC3E}">
        <p14:creationId xmlns:p14="http://schemas.microsoft.com/office/powerpoint/2010/main" val="416727787"/>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4294967295"/>
          </p:nvPr>
        </p:nvSpPr>
        <p:spPr>
          <a:xfrm>
            <a:off x="0" y="1357298"/>
            <a:ext cx="8929718" cy="5214974"/>
          </a:xfrm>
          <a:solidFill>
            <a:schemeClr val="tx2">
              <a:lumMod val="60000"/>
              <a:lumOff val="40000"/>
            </a:schemeClr>
          </a:solidFill>
        </p:spPr>
        <p:txBody>
          <a:bodyPr>
            <a:normAutofit fontScale="25000" lnSpcReduction="20000"/>
          </a:bodyPr>
          <a:lstStyle/>
          <a:p>
            <a:pPr algn="just"/>
            <a:endParaRPr lang="es-MX"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latin typeface="Arial" pitchFamily="34" charset="0"/>
              <a:cs typeface="Arial" pitchFamily="34" charset="0"/>
            </a:endParaRPr>
          </a:p>
          <a:p>
            <a:pPr algn="just"/>
            <a:endParaRPr lang="es-MX"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latin typeface="Arial" pitchFamily="34" charset="0"/>
              <a:cs typeface="Arial" pitchFamily="34" charset="0"/>
            </a:endParaRPr>
          </a:p>
          <a:p>
            <a:pPr algn="just"/>
            <a:r>
              <a:rPr lang="es-MX" sz="55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latin typeface="Arial" pitchFamily="34" charset="0"/>
                <a:cs typeface="Arial" pitchFamily="34" charset="0"/>
              </a:rPr>
              <a:t>DECLARATIVAS: </a:t>
            </a:r>
            <a:r>
              <a:rPr lang="es-MX" sz="5500" dirty="0" smtClean="0">
                <a:solidFill>
                  <a:schemeClr val="bg1"/>
                </a:solidFill>
                <a:latin typeface="Arial" pitchFamily="34" charset="0"/>
                <a:cs typeface="Arial" pitchFamily="34" charset="0"/>
              </a:rPr>
              <a:t>Es el caso de las pretensiones con las que se busca elucidar a quien corresponde la titularidad del derecho ya existente al que aspiran las partes en conflicto y que buscan resolver mediante el juicio.</a:t>
            </a:r>
          </a:p>
          <a:p>
            <a:pPr algn="just"/>
            <a:r>
              <a:rPr lang="es-MX" sz="5500" dirty="0" smtClean="0">
                <a:solidFill>
                  <a:schemeClr val="bg1"/>
                </a:solidFill>
                <a:latin typeface="Arial" pitchFamily="34" charset="0"/>
                <a:cs typeface="Arial" pitchFamily="34" charset="0"/>
              </a:rPr>
              <a:t>Buscan la declaración de certeza de un derecho.</a:t>
            </a:r>
          </a:p>
          <a:p>
            <a:pPr algn="just">
              <a:buNone/>
            </a:pPr>
            <a:r>
              <a:rPr lang="es-MX" sz="5500" b="1" dirty="0"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bg1"/>
                </a:solidFill>
                <a:effectLst>
                  <a:outerShdw blurRad="50800" dist="40000" dir="5400000" algn="tl" rotWithShape="0">
                    <a:srgbClr val="000000">
                      <a:shade val="5000"/>
                      <a:satMod val="120000"/>
                      <a:alpha val="33000"/>
                    </a:srgbClr>
                  </a:outerShdw>
                </a:effectLst>
                <a:latin typeface="Arial" pitchFamily="34" charset="0"/>
                <a:cs typeface="Arial" pitchFamily="34" charset="0"/>
              </a:rPr>
              <a:t>   </a:t>
            </a:r>
          </a:p>
          <a:p>
            <a:pPr algn="just">
              <a:buNone/>
            </a:pPr>
            <a:r>
              <a:rPr lang="es-MX" sz="5500" b="1" dirty="0"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latin typeface="Arial" pitchFamily="34" charset="0"/>
                <a:cs typeface="Arial" pitchFamily="34" charset="0"/>
              </a:rPr>
              <a:t>	 </a:t>
            </a:r>
            <a:r>
              <a:rPr lang="es-MX" sz="55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latin typeface="Arial" pitchFamily="34" charset="0"/>
                <a:cs typeface="Arial" pitchFamily="34" charset="0"/>
              </a:rPr>
              <a:t>CONSTITUTIVAS: </a:t>
            </a:r>
            <a:r>
              <a:rPr lang="es-MX" sz="5500" dirty="0" smtClean="0">
                <a:solidFill>
                  <a:schemeClr val="bg1"/>
                </a:solidFill>
                <a:latin typeface="Arial" pitchFamily="34" charset="0"/>
                <a:cs typeface="Arial" pitchFamily="34" charset="0"/>
              </a:rPr>
              <a:t>Son aquellas dirigidas a obtener que se ordene el cumplimiento de un derecho o un mandato de pago. Este tipo de figuras no solo perdigue resolver la controversia, sino que crea además nuevos derechos. Por ejemplo en el caso del Divorcio, la pretensión del demandante tiende a resolver el litigio, pero a generar también una nueva situación jurídica: la condición de Divorciado.</a:t>
            </a:r>
          </a:p>
          <a:p>
            <a:pPr algn="just"/>
            <a:endParaRPr lang="es-MX" sz="55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latin typeface="Arial" pitchFamily="34" charset="0"/>
              <a:cs typeface="Arial" pitchFamily="34" charset="0"/>
            </a:endParaRPr>
          </a:p>
          <a:p>
            <a:pPr algn="just"/>
            <a:r>
              <a:rPr lang="es-MX" sz="55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latin typeface="Arial" pitchFamily="34" charset="0"/>
                <a:cs typeface="Arial" pitchFamily="34" charset="0"/>
              </a:rPr>
              <a:t>CONDENATORIAS: </a:t>
            </a:r>
            <a:r>
              <a:rPr lang="es-MX" sz="5500" dirty="0" smtClean="0">
                <a:solidFill>
                  <a:schemeClr val="bg1"/>
                </a:solidFill>
                <a:latin typeface="Arial" pitchFamily="34" charset="0"/>
                <a:cs typeface="Arial" pitchFamily="34" charset="0"/>
              </a:rPr>
              <a:t>Son aquellas mediante las cuales el actor exige que se imponga al demandado el cumplimiento de determinada  prestación. A través de su ejercicio, el interesado solicita al Juzgador la emisión de una sentencia que ordene a la parte demandada una conducta jurídica determinada. El cumplimiento por ejemplo de las obligaciones de dar, de hacer y de no hacer, después de haberse agotado el proceso de conocimiento.</a:t>
            </a:r>
          </a:p>
          <a:p>
            <a:pPr algn="just"/>
            <a:endParaRPr lang="es-MX" sz="55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latin typeface="Arial" pitchFamily="34" charset="0"/>
              <a:cs typeface="Arial" pitchFamily="34" charset="0"/>
            </a:endParaRPr>
          </a:p>
          <a:p>
            <a:pPr algn="just"/>
            <a:r>
              <a:rPr lang="es-MX" sz="55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latin typeface="Arial" pitchFamily="34" charset="0"/>
                <a:cs typeface="Arial" pitchFamily="34" charset="0"/>
              </a:rPr>
              <a:t>EJECUTIVAS: </a:t>
            </a:r>
            <a:r>
              <a:rPr lang="es-MX" sz="5500" dirty="0" smtClean="0">
                <a:solidFill>
                  <a:schemeClr val="bg1"/>
                </a:solidFill>
                <a:latin typeface="Arial" pitchFamily="34" charset="0"/>
                <a:cs typeface="Arial" pitchFamily="34" charset="0"/>
              </a:rPr>
              <a:t>Mediante esta, el interesado invoca la efectividad coactiva de un derecho reconocido, en una sentencia, de un titulo de ejecución. Son aquellas pretensiones que propenden a la satisfacción justa, efectiva y coercible de la sentencia dictada.</a:t>
            </a:r>
          </a:p>
          <a:p>
            <a:pPr algn="just"/>
            <a:endParaRPr lang="es-MX" sz="55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latin typeface="Arial" pitchFamily="34" charset="0"/>
              <a:cs typeface="Arial" pitchFamily="34" charset="0"/>
            </a:endParaRPr>
          </a:p>
          <a:p>
            <a:pPr algn="just"/>
            <a:r>
              <a:rPr lang="es-MX" sz="55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latin typeface="Arial" pitchFamily="34" charset="0"/>
                <a:cs typeface="Arial" pitchFamily="34" charset="0"/>
              </a:rPr>
              <a:t>CAUTELARES:</a:t>
            </a:r>
            <a:r>
              <a:rPr lang="es-MX" sz="5500" dirty="0" smtClean="0">
                <a:latin typeface="Arial" pitchFamily="34" charset="0"/>
                <a:cs typeface="Arial" pitchFamily="34" charset="0"/>
              </a:rPr>
              <a:t> </a:t>
            </a:r>
            <a:r>
              <a:rPr lang="es-MX" sz="5500" dirty="0" smtClean="0">
                <a:solidFill>
                  <a:schemeClr val="bg1"/>
                </a:solidFill>
                <a:latin typeface="Arial" pitchFamily="34" charset="0"/>
                <a:cs typeface="Arial" pitchFamily="34" charset="0"/>
              </a:rPr>
              <a:t>Son aquellas que tienen como objeto asegurar la eficacia del conocimiento o de la ejecución en el proceso. Se trata de pretensiones, que regularmente en forma provisional, pretenden garantizar la actuación sucesiva  y eventual de un juicio definitivo. Se intenta evitar que la parte demandada oculte sus bienes o provoque su insolvencia o bien que pueda ausentarse peligrosamente del lugar del juicio. Su carácter es accesorio, subsidiario y provisional, tendiente a garantizar un proceso futuro. </a:t>
            </a:r>
            <a:endParaRPr lang="es-MX" sz="5500" b="1" spc="50" dirty="0" smtClean="0">
              <a:ln w="12700" cmpd="sng">
                <a:solidFill>
                  <a:schemeClr val="accent6">
                    <a:satMod val="120000"/>
                    <a:shade val="80000"/>
                  </a:schemeClr>
                </a:solidFill>
                <a:prstDash val="solid"/>
              </a:ln>
              <a:solidFill>
                <a:schemeClr val="bg1"/>
              </a:solidFill>
              <a:effectLst>
                <a:glow rad="53100">
                  <a:schemeClr val="accent6">
                    <a:satMod val="180000"/>
                    <a:alpha val="30000"/>
                  </a:schemeClr>
                </a:glow>
              </a:effectLst>
              <a:latin typeface="Arial" pitchFamily="34" charset="0"/>
              <a:cs typeface="Arial" pitchFamily="34" charset="0"/>
            </a:endParaRPr>
          </a:p>
        </p:txBody>
      </p:sp>
      <p:sp>
        <p:nvSpPr>
          <p:cNvPr id="7" name="6 Rectángulo"/>
          <p:cNvSpPr/>
          <p:nvPr/>
        </p:nvSpPr>
        <p:spPr>
          <a:xfrm>
            <a:off x="903939" y="884417"/>
            <a:ext cx="7358114" cy="428628"/>
          </a:xfrm>
          <a:prstGeom prst="rect">
            <a:avLst/>
          </a:prstGeom>
          <a:solidFill>
            <a:schemeClr val="accent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MX" dirty="0" smtClean="0">
                <a:latin typeface="Arial" pitchFamily="34" charset="0"/>
                <a:cs typeface="Arial" pitchFamily="34" charset="0"/>
              </a:rPr>
              <a:t>EN FUNCIÓN DE LO PRETENDIDO EN EL PROCESO</a:t>
            </a:r>
            <a:endParaRPr lang="es-MX" dirty="0">
              <a:latin typeface="Arial" pitchFamily="34" charset="0"/>
              <a:cs typeface="Arial" pitchFamily="34" charset="0"/>
            </a:endParaRPr>
          </a:p>
        </p:txBody>
      </p:sp>
      <p:sp>
        <p:nvSpPr>
          <p:cNvPr id="8" name="7 Rectángulo redondeado"/>
          <p:cNvSpPr/>
          <p:nvPr/>
        </p:nvSpPr>
        <p:spPr>
          <a:xfrm>
            <a:off x="221060" y="116632"/>
            <a:ext cx="8280920" cy="702696"/>
          </a:xfrm>
          <a:prstGeom prst="roundRect">
            <a:avLst/>
          </a:prstGeom>
          <a:gradFill>
            <a:gsLst>
              <a:gs pos="0">
                <a:srgbClr val="E6DCAC"/>
              </a:gs>
              <a:gs pos="12000">
                <a:srgbClr val="E6D78A"/>
              </a:gs>
              <a:gs pos="30000">
                <a:srgbClr val="C7AC4C"/>
              </a:gs>
              <a:gs pos="45000">
                <a:srgbClr val="E6D78A"/>
              </a:gs>
              <a:gs pos="77000">
                <a:srgbClr val="C7AC4C"/>
              </a:gs>
              <a:gs pos="100000">
                <a:srgbClr val="E6DCAC"/>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200" dirty="0" smtClean="0">
                <a:solidFill>
                  <a:srgbClr val="226911"/>
                </a:solidFill>
                <a:latin typeface="Elephant" pitchFamily="18" charset="0"/>
              </a:rPr>
              <a:t>    </a:t>
            </a:r>
            <a:r>
              <a:rPr lang="es-MX" sz="1400" i="1" dirty="0" smtClean="0">
                <a:solidFill>
                  <a:srgbClr val="11752B"/>
                </a:solidFill>
                <a:latin typeface="Bodoni MT Black" pitchFamily="18" charset="0"/>
              </a:rPr>
              <a:t>Universidad Autónoma del Estado de México</a:t>
            </a:r>
          </a:p>
          <a:p>
            <a:pPr algn="ctr"/>
            <a:r>
              <a:rPr lang="es-MX" sz="1600" i="1" dirty="0" smtClean="0">
                <a:solidFill>
                  <a:srgbClr val="11752B"/>
                </a:solidFill>
                <a:latin typeface="Bodoni MT Black" pitchFamily="18" charset="0"/>
              </a:rPr>
              <a:t>  </a:t>
            </a:r>
            <a:r>
              <a:rPr lang="es-MX" sz="1400" i="1" dirty="0" smtClean="0">
                <a:solidFill>
                  <a:srgbClr val="11752B"/>
                </a:solidFill>
                <a:latin typeface="Arial Rounded MT Bold" pitchFamily="34" charset="0"/>
              </a:rPr>
              <a:t>Centro Universitario UAEM Texcoco</a:t>
            </a:r>
            <a:endParaRPr lang="es-ES" sz="1400" i="1" dirty="0">
              <a:solidFill>
                <a:srgbClr val="11752B"/>
              </a:solidFill>
              <a:latin typeface="Arial Rounded MT Bold" pitchFamily="34" charset="0"/>
            </a:endParaRPr>
          </a:p>
        </p:txBody>
      </p:sp>
      <p:grpSp>
        <p:nvGrpSpPr>
          <p:cNvPr id="9" name="12 Grupo"/>
          <p:cNvGrpSpPr/>
          <p:nvPr/>
        </p:nvGrpSpPr>
        <p:grpSpPr>
          <a:xfrm>
            <a:off x="683568" y="116632"/>
            <a:ext cx="672000" cy="656301"/>
            <a:chOff x="827584" y="404664"/>
            <a:chExt cx="792088" cy="792088"/>
          </a:xfrm>
        </p:grpSpPr>
        <p:sp>
          <p:nvSpPr>
            <p:cNvPr id="10" name="9 Elipse"/>
            <p:cNvSpPr/>
            <p:nvPr/>
          </p:nvSpPr>
          <p:spPr>
            <a:xfrm>
              <a:off x="827584" y="404664"/>
              <a:ext cx="792088" cy="792088"/>
            </a:xfrm>
            <a:prstGeom prst="ellipse">
              <a:avLst/>
            </a:prstGeom>
            <a:solidFill>
              <a:srgbClr val="FFFFFF"/>
            </a:solidFill>
            <a:ln>
              <a:solidFill>
                <a:schemeClr val="accent3">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solidFill>
                  <a:prstClr val="white"/>
                </a:solidFill>
              </a:endParaRPr>
            </a:p>
          </p:txBody>
        </p:sp>
        <p:pic>
          <p:nvPicPr>
            <p:cNvPr id="11" name="Picture 2" descr="http://t1.gstatic.com/images?q=tbn:ANd9GcSfLtaCsGO9UgQ96G_1eswjYFRMOZ_RtGGO6cdOqtA40QlhU6vh6WmpYcye">
              <a:hlinkClick r:id="rId2"/>
            </p:cNvPr>
            <p:cNvPicPr>
              <a:picLocks noChangeAspect="1" noChangeArrowheads="1"/>
            </p:cNvPicPr>
            <p:nvPr/>
          </p:nvPicPr>
          <p:blipFill>
            <a:blip r:embed="rId3" cstate="print">
              <a:lum bright="17000" contrast="3000"/>
            </a:blip>
            <a:srcRect/>
            <a:stretch>
              <a:fillRect/>
            </a:stretch>
          </p:blipFill>
          <p:spPr bwMode="auto">
            <a:xfrm>
              <a:off x="956031" y="553460"/>
              <a:ext cx="543553" cy="507505"/>
            </a:xfrm>
            <a:prstGeom prst="rect">
              <a:avLst/>
            </a:prstGeom>
            <a:noFill/>
          </p:spPr>
        </p:pic>
      </p:grpSp>
      <p:grpSp>
        <p:nvGrpSpPr>
          <p:cNvPr id="12" name="12 Grupo"/>
          <p:cNvGrpSpPr/>
          <p:nvPr/>
        </p:nvGrpSpPr>
        <p:grpSpPr>
          <a:xfrm>
            <a:off x="7236296" y="163027"/>
            <a:ext cx="672000" cy="656301"/>
            <a:chOff x="827584" y="404664"/>
            <a:chExt cx="792088" cy="792088"/>
          </a:xfrm>
        </p:grpSpPr>
        <p:sp>
          <p:nvSpPr>
            <p:cNvPr id="13" name="12 Elipse"/>
            <p:cNvSpPr/>
            <p:nvPr/>
          </p:nvSpPr>
          <p:spPr>
            <a:xfrm>
              <a:off x="827584" y="404664"/>
              <a:ext cx="792088" cy="792088"/>
            </a:xfrm>
            <a:prstGeom prst="ellipse">
              <a:avLst/>
            </a:prstGeom>
            <a:solidFill>
              <a:srgbClr val="FFFFFF"/>
            </a:solidFill>
            <a:ln>
              <a:solidFill>
                <a:schemeClr val="accent3">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solidFill>
                  <a:prstClr val="white"/>
                </a:solidFill>
              </a:endParaRPr>
            </a:p>
          </p:txBody>
        </p:sp>
        <p:pic>
          <p:nvPicPr>
            <p:cNvPr id="14" name="Picture 2" descr="http://t1.gstatic.com/images?q=tbn:ANd9GcSfLtaCsGO9UgQ96G_1eswjYFRMOZ_RtGGO6cdOqtA40QlhU6vh6WmpYcye">
              <a:hlinkClick r:id="rId2"/>
            </p:cNvPr>
            <p:cNvPicPr>
              <a:picLocks noChangeAspect="1" noChangeArrowheads="1"/>
            </p:cNvPicPr>
            <p:nvPr/>
          </p:nvPicPr>
          <p:blipFill>
            <a:blip r:embed="rId3" cstate="print">
              <a:lum bright="17000" contrast="3000"/>
            </a:blip>
            <a:srcRect/>
            <a:stretch>
              <a:fillRect/>
            </a:stretch>
          </p:blipFill>
          <p:spPr bwMode="auto">
            <a:xfrm>
              <a:off x="956031" y="553460"/>
              <a:ext cx="543553" cy="507505"/>
            </a:xfrm>
            <a:prstGeom prst="rect">
              <a:avLst/>
            </a:prstGeom>
            <a:noFill/>
          </p:spPr>
        </p:pic>
      </p:grpSp>
    </p:spTree>
    <p:extLst>
      <p:ext uri="{BB962C8B-B14F-4D97-AF65-F5344CB8AC3E}">
        <p14:creationId xmlns:p14="http://schemas.microsoft.com/office/powerpoint/2010/main" val="535146253"/>
      </p:ext>
    </p:extLst>
  </p:cSld>
  <p:clrMapOvr>
    <a:masterClrMapping/>
  </p:clrMapOvr>
  <p:transition>
    <p:circle/>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323428" y="1556792"/>
            <a:ext cx="8229600" cy="4752528"/>
          </a:xfrm>
        </p:spPr>
        <p:txBody>
          <a:bodyPr>
            <a:normAutofit lnSpcReduction="10000"/>
          </a:bodyPr>
          <a:lstStyle/>
          <a:p>
            <a:pPr marL="0" indent="0" algn="just">
              <a:buNone/>
            </a:pPr>
            <a:r>
              <a:rPr lang="es-MX" sz="2800" dirty="0">
                <a:solidFill>
                  <a:schemeClr val="bg1"/>
                </a:solidFill>
              </a:rPr>
              <a:t>LA PRETENSIÓN ES UNA DECLARACIÓN DE VOLUNTAD; </a:t>
            </a:r>
          </a:p>
          <a:p>
            <a:pPr marL="0" indent="0" algn="just">
              <a:buNone/>
            </a:pPr>
            <a:r>
              <a:rPr lang="es-MX" sz="2800" dirty="0">
                <a:solidFill>
                  <a:schemeClr val="bg1"/>
                </a:solidFill>
              </a:rPr>
              <a:t>LA ACCIÓN ES UN DERECHO O POTESTAD, </a:t>
            </a:r>
          </a:p>
          <a:p>
            <a:pPr marL="0" indent="0" algn="just">
              <a:buNone/>
            </a:pPr>
            <a:r>
              <a:rPr lang="es-MX" sz="2800" dirty="0">
                <a:solidFill>
                  <a:schemeClr val="bg1"/>
                </a:solidFill>
              </a:rPr>
              <a:t>LA DEMANDA  ES UN ACTO </a:t>
            </a:r>
            <a:r>
              <a:rPr lang="es-MX" sz="2800" dirty="0" smtClean="0">
                <a:solidFill>
                  <a:schemeClr val="bg1"/>
                </a:solidFill>
              </a:rPr>
              <a:t>PROCESAL</a:t>
            </a:r>
            <a:endParaRPr lang="es-MX" sz="2800" dirty="0" smtClean="0">
              <a:solidFill>
                <a:schemeClr val="bg1"/>
              </a:solidFill>
              <a:latin typeface="Arial" pitchFamily="34" charset="0"/>
              <a:cs typeface="Arial" pitchFamily="34" charset="0"/>
            </a:endParaRPr>
          </a:p>
          <a:p>
            <a:pPr marL="0" lvl="0" indent="0" algn="just" fontAlgn="base">
              <a:spcBef>
                <a:spcPct val="0"/>
              </a:spcBef>
              <a:spcAft>
                <a:spcPct val="0"/>
              </a:spcAft>
              <a:buNone/>
            </a:pPr>
            <a:endParaRPr lang="es-MX" sz="2800" dirty="0">
              <a:solidFill>
                <a:schemeClr val="bg1"/>
              </a:solidFill>
              <a:latin typeface="Arial" pitchFamily="34" charset="0"/>
              <a:cs typeface="Arial" pitchFamily="34" charset="0"/>
            </a:endParaRPr>
          </a:p>
          <a:p>
            <a:pPr marL="0" lvl="0" indent="0" algn="just" fontAlgn="base">
              <a:spcBef>
                <a:spcPct val="0"/>
              </a:spcBef>
              <a:spcAft>
                <a:spcPct val="0"/>
              </a:spcAft>
              <a:buNone/>
            </a:pPr>
            <a:r>
              <a:rPr lang="es-MX" sz="2800" dirty="0" smtClean="0">
                <a:solidFill>
                  <a:schemeClr val="bg1"/>
                </a:solidFill>
                <a:latin typeface="Arial" pitchFamily="34" charset="0"/>
                <a:cs typeface="Arial" pitchFamily="34" charset="0"/>
              </a:rPr>
              <a:t>La </a:t>
            </a:r>
            <a:r>
              <a:rPr lang="es-MX" sz="2800" dirty="0">
                <a:solidFill>
                  <a:schemeClr val="bg1"/>
                </a:solidFill>
                <a:latin typeface="Arial" pitchFamily="34" charset="0"/>
                <a:cs typeface="Arial" pitchFamily="34" charset="0"/>
              </a:rPr>
              <a:t>posibilidad jurídica de la pretensión es una condición para el ejercicio de la </a:t>
            </a:r>
            <a:r>
              <a:rPr lang="es-MX" sz="2800" dirty="0" smtClean="0">
                <a:solidFill>
                  <a:schemeClr val="bg1"/>
                </a:solidFill>
                <a:latin typeface="Arial" pitchFamily="34" charset="0"/>
                <a:cs typeface="Arial" pitchFamily="34" charset="0"/>
              </a:rPr>
              <a:t>acción, el poder de acudir a los Tribunales de justicia para reclamar cualquier bien frente a otro sujeto, iniciando para ello, mediante la demanda el correspondiente proceso, el cual tendrá como objeto aquella pretensión (Ovalle Favela, 2007, p. 167).</a:t>
            </a:r>
          </a:p>
          <a:p>
            <a:pPr marL="0" lvl="0" indent="0" algn="just" fontAlgn="base">
              <a:spcBef>
                <a:spcPct val="0"/>
              </a:spcBef>
              <a:spcAft>
                <a:spcPct val="0"/>
              </a:spcAft>
              <a:buNone/>
            </a:pPr>
            <a:endParaRPr lang="es-MX" sz="2800" dirty="0" smtClean="0">
              <a:solidFill>
                <a:schemeClr val="bg1"/>
              </a:solidFill>
              <a:latin typeface="Arial" pitchFamily="34" charset="0"/>
              <a:cs typeface="Arial" pitchFamily="34" charset="0"/>
            </a:endParaRPr>
          </a:p>
          <a:p>
            <a:pPr marL="0" indent="0" algn="just">
              <a:buNone/>
            </a:pPr>
            <a:endParaRPr lang="es-MX" sz="2800" dirty="0"/>
          </a:p>
          <a:p>
            <a:pPr marL="0" indent="0" algn="just">
              <a:buNone/>
            </a:pPr>
            <a:endParaRPr lang="es-MX" sz="2800" dirty="0"/>
          </a:p>
          <a:p>
            <a:pPr marL="0" indent="0">
              <a:buNone/>
            </a:pPr>
            <a:endParaRPr lang="es-MX" sz="2800" dirty="0" smtClean="0"/>
          </a:p>
          <a:p>
            <a:pPr marL="0" indent="0">
              <a:buNone/>
            </a:pPr>
            <a:endParaRPr lang="es-MX" sz="2800" dirty="0"/>
          </a:p>
          <a:p>
            <a:pPr marL="0" indent="0">
              <a:buNone/>
            </a:pPr>
            <a:endParaRPr lang="es-MX" sz="2800" dirty="0" smtClean="0"/>
          </a:p>
          <a:p>
            <a:pPr marL="0" indent="0">
              <a:buNone/>
            </a:pPr>
            <a:endParaRPr lang="es-MX" sz="2800" dirty="0"/>
          </a:p>
          <a:p>
            <a:pPr marL="0" indent="0">
              <a:buNone/>
            </a:pPr>
            <a:endParaRPr lang="es-MX" sz="2800" dirty="0" smtClean="0"/>
          </a:p>
          <a:p>
            <a:pPr marL="0" indent="0">
              <a:buNone/>
            </a:pPr>
            <a:endParaRPr lang="es-MX" sz="2800" dirty="0"/>
          </a:p>
        </p:txBody>
      </p:sp>
      <p:sp>
        <p:nvSpPr>
          <p:cNvPr id="4" name="3 Rectángulo redondeado"/>
          <p:cNvSpPr/>
          <p:nvPr/>
        </p:nvSpPr>
        <p:spPr>
          <a:xfrm>
            <a:off x="221060" y="116632"/>
            <a:ext cx="8280920" cy="702696"/>
          </a:xfrm>
          <a:prstGeom prst="roundRect">
            <a:avLst/>
          </a:prstGeom>
          <a:gradFill>
            <a:gsLst>
              <a:gs pos="0">
                <a:srgbClr val="E6DCAC"/>
              </a:gs>
              <a:gs pos="12000">
                <a:srgbClr val="E6D78A"/>
              </a:gs>
              <a:gs pos="30000">
                <a:srgbClr val="C7AC4C"/>
              </a:gs>
              <a:gs pos="45000">
                <a:srgbClr val="E6D78A"/>
              </a:gs>
              <a:gs pos="77000">
                <a:srgbClr val="C7AC4C"/>
              </a:gs>
              <a:gs pos="100000">
                <a:srgbClr val="E6DCAC"/>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200" dirty="0" smtClean="0">
                <a:solidFill>
                  <a:srgbClr val="226911"/>
                </a:solidFill>
                <a:latin typeface="Elephant" pitchFamily="18" charset="0"/>
              </a:rPr>
              <a:t>    </a:t>
            </a:r>
            <a:r>
              <a:rPr lang="es-MX" sz="1400" i="1" dirty="0" smtClean="0">
                <a:solidFill>
                  <a:srgbClr val="11752B"/>
                </a:solidFill>
                <a:latin typeface="Bodoni MT Black" pitchFamily="18" charset="0"/>
              </a:rPr>
              <a:t>Universidad Autónoma del Estado de México</a:t>
            </a:r>
          </a:p>
          <a:p>
            <a:pPr algn="ctr"/>
            <a:r>
              <a:rPr lang="es-MX" sz="1600" i="1" dirty="0" smtClean="0">
                <a:solidFill>
                  <a:srgbClr val="11752B"/>
                </a:solidFill>
                <a:latin typeface="Bodoni MT Black" pitchFamily="18" charset="0"/>
              </a:rPr>
              <a:t>  </a:t>
            </a:r>
            <a:r>
              <a:rPr lang="es-MX" sz="1400" i="1" dirty="0" smtClean="0">
                <a:solidFill>
                  <a:srgbClr val="11752B"/>
                </a:solidFill>
                <a:latin typeface="Arial Rounded MT Bold" pitchFamily="34" charset="0"/>
              </a:rPr>
              <a:t>Centro Universitario UAEM Texcoco</a:t>
            </a:r>
            <a:endParaRPr lang="es-ES" sz="1400" i="1" dirty="0">
              <a:solidFill>
                <a:srgbClr val="11752B"/>
              </a:solidFill>
              <a:latin typeface="Arial Rounded MT Bold" pitchFamily="34" charset="0"/>
            </a:endParaRPr>
          </a:p>
        </p:txBody>
      </p:sp>
      <p:grpSp>
        <p:nvGrpSpPr>
          <p:cNvPr id="8" name="12 Grupo"/>
          <p:cNvGrpSpPr/>
          <p:nvPr/>
        </p:nvGrpSpPr>
        <p:grpSpPr>
          <a:xfrm>
            <a:off x="7380312" y="123136"/>
            <a:ext cx="672000" cy="656301"/>
            <a:chOff x="827584" y="404664"/>
            <a:chExt cx="792088" cy="792088"/>
          </a:xfrm>
        </p:grpSpPr>
        <p:sp>
          <p:nvSpPr>
            <p:cNvPr id="9" name="8 Elipse"/>
            <p:cNvSpPr/>
            <p:nvPr/>
          </p:nvSpPr>
          <p:spPr>
            <a:xfrm>
              <a:off x="827584" y="404664"/>
              <a:ext cx="792088" cy="792088"/>
            </a:xfrm>
            <a:prstGeom prst="ellipse">
              <a:avLst/>
            </a:prstGeom>
            <a:solidFill>
              <a:srgbClr val="FFFFFF"/>
            </a:solidFill>
            <a:ln>
              <a:solidFill>
                <a:schemeClr val="accent3">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solidFill>
                  <a:prstClr val="white"/>
                </a:solidFill>
              </a:endParaRPr>
            </a:p>
          </p:txBody>
        </p:sp>
        <p:pic>
          <p:nvPicPr>
            <p:cNvPr id="10" name="Picture 2" descr="http://t1.gstatic.com/images?q=tbn:ANd9GcSfLtaCsGO9UgQ96G_1eswjYFRMOZ_RtGGO6cdOqtA40QlhU6vh6WmpYcye">
              <a:hlinkClick r:id="rId2"/>
            </p:cNvPr>
            <p:cNvPicPr>
              <a:picLocks noChangeAspect="1" noChangeArrowheads="1"/>
            </p:cNvPicPr>
            <p:nvPr/>
          </p:nvPicPr>
          <p:blipFill>
            <a:blip r:embed="rId3" cstate="print">
              <a:lum bright="17000" contrast="3000"/>
            </a:blip>
            <a:srcRect/>
            <a:stretch>
              <a:fillRect/>
            </a:stretch>
          </p:blipFill>
          <p:spPr bwMode="auto">
            <a:xfrm>
              <a:off x="956031" y="553460"/>
              <a:ext cx="543553" cy="507505"/>
            </a:xfrm>
            <a:prstGeom prst="rect">
              <a:avLst/>
            </a:prstGeom>
            <a:noFill/>
          </p:spPr>
        </p:pic>
      </p:grpSp>
      <p:sp>
        <p:nvSpPr>
          <p:cNvPr id="11" name="10 Título"/>
          <p:cNvSpPr>
            <a:spLocks noGrp="1"/>
          </p:cNvSpPr>
          <p:nvPr>
            <p:ph type="title"/>
          </p:nvPr>
        </p:nvSpPr>
        <p:spPr>
          <a:xfrm>
            <a:off x="288379" y="908720"/>
            <a:ext cx="8229600" cy="461665"/>
          </a:xfrm>
          <a:prstGeom prst="rect">
            <a:avLst/>
          </a:prstGeom>
          <a:solidFill>
            <a:schemeClr val="accent5">
              <a:lumMod val="60000"/>
              <a:lumOff val="40000"/>
            </a:schemeClr>
          </a:solidFill>
        </p:spPr>
        <p:txBody>
          <a:bodyPr wrap="square">
            <a:spAutoFit/>
          </a:bodyPr>
          <a:lstStyle/>
          <a:p>
            <a:r>
              <a:rPr lang="es-MX" sz="2400" dirty="0" smtClean="0">
                <a:solidFill>
                  <a:schemeClr val="bg1"/>
                </a:solidFill>
              </a:rPr>
              <a:t>PRETENSIÓN, ACCION Y DEMANDA</a:t>
            </a:r>
            <a:endParaRPr lang="es-MX" sz="2400" dirty="0">
              <a:solidFill>
                <a:schemeClr val="bg1"/>
              </a:solidFill>
            </a:endParaRPr>
          </a:p>
        </p:txBody>
      </p:sp>
      <p:grpSp>
        <p:nvGrpSpPr>
          <p:cNvPr id="12" name="12 Grupo"/>
          <p:cNvGrpSpPr/>
          <p:nvPr/>
        </p:nvGrpSpPr>
        <p:grpSpPr>
          <a:xfrm>
            <a:off x="683568" y="116632"/>
            <a:ext cx="672000" cy="656301"/>
            <a:chOff x="827584" y="404664"/>
            <a:chExt cx="792088" cy="792088"/>
          </a:xfrm>
        </p:grpSpPr>
        <p:sp>
          <p:nvSpPr>
            <p:cNvPr id="13" name="12 Elipse"/>
            <p:cNvSpPr/>
            <p:nvPr/>
          </p:nvSpPr>
          <p:spPr>
            <a:xfrm>
              <a:off x="827584" y="404664"/>
              <a:ext cx="792088" cy="792088"/>
            </a:xfrm>
            <a:prstGeom prst="ellipse">
              <a:avLst/>
            </a:prstGeom>
            <a:solidFill>
              <a:srgbClr val="FFFFFF"/>
            </a:solidFill>
            <a:ln>
              <a:solidFill>
                <a:schemeClr val="accent3">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solidFill>
                  <a:prstClr val="white"/>
                </a:solidFill>
              </a:endParaRPr>
            </a:p>
          </p:txBody>
        </p:sp>
        <p:pic>
          <p:nvPicPr>
            <p:cNvPr id="14" name="Picture 2" descr="http://t1.gstatic.com/images?q=tbn:ANd9GcSfLtaCsGO9UgQ96G_1eswjYFRMOZ_RtGGO6cdOqtA40QlhU6vh6WmpYcye">
              <a:hlinkClick r:id="rId2"/>
            </p:cNvPr>
            <p:cNvPicPr>
              <a:picLocks noChangeAspect="1" noChangeArrowheads="1"/>
            </p:cNvPicPr>
            <p:nvPr/>
          </p:nvPicPr>
          <p:blipFill>
            <a:blip r:embed="rId3" cstate="print">
              <a:lum bright="17000" contrast="3000"/>
            </a:blip>
            <a:srcRect/>
            <a:stretch>
              <a:fillRect/>
            </a:stretch>
          </p:blipFill>
          <p:spPr bwMode="auto">
            <a:xfrm>
              <a:off x="956031" y="553460"/>
              <a:ext cx="543553" cy="507505"/>
            </a:xfrm>
            <a:prstGeom prst="rect">
              <a:avLst/>
            </a:prstGeom>
            <a:noFill/>
          </p:spPr>
        </p:pic>
      </p:grpSp>
    </p:spTree>
    <p:extLst>
      <p:ext uri="{BB962C8B-B14F-4D97-AF65-F5344CB8AC3E}">
        <p14:creationId xmlns:p14="http://schemas.microsoft.com/office/powerpoint/2010/main" val="1900830987"/>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323428" y="1556792"/>
            <a:ext cx="8229600" cy="5112568"/>
          </a:xfrm>
        </p:spPr>
        <p:txBody>
          <a:bodyPr>
            <a:normAutofit fontScale="92500" lnSpcReduction="10000"/>
          </a:bodyPr>
          <a:lstStyle/>
          <a:p>
            <a:pPr marL="0" indent="0" algn="just">
              <a:buNone/>
            </a:pPr>
            <a:r>
              <a:rPr lang="es-ES" sz="2800" dirty="0" smtClean="0">
                <a:solidFill>
                  <a:schemeClr val="bg1"/>
                </a:solidFill>
                <a:latin typeface="Arial" pitchFamily="34" charset="0"/>
                <a:ea typeface="Times New Roman" pitchFamily="18" charset="0"/>
                <a:cs typeface="Arial" pitchFamily="34" charset="0"/>
              </a:rPr>
              <a:t>Mediante </a:t>
            </a:r>
            <a:r>
              <a:rPr lang="es-ES" sz="2800" dirty="0">
                <a:solidFill>
                  <a:schemeClr val="bg1"/>
                </a:solidFill>
                <a:latin typeface="Arial" pitchFamily="34" charset="0"/>
                <a:ea typeface="Times New Roman" pitchFamily="18" charset="0"/>
                <a:cs typeface="Arial" pitchFamily="34" charset="0"/>
              </a:rPr>
              <a:t>la pretensión se lleva la acción al proceso, es decir, </a:t>
            </a:r>
            <a:r>
              <a:rPr lang="es-ES" sz="2800" dirty="0" smtClean="0">
                <a:solidFill>
                  <a:schemeClr val="bg1"/>
                </a:solidFill>
                <a:latin typeface="Arial" pitchFamily="34" charset="0"/>
                <a:ea typeface="Times New Roman" pitchFamily="18" charset="0"/>
                <a:cs typeface="Arial" pitchFamily="34" charset="0"/>
              </a:rPr>
              <a:t>la acción introduce la </a:t>
            </a:r>
            <a:r>
              <a:rPr lang="es-ES" sz="2800" dirty="0">
                <a:solidFill>
                  <a:schemeClr val="bg1"/>
                </a:solidFill>
                <a:latin typeface="Arial" pitchFamily="34" charset="0"/>
                <a:ea typeface="Times New Roman" pitchFamily="18" charset="0"/>
                <a:cs typeface="Arial" pitchFamily="34" charset="0"/>
              </a:rPr>
              <a:t>pretensión en el campo de lo procesal. (Gómez Lara, C. (2010)</a:t>
            </a:r>
            <a:endParaRPr lang="es-MX" sz="2800" dirty="0">
              <a:solidFill>
                <a:schemeClr val="bg1"/>
              </a:solidFill>
              <a:latin typeface="Arial" pitchFamily="34" charset="0"/>
              <a:cs typeface="Arial" pitchFamily="34" charset="0"/>
            </a:endParaRPr>
          </a:p>
          <a:p>
            <a:pPr marL="0" indent="0" algn="just">
              <a:buNone/>
            </a:pPr>
            <a:r>
              <a:rPr lang="es-MX" sz="2800" dirty="0" smtClean="0">
                <a:solidFill>
                  <a:schemeClr val="bg1"/>
                </a:solidFill>
                <a:latin typeface="Arial" pitchFamily="34" charset="0"/>
                <a:cs typeface="Arial" pitchFamily="34" charset="0"/>
              </a:rPr>
              <a:t>La </a:t>
            </a:r>
            <a:r>
              <a:rPr lang="es-MX" sz="2800" dirty="0">
                <a:solidFill>
                  <a:schemeClr val="bg1"/>
                </a:solidFill>
                <a:latin typeface="Arial" pitchFamily="34" charset="0"/>
                <a:cs typeface="Arial" pitchFamily="34" charset="0"/>
              </a:rPr>
              <a:t>acción es la facultad de acudir al órgano jurisdiccional para  plantear formalmente la reclamación al demandado con base en el presunto derecho subjetivo y con la determinación de la pretensión. </a:t>
            </a:r>
            <a:endParaRPr lang="es-MX" sz="2800" dirty="0" smtClean="0">
              <a:solidFill>
                <a:schemeClr val="bg1"/>
              </a:solidFill>
              <a:latin typeface="Arial" pitchFamily="34" charset="0"/>
              <a:cs typeface="Arial" pitchFamily="34" charset="0"/>
            </a:endParaRPr>
          </a:p>
          <a:p>
            <a:pPr marL="0" indent="0" algn="just">
              <a:buNone/>
            </a:pPr>
            <a:r>
              <a:rPr lang="es-MX" sz="2800" dirty="0">
                <a:solidFill>
                  <a:schemeClr val="bg1"/>
                </a:solidFill>
              </a:rPr>
              <a:t>Acción es el derecho, la potestad, la facultad o actividad mediante la cual un sujeto de derecho provoca la función jurisdiccional. (Ovalle Favela, J. 2005, 167</a:t>
            </a:r>
            <a:r>
              <a:rPr lang="es-MX" sz="2800" dirty="0" smtClean="0">
                <a:solidFill>
                  <a:schemeClr val="bg1"/>
                </a:solidFill>
              </a:rPr>
              <a:t>).</a:t>
            </a:r>
            <a:endParaRPr lang="es-MX" sz="2800" dirty="0">
              <a:solidFill>
                <a:schemeClr val="bg1"/>
              </a:solidFill>
            </a:endParaRPr>
          </a:p>
          <a:p>
            <a:pPr marL="0" indent="0" algn="just">
              <a:buNone/>
            </a:pPr>
            <a:r>
              <a:rPr lang="es-ES" sz="2800" dirty="0">
                <a:solidFill>
                  <a:schemeClr val="bg1"/>
                </a:solidFill>
                <a:latin typeface="Arial" pitchFamily="34" charset="0"/>
                <a:cs typeface="Arial" pitchFamily="34" charset="0"/>
              </a:rPr>
              <a:t>En la acción se busca una decisión, bien sea está favorable o no (Santos Azuela, H. 2005)</a:t>
            </a:r>
            <a:endParaRPr lang="es-MX" sz="2800" dirty="0">
              <a:solidFill>
                <a:schemeClr val="bg1"/>
              </a:solidFill>
              <a:latin typeface="Arial" pitchFamily="34" charset="0"/>
              <a:cs typeface="Arial" pitchFamily="34" charset="0"/>
            </a:endParaRPr>
          </a:p>
          <a:p>
            <a:pPr marL="0" indent="0" algn="just">
              <a:buNone/>
            </a:pPr>
            <a:endParaRPr lang="es-MX" sz="2800" dirty="0" smtClean="0"/>
          </a:p>
          <a:p>
            <a:pPr marL="0" indent="0">
              <a:buNone/>
            </a:pPr>
            <a:endParaRPr lang="es-MX" sz="2800" dirty="0" smtClean="0"/>
          </a:p>
          <a:p>
            <a:pPr marL="0" indent="0">
              <a:buNone/>
            </a:pPr>
            <a:endParaRPr lang="es-MX" sz="2800" dirty="0"/>
          </a:p>
          <a:p>
            <a:pPr marL="0" indent="0">
              <a:buNone/>
            </a:pPr>
            <a:endParaRPr lang="es-MX" sz="2800" dirty="0" smtClean="0"/>
          </a:p>
          <a:p>
            <a:pPr marL="0" indent="0">
              <a:buNone/>
            </a:pPr>
            <a:endParaRPr lang="es-MX" sz="2800" dirty="0"/>
          </a:p>
          <a:p>
            <a:pPr marL="0" indent="0">
              <a:buNone/>
            </a:pPr>
            <a:endParaRPr lang="es-MX" sz="2800" dirty="0" smtClean="0"/>
          </a:p>
          <a:p>
            <a:pPr marL="0" indent="0">
              <a:buNone/>
            </a:pPr>
            <a:endParaRPr lang="es-MX" sz="2800" dirty="0"/>
          </a:p>
        </p:txBody>
      </p:sp>
      <p:sp>
        <p:nvSpPr>
          <p:cNvPr id="4" name="3 Rectángulo redondeado"/>
          <p:cNvSpPr/>
          <p:nvPr/>
        </p:nvSpPr>
        <p:spPr>
          <a:xfrm>
            <a:off x="221060" y="116632"/>
            <a:ext cx="8280920" cy="702696"/>
          </a:xfrm>
          <a:prstGeom prst="roundRect">
            <a:avLst/>
          </a:prstGeom>
          <a:gradFill>
            <a:gsLst>
              <a:gs pos="0">
                <a:srgbClr val="E6DCAC"/>
              </a:gs>
              <a:gs pos="12000">
                <a:srgbClr val="E6D78A"/>
              </a:gs>
              <a:gs pos="30000">
                <a:srgbClr val="C7AC4C"/>
              </a:gs>
              <a:gs pos="45000">
                <a:srgbClr val="E6D78A"/>
              </a:gs>
              <a:gs pos="77000">
                <a:srgbClr val="C7AC4C"/>
              </a:gs>
              <a:gs pos="100000">
                <a:srgbClr val="E6DCAC"/>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200" dirty="0" smtClean="0">
                <a:solidFill>
                  <a:srgbClr val="226911"/>
                </a:solidFill>
                <a:latin typeface="Elephant" pitchFamily="18" charset="0"/>
              </a:rPr>
              <a:t>    </a:t>
            </a:r>
            <a:r>
              <a:rPr lang="es-MX" sz="1400" i="1" dirty="0" smtClean="0">
                <a:solidFill>
                  <a:srgbClr val="11752B"/>
                </a:solidFill>
                <a:latin typeface="Bodoni MT Black" pitchFamily="18" charset="0"/>
              </a:rPr>
              <a:t>Universidad Autónoma del Estado de México</a:t>
            </a:r>
          </a:p>
          <a:p>
            <a:pPr algn="ctr"/>
            <a:r>
              <a:rPr lang="es-MX" sz="1600" i="1" dirty="0" smtClean="0">
                <a:solidFill>
                  <a:srgbClr val="11752B"/>
                </a:solidFill>
                <a:latin typeface="Bodoni MT Black" pitchFamily="18" charset="0"/>
              </a:rPr>
              <a:t>  </a:t>
            </a:r>
            <a:r>
              <a:rPr lang="es-MX" sz="1400" i="1" dirty="0" smtClean="0">
                <a:solidFill>
                  <a:srgbClr val="11752B"/>
                </a:solidFill>
                <a:latin typeface="Arial Rounded MT Bold" pitchFamily="34" charset="0"/>
              </a:rPr>
              <a:t>Centro Universitario UAEM Texcoco</a:t>
            </a:r>
            <a:endParaRPr lang="es-ES" sz="1400" i="1" dirty="0">
              <a:solidFill>
                <a:srgbClr val="11752B"/>
              </a:solidFill>
              <a:latin typeface="Arial Rounded MT Bold" pitchFamily="34" charset="0"/>
            </a:endParaRPr>
          </a:p>
        </p:txBody>
      </p:sp>
      <p:grpSp>
        <p:nvGrpSpPr>
          <p:cNvPr id="8" name="12 Grupo"/>
          <p:cNvGrpSpPr/>
          <p:nvPr/>
        </p:nvGrpSpPr>
        <p:grpSpPr>
          <a:xfrm>
            <a:off x="7380312" y="123136"/>
            <a:ext cx="672000" cy="656301"/>
            <a:chOff x="827584" y="404664"/>
            <a:chExt cx="792088" cy="792088"/>
          </a:xfrm>
        </p:grpSpPr>
        <p:sp>
          <p:nvSpPr>
            <p:cNvPr id="9" name="8 Elipse"/>
            <p:cNvSpPr/>
            <p:nvPr/>
          </p:nvSpPr>
          <p:spPr>
            <a:xfrm>
              <a:off x="827584" y="404664"/>
              <a:ext cx="792088" cy="792088"/>
            </a:xfrm>
            <a:prstGeom prst="ellipse">
              <a:avLst/>
            </a:prstGeom>
            <a:solidFill>
              <a:srgbClr val="FFFFFF"/>
            </a:solidFill>
            <a:ln>
              <a:solidFill>
                <a:schemeClr val="accent3">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solidFill>
                  <a:prstClr val="white"/>
                </a:solidFill>
              </a:endParaRPr>
            </a:p>
          </p:txBody>
        </p:sp>
        <p:pic>
          <p:nvPicPr>
            <p:cNvPr id="10" name="Picture 2" descr="http://t1.gstatic.com/images?q=tbn:ANd9GcSfLtaCsGO9UgQ96G_1eswjYFRMOZ_RtGGO6cdOqtA40QlhU6vh6WmpYcye">
              <a:hlinkClick r:id="rId2"/>
            </p:cNvPr>
            <p:cNvPicPr>
              <a:picLocks noChangeAspect="1" noChangeArrowheads="1"/>
            </p:cNvPicPr>
            <p:nvPr/>
          </p:nvPicPr>
          <p:blipFill>
            <a:blip r:embed="rId3" cstate="print">
              <a:lum bright="17000" contrast="3000"/>
            </a:blip>
            <a:srcRect/>
            <a:stretch>
              <a:fillRect/>
            </a:stretch>
          </p:blipFill>
          <p:spPr bwMode="auto">
            <a:xfrm>
              <a:off x="956031" y="553460"/>
              <a:ext cx="543553" cy="507505"/>
            </a:xfrm>
            <a:prstGeom prst="rect">
              <a:avLst/>
            </a:prstGeom>
            <a:noFill/>
          </p:spPr>
        </p:pic>
      </p:grpSp>
      <p:sp>
        <p:nvSpPr>
          <p:cNvPr id="11" name="10 Título"/>
          <p:cNvSpPr>
            <a:spLocks noGrp="1"/>
          </p:cNvSpPr>
          <p:nvPr>
            <p:ph type="title"/>
          </p:nvPr>
        </p:nvSpPr>
        <p:spPr>
          <a:xfrm>
            <a:off x="288379" y="908720"/>
            <a:ext cx="8229600" cy="461665"/>
          </a:xfrm>
          <a:prstGeom prst="rect">
            <a:avLst/>
          </a:prstGeom>
          <a:solidFill>
            <a:schemeClr val="accent5">
              <a:lumMod val="60000"/>
              <a:lumOff val="40000"/>
            </a:schemeClr>
          </a:solidFill>
        </p:spPr>
        <p:txBody>
          <a:bodyPr wrap="square">
            <a:spAutoFit/>
          </a:bodyPr>
          <a:lstStyle/>
          <a:p>
            <a:r>
              <a:rPr lang="es-MX" sz="2400" dirty="0" smtClean="0"/>
              <a:t>ACCIÓN: SU CONCEPTO</a:t>
            </a:r>
            <a:endParaRPr lang="es-MX" sz="2400" dirty="0"/>
          </a:p>
        </p:txBody>
      </p:sp>
      <p:grpSp>
        <p:nvGrpSpPr>
          <p:cNvPr id="12" name="12 Grupo"/>
          <p:cNvGrpSpPr/>
          <p:nvPr/>
        </p:nvGrpSpPr>
        <p:grpSpPr>
          <a:xfrm>
            <a:off x="683568" y="116632"/>
            <a:ext cx="672000" cy="656301"/>
            <a:chOff x="827584" y="404664"/>
            <a:chExt cx="792088" cy="792088"/>
          </a:xfrm>
        </p:grpSpPr>
        <p:sp>
          <p:nvSpPr>
            <p:cNvPr id="13" name="12 Elipse"/>
            <p:cNvSpPr/>
            <p:nvPr/>
          </p:nvSpPr>
          <p:spPr>
            <a:xfrm>
              <a:off x="827584" y="404664"/>
              <a:ext cx="792088" cy="792088"/>
            </a:xfrm>
            <a:prstGeom prst="ellipse">
              <a:avLst/>
            </a:prstGeom>
            <a:solidFill>
              <a:srgbClr val="FFFFFF"/>
            </a:solidFill>
            <a:ln>
              <a:solidFill>
                <a:schemeClr val="accent3">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solidFill>
                  <a:prstClr val="white"/>
                </a:solidFill>
              </a:endParaRPr>
            </a:p>
          </p:txBody>
        </p:sp>
        <p:pic>
          <p:nvPicPr>
            <p:cNvPr id="14" name="Picture 2" descr="http://t1.gstatic.com/images?q=tbn:ANd9GcSfLtaCsGO9UgQ96G_1eswjYFRMOZ_RtGGO6cdOqtA40QlhU6vh6WmpYcye">
              <a:hlinkClick r:id="rId2"/>
            </p:cNvPr>
            <p:cNvPicPr>
              <a:picLocks noChangeAspect="1" noChangeArrowheads="1"/>
            </p:cNvPicPr>
            <p:nvPr/>
          </p:nvPicPr>
          <p:blipFill>
            <a:blip r:embed="rId3" cstate="print">
              <a:lum bright="17000" contrast="3000"/>
            </a:blip>
            <a:srcRect/>
            <a:stretch>
              <a:fillRect/>
            </a:stretch>
          </p:blipFill>
          <p:spPr bwMode="auto">
            <a:xfrm>
              <a:off x="956031" y="553460"/>
              <a:ext cx="543553" cy="507505"/>
            </a:xfrm>
            <a:prstGeom prst="rect">
              <a:avLst/>
            </a:prstGeom>
            <a:noFill/>
          </p:spPr>
        </p:pic>
      </p:grpSp>
    </p:spTree>
    <p:extLst>
      <p:ext uri="{BB962C8B-B14F-4D97-AF65-F5344CB8AC3E}">
        <p14:creationId xmlns:p14="http://schemas.microsoft.com/office/powerpoint/2010/main" val="2717122575"/>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67544" y="1268760"/>
            <a:ext cx="8258204" cy="868346"/>
          </a:xfrm>
          <a:solidFill>
            <a:schemeClr val="tx2">
              <a:lumMod val="60000"/>
              <a:lumOff val="40000"/>
            </a:schemeClr>
          </a:solidFill>
        </p:spPr>
        <p:style>
          <a:lnRef idx="3">
            <a:schemeClr val="lt1"/>
          </a:lnRef>
          <a:fillRef idx="1">
            <a:schemeClr val="accent4"/>
          </a:fillRef>
          <a:effectRef idx="1">
            <a:schemeClr val="accent4"/>
          </a:effectRef>
          <a:fontRef idx="minor">
            <a:schemeClr val="lt1"/>
          </a:fontRef>
        </p:style>
        <p:txBody>
          <a:bodyPr>
            <a:normAutofit/>
          </a:bodyPr>
          <a:lstStyle/>
          <a:p>
            <a:r>
              <a:rPr lang="es-MX" sz="3200" dirty="0" smtClean="0">
                <a:latin typeface="Arial" pitchFamily="34" charset="0"/>
                <a:cs typeface="Arial" pitchFamily="34" charset="0"/>
              </a:rPr>
              <a:t>Procedencia de la acción:</a:t>
            </a:r>
            <a:endParaRPr lang="es-MX" sz="3200" dirty="0">
              <a:latin typeface="Arial" pitchFamily="34" charset="0"/>
              <a:cs typeface="Arial" pitchFamily="34" charset="0"/>
            </a:endParaRPr>
          </a:p>
        </p:txBody>
      </p:sp>
      <p:sp>
        <p:nvSpPr>
          <p:cNvPr id="3" name="2 Marcador de contenido"/>
          <p:cNvSpPr>
            <a:spLocks noGrp="1"/>
          </p:cNvSpPr>
          <p:nvPr>
            <p:ph idx="1"/>
          </p:nvPr>
        </p:nvSpPr>
        <p:spPr>
          <a:xfrm>
            <a:off x="457200" y="2636912"/>
            <a:ext cx="8229600" cy="3489251"/>
          </a:xfrm>
          <a:solidFill>
            <a:schemeClr val="tx2">
              <a:lumMod val="60000"/>
              <a:lumOff val="40000"/>
            </a:schemeClr>
          </a:solidFill>
        </p:spPr>
        <p:txBody>
          <a:bodyPr>
            <a:normAutofit fontScale="92500" lnSpcReduction="10000"/>
          </a:bodyPr>
          <a:lstStyle/>
          <a:p>
            <a:pPr algn="just"/>
            <a:endParaRPr lang="es-MX" b="1" dirty="0" smtClean="0"/>
          </a:p>
          <a:p>
            <a:pPr algn="just"/>
            <a:r>
              <a:rPr lang="es-MX" b="1" dirty="0" smtClean="0">
                <a:solidFill>
                  <a:schemeClr val="bg1"/>
                </a:solidFill>
                <a:latin typeface="Arial" pitchFamily="34" charset="0"/>
                <a:cs typeface="Arial" pitchFamily="34" charset="0"/>
              </a:rPr>
              <a:t>Artículo 2.1.- </a:t>
            </a:r>
            <a:r>
              <a:rPr lang="es-MX" dirty="0" smtClean="0">
                <a:solidFill>
                  <a:schemeClr val="bg1"/>
                </a:solidFill>
                <a:latin typeface="Arial" pitchFamily="34" charset="0"/>
                <a:cs typeface="Arial" pitchFamily="34" charset="0"/>
              </a:rPr>
              <a:t>La acción procede en juicio aún cuando no se exprese su nombre, con tal de que se determine con claridad, la clase de prestación que se exija del demandado y el título o causa de la acción. (Código de Procedimientos Civiles para el Estado de México en vigor).</a:t>
            </a:r>
          </a:p>
          <a:p>
            <a:endParaRPr lang="es-MX" dirty="0">
              <a:solidFill>
                <a:schemeClr val="bg1"/>
              </a:solidFill>
              <a:latin typeface="Arial" pitchFamily="34" charset="0"/>
              <a:cs typeface="Arial" pitchFamily="34" charset="0"/>
            </a:endParaRPr>
          </a:p>
        </p:txBody>
      </p:sp>
      <p:sp>
        <p:nvSpPr>
          <p:cNvPr id="10" name="9 Rectángulo redondeado"/>
          <p:cNvSpPr/>
          <p:nvPr/>
        </p:nvSpPr>
        <p:spPr>
          <a:xfrm>
            <a:off x="221060" y="116632"/>
            <a:ext cx="8280920" cy="702696"/>
          </a:xfrm>
          <a:prstGeom prst="roundRect">
            <a:avLst/>
          </a:prstGeom>
          <a:gradFill>
            <a:gsLst>
              <a:gs pos="0">
                <a:srgbClr val="E6DCAC"/>
              </a:gs>
              <a:gs pos="12000">
                <a:srgbClr val="E6D78A"/>
              </a:gs>
              <a:gs pos="30000">
                <a:srgbClr val="C7AC4C"/>
              </a:gs>
              <a:gs pos="45000">
                <a:srgbClr val="E6D78A"/>
              </a:gs>
              <a:gs pos="77000">
                <a:srgbClr val="C7AC4C"/>
              </a:gs>
              <a:gs pos="100000">
                <a:srgbClr val="E6DCAC"/>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200" dirty="0" smtClean="0">
                <a:solidFill>
                  <a:srgbClr val="226911"/>
                </a:solidFill>
                <a:latin typeface="Elephant" pitchFamily="18" charset="0"/>
              </a:rPr>
              <a:t>    </a:t>
            </a:r>
            <a:r>
              <a:rPr lang="es-MX" sz="1400" i="1" dirty="0" smtClean="0">
                <a:solidFill>
                  <a:srgbClr val="11752B"/>
                </a:solidFill>
                <a:latin typeface="Bodoni MT Black" pitchFamily="18" charset="0"/>
              </a:rPr>
              <a:t>Universidad Autónoma del Estado de México</a:t>
            </a:r>
          </a:p>
          <a:p>
            <a:pPr algn="ctr"/>
            <a:r>
              <a:rPr lang="es-MX" sz="1600" i="1" dirty="0" smtClean="0">
                <a:solidFill>
                  <a:srgbClr val="11752B"/>
                </a:solidFill>
                <a:latin typeface="Bodoni MT Black" pitchFamily="18" charset="0"/>
              </a:rPr>
              <a:t>  </a:t>
            </a:r>
            <a:r>
              <a:rPr lang="es-MX" sz="1400" i="1" dirty="0" smtClean="0">
                <a:solidFill>
                  <a:srgbClr val="11752B"/>
                </a:solidFill>
                <a:latin typeface="Arial Rounded MT Bold" pitchFamily="34" charset="0"/>
              </a:rPr>
              <a:t>Centro Universitario UAEM Texcoco</a:t>
            </a:r>
            <a:endParaRPr lang="es-ES" sz="1400" i="1" dirty="0">
              <a:solidFill>
                <a:srgbClr val="11752B"/>
              </a:solidFill>
              <a:latin typeface="Arial Rounded MT Bold" pitchFamily="34" charset="0"/>
            </a:endParaRPr>
          </a:p>
        </p:txBody>
      </p:sp>
      <p:grpSp>
        <p:nvGrpSpPr>
          <p:cNvPr id="11" name="12 Grupo"/>
          <p:cNvGrpSpPr/>
          <p:nvPr/>
        </p:nvGrpSpPr>
        <p:grpSpPr>
          <a:xfrm>
            <a:off x="683568" y="116632"/>
            <a:ext cx="672000" cy="656301"/>
            <a:chOff x="827584" y="404664"/>
            <a:chExt cx="792088" cy="792088"/>
          </a:xfrm>
        </p:grpSpPr>
        <p:sp>
          <p:nvSpPr>
            <p:cNvPr id="12" name="11 Elipse"/>
            <p:cNvSpPr/>
            <p:nvPr/>
          </p:nvSpPr>
          <p:spPr>
            <a:xfrm>
              <a:off x="827584" y="404664"/>
              <a:ext cx="792088" cy="792088"/>
            </a:xfrm>
            <a:prstGeom prst="ellipse">
              <a:avLst/>
            </a:prstGeom>
            <a:solidFill>
              <a:srgbClr val="FFFFFF"/>
            </a:solidFill>
            <a:ln>
              <a:solidFill>
                <a:schemeClr val="accent3">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solidFill>
                  <a:prstClr val="white"/>
                </a:solidFill>
              </a:endParaRPr>
            </a:p>
          </p:txBody>
        </p:sp>
        <p:pic>
          <p:nvPicPr>
            <p:cNvPr id="13" name="Picture 2" descr="http://t1.gstatic.com/images?q=tbn:ANd9GcSfLtaCsGO9UgQ96G_1eswjYFRMOZ_RtGGO6cdOqtA40QlhU6vh6WmpYcye">
              <a:hlinkClick r:id="rId2"/>
            </p:cNvPr>
            <p:cNvPicPr>
              <a:picLocks noChangeAspect="1" noChangeArrowheads="1"/>
            </p:cNvPicPr>
            <p:nvPr/>
          </p:nvPicPr>
          <p:blipFill>
            <a:blip r:embed="rId3" cstate="print">
              <a:lum bright="17000" contrast="3000"/>
            </a:blip>
            <a:srcRect/>
            <a:stretch>
              <a:fillRect/>
            </a:stretch>
          </p:blipFill>
          <p:spPr bwMode="auto">
            <a:xfrm>
              <a:off x="956031" y="553460"/>
              <a:ext cx="543553" cy="507505"/>
            </a:xfrm>
            <a:prstGeom prst="rect">
              <a:avLst/>
            </a:prstGeom>
            <a:noFill/>
          </p:spPr>
        </p:pic>
      </p:grpSp>
      <p:grpSp>
        <p:nvGrpSpPr>
          <p:cNvPr id="14" name="12 Grupo"/>
          <p:cNvGrpSpPr/>
          <p:nvPr/>
        </p:nvGrpSpPr>
        <p:grpSpPr>
          <a:xfrm>
            <a:off x="7452320" y="163027"/>
            <a:ext cx="672000" cy="656301"/>
            <a:chOff x="827584" y="404664"/>
            <a:chExt cx="792088" cy="792088"/>
          </a:xfrm>
        </p:grpSpPr>
        <p:sp>
          <p:nvSpPr>
            <p:cNvPr id="15" name="14 Elipse"/>
            <p:cNvSpPr/>
            <p:nvPr/>
          </p:nvSpPr>
          <p:spPr>
            <a:xfrm>
              <a:off x="827584" y="404664"/>
              <a:ext cx="792088" cy="792088"/>
            </a:xfrm>
            <a:prstGeom prst="ellipse">
              <a:avLst/>
            </a:prstGeom>
            <a:solidFill>
              <a:srgbClr val="FFFFFF"/>
            </a:solidFill>
            <a:ln>
              <a:solidFill>
                <a:schemeClr val="accent3">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solidFill>
                  <a:prstClr val="white"/>
                </a:solidFill>
              </a:endParaRPr>
            </a:p>
          </p:txBody>
        </p:sp>
        <p:pic>
          <p:nvPicPr>
            <p:cNvPr id="16" name="Picture 2" descr="http://t1.gstatic.com/images?q=tbn:ANd9GcSfLtaCsGO9UgQ96G_1eswjYFRMOZ_RtGGO6cdOqtA40QlhU6vh6WmpYcye">
              <a:hlinkClick r:id="rId2"/>
            </p:cNvPr>
            <p:cNvPicPr>
              <a:picLocks noChangeAspect="1" noChangeArrowheads="1"/>
            </p:cNvPicPr>
            <p:nvPr/>
          </p:nvPicPr>
          <p:blipFill>
            <a:blip r:embed="rId3" cstate="print">
              <a:lum bright="17000" contrast="3000"/>
            </a:blip>
            <a:srcRect/>
            <a:stretch>
              <a:fillRect/>
            </a:stretch>
          </p:blipFill>
          <p:spPr bwMode="auto">
            <a:xfrm>
              <a:off x="956031" y="553460"/>
              <a:ext cx="543553" cy="507505"/>
            </a:xfrm>
            <a:prstGeom prst="rect">
              <a:avLst/>
            </a:prstGeom>
            <a:noFill/>
          </p:spPr>
        </p:pic>
      </p:gr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Flecha derecha"/>
          <p:cNvSpPr/>
          <p:nvPr/>
        </p:nvSpPr>
        <p:spPr>
          <a:xfrm>
            <a:off x="703387" y="1916832"/>
            <a:ext cx="8286808" cy="4941168"/>
          </a:xfrm>
          <a:prstGeom prst="rightArrow">
            <a:avLst/>
          </a:prstGeom>
          <a:solidFill>
            <a:schemeClr val="tx2">
              <a:lumMod val="60000"/>
              <a:lumOff val="40000"/>
            </a:schemeClr>
          </a:solidFill>
          <a:ln>
            <a:noFill/>
          </a:ln>
          <a:effectLst>
            <a:outerShdw blurRad="225425" dist="50800" dir="5220000" algn="ctr">
              <a:srgbClr val="000000">
                <a:alpha val="33000"/>
              </a:srgbClr>
            </a:outerShdw>
          </a:effectLst>
          <a:scene3d>
            <a:camera prst="perspectiveRight"/>
            <a:lightRig rig="harsh" dir="t">
              <a:rot lat="0" lon="0" rev="3000000"/>
            </a:lightRig>
          </a:scene3d>
          <a:sp3d extrusionH="254000" contourW="19050">
            <a:bevelT w="82550" h="44450" prst="angle"/>
            <a:bevelB w="82550" h="44450" prst="angle"/>
            <a:contourClr>
              <a:srgbClr val="FFFFFF"/>
            </a:contourClr>
          </a:sp3d>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lvl="0" algn="just" fontAlgn="base">
              <a:spcBef>
                <a:spcPct val="0"/>
              </a:spcBef>
              <a:spcAft>
                <a:spcPct val="0"/>
              </a:spcAft>
            </a:pPr>
            <a:r>
              <a:rPr lang="es-ES" dirty="0" smtClean="0">
                <a:solidFill>
                  <a:schemeClr val="bg1"/>
                </a:solidFill>
                <a:latin typeface="Arial" pitchFamily="34" charset="0"/>
                <a:ea typeface="Times New Roman" pitchFamily="18" charset="0"/>
                <a:cs typeface="Arial" pitchFamily="34" charset="0"/>
              </a:rPr>
              <a:t>Cuando la pretensi</a:t>
            </a:r>
            <a:r>
              <a:rPr lang="es-ES" dirty="0" smtClean="0">
                <a:solidFill>
                  <a:schemeClr val="bg1"/>
                </a:solidFill>
                <a:ea typeface="Times New Roman" pitchFamily="18" charset="0"/>
                <a:cs typeface="Arial" pitchFamily="34" charset="0"/>
              </a:rPr>
              <a:t>ó</a:t>
            </a:r>
            <a:r>
              <a:rPr lang="es-ES" dirty="0" smtClean="0">
                <a:solidFill>
                  <a:schemeClr val="bg1"/>
                </a:solidFill>
                <a:latin typeface="Arial" pitchFamily="34" charset="0"/>
                <a:ea typeface="Times New Roman" pitchFamily="18" charset="0"/>
                <a:cs typeface="Arial" pitchFamily="34" charset="0"/>
              </a:rPr>
              <a:t>n se hace valer ante el Juzgador, ella es un elemento de la acci</a:t>
            </a:r>
            <a:r>
              <a:rPr lang="es-ES" dirty="0" smtClean="0">
                <a:solidFill>
                  <a:schemeClr val="bg1"/>
                </a:solidFill>
                <a:ea typeface="Times New Roman" pitchFamily="18" charset="0"/>
                <a:cs typeface="Arial" pitchFamily="34" charset="0"/>
              </a:rPr>
              <a:t>ó</a:t>
            </a:r>
            <a:r>
              <a:rPr lang="es-ES" dirty="0" smtClean="0">
                <a:solidFill>
                  <a:schemeClr val="bg1"/>
                </a:solidFill>
                <a:latin typeface="Arial" pitchFamily="34" charset="0"/>
                <a:ea typeface="Times New Roman" pitchFamily="18" charset="0"/>
                <a:cs typeface="Arial" pitchFamily="34" charset="0"/>
              </a:rPr>
              <a:t>n, que se expresa precisamente en el primer acto con que esta se ejerce: la demanda. En estos actos la parte actora se</a:t>
            </a:r>
            <a:r>
              <a:rPr lang="es-ES" dirty="0" smtClean="0">
                <a:solidFill>
                  <a:schemeClr val="bg1"/>
                </a:solidFill>
                <a:ea typeface="Times New Roman" pitchFamily="18" charset="0"/>
                <a:cs typeface="Arial" pitchFamily="34" charset="0"/>
              </a:rPr>
              <a:t>ñ</a:t>
            </a:r>
            <a:r>
              <a:rPr lang="es-ES" dirty="0" smtClean="0">
                <a:solidFill>
                  <a:schemeClr val="bg1"/>
                </a:solidFill>
                <a:latin typeface="Arial" pitchFamily="34" charset="0"/>
                <a:ea typeface="Times New Roman" pitchFamily="18" charset="0"/>
                <a:cs typeface="Arial" pitchFamily="34" charset="0"/>
              </a:rPr>
              <a:t>ala su petici</a:t>
            </a:r>
            <a:r>
              <a:rPr lang="es-ES" dirty="0" smtClean="0">
                <a:solidFill>
                  <a:schemeClr val="bg1"/>
                </a:solidFill>
                <a:ea typeface="Times New Roman" pitchFamily="18" charset="0"/>
                <a:cs typeface="Arial" pitchFamily="34" charset="0"/>
              </a:rPr>
              <a:t>ó</a:t>
            </a:r>
            <a:r>
              <a:rPr lang="es-ES" dirty="0" smtClean="0">
                <a:solidFill>
                  <a:schemeClr val="bg1"/>
                </a:solidFill>
                <a:latin typeface="Arial" pitchFamily="34" charset="0"/>
                <a:ea typeface="Times New Roman" pitchFamily="18" charset="0"/>
                <a:cs typeface="Arial" pitchFamily="34" charset="0"/>
              </a:rPr>
              <a:t>n especifica contra la otra parte. La pretensi</a:t>
            </a:r>
            <a:r>
              <a:rPr lang="es-ES" dirty="0" smtClean="0">
                <a:solidFill>
                  <a:schemeClr val="bg1"/>
                </a:solidFill>
                <a:ea typeface="Times New Roman" pitchFamily="18" charset="0"/>
                <a:cs typeface="Arial" pitchFamily="34" charset="0"/>
              </a:rPr>
              <a:t>ó</a:t>
            </a:r>
            <a:r>
              <a:rPr lang="es-ES" dirty="0" smtClean="0">
                <a:solidFill>
                  <a:schemeClr val="bg1"/>
                </a:solidFill>
                <a:latin typeface="Arial" pitchFamily="34" charset="0"/>
                <a:ea typeface="Times New Roman" pitchFamily="18" charset="0"/>
                <a:cs typeface="Arial" pitchFamily="34" charset="0"/>
              </a:rPr>
              <a:t>n que en este supuesto tiene car</a:t>
            </a:r>
            <a:r>
              <a:rPr lang="es-ES" dirty="0" smtClean="0">
                <a:solidFill>
                  <a:schemeClr val="bg1"/>
                </a:solidFill>
                <a:ea typeface="Times New Roman" pitchFamily="18" charset="0"/>
                <a:cs typeface="Arial" pitchFamily="34" charset="0"/>
              </a:rPr>
              <a:t>á</a:t>
            </a:r>
            <a:r>
              <a:rPr lang="es-ES" dirty="0" smtClean="0">
                <a:solidFill>
                  <a:schemeClr val="bg1"/>
                </a:solidFill>
                <a:latin typeface="Arial" pitchFamily="34" charset="0"/>
                <a:ea typeface="Times New Roman" pitchFamily="18" charset="0"/>
                <a:cs typeface="Arial" pitchFamily="34" charset="0"/>
              </a:rPr>
              <a:t>cter de procesal, va a quedar expresada en estos actos in</a:t>
            </a:r>
            <a:r>
              <a:rPr lang="es-ES" dirty="0" smtClean="0">
                <a:solidFill>
                  <a:schemeClr val="bg1"/>
                </a:solidFill>
                <a:ea typeface="Times New Roman" pitchFamily="18" charset="0"/>
                <a:cs typeface="Arial" pitchFamily="34" charset="0"/>
              </a:rPr>
              <a:t>í</a:t>
            </a:r>
            <a:r>
              <a:rPr lang="es-ES" dirty="0" smtClean="0">
                <a:solidFill>
                  <a:schemeClr val="bg1"/>
                </a:solidFill>
                <a:latin typeface="Arial" pitchFamily="34" charset="0"/>
                <a:ea typeface="Times New Roman" pitchFamily="18" charset="0"/>
                <a:cs typeface="Arial" pitchFamily="34" charset="0"/>
              </a:rPr>
              <a:t>ciales, pero la acci</a:t>
            </a:r>
            <a:r>
              <a:rPr lang="es-ES" dirty="0" smtClean="0">
                <a:solidFill>
                  <a:schemeClr val="bg1"/>
                </a:solidFill>
                <a:ea typeface="Times New Roman" pitchFamily="18" charset="0"/>
                <a:cs typeface="Arial" pitchFamily="34" charset="0"/>
              </a:rPr>
              <a:t>ó</a:t>
            </a:r>
            <a:r>
              <a:rPr lang="es-ES" dirty="0" smtClean="0">
                <a:solidFill>
                  <a:schemeClr val="bg1"/>
                </a:solidFill>
                <a:latin typeface="Arial" pitchFamily="34" charset="0"/>
                <a:ea typeface="Times New Roman" pitchFamily="18" charset="0"/>
                <a:cs typeface="Arial" pitchFamily="34" charset="0"/>
              </a:rPr>
              <a:t>n continuar</a:t>
            </a:r>
            <a:r>
              <a:rPr lang="es-ES" dirty="0" smtClean="0">
                <a:solidFill>
                  <a:schemeClr val="bg1"/>
                </a:solidFill>
                <a:ea typeface="Times New Roman" pitchFamily="18" charset="0"/>
                <a:cs typeface="Arial" pitchFamily="34" charset="0"/>
              </a:rPr>
              <a:t>á</a:t>
            </a:r>
            <a:r>
              <a:rPr lang="es-ES" dirty="0" smtClean="0">
                <a:solidFill>
                  <a:schemeClr val="bg1"/>
                </a:solidFill>
                <a:latin typeface="Arial" pitchFamily="34" charset="0"/>
                <a:ea typeface="Times New Roman" pitchFamily="18" charset="0"/>
                <a:cs typeface="Arial" pitchFamily="34" charset="0"/>
              </a:rPr>
              <a:t> ejerci</a:t>
            </a:r>
            <a:r>
              <a:rPr lang="es-ES" dirty="0" smtClean="0">
                <a:solidFill>
                  <a:schemeClr val="bg1"/>
                </a:solidFill>
                <a:ea typeface="Times New Roman" pitchFamily="18" charset="0"/>
                <a:cs typeface="Arial" pitchFamily="34" charset="0"/>
              </a:rPr>
              <a:t>é</a:t>
            </a:r>
            <a:r>
              <a:rPr lang="es-ES" dirty="0" smtClean="0">
                <a:solidFill>
                  <a:schemeClr val="bg1"/>
                </a:solidFill>
                <a:latin typeface="Arial" pitchFamily="34" charset="0"/>
                <a:ea typeface="Times New Roman" pitchFamily="18" charset="0"/>
                <a:cs typeface="Arial" pitchFamily="34" charset="0"/>
              </a:rPr>
              <a:t>ndose hasta que se dicte sentencia y se ejecute.</a:t>
            </a:r>
            <a:endParaRPr lang="es-ES" sz="2800" dirty="0" smtClean="0">
              <a:solidFill>
                <a:schemeClr val="bg1"/>
              </a:solidFill>
              <a:latin typeface="Arial" pitchFamily="34" charset="0"/>
              <a:cs typeface="Arial" pitchFamily="34" charset="0"/>
            </a:endParaRPr>
          </a:p>
        </p:txBody>
      </p:sp>
      <p:sp>
        <p:nvSpPr>
          <p:cNvPr id="6" name="5 Rectángulo redondeado"/>
          <p:cNvSpPr/>
          <p:nvPr/>
        </p:nvSpPr>
        <p:spPr>
          <a:xfrm>
            <a:off x="7015321" y="6056279"/>
            <a:ext cx="1785950" cy="642942"/>
          </a:xfrm>
          <a:prstGeom prst="roundRect">
            <a:avLst/>
          </a:prstGeom>
          <a:solidFill>
            <a:schemeClr val="tx2">
              <a:lumMod val="60000"/>
              <a:lumOff val="40000"/>
            </a:schemeClr>
          </a:solidFill>
        </p:spPr>
        <p:style>
          <a:lnRef idx="1">
            <a:schemeClr val="accent2"/>
          </a:lnRef>
          <a:fillRef idx="2">
            <a:schemeClr val="accent2"/>
          </a:fillRef>
          <a:effectRef idx="1">
            <a:schemeClr val="accent2"/>
          </a:effectRef>
          <a:fontRef idx="minor">
            <a:schemeClr val="dk1"/>
          </a:fontRef>
        </p:style>
        <p:txBody>
          <a:bodyPr rtlCol="0" anchor="ctr"/>
          <a:lstStyle/>
          <a:p>
            <a:pPr algn="ctr"/>
            <a:r>
              <a:rPr lang="es-MX" sz="1100" dirty="0" smtClean="0"/>
              <a:t>Ovalle Favela, J. (2005, 166-167)</a:t>
            </a:r>
            <a:endParaRPr lang="es-MX" sz="1100" dirty="0"/>
          </a:p>
        </p:txBody>
      </p:sp>
      <p:sp>
        <p:nvSpPr>
          <p:cNvPr id="9" name="8 Rectángulo redondeado"/>
          <p:cNvSpPr/>
          <p:nvPr/>
        </p:nvSpPr>
        <p:spPr>
          <a:xfrm>
            <a:off x="221060" y="116632"/>
            <a:ext cx="8280920" cy="702696"/>
          </a:xfrm>
          <a:prstGeom prst="roundRect">
            <a:avLst/>
          </a:prstGeom>
          <a:gradFill>
            <a:gsLst>
              <a:gs pos="0">
                <a:srgbClr val="E6DCAC"/>
              </a:gs>
              <a:gs pos="12000">
                <a:srgbClr val="E6D78A"/>
              </a:gs>
              <a:gs pos="30000">
                <a:srgbClr val="C7AC4C"/>
              </a:gs>
              <a:gs pos="45000">
                <a:srgbClr val="E6D78A"/>
              </a:gs>
              <a:gs pos="77000">
                <a:srgbClr val="C7AC4C"/>
              </a:gs>
              <a:gs pos="100000">
                <a:srgbClr val="E6DCAC"/>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200" dirty="0" smtClean="0">
                <a:solidFill>
                  <a:srgbClr val="226911"/>
                </a:solidFill>
                <a:latin typeface="Elephant" pitchFamily="18" charset="0"/>
              </a:rPr>
              <a:t>    </a:t>
            </a:r>
            <a:r>
              <a:rPr lang="es-MX" sz="1400" i="1" dirty="0" smtClean="0">
                <a:solidFill>
                  <a:srgbClr val="11752B"/>
                </a:solidFill>
                <a:latin typeface="Bodoni MT Black" pitchFamily="18" charset="0"/>
              </a:rPr>
              <a:t>Universidad Autónoma del Estado de México</a:t>
            </a:r>
          </a:p>
          <a:p>
            <a:pPr algn="ctr"/>
            <a:r>
              <a:rPr lang="es-MX" sz="1600" i="1" dirty="0" smtClean="0">
                <a:solidFill>
                  <a:srgbClr val="11752B"/>
                </a:solidFill>
                <a:latin typeface="Bodoni MT Black" pitchFamily="18" charset="0"/>
              </a:rPr>
              <a:t>  </a:t>
            </a:r>
            <a:r>
              <a:rPr lang="es-MX" sz="1400" i="1" dirty="0" smtClean="0">
                <a:solidFill>
                  <a:srgbClr val="11752B"/>
                </a:solidFill>
                <a:latin typeface="Arial Rounded MT Bold" pitchFamily="34" charset="0"/>
              </a:rPr>
              <a:t>Centro Universitario UAEM Texcoco</a:t>
            </a:r>
            <a:endParaRPr lang="es-ES" sz="1400" i="1" dirty="0">
              <a:solidFill>
                <a:srgbClr val="11752B"/>
              </a:solidFill>
              <a:latin typeface="Arial Rounded MT Bold" pitchFamily="34" charset="0"/>
            </a:endParaRPr>
          </a:p>
        </p:txBody>
      </p:sp>
      <p:grpSp>
        <p:nvGrpSpPr>
          <p:cNvPr id="10" name="12 Grupo"/>
          <p:cNvGrpSpPr/>
          <p:nvPr/>
        </p:nvGrpSpPr>
        <p:grpSpPr>
          <a:xfrm>
            <a:off x="683568" y="116632"/>
            <a:ext cx="672000" cy="656301"/>
            <a:chOff x="827584" y="404664"/>
            <a:chExt cx="792088" cy="792088"/>
          </a:xfrm>
        </p:grpSpPr>
        <p:sp>
          <p:nvSpPr>
            <p:cNvPr id="11" name="10 Elipse"/>
            <p:cNvSpPr/>
            <p:nvPr/>
          </p:nvSpPr>
          <p:spPr>
            <a:xfrm>
              <a:off x="827584" y="404664"/>
              <a:ext cx="792088" cy="792088"/>
            </a:xfrm>
            <a:prstGeom prst="ellipse">
              <a:avLst/>
            </a:prstGeom>
            <a:solidFill>
              <a:srgbClr val="FFFFFF"/>
            </a:solidFill>
            <a:ln>
              <a:solidFill>
                <a:schemeClr val="accent3">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solidFill>
                  <a:prstClr val="white"/>
                </a:solidFill>
              </a:endParaRPr>
            </a:p>
          </p:txBody>
        </p:sp>
        <p:pic>
          <p:nvPicPr>
            <p:cNvPr id="12" name="Picture 2" descr="http://t1.gstatic.com/images?q=tbn:ANd9GcSfLtaCsGO9UgQ96G_1eswjYFRMOZ_RtGGO6cdOqtA40QlhU6vh6WmpYcye">
              <a:hlinkClick r:id="rId2"/>
            </p:cNvPr>
            <p:cNvPicPr>
              <a:picLocks noChangeAspect="1" noChangeArrowheads="1"/>
            </p:cNvPicPr>
            <p:nvPr/>
          </p:nvPicPr>
          <p:blipFill>
            <a:blip r:embed="rId3" cstate="print">
              <a:lum bright="17000" contrast="3000"/>
            </a:blip>
            <a:srcRect/>
            <a:stretch>
              <a:fillRect/>
            </a:stretch>
          </p:blipFill>
          <p:spPr bwMode="auto">
            <a:xfrm>
              <a:off x="956031" y="553460"/>
              <a:ext cx="543553" cy="507505"/>
            </a:xfrm>
            <a:prstGeom prst="rect">
              <a:avLst/>
            </a:prstGeom>
            <a:noFill/>
          </p:spPr>
        </p:pic>
      </p:grpSp>
      <p:grpSp>
        <p:nvGrpSpPr>
          <p:cNvPr id="13" name="12 Grupo"/>
          <p:cNvGrpSpPr/>
          <p:nvPr/>
        </p:nvGrpSpPr>
        <p:grpSpPr>
          <a:xfrm>
            <a:off x="7236296" y="116631"/>
            <a:ext cx="672000" cy="656301"/>
            <a:chOff x="827584" y="404664"/>
            <a:chExt cx="792088" cy="792088"/>
          </a:xfrm>
        </p:grpSpPr>
        <p:sp>
          <p:nvSpPr>
            <p:cNvPr id="14" name="13 Elipse"/>
            <p:cNvSpPr/>
            <p:nvPr/>
          </p:nvSpPr>
          <p:spPr>
            <a:xfrm>
              <a:off x="827584" y="404664"/>
              <a:ext cx="792088" cy="792088"/>
            </a:xfrm>
            <a:prstGeom prst="ellipse">
              <a:avLst/>
            </a:prstGeom>
            <a:solidFill>
              <a:srgbClr val="FFFFFF"/>
            </a:solidFill>
            <a:ln>
              <a:solidFill>
                <a:schemeClr val="accent3">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solidFill>
                  <a:prstClr val="white"/>
                </a:solidFill>
              </a:endParaRPr>
            </a:p>
          </p:txBody>
        </p:sp>
        <p:pic>
          <p:nvPicPr>
            <p:cNvPr id="15" name="Picture 2" descr="http://t1.gstatic.com/images?q=tbn:ANd9GcSfLtaCsGO9UgQ96G_1eswjYFRMOZ_RtGGO6cdOqtA40QlhU6vh6WmpYcye">
              <a:hlinkClick r:id="rId2"/>
            </p:cNvPr>
            <p:cNvPicPr>
              <a:picLocks noChangeAspect="1" noChangeArrowheads="1"/>
            </p:cNvPicPr>
            <p:nvPr/>
          </p:nvPicPr>
          <p:blipFill>
            <a:blip r:embed="rId3" cstate="print">
              <a:lum bright="17000" contrast="3000"/>
            </a:blip>
            <a:srcRect/>
            <a:stretch>
              <a:fillRect/>
            </a:stretch>
          </p:blipFill>
          <p:spPr bwMode="auto">
            <a:xfrm>
              <a:off x="956031" y="553460"/>
              <a:ext cx="543553" cy="507505"/>
            </a:xfrm>
            <a:prstGeom prst="rect">
              <a:avLst/>
            </a:prstGeom>
            <a:noFill/>
          </p:spPr>
        </p:pic>
      </p:grpSp>
      <p:sp>
        <p:nvSpPr>
          <p:cNvPr id="3" name="2 Rectángulo"/>
          <p:cNvSpPr/>
          <p:nvPr/>
        </p:nvSpPr>
        <p:spPr>
          <a:xfrm>
            <a:off x="1253686" y="1114336"/>
            <a:ext cx="6654610" cy="523220"/>
          </a:xfrm>
          <a:prstGeom prst="rect">
            <a:avLst/>
          </a:prstGeom>
          <a:solidFill>
            <a:schemeClr val="tx2">
              <a:lumMod val="40000"/>
              <a:lumOff val="60000"/>
            </a:schemeClr>
          </a:solidFill>
        </p:spPr>
        <p:txBody>
          <a:bodyPr wrap="square">
            <a:spAutoFit/>
          </a:bodyPr>
          <a:lstStyle/>
          <a:p>
            <a:pPr algn="ctr"/>
            <a:r>
              <a:rPr lang="es-MX" sz="2800" dirty="0" smtClean="0">
                <a:solidFill>
                  <a:schemeClr val="bg1"/>
                </a:solidFill>
              </a:rPr>
              <a:t>DEMANDA</a:t>
            </a:r>
            <a:endParaRPr lang="es-MX" sz="2800" dirty="0">
              <a:solidFill>
                <a:schemeClr val="bg1"/>
              </a:solidFill>
            </a:endParaRPr>
          </a:p>
        </p:txBody>
      </p:sp>
    </p:spTree>
    <p:extLst>
      <p:ext uri="{BB962C8B-B14F-4D97-AF65-F5344CB8AC3E}">
        <p14:creationId xmlns:p14="http://schemas.microsoft.com/office/powerpoint/2010/main" val="4248109284"/>
      </p:ext>
    </p:extLst>
  </p:cSld>
  <p:clrMapOvr>
    <a:masterClrMapping/>
  </p:clrMapOvr>
  <p:transition>
    <p:wipe dir="r"/>
  </p:transition>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Cubo"/>
          <p:cNvSpPr/>
          <p:nvPr/>
        </p:nvSpPr>
        <p:spPr>
          <a:xfrm>
            <a:off x="820744" y="2132856"/>
            <a:ext cx="7286644" cy="4176464"/>
          </a:xfrm>
          <a:prstGeom prst="cube">
            <a:avLst/>
          </a:prstGeom>
          <a:effectLst>
            <a:outerShdw blurRad="63500" sx="102000" sy="102000" algn="ctr" rotWithShape="0">
              <a:prstClr val="black">
                <a:alpha val="40000"/>
              </a:prstClr>
            </a:outerShdw>
            <a:reflection blurRad="6350" stA="50000" endA="300" endPos="55500" dist="50800" dir="5400000" sy="-100000" algn="bl" rotWithShape="0"/>
          </a:effectLst>
          <a:scene3d>
            <a:camera prst="obliqueTopRight"/>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fontAlgn="base">
              <a:spcBef>
                <a:spcPct val="0"/>
              </a:spcBef>
              <a:spcAft>
                <a:spcPct val="0"/>
              </a:spcAft>
            </a:pPr>
            <a:endParaRPr lang="es-ES" dirty="0" smtClean="0">
              <a:solidFill>
                <a:schemeClr val="bg1"/>
              </a:solidFill>
              <a:latin typeface="Arial" pitchFamily="34" charset="0"/>
              <a:ea typeface="Times New Roman" pitchFamily="18" charset="0"/>
              <a:cs typeface="Arial" pitchFamily="34" charset="0"/>
            </a:endParaRPr>
          </a:p>
          <a:p>
            <a:pPr algn="just" fontAlgn="base">
              <a:spcBef>
                <a:spcPct val="0"/>
              </a:spcBef>
              <a:spcAft>
                <a:spcPct val="0"/>
              </a:spcAft>
            </a:pPr>
            <a:endParaRPr lang="es-ES" dirty="0" smtClean="0">
              <a:solidFill>
                <a:schemeClr val="bg1"/>
              </a:solidFill>
              <a:latin typeface="Arial" pitchFamily="34" charset="0"/>
              <a:ea typeface="Times New Roman" pitchFamily="18" charset="0"/>
              <a:cs typeface="Arial" pitchFamily="34" charset="0"/>
            </a:endParaRPr>
          </a:p>
          <a:p>
            <a:pPr algn="just" fontAlgn="base">
              <a:spcBef>
                <a:spcPct val="0"/>
              </a:spcBef>
              <a:spcAft>
                <a:spcPct val="0"/>
              </a:spcAft>
            </a:pPr>
            <a:r>
              <a:rPr lang="es-ES" sz="2400" dirty="0" smtClean="0">
                <a:solidFill>
                  <a:schemeClr val="bg1"/>
                </a:solidFill>
                <a:latin typeface="Arial" pitchFamily="34" charset="0"/>
                <a:ea typeface="Times New Roman" pitchFamily="18" charset="0"/>
                <a:cs typeface="Arial" pitchFamily="34" charset="0"/>
              </a:rPr>
              <a:t>Con la demanda se ejerce la acción y se deduce la pretensión, es decir que la demanda contiene la acción que despierta la actividad jurisdiccional, para darle paso al proceso, y contiene a su vez la pretensión o reclamación del solicitante de la tutela por parte del Estado. </a:t>
            </a:r>
            <a:r>
              <a:rPr lang="es-ES" sz="2400" dirty="0" smtClean="0"/>
              <a:t>(GOMEZ LARA, C. 2008, 33).</a:t>
            </a:r>
            <a:endParaRPr lang="es-MX" sz="2400" dirty="0" smtClean="0"/>
          </a:p>
          <a:p>
            <a:pPr lvl="0" algn="just" fontAlgn="base">
              <a:spcBef>
                <a:spcPct val="0"/>
              </a:spcBef>
              <a:spcAft>
                <a:spcPct val="0"/>
              </a:spcAft>
            </a:pPr>
            <a:endParaRPr lang="es-ES" sz="2800" dirty="0" smtClean="0">
              <a:solidFill>
                <a:schemeClr val="bg1"/>
              </a:solidFill>
              <a:latin typeface="Arial" pitchFamily="34" charset="0"/>
              <a:cs typeface="Arial" pitchFamily="34" charset="0"/>
            </a:endParaRPr>
          </a:p>
        </p:txBody>
      </p:sp>
      <p:sp>
        <p:nvSpPr>
          <p:cNvPr id="9" name="8 Rectángulo redondeado"/>
          <p:cNvSpPr/>
          <p:nvPr/>
        </p:nvSpPr>
        <p:spPr>
          <a:xfrm>
            <a:off x="221060" y="116632"/>
            <a:ext cx="8280920" cy="702696"/>
          </a:xfrm>
          <a:prstGeom prst="roundRect">
            <a:avLst/>
          </a:prstGeom>
          <a:gradFill>
            <a:gsLst>
              <a:gs pos="0">
                <a:srgbClr val="E6DCAC"/>
              </a:gs>
              <a:gs pos="12000">
                <a:srgbClr val="E6D78A"/>
              </a:gs>
              <a:gs pos="30000">
                <a:srgbClr val="C7AC4C"/>
              </a:gs>
              <a:gs pos="45000">
                <a:srgbClr val="E6D78A"/>
              </a:gs>
              <a:gs pos="77000">
                <a:srgbClr val="C7AC4C"/>
              </a:gs>
              <a:gs pos="100000">
                <a:srgbClr val="E6DCAC"/>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200" dirty="0" smtClean="0">
                <a:solidFill>
                  <a:srgbClr val="226911"/>
                </a:solidFill>
                <a:latin typeface="Elephant" pitchFamily="18" charset="0"/>
              </a:rPr>
              <a:t>    </a:t>
            </a:r>
            <a:r>
              <a:rPr lang="es-MX" sz="1400" i="1" dirty="0" smtClean="0">
                <a:solidFill>
                  <a:srgbClr val="11752B"/>
                </a:solidFill>
                <a:latin typeface="Bodoni MT Black" pitchFamily="18" charset="0"/>
              </a:rPr>
              <a:t>Universidad Autónoma del Estado de México</a:t>
            </a:r>
          </a:p>
          <a:p>
            <a:pPr algn="ctr"/>
            <a:r>
              <a:rPr lang="es-MX" sz="1600" i="1" dirty="0" smtClean="0">
                <a:solidFill>
                  <a:srgbClr val="11752B"/>
                </a:solidFill>
                <a:latin typeface="Bodoni MT Black" pitchFamily="18" charset="0"/>
              </a:rPr>
              <a:t>  </a:t>
            </a:r>
            <a:r>
              <a:rPr lang="es-MX" sz="1400" i="1" dirty="0" smtClean="0">
                <a:solidFill>
                  <a:srgbClr val="11752B"/>
                </a:solidFill>
                <a:latin typeface="Arial Rounded MT Bold" pitchFamily="34" charset="0"/>
              </a:rPr>
              <a:t>Centro Universitario UAEM Texcoco</a:t>
            </a:r>
            <a:endParaRPr lang="es-ES" sz="1400" i="1" dirty="0">
              <a:solidFill>
                <a:srgbClr val="11752B"/>
              </a:solidFill>
              <a:latin typeface="Arial Rounded MT Bold" pitchFamily="34" charset="0"/>
            </a:endParaRPr>
          </a:p>
        </p:txBody>
      </p:sp>
      <p:grpSp>
        <p:nvGrpSpPr>
          <p:cNvPr id="10" name="12 Grupo"/>
          <p:cNvGrpSpPr/>
          <p:nvPr/>
        </p:nvGrpSpPr>
        <p:grpSpPr>
          <a:xfrm>
            <a:off x="683568" y="116632"/>
            <a:ext cx="672000" cy="656301"/>
            <a:chOff x="827584" y="404664"/>
            <a:chExt cx="792088" cy="792088"/>
          </a:xfrm>
        </p:grpSpPr>
        <p:sp>
          <p:nvSpPr>
            <p:cNvPr id="11" name="10 Elipse"/>
            <p:cNvSpPr/>
            <p:nvPr/>
          </p:nvSpPr>
          <p:spPr>
            <a:xfrm>
              <a:off x="827584" y="404664"/>
              <a:ext cx="792088" cy="792088"/>
            </a:xfrm>
            <a:prstGeom prst="ellipse">
              <a:avLst/>
            </a:prstGeom>
            <a:solidFill>
              <a:srgbClr val="FFFFFF"/>
            </a:solidFill>
            <a:ln>
              <a:solidFill>
                <a:schemeClr val="accent3">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solidFill>
                  <a:prstClr val="white"/>
                </a:solidFill>
              </a:endParaRPr>
            </a:p>
          </p:txBody>
        </p:sp>
        <p:pic>
          <p:nvPicPr>
            <p:cNvPr id="12" name="Picture 2" descr="http://t1.gstatic.com/images?q=tbn:ANd9GcSfLtaCsGO9UgQ96G_1eswjYFRMOZ_RtGGO6cdOqtA40QlhU6vh6WmpYcye">
              <a:hlinkClick r:id="rId2"/>
            </p:cNvPr>
            <p:cNvPicPr>
              <a:picLocks noChangeAspect="1" noChangeArrowheads="1"/>
            </p:cNvPicPr>
            <p:nvPr/>
          </p:nvPicPr>
          <p:blipFill>
            <a:blip r:embed="rId3" cstate="print">
              <a:lum bright="17000" contrast="3000"/>
            </a:blip>
            <a:srcRect/>
            <a:stretch>
              <a:fillRect/>
            </a:stretch>
          </p:blipFill>
          <p:spPr bwMode="auto">
            <a:xfrm>
              <a:off x="956031" y="553460"/>
              <a:ext cx="543553" cy="507505"/>
            </a:xfrm>
            <a:prstGeom prst="rect">
              <a:avLst/>
            </a:prstGeom>
            <a:noFill/>
          </p:spPr>
        </p:pic>
      </p:grpSp>
      <p:grpSp>
        <p:nvGrpSpPr>
          <p:cNvPr id="13" name="12 Grupo"/>
          <p:cNvGrpSpPr/>
          <p:nvPr/>
        </p:nvGrpSpPr>
        <p:grpSpPr>
          <a:xfrm>
            <a:off x="7380312" y="108515"/>
            <a:ext cx="672000" cy="656301"/>
            <a:chOff x="827584" y="404664"/>
            <a:chExt cx="792088" cy="792088"/>
          </a:xfrm>
        </p:grpSpPr>
        <p:sp>
          <p:nvSpPr>
            <p:cNvPr id="14" name="13 Elipse"/>
            <p:cNvSpPr/>
            <p:nvPr/>
          </p:nvSpPr>
          <p:spPr>
            <a:xfrm>
              <a:off x="827584" y="404664"/>
              <a:ext cx="792088" cy="792088"/>
            </a:xfrm>
            <a:prstGeom prst="ellipse">
              <a:avLst/>
            </a:prstGeom>
            <a:solidFill>
              <a:srgbClr val="FFFFFF"/>
            </a:solidFill>
            <a:ln>
              <a:solidFill>
                <a:schemeClr val="accent3">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solidFill>
                  <a:prstClr val="white"/>
                </a:solidFill>
              </a:endParaRPr>
            </a:p>
          </p:txBody>
        </p:sp>
        <p:pic>
          <p:nvPicPr>
            <p:cNvPr id="15" name="Picture 2" descr="http://t1.gstatic.com/images?q=tbn:ANd9GcSfLtaCsGO9UgQ96G_1eswjYFRMOZ_RtGGO6cdOqtA40QlhU6vh6WmpYcye">
              <a:hlinkClick r:id="rId2"/>
            </p:cNvPr>
            <p:cNvPicPr>
              <a:picLocks noChangeAspect="1" noChangeArrowheads="1"/>
            </p:cNvPicPr>
            <p:nvPr/>
          </p:nvPicPr>
          <p:blipFill>
            <a:blip r:embed="rId3" cstate="print">
              <a:lum bright="17000" contrast="3000"/>
            </a:blip>
            <a:srcRect/>
            <a:stretch>
              <a:fillRect/>
            </a:stretch>
          </p:blipFill>
          <p:spPr bwMode="auto">
            <a:xfrm>
              <a:off x="956031" y="553460"/>
              <a:ext cx="543553" cy="507505"/>
            </a:xfrm>
            <a:prstGeom prst="rect">
              <a:avLst/>
            </a:prstGeom>
            <a:noFill/>
          </p:spPr>
        </p:pic>
      </p:grpSp>
      <p:sp>
        <p:nvSpPr>
          <p:cNvPr id="16" name="15 Rectángulo"/>
          <p:cNvSpPr/>
          <p:nvPr/>
        </p:nvSpPr>
        <p:spPr>
          <a:xfrm>
            <a:off x="1253686" y="1114336"/>
            <a:ext cx="6654610" cy="523220"/>
          </a:xfrm>
          <a:prstGeom prst="rect">
            <a:avLst/>
          </a:prstGeom>
          <a:solidFill>
            <a:schemeClr val="tx2">
              <a:lumMod val="40000"/>
              <a:lumOff val="60000"/>
            </a:schemeClr>
          </a:solidFill>
        </p:spPr>
        <p:txBody>
          <a:bodyPr wrap="square">
            <a:spAutoFit/>
          </a:bodyPr>
          <a:lstStyle/>
          <a:p>
            <a:pPr algn="ctr"/>
            <a:r>
              <a:rPr lang="es-MX" sz="2800" dirty="0" smtClean="0">
                <a:solidFill>
                  <a:schemeClr val="bg1"/>
                </a:solidFill>
              </a:rPr>
              <a:t>DEMANDA</a:t>
            </a:r>
            <a:endParaRPr lang="es-MX" sz="2800" dirty="0">
              <a:solidFill>
                <a:schemeClr val="bg1"/>
              </a:solidFill>
            </a:endParaRPr>
          </a:p>
        </p:txBody>
      </p:sp>
    </p:spTree>
    <p:extLst>
      <p:ext uri="{BB962C8B-B14F-4D97-AF65-F5344CB8AC3E}">
        <p14:creationId xmlns:p14="http://schemas.microsoft.com/office/powerpoint/2010/main" val="1290857889"/>
      </p:ext>
    </p:extLst>
  </p:cSld>
  <p:clrMapOvr>
    <a:masterClrMapping/>
  </p:clrMapOvr>
  <p:transition>
    <p:newsflash/>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251520" y="404664"/>
            <a:ext cx="8640960" cy="5786199"/>
          </a:xfrm>
          <a:prstGeom prst="rect">
            <a:avLst/>
          </a:prstGeom>
        </p:spPr>
        <p:txBody>
          <a:bodyPr wrap="square">
            <a:spAutoFit/>
          </a:bodyPr>
          <a:lstStyle/>
          <a:p>
            <a:pPr algn="ctr"/>
            <a:r>
              <a:rPr lang="es-MX" sz="2800" b="1" dirty="0" smtClean="0"/>
              <a:t>PRESENTACIÓN</a:t>
            </a:r>
          </a:p>
          <a:p>
            <a:pPr algn="just"/>
            <a:endParaRPr lang="es-MX" dirty="0" smtClean="0"/>
          </a:p>
          <a:p>
            <a:pPr algn="just"/>
            <a:r>
              <a:rPr lang="es-MX" dirty="0" smtClean="0"/>
              <a:t> </a:t>
            </a:r>
            <a:r>
              <a:rPr lang="es-MX" dirty="0"/>
              <a:t>Con la innovación curricular se busca que alumno desarrolle la construcción del conocimiento, pero también habilidades, aptitudes y valores</a:t>
            </a:r>
            <a:r>
              <a:rPr lang="es-MX" dirty="0" smtClean="0"/>
              <a:t>.</a:t>
            </a:r>
          </a:p>
          <a:p>
            <a:pPr algn="just"/>
            <a:endParaRPr lang="es-MX" dirty="0" smtClean="0"/>
          </a:p>
          <a:p>
            <a:pPr algn="just"/>
            <a:r>
              <a:rPr lang="es-MX" dirty="0" smtClean="0"/>
              <a:t> </a:t>
            </a:r>
            <a:r>
              <a:rPr lang="es-MX" dirty="0"/>
              <a:t>En la presente unidad de aprendizaje se pretende que el alumno obtenga el panorama general de los elementos constitutivos del proceso, a efecto de que cuando inicie su segundo momento de formación, a partir del sexto periodo, esté en la aptitud de involucrarse con las unidades de aprendizaje de los distintos procesos de las áreas del derecho</a:t>
            </a:r>
            <a:r>
              <a:rPr lang="es-MX" dirty="0" smtClean="0"/>
              <a:t>.</a:t>
            </a:r>
          </a:p>
          <a:p>
            <a:pPr algn="just"/>
            <a:endParaRPr lang="es-MX" dirty="0" smtClean="0"/>
          </a:p>
          <a:p>
            <a:pPr algn="just"/>
            <a:r>
              <a:rPr lang="es-MX" dirty="0" smtClean="0"/>
              <a:t> </a:t>
            </a:r>
            <a:r>
              <a:rPr lang="es-MX" dirty="0"/>
              <a:t>Es por eso que la unidad de aprendizaje se compone de seis unidades de competencia, distribuidas de la siguiente forma; en la primera se contempla todo lo relativo al proceso en general, con la finalidad de que se ratifiquen los conocimientos adquiridos en teoría general del proceso; en la segunda las fases del proceso con los elementos característicos de cada una de ellas; en la tercera la relación que existe entre el derecho y el proceso; dentro de la cuarta se contienen aspectos inherentes a las formas de expresión disciplinarias del proceso desde el punto de vista teórico y de la legislación; en la quinta los actos generales relativos al proceso; finalmente en la sexta una visión global de los principales procesos en las áreas del conocimiento. </a:t>
            </a:r>
          </a:p>
        </p:txBody>
      </p:sp>
    </p:spTree>
    <p:extLst>
      <p:ext uri="{BB962C8B-B14F-4D97-AF65-F5344CB8AC3E}">
        <p14:creationId xmlns:p14="http://schemas.microsoft.com/office/powerpoint/2010/main" val="2226074677"/>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28596" y="1142984"/>
            <a:ext cx="8286808" cy="725470"/>
          </a:xfrm>
          <a:solidFill>
            <a:schemeClr val="tx2">
              <a:lumMod val="60000"/>
              <a:lumOff val="40000"/>
            </a:schemeClr>
          </a:solidFill>
        </p:spPr>
        <p:style>
          <a:lnRef idx="0">
            <a:schemeClr val="accent2"/>
          </a:lnRef>
          <a:fillRef idx="3">
            <a:schemeClr val="accent2"/>
          </a:fillRef>
          <a:effectRef idx="3">
            <a:schemeClr val="accent2"/>
          </a:effectRef>
          <a:fontRef idx="minor">
            <a:schemeClr val="lt1"/>
          </a:fontRef>
        </p:style>
        <p:txBody>
          <a:bodyPr>
            <a:normAutofit fontScale="90000"/>
          </a:bodyPr>
          <a:lstStyle/>
          <a:p>
            <a:r>
              <a:rPr lang="es-ES" dirty="0"/>
              <a:t/>
            </a:r>
            <a:br>
              <a:rPr lang="es-ES" dirty="0"/>
            </a:br>
            <a:r>
              <a:rPr lang="es-ES" sz="3100" dirty="0" smtClean="0">
                <a:latin typeface="Arial" pitchFamily="34" charset="0"/>
                <a:cs typeface="Arial" pitchFamily="34" charset="0"/>
              </a:rPr>
              <a:t>ACCIÓN Y DEMANDA</a:t>
            </a:r>
            <a:r>
              <a:rPr lang="es-MX" dirty="0" smtClean="0">
                <a:latin typeface="Arial" pitchFamily="34" charset="0"/>
                <a:cs typeface="Arial" pitchFamily="34" charset="0"/>
              </a:rPr>
              <a:t/>
            </a:r>
            <a:br>
              <a:rPr lang="es-MX" dirty="0" smtClean="0">
                <a:latin typeface="Arial" pitchFamily="34" charset="0"/>
                <a:cs typeface="Arial" pitchFamily="34" charset="0"/>
              </a:rPr>
            </a:br>
            <a:endParaRPr lang="es-MX" dirty="0">
              <a:latin typeface="Arial" pitchFamily="34" charset="0"/>
              <a:cs typeface="Arial" pitchFamily="34" charset="0"/>
            </a:endParaRPr>
          </a:p>
        </p:txBody>
      </p:sp>
      <p:sp>
        <p:nvSpPr>
          <p:cNvPr id="4" name="3 Elipse"/>
          <p:cNvSpPr/>
          <p:nvPr/>
        </p:nvSpPr>
        <p:spPr>
          <a:xfrm>
            <a:off x="6200627" y="3036091"/>
            <a:ext cx="2500330" cy="1785950"/>
          </a:xfrm>
          <a:prstGeom prst="ellipse">
            <a:avLst/>
          </a:prstGeom>
          <a:effectLst>
            <a:innerShdw blurRad="63500" dist="50800" dir="10800000">
              <a:prstClr val="black">
                <a:alpha val="50000"/>
              </a:prstClr>
            </a:innerShdw>
          </a:effectLst>
          <a:scene3d>
            <a:camera prst="orthographicFront"/>
            <a:lightRig rig="threePt" dir="t"/>
          </a:scene3d>
          <a:sp3d>
            <a:bevelT w="165100" prst="coolSlan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dirty="0" smtClean="0">
                <a:latin typeface="Arial" pitchFamily="34" charset="0"/>
                <a:cs typeface="Arial" pitchFamily="34" charset="0"/>
              </a:rPr>
              <a:t>La demanda es el acto de </a:t>
            </a:r>
            <a:r>
              <a:rPr lang="es-ES" b="1" dirty="0" smtClean="0">
                <a:latin typeface="Arial" pitchFamily="34" charset="0"/>
                <a:cs typeface="Arial" pitchFamily="34" charset="0"/>
              </a:rPr>
              <a:t>provocación de la función </a:t>
            </a:r>
            <a:r>
              <a:rPr lang="es-ES" dirty="0" smtClean="0">
                <a:latin typeface="Arial" pitchFamily="34" charset="0"/>
                <a:cs typeface="Arial" pitchFamily="34" charset="0"/>
              </a:rPr>
              <a:t>jurisdiccional </a:t>
            </a:r>
            <a:endParaRPr lang="es-MX" dirty="0">
              <a:latin typeface="Arial" pitchFamily="34" charset="0"/>
              <a:cs typeface="Arial" pitchFamily="34" charset="0"/>
            </a:endParaRPr>
          </a:p>
        </p:txBody>
      </p:sp>
      <p:sp>
        <p:nvSpPr>
          <p:cNvPr id="5" name="4 Elipse"/>
          <p:cNvSpPr/>
          <p:nvPr/>
        </p:nvSpPr>
        <p:spPr>
          <a:xfrm>
            <a:off x="3357554" y="2143116"/>
            <a:ext cx="1928826" cy="1557342"/>
          </a:xfrm>
          <a:prstGeom prst="ellipse">
            <a:avLst/>
          </a:prstGeom>
          <a:effectLst>
            <a:innerShdw blurRad="63500" dist="50800" dir="18900000">
              <a:prstClr val="black">
                <a:alpha val="50000"/>
              </a:prstClr>
            </a:innerShdw>
          </a:effectLst>
          <a:scene3d>
            <a:camera prst="orthographicFront"/>
            <a:lightRig rig="threePt" dir="t"/>
          </a:scene3d>
          <a:sp3d>
            <a:bevelT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1600" dirty="0" smtClean="0">
                <a:latin typeface="Arial" pitchFamily="34" charset="0"/>
                <a:cs typeface="Arial" pitchFamily="34" charset="0"/>
              </a:rPr>
              <a:t>La acción se comienza a ejercer en la demanda</a:t>
            </a:r>
            <a:endParaRPr lang="es-MX" sz="1600" dirty="0">
              <a:latin typeface="Arial" pitchFamily="34" charset="0"/>
              <a:cs typeface="Arial" pitchFamily="34" charset="0"/>
            </a:endParaRPr>
          </a:p>
        </p:txBody>
      </p:sp>
      <p:sp>
        <p:nvSpPr>
          <p:cNvPr id="6" name="5 Elipse"/>
          <p:cNvSpPr/>
          <p:nvPr/>
        </p:nvSpPr>
        <p:spPr>
          <a:xfrm>
            <a:off x="3520731" y="4365104"/>
            <a:ext cx="2786050" cy="1857388"/>
          </a:xfrm>
          <a:prstGeom prst="ellipse">
            <a:avLst/>
          </a:prstGeom>
          <a:effectLst>
            <a:innerShdw blurRad="63500" dist="50800" dir="13500000">
              <a:prstClr val="black">
                <a:alpha val="50000"/>
              </a:prstClr>
            </a:innerShdw>
          </a:effectLst>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1400" dirty="0" smtClean="0">
                <a:solidFill>
                  <a:schemeClr val="bg1"/>
                </a:solidFill>
                <a:latin typeface="Arial" pitchFamily="34" charset="0"/>
                <a:ea typeface="Times New Roman" pitchFamily="18" charset="0"/>
                <a:cs typeface="Arial" pitchFamily="34" charset="0"/>
              </a:rPr>
              <a:t>La demanda debe fundarse en la ley para que tenga éxito posteriormente y las pretensiones exigidas por su medio sean reconocidas por la sentencia</a:t>
            </a:r>
            <a:endParaRPr lang="es-MX" sz="1400" dirty="0">
              <a:solidFill>
                <a:schemeClr val="bg1"/>
              </a:solidFill>
              <a:latin typeface="Arial" pitchFamily="34" charset="0"/>
              <a:cs typeface="Arial" pitchFamily="34" charset="0"/>
            </a:endParaRPr>
          </a:p>
        </p:txBody>
      </p:sp>
      <p:sp>
        <p:nvSpPr>
          <p:cNvPr id="9" name="8 Elipse"/>
          <p:cNvSpPr/>
          <p:nvPr/>
        </p:nvSpPr>
        <p:spPr>
          <a:xfrm>
            <a:off x="221060" y="3336602"/>
            <a:ext cx="3486844" cy="1714512"/>
          </a:xfrm>
          <a:prstGeom prst="ellipse">
            <a:avLst/>
          </a:prstGeom>
          <a:effectLst>
            <a:innerShdw blurRad="114300">
              <a:prstClr val="black"/>
            </a:innerShdw>
          </a:effectLst>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1500" dirty="0" smtClean="0">
                <a:latin typeface="Arial" pitchFamily="34" charset="0"/>
                <a:cs typeface="Arial" pitchFamily="34" charset="0"/>
              </a:rPr>
              <a:t>En el preámbulo de la demanda se especifica que es lo que se pretende,  que es lo que se quiere, que es lo que se está demandado </a:t>
            </a:r>
            <a:endParaRPr lang="es-MX" sz="1500" dirty="0">
              <a:latin typeface="Arial" pitchFamily="34" charset="0"/>
              <a:cs typeface="Arial" pitchFamily="34" charset="0"/>
            </a:endParaRPr>
          </a:p>
        </p:txBody>
      </p:sp>
      <p:sp>
        <p:nvSpPr>
          <p:cNvPr id="11" name="10 Flecha doblada"/>
          <p:cNvSpPr/>
          <p:nvPr/>
        </p:nvSpPr>
        <p:spPr>
          <a:xfrm>
            <a:off x="2214546" y="2643182"/>
            <a:ext cx="813816" cy="511490"/>
          </a:xfrm>
          <a:prstGeom prst="ben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solidFill>
                <a:schemeClr val="tx1"/>
              </a:solidFill>
            </a:endParaRPr>
          </a:p>
        </p:txBody>
      </p:sp>
      <p:sp>
        <p:nvSpPr>
          <p:cNvPr id="12" name="11 Flecha doblada"/>
          <p:cNvSpPr/>
          <p:nvPr/>
        </p:nvSpPr>
        <p:spPr>
          <a:xfrm rot="5400000">
            <a:off x="5822165" y="2393149"/>
            <a:ext cx="500066" cy="1000132"/>
          </a:xfrm>
          <a:prstGeom prst="ben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solidFill>
                <a:schemeClr val="tx1"/>
              </a:solidFill>
            </a:endParaRPr>
          </a:p>
        </p:txBody>
      </p:sp>
      <p:sp>
        <p:nvSpPr>
          <p:cNvPr id="14" name="13 Flecha doblada"/>
          <p:cNvSpPr/>
          <p:nvPr/>
        </p:nvSpPr>
        <p:spPr>
          <a:xfrm rot="10800000">
            <a:off x="6858016" y="5072074"/>
            <a:ext cx="813816" cy="582928"/>
          </a:xfrm>
          <a:prstGeom prst="ben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solidFill>
                <a:schemeClr val="tx1"/>
              </a:solidFill>
            </a:endParaRPr>
          </a:p>
        </p:txBody>
      </p:sp>
      <p:sp>
        <p:nvSpPr>
          <p:cNvPr id="18" name="17 Rectángulo redondeado"/>
          <p:cNvSpPr/>
          <p:nvPr/>
        </p:nvSpPr>
        <p:spPr>
          <a:xfrm>
            <a:off x="221060" y="116632"/>
            <a:ext cx="8280920" cy="702696"/>
          </a:xfrm>
          <a:prstGeom prst="roundRect">
            <a:avLst/>
          </a:prstGeom>
          <a:gradFill>
            <a:gsLst>
              <a:gs pos="0">
                <a:srgbClr val="E6DCAC"/>
              </a:gs>
              <a:gs pos="12000">
                <a:srgbClr val="E6D78A"/>
              </a:gs>
              <a:gs pos="30000">
                <a:srgbClr val="C7AC4C"/>
              </a:gs>
              <a:gs pos="45000">
                <a:srgbClr val="E6D78A"/>
              </a:gs>
              <a:gs pos="77000">
                <a:srgbClr val="C7AC4C"/>
              </a:gs>
              <a:gs pos="100000">
                <a:srgbClr val="E6DCAC"/>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200" dirty="0" smtClean="0">
                <a:solidFill>
                  <a:srgbClr val="226911"/>
                </a:solidFill>
                <a:latin typeface="Elephant" pitchFamily="18" charset="0"/>
              </a:rPr>
              <a:t>    </a:t>
            </a:r>
            <a:r>
              <a:rPr lang="es-MX" sz="1400" i="1" dirty="0" smtClean="0">
                <a:solidFill>
                  <a:srgbClr val="11752B"/>
                </a:solidFill>
                <a:latin typeface="Bodoni MT Black" pitchFamily="18" charset="0"/>
              </a:rPr>
              <a:t>Universidad Autónoma del Estado de México</a:t>
            </a:r>
          </a:p>
          <a:p>
            <a:pPr algn="ctr"/>
            <a:r>
              <a:rPr lang="es-MX" sz="1600" i="1" dirty="0" smtClean="0">
                <a:solidFill>
                  <a:srgbClr val="11752B"/>
                </a:solidFill>
                <a:latin typeface="Bodoni MT Black" pitchFamily="18" charset="0"/>
              </a:rPr>
              <a:t>  </a:t>
            </a:r>
            <a:r>
              <a:rPr lang="es-MX" sz="1400" i="1" dirty="0" smtClean="0">
                <a:solidFill>
                  <a:srgbClr val="11752B"/>
                </a:solidFill>
                <a:latin typeface="Arial Rounded MT Bold" pitchFamily="34" charset="0"/>
              </a:rPr>
              <a:t>Centro Universitario UAEM Texcoco</a:t>
            </a:r>
            <a:endParaRPr lang="es-ES" sz="1400" i="1" dirty="0">
              <a:solidFill>
                <a:srgbClr val="11752B"/>
              </a:solidFill>
              <a:latin typeface="Arial Rounded MT Bold" pitchFamily="34" charset="0"/>
            </a:endParaRPr>
          </a:p>
        </p:txBody>
      </p:sp>
      <p:grpSp>
        <p:nvGrpSpPr>
          <p:cNvPr id="19" name="12 Grupo"/>
          <p:cNvGrpSpPr/>
          <p:nvPr/>
        </p:nvGrpSpPr>
        <p:grpSpPr>
          <a:xfrm>
            <a:off x="683568" y="116632"/>
            <a:ext cx="672000" cy="656301"/>
            <a:chOff x="827584" y="404664"/>
            <a:chExt cx="792088" cy="792088"/>
          </a:xfrm>
        </p:grpSpPr>
        <p:sp>
          <p:nvSpPr>
            <p:cNvPr id="20" name="19 Elipse"/>
            <p:cNvSpPr/>
            <p:nvPr/>
          </p:nvSpPr>
          <p:spPr>
            <a:xfrm>
              <a:off x="827584" y="404664"/>
              <a:ext cx="792088" cy="792088"/>
            </a:xfrm>
            <a:prstGeom prst="ellipse">
              <a:avLst/>
            </a:prstGeom>
            <a:solidFill>
              <a:srgbClr val="FFFFFF"/>
            </a:solidFill>
            <a:ln>
              <a:solidFill>
                <a:schemeClr val="accent3">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solidFill>
                  <a:prstClr val="white"/>
                </a:solidFill>
              </a:endParaRPr>
            </a:p>
          </p:txBody>
        </p:sp>
        <p:pic>
          <p:nvPicPr>
            <p:cNvPr id="21" name="Picture 2" descr="http://t1.gstatic.com/images?q=tbn:ANd9GcSfLtaCsGO9UgQ96G_1eswjYFRMOZ_RtGGO6cdOqtA40QlhU6vh6WmpYcye">
              <a:hlinkClick r:id="rId2"/>
            </p:cNvPr>
            <p:cNvPicPr>
              <a:picLocks noChangeAspect="1" noChangeArrowheads="1"/>
            </p:cNvPicPr>
            <p:nvPr/>
          </p:nvPicPr>
          <p:blipFill>
            <a:blip r:embed="rId3" cstate="print">
              <a:lum bright="17000" contrast="3000"/>
            </a:blip>
            <a:srcRect/>
            <a:stretch>
              <a:fillRect/>
            </a:stretch>
          </p:blipFill>
          <p:spPr bwMode="auto">
            <a:xfrm>
              <a:off x="956031" y="553460"/>
              <a:ext cx="543553" cy="507505"/>
            </a:xfrm>
            <a:prstGeom prst="rect">
              <a:avLst/>
            </a:prstGeom>
            <a:noFill/>
          </p:spPr>
        </p:pic>
      </p:grpSp>
      <p:grpSp>
        <p:nvGrpSpPr>
          <p:cNvPr id="22" name="12 Grupo"/>
          <p:cNvGrpSpPr/>
          <p:nvPr/>
        </p:nvGrpSpPr>
        <p:grpSpPr>
          <a:xfrm>
            <a:off x="7341819" y="122021"/>
            <a:ext cx="672000" cy="656301"/>
            <a:chOff x="827584" y="404664"/>
            <a:chExt cx="792088" cy="792088"/>
          </a:xfrm>
        </p:grpSpPr>
        <p:sp>
          <p:nvSpPr>
            <p:cNvPr id="23" name="22 Elipse"/>
            <p:cNvSpPr/>
            <p:nvPr/>
          </p:nvSpPr>
          <p:spPr>
            <a:xfrm>
              <a:off x="827584" y="404664"/>
              <a:ext cx="792088" cy="792088"/>
            </a:xfrm>
            <a:prstGeom prst="ellipse">
              <a:avLst/>
            </a:prstGeom>
            <a:solidFill>
              <a:srgbClr val="FFFFFF"/>
            </a:solidFill>
            <a:ln>
              <a:solidFill>
                <a:schemeClr val="accent3">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solidFill>
                  <a:prstClr val="white"/>
                </a:solidFill>
              </a:endParaRPr>
            </a:p>
          </p:txBody>
        </p:sp>
        <p:pic>
          <p:nvPicPr>
            <p:cNvPr id="24" name="Picture 2" descr="http://t1.gstatic.com/images?q=tbn:ANd9GcSfLtaCsGO9UgQ96G_1eswjYFRMOZ_RtGGO6cdOqtA40QlhU6vh6WmpYcye">
              <a:hlinkClick r:id="rId2"/>
            </p:cNvPr>
            <p:cNvPicPr>
              <a:picLocks noChangeAspect="1" noChangeArrowheads="1"/>
            </p:cNvPicPr>
            <p:nvPr/>
          </p:nvPicPr>
          <p:blipFill>
            <a:blip r:embed="rId3" cstate="print">
              <a:lum bright="17000" contrast="3000"/>
            </a:blip>
            <a:srcRect/>
            <a:stretch>
              <a:fillRect/>
            </a:stretch>
          </p:blipFill>
          <p:spPr bwMode="auto">
            <a:xfrm>
              <a:off x="956031" y="553460"/>
              <a:ext cx="543553" cy="507505"/>
            </a:xfrm>
            <a:prstGeom prst="rect">
              <a:avLst/>
            </a:prstGeom>
            <a:noFill/>
          </p:spPr>
        </p:pic>
      </p:grpSp>
      <p:sp>
        <p:nvSpPr>
          <p:cNvPr id="25" name="24 Flecha doblada"/>
          <p:cNvSpPr/>
          <p:nvPr/>
        </p:nvSpPr>
        <p:spPr>
          <a:xfrm rot="10800000">
            <a:off x="2051720" y="5343694"/>
            <a:ext cx="813816" cy="582928"/>
          </a:xfrm>
          <a:prstGeom prst="ben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solidFill>
                <a:schemeClr val="tx1"/>
              </a:solidFill>
            </a:endParaRPr>
          </a:p>
        </p:txBody>
      </p:sp>
    </p:spTree>
    <p:extLst>
      <p:ext uri="{BB962C8B-B14F-4D97-AF65-F5344CB8AC3E}">
        <p14:creationId xmlns:p14="http://schemas.microsoft.com/office/powerpoint/2010/main" val="1449138356"/>
      </p:ext>
    </p:extLst>
  </p:cSld>
  <p:clrMapOvr>
    <a:masterClrMapping/>
  </p:clrMapOvr>
  <p:transition>
    <p:split orient="vert"/>
  </p:transition>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928670"/>
            <a:ext cx="8229600" cy="5197493"/>
          </a:xfrm>
        </p:spPr>
        <p:txBody>
          <a:bodyPr/>
          <a:lstStyle/>
          <a:p>
            <a:endParaRPr lang="es-MX" dirty="0"/>
          </a:p>
        </p:txBody>
      </p:sp>
      <p:sp>
        <p:nvSpPr>
          <p:cNvPr id="6" name="5 Rectángulo redondeado"/>
          <p:cNvSpPr/>
          <p:nvPr/>
        </p:nvSpPr>
        <p:spPr>
          <a:xfrm>
            <a:off x="642910" y="1071546"/>
            <a:ext cx="7929618" cy="1214446"/>
          </a:xfrm>
          <a:prstGeom prst="roundRect">
            <a:avLst/>
          </a:prstGeom>
          <a:scene3d>
            <a:camera prst="orthographicFront"/>
            <a:lightRig rig="threePt" dir="t"/>
          </a:scene3d>
          <a:sp3d>
            <a:bevelT w="101600" prst="ribl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just" fontAlgn="base">
              <a:spcBef>
                <a:spcPct val="0"/>
              </a:spcBef>
              <a:spcAft>
                <a:spcPct val="0"/>
              </a:spcAft>
            </a:pPr>
            <a:r>
              <a:rPr lang="es-ES" sz="1600" dirty="0" smtClean="0">
                <a:solidFill>
                  <a:schemeClr val="bg1"/>
                </a:solidFill>
                <a:latin typeface="Arial" pitchFamily="34" charset="0"/>
                <a:ea typeface="Times New Roman" pitchFamily="18" charset="0"/>
                <a:cs typeface="Arial" pitchFamily="34" charset="0"/>
              </a:rPr>
              <a:t>En la demanda la parte actora no se debe limitar a expresar lo que pide de la contraparte sino que normalmente debe señalar también el fundamento de su petición. Este fundamento comprende los hechos y las disposiciones jurídicas que invoca en apoyo a sus pretensiones: es decir, tanto la cuestión de hecho como la cuestión de derecho. (GOMEZ LARA, C. 2008, 34)</a:t>
            </a:r>
            <a:endParaRPr lang="es-ES" sz="1600" dirty="0" smtClean="0">
              <a:solidFill>
                <a:schemeClr val="bg1"/>
              </a:solidFill>
              <a:latin typeface="Arial" pitchFamily="34" charset="0"/>
              <a:cs typeface="Arial" pitchFamily="34" charset="0"/>
            </a:endParaRPr>
          </a:p>
        </p:txBody>
      </p:sp>
      <p:sp>
        <p:nvSpPr>
          <p:cNvPr id="8" name="7 Elipse"/>
          <p:cNvSpPr/>
          <p:nvPr/>
        </p:nvSpPr>
        <p:spPr>
          <a:xfrm>
            <a:off x="3286116" y="2928934"/>
            <a:ext cx="2428892" cy="1200152"/>
          </a:xfrm>
          <a:prstGeom prst="ellipse">
            <a:avLst/>
          </a:prstGeom>
          <a:effectLst>
            <a:glow rad="139700">
              <a:schemeClr val="accent5">
                <a:satMod val="175000"/>
                <a:alpha val="40000"/>
              </a:schemeClr>
            </a:glow>
          </a:effectLst>
          <a:scene3d>
            <a:camera prst="orthographicFront"/>
            <a:lightRig rig="threePt" dir="t"/>
          </a:scene3d>
          <a:sp3d>
            <a:bevelT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latin typeface="Arial" pitchFamily="34" charset="0"/>
                <a:cs typeface="Arial" pitchFamily="34" charset="0"/>
              </a:rPr>
              <a:t>POSIBILIDAD JURÍDICA</a:t>
            </a:r>
            <a:endParaRPr lang="es-MX" dirty="0">
              <a:latin typeface="Arial" pitchFamily="34" charset="0"/>
              <a:cs typeface="Arial" pitchFamily="34" charset="0"/>
            </a:endParaRPr>
          </a:p>
        </p:txBody>
      </p:sp>
      <p:sp>
        <p:nvSpPr>
          <p:cNvPr id="9" name="8 Rectángulo redondeado"/>
          <p:cNvSpPr/>
          <p:nvPr/>
        </p:nvSpPr>
        <p:spPr>
          <a:xfrm>
            <a:off x="714348" y="4714884"/>
            <a:ext cx="7786742" cy="1428760"/>
          </a:xfrm>
          <a:prstGeom prst="roundRect">
            <a:avLst/>
          </a:prstGeom>
          <a:scene3d>
            <a:camera prst="orthographicFront"/>
            <a:lightRig rig="threePt" dir="t"/>
          </a:scene3d>
          <a:sp3d>
            <a:bevelT prst="convex"/>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600" dirty="0" smtClean="0">
                <a:latin typeface="Arial" pitchFamily="34" charset="0"/>
                <a:cs typeface="Arial" pitchFamily="34" charset="0"/>
              </a:rPr>
              <a:t>Si la pretensión carece de posibilidad  de ser acogida conforme al derecho vigente, no tiene ningún sentido admitir la demanda y seguir todos los tramites del proceso, para que el juzgador finalmente resuelva que a pesar de que la parte actora probó  los hechos en que basó su pretensión, esta debe desestimarse por no ser posible jurídicamente  darle acogida.(</a:t>
            </a:r>
            <a:r>
              <a:rPr lang="es-MX" sz="1600" dirty="0" err="1" smtClean="0">
                <a:ln w="18415" cmpd="sng">
                  <a:solidFill>
                    <a:srgbClr val="FFFFFF"/>
                  </a:solidFill>
                  <a:prstDash val="solid"/>
                </a:ln>
                <a:solidFill>
                  <a:srgbClr val="FFFFFF"/>
                </a:solidFill>
                <a:latin typeface="Arial" pitchFamily="34" charset="0"/>
                <a:cs typeface="Arial" pitchFamily="34" charset="0"/>
              </a:rPr>
              <a:t>Ejm</a:t>
            </a:r>
            <a:r>
              <a:rPr lang="es-MX" sz="1600" dirty="0" smtClean="0">
                <a:ln w="18415" cmpd="sng">
                  <a:solidFill>
                    <a:srgbClr val="FFFFFF"/>
                  </a:solidFill>
                  <a:prstDash val="solid"/>
                </a:ln>
                <a:solidFill>
                  <a:srgbClr val="FFFFFF"/>
                </a:solidFill>
                <a:latin typeface="Arial" pitchFamily="34" charset="0"/>
                <a:cs typeface="Arial" pitchFamily="34" charset="0"/>
              </a:rPr>
              <a:t>. Divorcio</a:t>
            </a:r>
            <a:r>
              <a:rPr lang="es-MX" sz="160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Arial" pitchFamily="34" charset="0"/>
                <a:cs typeface="Arial" pitchFamily="34" charset="0"/>
              </a:rPr>
              <a:t>) (</a:t>
            </a:r>
            <a:r>
              <a:rPr lang="es-MX" sz="1600" dirty="0" smtClean="0">
                <a:latin typeface="Arial" pitchFamily="34" charset="0"/>
                <a:cs typeface="Arial" pitchFamily="34" charset="0"/>
              </a:rPr>
              <a:t>Santos </a:t>
            </a:r>
            <a:r>
              <a:rPr lang="es-MX" sz="1600" dirty="0">
                <a:latin typeface="Arial" pitchFamily="34" charset="0"/>
                <a:cs typeface="Arial" pitchFamily="34" charset="0"/>
              </a:rPr>
              <a:t>Azuela, H. 2005).</a:t>
            </a:r>
            <a:r>
              <a:rPr lang="es-MX" sz="160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Arial" pitchFamily="34" charset="0"/>
                <a:cs typeface="Arial" pitchFamily="34" charset="0"/>
              </a:rPr>
              <a:t> </a:t>
            </a:r>
            <a:endParaRPr lang="es-MX" sz="1600" dirty="0"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38100" dist="38100" dir="2700000" algn="tl">
                  <a:srgbClr val="000000">
                    <a:alpha val="43137"/>
                  </a:srgbClr>
                </a:outerShdw>
              </a:effectLst>
              <a:latin typeface="Arial" pitchFamily="34" charset="0"/>
              <a:cs typeface="Arial" pitchFamily="34" charset="0"/>
            </a:endParaRPr>
          </a:p>
        </p:txBody>
      </p:sp>
      <p:sp>
        <p:nvSpPr>
          <p:cNvPr id="10" name="9 Flecha abajo"/>
          <p:cNvSpPr/>
          <p:nvPr/>
        </p:nvSpPr>
        <p:spPr>
          <a:xfrm>
            <a:off x="4286248" y="2428868"/>
            <a:ext cx="484632" cy="285752"/>
          </a:xfrm>
          <a:prstGeom prst="downArrow">
            <a:avLst/>
          </a:prstGeom>
          <a:scene3d>
            <a:camera prst="orthographicFront"/>
            <a:lightRig rig="threePt" dir="t"/>
          </a:scene3d>
          <a:sp3d>
            <a:bevelT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1" name="10 Flecha abajo"/>
          <p:cNvSpPr/>
          <p:nvPr/>
        </p:nvSpPr>
        <p:spPr>
          <a:xfrm>
            <a:off x="4357686" y="4286256"/>
            <a:ext cx="484632" cy="357190"/>
          </a:xfrm>
          <a:prstGeom prst="downArrow">
            <a:avLst/>
          </a:prstGeom>
          <a:scene3d>
            <a:camera prst="orthographicFront"/>
            <a:lightRig rig="threePt" dir="t"/>
          </a:scene3d>
          <a:sp3d>
            <a:bevelT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13" name="12 Imagen" descr="http://bl104w.blu104.mail.live.com/att/GetAttachment.aspx?tnail=0&amp;messageId=bc7526f9-a9f7-4794-8da5-fc650fc81e7a&amp;Aux=44|0|8CC0043DDC96710|"/>
          <p:cNvPicPr/>
          <p:nvPr/>
        </p:nvPicPr>
        <p:blipFill>
          <a:blip r:embed="rId2" cstate="print"/>
          <a:srcRect/>
          <a:stretch>
            <a:fillRect/>
          </a:stretch>
        </p:blipFill>
        <p:spPr bwMode="auto">
          <a:xfrm>
            <a:off x="8215338" y="0"/>
            <a:ext cx="928662" cy="714356"/>
          </a:xfrm>
          <a:prstGeom prst="rect">
            <a:avLst/>
          </a:prstGeom>
          <a:noFill/>
          <a:effectLst/>
          <a:scene3d>
            <a:camera prst="orthographicFront"/>
            <a:lightRig rig="threePt" dir="t"/>
          </a:scene3d>
          <a:sp3d>
            <a:bevelT prst="angle"/>
          </a:sp3d>
        </p:spPr>
      </p:pic>
      <p:sp>
        <p:nvSpPr>
          <p:cNvPr id="14" name="13 Rectángulo redondeado"/>
          <p:cNvSpPr/>
          <p:nvPr/>
        </p:nvSpPr>
        <p:spPr>
          <a:xfrm>
            <a:off x="221060" y="116632"/>
            <a:ext cx="8280920" cy="702696"/>
          </a:xfrm>
          <a:prstGeom prst="roundRect">
            <a:avLst/>
          </a:prstGeom>
          <a:gradFill>
            <a:gsLst>
              <a:gs pos="0">
                <a:srgbClr val="E6DCAC"/>
              </a:gs>
              <a:gs pos="12000">
                <a:srgbClr val="E6D78A"/>
              </a:gs>
              <a:gs pos="30000">
                <a:srgbClr val="C7AC4C"/>
              </a:gs>
              <a:gs pos="45000">
                <a:srgbClr val="E6D78A"/>
              </a:gs>
              <a:gs pos="77000">
                <a:srgbClr val="C7AC4C"/>
              </a:gs>
              <a:gs pos="100000">
                <a:srgbClr val="E6DCAC"/>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200" dirty="0" smtClean="0">
                <a:solidFill>
                  <a:srgbClr val="226911"/>
                </a:solidFill>
                <a:latin typeface="Elephant" pitchFamily="18" charset="0"/>
              </a:rPr>
              <a:t>    </a:t>
            </a:r>
            <a:r>
              <a:rPr lang="es-MX" sz="1400" i="1" dirty="0" smtClean="0">
                <a:solidFill>
                  <a:srgbClr val="11752B"/>
                </a:solidFill>
                <a:latin typeface="Bodoni MT Black" pitchFamily="18" charset="0"/>
              </a:rPr>
              <a:t>Universidad Autónoma del Estado de México</a:t>
            </a:r>
          </a:p>
          <a:p>
            <a:pPr algn="ctr"/>
            <a:r>
              <a:rPr lang="es-MX" sz="1600" i="1" dirty="0" smtClean="0">
                <a:solidFill>
                  <a:srgbClr val="11752B"/>
                </a:solidFill>
                <a:latin typeface="Bodoni MT Black" pitchFamily="18" charset="0"/>
              </a:rPr>
              <a:t>  </a:t>
            </a:r>
            <a:r>
              <a:rPr lang="es-MX" sz="1400" i="1" dirty="0" smtClean="0">
                <a:solidFill>
                  <a:srgbClr val="11752B"/>
                </a:solidFill>
                <a:latin typeface="Arial Rounded MT Bold" pitchFamily="34" charset="0"/>
              </a:rPr>
              <a:t>Centro Universitario UAEM Texcoco</a:t>
            </a:r>
            <a:endParaRPr lang="es-ES" sz="1400" i="1" dirty="0">
              <a:solidFill>
                <a:srgbClr val="11752B"/>
              </a:solidFill>
              <a:latin typeface="Arial Rounded MT Bold" pitchFamily="34" charset="0"/>
            </a:endParaRPr>
          </a:p>
        </p:txBody>
      </p:sp>
      <p:grpSp>
        <p:nvGrpSpPr>
          <p:cNvPr id="15" name="12 Grupo"/>
          <p:cNvGrpSpPr/>
          <p:nvPr/>
        </p:nvGrpSpPr>
        <p:grpSpPr>
          <a:xfrm>
            <a:off x="683568" y="116632"/>
            <a:ext cx="672000" cy="656301"/>
            <a:chOff x="827584" y="404664"/>
            <a:chExt cx="792088" cy="792088"/>
          </a:xfrm>
        </p:grpSpPr>
        <p:sp>
          <p:nvSpPr>
            <p:cNvPr id="16" name="15 Elipse"/>
            <p:cNvSpPr/>
            <p:nvPr/>
          </p:nvSpPr>
          <p:spPr>
            <a:xfrm>
              <a:off x="827584" y="404664"/>
              <a:ext cx="792088" cy="792088"/>
            </a:xfrm>
            <a:prstGeom prst="ellipse">
              <a:avLst/>
            </a:prstGeom>
            <a:solidFill>
              <a:srgbClr val="FFFFFF"/>
            </a:solidFill>
            <a:ln>
              <a:solidFill>
                <a:schemeClr val="accent3">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solidFill>
                  <a:prstClr val="white"/>
                </a:solidFill>
              </a:endParaRPr>
            </a:p>
          </p:txBody>
        </p:sp>
        <p:pic>
          <p:nvPicPr>
            <p:cNvPr id="17" name="Picture 2" descr="http://t1.gstatic.com/images?q=tbn:ANd9GcSfLtaCsGO9UgQ96G_1eswjYFRMOZ_RtGGO6cdOqtA40QlhU6vh6WmpYcye">
              <a:hlinkClick r:id="rId3"/>
            </p:cNvPr>
            <p:cNvPicPr>
              <a:picLocks noChangeAspect="1" noChangeArrowheads="1"/>
            </p:cNvPicPr>
            <p:nvPr/>
          </p:nvPicPr>
          <p:blipFill>
            <a:blip r:embed="rId4" cstate="print">
              <a:lum bright="17000" contrast="3000"/>
            </a:blip>
            <a:srcRect/>
            <a:stretch>
              <a:fillRect/>
            </a:stretch>
          </p:blipFill>
          <p:spPr bwMode="auto">
            <a:xfrm>
              <a:off x="956031" y="553460"/>
              <a:ext cx="543553" cy="507505"/>
            </a:xfrm>
            <a:prstGeom prst="rect">
              <a:avLst/>
            </a:prstGeom>
            <a:noFill/>
          </p:spPr>
        </p:pic>
      </p:grpSp>
      <p:grpSp>
        <p:nvGrpSpPr>
          <p:cNvPr id="18" name="12 Grupo"/>
          <p:cNvGrpSpPr/>
          <p:nvPr/>
        </p:nvGrpSpPr>
        <p:grpSpPr>
          <a:xfrm>
            <a:off x="7380312" y="165524"/>
            <a:ext cx="672000" cy="656301"/>
            <a:chOff x="827584" y="404664"/>
            <a:chExt cx="792088" cy="792088"/>
          </a:xfrm>
        </p:grpSpPr>
        <p:sp>
          <p:nvSpPr>
            <p:cNvPr id="19" name="18 Elipse"/>
            <p:cNvSpPr/>
            <p:nvPr/>
          </p:nvSpPr>
          <p:spPr>
            <a:xfrm>
              <a:off x="827584" y="404664"/>
              <a:ext cx="792088" cy="792088"/>
            </a:xfrm>
            <a:prstGeom prst="ellipse">
              <a:avLst/>
            </a:prstGeom>
            <a:solidFill>
              <a:srgbClr val="FFFFFF"/>
            </a:solidFill>
            <a:ln>
              <a:solidFill>
                <a:schemeClr val="accent3">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solidFill>
                  <a:prstClr val="white"/>
                </a:solidFill>
              </a:endParaRPr>
            </a:p>
          </p:txBody>
        </p:sp>
        <p:pic>
          <p:nvPicPr>
            <p:cNvPr id="20" name="Picture 2" descr="http://t1.gstatic.com/images?q=tbn:ANd9GcSfLtaCsGO9UgQ96G_1eswjYFRMOZ_RtGGO6cdOqtA40QlhU6vh6WmpYcye">
              <a:hlinkClick r:id="rId3"/>
            </p:cNvPr>
            <p:cNvPicPr>
              <a:picLocks noChangeAspect="1" noChangeArrowheads="1"/>
            </p:cNvPicPr>
            <p:nvPr/>
          </p:nvPicPr>
          <p:blipFill>
            <a:blip r:embed="rId4" cstate="print">
              <a:lum bright="17000" contrast="3000"/>
            </a:blip>
            <a:srcRect/>
            <a:stretch>
              <a:fillRect/>
            </a:stretch>
          </p:blipFill>
          <p:spPr bwMode="auto">
            <a:xfrm>
              <a:off x="956031" y="553460"/>
              <a:ext cx="543553" cy="507505"/>
            </a:xfrm>
            <a:prstGeom prst="rect">
              <a:avLst/>
            </a:prstGeom>
            <a:noFill/>
          </p:spPr>
        </p:pic>
      </p:grpSp>
    </p:spTree>
    <p:extLst>
      <p:ext uri="{BB962C8B-B14F-4D97-AF65-F5344CB8AC3E}">
        <p14:creationId xmlns:p14="http://schemas.microsoft.com/office/powerpoint/2010/main" val="502444129"/>
      </p:ext>
    </p:extLst>
  </p:cSld>
  <p:clrMapOvr>
    <a:masterClrMapping/>
  </p:clrMapOvr>
  <p:transition>
    <p:pull dir="u"/>
  </p:transition>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323428" y="1556792"/>
            <a:ext cx="8229600" cy="4752528"/>
          </a:xfrm>
        </p:spPr>
        <p:txBody>
          <a:bodyPr>
            <a:normAutofit fontScale="70000" lnSpcReduction="20000"/>
          </a:bodyPr>
          <a:lstStyle/>
          <a:p>
            <a:pPr algn="just">
              <a:lnSpc>
                <a:spcPct val="150000"/>
              </a:lnSpc>
              <a:buNone/>
            </a:pPr>
            <a:r>
              <a:rPr lang="es-MX" sz="2800" dirty="0"/>
              <a:t>	</a:t>
            </a:r>
            <a:r>
              <a:rPr lang="es-MX" sz="2800" dirty="0">
                <a:solidFill>
                  <a:schemeClr val="bg1"/>
                </a:solidFill>
              </a:rPr>
              <a:t>Audiencia Previa, 3 fines:</a:t>
            </a:r>
          </a:p>
          <a:p>
            <a:pPr algn="just">
              <a:lnSpc>
                <a:spcPct val="150000"/>
              </a:lnSpc>
              <a:buNone/>
            </a:pPr>
            <a:r>
              <a:rPr lang="es-MX" sz="2800" dirty="0">
                <a:solidFill>
                  <a:schemeClr val="bg1"/>
                </a:solidFill>
              </a:rPr>
              <a:t>a) Intentar conciliar; b) sanear el proceso; c) fijar el objeto del proceso; y d) admisión de pruebas.</a:t>
            </a:r>
          </a:p>
          <a:p>
            <a:pPr algn="just">
              <a:lnSpc>
                <a:spcPct val="150000"/>
              </a:lnSpc>
              <a:buNone/>
            </a:pPr>
            <a:r>
              <a:rPr lang="es-MX" sz="2800" dirty="0">
                <a:solidFill>
                  <a:schemeClr val="bg1"/>
                </a:solidFill>
              </a:rPr>
              <a:t>	</a:t>
            </a:r>
            <a:endParaRPr lang="es-MX" sz="2800" dirty="0" smtClean="0">
              <a:solidFill>
                <a:schemeClr val="bg1"/>
              </a:solidFill>
            </a:endParaRPr>
          </a:p>
          <a:p>
            <a:pPr algn="just">
              <a:lnSpc>
                <a:spcPct val="150000"/>
              </a:lnSpc>
              <a:buNone/>
            </a:pPr>
            <a:r>
              <a:rPr lang="es-MX" sz="2800" dirty="0" smtClean="0">
                <a:solidFill>
                  <a:schemeClr val="bg1"/>
                </a:solidFill>
              </a:rPr>
              <a:t>Conciliación</a:t>
            </a:r>
            <a:r>
              <a:rPr lang="es-MX" sz="2800" dirty="0">
                <a:solidFill>
                  <a:schemeClr val="bg1"/>
                </a:solidFill>
              </a:rPr>
              <a:t>: Medio alternativo de solución de un conflicto. Forma especial de conclusión del proceso judicial. Dirigido por un Tercero, quien propone bases de arreglo y da legalidad (cosa juzgada).</a:t>
            </a:r>
          </a:p>
          <a:p>
            <a:pPr algn="just">
              <a:lnSpc>
                <a:spcPct val="150000"/>
              </a:lnSpc>
              <a:buNone/>
            </a:pPr>
            <a:endParaRPr lang="es-MX" sz="2800" dirty="0">
              <a:solidFill>
                <a:schemeClr val="bg1"/>
              </a:solidFill>
            </a:endParaRPr>
          </a:p>
          <a:p>
            <a:pPr algn="just">
              <a:lnSpc>
                <a:spcPct val="150000"/>
              </a:lnSpc>
              <a:buNone/>
            </a:pPr>
            <a:r>
              <a:rPr lang="es-MX" sz="2800" dirty="0">
                <a:solidFill>
                  <a:schemeClr val="bg1"/>
                </a:solidFill>
              </a:rPr>
              <a:t>	Conciliación Judicial: Una vez precisado los puntos de controversia, el Juez de forma obligatoria, invitara a las partes a una conciliación.</a:t>
            </a:r>
          </a:p>
          <a:p>
            <a:pPr algn="just">
              <a:lnSpc>
                <a:spcPct val="150000"/>
              </a:lnSpc>
              <a:buNone/>
            </a:pPr>
            <a:endParaRPr lang="es-MX" sz="2800" dirty="0" smtClean="0"/>
          </a:p>
          <a:p>
            <a:pPr marL="0" indent="0" algn="just">
              <a:buNone/>
            </a:pPr>
            <a:endParaRPr lang="es-MX" sz="2800" dirty="0" smtClean="0"/>
          </a:p>
          <a:p>
            <a:pPr marL="0" indent="0" algn="just">
              <a:buNone/>
            </a:pPr>
            <a:endParaRPr lang="es-MX" sz="2800" dirty="0"/>
          </a:p>
          <a:p>
            <a:pPr marL="0" indent="0" algn="just">
              <a:buNone/>
            </a:pPr>
            <a:endParaRPr lang="es-MX" sz="2800" dirty="0"/>
          </a:p>
          <a:p>
            <a:pPr marL="0" indent="0">
              <a:buNone/>
            </a:pPr>
            <a:endParaRPr lang="es-MX" sz="2800" dirty="0" smtClean="0"/>
          </a:p>
          <a:p>
            <a:pPr marL="0" indent="0">
              <a:buNone/>
            </a:pPr>
            <a:endParaRPr lang="es-MX" sz="2800" dirty="0"/>
          </a:p>
          <a:p>
            <a:pPr marL="0" indent="0">
              <a:buNone/>
            </a:pPr>
            <a:endParaRPr lang="es-MX" sz="2800" dirty="0" smtClean="0"/>
          </a:p>
          <a:p>
            <a:pPr marL="0" indent="0">
              <a:buNone/>
            </a:pPr>
            <a:endParaRPr lang="es-MX" sz="2800" dirty="0"/>
          </a:p>
          <a:p>
            <a:pPr marL="0" indent="0">
              <a:buNone/>
            </a:pPr>
            <a:endParaRPr lang="es-MX" sz="2800" dirty="0" smtClean="0"/>
          </a:p>
          <a:p>
            <a:pPr marL="0" indent="0">
              <a:buNone/>
            </a:pPr>
            <a:endParaRPr lang="es-MX" sz="2800" dirty="0"/>
          </a:p>
        </p:txBody>
      </p:sp>
      <p:sp>
        <p:nvSpPr>
          <p:cNvPr id="4" name="3 Rectángulo redondeado"/>
          <p:cNvSpPr/>
          <p:nvPr/>
        </p:nvSpPr>
        <p:spPr>
          <a:xfrm>
            <a:off x="221060" y="116632"/>
            <a:ext cx="8280920" cy="702696"/>
          </a:xfrm>
          <a:prstGeom prst="roundRect">
            <a:avLst/>
          </a:prstGeom>
          <a:gradFill>
            <a:gsLst>
              <a:gs pos="0">
                <a:srgbClr val="E6DCAC"/>
              </a:gs>
              <a:gs pos="12000">
                <a:srgbClr val="E6D78A"/>
              </a:gs>
              <a:gs pos="30000">
                <a:srgbClr val="C7AC4C"/>
              </a:gs>
              <a:gs pos="45000">
                <a:srgbClr val="E6D78A"/>
              </a:gs>
              <a:gs pos="77000">
                <a:srgbClr val="C7AC4C"/>
              </a:gs>
              <a:gs pos="100000">
                <a:srgbClr val="E6DCAC"/>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200" dirty="0" smtClean="0">
                <a:solidFill>
                  <a:srgbClr val="226911"/>
                </a:solidFill>
                <a:latin typeface="Elephant" pitchFamily="18" charset="0"/>
              </a:rPr>
              <a:t>    </a:t>
            </a:r>
            <a:r>
              <a:rPr lang="es-MX" sz="1400" i="1" dirty="0" smtClean="0">
                <a:solidFill>
                  <a:srgbClr val="11752B"/>
                </a:solidFill>
                <a:latin typeface="Bodoni MT Black" pitchFamily="18" charset="0"/>
              </a:rPr>
              <a:t>Universidad Autónoma del Estado de México</a:t>
            </a:r>
          </a:p>
          <a:p>
            <a:pPr algn="ctr"/>
            <a:r>
              <a:rPr lang="es-MX" sz="1600" i="1" dirty="0" smtClean="0">
                <a:solidFill>
                  <a:srgbClr val="11752B"/>
                </a:solidFill>
                <a:latin typeface="Bodoni MT Black" pitchFamily="18" charset="0"/>
              </a:rPr>
              <a:t>  </a:t>
            </a:r>
            <a:r>
              <a:rPr lang="es-MX" sz="1400" i="1" dirty="0" smtClean="0">
                <a:solidFill>
                  <a:srgbClr val="11752B"/>
                </a:solidFill>
                <a:latin typeface="Arial Rounded MT Bold" pitchFamily="34" charset="0"/>
              </a:rPr>
              <a:t>Centro Universitario UAEM Texcoco</a:t>
            </a:r>
            <a:endParaRPr lang="es-ES" sz="1400" i="1" dirty="0">
              <a:solidFill>
                <a:srgbClr val="11752B"/>
              </a:solidFill>
              <a:latin typeface="Arial Rounded MT Bold" pitchFamily="34" charset="0"/>
            </a:endParaRPr>
          </a:p>
        </p:txBody>
      </p:sp>
      <p:grpSp>
        <p:nvGrpSpPr>
          <p:cNvPr id="8" name="12 Grupo"/>
          <p:cNvGrpSpPr/>
          <p:nvPr/>
        </p:nvGrpSpPr>
        <p:grpSpPr>
          <a:xfrm>
            <a:off x="7380312" y="123136"/>
            <a:ext cx="672000" cy="656301"/>
            <a:chOff x="827584" y="404664"/>
            <a:chExt cx="792088" cy="792088"/>
          </a:xfrm>
        </p:grpSpPr>
        <p:sp>
          <p:nvSpPr>
            <p:cNvPr id="9" name="8 Elipse"/>
            <p:cNvSpPr/>
            <p:nvPr/>
          </p:nvSpPr>
          <p:spPr>
            <a:xfrm>
              <a:off x="827584" y="404664"/>
              <a:ext cx="792088" cy="792088"/>
            </a:xfrm>
            <a:prstGeom prst="ellipse">
              <a:avLst/>
            </a:prstGeom>
            <a:solidFill>
              <a:srgbClr val="FFFFFF"/>
            </a:solidFill>
            <a:ln>
              <a:solidFill>
                <a:schemeClr val="accent3">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solidFill>
                  <a:prstClr val="white"/>
                </a:solidFill>
              </a:endParaRPr>
            </a:p>
          </p:txBody>
        </p:sp>
        <p:pic>
          <p:nvPicPr>
            <p:cNvPr id="10" name="Picture 2" descr="http://t1.gstatic.com/images?q=tbn:ANd9GcSfLtaCsGO9UgQ96G_1eswjYFRMOZ_RtGGO6cdOqtA40QlhU6vh6WmpYcye">
              <a:hlinkClick r:id="rId2"/>
            </p:cNvPr>
            <p:cNvPicPr>
              <a:picLocks noChangeAspect="1" noChangeArrowheads="1"/>
            </p:cNvPicPr>
            <p:nvPr/>
          </p:nvPicPr>
          <p:blipFill>
            <a:blip r:embed="rId3" cstate="print">
              <a:lum bright="17000" contrast="3000"/>
            </a:blip>
            <a:srcRect/>
            <a:stretch>
              <a:fillRect/>
            </a:stretch>
          </p:blipFill>
          <p:spPr bwMode="auto">
            <a:xfrm>
              <a:off x="956031" y="553460"/>
              <a:ext cx="543553" cy="507505"/>
            </a:xfrm>
            <a:prstGeom prst="rect">
              <a:avLst/>
            </a:prstGeom>
            <a:noFill/>
          </p:spPr>
        </p:pic>
      </p:grpSp>
      <p:sp>
        <p:nvSpPr>
          <p:cNvPr id="11" name="10 Título"/>
          <p:cNvSpPr>
            <a:spLocks noGrp="1"/>
          </p:cNvSpPr>
          <p:nvPr>
            <p:ph type="title"/>
          </p:nvPr>
        </p:nvSpPr>
        <p:spPr>
          <a:xfrm>
            <a:off x="288379" y="908720"/>
            <a:ext cx="8229600" cy="461665"/>
          </a:xfrm>
          <a:prstGeom prst="rect">
            <a:avLst/>
          </a:prstGeom>
          <a:solidFill>
            <a:schemeClr val="accent5">
              <a:lumMod val="60000"/>
              <a:lumOff val="40000"/>
            </a:schemeClr>
          </a:solidFill>
        </p:spPr>
        <p:txBody>
          <a:bodyPr wrap="square">
            <a:spAutoFit/>
          </a:bodyPr>
          <a:lstStyle/>
          <a:p>
            <a:r>
              <a:rPr lang="es-MX" sz="2400" dirty="0" smtClean="0"/>
              <a:t>AUDIENCIA </a:t>
            </a:r>
            <a:r>
              <a:rPr lang="es-MX" sz="2400" dirty="0"/>
              <a:t>PREVIA Y DE CONCILIACIÓN</a:t>
            </a:r>
            <a:r>
              <a:rPr lang="es-MX" sz="2400" dirty="0" smtClean="0"/>
              <a:t>:</a:t>
            </a:r>
            <a:endParaRPr lang="es-MX" sz="2400" dirty="0"/>
          </a:p>
        </p:txBody>
      </p:sp>
      <p:grpSp>
        <p:nvGrpSpPr>
          <p:cNvPr id="12" name="12 Grupo"/>
          <p:cNvGrpSpPr/>
          <p:nvPr/>
        </p:nvGrpSpPr>
        <p:grpSpPr>
          <a:xfrm>
            <a:off x="683568" y="116632"/>
            <a:ext cx="672000" cy="656301"/>
            <a:chOff x="827584" y="404664"/>
            <a:chExt cx="792088" cy="792088"/>
          </a:xfrm>
        </p:grpSpPr>
        <p:sp>
          <p:nvSpPr>
            <p:cNvPr id="13" name="12 Elipse"/>
            <p:cNvSpPr/>
            <p:nvPr/>
          </p:nvSpPr>
          <p:spPr>
            <a:xfrm>
              <a:off x="827584" y="404664"/>
              <a:ext cx="792088" cy="792088"/>
            </a:xfrm>
            <a:prstGeom prst="ellipse">
              <a:avLst/>
            </a:prstGeom>
            <a:solidFill>
              <a:srgbClr val="FFFFFF"/>
            </a:solidFill>
            <a:ln>
              <a:solidFill>
                <a:schemeClr val="accent3">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solidFill>
                  <a:prstClr val="white"/>
                </a:solidFill>
              </a:endParaRPr>
            </a:p>
          </p:txBody>
        </p:sp>
        <p:pic>
          <p:nvPicPr>
            <p:cNvPr id="14" name="Picture 2" descr="http://t1.gstatic.com/images?q=tbn:ANd9GcSfLtaCsGO9UgQ96G_1eswjYFRMOZ_RtGGO6cdOqtA40QlhU6vh6WmpYcye">
              <a:hlinkClick r:id="rId2"/>
            </p:cNvPr>
            <p:cNvPicPr>
              <a:picLocks noChangeAspect="1" noChangeArrowheads="1"/>
            </p:cNvPicPr>
            <p:nvPr/>
          </p:nvPicPr>
          <p:blipFill>
            <a:blip r:embed="rId3" cstate="print">
              <a:lum bright="17000" contrast="3000"/>
            </a:blip>
            <a:srcRect/>
            <a:stretch>
              <a:fillRect/>
            </a:stretch>
          </p:blipFill>
          <p:spPr bwMode="auto">
            <a:xfrm>
              <a:off x="956031" y="553460"/>
              <a:ext cx="543553" cy="507505"/>
            </a:xfrm>
            <a:prstGeom prst="rect">
              <a:avLst/>
            </a:prstGeom>
            <a:noFill/>
          </p:spPr>
        </p:pic>
      </p:grpSp>
    </p:spTree>
    <p:extLst>
      <p:ext uri="{BB962C8B-B14F-4D97-AF65-F5344CB8AC3E}">
        <p14:creationId xmlns:p14="http://schemas.microsoft.com/office/powerpoint/2010/main" val="3450934543"/>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6 CuadroTexto"/>
          <p:cNvSpPr txBox="1"/>
          <p:nvPr/>
        </p:nvSpPr>
        <p:spPr>
          <a:xfrm>
            <a:off x="1259632" y="620688"/>
            <a:ext cx="1512168" cy="369332"/>
          </a:xfrm>
          <a:prstGeom prst="rect">
            <a:avLst/>
          </a:prstGeom>
          <a:noFill/>
        </p:spPr>
        <p:txBody>
          <a:bodyPr wrap="square" rtlCol="0">
            <a:spAutoFit/>
          </a:bodyPr>
          <a:lstStyle/>
          <a:p>
            <a:endParaRPr lang="es-ES" dirty="0">
              <a:solidFill>
                <a:prstClr val="black"/>
              </a:solidFill>
            </a:endParaRPr>
          </a:p>
        </p:txBody>
      </p:sp>
      <p:sp>
        <p:nvSpPr>
          <p:cNvPr id="9" name="8 Rectángulo redondeado"/>
          <p:cNvSpPr/>
          <p:nvPr/>
        </p:nvSpPr>
        <p:spPr>
          <a:xfrm>
            <a:off x="323528" y="332656"/>
            <a:ext cx="8280920" cy="936104"/>
          </a:xfrm>
          <a:prstGeom prst="roundRect">
            <a:avLst/>
          </a:prstGeom>
          <a:gradFill>
            <a:gsLst>
              <a:gs pos="0">
                <a:srgbClr val="E6DCAC"/>
              </a:gs>
              <a:gs pos="12000">
                <a:srgbClr val="E6D78A"/>
              </a:gs>
              <a:gs pos="30000">
                <a:srgbClr val="C7AC4C"/>
              </a:gs>
              <a:gs pos="45000">
                <a:srgbClr val="E6D78A"/>
              </a:gs>
              <a:gs pos="77000">
                <a:srgbClr val="C7AC4C"/>
              </a:gs>
              <a:gs pos="100000">
                <a:srgbClr val="E6DCAC"/>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200" dirty="0" smtClean="0">
                <a:solidFill>
                  <a:srgbClr val="226911"/>
                </a:solidFill>
                <a:latin typeface="Elephant" pitchFamily="18" charset="0"/>
              </a:rPr>
              <a:t>    </a:t>
            </a:r>
            <a:r>
              <a:rPr lang="es-MX" sz="1600" i="1" dirty="0" smtClean="0">
                <a:solidFill>
                  <a:srgbClr val="11752B"/>
                </a:solidFill>
                <a:latin typeface="Bodoni MT Black" pitchFamily="18" charset="0"/>
              </a:rPr>
              <a:t>Universidad Autónoma del Estado de México</a:t>
            </a:r>
          </a:p>
          <a:p>
            <a:pPr algn="ctr"/>
            <a:r>
              <a:rPr lang="es-MX" i="1" dirty="0" smtClean="0">
                <a:solidFill>
                  <a:srgbClr val="11752B"/>
                </a:solidFill>
                <a:latin typeface="Bodoni MT Black" pitchFamily="18" charset="0"/>
              </a:rPr>
              <a:t>  </a:t>
            </a:r>
            <a:r>
              <a:rPr lang="es-MX" sz="1600" i="1" dirty="0" smtClean="0">
                <a:solidFill>
                  <a:srgbClr val="11752B"/>
                </a:solidFill>
                <a:latin typeface="Bodoni MT Black" pitchFamily="18" charset="0"/>
              </a:rPr>
              <a:t>UAEM</a:t>
            </a:r>
            <a:r>
              <a:rPr lang="es-MX" i="1" dirty="0" smtClean="0">
                <a:solidFill>
                  <a:srgbClr val="11752B"/>
                </a:solidFill>
                <a:latin typeface="Bodoni MT Black" pitchFamily="18" charset="0"/>
              </a:rPr>
              <a:t>  </a:t>
            </a:r>
            <a:r>
              <a:rPr lang="es-MX" i="1" dirty="0" smtClean="0">
                <a:solidFill>
                  <a:srgbClr val="11752B"/>
                </a:solidFill>
                <a:latin typeface="Bernard MT Condensed" pitchFamily="18" charset="0"/>
              </a:rPr>
              <a:t>          </a:t>
            </a:r>
            <a:r>
              <a:rPr lang="es-MX" sz="1600" i="1" dirty="0" smtClean="0">
                <a:solidFill>
                  <a:srgbClr val="11752B"/>
                </a:solidFill>
                <a:latin typeface="Arial Rounded MT Bold" pitchFamily="34" charset="0"/>
              </a:rPr>
              <a:t>Centro Universitario UAEM Texcoco</a:t>
            </a:r>
            <a:endParaRPr lang="es-ES" sz="1600" i="1" dirty="0">
              <a:solidFill>
                <a:srgbClr val="11752B"/>
              </a:solidFill>
              <a:latin typeface="Arial Rounded MT Bold" pitchFamily="34" charset="0"/>
            </a:endParaRPr>
          </a:p>
        </p:txBody>
      </p:sp>
      <p:grpSp>
        <p:nvGrpSpPr>
          <p:cNvPr id="2" name="12 Grupo"/>
          <p:cNvGrpSpPr/>
          <p:nvPr/>
        </p:nvGrpSpPr>
        <p:grpSpPr>
          <a:xfrm>
            <a:off x="827584" y="404664"/>
            <a:ext cx="792088" cy="792088"/>
            <a:chOff x="827584" y="404664"/>
            <a:chExt cx="792088" cy="792088"/>
          </a:xfrm>
        </p:grpSpPr>
        <p:sp>
          <p:nvSpPr>
            <p:cNvPr id="11" name="10 Elipse"/>
            <p:cNvSpPr/>
            <p:nvPr/>
          </p:nvSpPr>
          <p:spPr>
            <a:xfrm>
              <a:off x="827584" y="404664"/>
              <a:ext cx="792088" cy="792088"/>
            </a:xfrm>
            <a:prstGeom prst="ellipse">
              <a:avLst/>
            </a:prstGeom>
            <a:solidFill>
              <a:srgbClr val="FFFFFF"/>
            </a:solidFill>
            <a:ln>
              <a:solidFill>
                <a:schemeClr val="accent3">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solidFill>
                  <a:prstClr val="white"/>
                </a:solidFill>
              </a:endParaRPr>
            </a:p>
          </p:txBody>
        </p:sp>
        <p:pic>
          <p:nvPicPr>
            <p:cNvPr id="12" name="Picture 2" descr="http://t1.gstatic.com/images?q=tbn:ANd9GcSfLtaCsGO9UgQ96G_1eswjYFRMOZ_RtGGO6cdOqtA40QlhU6vh6WmpYcye">
              <a:hlinkClick r:id="rId3"/>
            </p:cNvPr>
            <p:cNvPicPr>
              <a:picLocks noChangeAspect="1" noChangeArrowheads="1"/>
            </p:cNvPicPr>
            <p:nvPr/>
          </p:nvPicPr>
          <p:blipFill>
            <a:blip r:embed="rId4" cstate="print">
              <a:lum bright="17000" contrast="3000"/>
            </a:blip>
            <a:srcRect/>
            <a:stretch>
              <a:fillRect/>
            </a:stretch>
          </p:blipFill>
          <p:spPr bwMode="auto">
            <a:xfrm>
              <a:off x="956031" y="553460"/>
              <a:ext cx="543553" cy="507505"/>
            </a:xfrm>
            <a:prstGeom prst="rect">
              <a:avLst/>
            </a:prstGeom>
            <a:noFill/>
          </p:spPr>
        </p:pic>
      </p:grpSp>
      <p:grpSp>
        <p:nvGrpSpPr>
          <p:cNvPr id="3" name="11 Grupo"/>
          <p:cNvGrpSpPr/>
          <p:nvPr/>
        </p:nvGrpSpPr>
        <p:grpSpPr>
          <a:xfrm>
            <a:off x="7308304" y="404664"/>
            <a:ext cx="792088" cy="792088"/>
            <a:chOff x="1547664" y="2204864"/>
            <a:chExt cx="792088" cy="792088"/>
          </a:xfrm>
        </p:grpSpPr>
        <p:sp>
          <p:nvSpPr>
            <p:cNvPr id="14" name="13 Elipse"/>
            <p:cNvSpPr/>
            <p:nvPr/>
          </p:nvSpPr>
          <p:spPr>
            <a:xfrm>
              <a:off x="1547664" y="2204864"/>
              <a:ext cx="792088" cy="792088"/>
            </a:xfrm>
            <a:prstGeom prst="ellipse">
              <a:avLst/>
            </a:prstGeom>
            <a:solidFill>
              <a:srgbClr val="FFFFFF"/>
            </a:solidFill>
            <a:ln>
              <a:solidFill>
                <a:schemeClr val="accent3">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solidFill>
                  <a:prstClr val="white"/>
                </a:solidFill>
              </a:endParaRPr>
            </a:p>
          </p:txBody>
        </p:sp>
        <p:pic>
          <p:nvPicPr>
            <p:cNvPr id="15" name="Imagen 57" descr="http://bl104w.blu104.mail.live.com/att/GetAttachment.aspx?tnail=0&amp;messageId=bc7526f9-a9f7-4794-8da5-fc650fc81e7a&amp;Aux=44|0|8CC0043DDC96710|"/>
            <p:cNvPicPr>
              <a:picLocks noChangeAspect="1" noChangeArrowheads="1"/>
            </p:cNvPicPr>
            <p:nvPr/>
          </p:nvPicPr>
          <p:blipFill>
            <a:blip r:embed="rId5" cstate="print"/>
            <a:srcRect/>
            <a:stretch>
              <a:fillRect/>
            </a:stretch>
          </p:blipFill>
          <p:spPr bwMode="auto">
            <a:xfrm>
              <a:off x="1691680" y="2348880"/>
              <a:ext cx="504056" cy="504056"/>
            </a:xfrm>
            <a:prstGeom prst="rect">
              <a:avLst/>
            </a:prstGeom>
            <a:noFill/>
            <a:ln w="9525">
              <a:noFill/>
              <a:miter lim="800000"/>
              <a:headEnd/>
              <a:tailEnd/>
            </a:ln>
          </p:spPr>
        </p:pic>
      </p:grpSp>
      <p:sp>
        <p:nvSpPr>
          <p:cNvPr id="13" name="12 CuadroTexto"/>
          <p:cNvSpPr txBox="1"/>
          <p:nvPr/>
        </p:nvSpPr>
        <p:spPr>
          <a:xfrm>
            <a:off x="731286" y="2204864"/>
            <a:ext cx="7488832" cy="4431983"/>
          </a:xfrm>
          <a:prstGeom prst="rect">
            <a:avLst/>
          </a:prstGeom>
          <a:noFill/>
        </p:spPr>
        <p:txBody>
          <a:bodyPr wrap="square" rtlCol="0">
            <a:spAutoFit/>
          </a:bodyPr>
          <a:lstStyle/>
          <a:p>
            <a:pPr algn="just"/>
            <a:r>
              <a:rPr lang="es-ES" sz="1400" dirty="0" smtClean="0">
                <a:solidFill>
                  <a:prstClr val="black"/>
                </a:solidFill>
              </a:rPr>
              <a:t> </a:t>
            </a:r>
            <a:r>
              <a:rPr lang="es-ES" sz="2400" dirty="0" smtClean="0">
                <a:solidFill>
                  <a:prstClr val="white"/>
                </a:solidFill>
              </a:rPr>
              <a:t>El vocablo «proceso» procede de las raíces </a:t>
            </a:r>
            <a:r>
              <a:rPr lang="es-ES" sz="2400" b="1" dirty="0" smtClean="0">
                <a:solidFill>
                  <a:prstClr val="white"/>
                </a:solidFill>
              </a:rPr>
              <a:t>"</a:t>
            </a:r>
            <a:r>
              <a:rPr lang="es-ES" sz="2400" b="1" i="1" dirty="0" smtClean="0">
                <a:solidFill>
                  <a:prstClr val="white"/>
                </a:solidFill>
              </a:rPr>
              <a:t>pro</a:t>
            </a:r>
            <a:r>
              <a:rPr lang="es-ES" sz="2400" b="1" dirty="0" smtClean="0">
                <a:solidFill>
                  <a:prstClr val="white"/>
                </a:solidFill>
              </a:rPr>
              <a:t>", </a:t>
            </a:r>
            <a:r>
              <a:rPr lang="es-ES" sz="2400" dirty="0" smtClean="0">
                <a:solidFill>
                  <a:prstClr val="white"/>
                </a:solidFill>
              </a:rPr>
              <a:t>que significa </a:t>
            </a:r>
            <a:r>
              <a:rPr lang="es-ES" sz="2400" b="1" dirty="0" smtClean="0">
                <a:solidFill>
                  <a:prstClr val="white"/>
                </a:solidFill>
              </a:rPr>
              <a:t>"para</a:t>
            </a:r>
            <a:r>
              <a:rPr lang="es-ES" sz="2400" dirty="0" smtClean="0">
                <a:solidFill>
                  <a:prstClr val="white"/>
                </a:solidFill>
              </a:rPr>
              <a:t> </a:t>
            </a:r>
            <a:r>
              <a:rPr lang="es-ES" sz="2400" b="1" dirty="0" smtClean="0">
                <a:solidFill>
                  <a:prstClr val="white"/>
                </a:solidFill>
              </a:rPr>
              <a:t>adelante". </a:t>
            </a:r>
            <a:r>
              <a:rPr lang="es-ES" sz="2400" dirty="0" smtClean="0">
                <a:solidFill>
                  <a:prstClr val="white"/>
                </a:solidFill>
              </a:rPr>
              <a:t>Y </a:t>
            </a:r>
            <a:r>
              <a:rPr lang="es-ES" sz="2400" b="1" dirty="0" smtClean="0">
                <a:solidFill>
                  <a:prstClr val="white"/>
                </a:solidFill>
              </a:rPr>
              <a:t>"</a:t>
            </a:r>
            <a:r>
              <a:rPr lang="es-ES" sz="2400" b="1" i="1" dirty="0" smtClean="0">
                <a:solidFill>
                  <a:prstClr val="white"/>
                </a:solidFill>
              </a:rPr>
              <a:t>cederé</a:t>
            </a:r>
            <a:r>
              <a:rPr lang="es-ES" sz="2400" b="1" dirty="0" smtClean="0">
                <a:solidFill>
                  <a:prstClr val="white"/>
                </a:solidFill>
              </a:rPr>
              <a:t>", </a:t>
            </a:r>
            <a:r>
              <a:rPr lang="es-ES" sz="2400" dirty="0" smtClean="0">
                <a:solidFill>
                  <a:prstClr val="white"/>
                </a:solidFill>
              </a:rPr>
              <a:t>que implica caminar, avanzar, se señala el carácter de persecución de un fin determinado que presenta tal sucesión dinámica de actos. Avanza hacia un fin y concluye</a:t>
            </a:r>
            <a:r>
              <a:rPr lang="es-ES" sz="2400" dirty="0">
                <a:solidFill>
                  <a:prstClr val="white"/>
                </a:solidFill>
              </a:rPr>
              <a:t>. </a:t>
            </a:r>
            <a:endParaRPr lang="es-ES" sz="2400" dirty="0" smtClean="0">
              <a:solidFill>
                <a:prstClr val="white"/>
              </a:solidFill>
            </a:endParaRPr>
          </a:p>
          <a:p>
            <a:pPr algn="just"/>
            <a:endParaRPr lang="es-ES" sz="2400" dirty="0">
              <a:solidFill>
                <a:prstClr val="white"/>
              </a:solidFill>
            </a:endParaRPr>
          </a:p>
          <a:p>
            <a:pPr algn="just"/>
            <a:endParaRPr lang="es-ES" sz="2400" dirty="0" smtClean="0">
              <a:solidFill>
                <a:prstClr val="white"/>
              </a:solidFill>
            </a:endParaRPr>
          </a:p>
          <a:p>
            <a:pPr algn="just"/>
            <a:r>
              <a:rPr lang="es-ES" sz="2400" dirty="0" smtClean="0">
                <a:solidFill>
                  <a:prstClr val="white"/>
                </a:solidFill>
              </a:rPr>
              <a:t>Según </a:t>
            </a:r>
            <a:r>
              <a:rPr lang="es-ES" sz="2400" dirty="0">
                <a:solidFill>
                  <a:prstClr val="white"/>
                </a:solidFill>
              </a:rPr>
              <a:t>EDUARDO J. COUTURE - En sentido común significa, transcurso del tiempo, acción de ir hacia adelante, en sí una secuencia.</a:t>
            </a:r>
            <a:endParaRPr lang="es-MX" sz="2400" dirty="0">
              <a:solidFill>
                <a:srgbClr val="FFFFFF"/>
              </a:solidFill>
            </a:endParaRPr>
          </a:p>
          <a:p>
            <a:pPr algn="just"/>
            <a:endParaRPr lang="es-MX" sz="2400" dirty="0" smtClean="0">
              <a:solidFill>
                <a:prstClr val="white"/>
              </a:solidFill>
            </a:endParaRPr>
          </a:p>
          <a:p>
            <a:endParaRPr lang="es-ES" dirty="0">
              <a:solidFill>
                <a:prstClr val="black"/>
              </a:solidFill>
            </a:endParaRPr>
          </a:p>
        </p:txBody>
      </p:sp>
      <p:sp>
        <p:nvSpPr>
          <p:cNvPr id="16" name="15 CuadroTexto"/>
          <p:cNvSpPr txBox="1"/>
          <p:nvPr/>
        </p:nvSpPr>
        <p:spPr>
          <a:xfrm>
            <a:off x="2802632" y="3981668"/>
            <a:ext cx="5313362" cy="523220"/>
          </a:xfrm>
          <a:prstGeom prst="rect">
            <a:avLst/>
          </a:prstGeom>
          <a:noFill/>
        </p:spPr>
        <p:txBody>
          <a:bodyPr wrap="square" rtlCol="0">
            <a:spAutoFit/>
          </a:bodyPr>
          <a:lstStyle/>
          <a:p>
            <a:r>
              <a:rPr lang="es-ES" b="1" dirty="0" smtClean="0">
                <a:solidFill>
                  <a:prstClr val="black"/>
                </a:solidFill>
              </a:rPr>
              <a:t> </a:t>
            </a:r>
            <a:r>
              <a:rPr lang="es-ES" sz="1000" b="1" dirty="0">
                <a:solidFill>
                  <a:prstClr val="white"/>
                </a:solidFill>
              </a:rPr>
              <a:t>Recuperado: 20/10/2011; http://vlex.com/vid/ramas-fuentes-tratados-art-cpc-fuente-212663613#secc0</a:t>
            </a:r>
            <a:endParaRPr lang="es-ES" sz="1000" dirty="0">
              <a:solidFill>
                <a:prstClr val="white"/>
              </a:solidFill>
            </a:endParaRPr>
          </a:p>
        </p:txBody>
      </p:sp>
      <p:sp>
        <p:nvSpPr>
          <p:cNvPr id="17" name="16 Rectángulo"/>
          <p:cNvSpPr/>
          <p:nvPr/>
        </p:nvSpPr>
        <p:spPr>
          <a:xfrm>
            <a:off x="1253344" y="1439198"/>
            <a:ext cx="6444716" cy="523220"/>
          </a:xfrm>
          <a:prstGeom prst="rect">
            <a:avLst/>
          </a:prstGeom>
          <a:solidFill>
            <a:schemeClr val="accent6">
              <a:lumMod val="50000"/>
            </a:schemeClr>
          </a:solidFill>
        </p:spPr>
        <p:txBody>
          <a:bodyPr wrap="square">
            <a:spAutoFit/>
          </a:bodyPr>
          <a:lstStyle/>
          <a:p>
            <a:r>
              <a:rPr lang="es-MX" sz="2800" dirty="0" smtClean="0">
                <a:solidFill>
                  <a:schemeClr val="bg1"/>
                </a:solidFill>
              </a:rPr>
              <a:t>PROCESO.  DEFINICIÓN GRAMATICAL</a:t>
            </a:r>
          </a:p>
        </p:txBody>
      </p:sp>
    </p:spTree>
    <p:extLst>
      <p:ext uri="{BB962C8B-B14F-4D97-AF65-F5344CB8AC3E}">
        <p14:creationId xmlns:p14="http://schemas.microsoft.com/office/powerpoint/2010/main" val="144142755"/>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67544" y="2204864"/>
            <a:ext cx="8229600" cy="4381947"/>
          </a:xfrm>
        </p:spPr>
        <p:txBody>
          <a:bodyPr>
            <a:normAutofit/>
          </a:bodyPr>
          <a:lstStyle/>
          <a:p>
            <a:pPr marL="0" indent="0" algn="just">
              <a:buNone/>
            </a:pPr>
            <a:r>
              <a:rPr lang="es-ES" sz="2800" dirty="0">
                <a:ln w="18415" cmpd="sng">
                  <a:solidFill>
                    <a:srgbClr val="FFFFFF"/>
                  </a:solidFill>
                  <a:prstDash val="solid"/>
                </a:ln>
                <a:solidFill>
                  <a:srgbClr val="FFFFFF"/>
                </a:solidFill>
              </a:rPr>
              <a:t>“Cuando se utiliza la expresión “proceso” se alude a una sucesión de actos, vinculados entre si, respecto de un objeto común. En el proceso jurisdiccional la finalidad que relaciona los diversos actos es la solución de una controversia entre partes que pretende, en posiciones antagónicas, que se les resuelva favorablemente a sus respectivas reclamaciones , deducidas ante un órgano que ejerce facultades jurisdiccionales .” (Arellano, 2006, P. 3)</a:t>
            </a:r>
          </a:p>
        </p:txBody>
      </p:sp>
      <p:sp>
        <p:nvSpPr>
          <p:cNvPr id="4" name="3 Título"/>
          <p:cNvSpPr>
            <a:spLocks noGrp="1"/>
          </p:cNvSpPr>
          <p:nvPr>
            <p:ph type="title"/>
          </p:nvPr>
        </p:nvSpPr>
        <p:spPr>
          <a:prstGeom prst="roundRect">
            <a:avLst/>
          </a:prstGeom>
          <a:gradFill>
            <a:gsLst>
              <a:gs pos="0">
                <a:srgbClr val="E6DCAC"/>
              </a:gs>
              <a:gs pos="12000">
                <a:srgbClr val="E6D78A"/>
              </a:gs>
              <a:gs pos="30000">
                <a:srgbClr val="C7AC4C"/>
              </a:gs>
              <a:gs pos="45000">
                <a:srgbClr val="E6D78A"/>
              </a:gs>
              <a:gs pos="77000">
                <a:srgbClr val="C7AC4C"/>
              </a:gs>
              <a:gs pos="100000">
                <a:srgbClr val="E6DCAC"/>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fontScale="90000"/>
          </a:bodyPr>
          <a:lstStyle/>
          <a:p>
            <a:pPr algn="ctr"/>
            <a:r>
              <a:rPr lang="es-MX" sz="2200" dirty="0" smtClean="0">
                <a:solidFill>
                  <a:srgbClr val="226911"/>
                </a:solidFill>
                <a:latin typeface="Elephant" pitchFamily="18" charset="0"/>
              </a:rPr>
              <a:t>    </a:t>
            </a:r>
            <a:r>
              <a:rPr lang="es-MX" sz="1600" i="1" dirty="0" smtClean="0">
                <a:solidFill>
                  <a:srgbClr val="11752B"/>
                </a:solidFill>
                <a:latin typeface="Bodoni MT Black" pitchFamily="18" charset="0"/>
              </a:rPr>
              <a:t>Universidad Autónoma del Estado de México</a:t>
            </a:r>
          </a:p>
          <a:p>
            <a:pPr algn="ctr"/>
            <a:r>
              <a:rPr lang="es-MX" i="1" dirty="0" smtClean="0">
                <a:solidFill>
                  <a:srgbClr val="11752B"/>
                </a:solidFill>
                <a:latin typeface="Bodoni MT Black" pitchFamily="18" charset="0"/>
              </a:rPr>
              <a:t>  </a:t>
            </a:r>
            <a:r>
              <a:rPr lang="es-MX" sz="1600" i="1" dirty="0" smtClean="0">
                <a:solidFill>
                  <a:srgbClr val="11752B"/>
                </a:solidFill>
                <a:latin typeface="Bodoni MT Black" pitchFamily="18" charset="0"/>
              </a:rPr>
              <a:t>UAEM</a:t>
            </a:r>
            <a:r>
              <a:rPr lang="es-MX" i="1" dirty="0" smtClean="0">
                <a:solidFill>
                  <a:srgbClr val="11752B"/>
                </a:solidFill>
                <a:latin typeface="Bodoni MT Black" pitchFamily="18" charset="0"/>
              </a:rPr>
              <a:t>  </a:t>
            </a:r>
            <a:r>
              <a:rPr lang="es-MX" i="1" dirty="0" smtClean="0">
                <a:solidFill>
                  <a:srgbClr val="11752B"/>
                </a:solidFill>
                <a:latin typeface="Bernard MT Condensed" pitchFamily="18" charset="0"/>
              </a:rPr>
              <a:t>          </a:t>
            </a:r>
            <a:r>
              <a:rPr lang="es-MX" sz="1600" i="1" dirty="0" smtClean="0">
                <a:solidFill>
                  <a:srgbClr val="11752B"/>
                </a:solidFill>
                <a:latin typeface="Arial Rounded MT Bold" pitchFamily="34" charset="0"/>
              </a:rPr>
              <a:t>Centro Universitario UAEM Texcoco</a:t>
            </a:r>
            <a:endParaRPr lang="es-ES" sz="1600" i="1" dirty="0">
              <a:solidFill>
                <a:srgbClr val="11752B"/>
              </a:solidFill>
              <a:latin typeface="Arial Rounded MT Bold" pitchFamily="34" charset="0"/>
            </a:endParaRPr>
          </a:p>
        </p:txBody>
      </p:sp>
      <p:grpSp>
        <p:nvGrpSpPr>
          <p:cNvPr id="5" name="12 Grupo"/>
          <p:cNvGrpSpPr/>
          <p:nvPr/>
        </p:nvGrpSpPr>
        <p:grpSpPr>
          <a:xfrm>
            <a:off x="827584" y="404664"/>
            <a:ext cx="792088" cy="792088"/>
            <a:chOff x="827584" y="404664"/>
            <a:chExt cx="792088" cy="792088"/>
          </a:xfrm>
        </p:grpSpPr>
        <p:sp>
          <p:nvSpPr>
            <p:cNvPr id="6" name="5 Elipse"/>
            <p:cNvSpPr/>
            <p:nvPr/>
          </p:nvSpPr>
          <p:spPr>
            <a:xfrm>
              <a:off x="827584" y="404664"/>
              <a:ext cx="792088" cy="792088"/>
            </a:xfrm>
            <a:prstGeom prst="ellipse">
              <a:avLst/>
            </a:prstGeom>
            <a:solidFill>
              <a:srgbClr val="FFFFFF"/>
            </a:solidFill>
            <a:ln>
              <a:solidFill>
                <a:schemeClr val="accent3">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7" name="Picture 2" descr="http://t1.gstatic.com/images?q=tbn:ANd9GcSfLtaCsGO9UgQ96G_1eswjYFRMOZ_RtGGO6cdOqtA40QlhU6vh6WmpYcye">
              <a:hlinkClick r:id="rId2"/>
            </p:cNvPr>
            <p:cNvPicPr>
              <a:picLocks noChangeAspect="1" noChangeArrowheads="1"/>
            </p:cNvPicPr>
            <p:nvPr/>
          </p:nvPicPr>
          <p:blipFill>
            <a:blip r:embed="rId3" cstate="print">
              <a:lum bright="17000" contrast="3000"/>
            </a:blip>
            <a:srcRect/>
            <a:stretch>
              <a:fillRect/>
            </a:stretch>
          </p:blipFill>
          <p:spPr bwMode="auto">
            <a:xfrm>
              <a:off x="956031" y="553460"/>
              <a:ext cx="543553" cy="507505"/>
            </a:xfrm>
            <a:prstGeom prst="rect">
              <a:avLst/>
            </a:prstGeom>
            <a:noFill/>
          </p:spPr>
        </p:pic>
      </p:grpSp>
      <p:grpSp>
        <p:nvGrpSpPr>
          <p:cNvPr id="8" name="12 Grupo"/>
          <p:cNvGrpSpPr/>
          <p:nvPr/>
        </p:nvGrpSpPr>
        <p:grpSpPr>
          <a:xfrm>
            <a:off x="7524328" y="421277"/>
            <a:ext cx="792088" cy="792088"/>
            <a:chOff x="827584" y="404664"/>
            <a:chExt cx="792088" cy="792088"/>
          </a:xfrm>
        </p:grpSpPr>
        <p:sp>
          <p:nvSpPr>
            <p:cNvPr id="9" name="8 Elipse"/>
            <p:cNvSpPr/>
            <p:nvPr/>
          </p:nvSpPr>
          <p:spPr>
            <a:xfrm>
              <a:off x="827584" y="404664"/>
              <a:ext cx="792088" cy="792088"/>
            </a:xfrm>
            <a:prstGeom prst="ellipse">
              <a:avLst/>
            </a:prstGeom>
            <a:solidFill>
              <a:srgbClr val="FFFFFF"/>
            </a:solidFill>
            <a:ln>
              <a:solidFill>
                <a:schemeClr val="accent3">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10" name="Picture 2" descr="http://t1.gstatic.com/images?q=tbn:ANd9GcSfLtaCsGO9UgQ96G_1eswjYFRMOZ_RtGGO6cdOqtA40QlhU6vh6WmpYcye">
              <a:hlinkClick r:id="rId2"/>
            </p:cNvPr>
            <p:cNvPicPr>
              <a:picLocks noChangeAspect="1" noChangeArrowheads="1"/>
            </p:cNvPicPr>
            <p:nvPr/>
          </p:nvPicPr>
          <p:blipFill>
            <a:blip r:embed="rId3" cstate="print">
              <a:lum bright="17000" contrast="3000"/>
            </a:blip>
            <a:srcRect/>
            <a:stretch>
              <a:fillRect/>
            </a:stretch>
          </p:blipFill>
          <p:spPr bwMode="auto">
            <a:xfrm>
              <a:off x="956031" y="553460"/>
              <a:ext cx="543553" cy="507505"/>
            </a:xfrm>
            <a:prstGeom prst="rect">
              <a:avLst/>
            </a:prstGeom>
            <a:noFill/>
          </p:spPr>
        </p:pic>
      </p:grpSp>
      <p:sp>
        <p:nvSpPr>
          <p:cNvPr id="12" name="11 Rectángulo"/>
          <p:cNvSpPr/>
          <p:nvPr/>
        </p:nvSpPr>
        <p:spPr>
          <a:xfrm>
            <a:off x="1685975" y="1660960"/>
            <a:ext cx="4968552" cy="461665"/>
          </a:xfrm>
          <a:prstGeom prst="rect">
            <a:avLst/>
          </a:prstGeom>
          <a:solidFill>
            <a:schemeClr val="accent6">
              <a:lumMod val="50000"/>
            </a:schemeClr>
          </a:solidFill>
        </p:spPr>
        <p:txBody>
          <a:bodyPr wrap="square">
            <a:spAutoFit/>
          </a:bodyPr>
          <a:lstStyle/>
          <a:p>
            <a:pPr algn="ctr"/>
            <a:r>
              <a:rPr lang="es-MX" sz="2400" b="1" dirty="0" smtClean="0">
                <a:solidFill>
                  <a:schemeClr val="bg1"/>
                </a:solidFill>
              </a:rPr>
              <a:t>PROCESO: CONCEPTO GRAMATICAL</a:t>
            </a:r>
          </a:p>
        </p:txBody>
      </p:sp>
    </p:spTree>
    <p:extLst>
      <p:ext uri="{BB962C8B-B14F-4D97-AF65-F5344CB8AC3E}">
        <p14:creationId xmlns:p14="http://schemas.microsoft.com/office/powerpoint/2010/main" val="3601932678"/>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67544" y="2204864"/>
            <a:ext cx="8229600" cy="4381947"/>
          </a:xfrm>
        </p:spPr>
        <p:txBody>
          <a:bodyPr>
            <a:normAutofit/>
          </a:bodyPr>
          <a:lstStyle/>
          <a:p>
            <a:pPr marL="0" indent="0">
              <a:buNone/>
            </a:pPr>
            <a:endParaRPr lang="es-MX" sz="2800" dirty="0" smtClean="0"/>
          </a:p>
          <a:p>
            <a:pPr marL="0" indent="0">
              <a:buNone/>
            </a:pPr>
            <a:endParaRPr lang="es-MX" sz="2800" dirty="0"/>
          </a:p>
          <a:p>
            <a:pPr marL="0" indent="0">
              <a:buNone/>
            </a:pPr>
            <a:endParaRPr lang="es-MX" sz="2800" dirty="0" smtClean="0"/>
          </a:p>
          <a:p>
            <a:pPr marL="0" indent="0">
              <a:buNone/>
            </a:pPr>
            <a:endParaRPr lang="es-MX" sz="2800" dirty="0"/>
          </a:p>
          <a:p>
            <a:pPr marL="0" indent="0">
              <a:buNone/>
            </a:pPr>
            <a:endParaRPr lang="es-MX" sz="2800" dirty="0" smtClean="0"/>
          </a:p>
          <a:p>
            <a:pPr marL="0" indent="0">
              <a:buNone/>
            </a:pPr>
            <a:endParaRPr lang="es-MX" sz="2800" dirty="0"/>
          </a:p>
          <a:p>
            <a:pPr marL="0" indent="0">
              <a:buNone/>
            </a:pPr>
            <a:endParaRPr lang="es-MX" sz="2800" dirty="0" smtClean="0"/>
          </a:p>
          <a:p>
            <a:pPr marL="0" indent="0">
              <a:buNone/>
            </a:pPr>
            <a:endParaRPr lang="es-MX" sz="2800" dirty="0"/>
          </a:p>
          <a:p>
            <a:pPr marL="0" indent="0">
              <a:buNone/>
            </a:pPr>
            <a:endParaRPr lang="es-MX" sz="2800" dirty="0"/>
          </a:p>
        </p:txBody>
      </p:sp>
      <p:sp>
        <p:nvSpPr>
          <p:cNvPr id="4" name="3 Título"/>
          <p:cNvSpPr>
            <a:spLocks noGrp="1"/>
          </p:cNvSpPr>
          <p:nvPr>
            <p:ph type="title"/>
          </p:nvPr>
        </p:nvSpPr>
        <p:spPr>
          <a:prstGeom prst="roundRect">
            <a:avLst/>
          </a:prstGeom>
          <a:gradFill>
            <a:gsLst>
              <a:gs pos="0">
                <a:srgbClr val="E6DCAC"/>
              </a:gs>
              <a:gs pos="12000">
                <a:srgbClr val="E6D78A"/>
              </a:gs>
              <a:gs pos="30000">
                <a:srgbClr val="C7AC4C"/>
              </a:gs>
              <a:gs pos="45000">
                <a:srgbClr val="E6D78A"/>
              </a:gs>
              <a:gs pos="77000">
                <a:srgbClr val="C7AC4C"/>
              </a:gs>
              <a:gs pos="100000">
                <a:srgbClr val="E6DCAC"/>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fontScale="90000"/>
          </a:bodyPr>
          <a:lstStyle/>
          <a:p>
            <a:pPr algn="ctr"/>
            <a:r>
              <a:rPr lang="es-MX" sz="2200" dirty="0" smtClean="0">
                <a:solidFill>
                  <a:srgbClr val="226911"/>
                </a:solidFill>
                <a:latin typeface="Elephant" pitchFamily="18" charset="0"/>
              </a:rPr>
              <a:t>    </a:t>
            </a:r>
            <a:r>
              <a:rPr lang="es-MX" sz="1600" i="1" dirty="0" smtClean="0">
                <a:solidFill>
                  <a:srgbClr val="11752B"/>
                </a:solidFill>
                <a:latin typeface="Bodoni MT Black" pitchFamily="18" charset="0"/>
              </a:rPr>
              <a:t>Universidad Autónoma del Estado de México</a:t>
            </a:r>
          </a:p>
          <a:p>
            <a:pPr algn="ctr"/>
            <a:r>
              <a:rPr lang="es-MX" i="1" dirty="0" smtClean="0">
                <a:solidFill>
                  <a:srgbClr val="11752B"/>
                </a:solidFill>
                <a:latin typeface="Bodoni MT Black" pitchFamily="18" charset="0"/>
              </a:rPr>
              <a:t>  </a:t>
            </a:r>
            <a:r>
              <a:rPr lang="es-MX" sz="1600" i="1" dirty="0" smtClean="0">
                <a:solidFill>
                  <a:srgbClr val="11752B"/>
                </a:solidFill>
                <a:latin typeface="Bodoni MT Black" pitchFamily="18" charset="0"/>
              </a:rPr>
              <a:t>UAEM</a:t>
            </a:r>
            <a:r>
              <a:rPr lang="es-MX" i="1" dirty="0" smtClean="0">
                <a:solidFill>
                  <a:srgbClr val="11752B"/>
                </a:solidFill>
                <a:latin typeface="Bodoni MT Black" pitchFamily="18" charset="0"/>
              </a:rPr>
              <a:t>  </a:t>
            </a:r>
            <a:r>
              <a:rPr lang="es-MX" i="1" dirty="0" smtClean="0">
                <a:solidFill>
                  <a:srgbClr val="11752B"/>
                </a:solidFill>
                <a:latin typeface="Bernard MT Condensed" pitchFamily="18" charset="0"/>
              </a:rPr>
              <a:t>          </a:t>
            </a:r>
            <a:r>
              <a:rPr lang="es-MX" sz="1600" i="1" dirty="0" smtClean="0">
                <a:solidFill>
                  <a:srgbClr val="11752B"/>
                </a:solidFill>
                <a:latin typeface="Arial Rounded MT Bold" pitchFamily="34" charset="0"/>
              </a:rPr>
              <a:t>Centro Universitario UAEM Texcoco</a:t>
            </a:r>
            <a:endParaRPr lang="es-ES" sz="1600" i="1" dirty="0">
              <a:solidFill>
                <a:srgbClr val="11752B"/>
              </a:solidFill>
              <a:latin typeface="Arial Rounded MT Bold" pitchFamily="34" charset="0"/>
            </a:endParaRPr>
          </a:p>
        </p:txBody>
      </p:sp>
      <p:grpSp>
        <p:nvGrpSpPr>
          <p:cNvPr id="5" name="12 Grupo"/>
          <p:cNvGrpSpPr/>
          <p:nvPr/>
        </p:nvGrpSpPr>
        <p:grpSpPr>
          <a:xfrm>
            <a:off x="827584" y="404664"/>
            <a:ext cx="792088" cy="792088"/>
            <a:chOff x="827584" y="404664"/>
            <a:chExt cx="792088" cy="792088"/>
          </a:xfrm>
        </p:grpSpPr>
        <p:sp>
          <p:nvSpPr>
            <p:cNvPr id="6" name="5 Elipse"/>
            <p:cNvSpPr/>
            <p:nvPr/>
          </p:nvSpPr>
          <p:spPr>
            <a:xfrm>
              <a:off x="827584" y="404664"/>
              <a:ext cx="792088" cy="792088"/>
            </a:xfrm>
            <a:prstGeom prst="ellipse">
              <a:avLst/>
            </a:prstGeom>
            <a:solidFill>
              <a:srgbClr val="FFFFFF"/>
            </a:solidFill>
            <a:ln>
              <a:solidFill>
                <a:schemeClr val="accent3">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7" name="Picture 2" descr="http://t1.gstatic.com/images?q=tbn:ANd9GcSfLtaCsGO9UgQ96G_1eswjYFRMOZ_RtGGO6cdOqtA40QlhU6vh6WmpYcye">
              <a:hlinkClick r:id="rId2"/>
            </p:cNvPr>
            <p:cNvPicPr>
              <a:picLocks noChangeAspect="1" noChangeArrowheads="1"/>
            </p:cNvPicPr>
            <p:nvPr/>
          </p:nvPicPr>
          <p:blipFill>
            <a:blip r:embed="rId3" cstate="print">
              <a:lum bright="17000" contrast="3000"/>
            </a:blip>
            <a:srcRect/>
            <a:stretch>
              <a:fillRect/>
            </a:stretch>
          </p:blipFill>
          <p:spPr bwMode="auto">
            <a:xfrm>
              <a:off x="956031" y="553460"/>
              <a:ext cx="543553" cy="507505"/>
            </a:xfrm>
            <a:prstGeom prst="rect">
              <a:avLst/>
            </a:prstGeom>
            <a:noFill/>
          </p:spPr>
        </p:pic>
      </p:grpSp>
      <p:grpSp>
        <p:nvGrpSpPr>
          <p:cNvPr id="8" name="12 Grupo"/>
          <p:cNvGrpSpPr/>
          <p:nvPr/>
        </p:nvGrpSpPr>
        <p:grpSpPr>
          <a:xfrm>
            <a:off x="7524328" y="421277"/>
            <a:ext cx="792088" cy="792088"/>
            <a:chOff x="827584" y="404664"/>
            <a:chExt cx="792088" cy="792088"/>
          </a:xfrm>
        </p:grpSpPr>
        <p:sp>
          <p:nvSpPr>
            <p:cNvPr id="9" name="8 Elipse"/>
            <p:cNvSpPr/>
            <p:nvPr/>
          </p:nvSpPr>
          <p:spPr>
            <a:xfrm>
              <a:off x="827584" y="404664"/>
              <a:ext cx="792088" cy="792088"/>
            </a:xfrm>
            <a:prstGeom prst="ellipse">
              <a:avLst/>
            </a:prstGeom>
            <a:solidFill>
              <a:srgbClr val="FFFFFF"/>
            </a:solidFill>
            <a:ln>
              <a:solidFill>
                <a:schemeClr val="accent3">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10" name="Picture 2" descr="http://t1.gstatic.com/images?q=tbn:ANd9GcSfLtaCsGO9UgQ96G_1eswjYFRMOZ_RtGGO6cdOqtA40QlhU6vh6WmpYcye">
              <a:hlinkClick r:id="rId2"/>
            </p:cNvPr>
            <p:cNvPicPr>
              <a:picLocks noChangeAspect="1" noChangeArrowheads="1"/>
            </p:cNvPicPr>
            <p:nvPr/>
          </p:nvPicPr>
          <p:blipFill>
            <a:blip r:embed="rId3" cstate="print">
              <a:lum bright="17000" contrast="3000"/>
            </a:blip>
            <a:srcRect/>
            <a:stretch>
              <a:fillRect/>
            </a:stretch>
          </p:blipFill>
          <p:spPr bwMode="auto">
            <a:xfrm>
              <a:off x="956031" y="553460"/>
              <a:ext cx="543553" cy="507505"/>
            </a:xfrm>
            <a:prstGeom prst="rect">
              <a:avLst/>
            </a:prstGeom>
            <a:noFill/>
          </p:spPr>
        </p:pic>
      </p:grpSp>
      <p:sp>
        <p:nvSpPr>
          <p:cNvPr id="12" name="11 Rectángulo"/>
          <p:cNvSpPr/>
          <p:nvPr/>
        </p:nvSpPr>
        <p:spPr>
          <a:xfrm>
            <a:off x="1619672" y="1660960"/>
            <a:ext cx="4968552" cy="584775"/>
          </a:xfrm>
          <a:prstGeom prst="rect">
            <a:avLst/>
          </a:prstGeom>
          <a:solidFill>
            <a:schemeClr val="accent6">
              <a:lumMod val="50000"/>
            </a:schemeClr>
          </a:solidFill>
        </p:spPr>
        <p:txBody>
          <a:bodyPr wrap="square">
            <a:spAutoFit/>
          </a:bodyPr>
          <a:lstStyle/>
          <a:p>
            <a:pPr algn="ctr"/>
            <a:r>
              <a:rPr lang="es-MX" sz="3200" dirty="0" smtClean="0">
                <a:solidFill>
                  <a:schemeClr val="bg1"/>
                </a:solidFill>
              </a:rPr>
              <a:t>PROCESO: DEFINICIÓN</a:t>
            </a:r>
          </a:p>
        </p:txBody>
      </p:sp>
      <p:sp>
        <p:nvSpPr>
          <p:cNvPr id="2" name="1 Rectángulo"/>
          <p:cNvSpPr/>
          <p:nvPr/>
        </p:nvSpPr>
        <p:spPr>
          <a:xfrm>
            <a:off x="467544" y="2551837"/>
            <a:ext cx="8208912" cy="2677656"/>
          </a:xfrm>
          <a:prstGeom prst="rect">
            <a:avLst/>
          </a:prstGeom>
        </p:spPr>
        <p:txBody>
          <a:bodyPr wrap="square">
            <a:spAutoFit/>
          </a:bodyPr>
          <a:lstStyle/>
          <a:p>
            <a:pPr algn="just"/>
            <a:endParaRPr lang="es-MX" sz="2800" dirty="0" smtClean="0">
              <a:solidFill>
                <a:srgbClr val="FFFFFF"/>
              </a:solidFill>
            </a:endParaRPr>
          </a:p>
          <a:p>
            <a:pPr algn="just"/>
            <a:r>
              <a:rPr lang="es-MX" sz="2800" dirty="0" smtClean="0">
                <a:solidFill>
                  <a:srgbClr val="FFFFFF"/>
                </a:solidFill>
              </a:rPr>
              <a:t>«</a:t>
            </a:r>
            <a:r>
              <a:rPr lang="es-MX" sz="2800" dirty="0">
                <a:solidFill>
                  <a:srgbClr val="FFFFFF"/>
                </a:solidFill>
              </a:rPr>
              <a:t>Conjunto de actos regulados por la ley y realizados con la finalidad de alcanzar la aplicación judicial del derecho objetivo y la satisfacción consiguiente del interés legalmente tutelado en el caso concreto, mediante una decisión de juez competente».</a:t>
            </a:r>
          </a:p>
        </p:txBody>
      </p:sp>
    </p:spTree>
    <p:extLst>
      <p:ext uri="{BB962C8B-B14F-4D97-AF65-F5344CB8AC3E}">
        <p14:creationId xmlns:p14="http://schemas.microsoft.com/office/powerpoint/2010/main" val="1158999516"/>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67544" y="2204864"/>
            <a:ext cx="8229600" cy="4381947"/>
          </a:xfrm>
        </p:spPr>
        <p:txBody>
          <a:bodyPr>
            <a:normAutofit/>
          </a:bodyPr>
          <a:lstStyle/>
          <a:p>
            <a:pPr marL="0" indent="0">
              <a:buNone/>
            </a:pPr>
            <a:endParaRPr lang="es-MX" sz="2800" dirty="0" smtClean="0"/>
          </a:p>
          <a:p>
            <a:pPr marL="0" indent="0">
              <a:buNone/>
            </a:pPr>
            <a:endParaRPr lang="es-MX" sz="2800" dirty="0"/>
          </a:p>
          <a:p>
            <a:pPr marL="0" indent="0">
              <a:buNone/>
            </a:pPr>
            <a:endParaRPr lang="es-MX" sz="2800" dirty="0" smtClean="0"/>
          </a:p>
          <a:p>
            <a:pPr marL="0" indent="0">
              <a:buNone/>
            </a:pPr>
            <a:endParaRPr lang="es-MX" sz="2800" dirty="0"/>
          </a:p>
          <a:p>
            <a:pPr marL="0" indent="0">
              <a:buNone/>
            </a:pPr>
            <a:endParaRPr lang="es-MX" sz="2800" dirty="0" smtClean="0"/>
          </a:p>
          <a:p>
            <a:pPr marL="0" indent="0">
              <a:buNone/>
            </a:pPr>
            <a:endParaRPr lang="es-MX" sz="2800" dirty="0"/>
          </a:p>
          <a:p>
            <a:pPr marL="0" indent="0">
              <a:buNone/>
            </a:pPr>
            <a:endParaRPr lang="es-MX" sz="2800" dirty="0" smtClean="0"/>
          </a:p>
          <a:p>
            <a:pPr marL="0" indent="0">
              <a:buNone/>
            </a:pPr>
            <a:endParaRPr lang="es-MX" sz="2800" dirty="0"/>
          </a:p>
          <a:p>
            <a:pPr marL="0" indent="0">
              <a:buNone/>
            </a:pPr>
            <a:endParaRPr lang="es-MX" sz="2800" dirty="0"/>
          </a:p>
        </p:txBody>
      </p:sp>
      <p:sp>
        <p:nvSpPr>
          <p:cNvPr id="4" name="3 Título"/>
          <p:cNvSpPr>
            <a:spLocks noGrp="1"/>
          </p:cNvSpPr>
          <p:nvPr>
            <p:ph type="title"/>
          </p:nvPr>
        </p:nvSpPr>
        <p:spPr>
          <a:prstGeom prst="roundRect">
            <a:avLst/>
          </a:prstGeom>
          <a:gradFill>
            <a:gsLst>
              <a:gs pos="0">
                <a:srgbClr val="E6DCAC"/>
              </a:gs>
              <a:gs pos="12000">
                <a:srgbClr val="E6D78A"/>
              </a:gs>
              <a:gs pos="30000">
                <a:srgbClr val="C7AC4C"/>
              </a:gs>
              <a:gs pos="45000">
                <a:srgbClr val="E6D78A"/>
              </a:gs>
              <a:gs pos="77000">
                <a:srgbClr val="C7AC4C"/>
              </a:gs>
              <a:gs pos="100000">
                <a:srgbClr val="E6DCAC"/>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fontScale="90000"/>
          </a:bodyPr>
          <a:lstStyle/>
          <a:p>
            <a:pPr algn="ctr"/>
            <a:r>
              <a:rPr lang="es-MX" sz="2200" dirty="0" smtClean="0">
                <a:solidFill>
                  <a:srgbClr val="226911"/>
                </a:solidFill>
                <a:latin typeface="Elephant" pitchFamily="18" charset="0"/>
              </a:rPr>
              <a:t>    </a:t>
            </a:r>
            <a:r>
              <a:rPr lang="es-MX" sz="1600" i="1" dirty="0" smtClean="0">
                <a:solidFill>
                  <a:srgbClr val="11752B"/>
                </a:solidFill>
                <a:latin typeface="Bodoni MT Black" pitchFamily="18" charset="0"/>
              </a:rPr>
              <a:t>Universidad Autónoma del Estado de México</a:t>
            </a:r>
          </a:p>
          <a:p>
            <a:pPr algn="ctr"/>
            <a:r>
              <a:rPr lang="es-MX" i="1" dirty="0" smtClean="0">
                <a:solidFill>
                  <a:srgbClr val="11752B"/>
                </a:solidFill>
                <a:latin typeface="Bodoni MT Black" pitchFamily="18" charset="0"/>
              </a:rPr>
              <a:t>  </a:t>
            </a:r>
            <a:r>
              <a:rPr lang="es-MX" sz="1600" i="1" dirty="0" smtClean="0">
                <a:solidFill>
                  <a:srgbClr val="11752B"/>
                </a:solidFill>
                <a:latin typeface="Bodoni MT Black" pitchFamily="18" charset="0"/>
              </a:rPr>
              <a:t>UAEM</a:t>
            </a:r>
            <a:r>
              <a:rPr lang="es-MX" i="1" dirty="0" smtClean="0">
                <a:solidFill>
                  <a:srgbClr val="11752B"/>
                </a:solidFill>
                <a:latin typeface="Bodoni MT Black" pitchFamily="18" charset="0"/>
              </a:rPr>
              <a:t>  </a:t>
            </a:r>
            <a:r>
              <a:rPr lang="es-MX" i="1" dirty="0" smtClean="0">
                <a:solidFill>
                  <a:srgbClr val="11752B"/>
                </a:solidFill>
                <a:latin typeface="Bernard MT Condensed" pitchFamily="18" charset="0"/>
              </a:rPr>
              <a:t>          </a:t>
            </a:r>
            <a:r>
              <a:rPr lang="es-MX" sz="1600" i="1" dirty="0" smtClean="0">
                <a:solidFill>
                  <a:srgbClr val="11752B"/>
                </a:solidFill>
                <a:latin typeface="Arial Rounded MT Bold" pitchFamily="34" charset="0"/>
              </a:rPr>
              <a:t>Centro Universitario UAEM Texcoco</a:t>
            </a:r>
            <a:endParaRPr lang="es-ES" sz="1600" i="1" dirty="0">
              <a:solidFill>
                <a:srgbClr val="11752B"/>
              </a:solidFill>
              <a:latin typeface="Arial Rounded MT Bold" pitchFamily="34" charset="0"/>
            </a:endParaRPr>
          </a:p>
        </p:txBody>
      </p:sp>
      <p:grpSp>
        <p:nvGrpSpPr>
          <p:cNvPr id="5" name="12 Grupo"/>
          <p:cNvGrpSpPr/>
          <p:nvPr/>
        </p:nvGrpSpPr>
        <p:grpSpPr>
          <a:xfrm>
            <a:off x="827584" y="404664"/>
            <a:ext cx="792088" cy="792088"/>
            <a:chOff x="827584" y="404664"/>
            <a:chExt cx="792088" cy="792088"/>
          </a:xfrm>
        </p:grpSpPr>
        <p:sp>
          <p:nvSpPr>
            <p:cNvPr id="6" name="5 Elipse"/>
            <p:cNvSpPr/>
            <p:nvPr/>
          </p:nvSpPr>
          <p:spPr>
            <a:xfrm>
              <a:off x="827584" y="404664"/>
              <a:ext cx="792088" cy="792088"/>
            </a:xfrm>
            <a:prstGeom prst="ellipse">
              <a:avLst/>
            </a:prstGeom>
            <a:solidFill>
              <a:srgbClr val="FFFFFF"/>
            </a:solidFill>
            <a:ln>
              <a:solidFill>
                <a:schemeClr val="accent3">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7" name="Picture 2" descr="http://t1.gstatic.com/images?q=tbn:ANd9GcSfLtaCsGO9UgQ96G_1eswjYFRMOZ_RtGGO6cdOqtA40QlhU6vh6WmpYcye">
              <a:hlinkClick r:id="rId2"/>
            </p:cNvPr>
            <p:cNvPicPr>
              <a:picLocks noChangeAspect="1" noChangeArrowheads="1"/>
            </p:cNvPicPr>
            <p:nvPr/>
          </p:nvPicPr>
          <p:blipFill>
            <a:blip r:embed="rId3" cstate="print">
              <a:lum bright="17000" contrast="3000"/>
            </a:blip>
            <a:srcRect/>
            <a:stretch>
              <a:fillRect/>
            </a:stretch>
          </p:blipFill>
          <p:spPr bwMode="auto">
            <a:xfrm>
              <a:off x="956031" y="553460"/>
              <a:ext cx="543553" cy="507505"/>
            </a:xfrm>
            <a:prstGeom prst="rect">
              <a:avLst/>
            </a:prstGeom>
            <a:noFill/>
          </p:spPr>
        </p:pic>
      </p:grpSp>
      <p:grpSp>
        <p:nvGrpSpPr>
          <p:cNvPr id="8" name="12 Grupo"/>
          <p:cNvGrpSpPr/>
          <p:nvPr/>
        </p:nvGrpSpPr>
        <p:grpSpPr>
          <a:xfrm>
            <a:off x="7524328" y="421277"/>
            <a:ext cx="792088" cy="792088"/>
            <a:chOff x="827584" y="404664"/>
            <a:chExt cx="792088" cy="792088"/>
          </a:xfrm>
        </p:grpSpPr>
        <p:sp>
          <p:nvSpPr>
            <p:cNvPr id="9" name="8 Elipse"/>
            <p:cNvSpPr/>
            <p:nvPr/>
          </p:nvSpPr>
          <p:spPr>
            <a:xfrm>
              <a:off x="827584" y="404664"/>
              <a:ext cx="792088" cy="792088"/>
            </a:xfrm>
            <a:prstGeom prst="ellipse">
              <a:avLst/>
            </a:prstGeom>
            <a:solidFill>
              <a:srgbClr val="FFFFFF"/>
            </a:solidFill>
            <a:ln>
              <a:solidFill>
                <a:schemeClr val="accent3">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10" name="Picture 2" descr="http://t1.gstatic.com/images?q=tbn:ANd9GcSfLtaCsGO9UgQ96G_1eswjYFRMOZ_RtGGO6cdOqtA40QlhU6vh6WmpYcye">
              <a:hlinkClick r:id="rId2"/>
            </p:cNvPr>
            <p:cNvPicPr>
              <a:picLocks noChangeAspect="1" noChangeArrowheads="1"/>
            </p:cNvPicPr>
            <p:nvPr/>
          </p:nvPicPr>
          <p:blipFill>
            <a:blip r:embed="rId3" cstate="print">
              <a:lum bright="17000" contrast="3000"/>
            </a:blip>
            <a:srcRect/>
            <a:stretch>
              <a:fillRect/>
            </a:stretch>
          </p:blipFill>
          <p:spPr bwMode="auto">
            <a:xfrm>
              <a:off x="956031" y="553460"/>
              <a:ext cx="543553" cy="507505"/>
            </a:xfrm>
            <a:prstGeom prst="rect">
              <a:avLst/>
            </a:prstGeom>
            <a:noFill/>
          </p:spPr>
        </p:pic>
      </p:grpSp>
      <p:sp>
        <p:nvSpPr>
          <p:cNvPr id="12" name="11 Rectángulo"/>
          <p:cNvSpPr/>
          <p:nvPr/>
        </p:nvSpPr>
        <p:spPr>
          <a:xfrm>
            <a:off x="2267744" y="1660960"/>
            <a:ext cx="4968552" cy="523220"/>
          </a:xfrm>
          <a:prstGeom prst="rect">
            <a:avLst/>
          </a:prstGeom>
          <a:solidFill>
            <a:schemeClr val="accent6">
              <a:lumMod val="50000"/>
            </a:schemeClr>
          </a:solidFill>
        </p:spPr>
        <p:txBody>
          <a:bodyPr wrap="square">
            <a:spAutoFit/>
          </a:bodyPr>
          <a:lstStyle/>
          <a:p>
            <a:pPr algn="ctr"/>
            <a:r>
              <a:rPr lang="es-MX" sz="2800" dirty="0">
                <a:solidFill>
                  <a:schemeClr val="bg1"/>
                </a:solidFill>
              </a:rPr>
              <a:t>PROCESO: </a:t>
            </a:r>
            <a:r>
              <a:rPr lang="es-MX" sz="2800" dirty="0" smtClean="0">
                <a:solidFill>
                  <a:schemeClr val="bg1"/>
                </a:solidFill>
              </a:rPr>
              <a:t>CONCEPTO</a:t>
            </a:r>
          </a:p>
        </p:txBody>
      </p:sp>
      <p:sp>
        <p:nvSpPr>
          <p:cNvPr id="2" name="1 Rectángulo"/>
          <p:cNvSpPr/>
          <p:nvPr/>
        </p:nvSpPr>
        <p:spPr>
          <a:xfrm>
            <a:off x="423367" y="2348880"/>
            <a:ext cx="8064896" cy="3785652"/>
          </a:xfrm>
          <a:prstGeom prst="rect">
            <a:avLst/>
          </a:prstGeom>
        </p:spPr>
        <p:txBody>
          <a:bodyPr wrap="square">
            <a:spAutoFit/>
          </a:bodyPr>
          <a:lstStyle/>
          <a:p>
            <a:pPr lvl="0" algn="just"/>
            <a:r>
              <a:rPr lang="es-ES" sz="2400" dirty="0">
                <a:ln w="18415" cmpd="sng">
                  <a:solidFill>
                    <a:srgbClr val="FFFFFF"/>
                  </a:solidFill>
                  <a:prstDash val="solid"/>
                </a:ln>
                <a:solidFill>
                  <a:srgbClr val="FFFFFF"/>
                </a:solidFill>
                <a:effectLst>
                  <a:outerShdw blurRad="63500" dir="3600000" algn="tl" rotWithShape="0">
                    <a:srgbClr val="000000">
                      <a:alpha val="70000"/>
                    </a:srgbClr>
                  </a:outerShdw>
                </a:effectLst>
              </a:rPr>
              <a:t>“El proceso es el desarrollo regulado por la ley de todos los actos concatenados cuyo objetivo es que se diga el derecho a favor de quien tenga la razón total o parcial. “(Arellano, 2006, P. 3</a:t>
            </a:r>
            <a:r>
              <a:rPr lang="es-ES" sz="24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a:t>
            </a:r>
          </a:p>
          <a:p>
            <a:pPr lvl="0" algn="just"/>
            <a:endParaRPr lang="es-ES" sz="240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a:p>
            <a:pPr lvl="0" algn="just"/>
            <a:r>
              <a:rPr lang="es-ES" sz="24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“El </a:t>
            </a:r>
            <a:r>
              <a:rPr lang="es-ES" sz="2400" dirty="0">
                <a:ln w="18415" cmpd="sng">
                  <a:solidFill>
                    <a:srgbClr val="FFFFFF"/>
                  </a:solidFill>
                  <a:prstDash val="solid"/>
                </a:ln>
                <a:solidFill>
                  <a:srgbClr val="FFFFFF"/>
                </a:solidFill>
                <a:effectLst>
                  <a:outerShdw blurRad="63500" dir="3600000" algn="tl" rotWithShape="0">
                    <a:srgbClr val="000000">
                      <a:alpha val="70000"/>
                    </a:srgbClr>
                  </a:outerShdw>
                </a:effectLst>
              </a:rPr>
              <a:t>proceso supone una actividad generadora  de actos jurídicamente reglados, encaminados </a:t>
            </a:r>
            <a:r>
              <a:rPr lang="es-ES" sz="24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a </a:t>
            </a:r>
            <a:r>
              <a:rPr lang="es-ES" sz="2400" dirty="0">
                <a:ln w="18415" cmpd="sng">
                  <a:solidFill>
                    <a:srgbClr val="FFFFFF"/>
                  </a:solidFill>
                  <a:prstDash val="solid"/>
                </a:ln>
                <a:solidFill>
                  <a:srgbClr val="FFFFFF"/>
                </a:solidFill>
                <a:effectLst>
                  <a:outerShdw blurRad="63500" dir="3600000" algn="tl" rotWithShape="0">
                    <a:srgbClr val="000000">
                      <a:alpha val="70000"/>
                    </a:srgbClr>
                  </a:outerShdw>
                </a:effectLst>
              </a:rPr>
              <a:t>obtener una determinada resolución jurisdiccional</a:t>
            </a:r>
            <a:r>
              <a:rPr lang="es-ES" sz="24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 </a:t>
            </a:r>
            <a:r>
              <a:rPr lang="es-ES" sz="2400" dirty="0">
                <a:ln w="18415" cmpd="sng">
                  <a:solidFill>
                    <a:srgbClr val="FFFFFF"/>
                  </a:solidFill>
                  <a:prstDash val="solid"/>
                </a:ln>
                <a:solidFill>
                  <a:srgbClr val="FFFFFF"/>
                </a:solidFill>
                <a:effectLst>
                  <a:outerShdw blurRad="63500" dir="3600000" algn="tl" rotWithShape="0">
                    <a:srgbClr val="000000">
                      <a:alpha val="70000"/>
                    </a:srgbClr>
                  </a:outerShdw>
                </a:effectLst>
              </a:rPr>
              <a:t>(García, 2006</a:t>
            </a:r>
            <a:r>
              <a:rPr lang="es-ES" sz="24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a:t>
            </a:r>
            <a:endParaRPr lang="es-ES" sz="240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a:p>
            <a:pPr algn="just"/>
            <a:endParaRPr lang="es-ES" sz="240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a:p>
            <a:pPr lvl="0" algn="just"/>
            <a:endParaRPr lang="es-ES" sz="2400" dirty="0" smtClean="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Tree>
    <p:extLst>
      <p:ext uri="{BB962C8B-B14F-4D97-AF65-F5344CB8AC3E}">
        <p14:creationId xmlns:p14="http://schemas.microsoft.com/office/powerpoint/2010/main" val="2336686997"/>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67544" y="2204864"/>
            <a:ext cx="8229600" cy="4381947"/>
          </a:xfrm>
        </p:spPr>
        <p:txBody>
          <a:bodyPr>
            <a:normAutofit/>
          </a:bodyPr>
          <a:lstStyle/>
          <a:p>
            <a:pPr marL="0" indent="0">
              <a:buNone/>
            </a:pPr>
            <a:endParaRPr lang="es-MX" sz="2800" dirty="0" smtClean="0"/>
          </a:p>
          <a:p>
            <a:pPr marL="0" indent="0">
              <a:buNone/>
            </a:pPr>
            <a:endParaRPr lang="es-MX" sz="2800" dirty="0"/>
          </a:p>
          <a:p>
            <a:pPr marL="0" indent="0">
              <a:buNone/>
            </a:pPr>
            <a:endParaRPr lang="es-MX" sz="2800" dirty="0" smtClean="0"/>
          </a:p>
          <a:p>
            <a:pPr marL="0" indent="0">
              <a:buNone/>
            </a:pPr>
            <a:endParaRPr lang="es-MX" sz="2800" dirty="0"/>
          </a:p>
          <a:p>
            <a:pPr marL="0" indent="0">
              <a:buNone/>
            </a:pPr>
            <a:endParaRPr lang="es-MX" sz="2800" dirty="0" smtClean="0"/>
          </a:p>
          <a:p>
            <a:pPr marL="0" indent="0">
              <a:buNone/>
            </a:pPr>
            <a:endParaRPr lang="es-MX" sz="2800" dirty="0"/>
          </a:p>
          <a:p>
            <a:pPr marL="0" indent="0">
              <a:buNone/>
            </a:pPr>
            <a:endParaRPr lang="es-MX" sz="2800" dirty="0" smtClean="0"/>
          </a:p>
          <a:p>
            <a:pPr marL="0" indent="0">
              <a:buNone/>
            </a:pPr>
            <a:endParaRPr lang="es-MX" sz="2800" dirty="0"/>
          </a:p>
          <a:p>
            <a:pPr marL="0" indent="0">
              <a:buNone/>
            </a:pPr>
            <a:endParaRPr lang="es-MX" sz="2800" dirty="0"/>
          </a:p>
        </p:txBody>
      </p:sp>
      <p:sp>
        <p:nvSpPr>
          <p:cNvPr id="4" name="3 Título"/>
          <p:cNvSpPr>
            <a:spLocks noGrp="1"/>
          </p:cNvSpPr>
          <p:nvPr>
            <p:ph type="title"/>
          </p:nvPr>
        </p:nvSpPr>
        <p:spPr>
          <a:xfrm>
            <a:off x="457200" y="274638"/>
            <a:ext cx="8229600" cy="938727"/>
          </a:xfrm>
          <a:prstGeom prst="roundRect">
            <a:avLst/>
          </a:prstGeom>
          <a:gradFill>
            <a:gsLst>
              <a:gs pos="0">
                <a:srgbClr val="E6DCAC"/>
              </a:gs>
              <a:gs pos="12000">
                <a:srgbClr val="E6D78A"/>
              </a:gs>
              <a:gs pos="30000">
                <a:srgbClr val="C7AC4C"/>
              </a:gs>
              <a:gs pos="45000">
                <a:srgbClr val="E6D78A"/>
              </a:gs>
              <a:gs pos="77000">
                <a:srgbClr val="C7AC4C"/>
              </a:gs>
              <a:gs pos="100000">
                <a:srgbClr val="E6DCAC"/>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fontScale="90000"/>
          </a:bodyPr>
          <a:lstStyle/>
          <a:p>
            <a:pPr algn="ctr"/>
            <a:r>
              <a:rPr lang="es-MX" sz="2200" dirty="0" smtClean="0">
                <a:solidFill>
                  <a:srgbClr val="226911"/>
                </a:solidFill>
                <a:latin typeface="Elephant" pitchFamily="18" charset="0"/>
              </a:rPr>
              <a:t>    </a:t>
            </a:r>
            <a:r>
              <a:rPr lang="es-MX" sz="1600" i="1" dirty="0" smtClean="0">
                <a:solidFill>
                  <a:srgbClr val="11752B"/>
                </a:solidFill>
                <a:latin typeface="Bodoni MT Black" pitchFamily="18" charset="0"/>
              </a:rPr>
              <a:t>Universidad Autónoma del Estado de México</a:t>
            </a:r>
          </a:p>
          <a:p>
            <a:pPr algn="ctr"/>
            <a:r>
              <a:rPr lang="es-MX" i="1" dirty="0" smtClean="0">
                <a:solidFill>
                  <a:srgbClr val="11752B"/>
                </a:solidFill>
                <a:latin typeface="Bodoni MT Black" pitchFamily="18" charset="0"/>
              </a:rPr>
              <a:t>  </a:t>
            </a:r>
            <a:r>
              <a:rPr lang="es-MX" sz="1600" i="1" dirty="0" smtClean="0">
                <a:solidFill>
                  <a:srgbClr val="11752B"/>
                </a:solidFill>
                <a:latin typeface="Arial Rounded MT Bold" pitchFamily="34" charset="0"/>
              </a:rPr>
              <a:t>Centro Universitario UAEM Texcoco</a:t>
            </a:r>
            <a:endParaRPr lang="es-ES" sz="1600" i="1" dirty="0">
              <a:solidFill>
                <a:srgbClr val="11752B"/>
              </a:solidFill>
              <a:latin typeface="Arial Rounded MT Bold" pitchFamily="34" charset="0"/>
            </a:endParaRPr>
          </a:p>
        </p:txBody>
      </p:sp>
      <p:grpSp>
        <p:nvGrpSpPr>
          <p:cNvPr id="5" name="12 Grupo"/>
          <p:cNvGrpSpPr/>
          <p:nvPr/>
        </p:nvGrpSpPr>
        <p:grpSpPr>
          <a:xfrm>
            <a:off x="827584" y="330641"/>
            <a:ext cx="792088" cy="792088"/>
            <a:chOff x="827584" y="404664"/>
            <a:chExt cx="792088" cy="792088"/>
          </a:xfrm>
        </p:grpSpPr>
        <p:sp>
          <p:nvSpPr>
            <p:cNvPr id="6" name="5 Elipse"/>
            <p:cNvSpPr/>
            <p:nvPr/>
          </p:nvSpPr>
          <p:spPr>
            <a:xfrm>
              <a:off x="827584" y="404664"/>
              <a:ext cx="792088" cy="792088"/>
            </a:xfrm>
            <a:prstGeom prst="ellipse">
              <a:avLst/>
            </a:prstGeom>
            <a:solidFill>
              <a:srgbClr val="FFFFFF"/>
            </a:solidFill>
            <a:ln>
              <a:solidFill>
                <a:schemeClr val="accent3">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7" name="Picture 2" descr="http://t1.gstatic.com/images?q=tbn:ANd9GcSfLtaCsGO9UgQ96G_1eswjYFRMOZ_RtGGO6cdOqtA40QlhU6vh6WmpYcye">
              <a:hlinkClick r:id="rId2"/>
            </p:cNvPr>
            <p:cNvPicPr>
              <a:picLocks noChangeAspect="1" noChangeArrowheads="1"/>
            </p:cNvPicPr>
            <p:nvPr/>
          </p:nvPicPr>
          <p:blipFill>
            <a:blip r:embed="rId3" cstate="print">
              <a:lum bright="17000" contrast="3000"/>
            </a:blip>
            <a:srcRect/>
            <a:stretch>
              <a:fillRect/>
            </a:stretch>
          </p:blipFill>
          <p:spPr bwMode="auto">
            <a:xfrm>
              <a:off x="956031" y="553460"/>
              <a:ext cx="543553" cy="507505"/>
            </a:xfrm>
            <a:prstGeom prst="rect">
              <a:avLst/>
            </a:prstGeom>
            <a:noFill/>
          </p:spPr>
        </p:pic>
      </p:grpSp>
      <p:grpSp>
        <p:nvGrpSpPr>
          <p:cNvPr id="8" name="12 Grupo"/>
          <p:cNvGrpSpPr/>
          <p:nvPr/>
        </p:nvGrpSpPr>
        <p:grpSpPr>
          <a:xfrm>
            <a:off x="7524328" y="346957"/>
            <a:ext cx="792088" cy="792088"/>
            <a:chOff x="827584" y="404664"/>
            <a:chExt cx="792088" cy="792088"/>
          </a:xfrm>
        </p:grpSpPr>
        <p:sp>
          <p:nvSpPr>
            <p:cNvPr id="9" name="8 Elipse"/>
            <p:cNvSpPr/>
            <p:nvPr/>
          </p:nvSpPr>
          <p:spPr>
            <a:xfrm>
              <a:off x="827584" y="404664"/>
              <a:ext cx="792088" cy="792088"/>
            </a:xfrm>
            <a:prstGeom prst="ellipse">
              <a:avLst/>
            </a:prstGeom>
            <a:solidFill>
              <a:srgbClr val="FFFFFF"/>
            </a:solidFill>
            <a:ln>
              <a:solidFill>
                <a:schemeClr val="accent3">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10" name="Picture 2" descr="http://t1.gstatic.com/images?q=tbn:ANd9GcSfLtaCsGO9UgQ96G_1eswjYFRMOZ_RtGGO6cdOqtA40QlhU6vh6WmpYcye">
              <a:hlinkClick r:id="rId2"/>
            </p:cNvPr>
            <p:cNvPicPr>
              <a:picLocks noChangeAspect="1" noChangeArrowheads="1"/>
            </p:cNvPicPr>
            <p:nvPr/>
          </p:nvPicPr>
          <p:blipFill>
            <a:blip r:embed="rId3" cstate="print">
              <a:lum bright="17000" contrast="3000"/>
            </a:blip>
            <a:srcRect/>
            <a:stretch>
              <a:fillRect/>
            </a:stretch>
          </p:blipFill>
          <p:spPr bwMode="auto">
            <a:xfrm>
              <a:off x="956031" y="553460"/>
              <a:ext cx="543553" cy="507505"/>
            </a:xfrm>
            <a:prstGeom prst="rect">
              <a:avLst/>
            </a:prstGeom>
            <a:noFill/>
          </p:spPr>
        </p:pic>
      </p:grpSp>
      <p:sp>
        <p:nvSpPr>
          <p:cNvPr id="12" name="11 Rectángulo"/>
          <p:cNvSpPr/>
          <p:nvPr/>
        </p:nvSpPr>
        <p:spPr>
          <a:xfrm>
            <a:off x="2339752" y="1710022"/>
            <a:ext cx="4968552" cy="523220"/>
          </a:xfrm>
          <a:prstGeom prst="rect">
            <a:avLst/>
          </a:prstGeom>
          <a:solidFill>
            <a:schemeClr val="accent6">
              <a:lumMod val="50000"/>
            </a:schemeClr>
          </a:solidFill>
        </p:spPr>
        <p:txBody>
          <a:bodyPr wrap="square">
            <a:spAutoFit/>
          </a:bodyPr>
          <a:lstStyle/>
          <a:p>
            <a:pPr algn="ctr"/>
            <a:r>
              <a:rPr lang="es-MX" sz="2800" dirty="0" smtClean="0">
                <a:solidFill>
                  <a:schemeClr val="bg1"/>
                </a:solidFill>
              </a:rPr>
              <a:t>PROCESO</a:t>
            </a:r>
            <a:r>
              <a:rPr lang="es-MX" sz="2800" dirty="0" smtClean="0">
                <a:solidFill>
                  <a:srgbClr val="C00000"/>
                </a:solidFill>
              </a:rPr>
              <a:t>: </a:t>
            </a:r>
            <a:r>
              <a:rPr lang="es-MX" sz="2800" dirty="0" smtClean="0">
                <a:solidFill>
                  <a:schemeClr val="bg1"/>
                </a:solidFill>
              </a:rPr>
              <a:t>DEFINICIÓN</a:t>
            </a:r>
          </a:p>
        </p:txBody>
      </p:sp>
      <p:sp>
        <p:nvSpPr>
          <p:cNvPr id="2" name="1 Rectángulo"/>
          <p:cNvSpPr/>
          <p:nvPr/>
        </p:nvSpPr>
        <p:spPr>
          <a:xfrm>
            <a:off x="611560" y="2274838"/>
            <a:ext cx="7920880" cy="4031873"/>
          </a:xfrm>
          <a:prstGeom prst="rect">
            <a:avLst/>
          </a:prstGeom>
        </p:spPr>
        <p:txBody>
          <a:bodyPr wrap="square">
            <a:spAutoFit/>
          </a:bodyPr>
          <a:lstStyle/>
          <a:p>
            <a:pPr algn="just"/>
            <a:r>
              <a:rPr lang="es-ES" sz="3200" dirty="0">
                <a:ln w="18415" cmpd="sng">
                  <a:solidFill>
                    <a:srgbClr val="FFFFFF"/>
                  </a:solidFill>
                  <a:prstDash val="solid"/>
                </a:ln>
                <a:solidFill>
                  <a:srgbClr val="FFFFFF"/>
                </a:solidFill>
                <a:effectLst>
                  <a:outerShdw blurRad="63500" dir="3600000" algn="tl" rotWithShape="0">
                    <a:srgbClr val="000000">
                      <a:alpha val="70000"/>
                    </a:srgbClr>
                  </a:outerShdw>
                </a:effectLst>
              </a:rPr>
              <a:t>“El proceso es, por su propia naturaleza, enteramente dinámico. El </a:t>
            </a:r>
            <a:r>
              <a:rPr lang="es-ES" sz="32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órgano </a:t>
            </a:r>
            <a:r>
              <a:rPr lang="es-ES" sz="3200" dirty="0">
                <a:ln w="18415" cmpd="sng">
                  <a:solidFill>
                    <a:srgbClr val="FFFFFF"/>
                  </a:solidFill>
                  <a:prstDash val="solid"/>
                </a:ln>
                <a:solidFill>
                  <a:srgbClr val="FFFFFF"/>
                </a:solidFill>
                <a:effectLst>
                  <a:outerShdw blurRad="63500" dir="3600000" algn="tl" rotWithShape="0">
                    <a:srgbClr val="000000">
                      <a:alpha val="70000"/>
                    </a:srgbClr>
                  </a:outerShdw>
                </a:effectLst>
              </a:rPr>
              <a:t>jurisdiccional y quienes acuden ante el desarrollan una actuación preliminar al dictado de un fallo con el objetivo antes indicado de resolver la controversia planteada. Al conjunto de todos esos actos es a lo que se le denomina proceso.” (Arellano, 2006, P. 3)</a:t>
            </a:r>
          </a:p>
        </p:txBody>
      </p:sp>
    </p:spTree>
    <p:extLst>
      <p:ext uri="{BB962C8B-B14F-4D97-AF65-F5344CB8AC3E}">
        <p14:creationId xmlns:p14="http://schemas.microsoft.com/office/powerpoint/2010/main" val="95430486"/>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4 Diagrama"/>
          <p:cNvGraphicFramePr/>
          <p:nvPr>
            <p:extLst>
              <p:ext uri="{D42A27DB-BD31-4B8C-83A1-F6EECF244321}">
                <p14:modId xmlns:p14="http://schemas.microsoft.com/office/powerpoint/2010/main" val="1888367051"/>
              </p:ext>
            </p:extLst>
          </p:nvPr>
        </p:nvGraphicFramePr>
        <p:xfrm>
          <a:off x="214282" y="714356"/>
          <a:ext cx="4717758" cy="586848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8" name="7 Imagen" descr="proceso.jpg"/>
          <p:cNvPicPr>
            <a:picLocks noChangeAspect="1"/>
          </p:cNvPicPr>
          <p:nvPr/>
        </p:nvPicPr>
        <p:blipFill>
          <a:blip r:embed="rId8" cstate="print"/>
          <a:stretch>
            <a:fillRect/>
          </a:stretch>
        </p:blipFill>
        <p:spPr>
          <a:xfrm>
            <a:off x="5220072" y="857232"/>
            <a:ext cx="3923928" cy="4929222"/>
          </a:xfrm>
          <a:prstGeom prst="rect">
            <a:avLst/>
          </a:prstGeom>
        </p:spPr>
      </p:pic>
    </p:spTree>
    <p:extLst>
      <p:ext uri="{BB962C8B-B14F-4D97-AF65-F5344CB8AC3E}">
        <p14:creationId xmlns:p14="http://schemas.microsoft.com/office/powerpoint/2010/main" val="4230656842"/>
      </p:ext>
    </p:extLst>
  </p:cSld>
  <p:clrMapOvr>
    <a:masterClrMapping/>
  </p:clrMapOvr>
  <mc:AlternateContent xmlns:mc="http://schemas.openxmlformats.org/markup-compatibility/2006" xmlns:p14="http://schemas.microsoft.com/office/powerpoint/2010/main">
    <mc:Choice Requires="p14">
      <p:transition spd="slow" p14:dur="1600">
        <p14:prism isContent="1" isInverted="1"/>
      </p:transition>
    </mc:Choice>
    <mc:Fallback xmlns="">
      <p:transition spd="slow">
        <p:fade/>
      </p:transition>
    </mc:Fallback>
  </mc:AlternateContent>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Rectángulo redondeado"/>
          <p:cNvSpPr/>
          <p:nvPr/>
        </p:nvSpPr>
        <p:spPr>
          <a:xfrm>
            <a:off x="179512" y="1772816"/>
            <a:ext cx="8856984" cy="4968552"/>
          </a:xfrm>
          <a:prstGeom prst="roundRect">
            <a:avLst/>
          </a:prstGeom>
          <a:solidFill>
            <a:schemeClr val="accent6">
              <a:lumMod val="5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s-ES" sz="2800" dirty="0">
                <a:solidFill>
                  <a:schemeClr val="bg1"/>
                </a:solidFill>
                <a:latin typeface="Arial" pitchFamily="34" charset="0"/>
                <a:ea typeface="Times New Roman" pitchFamily="18" charset="0"/>
                <a:cs typeface="Arial" pitchFamily="34" charset="0"/>
              </a:rPr>
              <a:t>Proceso: Conjunto complejo de actos del Estado como soberano, de las partes interesadas y de los terceros ajenos a la relación sustancial, actos todos que tienden a la aplicación de una ley general a un caso controvertido para solucionarlo o dirimirlo. Algunos lo definen como un instrumento de satisfacción de las pretensiones.</a:t>
            </a:r>
          </a:p>
          <a:p>
            <a:pPr algn="just"/>
            <a:r>
              <a:rPr lang="es-ES" sz="2800" dirty="0">
                <a:solidFill>
                  <a:schemeClr val="bg1"/>
                </a:solidFill>
                <a:latin typeface="Arial" pitchFamily="34" charset="0"/>
                <a:cs typeface="Arial" pitchFamily="34" charset="0"/>
              </a:rPr>
              <a:t>Acción, mas jurisdicción, mas la actividad de terceros, nos da como resultado el Proceso. </a:t>
            </a:r>
            <a:r>
              <a:rPr lang="es-ES" sz="2800" dirty="0" smtClean="0">
                <a:solidFill>
                  <a:schemeClr val="bg1"/>
                </a:solidFill>
                <a:latin typeface="Arial" pitchFamily="34" charset="0"/>
                <a:cs typeface="Arial" pitchFamily="34" charset="0"/>
              </a:rPr>
              <a:t>(</a:t>
            </a:r>
            <a:r>
              <a:rPr lang="es-MX" sz="2800" dirty="0" smtClean="0">
                <a:solidFill>
                  <a:schemeClr val="bg1"/>
                </a:solidFill>
              </a:rPr>
              <a:t>Gómez</a:t>
            </a:r>
            <a:r>
              <a:rPr lang="es-ES" sz="2800" dirty="0" smtClean="0">
                <a:solidFill>
                  <a:schemeClr val="bg1"/>
                </a:solidFill>
                <a:latin typeface="Arial" pitchFamily="34" charset="0"/>
                <a:cs typeface="Arial" pitchFamily="34" charset="0"/>
              </a:rPr>
              <a:t>, 1990,pg.97</a:t>
            </a:r>
            <a:r>
              <a:rPr lang="es-ES" sz="2800" dirty="0">
                <a:solidFill>
                  <a:schemeClr val="bg1"/>
                </a:solidFill>
                <a:latin typeface="Arial" pitchFamily="34" charset="0"/>
                <a:cs typeface="Arial" pitchFamily="34" charset="0"/>
              </a:rPr>
              <a:t>)</a:t>
            </a:r>
            <a:endParaRPr lang="es-MX" sz="2800" dirty="0">
              <a:solidFill>
                <a:schemeClr val="bg1"/>
              </a:solidFill>
              <a:latin typeface="Arial" pitchFamily="34" charset="0"/>
              <a:cs typeface="Arial" pitchFamily="34" charset="0"/>
            </a:endParaRPr>
          </a:p>
        </p:txBody>
      </p:sp>
      <p:sp>
        <p:nvSpPr>
          <p:cNvPr id="9" name="8 Elipse"/>
          <p:cNvSpPr/>
          <p:nvPr/>
        </p:nvSpPr>
        <p:spPr>
          <a:xfrm>
            <a:off x="1547664" y="0"/>
            <a:ext cx="6048672" cy="908720"/>
          </a:xfrm>
          <a:prstGeom prst="ellipse">
            <a:avLst/>
          </a:prstGeom>
          <a:solidFill>
            <a:schemeClr val="accent6">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3200" b="1" dirty="0" smtClean="0">
                <a:solidFill>
                  <a:schemeClr val="bg1"/>
                </a:solidFill>
              </a:rPr>
              <a:t>DEFINICIÓN DE PROCESO</a:t>
            </a:r>
            <a:endParaRPr lang="es-MX" sz="3200" b="1" dirty="0">
              <a:solidFill>
                <a:schemeClr val="bg1"/>
              </a:solidFill>
            </a:endParaRPr>
          </a:p>
        </p:txBody>
      </p:sp>
      <p:sp>
        <p:nvSpPr>
          <p:cNvPr id="10" name="9 Flecha arriba y abajo"/>
          <p:cNvSpPr/>
          <p:nvPr/>
        </p:nvSpPr>
        <p:spPr>
          <a:xfrm>
            <a:off x="4277407" y="908720"/>
            <a:ext cx="589185" cy="864096"/>
          </a:xfrm>
          <a:prstGeom prst="upDownArrow">
            <a:avLst/>
          </a:prstGeom>
          <a:solidFill>
            <a:schemeClr val="bg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Tree>
    <p:extLst>
      <p:ext uri="{BB962C8B-B14F-4D97-AF65-F5344CB8AC3E}">
        <p14:creationId xmlns:p14="http://schemas.microsoft.com/office/powerpoint/2010/main" val="422780044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CuadroTexto"/>
          <p:cNvSpPr txBox="1"/>
          <p:nvPr/>
        </p:nvSpPr>
        <p:spPr>
          <a:xfrm>
            <a:off x="1259632" y="503992"/>
            <a:ext cx="6696744" cy="369332"/>
          </a:xfrm>
          <a:prstGeom prst="rect">
            <a:avLst/>
          </a:prstGeom>
          <a:noFill/>
        </p:spPr>
        <p:txBody>
          <a:bodyPr wrap="square" rtlCol="0">
            <a:spAutoFit/>
          </a:bodyPr>
          <a:lstStyle/>
          <a:p>
            <a:pPr algn="ctr"/>
            <a:r>
              <a:rPr lang="es-MX" b="1" dirty="0" smtClean="0">
                <a:latin typeface="Arial" pitchFamily="34" charset="0"/>
                <a:cs typeface="Arial" pitchFamily="34" charset="0"/>
              </a:rPr>
              <a:t> </a:t>
            </a:r>
            <a:r>
              <a:rPr lang="es-MX" b="1" dirty="0">
                <a:latin typeface="Arial" pitchFamily="34" charset="0"/>
                <a:cs typeface="Arial" pitchFamily="34" charset="0"/>
              </a:rPr>
              <a:t>LINEAMIENTOS DE LA UNIDAD DE APRENDIZAJE </a:t>
            </a:r>
            <a:endParaRPr lang="es-ES" dirty="0">
              <a:latin typeface="Arial" pitchFamily="34" charset="0"/>
              <a:cs typeface="Arial" pitchFamily="34" charset="0"/>
            </a:endParaRPr>
          </a:p>
        </p:txBody>
      </p:sp>
      <p:graphicFrame>
        <p:nvGraphicFramePr>
          <p:cNvPr id="5" name="4 Tabla"/>
          <p:cNvGraphicFramePr>
            <a:graphicFrameLocks noGrp="1"/>
          </p:cNvGraphicFramePr>
          <p:nvPr>
            <p:extLst>
              <p:ext uri="{D42A27DB-BD31-4B8C-83A1-F6EECF244321}">
                <p14:modId xmlns:p14="http://schemas.microsoft.com/office/powerpoint/2010/main" val="4054393316"/>
              </p:ext>
            </p:extLst>
          </p:nvPr>
        </p:nvGraphicFramePr>
        <p:xfrm>
          <a:off x="323528" y="1473855"/>
          <a:ext cx="8552458" cy="4907473"/>
        </p:xfrm>
        <a:graphic>
          <a:graphicData uri="http://schemas.openxmlformats.org/drawingml/2006/table">
            <a:tbl>
              <a:tblPr firstRow="1" bandRow="1">
                <a:tableStyleId>{8799B23B-EC83-4686-B30A-512413B5E67A}</a:tableStyleId>
              </a:tblPr>
              <a:tblGrid>
                <a:gridCol w="4276229"/>
                <a:gridCol w="4276229"/>
              </a:tblGrid>
              <a:tr h="354830">
                <a:tc>
                  <a:txBody>
                    <a:bodyPr/>
                    <a:lstStyle/>
                    <a:p>
                      <a:pPr algn="ctr"/>
                      <a:r>
                        <a:rPr lang="es-MX" dirty="0" smtClean="0"/>
                        <a:t>DOCENTE</a:t>
                      </a:r>
                      <a:endParaRPr lang="es-ES" dirty="0">
                        <a:latin typeface="Arial" pitchFamily="34" charset="0"/>
                        <a:cs typeface="Arial" pitchFamily="34" charset="0"/>
                      </a:endParaRPr>
                    </a:p>
                  </a:txBody>
                  <a:tcPr/>
                </a:tc>
                <a:tc>
                  <a:txBody>
                    <a:bodyPr/>
                    <a:lstStyle/>
                    <a:p>
                      <a:pPr algn="ctr"/>
                      <a:r>
                        <a:rPr lang="es-MX" dirty="0" smtClean="0"/>
                        <a:t>DICENTE</a:t>
                      </a:r>
                      <a:endParaRPr lang="es-ES" dirty="0">
                        <a:latin typeface="Arial" pitchFamily="34" charset="0"/>
                        <a:cs typeface="Arial" pitchFamily="34" charset="0"/>
                      </a:endParaRPr>
                    </a:p>
                  </a:txBody>
                  <a:tcPr/>
                </a:tc>
              </a:tr>
              <a:tr h="4541713">
                <a:tc>
                  <a:txBody>
                    <a:bodyPr/>
                    <a:lstStyle/>
                    <a:p>
                      <a:endParaRPr lang="es-ES" sz="1800" kern="1200" baseline="0" dirty="0" smtClean="0"/>
                    </a:p>
                    <a:p>
                      <a:pPr>
                        <a:buFont typeface="Wingdings" pitchFamily="2" charset="2"/>
                        <a:buNone/>
                      </a:pPr>
                      <a:endParaRPr lang="es-ES" sz="1800" kern="1200" baseline="0" dirty="0" smtClean="0"/>
                    </a:p>
                    <a:p>
                      <a:pPr>
                        <a:buFont typeface="Wingdings" pitchFamily="2" charset="2"/>
                        <a:buChar char="ü"/>
                      </a:pPr>
                      <a:endParaRPr lang="es-ES" sz="1800" kern="1200" baseline="0" dirty="0" smtClean="0"/>
                    </a:p>
                    <a:p>
                      <a:pPr>
                        <a:buFont typeface="Wingdings" pitchFamily="2" charset="2"/>
                        <a:buChar char="ü"/>
                      </a:pPr>
                      <a:r>
                        <a:rPr lang="es-MX" sz="1800" kern="1200" baseline="0" dirty="0" smtClean="0"/>
                        <a:t>Cumplir el programa en su totalidad </a:t>
                      </a:r>
                    </a:p>
                    <a:p>
                      <a:endParaRPr lang="es-MX" sz="1800" kern="1200" baseline="0" dirty="0" smtClean="0"/>
                    </a:p>
                    <a:p>
                      <a:pPr>
                        <a:buFont typeface="Wingdings" pitchFamily="2" charset="2"/>
                        <a:buChar char="ü"/>
                      </a:pPr>
                      <a:r>
                        <a:rPr lang="es-MX" sz="1800" kern="1200" baseline="0" dirty="0" smtClean="0"/>
                        <a:t>Asistir puntualmente a clase </a:t>
                      </a:r>
                    </a:p>
                    <a:p>
                      <a:r>
                        <a:rPr lang="es-ES" sz="1800" kern="1200" baseline="0" dirty="0" smtClean="0"/>
                        <a:t>	</a:t>
                      </a:r>
                    </a:p>
                    <a:p>
                      <a:pPr>
                        <a:buFont typeface="Wingdings" pitchFamily="2" charset="2"/>
                        <a:buChar char="ü"/>
                      </a:pPr>
                      <a:r>
                        <a:rPr lang="es-MX" sz="1800" kern="1200" baseline="0" dirty="0" smtClean="0"/>
                        <a:t>Fomentar el intercambio de experiencias</a:t>
                      </a:r>
                    </a:p>
                    <a:p>
                      <a:endParaRPr lang="es-MX" sz="1800" kern="1200" baseline="0" dirty="0" smtClean="0"/>
                    </a:p>
                    <a:p>
                      <a:pPr>
                        <a:buFont typeface="Wingdings" pitchFamily="2" charset="2"/>
                        <a:buChar char="ü"/>
                      </a:pPr>
                      <a:r>
                        <a:rPr lang="es-MX" sz="1800" kern="1200" baseline="0" dirty="0" smtClean="0"/>
                        <a:t>Efectuar las evaluaciones parciales y finales </a:t>
                      </a:r>
                    </a:p>
                    <a:p>
                      <a:r>
                        <a:rPr lang="es-ES" sz="1800" kern="1200" baseline="0" dirty="0" smtClean="0"/>
                        <a:t>	</a:t>
                      </a:r>
                    </a:p>
                    <a:p>
                      <a:r>
                        <a:rPr lang="es-ES" sz="1800" kern="1200" baseline="0" dirty="0" smtClean="0"/>
                        <a:t>	</a:t>
                      </a:r>
                    </a:p>
                    <a:p>
                      <a:endParaRPr lang="es-ES" dirty="0">
                        <a:latin typeface="Arial" pitchFamily="34" charset="0"/>
                        <a:cs typeface="Arial"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s-ES" sz="1600" kern="1200"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es-ES" sz="1600" kern="1200"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es-ES" sz="1600" kern="1200" baseline="0" dirty="0" smtClean="0"/>
                    </a:p>
                    <a:p>
                      <a:pPr marL="0" marR="0" indent="0" algn="l" defTabSz="914400" rtl="0" eaLnBrk="1" fontAlgn="auto" latinLnBrk="0" hangingPunct="1">
                        <a:lnSpc>
                          <a:spcPct val="100000"/>
                        </a:lnSpc>
                        <a:spcBef>
                          <a:spcPts val="0"/>
                        </a:spcBef>
                        <a:spcAft>
                          <a:spcPts val="0"/>
                        </a:spcAft>
                        <a:buClrTx/>
                        <a:buSzTx/>
                        <a:buFont typeface="Wingdings" pitchFamily="2" charset="2"/>
                        <a:buChar char="ü"/>
                        <a:tabLst/>
                        <a:defRPr/>
                      </a:pPr>
                      <a:r>
                        <a:rPr lang="es-ES" sz="2000" kern="1200" baseline="0" dirty="0" smtClean="0"/>
                        <a:t>Efectuar lectura de textos</a:t>
                      </a:r>
                    </a:p>
                    <a:p>
                      <a:pPr marL="0" marR="0" indent="0" algn="l" defTabSz="914400" rtl="0" eaLnBrk="1" fontAlgn="auto" latinLnBrk="0" hangingPunct="1">
                        <a:lnSpc>
                          <a:spcPct val="100000"/>
                        </a:lnSpc>
                        <a:spcBef>
                          <a:spcPts val="0"/>
                        </a:spcBef>
                        <a:spcAft>
                          <a:spcPts val="0"/>
                        </a:spcAft>
                        <a:buClrTx/>
                        <a:buSzTx/>
                        <a:buFontTx/>
                        <a:buNone/>
                        <a:tabLst/>
                        <a:defRPr/>
                      </a:pPr>
                      <a:endParaRPr lang="es-ES" sz="2000" kern="1200" baseline="0" dirty="0" smtClean="0"/>
                    </a:p>
                    <a:p>
                      <a:pPr marL="0" marR="0" indent="0" algn="l" defTabSz="914400" rtl="0" eaLnBrk="1" fontAlgn="auto" latinLnBrk="0" hangingPunct="1">
                        <a:lnSpc>
                          <a:spcPct val="100000"/>
                        </a:lnSpc>
                        <a:spcBef>
                          <a:spcPts val="0"/>
                        </a:spcBef>
                        <a:spcAft>
                          <a:spcPts val="0"/>
                        </a:spcAft>
                        <a:buClrTx/>
                        <a:buSzTx/>
                        <a:buFont typeface="Wingdings" pitchFamily="2" charset="2"/>
                        <a:buChar char="ü"/>
                        <a:tabLst/>
                        <a:defRPr/>
                      </a:pPr>
                      <a:r>
                        <a:rPr lang="es-MX" sz="2000" kern="1200" baseline="0" dirty="0" smtClean="0"/>
                        <a:t>Asistir puntualmente a la clase</a:t>
                      </a:r>
                    </a:p>
                    <a:p>
                      <a:pPr marL="0" marR="0" indent="0" algn="l" defTabSz="914400" rtl="0" eaLnBrk="1" fontAlgn="auto" latinLnBrk="0" hangingPunct="1">
                        <a:lnSpc>
                          <a:spcPct val="100000"/>
                        </a:lnSpc>
                        <a:spcBef>
                          <a:spcPts val="0"/>
                        </a:spcBef>
                        <a:spcAft>
                          <a:spcPts val="0"/>
                        </a:spcAft>
                        <a:buClrTx/>
                        <a:buSzTx/>
                        <a:buFontTx/>
                        <a:buNone/>
                        <a:tabLst/>
                        <a:defRPr/>
                      </a:pPr>
                      <a:endParaRPr lang="es-MX" sz="2000" kern="1200" baseline="0" dirty="0" smtClean="0"/>
                    </a:p>
                    <a:p>
                      <a:pPr marL="0" marR="0" indent="0" algn="l" defTabSz="914400" rtl="0" eaLnBrk="1" fontAlgn="auto" latinLnBrk="0" hangingPunct="1">
                        <a:lnSpc>
                          <a:spcPct val="100000"/>
                        </a:lnSpc>
                        <a:spcBef>
                          <a:spcPts val="0"/>
                        </a:spcBef>
                        <a:spcAft>
                          <a:spcPts val="0"/>
                        </a:spcAft>
                        <a:buClrTx/>
                        <a:buSzTx/>
                        <a:buFont typeface="Wingdings" pitchFamily="2" charset="2"/>
                        <a:buChar char="ü"/>
                        <a:tabLst/>
                        <a:defRPr/>
                      </a:pPr>
                      <a:r>
                        <a:rPr lang="es-MX" sz="2000" kern="1200" baseline="0" dirty="0" smtClean="0"/>
                        <a:t>Entregar a tiempo sus trabajos</a:t>
                      </a:r>
                    </a:p>
                    <a:p>
                      <a:pPr marL="0" marR="0" indent="0" algn="l" defTabSz="914400" rtl="0" eaLnBrk="1" fontAlgn="auto" latinLnBrk="0" hangingPunct="1">
                        <a:lnSpc>
                          <a:spcPct val="100000"/>
                        </a:lnSpc>
                        <a:spcBef>
                          <a:spcPts val="0"/>
                        </a:spcBef>
                        <a:spcAft>
                          <a:spcPts val="0"/>
                        </a:spcAft>
                        <a:buClrTx/>
                        <a:buSzTx/>
                        <a:buFontTx/>
                        <a:buNone/>
                        <a:tabLst/>
                        <a:defRPr/>
                      </a:pPr>
                      <a:endParaRPr lang="es-MX" sz="2000" kern="1200" baseline="0" dirty="0" smtClean="0"/>
                    </a:p>
                    <a:p>
                      <a:pPr marL="0" marR="0" indent="0" algn="l" defTabSz="914400" rtl="0" eaLnBrk="1" fontAlgn="auto" latinLnBrk="0" hangingPunct="1">
                        <a:lnSpc>
                          <a:spcPct val="100000"/>
                        </a:lnSpc>
                        <a:spcBef>
                          <a:spcPts val="0"/>
                        </a:spcBef>
                        <a:spcAft>
                          <a:spcPts val="0"/>
                        </a:spcAft>
                        <a:buClrTx/>
                        <a:buSzTx/>
                        <a:buFont typeface="Wingdings" pitchFamily="2" charset="2"/>
                        <a:buChar char="ü"/>
                        <a:tabLst/>
                        <a:defRPr/>
                      </a:pPr>
                      <a:r>
                        <a:rPr lang="es-MX" sz="2000" kern="1200" baseline="0" dirty="0" smtClean="0"/>
                        <a:t>Aclarar sus dudas con el profesor  </a:t>
                      </a:r>
                    </a:p>
                    <a:p>
                      <a:pPr marL="0" marR="0" indent="0" algn="l" defTabSz="914400" rtl="0" eaLnBrk="1" fontAlgn="auto" latinLnBrk="0" hangingPunct="1">
                        <a:lnSpc>
                          <a:spcPct val="100000"/>
                        </a:lnSpc>
                        <a:spcBef>
                          <a:spcPts val="0"/>
                        </a:spcBef>
                        <a:spcAft>
                          <a:spcPts val="0"/>
                        </a:spcAft>
                        <a:buClrTx/>
                        <a:buSzTx/>
                        <a:buFont typeface="Wingdings" pitchFamily="2" charset="2"/>
                        <a:buChar char="ü"/>
                        <a:tabLst/>
                        <a:defRPr/>
                      </a:pPr>
                      <a:endParaRPr lang="es-MX" sz="2000" kern="1200"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s-MX" sz="2400" kern="1200" baseline="0" dirty="0" smtClean="0"/>
                        <a:t>  </a:t>
                      </a:r>
                    </a:p>
                    <a:p>
                      <a:endParaRPr lang="es-ES" sz="2400" dirty="0">
                        <a:latin typeface="Arial" pitchFamily="34" charset="0"/>
                        <a:cs typeface="Arial" pitchFamily="34" charset="0"/>
                      </a:endParaRPr>
                    </a:p>
                  </a:txBody>
                  <a:tcPr/>
                </a:tc>
              </a:tr>
            </a:tbl>
          </a:graphicData>
        </a:graphic>
      </p:graphicFrame>
    </p:spTree>
    <p:extLst>
      <p:ext uri="{BB962C8B-B14F-4D97-AF65-F5344CB8AC3E}">
        <p14:creationId xmlns:p14="http://schemas.microsoft.com/office/powerpoint/2010/main" val="3906409910"/>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normAutofit/>
          </a:bodyPr>
          <a:lstStyle/>
          <a:p>
            <a:pPr marL="0" indent="0" algn="just">
              <a:buNone/>
            </a:pPr>
            <a:r>
              <a:rPr lang="es-ES" sz="2800" spc="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No es sino ese conjunto complejo de actos del Estado, de las partes  de los terceros ajenos a la relación sustancial.</a:t>
            </a:r>
            <a:r>
              <a:rPr lang="es-ES" sz="2800" spc="0" dirty="0">
                <a:ln w="18415" cmpd="sng">
                  <a:solidFill>
                    <a:srgbClr val="FFFFFF"/>
                  </a:solidFill>
                  <a:prstDash val="solid"/>
                </a:ln>
                <a:solidFill>
                  <a:srgbClr val="FFFFFF"/>
                </a:solidFill>
                <a:effectLst>
                  <a:outerShdw blurRad="63500" dir="3600000" algn="tl" rotWithShape="0">
                    <a:srgbClr val="000000">
                      <a:alpha val="70000"/>
                    </a:srgbClr>
                  </a:outerShdw>
                </a:effectLst>
              </a:rPr>
              <a:t> </a:t>
            </a:r>
            <a:r>
              <a:rPr lang="es-ES" sz="2800" spc="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Los actos del Estado son ejercicio de jurisdicción; los actos de las partes interesadas son acción entendida como la actividad realizada por el actor y el demandado; y, finalmente, los actos de los terceros , que son actos de auxilio al juzgador o a las partes y que convergen, junto con la jurisdicción y junto con la acción, dentro del mismo proceso para llegar a l fin lógico y normal de este: la sentencia. </a:t>
            </a:r>
          </a:p>
        </p:txBody>
      </p:sp>
      <p:sp>
        <p:nvSpPr>
          <p:cNvPr id="2" name="1 Título"/>
          <p:cNvSpPr>
            <a:spLocks noGrp="1"/>
          </p:cNvSpPr>
          <p:nvPr>
            <p:ph type="title"/>
          </p:nvPr>
        </p:nvSpPr>
        <p:spPr>
          <a:solidFill>
            <a:schemeClr val="accent6">
              <a:lumMod val="50000"/>
            </a:schemeClr>
          </a:solidFill>
        </p:spPr>
        <p:txBody>
          <a:bodyPr>
            <a:normAutofit/>
          </a:bodyPr>
          <a:lstStyle/>
          <a:p>
            <a:r>
              <a:rPr lang="es-ES" sz="30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PROCESO JURISDICCIONAL </a:t>
            </a:r>
            <a:endParaRPr lang="es-ES" sz="300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6" name="5 Rectángulo"/>
          <p:cNvSpPr/>
          <p:nvPr/>
        </p:nvSpPr>
        <p:spPr>
          <a:xfrm>
            <a:off x="6372200" y="6396335"/>
            <a:ext cx="2004075" cy="461665"/>
          </a:xfrm>
          <a:prstGeom prst="rect">
            <a:avLst/>
          </a:prstGeom>
        </p:spPr>
        <p:txBody>
          <a:bodyPr wrap="none">
            <a:spAutoFit/>
          </a:bodyPr>
          <a:lstStyle/>
          <a:p>
            <a:pPr algn="r"/>
            <a:r>
              <a:rPr lang="es-ES" sz="2400" dirty="0">
                <a:ln w="18415" cmpd="sng">
                  <a:solidFill>
                    <a:srgbClr val="FFFFFF"/>
                  </a:solidFill>
                  <a:prstDash val="solid"/>
                </a:ln>
                <a:solidFill>
                  <a:srgbClr val="FFFFFF"/>
                </a:solidFill>
                <a:effectLst>
                  <a:outerShdw blurRad="63500" dir="3600000" algn="tl" rotWithShape="0">
                    <a:srgbClr val="000000">
                      <a:alpha val="70000"/>
                    </a:srgbClr>
                  </a:outerShdw>
                </a:effectLst>
              </a:rPr>
              <a:t>(García, 2006)</a:t>
            </a:r>
          </a:p>
        </p:txBody>
      </p:sp>
    </p:spTree>
    <p:extLst>
      <p:ext uri="{BB962C8B-B14F-4D97-AF65-F5344CB8AC3E}">
        <p14:creationId xmlns:p14="http://schemas.microsoft.com/office/powerpoint/2010/main" val="1068770464"/>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Marcador de contenido"/>
          <p:cNvGraphicFramePr>
            <a:graphicFrameLocks noGrp="1"/>
          </p:cNvGraphicFramePr>
          <p:nvPr>
            <p:ph idx="1"/>
            <p:extLst>
              <p:ext uri="{D42A27DB-BD31-4B8C-83A1-F6EECF244321}">
                <p14:modId xmlns:p14="http://schemas.microsoft.com/office/powerpoint/2010/main" val="2763324214"/>
              </p:ext>
            </p:extLst>
          </p:nvPr>
        </p:nvGraphicFramePr>
        <p:xfrm>
          <a:off x="-1513" y="3043587"/>
          <a:ext cx="9144000" cy="314096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6 Rectángulo"/>
          <p:cNvSpPr/>
          <p:nvPr/>
        </p:nvSpPr>
        <p:spPr>
          <a:xfrm>
            <a:off x="5652120" y="6184555"/>
            <a:ext cx="2045753" cy="461665"/>
          </a:xfrm>
          <a:prstGeom prst="rect">
            <a:avLst/>
          </a:prstGeom>
        </p:spPr>
        <p:txBody>
          <a:bodyPr wrap="none">
            <a:spAutoFit/>
          </a:bodyPr>
          <a:lstStyle/>
          <a:p>
            <a:pPr algn="r"/>
            <a:r>
              <a:rPr lang="es-ES" sz="24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(Gómez, 1992)</a:t>
            </a:r>
            <a:endParaRPr lang="es-ES" sz="240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2" name="1 Rectángulo"/>
          <p:cNvSpPr/>
          <p:nvPr/>
        </p:nvSpPr>
        <p:spPr>
          <a:xfrm>
            <a:off x="323528" y="476672"/>
            <a:ext cx="8280920" cy="2062103"/>
          </a:xfrm>
          <a:prstGeom prst="rect">
            <a:avLst/>
          </a:prstGeom>
          <a:solidFill>
            <a:schemeClr val="accent6">
              <a:lumMod val="50000"/>
            </a:schemeClr>
          </a:solidFill>
        </p:spPr>
        <p:txBody>
          <a:bodyPr wrap="square">
            <a:spAutoFit/>
          </a:bodyPr>
          <a:lstStyle/>
          <a:p>
            <a:pPr algn="just"/>
            <a:r>
              <a:rPr lang="es-MX" sz="3200" dirty="0">
                <a:solidFill>
                  <a:prstClr val="white"/>
                </a:solidFill>
              </a:rPr>
              <a:t>“La </a:t>
            </a:r>
            <a:r>
              <a:rPr lang="es-MX" sz="3200" dirty="0" smtClean="0">
                <a:solidFill>
                  <a:prstClr val="white"/>
                </a:solidFill>
              </a:rPr>
              <a:t>siguiente </a:t>
            </a:r>
            <a:r>
              <a:rPr lang="es-MX" sz="3200" dirty="0">
                <a:solidFill>
                  <a:prstClr val="white"/>
                </a:solidFill>
              </a:rPr>
              <a:t>formula comprende </a:t>
            </a:r>
            <a:r>
              <a:rPr lang="es-MX" sz="3200" dirty="0" smtClean="0">
                <a:solidFill>
                  <a:prstClr val="white"/>
                </a:solidFill>
              </a:rPr>
              <a:t>la </a:t>
            </a:r>
            <a:r>
              <a:rPr lang="es-MX" sz="3200" dirty="0">
                <a:solidFill>
                  <a:prstClr val="white"/>
                </a:solidFill>
              </a:rPr>
              <a:t>suma procesal, y significaría que la Acción, mas la Jurisdicción, mas la actividad de terceros, nos da como resultado el Proceso.”</a:t>
            </a:r>
          </a:p>
        </p:txBody>
      </p:sp>
    </p:spTree>
    <p:extLst>
      <p:ext uri="{BB962C8B-B14F-4D97-AF65-F5344CB8AC3E}">
        <p14:creationId xmlns:p14="http://schemas.microsoft.com/office/powerpoint/2010/main" val="2324372336"/>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251520" y="620688"/>
            <a:ext cx="8595360" cy="5399496"/>
          </a:xfrm>
          <a:solidFill>
            <a:schemeClr val="accent6">
              <a:lumMod val="50000"/>
            </a:schemeClr>
          </a:solidFill>
        </p:spPr>
        <p:txBody>
          <a:bodyPr>
            <a:normAutofit fontScale="92500" lnSpcReduction="10000"/>
          </a:bodyPr>
          <a:lstStyle/>
          <a:p>
            <a:pPr marL="0" indent="0" algn="just">
              <a:buNone/>
            </a:pPr>
            <a:r>
              <a:rPr lang="es-ES" sz="2400" b="1" spc="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EXPLICACIÓN E LOS ELEMENTOS DEL CONCEPTO </a:t>
            </a:r>
            <a:r>
              <a:rPr lang="es-ES" sz="2400" b="1"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DE PROCESO</a:t>
            </a:r>
            <a:r>
              <a:rPr lang="es-ES" sz="2400" b="1" spc="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a:t>
            </a:r>
          </a:p>
          <a:p>
            <a:pPr algn="just"/>
            <a:endParaRPr lang="es-ES" sz="2400" spc="0" dirty="0" smtClean="0">
              <a:ln w="18415" cmpd="sng">
                <a:solidFill>
                  <a:srgbClr val="FFFFFF"/>
                </a:solidFill>
                <a:prstDash val="solid"/>
              </a:ln>
              <a:solidFill>
                <a:srgbClr val="FFFFFF"/>
              </a:solidFill>
              <a:effectLst>
                <a:outerShdw blurRad="63500" dir="3600000" algn="tl" rotWithShape="0">
                  <a:srgbClr val="000000">
                    <a:alpha val="70000"/>
                  </a:srgbClr>
                </a:outerShdw>
              </a:effectLst>
            </a:endParaRPr>
          </a:p>
          <a:p>
            <a:pPr marL="454914" indent="-457200" algn="just">
              <a:buFont typeface="+mj-lt"/>
              <a:buAutoNum type="alphaUcPeriod"/>
            </a:pPr>
            <a:r>
              <a:rPr lang="es-ES" sz="2400" spc="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Un cumulo de actos</a:t>
            </a:r>
          </a:p>
          <a:p>
            <a:pPr marL="454914" indent="-457200" algn="just">
              <a:buFont typeface="+mj-lt"/>
              <a:buAutoNum type="alphaUcPeriod"/>
            </a:pPr>
            <a:endParaRPr lang="es-ES" sz="2400" spc="0" dirty="0" smtClean="0">
              <a:ln w="18415" cmpd="sng">
                <a:solidFill>
                  <a:srgbClr val="FFFFFF"/>
                </a:solidFill>
                <a:prstDash val="solid"/>
              </a:ln>
              <a:solidFill>
                <a:srgbClr val="FFFFFF"/>
              </a:solidFill>
              <a:effectLst>
                <a:outerShdw blurRad="63500" dir="3600000" algn="tl" rotWithShape="0">
                  <a:srgbClr val="000000">
                    <a:alpha val="70000"/>
                  </a:srgbClr>
                </a:outerShdw>
              </a:effectLst>
            </a:endParaRPr>
          </a:p>
          <a:p>
            <a:pPr marL="454914" indent="-457200" algn="just">
              <a:buFont typeface="+mj-lt"/>
              <a:buAutoNum type="alphaUcPeriod"/>
            </a:pPr>
            <a:r>
              <a:rPr lang="es-ES" sz="2400" spc="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Regulados normativamente</a:t>
            </a:r>
          </a:p>
          <a:p>
            <a:pPr marL="454914" indent="-457200" algn="just">
              <a:buFont typeface="+mj-lt"/>
              <a:buAutoNum type="alphaUcPeriod"/>
            </a:pPr>
            <a:endParaRPr lang="es-ES" sz="2400" spc="0" dirty="0" smtClean="0">
              <a:ln w="18415" cmpd="sng">
                <a:solidFill>
                  <a:srgbClr val="FFFFFF"/>
                </a:solidFill>
                <a:prstDash val="solid"/>
              </a:ln>
              <a:solidFill>
                <a:srgbClr val="FFFFFF"/>
              </a:solidFill>
              <a:effectLst>
                <a:outerShdw blurRad="63500" dir="3600000" algn="tl" rotWithShape="0">
                  <a:srgbClr val="000000">
                    <a:alpha val="70000"/>
                  </a:srgbClr>
                </a:outerShdw>
              </a:effectLst>
            </a:endParaRPr>
          </a:p>
          <a:p>
            <a:pPr marL="454914" indent="-457200" algn="just">
              <a:buFont typeface="+mj-lt"/>
              <a:buAutoNum type="alphaUcPeriod"/>
            </a:pPr>
            <a:r>
              <a:rPr lang="es-ES" sz="2400" spc="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Actos del juez y demás sujetos que intervienen ante un órgano del Estado</a:t>
            </a:r>
          </a:p>
          <a:p>
            <a:pPr marL="454914" indent="-457200" algn="just">
              <a:buFont typeface="+mj-lt"/>
              <a:buAutoNum type="alphaUcPeriod"/>
            </a:pPr>
            <a:endParaRPr lang="es-ES" sz="2400" spc="0" dirty="0" smtClean="0">
              <a:ln w="18415" cmpd="sng">
                <a:solidFill>
                  <a:srgbClr val="FFFFFF"/>
                </a:solidFill>
                <a:prstDash val="solid"/>
              </a:ln>
              <a:solidFill>
                <a:srgbClr val="FFFFFF"/>
              </a:solidFill>
              <a:effectLst>
                <a:outerShdw blurRad="63500" dir="3600000" algn="tl" rotWithShape="0">
                  <a:srgbClr val="000000">
                    <a:alpha val="70000"/>
                  </a:srgbClr>
                </a:outerShdw>
              </a:effectLst>
            </a:endParaRPr>
          </a:p>
          <a:p>
            <a:pPr marL="454914" indent="-457200" algn="just">
              <a:buFont typeface="+mj-lt"/>
              <a:buAutoNum type="alphaUcPeriod"/>
            </a:pPr>
            <a:r>
              <a:rPr lang="es-ES" sz="2400" dirty="0">
                <a:ln w="18415" cmpd="sng">
                  <a:solidFill>
                    <a:srgbClr val="FFFFFF"/>
                  </a:solidFill>
                  <a:prstDash val="solid"/>
                </a:ln>
                <a:solidFill>
                  <a:srgbClr val="FFFFFF"/>
                </a:solidFill>
                <a:effectLst>
                  <a:outerShdw blurRad="63500" dir="3600000" algn="tl" rotWithShape="0">
                    <a:srgbClr val="000000">
                      <a:alpha val="70000"/>
                    </a:srgbClr>
                  </a:outerShdw>
                </a:effectLst>
              </a:rPr>
              <a:t>U</a:t>
            </a:r>
            <a:r>
              <a:rPr lang="es-ES" sz="2400" spc="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n órgano del Estado con facultades jurisdiccionales</a:t>
            </a:r>
          </a:p>
          <a:p>
            <a:pPr marL="454914" indent="-457200" algn="just">
              <a:buFont typeface="+mj-lt"/>
              <a:buAutoNum type="alphaUcPeriod"/>
            </a:pPr>
            <a:endParaRPr lang="es-ES" sz="2400" spc="0" dirty="0" smtClean="0">
              <a:ln w="18415" cmpd="sng">
                <a:solidFill>
                  <a:srgbClr val="FFFFFF"/>
                </a:solidFill>
                <a:prstDash val="solid"/>
              </a:ln>
              <a:solidFill>
                <a:srgbClr val="FFFFFF"/>
              </a:solidFill>
              <a:effectLst>
                <a:outerShdw blurRad="63500" dir="3600000" algn="tl" rotWithShape="0">
                  <a:srgbClr val="000000">
                    <a:alpha val="70000"/>
                  </a:srgbClr>
                </a:outerShdw>
              </a:effectLst>
            </a:endParaRPr>
          </a:p>
          <a:p>
            <a:pPr marL="454914" indent="-457200" algn="just">
              <a:buFont typeface="+mj-lt"/>
              <a:buAutoNum type="alphaUcPeriod"/>
            </a:pPr>
            <a:r>
              <a:rPr lang="es-ES" sz="2400" spc="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Aplicación de las normas jurídicas</a:t>
            </a:r>
          </a:p>
          <a:p>
            <a:pPr marL="454914" indent="-457200" algn="just">
              <a:buFont typeface="+mj-lt"/>
              <a:buAutoNum type="alphaUcPeriod"/>
            </a:pPr>
            <a:endParaRPr lang="es-ES" sz="2400" spc="0" dirty="0" smtClean="0">
              <a:ln w="18415" cmpd="sng">
                <a:solidFill>
                  <a:srgbClr val="FFFFFF"/>
                </a:solidFill>
                <a:prstDash val="solid"/>
              </a:ln>
              <a:solidFill>
                <a:srgbClr val="FFFFFF"/>
              </a:solidFill>
              <a:effectLst>
                <a:outerShdw blurRad="63500" dir="3600000" algn="tl" rotWithShape="0">
                  <a:srgbClr val="000000">
                    <a:alpha val="70000"/>
                  </a:srgbClr>
                </a:outerShdw>
              </a:effectLst>
            </a:endParaRPr>
          </a:p>
          <a:p>
            <a:pPr marL="454914" indent="-457200" algn="just">
              <a:buFont typeface="+mj-lt"/>
              <a:buAutoNum type="alphaUcPeriod"/>
            </a:pPr>
            <a:r>
              <a:rPr lang="es-ES" sz="2400" spc="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Solución de la controversia o controversias plateadas</a:t>
            </a:r>
            <a:endParaRPr lang="es-ES" sz="2400" spc="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4" name="3 Marcador de número de diapositiva"/>
          <p:cNvSpPr>
            <a:spLocks noGrp="1"/>
          </p:cNvSpPr>
          <p:nvPr>
            <p:ph type="sldNum" sz="quarter" idx="12"/>
          </p:nvPr>
        </p:nvSpPr>
        <p:spPr/>
        <p:txBody>
          <a:bodyPr>
            <a:noAutofit/>
          </a:bodyPr>
          <a:lstStyle/>
          <a:p>
            <a:fld id="{6283C48B-FA10-4B41-A6B8-31383AC12544}" type="slidenum">
              <a:rPr lang="es-ES" sz="2400" smtClean="0">
                <a:solidFill>
                  <a:srgbClr val="F8F8F8"/>
                </a:solidFill>
              </a:rPr>
              <a:t>62</a:t>
            </a:fld>
            <a:endParaRPr lang="es-ES" sz="2400" dirty="0">
              <a:solidFill>
                <a:srgbClr val="F8F8F8"/>
              </a:solidFill>
            </a:endParaRPr>
          </a:p>
        </p:txBody>
      </p:sp>
      <p:sp>
        <p:nvSpPr>
          <p:cNvPr id="5" name="4 Rectángulo"/>
          <p:cNvSpPr/>
          <p:nvPr/>
        </p:nvSpPr>
        <p:spPr>
          <a:xfrm>
            <a:off x="5844938" y="6309320"/>
            <a:ext cx="2004075" cy="461665"/>
          </a:xfrm>
          <a:prstGeom prst="rect">
            <a:avLst/>
          </a:prstGeom>
        </p:spPr>
        <p:txBody>
          <a:bodyPr wrap="none">
            <a:spAutoFit/>
          </a:bodyPr>
          <a:lstStyle/>
          <a:p>
            <a:pPr algn="r"/>
            <a:r>
              <a:rPr lang="es-ES" sz="2400" dirty="0">
                <a:ln w="18415" cmpd="sng">
                  <a:solidFill>
                    <a:srgbClr val="FFFFFF"/>
                  </a:solidFill>
                  <a:prstDash val="solid"/>
                </a:ln>
                <a:solidFill>
                  <a:srgbClr val="FFFFFF"/>
                </a:solidFill>
                <a:effectLst>
                  <a:outerShdw blurRad="63500" dir="3600000" algn="tl" rotWithShape="0">
                    <a:srgbClr val="000000">
                      <a:alpha val="70000"/>
                    </a:srgbClr>
                  </a:outerShdw>
                </a:effectLst>
              </a:rPr>
              <a:t>(García, 2006)</a:t>
            </a:r>
          </a:p>
        </p:txBody>
      </p:sp>
    </p:spTree>
    <p:extLst>
      <p:ext uri="{BB962C8B-B14F-4D97-AF65-F5344CB8AC3E}">
        <p14:creationId xmlns:p14="http://schemas.microsoft.com/office/powerpoint/2010/main" val="1988289562"/>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normAutofit/>
          </a:bodyPr>
          <a:lstStyle/>
          <a:p>
            <a:pPr algn="just"/>
            <a:r>
              <a:rPr lang="es-ES" sz="2400" spc="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Es característica de esencia en el proceso la existencia plural de conducta atribuible a personas físicas o morales, desplegada en el desarrollo del proceso. No es un solo acto de un sujeto, es una serie de actos, de hechos jurídicos, de actos jurídicos, imputables a los sujetos que han de actuar en el proceso. Si fuera dable representar gráficamente al acto y al proceso, el primero lo representaríamos con un punto y al segundo con una línea. La línea esta compuesta de una sucesión de puntos. </a:t>
            </a:r>
            <a:r>
              <a:rPr lang="es-ES" sz="2400" spc="0" dirty="0" smtClean="0">
                <a:ln w="18415" cmpd="sng">
                  <a:solidFill>
                    <a:srgbClr val="FFFFFF"/>
                  </a:solidFill>
                  <a:prstDash val="solid"/>
                </a:ln>
                <a:solidFill>
                  <a:srgbClr val="FFFF00"/>
                </a:solidFill>
                <a:effectLst>
                  <a:outerShdw blurRad="38100" dist="38100" dir="2700000" algn="tl">
                    <a:srgbClr val="000000">
                      <a:alpha val="43137"/>
                    </a:srgbClr>
                  </a:outerShdw>
                </a:effectLst>
              </a:rPr>
              <a:t>Así  es el proceso, esta integrado por múltiples actos de personas jurídicas físicas y morales.</a:t>
            </a:r>
            <a:endParaRPr lang="es-ES" sz="2400" spc="0" dirty="0">
              <a:ln w="18415" cmpd="sng">
                <a:solidFill>
                  <a:srgbClr val="FFFFFF"/>
                </a:solidFill>
                <a:prstDash val="solid"/>
              </a:ln>
              <a:solidFill>
                <a:srgbClr val="FFFF00"/>
              </a:solidFill>
              <a:effectLst>
                <a:outerShdw blurRad="38100" dist="38100" dir="2700000" algn="tl">
                  <a:srgbClr val="000000">
                    <a:alpha val="43137"/>
                  </a:srgbClr>
                </a:outerShdw>
              </a:effectLst>
            </a:endParaRPr>
          </a:p>
        </p:txBody>
      </p:sp>
      <p:sp>
        <p:nvSpPr>
          <p:cNvPr id="4" name="3 Marcador de número de diapositiva"/>
          <p:cNvSpPr>
            <a:spLocks noGrp="1"/>
          </p:cNvSpPr>
          <p:nvPr>
            <p:ph type="sldNum" sz="quarter" idx="12"/>
          </p:nvPr>
        </p:nvSpPr>
        <p:spPr/>
        <p:txBody>
          <a:bodyPr>
            <a:noAutofit/>
          </a:bodyPr>
          <a:lstStyle/>
          <a:p>
            <a:fld id="{6283C48B-FA10-4B41-A6B8-31383AC12544}" type="slidenum">
              <a:rPr lang="es-ES" sz="2400" smtClean="0">
                <a:solidFill>
                  <a:srgbClr val="F8F8F8"/>
                </a:solidFill>
              </a:rPr>
              <a:t>63</a:t>
            </a:fld>
            <a:endParaRPr lang="es-ES" sz="2400" dirty="0">
              <a:solidFill>
                <a:srgbClr val="F8F8F8"/>
              </a:solidFill>
            </a:endParaRPr>
          </a:p>
        </p:txBody>
      </p:sp>
      <p:sp>
        <p:nvSpPr>
          <p:cNvPr id="2" name="1 Título"/>
          <p:cNvSpPr>
            <a:spLocks noGrp="1"/>
          </p:cNvSpPr>
          <p:nvPr>
            <p:ph type="title"/>
          </p:nvPr>
        </p:nvSpPr>
        <p:spPr>
          <a:xfrm>
            <a:off x="457200" y="274638"/>
            <a:ext cx="8229600" cy="850106"/>
          </a:xfrm>
          <a:solidFill>
            <a:schemeClr val="accent6">
              <a:lumMod val="50000"/>
            </a:schemeClr>
          </a:solidFill>
        </p:spPr>
        <p:txBody>
          <a:bodyPr>
            <a:normAutofit/>
          </a:bodyPr>
          <a:lstStyle/>
          <a:p>
            <a:r>
              <a:rPr lang="es-ES" sz="33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A. UN CUMULO DE ACTOS</a:t>
            </a:r>
            <a:endParaRPr lang="es-ES" dirty="0"/>
          </a:p>
        </p:txBody>
      </p:sp>
      <p:sp>
        <p:nvSpPr>
          <p:cNvPr id="5" name="4 Rectángulo"/>
          <p:cNvSpPr/>
          <p:nvPr/>
        </p:nvSpPr>
        <p:spPr>
          <a:xfrm>
            <a:off x="5628914" y="6309320"/>
            <a:ext cx="2004075" cy="461665"/>
          </a:xfrm>
          <a:prstGeom prst="rect">
            <a:avLst/>
          </a:prstGeom>
        </p:spPr>
        <p:txBody>
          <a:bodyPr wrap="none">
            <a:spAutoFit/>
          </a:bodyPr>
          <a:lstStyle/>
          <a:p>
            <a:pPr algn="r"/>
            <a:r>
              <a:rPr lang="es-ES" sz="2400" dirty="0">
                <a:ln w="18415" cmpd="sng">
                  <a:solidFill>
                    <a:srgbClr val="FFFFFF"/>
                  </a:solidFill>
                  <a:prstDash val="solid"/>
                </a:ln>
                <a:solidFill>
                  <a:srgbClr val="FFFFFF"/>
                </a:solidFill>
                <a:effectLst>
                  <a:outerShdw blurRad="63500" dir="3600000" algn="tl" rotWithShape="0">
                    <a:srgbClr val="000000">
                      <a:alpha val="70000"/>
                    </a:srgbClr>
                  </a:outerShdw>
                </a:effectLst>
              </a:rPr>
              <a:t>(García, 2006)</a:t>
            </a:r>
          </a:p>
        </p:txBody>
      </p:sp>
    </p:spTree>
    <p:extLst>
      <p:ext uri="{BB962C8B-B14F-4D97-AF65-F5344CB8AC3E}">
        <p14:creationId xmlns:p14="http://schemas.microsoft.com/office/powerpoint/2010/main" val="2148583414"/>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lstStyle/>
          <a:p>
            <a:pPr algn="just"/>
            <a:r>
              <a:rPr lang="es-ES" sz="2400" spc="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Para que exista un orden lógico jurídico, previamente establecido, el legislador ha previsto, en forma general e impersonal , abstractamente, actos del juez y demás sujetos intervinientes en el proceso y ha fijado los normas orientadoras a seguirse para ventilar las controversias que pudieran suscitarse en el ámbito social. En consecuencia, </a:t>
            </a:r>
            <a:r>
              <a:rPr lang="es-ES" sz="2400" spc="0" dirty="0" smtClean="0">
                <a:ln w="18415" cmpd="sng">
                  <a:solidFill>
                    <a:srgbClr val="FFFFFF"/>
                  </a:solidFill>
                  <a:prstDash val="solid"/>
                </a:ln>
                <a:solidFill>
                  <a:srgbClr val="FFFF00"/>
                </a:solidFill>
                <a:effectLst>
                  <a:outerShdw blurRad="63500" dir="3600000" algn="tl" rotWithShape="0">
                    <a:srgbClr val="000000">
                      <a:alpha val="70000"/>
                    </a:srgbClr>
                  </a:outerShdw>
                </a:effectLst>
              </a:rPr>
              <a:t>en el proceso existen normas jurídicas que regulan la conducta de quienes intervienen con motivo del desempeño de la función jurisdiccional.</a:t>
            </a:r>
          </a:p>
          <a:p>
            <a:endParaRPr lang="es-ES" dirty="0"/>
          </a:p>
        </p:txBody>
      </p:sp>
      <p:sp>
        <p:nvSpPr>
          <p:cNvPr id="5" name="4 Marcador de número de diapositiva"/>
          <p:cNvSpPr>
            <a:spLocks noGrp="1"/>
          </p:cNvSpPr>
          <p:nvPr>
            <p:ph type="sldNum" sz="quarter" idx="12"/>
          </p:nvPr>
        </p:nvSpPr>
        <p:spPr/>
        <p:txBody>
          <a:bodyPr>
            <a:noAutofit/>
          </a:bodyPr>
          <a:lstStyle/>
          <a:p>
            <a:fld id="{6283C48B-FA10-4B41-A6B8-31383AC12544}" type="slidenum">
              <a:rPr lang="es-ES" sz="2400" smtClean="0">
                <a:solidFill>
                  <a:srgbClr val="F8F8F8"/>
                </a:solidFill>
              </a:rPr>
              <a:t>64</a:t>
            </a:fld>
            <a:endParaRPr lang="es-ES" sz="2400" dirty="0">
              <a:solidFill>
                <a:srgbClr val="F8F8F8"/>
              </a:solidFill>
            </a:endParaRPr>
          </a:p>
        </p:txBody>
      </p:sp>
      <p:sp>
        <p:nvSpPr>
          <p:cNvPr id="2" name="1 Título"/>
          <p:cNvSpPr>
            <a:spLocks noGrp="1"/>
          </p:cNvSpPr>
          <p:nvPr>
            <p:ph type="title"/>
          </p:nvPr>
        </p:nvSpPr>
        <p:spPr>
          <a:xfrm>
            <a:off x="457200" y="274638"/>
            <a:ext cx="8229600" cy="850106"/>
          </a:xfrm>
          <a:solidFill>
            <a:schemeClr val="accent6">
              <a:lumMod val="50000"/>
            </a:schemeClr>
          </a:solidFill>
        </p:spPr>
        <p:txBody>
          <a:bodyPr>
            <a:normAutofit/>
          </a:bodyPr>
          <a:lstStyle/>
          <a:p>
            <a:r>
              <a:rPr lang="es-ES" sz="30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B. REGULADOS NORMATIVAMENTE</a:t>
            </a:r>
            <a:endParaRPr lang="es-ES" sz="300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pic>
        <p:nvPicPr>
          <p:cNvPr id="1026" name="Picture 2" descr="http://www.up.edu.mx/images_uploads/4879_derecho.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292080" y="5188806"/>
            <a:ext cx="2879233" cy="1054592"/>
          </a:xfrm>
          <a:prstGeom prst="rect">
            <a:avLst/>
          </a:prstGeom>
          <a:noFill/>
          <a:extLst>
            <a:ext uri="{909E8E84-426E-40DD-AFC4-6F175D3DCCD1}">
              <a14:hiddenFill xmlns:a14="http://schemas.microsoft.com/office/drawing/2010/main">
                <a:solidFill>
                  <a:srgbClr val="FFFFFF"/>
                </a:solidFill>
              </a14:hiddenFill>
            </a:ext>
          </a:extLst>
        </p:spPr>
      </p:pic>
      <p:sp>
        <p:nvSpPr>
          <p:cNvPr id="6" name="5 Rectángulo"/>
          <p:cNvSpPr/>
          <p:nvPr/>
        </p:nvSpPr>
        <p:spPr>
          <a:xfrm>
            <a:off x="5292080" y="6243398"/>
            <a:ext cx="2004075" cy="461665"/>
          </a:xfrm>
          <a:prstGeom prst="rect">
            <a:avLst/>
          </a:prstGeom>
        </p:spPr>
        <p:txBody>
          <a:bodyPr wrap="none">
            <a:spAutoFit/>
          </a:bodyPr>
          <a:lstStyle/>
          <a:p>
            <a:pPr algn="r"/>
            <a:r>
              <a:rPr lang="es-ES" sz="2400" dirty="0">
                <a:ln w="18415" cmpd="sng">
                  <a:solidFill>
                    <a:srgbClr val="FFFFFF"/>
                  </a:solidFill>
                  <a:prstDash val="solid"/>
                </a:ln>
                <a:solidFill>
                  <a:srgbClr val="FFFFFF"/>
                </a:solidFill>
                <a:effectLst>
                  <a:outerShdw blurRad="63500" dir="3600000" algn="tl" rotWithShape="0">
                    <a:srgbClr val="000000">
                      <a:alpha val="70000"/>
                    </a:srgbClr>
                  </a:outerShdw>
                </a:effectLst>
              </a:rPr>
              <a:t>(García, 2006)</a:t>
            </a:r>
          </a:p>
        </p:txBody>
      </p:sp>
    </p:spTree>
    <p:extLst>
      <p:ext uri="{BB962C8B-B14F-4D97-AF65-F5344CB8AC3E}">
        <p14:creationId xmlns:p14="http://schemas.microsoft.com/office/powerpoint/2010/main" val="3990990017"/>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normAutofit/>
          </a:bodyPr>
          <a:lstStyle/>
          <a:p>
            <a:pPr marL="0" indent="0" algn="just">
              <a:buNone/>
            </a:pPr>
            <a:endParaRPr lang="es-ES" sz="2400" spc="0" dirty="0" smtClean="0">
              <a:ln w="18415" cmpd="sng">
                <a:solidFill>
                  <a:srgbClr val="FFFFFF"/>
                </a:solidFill>
                <a:prstDash val="solid"/>
              </a:ln>
              <a:solidFill>
                <a:srgbClr val="FFFFFF"/>
              </a:solidFill>
              <a:effectLst>
                <a:outerShdw blurRad="63500" dir="3600000" algn="tl" rotWithShape="0">
                  <a:srgbClr val="000000">
                    <a:alpha val="70000"/>
                  </a:srgbClr>
                </a:outerShdw>
              </a:effectLst>
            </a:endParaRPr>
          </a:p>
          <a:p>
            <a:pPr marL="0" indent="0" algn="just">
              <a:buNone/>
            </a:pPr>
            <a:r>
              <a:rPr lang="es-ES" sz="2400" spc="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En el proceso, </a:t>
            </a:r>
            <a:r>
              <a:rPr lang="es-ES" sz="2400" spc="0" dirty="0" smtClean="0">
                <a:ln w="18415" cmpd="sng">
                  <a:solidFill>
                    <a:srgbClr val="FFFFFF"/>
                  </a:solidFill>
                  <a:prstDash val="solid"/>
                </a:ln>
                <a:solidFill>
                  <a:srgbClr val="FFFF00"/>
                </a:solidFill>
                <a:effectLst>
                  <a:outerShdw blurRad="63500" dir="3600000" algn="tl" rotWithShape="0">
                    <a:srgbClr val="000000">
                      <a:alpha val="70000"/>
                    </a:srgbClr>
                  </a:outerShdw>
                </a:effectLst>
              </a:rPr>
              <a:t>la conducta que se regula es conducta de personas jurídicas, físicas o morales, pues, los actos que en el proceso se realizan, unos son del juez o juzgador, y otros son de las partes</a:t>
            </a:r>
            <a:r>
              <a:rPr lang="es-ES" sz="2400" spc="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 que han deducido pretensiones propias para que se diga el derecho respecto de ellas. Pero, hemos empleado expresiones de alcance tan general, porque estamos en la seguridad de que, pueden intervenir </a:t>
            </a:r>
            <a:r>
              <a:rPr lang="es-ES" sz="2400" spc="0" dirty="0" smtClean="0">
                <a:ln w="18415" cmpd="sng">
                  <a:solidFill>
                    <a:srgbClr val="FFFFFF"/>
                  </a:solidFill>
                  <a:prstDash val="solid"/>
                </a:ln>
                <a:solidFill>
                  <a:srgbClr val="FFFF00"/>
                </a:solidFill>
                <a:effectLst>
                  <a:outerShdw blurRad="63500" dir="3600000" algn="tl" rotWithShape="0">
                    <a:srgbClr val="000000">
                      <a:alpha val="70000"/>
                    </a:srgbClr>
                  </a:outerShdw>
                </a:effectLst>
              </a:rPr>
              <a:t>otros sujetos, como auxiliares de la administración de justicia, como testigos o peritos, como terceros deduciendo derecho propio</a:t>
            </a:r>
            <a:r>
              <a:rPr lang="es-ES" sz="2400" spc="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a:t>
            </a:r>
            <a:endParaRPr lang="es-ES" sz="2400" spc="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2" name="1 Título"/>
          <p:cNvSpPr>
            <a:spLocks noGrp="1"/>
          </p:cNvSpPr>
          <p:nvPr>
            <p:ph type="title"/>
          </p:nvPr>
        </p:nvSpPr>
        <p:spPr>
          <a:solidFill>
            <a:schemeClr val="accent6">
              <a:lumMod val="50000"/>
            </a:schemeClr>
          </a:solidFill>
        </p:spPr>
        <p:txBody>
          <a:bodyPr>
            <a:normAutofit/>
          </a:bodyPr>
          <a:lstStyle/>
          <a:p>
            <a:pPr algn="just"/>
            <a:r>
              <a:rPr lang="es-ES" sz="30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C. ACTOS DEL JUEZ Y DEMÁS SUJETOS QUE INTERVIENE ANTE UN ÓRGANO DEL ESTADO</a:t>
            </a:r>
            <a:endParaRPr lang="es-ES" sz="300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5" name="4 Rectángulo"/>
          <p:cNvSpPr/>
          <p:nvPr/>
        </p:nvSpPr>
        <p:spPr>
          <a:xfrm>
            <a:off x="6660232" y="5733256"/>
            <a:ext cx="2004075" cy="461665"/>
          </a:xfrm>
          <a:prstGeom prst="rect">
            <a:avLst/>
          </a:prstGeom>
        </p:spPr>
        <p:txBody>
          <a:bodyPr wrap="none">
            <a:spAutoFit/>
          </a:bodyPr>
          <a:lstStyle/>
          <a:p>
            <a:pPr algn="r"/>
            <a:r>
              <a:rPr lang="es-ES" sz="2400" dirty="0">
                <a:ln w="18415" cmpd="sng">
                  <a:solidFill>
                    <a:srgbClr val="FFFFFF"/>
                  </a:solidFill>
                  <a:prstDash val="solid"/>
                </a:ln>
                <a:solidFill>
                  <a:srgbClr val="FFFFFF"/>
                </a:solidFill>
                <a:effectLst>
                  <a:outerShdw blurRad="63500" dir="3600000" algn="tl" rotWithShape="0">
                    <a:srgbClr val="000000">
                      <a:alpha val="70000"/>
                    </a:srgbClr>
                  </a:outerShdw>
                </a:effectLst>
              </a:rPr>
              <a:t>(García, 2006)</a:t>
            </a:r>
          </a:p>
        </p:txBody>
      </p:sp>
    </p:spTree>
    <p:extLst>
      <p:ext uri="{BB962C8B-B14F-4D97-AF65-F5344CB8AC3E}">
        <p14:creationId xmlns:p14="http://schemas.microsoft.com/office/powerpoint/2010/main" val="4059243135"/>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normAutofit lnSpcReduction="10000"/>
          </a:bodyPr>
          <a:lstStyle/>
          <a:p>
            <a:pPr algn="just"/>
            <a:r>
              <a:rPr lang="es-ES" sz="2400" spc="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No hemos querido hablar de un poder judicial, y empleamos estas expresiones de “órgano del Estado con facultades jurisdiccionales” porque queremos englobar a órganos del poder ejecutivo y del poder legislativo que formalmente desempeñan tareas administrativas o legislativas pero, que desde el punto de vista material también pueden tener encomendadas tareas jurisdiccionales. Si la función que se desarrolla es de índole jurisdiccional, materialmente considerada, se trata de un proceso jurisdiccional aunque el órgano del estado que intervenga no pertenezca al poder judicial.</a:t>
            </a:r>
          </a:p>
          <a:p>
            <a:pPr algn="just"/>
            <a:r>
              <a:rPr lang="es-ES" sz="2400" spc="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Las facultades jurisdiccionales consistirán en poder aplicar la norma jurídica a la situación concreta controvertida.</a:t>
            </a:r>
            <a:endParaRPr lang="es-ES" sz="2400" spc="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2" name="1 Título"/>
          <p:cNvSpPr>
            <a:spLocks noGrp="1"/>
          </p:cNvSpPr>
          <p:nvPr>
            <p:ph type="title"/>
          </p:nvPr>
        </p:nvSpPr>
        <p:spPr>
          <a:solidFill>
            <a:schemeClr val="accent6">
              <a:lumMod val="50000"/>
            </a:schemeClr>
          </a:solidFill>
        </p:spPr>
        <p:txBody>
          <a:bodyPr>
            <a:normAutofit/>
          </a:bodyPr>
          <a:lstStyle/>
          <a:p>
            <a:pPr algn="just"/>
            <a:r>
              <a:rPr lang="es-ES" sz="30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D. ANTE UN ÓRGANO DEL ESTADO CON FACULTADES JURISDICCIONALES</a:t>
            </a:r>
            <a:endParaRPr lang="es-ES" sz="300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5" name="4 Rectángulo"/>
          <p:cNvSpPr/>
          <p:nvPr/>
        </p:nvSpPr>
        <p:spPr>
          <a:xfrm>
            <a:off x="5628914" y="6381328"/>
            <a:ext cx="2004075" cy="461665"/>
          </a:xfrm>
          <a:prstGeom prst="rect">
            <a:avLst/>
          </a:prstGeom>
        </p:spPr>
        <p:txBody>
          <a:bodyPr wrap="none">
            <a:spAutoFit/>
          </a:bodyPr>
          <a:lstStyle/>
          <a:p>
            <a:pPr algn="r"/>
            <a:r>
              <a:rPr lang="es-ES" sz="2400" dirty="0">
                <a:ln w="18415" cmpd="sng">
                  <a:solidFill>
                    <a:srgbClr val="FFFFFF"/>
                  </a:solidFill>
                  <a:prstDash val="solid"/>
                </a:ln>
                <a:solidFill>
                  <a:srgbClr val="FFFFFF"/>
                </a:solidFill>
                <a:effectLst>
                  <a:outerShdw blurRad="63500" dir="3600000" algn="tl" rotWithShape="0">
                    <a:srgbClr val="000000">
                      <a:alpha val="70000"/>
                    </a:srgbClr>
                  </a:outerShdw>
                </a:effectLst>
              </a:rPr>
              <a:t>(García, 2006)</a:t>
            </a:r>
          </a:p>
        </p:txBody>
      </p:sp>
    </p:spTree>
    <p:extLst>
      <p:ext uri="{BB962C8B-B14F-4D97-AF65-F5344CB8AC3E}">
        <p14:creationId xmlns:p14="http://schemas.microsoft.com/office/powerpoint/2010/main" val="3698166222"/>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normAutofit/>
          </a:bodyPr>
          <a:lstStyle/>
          <a:p>
            <a:pPr algn="just"/>
            <a:r>
              <a:rPr lang="es-ES" dirty="0">
                <a:ln w="18415" cmpd="sng">
                  <a:solidFill>
                    <a:srgbClr val="FFFFFF"/>
                  </a:solidFill>
                  <a:prstDash val="solid"/>
                </a:ln>
                <a:solidFill>
                  <a:srgbClr val="FFFFFF"/>
                </a:solidFill>
                <a:effectLst>
                  <a:outerShdw blurRad="63500" dir="3600000" algn="tl" rotWithShape="0">
                    <a:srgbClr val="000000">
                      <a:alpha val="70000"/>
                    </a:srgbClr>
                  </a:outerShdw>
                </a:effectLst>
              </a:rPr>
              <a:t>S</a:t>
            </a:r>
            <a:r>
              <a:rPr lang="es-ES" spc="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e trata de normas jurídicas generales puesto que, en ocasiones el juzgador ha de aplicar normas jurídicas individualizadas. Por ejemplo la controversia suscitada no se plantea sobre la interpretación  de una ley sino sobre la interpretación de una o vareas clausulas de un contrato celebrado en partes. El contrato contiene normas jurídicas que no son generales, sino que son individualizadas.</a:t>
            </a:r>
            <a:endParaRPr lang="es-ES" spc="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2" name="1 Título"/>
          <p:cNvSpPr>
            <a:spLocks noGrp="1"/>
          </p:cNvSpPr>
          <p:nvPr>
            <p:ph type="title"/>
          </p:nvPr>
        </p:nvSpPr>
        <p:spPr>
          <a:xfrm>
            <a:off x="457200" y="274638"/>
            <a:ext cx="8229600" cy="850106"/>
          </a:xfrm>
          <a:solidFill>
            <a:schemeClr val="accent6">
              <a:lumMod val="50000"/>
            </a:schemeClr>
          </a:solidFill>
        </p:spPr>
        <p:txBody>
          <a:bodyPr>
            <a:normAutofit/>
          </a:bodyPr>
          <a:lstStyle/>
          <a:p>
            <a:pPr algn="just"/>
            <a:r>
              <a:rPr lang="es-ES" sz="30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E. APLICACIÓN DE LAS NORMAS JURÍDICAS</a:t>
            </a:r>
            <a:endParaRPr lang="es-ES" sz="300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5" name="4 Rectángulo"/>
          <p:cNvSpPr/>
          <p:nvPr/>
        </p:nvSpPr>
        <p:spPr>
          <a:xfrm>
            <a:off x="6117468" y="6243307"/>
            <a:ext cx="2004075" cy="461665"/>
          </a:xfrm>
          <a:prstGeom prst="rect">
            <a:avLst/>
          </a:prstGeom>
        </p:spPr>
        <p:txBody>
          <a:bodyPr wrap="none">
            <a:spAutoFit/>
          </a:bodyPr>
          <a:lstStyle/>
          <a:p>
            <a:pPr algn="r"/>
            <a:r>
              <a:rPr lang="es-ES" sz="2400" dirty="0">
                <a:ln w="18415" cmpd="sng">
                  <a:solidFill>
                    <a:srgbClr val="FFFFFF"/>
                  </a:solidFill>
                  <a:prstDash val="solid"/>
                </a:ln>
                <a:solidFill>
                  <a:srgbClr val="FFFFFF"/>
                </a:solidFill>
                <a:effectLst>
                  <a:outerShdw blurRad="63500" dir="3600000" algn="tl" rotWithShape="0">
                    <a:srgbClr val="000000">
                      <a:alpha val="70000"/>
                    </a:srgbClr>
                  </a:outerShdw>
                </a:effectLst>
              </a:rPr>
              <a:t>(García, 2006)</a:t>
            </a:r>
          </a:p>
        </p:txBody>
      </p:sp>
    </p:spTree>
    <p:extLst>
      <p:ext uri="{BB962C8B-B14F-4D97-AF65-F5344CB8AC3E}">
        <p14:creationId xmlns:p14="http://schemas.microsoft.com/office/powerpoint/2010/main" val="3943011083"/>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normAutofit/>
          </a:bodyPr>
          <a:lstStyle/>
          <a:p>
            <a:pPr algn="just"/>
            <a:r>
              <a:rPr lang="es-ES" sz="2400" spc="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El fin ultimo del proceso  es la solución de la controversia o controversias planteadas. Hemos establecido previamente que la unidad de la pluralidad de actos se consigue a virtud de una finalidad u objetivo común que , casualmente es la tendencia a la solución de la controversia puesto que en ocasiones se han ejercitado varias acciones simultáneamente y cada una de ellas entrañara una controversia. Además habrá controversias accesorias como por ejemplo, lo relativo a los accesorios legales, intereses  y costas.</a:t>
            </a:r>
            <a:endParaRPr lang="es-ES" sz="2400" spc="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2" name="1 Título"/>
          <p:cNvSpPr>
            <a:spLocks noGrp="1"/>
          </p:cNvSpPr>
          <p:nvPr>
            <p:ph type="title"/>
          </p:nvPr>
        </p:nvSpPr>
        <p:spPr>
          <a:solidFill>
            <a:schemeClr val="accent6">
              <a:lumMod val="50000"/>
            </a:schemeClr>
          </a:solidFill>
        </p:spPr>
        <p:txBody>
          <a:bodyPr>
            <a:normAutofit/>
          </a:bodyPr>
          <a:lstStyle/>
          <a:p>
            <a:pPr algn="just"/>
            <a:r>
              <a:rPr lang="es-ES" sz="30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F. SOLUCIÓN DE LA CONTROVERSIA O CONTROVERSIAS PLANTEADAS.</a:t>
            </a:r>
            <a:endParaRPr lang="es-ES" sz="300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5" name="4 Rectángulo"/>
          <p:cNvSpPr/>
          <p:nvPr/>
        </p:nvSpPr>
        <p:spPr>
          <a:xfrm>
            <a:off x="6228184" y="6316114"/>
            <a:ext cx="2004075" cy="461665"/>
          </a:xfrm>
          <a:prstGeom prst="rect">
            <a:avLst/>
          </a:prstGeom>
        </p:spPr>
        <p:txBody>
          <a:bodyPr wrap="none">
            <a:spAutoFit/>
          </a:bodyPr>
          <a:lstStyle/>
          <a:p>
            <a:pPr algn="r"/>
            <a:r>
              <a:rPr lang="es-ES" sz="2400" dirty="0">
                <a:ln w="18415" cmpd="sng">
                  <a:solidFill>
                    <a:srgbClr val="FFFFFF"/>
                  </a:solidFill>
                  <a:prstDash val="solid"/>
                </a:ln>
                <a:solidFill>
                  <a:srgbClr val="FFFFFF"/>
                </a:solidFill>
                <a:effectLst>
                  <a:outerShdw blurRad="63500" dir="3600000" algn="tl" rotWithShape="0">
                    <a:srgbClr val="000000">
                      <a:alpha val="70000"/>
                    </a:srgbClr>
                  </a:outerShdw>
                </a:effectLst>
              </a:rPr>
              <a:t>(García, 2006)</a:t>
            </a:r>
          </a:p>
        </p:txBody>
      </p:sp>
    </p:spTree>
    <p:extLst>
      <p:ext uri="{BB962C8B-B14F-4D97-AF65-F5344CB8AC3E}">
        <p14:creationId xmlns:p14="http://schemas.microsoft.com/office/powerpoint/2010/main" val="2003362863"/>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67544" y="2204864"/>
            <a:ext cx="8229600" cy="4381947"/>
          </a:xfrm>
        </p:spPr>
        <p:txBody>
          <a:bodyPr>
            <a:normAutofit/>
          </a:bodyPr>
          <a:lstStyle/>
          <a:p>
            <a:pPr marL="0" indent="0">
              <a:buNone/>
            </a:pPr>
            <a:endParaRPr lang="es-MX" sz="2800" dirty="0" smtClean="0"/>
          </a:p>
          <a:p>
            <a:pPr marL="0" indent="0">
              <a:buNone/>
            </a:pPr>
            <a:endParaRPr lang="es-MX" sz="2800" dirty="0"/>
          </a:p>
          <a:p>
            <a:pPr marL="0" indent="0">
              <a:buNone/>
            </a:pPr>
            <a:endParaRPr lang="es-MX" sz="2800" dirty="0" smtClean="0"/>
          </a:p>
          <a:p>
            <a:pPr marL="0" indent="0">
              <a:buNone/>
            </a:pPr>
            <a:endParaRPr lang="es-MX" sz="2800" dirty="0"/>
          </a:p>
          <a:p>
            <a:pPr marL="0" indent="0">
              <a:buNone/>
            </a:pPr>
            <a:endParaRPr lang="es-MX" sz="2800" dirty="0" smtClean="0"/>
          </a:p>
          <a:p>
            <a:pPr marL="0" indent="0">
              <a:buNone/>
            </a:pPr>
            <a:endParaRPr lang="es-MX" sz="2800" dirty="0"/>
          </a:p>
          <a:p>
            <a:pPr marL="0" indent="0">
              <a:buNone/>
            </a:pPr>
            <a:endParaRPr lang="es-MX" sz="2800" dirty="0" smtClean="0"/>
          </a:p>
          <a:p>
            <a:pPr marL="0" indent="0">
              <a:buNone/>
            </a:pPr>
            <a:endParaRPr lang="es-MX" sz="2800" dirty="0"/>
          </a:p>
          <a:p>
            <a:pPr marL="0" indent="0">
              <a:buNone/>
            </a:pPr>
            <a:endParaRPr lang="es-MX" sz="2800" dirty="0"/>
          </a:p>
        </p:txBody>
      </p:sp>
      <p:sp>
        <p:nvSpPr>
          <p:cNvPr id="4" name="3 Título"/>
          <p:cNvSpPr>
            <a:spLocks noGrp="1"/>
          </p:cNvSpPr>
          <p:nvPr>
            <p:ph type="title"/>
          </p:nvPr>
        </p:nvSpPr>
        <p:spPr>
          <a:prstGeom prst="roundRect">
            <a:avLst/>
          </a:prstGeom>
          <a:gradFill>
            <a:gsLst>
              <a:gs pos="0">
                <a:srgbClr val="E6DCAC"/>
              </a:gs>
              <a:gs pos="12000">
                <a:srgbClr val="E6D78A"/>
              </a:gs>
              <a:gs pos="30000">
                <a:srgbClr val="C7AC4C"/>
              </a:gs>
              <a:gs pos="45000">
                <a:srgbClr val="E6D78A"/>
              </a:gs>
              <a:gs pos="77000">
                <a:srgbClr val="C7AC4C"/>
              </a:gs>
              <a:gs pos="100000">
                <a:srgbClr val="E6DCAC"/>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fontScale="90000"/>
          </a:bodyPr>
          <a:lstStyle/>
          <a:p>
            <a:pPr algn="ctr"/>
            <a:r>
              <a:rPr lang="es-MX" sz="2200" dirty="0" smtClean="0">
                <a:solidFill>
                  <a:srgbClr val="226911"/>
                </a:solidFill>
                <a:latin typeface="Elephant" pitchFamily="18" charset="0"/>
              </a:rPr>
              <a:t>    </a:t>
            </a:r>
            <a:r>
              <a:rPr lang="es-MX" sz="1600" i="1" dirty="0" smtClean="0">
                <a:solidFill>
                  <a:srgbClr val="11752B"/>
                </a:solidFill>
                <a:latin typeface="Bodoni MT Black" pitchFamily="18" charset="0"/>
              </a:rPr>
              <a:t>Universidad Autónoma del Estado de México</a:t>
            </a:r>
          </a:p>
          <a:p>
            <a:pPr algn="ctr"/>
            <a:r>
              <a:rPr lang="es-MX" i="1" dirty="0" smtClean="0">
                <a:solidFill>
                  <a:srgbClr val="11752B"/>
                </a:solidFill>
                <a:latin typeface="Bodoni MT Black" pitchFamily="18" charset="0"/>
              </a:rPr>
              <a:t>  </a:t>
            </a:r>
            <a:r>
              <a:rPr lang="es-MX" sz="1600" i="1" dirty="0" smtClean="0">
                <a:solidFill>
                  <a:srgbClr val="11752B"/>
                </a:solidFill>
                <a:latin typeface="Bodoni MT Black" pitchFamily="18" charset="0"/>
              </a:rPr>
              <a:t>UAEM</a:t>
            </a:r>
            <a:r>
              <a:rPr lang="es-MX" i="1" dirty="0" smtClean="0">
                <a:solidFill>
                  <a:srgbClr val="11752B"/>
                </a:solidFill>
                <a:latin typeface="Bodoni MT Black" pitchFamily="18" charset="0"/>
              </a:rPr>
              <a:t>  </a:t>
            </a:r>
            <a:r>
              <a:rPr lang="es-MX" i="1" dirty="0" smtClean="0">
                <a:solidFill>
                  <a:srgbClr val="11752B"/>
                </a:solidFill>
                <a:latin typeface="Bernard MT Condensed" pitchFamily="18" charset="0"/>
              </a:rPr>
              <a:t>          </a:t>
            </a:r>
            <a:r>
              <a:rPr lang="es-MX" sz="1600" i="1" dirty="0" smtClean="0">
                <a:solidFill>
                  <a:srgbClr val="11752B"/>
                </a:solidFill>
                <a:latin typeface="Arial Rounded MT Bold" pitchFamily="34" charset="0"/>
              </a:rPr>
              <a:t>Centro Universitario UAEM Texcoco</a:t>
            </a:r>
            <a:endParaRPr lang="es-ES" sz="1600" i="1" dirty="0">
              <a:solidFill>
                <a:srgbClr val="11752B"/>
              </a:solidFill>
              <a:latin typeface="Arial Rounded MT Bold" pitchFamily="34" charset="0"/>
            </a:endParaRPr>
          </a:p>
        </p:txBody>
      </p:sp>
      <p:grpSp>
        <p:nvGrpSpPr>
          <p:cNvPr id="5" name="12 Grupo"/>
          <p:cNvGrpSpPr/>
          <p:nvPr/>
        </p:nvGrpSpPr>
        <p:grpSpPr>
          <a:xfrm>
            <a:off x="827584" y="404664"/>
            <a:ext cx="792088" cy="792088"/>
            <a:chOff x="827584" y="404664"/>
            <a:chExt cx="792088" cy="792088"/>
          </a:xfrm>
        </p:grpSpPr>
        <p:sp>
          <p:nvSpPr>
            <p:cNvPr id="6" name="5 Elipse"/>
            <p:cNvSpPr/>
            <p:nvPr/>
          </p:nvSpPr>
          <p:spPr>
            <a:xfrm>
              <a:off x="827584" y="404664"/>
              <a:ext cx="792088" cy="792088"/>
            </a:xfrm>
            <a:prstGeom prst="ellipse">
              <a:avLst/>
            </a:prstGeom>
            <a:solidFill>
              <a:srgbClr val="FFFFFF"/>
            </a:solidFill>
            <a:ln>
              <a:solidFill>
                <a:schemeClr val="accent3">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7" name="Picture 2" descr="http://t1.gstatic.com/images?q=tbn:ANd9GcSfLtaCsGO9UgQ96G_1eswjYFRMOZ_RtGGO6cdOqtA40QlhU6vh6WmpYcye">
              <a:hlinkClick r:id="rId2"/>
            </p:cNvPr>
            <p:cNvPicPr>
              <a:picLocks noChangeAspect="1" noChangeArrowheads="1"/>
            </p:cNvPicPr>
            <p:nvPr/>
          </p:nvPicPr>
          <p:blipFill>
            <a:blip r:embed="rId3" cstate="print">
              <a:lum bright="17000" contrast="3000"/>
            </a:blip>
            <a:srcRect/>
            <a:stretch>
              <a:fillRect/>
            </a:stretch>
          </p:blipFill>
          <p:spPr bwMode="auto">
            <a:xfrm>
              <a:off x="956031" y="553460"/>
              <a:ext cx="543553" cy="507505"/>
            </a:xfrm>
            <a:prstGeom prst="rect">
              <a:avLst/>
            </a:prstGeom>
            <a:noFill/>
          </p:spPr>
        </p:pic>
      </p:grpSp>
      <p:grpSp>
        <p:nvGrpSpPr>
          <p:cNvPr id="8" name="12 Grupo"/>
          <p:cNvGrpSpPr/>
          <p:nvPr/>
        </p:nvGrpSpPr>
        <p:grpSpPr>
          <a:xfrm>
            <a:off x="7524328" y="421277"/>
            <a:ext cx="792088" cy="792088"/>
            <a:chOff x="827584" y="404664"/>
            <a:chExt cx="792088" cy="792088"/>
          </a:xfrm>
        </p:grpSpPr>
        <p:sp>
          <p:nvSpPr>
            <p:cNvPr id="9" name="8 Elipse"/>
            <p:cNvSpPr/>
            <p:nvPr/>
          </p:nvSpPr>
          <p:spPr>
            <a:xfrm>
              <a:off x="827584" y="404664"/>
              <a:ext cx="792088" cy="792088"/>
            </a:xfrm>
            <a:prstGeom prst="ellipse">
              <a:avLst/>
            </a:prstGeom>
            <a:solidFill>
              <a:srgbClr val="FFFFFF"/>
            </a:solidFill>
            <a:ln>
              <a:solidFill>
                <a:schemeClr val="accent3">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10" name="Picture 2" descr="http://t1.gstatic.com/images?q=tbn:ANd9GcSfLtaCsGO9UgQ96G_1eswjYFRMOZ_RtGGO6cdOqtA40QlhU6vh6WmpYcye">
              <a:hlinkClick r:id="rId2"/>
            </p:cNvPr>
            <p:cNvPicPr>
              <a:picLocks noChangeAspect="1" noChangeArrowheads="1"/>
            </p:cNvPicPr>
            <p:nvPr/>
          </p:nvPicPr>
          <p:blipFill>
            <a:blip r:embed="rId3" cstate="print">
              <a:lum bright="17000" contrast="3000"/>
            </a:blip>
            <a:srcRect/>
            <a:stretch>
              <a:fillRect/>
            </a:stretch>
          </p:blipFill>
          <p:spPr bwMode="auto">
            <a:xfrm>
              <a:off x="956031" y="553460"/>
              <a:ext cx="543553" cy="507505"/>
            </a:xfrm>
            <a:prstGeom prst="rect">
              <a:avLst/>
            </a:prstGeom>
            <a:noFill/>
          </p:spPr>
        </p:pic>
      </p:grpSp>
      <p:sp>
        <p:nvSpPr>
          <p:cNvPr id="12" name="11 Rectángulo"/>
          <p:cNvSpPr/>
          <p:nvPr/>
        </p:nvSpPr>
        <p:spPr>
          <a:xfrm>
            <a:off x="2195736" y="1660960"/>
            <a:ext cx="4968552" cy="523220"/>
          </a:xfrm>
          <a:prstGeom prst="rect">
            <a:avLst/>
          </a:prstGeom>
          <a:solidFill>
            <a:schemeClr val="accent6">
              <a:lumMod val="50000"/>
            </a:schemeClr>
          </a:solidFill>
        </p:spPr>
        <p:txBody>
          <a:bodyPr wrap="square">
            <a:spAutoFit/>
          </a:bodyPr>
          <a:lstStyle/>
          <a:p>
            <a:pPr algn="ctr"/>
            <a:r>
              <a:rPr lang="es-MX" sz="2800" dirty="0" smtClean="0">
                <a:solidFill>
                  <a:schemeClr val="bg1"/>
                </a:solidFill>
              </a:rPr>
              <a:t>PROCESO</a:t>
            </a:r>
            <a:r>
              <a:rPr lang="es-MX" sz="2800" dirty="0" smtClean="0">
                <a:solidFill>
                  <a:srgbClr val="C00000"/>
                </a:solidFill>
              </a:rPr>
              <a:t> </a:t>
            </a:r>
            <a:r>
              <a:rPr lang="es-MX" sz="2800" dirty="0" smtClean="0">
                <a:solidFill>
                  <a:schemeClr val="bg1"/>
                </a:solidFill>
              </a:rPr>
              <a:t>Y</a:t>
            </a:r>
            <a:r>
              <a:rPr lang="es-MX" sz="2800" dirty="0" smtClean="0">
                <a:solidFill>
                  <a:srgbClr val="C00000"/>
                </a:solidFill>
              </a:rPr>
              <a:t> </a:t>
            </a:r>
            <a:r>
              <a:rPr lang="es-MX" sz="2800" dirty="0" smtClean="0">
                <a:solidFill>
                  <a:schemeClr val="bg1"/>
                </a:solidFill>
              </a:rPr>
              <a:t>PROCEDIMIENTO</a:t>
            </a:r>
          </a:p>
        </p:txBody>
      </p:sp>
      <p:sp>
        <p:nvSpPr>
          <p:cNvPr id="2" name="1 Rectángulo"/>
          <p:cNvSpPr/>
          <p:nvPr/>
        </p:nvSpPr>
        <p:spPr>
          <a:xfrm>
            <a:off x="539552" y="2551837"/>
            <a:ext cx="8136904" cy="3046988"/>
          </a:xfrm>
          <a:prstGeom prst="rect">
            <a:avLst/>
          </a:prstGeom>
        </p:spPr>
        <p:txBody>
          <a:bodyPr wrap="square">
            <a:spAutoFit/>
          </a:bodyPr>
          <a:lstStyle/>
          <a:p>
            <a:pPr lvl="0" algn="just"/>
            <a:r>
              <a:rPr lang="es-MX" sz="3200" dirty="0">
                <a:ln w="18415" cmpd="sng">
                  <a:solidFill>
                    <a:srgbClr val="FFFFFF"/>
                  </a:solidFill>
                  <a:prstDash val="solid"/>
                </a:ln>
                <a:solidFill>
                  <a:srgbClr val="FFFFFF"/>
                </a:solidFill>
                <a:effectLst>
                  <a:outerShdw blurRad="63500" dir="3600000" algn="tl" rotWithShape="0">
                    <a:srgbClr val="000000">
                      <a:alpha val="70000"/>
                    </a:srgbClr>
                  </a:outerShdw>
                </a:effectLst>
              </a:rPr>
              <a:t>Eduardo Pallares menciona que el </a:t>
            </a:r>
            <a:r>
              <a:rPr lang="es-MX" sz="32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proceso: </a:t>
            </a:r>
            <a:r>
              <a:rPr lang="es-MX" sz="3200" dirty="0">
                <a:ln w="18415" cmpd="sng">
                  <a:solidFill>
                    <a:srgbClr val="FFFFFF"/>
                  </a:solidFill>
                  <a:prstDash val="solid"/>
                </a:ln>
                <a:solidFill>
                  <a:srgbClr val="FFFFFF"/>
                </a:solidFill>
                <a:effectLst>
                  <a:outerShdw blurRad="63500" dir="3600000" algn="tl" rotWithShape="0">
                    <a:srgbClr val="000000">
                      <a:alpha val="70000"/>
                    </a:srgbClr>
                  </a:outerShdw>
                </a:effectLst>
              </a:rPr>
              <a:t>“Esta formado por un conjunto de actos procesales que inician con la presentación y admisión de la demanda, y termina cuando concluye por las diferentes causas que la ley admite.” (Arellano, 2006, P. 4)</a:t>
            </a:r>
          </a:p>
        </p:txBody>
      </p:sp>
    </p:spTree>
    <p:extLst>
      <p:ext uri="{BB962C8B-B14F-4D97-AF65-F5344CB8AC3E}">
        <p14:creationId xmlns:p14="http://schemas.microsoft.com/office/powerpoint/2010/main" val="30939766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251520" y="1412776"/>
            <a:ext cx="8784976" cy="4524315"/>
          </a:xfrm>
          <a:prstGeom prst="rect">
            <a:avLst/>
          </a:prstGeom>
        </p:spPr>
        <p:txBody>
          <a:bodyPr wrap="square">
            <a:spAutoFit/>
          </a:bodyPr>
          <a:lstStyle/>
          <a:p>
            <a:pPr algn="ctr">
              <a:lnSpc>
                <a:spcPct val="150000"/>
              </a:lnSpc>
            </a:pPr>
            <a:r>
              <a:rPr lang="es-MX" sz="3200" dirty="0">
                <a:latin typeface="Arial" pitchFamily="34" charset="0"/>
                <a:cs typeface="Arial" pitchFamily="34" charset="0"/>
              </a:rPr>
              <a:t>UNIDAD DE COMPETENCIA </a:t>
            </a:r>
            <a:r>
              <a:rPr lang="es-ES" sz="3200" dirty="0" smtClean="0">
                <a:latin typeface="Arial" pitchFamily="34" charset="0"/>
                <a:cs typeface="Arial" pitchFamily="34" charset="0"/>
              </a:rPr>
              <a:t>I:</a:t>
            </a:r>
          </a:p>
          <a:p>
            <a:pPr algn="ctr">
              <a:lnSpc>
                <a:spcPct val="150000"/>
              </a:lnSpc>
            </a:pPr>
            <a:r>
              <a:rPr lang="es-ES" sz="3200" dirty="0" smtClean="0">
                <a:latin typeface="Arial" pitchFamily="34" charset="0"/>
                <a:cs typeface="Arial" pitchFamily="34" charset="0"/>
              </a:rPr>
              <a:t> </a:t>
            </a:r>
            <a:r>
              <a:rPr lang="es-MX" sz="3200" dirty="0">
                <a:latin typeface="Arial" pitchFamily="34" charset="0"/>
                <a:cs typeface="Arial" pitchFamily="34" charset="0"/>
              </a:rPr>
              <a:t>EL PROCESO EN </a:t>
            </a:r>
            <a:r>
              <a:rPr lang="es-MX" sz="3200" dirty="0" smtClean="0">
                <a:latin typeface="Arial" pitchFamily="34" charset="0"/>
                <a:cs typeface="Arial" pitchFamily="34" charset="0"/>
              </a:rPr>
              <a:t>GENERAL</a:t>
            </a:r>
            <a:endParaRPr lang="es-ES" sz="3200" dirty="0" smtClean="0">
              <a:latin typeface="Arial" pitchFamily="34" charset="0"/>
              <a:cs typeface="Arial" pitchFamily="34" charset="0"/>
            </a:endParaRPr>
          </a:p>
          <a:p>
            <a:pPr algn="ctr">
              <a:lnSpc>
                <a:spcPct val="150000"/>
              </a:lnSpc>
            </a:pPr>
            <a:endParaRPr lang="es-ES" sz="3200" dirty="0">
              <a:latin typeface="Arial" pitchFamily="34" charset="0"/>
              <a:cs typeface="Arial" pitchFamily="34" charset="0"/>
            </a:endParaRPr>
          </a:p>
          <a:p>
            <a:pPr algn="ctr">
              <a:lnSpc>
                <a:spcPct val="150000"/>
              </a:lnSpc>
            </a:pPr>
            <a:endParaRPr lang="es-ES" sz="3200" dirty="0" smtClean="0">
              <a:latin typeface="Arial" pitchFamily="34" charset="0"/>
              <a:cs typeface="Arial" pitchFamily="34" charset="0"/>
            </a:endParaRPr>
          </a:p>
          <a:p>
            <a:pPr algn="ctr">
              <a:lnSpc>
                <a:spcPct val="150000"/>
              </a:lnSpc>
            </a:pPr>
            <a:r>
              <a:rPr lang="es-MX" sz="3200" dirty="0" smtClean="0">
                <a:latin typeface="Arial" pitchFamily="34" charset="0"/>
                <a:cs typeface="Arial" pitchFamily="34" charset="0"/>
              </a:rPr>
              <a:t>TEMA</a:t>
            </a:r>
            <a:r>
              <a:rPr lang="es-MX" sz="3200" dirty="0">
                <a:latin typeface="Arial" pitchFamily="34" charset="0"/>
                <a:cs typeface="Arial" pitchFamily="34" charset="0"/>
              </a:rPr>
              <a:t>: CONCEPTO DE PROCESO</a:t>
            </a:r>
            <a:br>
              <a:rPr lang="es-MX" sz="3200" dirty="0">
                <a:latin typeface="Arial" pitchFamily="34" charset="0"/>
                <a:cs typeface="Arial" pitchFamily="34" charset="0"/>
              </a:rPr>
            </a:br>
            <a:endParaRPr lang="es-MX" sz="3200" dirty="0"/>
          </a:p>
        </p:txBody>
      </p:sp>
    </p:spTree>
    <p:extLst>
      <p:ext uri="{BB962C8B-B14F-4D97-AF65-F5344CB8AC3E}">
        <p14:creationId xmlns:p14="http://schemas.microsoft.com/office/powerpoint/2010/main" val="198992672"/>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251520" y="2967335"/>
            <a:ext cx="8712968" cy="3619476"/>
          </a:xfrm>
        </p:spPr>
        <p:txBody>
          <a:bodyPr>
            <a:normAutofit/>
          </a:bodyPr>
          <a:lstStyle/>
          <a:p>
            <a:pPr marL="0" indent="0">
              <a:buNone/>
            </a:pPr>
            <a:endParaRPr lang="es-MX" sz="2800" dirty="0" smtClean="0"/>
          </a:p>
          <a:p>
            <a:pPr marL="0" indent="0">
              <a:buNone/>
            </a:pPr>
            <a:endParaRPr lang="es-MX" sz="2800" dirty="0"/>
          </a:p>
          <a:p>
            <a:pPr marL="0" indent="0">
              <a:buNone/>
            </a:pPr>
            <a:endParaRPr lang="es-MX" sz="2800" dirty="0" smtClean="0"/>
          </a:p>
          <a:p>
            <a:pPr marL="0" indent="0">
              <a:buNone/>
            </a:pPr>
            <a:endParaRPr lang="es-MX" sz="2800" dirty="0"/>
          </a:p>
          <a:p>
            <a:pPr marL="0" indent="0">
              <a:buNone/>
            </a:pPr>
            <a:endParaRPr lang="es-MX" sz="2800" dirty="0" smtClean="0"/>
          </a:p>
          <a:p>
            <a:pPr marL="0" indent="0">
              <a:buNone/>
            </a:pPr>
            <a:endParaRPr lang="es-MX" sz="2800" dirty="0"/>
          </a:p>
          <a:p>
            <a:pPr marL="0" indent="0">
              <a:buNone/>
            </a:pPr>
            <a:endParaRPr lang="es-MX" sz="2800" dirty="0" smtClean="0"/>
          </a:p>
          <a:p>
            <a:pPr marL="0" indent="0">
              <a:buNone/>
            </a:pPr>
            <a:endParaRPr lang="es-MX" sz="2800" dirty="0"/>
          </a:p>
          <a:p>
            <a:pPr marL="0" indent="0">
              <a:buNone/>
            </a:pPr>
            <a:endParaRPr lang="es-MX" sz="2800" dirty="0"/>
          </a:p>
        </p:txBody>
      </p:sp>
      <p:sp>
        <p:nvSpPr>
          <p:cNvPr id="4" name="3 Título"/>
          <p:cNvSpPr>
            <a:spLocks noGrp="1"/>
          </p:cNvSpPr>
          <p:nvPr>
            <p:ph type="title"/>
          </p:nvPr>
        </p:nvSpPr>
        <p:spPr>
          <a:prstGeom prst="roundRect">
            <a:avLst/>
          </a:prstGeom>
          <a:gradFill>
            <a:gsLst>
              <a:gs pos="0">
                <a:srgbClr val="E6DCAC"/>
              </a:gs>
              <a:gs pos="12000">
                <a:srgbClr val="E6D78A"/>
              </a:gs>
              <a:gs pos="30000">
                <a:srgbClr val="C7AC4C"/>
              </a:gs>
              <a:gs pos="45000">
                <a:srgbClr val="E6D78A"/>
              </a:gs>
              <a:gs pos="77000">
                <a:srgbClr val="C7AC4C"/>
              </a:gs>
              <a:gs pos="100000">
                <a:srgbClr val="E6DCAC"/>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fontScale="90000"/>
          </a:bodyPr>
          <a:lstStyle/>
          <a:p>
            <a:pPr algn="ctr"/>
            <a:r>
              <a:rPr lang="es-MX" sz="2200" dirty="0" smtClean="0">
                <a:solidFill>
                  <a:srgbClr val="226911"/>
                </a:solidFill>
                <a:latin typeface="Elephant" pitchFamily="18" charset="0"/>
              </a:rPr>
              <a:t>    </a:t>
            </a:r>
            <a:r>
              <a:rPr lang="es-MX" sz="1600" i="1" dirty="0" smtClean="0">
                <a:solidFill>
                  <a:srgbClr val="11752B"/>
                </a:solidFill>
                <a:latin typeface="Bodoni MT Black" pitchFamily="18" charset="0"/>
              </a:rPr>
              <a:t>Universidad Autónoma del Estado de México</a:t>
            </a:r>
          </a:p>
          <a:p>
            <a:pPr algn="ctr"/>
            <a:r>
              <a:rPr lang="es-MX" i="1" dirty="0" smtClean="0">
                <a:solidFill>
                  <a:srgbClr val="11752B"/>
                </a:solidFill>
                <a:latin typeface="Bodoni MT Black" pitchFamily="18" charset="0"/>
              </a:rPr>
              <a:t>  </a:t>
            </a:r>
            <a:r>
              <a:rPr lang="es-MX" sz="1600" i="1" dirty="0" smtClean="0">
                <a:solidFill>
                  <a:srgbClr val="11752B"/>
                </a:solidFill>
                <a:latin typeface="Bodoni MT Black" pitchFamily="18" charset="0"/>
              </a:rPr>
              <a:t>UAEM</a:t>
            </a:r>
            <a:r>
              <a:rPr lang="es-MX" i="1" dirty="0" smtClean="0">
                <a:solidFill>
                  <a:srgbClr val="11752B"/>
                </a:solidFill>
                <a:latin typeface="Bodoni MT Black" pitchFamily="18" charset="0"/>
              </a:rPr>
              <a:t>  </a:t>
            </a:r>
            <a:r>
              <a:rPr lang="es-MX" i="1" dirty="0" smtClean="0">
                <a:solidFill>
                  <a:srgbClr val="11752B"/>
                </a:solidFill>
                <a:latin typeface="Bernard MT Condensed" pitchFamily="18" charset="0"/>
              </a:rPr>
              <a:t>          </a:t>
            </a:r>
            <a:r>
              <a:rPr lang="es-MX" sz="1600" i="1" dirty="0" smtClean="0">
                <a:solidFill>
                  <a:srgbClr val="11752B"/>
                </a:solidFill>
                <a:latin typeface="Arial Rounded MT Bold" pitchFamily="34" charset="0"/>
              </a:rPr>
              <a:t>Centro Universitario UAEM Texcoco</a:t>
            </a:r>
            <a:endParaRPr lang="es-ES" sz="1600" i="1" dirty="0">
              <a:solidFill>
                <a:srgbClr val="11752B"/>
              </a:solidFill>
              <a:latin typeface="Arial Rounded MT Bold" pitchFamily="34" charset="0"/>
            </a:endParaRPr>
          </a:p>
        </p:txBody>
      </p:sp>
      <p:grpSp>
        <p:nvGrpSpPr>
          <p:cNvPr id="5" name="12 Grupo"/>
          <p:cNvGrpSpPr/>
          <p:nvPr/>
        </p:nvGrpSpPr>
        <p:grpSpPr>
          <a:xfrm>
            <a:off x="827584" y="404664"/>
            <a:ext cx="792088" cy="792088"/>
            <a:chOff x="827584" y="404664"/>
            <a:chExt cx="792088" cy="792088"/>
          </a:xfrm>
        </p:grpSpPr>
        <p:sp>
          <p:nvSpPr>
            <p:cNvPr id="6" name="5 Elipse"/>
            <p:cNvSpPr/>
            <p:nvPr/>
          </p:nvSpPr>
          <p:spPr>
            <a:xfrm>
              <a:off x="827584" y="404664"/>
              <a:ext cx="792088" cy="792088"/>
            </a:xfrm>
            <a:prstGeom prst="ellipse">
              <a:avLst/>
            </a:prstGeom>
            <a:solidFill>
              <a:srgbClr val="FFFFFF"/>
            </a:solidFill>
            <a:ln>
              <a:solidFill>
                <a:schemeClr val="accent3">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7" name="Picture 2" descr="http://t1.gstatic.com/images?q=tbn:ANd9GcSfLtaCsGO9UgQ96G_1eswjYFRMOZ_RtGGO6cdOqtA40QlhU6vh6WmpYcye">
              <a:hlinkClick r:id="rId2"/>
            </p:cNvPr>
            <p:cNvPicPr>
              <a:picLocks noChangeAspect="1" noChangeArrowheads="1"/>
            </p:cNvPicPr>
            <p:nvPr/>
          </p:nvPicPr>
          <p:blipFill>
            <a:blip r:embed="rId3" cstate="print">
              <a:lum bright="17000" contrast="3000"/>
            </a:blip>
            <a:srcRect/>
            <a:stretch>
              <a:fillRect/>
            </a:stretch>
          </p:blipFill>
          <p:spPr bwMode="auto">
            <a:xfrm>
              <a:off x="956031" y="553460"/>
              <a:ext cx="543553" cy="507505"/>
            </a:xfrm>
            <a:prstGeom prst="rect">
              <a:avLst/>
            </a:prstGeom>
            <a:noFill/>
          </p:spPr>
        </p:pic>
      </p:grpSp>
      <p:grpSp>
        <p:nvGrpSpPr>
          <p:cNvPr id="8" name="12 Grupo"/>
          <p:cNvGrpSpPr/>
          <p:nvPr/>
        </p:nvGrpSpPr>
        <p:grpSpPr>
          <a:xfrm>
            <a:off x="7524328" y="421277"/>
            <a:ext cx="792088" cy="792088"/>
            <a:chOff x="827584" y="404664"/>
            <a:chExt cx="792088" cy="792088"/>
          </a:xfrm>
        </p:grpSpPr>
        <p:sp>
          <p:nvSpPr>
            <p:cNvPr id="9" name="8 Elipse"/>
            <p:cNvSpPr/>
            <p:nvPr/>
          </p:nvSpPr>
          <p:spPr>
            <a:xfrm>
              <a:off x="827584" y="404664"/>
              <a:ext cx="792088" cy="792088"/>
            </a:xfrm>
            <a:prstGeom prst="ellipse">
              <a:avLst/>
            </a:prstGeom>
            <a:solidFill>
              <a:srgbClr val="FFFFFF"/>
            </a:solidFill>
            <a:ln>
              <a:solidFill>
                <a:schemeClr val="accent3">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10" name="Picture 2" descr="http://t1.gstatic.com/images?q=tbn:ANd9GcSfLtaCsGO9UgQ96G_1eswjYFRMOZ_RtGGO6cdOqtA40QlhU6vh6WmpYcye">
              <a:hlinkClick r:id="rId2"/>
            </p:cNvPr>
            <p:cNvPicPr>
              <a:picLocks noChangeAspect="1" noChangeArrowheads="1"/>
            </p:cNvPicPr>
            <p:nvPr/>
          </p:nvPicPr>
          <p:blipFill>
            <a:blip r:embed="rId3" cstate="print">
              <a:lum bright="17000" contrast="3000"/>
            </a:blip>
            <a:srcRect/>
            <a:stretch>
              <a:fillRect/>
            </a:stretch>
          </p:blipFill>
          <p:spPr bwMode="auto">
            <a:xfrm>
              <a:off x="956031" y="553460"/>
              <a:ext cx="543553" cy="507505"/>
            </a:xfrm>
            <a:prstGeom prst="rect">
              <a:avLst/>
            </a:prstGeom>
            <a:noFill/>
          </p:spPr>
        </p:pic>
      </p:grpSp>
      <p:sp>
        <p:nvSpPr>
          <p:cNvPr id="12" name="11 Rectángulo"/>
          <p:cNvSpPr/>
          <p:nvPr/>
        </p:nvSpPr>
        <p:spPr>
          <a:xfrm>
            <a:off x="1685975" y="1660960"/>
            <a:ext cx="4968552" cy="1077218"/>
          </a:xfrm>
          <a:prstGeom prst="rect">
            <a:avLst/>
          </a:prstGeom>
          <a:solidFill>
            <a:schemeClr val="accent6">
              <a:lumMod val="50000"/>
            </a:schemeClr>
          </a:solidFill>
        </p:spPr>
        <p:txBody>
          <a:bodyPr wrap="square">
            <a:spAutoFit/>
          </a:bodyPr>
          <a:lstStyle/>
          <a:p>
            <a:pPr algn="ctr"/>
            <a:r>
              <a:rPr lang="es-MX" sz="3200" dirty="0" smtClean="0">
                <a:solidFill>
                  <a:schemeClr val="bg1"/>
                </a:solidFill>
              </a:rPr>
              <a:t>PROCEDIMIENTO:</a:t>
            </a:r>
            <a:r>
              <a:rPr lang="es-MX" sz="3200" dirty="0" smtClean="0">
                <a:solidFill>
                  <a:srgbClr val="C00000"/>
                </a:solidFill>
              </a:rPr>
              <a:t> </a:t>
            </a:r>
            <a:r>
              <a:rPr lang="es-MX" sz="3200" dirty="0" smtClean="0">
                <a:solidFill>
                  <a:schemeClr val="bg1"/>
                </a:solidFill>
              </a:rPr>
              <a:t>SU</a:t>
            </a:r>
            <a:r>
              <a:rPr lang="es-MX" sz="3200" dirty="0" smtClean="0">
                <a:solidFill>
                  <a:srgbClr val="C00000"/>
                </a:solidFill>
              </a:rPr>
              <a:t> </a:t>
            </a:r>
            <a:r>
              <a:rPr lang="es-MX" sz="3200" dirty="0" smtClean="0">
                <a:solidFill>
                  <a:schemeClr val="bg1"/>
                </a:solidFill>
              </a:rPr>
              <a:t>CONCEPTO</a:t>
            </a:r>
          </a:p>
        </p:txBody>
      </p:sp>
      <p:sp>
        <p:nvSpPr>
          <p:cNvPr id="2" name="1 Rectángulo"/>
          <p:cNvSpPr/>
          <p:nvPr/>
        </p:nvSpPr>
        <p:spPr>
          <a:xfrm>
            <a:off x="251520" y="2967335"/>
            <a:ext cx="8352928" cy="5539978"/>
          </a:xfrm>
          <a:prstGeom prst="rect">
            <a:avLst/>
          </a:prstGeom>
        </p:spPr>
        <p:txBody>
          <a:bodyPr wrap="square">
            <a:spAutoFit/>
          </a:bodyPr>
          <a:lstStyle/>
          <a:p>
            <a:pPr lvl="0" algn="just"/>
            <a:r>
              <a:rPr lang="es-ES" sz="24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“El </a:t>
            </a:r>
            <a:r>
              <a:rPr lang="es-ES" sz="2400" dirty="0">
                <a:ln w="18415" cmpd="sng">
                  <a:solidFill>
                    <a:srgbClr val="FFFFFF"/>
                  </a:solidFill>
                  <a:prstDash val="solid"/>
                </a:ln>
                <a:solidFill>
                  <a:srgbClr val="FFFFFF"/>
                </a:solidFill>
                <a:effectLst>
                  <a:outerShdw blurRad="63500" dir="3600000" algn="tl" rotWithShape="0">
                    <a:srgbClr val="000000">
                      <a:alpha val="70000"/>
                    </a:srgbClr>
                  </a:outerShdw>
                </a:effectLst>
              </a:rPr>
              <a:t>procedimiento es el desarrollo real de un caso en que se a plateado una determinada controversia.” (Arellano, 2006, P. 3</a:t>
            </a:r>
            <a:r>
              <a:rPr lang="es-ES" sz="24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a:t>
            </a:r>
          </a:p>
          <a:p>
            <a:pPr lvl="0" algn="just"/>
            <a:endParaRPr lang="es-ES" sz="240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a:p>
            <a:pPr algn="just"/>
            <a:r>
              <a:rPr lang="es-ES" sz="2400" dirty="0">
                <a:ln w="18415" cmpd="sng">
                  <a:solidFill>
                    <a:srgbClr val="FFFFFF"/>
                  </a:solidFill>
                  <a:prstDash val="solid"/>
                </a:ln>
                <a:solidFill>
                  <a:srgbClr val="FFFFFF"/>
                </a:solidFill>
                <a:effectLst>
                  <a:outerShdw blurRad="63500" dir="3600000" algn="tl" rotWithShape="0">
                    <a:srgbClr val="000000">
                      <a:alpha val="70000"/>
                    </a:srgbClr>
                  </a:outerShdw>
                </a:effectLst>
              </a:rPr>
              <a:t>Eduardo Pallares menciona que </a:t>
            </a:r>
            <a:r>
              <a:rPr lang="es-ES" sz="24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es el </a:t>
            </a:r>
            <a:r>
              <a:rPr lang="es-ES" sz="2400" dirty="0">
                <a:ln w="18415" cmpd="sng">
                  <a:solidFill>
                    <a:srgbClr val="FFFFFF"/>
                  </a:solidFill>
                  <a:prstDash val="solid"/>
                </a:ln>
                <a:solidFill>
                  <a:srgbClr val="FFFFFF"/>
                </a:solidFill>
                <a:effectLst>
                  <a:outerShdw blurRad="63500" dir="3600000" algn="tl" rotWithShape="0">
                    <a:srgbClr val="000000">
                      <a:alpha val="70000"/>
                    </a:srgbClr>
                  </a:outerShdw>
                </a:effectLst>
              </a:rPr>
              <a:t>procedimiento: “El procedimiento es el modo como va desenvolviéndose el proceso, los tramites a que esta sujeto, la manera de sustanciarlo, que puede ser ordinaria, sumaria, sumarísima, breve o dilatada, escrita o verbal, con una o varias instancias, con periodo de prueba o sin el , y así sucesivamente” (Arellano, 2006, P. 4)</a:t>
            </a:r>
            <a:endParaRPr lang="es-MX" sz="2400" dirty="0"/>
          </a:p>
          <a:p>
            <a:pPr lvl="0"/>
            <a:endParaRPr lang="es-ES" sz="2400" dirty="0" smtClean="0">
              <a:ln w="18415" cmpd="sng">
                <a:solidFill>
                  <a:srgbClr val="FFFFFF"/>
                </a:solidFill>
                <a:prstDash val="solid"/>
              </a:ln>
              <a:solidFill>
                <a:srgbClr val="FFFFFF"/>
              </a:solidFill>
              <a:effectLst>
                <a:outerShdw blurRad="63500" dir="3600000" algn="tl" rotWithShape="0">
                  <a:srgbClr val="000000">
                    <a:alpha val="70000"/>
                  </a:srgbClr>
                </a:outerShdw>
              </a:effectLst>
            </a:endParaRPr>
          </a:p>
          <a:p>
            <a:pPr lvl="0"/>
            <a:endParaRPr lang="es-ES" sz="240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a:p>
            <a:pPr lvl="0"/>
            <a:endParaRPr lang="es-ES" sz="2400" dirty="0" smtClean="0">
              <a:ln w="18415" cmpd="sng">
                <a:solidFill>
                  <a:srgbClr val="FFFFFF"/>
                </a:solidFill>
                <a:prstDash val="solid"/>
              </a:ln>
              <a:solidFill>
                <a:srgbClr val="FFFFFF"/>
              </a:solidFill>
              <a:effectLst>
                <a:outerShdw blurRad="63500" dir="3600000" algn="tl" rotWithShape="0">
                  <a:srgbClr val="000000">
                    <a:alpha val="70000"/>
                  </a:srgbClr>
                </a:outerShdw>
              </a:effectLst>
            </a:endParaRPr>
          </a:p>
          <a:p>
            <a:pPr lvl="0"/>
            <a:endParaRPr lang="es-ES" sz="240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a:p>
            <a:pPr lvl="0"/>
            <a:endParaRPr lang="es-ES" sz="2400" dirty="0" smtClean="0">
              <a:ln w="18415" cmpd="sng">
                <a:solidFill>
                  <a:srgbClr val="FFFFFF"/>
                </a:solidFill>
                <a:prstDash val="solid"/>
              </a:ln>
              <a:solidFill>
                <a:srgbClr val="FFFFFF"/>
              </a:solidFill>
              <a:effectLst>
                <a:outerShdw blurRad="63500" dir="3600000" algn="tl" rotWithShape="0">
                  <a:srgbClr val="000000">
                    <a:alpha val="70000"/>
                  </a:srgbClr>
                </a:outerShdw>
              </a:effectLst>
            </a:endParaRPr>
          </a:p>
          <a:p>
            <a:pPr lvl="0"/>
            <a:endParaRPr lang="es-ES"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Tree>
    <p:extLst>
      <p:ext uri="{BB962C8B-B14F-4D97-AF65-F5344CB8AC3E}">
        <p14:creationId xmlns:p14="http://schemas.microsoft.com/office/powerpoint/2010/main" val="3365924627"/>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00034" y="214290"/>
            <a:ext cx="8229600" cy="571504"/>
          </a:xfrm>
          <a:solidFill>
            <a:schemeClr val="accent6">
              <a:lumMod val="50000"/>
            </a:schemeClr>
          </a:solidFill>
        </p:spPr>
        <p:txBody>
          <a:bodyPr>
            <a:normAutofit/>
          </a:bodyPr>
          <a:lstStyle/>
          <a:p>
            <a:r>
              <a:rPr lang="es-ES" sz="2800" b="1" dirty="0" smtClean="0">
                <a:solidFill>
                  <a:schemeClr val="bg1"/>
                </a:solidFill>
              </a:rPr>
              <a:t>FINALIDAD DEL PROCESO</a:t>
            </a:r>
            <a:endParaRPr lang="es-ES" sz="2800" b="1" dirty="0">
              <a:solidFill>
                <a:schemeClr val="bg1"/>
              </a:solidFill>
            </a:endParaRPr>
          </a:p>
        </p:txBody>
      </p:sp>
      <p:sp>
        <p:nvSpPr>
          <p:cNvPr id="4" name="3 Rectángulo redondeado"/>
          <p:cNvSpPr/>
          <p:nvPr/>
        </p:nvSpPr>
        <p:spPr>
          <a:xfrm>
            <a:off x="1357290" y="785794"/>
            <a:ext cx="6336704" cy="950924"/>
          </a:xfrm>
          <a:prstGeom prst="roundRect">
            <a:avLst/>
          </a:prstGeom>
          <a:solidFill>
            <a:schemeClr val="accent6">
              <a:lumMod val="5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ES" b="1" dirty="0">
                <a:solidFill>
                  <a:schemeClr val="bg1"/>
                </a:solidFill>
              </a:rPr>
              <a:t>Los fines del proceso tiene una doble variante: el de carácter general, remoto, o mediato, y los próximos inmediatos y específicos.</a:t>
            </a:r>
          </a:p>
        </p:txBody>
      </p:sp>
      <p:sp>
        <p:nvSpPr>
          <p:cNvPr id="7" name="6 Elipse"/>
          <p:cNvSpPr/>
          <p:nvPr/>
        </p:nvSpPr>
        <p:spPr>
          <a:xfrm>
            <a:off x="-14446" y="2214554"/>
            <a:ext cx="4730461" cy="4643446"/>
          </a:xfrm>
          <a:prstGeom prst="ellipse">
            <a:avLst/>
          </a:prstGeom>
          <a:solidFill>
            <a:schemeClr val="accent6">
              <a:lumMod val="5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s-ES" sz="1600" b="1" dirty="0">
                <a:solidFill>
                  <a:schemeClr val="tx1"/>
                </a:solidFill>
              </a:rPr>
              <a:t> </a:t>
            </a:r>
            <a:r>
              <a:rPr lang="es-ES" sz="1600" b="1" dirty="0" smtClean="0">
                <a:solidFill>
                  <a:schemeClr val="bg1"/>
                </a:solidFill>
              </a:rPr>
              <a:t>LOS DE CARÁCTER GENERAL, REMOTO O MEDIATO, </a:t>
            </a:r>
            <a:r>
              <a:rPr lang="es-ES" sz="1600" b="1" dirty="0">
                <a:solidFill>
                  <a:schemeClr val="bg1"/>
                </a:solidFill>
              </a:rPr>
              <a:t>se contraen a un </a:t>
            </a:r>
            <a:r>
              <a:rPr lang="es-ES" sz="1600" b="1" dirty="0" smtClean="0">
                <a:solidFill>
                  <a:schemeClr val="bg1"/>
                </a:solidFill>
              </a:rPr>
              <a:t>interés </a:t>
            </a:r>
            <a:r>
              <a:rPr lang="es-ES" sz="1600" b="1" dirty="0">
                <a:solidFill>
                  <a:schemeClr val="bg1"/>
                </a:solidFill>
              </a:rPr>
              <a:t>de índole común, que </a:t>
            </a:r>
            <a:r>
              <a:rPr lang="es-ES" sz="1600" b="1" dirty="0" smtClean="0">
                <a:solidFill>
                  <a:schemeClr val="bg1"/>
                </a:solidFill>
              </a:rPr>
              <a:t> </a:t>
            </a:r>
            <a:r>
              <a:rPr lang="es-ES" sz="1600" b="1" dirty="0">
                <a:solidFill>
                  <a:schemeClr val="bg1"/>
                </a:solidFill>
              </a:rPr>
              <a:t>atañe a toda la comunidad </a:t>
            </a:r>
            <a:r>
              <a:rPr lang="es-ES" sz="1600" b="1" dirty="0" smtClean="0">
                <a:solidFill>
                  <a:schemeClr val="bg1"/>
                </a:solidFill>
              </a:rPr>
              <a:t>, </a:t>
            </a:r>
            <a:r>
              <a:rPr lang="es-ES" sz="1600" b="1" dirty="0">
                <a:solidFill>
                  <a:schemeClr val="bg1"/>
                </a:solidFill>
              </a:rPr>
              <a:t>y consiste en la preservación de la armonía y la paz entre los integrantes del </a:t>
            </a:r>
            <a:r>
              <a:rPr lang="es-ES" sz="1600" b="1" dirty="0" smtClean="0">
                <a:solidFill>
                  <a:schemeClr val="bg1"/>
                </a:solidFill>
              </a:rPr>
              <a:t>grupo, </a:t>
            </a:r>
            <a:r>
              <a:rPr lang="es-ES" sz="1600" b="1" dirty="0">
                <a:solidFill>
                  <a:schemeClr val="bg1"/>
                </a:solidFill>
              </a:rPr>
              <a:t>lo cual se logra evitando la justicia por propia mano o de manera directa. Como acertadamente lo dice Guasp, el fin normal del proceso "el </a:t>
            </a:r>
            <a:r>
              <a:rPr lang="es-ES" sz="1600" b="1" dirty="0" smtClean="0">
                <a:solidFill>
                  <a:schemeClr val="bg1"/>
                </a:solidFill>
              </a:rPr>
              <a:t>mantenimiento</a:t>
            </a:r>
            <a:r>
              <a:rPr lang="es-ES" sz="1600" b="1" dirty="0">
                <a:solidFill>
                  <a:schemeClr val="bg1"/>
                </a:solidFill>
              </a:rPr>
              <a:t> </a:t>
            </a:r>
            <a:r>
              <a:rPr lang="es-ES" sz="1600" b="1" dirty="0" smtClean="0">
                <a:solidFill>
                  <a:schemeClr val="bg1"/>
                </a:solidFill>
              </a:rPr>
              <a:t>de </a:t>
            </a:r>
            <a:r>
              <a:rPr lang="es-ES" sz="1600" b="1" dirty="0">
                <a:solidFill>
                  <a:schemeClr val="bg1"/>
                </a:solidFill>
              </a:rPr>
              <a:t>la paz justa o de la justicia pacífica". </a:t>
            </a:r>
            <a:r>
              <a:rPr lang="es-ES" sz="1600" b="1" dirty="0" smtClean="0">
                <a:solidFill>
                  <a:schemeClr val="bg1"/>
                </a:solidFill>
              </a:rPr>
              <a:t>(Gomez,90)</a:t>
            </a:r>
            <a:endParaRPr lang="es-MX" sz="1600" dirty="0">
              <a:solidFill>
                <a:schemeClr val="bg1"/>
              </a:solidFill>
            </a:endParaRPr>
          </a:p>
        </p:txBody>
      </p:sp>
      <p:sp>
        <p:nvSpPr>
          <p:cNvPr id="8" name="7 Elipse"/>
          <p:cNvSpPr/>
          <p:nvPr/>
        </p:nvSpPr>
        <p:spPr>
          <a:xfrm>
            <a:off x="4914038" y="2571744"/>
            <a:ext cx="4050450" cy="4286256"/>
          </a:xfrm>
          <a:prstGeom prst="ellipse">
            <a:avLst/>
          </a:prstGeom>
          <a:solidFill>
            <a:schemeClr val="accent6">
              <a:lumMod val="5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s-ES" sz="2000" b="1" dirty="0" smtClean="0">
                <a:solidFill>
                  <a:schemeClr val="tx1"/>
                </a:solidFill>
              </a:rPr>
              <a:t> </a:t>
            </a:r>
            <a:r>
              <a:rPr lang="es-ES" b="1" dirty="0" smtClean="0">
                <a:solidFill>
                  <a:schemeClr val="bg1"/>
                </a:solidFill>
              </a:rPr>
              <a:t>CARÁCTER INMEDIATO</a:t>
            </a:r>
            <a:r>
              <a:rPr lang="es-ES" sz="2000" b="1" dirty="0" smtClean="0">
                <a:solidFill>
                  <a:schemeClr val="bg1"/>
                </a:solidFill>
              </a:rPr>
              <a:t>, </a:t>
            </a:r>
            <a:r>
              <a:rPr lang="es-ES" sz="2000" b="1" dirty="0">
                <a:solidFill>
                  <a:schemeClr val="bg1"/>
                </a:solidFill>
              </a:rPr>
              <a:t>próximo o específico, </a:t>
            </a:r>
            <a:r>
              <a:rPr lang="es-ES" sz="2000" b="1" dirty="0" smtClean="0">
                <a:solidFill>
                  <a:schemeClr val="bg1"/>
                </a:solidFill>
              </a:rPr>
              <a:t>que es resolver el conflicto concreto presentado para su resolución ante el órgano jurisdiccional</a:t>
            </a:r>
            <a:endParaRPr lang="es-ES" sz="2000" b="1" dirty="0">
              <a:solidFill>
                <a:schemeClr val="bg1"/>
              </a:solidFill>
            </a:endParaRPr>
          </a:p>
        </p:txBody>
      </p:sp>
      <p:sp>
        <p:nvSpPr>
          <p:cNvPr id="9" name="8 Flecha abajo"/>
          <p:cNvSpPr/>
          <p:nvPr/>
        </p:nvSpPr>
        <p:spPr>
          <a:xfrm>
            <a:off x="2571736" y="1785926"/>
            <a:ext cx="1224136" cy="561244"/>
          </a:xfrm>
          <a:prstGeom prst="downArrow">
            <a:avLst/>
          </a:prstGeom>
          <a:solidFill>
            <a:schemeClr val="bg2">
              <a:lumMod val="2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10" name="9 Flecha abajo"/>
          <p:cNvSpPr/>
          <p:nvPr/>
        </p:nvSpPr>
        <p:spPr>
          <a:xfrm>
            <a:off x="6215074" y="1714488"/>
            <a:ext cx="936104" cy="777268"/>
          </a:xfrm>
          <a:prstGeom prst="downArrow">
            <a:avLst/>
          </a:prstGeom>
          <a:solidFill>
            <a:schemeClr val="bg2">
              <a:lumMod val="2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Tree>
    <p:extLst>
      <p:ext uri="{BB962C8B-B14F-4D97-AF65-F5344CB8AC3E}">
        <p14:creationId xmlns:p14="http://schemas.microsoft.com/office/powerpoint/2010/main" val="19093066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2276872"/>
            <a:ext cx="8229600" cy="4248472"/>
          </a:xfrm>
        </p:spPr>
        <p:txBody>
          <a:bodyPr>
            <a:normAutofit fontScale="85000" lnSpcReduction="10000"/>
          </a:bodyPr>
          <a:lstStyle/>
          <a:p>
            <a:pPr>
              <a:lnSpc>
                <a:spcPct val="150000"/>
              </a:lnSpc>
              <a:buNone/>
            </a:pPr>
            <a:r>
              <a:rPr lang="es-MX" sz="2800" dirty="0" smtClean="0">
                <a:solidFill>
                  <a:schemeClr val="bg1"/>
                </a:solidFill>
                <a:latin typeface="Arial" pitchFamily="34" charset="0"/>
                <a:cs typeface="Arial" pitchFamily="34" charset="0"/>
              </a:rPr>
              <a:t>CONCEPTO:</a:t>
            </a:r>
            <a:endParaRPr lang="es-MX" sz="2800" dirty="0">
              <a:solidFill>
                <a:schemeClr val="bg1"/>
              </a:solidFill>
              <a:latin typeface="Arial" pitchFamily="34" charset="0"/>
              <a:cs typeface="Arial" pitchFamily="34" charset="0"/>
            </a:endParaRPr>
          </a:p>
          <a:p>
            <a:pPr marL="0" indent="0" algn="just">
              <a:lnSpc>
                <a:spcPct val="150000"/>
              </a:lnSpc>
              <a:buNone/>
            </a:pPr>
            <a:r>
              <a:rPr lang="es-MX" sz="2800" dirty="0">
                <a:solidFill>
                  <a:schemeClr val="bg1"/>
                </a:solidFill>
                <a:latin typeface="Arial" pitchFamily="34" charset="0"/>
                <a:cs typeface="Arial" pitchFamily="34" charset="0"/>
              </a:rPr>
              <a:t>En su significado gramatical propio, el vocablo “jurisdicción” es considerado como el poder estatal para juzgar.  A su vez, la acepción normal de la palabra “juzgar”, que procede de la expresión “</a:t>
            </a:r>
            <a:r>
              <a:rPr lang="es-MX" sz="2800" i="1" dirty="0">
                <a:solidFill>
                  <a:schemeClr val="bg1"/>
                </a:solidFill>
                <a:latin typeface="Arial" pitchFamily="34" charset="0"/>
                <a:cs typeface="Arial" pitchFamily="34" charset="0"/>
              </a:rPr>
              <a:t>judicare</a:t>
            </a:r>
            <a:r>
              <a:rPr lang="es-MX" sz="2800" dirty="0">
                <a:solidFill>
                  <a:schemeClr val="bg1"/>
                </a:solidFill>
                <a:latin typeface="Arial" pitchFamily="34" charset="0"/>
                <a:cs typeface="Arial" pitchFamily="34" charset="0"/>
              </a:rPr>
              <a:t>”, entendemos que es decir una cuestión como juez o árbitro. (ARELLANO, México </a:t>
            </a:r>
            <a:r>
              <a:rPr lang="es-MX" sz="2800" dirty="0" smtClean="0">
                <a:solidFill>
                  <a:schemeClr val="bg1"/>
                </a:solidFill>
                <a:latin typeface="Arial" pitchFamily="34" charset="0"/>
                <a:cs typeface="Arial" pitchFamily="34" charset="0"/>
              </a:rPr>
              <a:t>2009, </a:t>
            </a:r>
            <a:r>
              <a:rPr lang="es-MX" sz="2800" dirty="0">
                <a:solidFill>
                  <a:schemeClr val="bg1"/>
                </a:solidFill>
                <a:latin typeface="Arial" pitchFamily="34" charset="0"/>
                <a:cs typeface="Arial" pitchFamily="34" charset="0"/>
              </a:rPr>
              <a:t>pag. 335)</a:t>
            </a:r>
          </a:p>
          <a:p>
            <a:pPr marL="0" indent="0" algn="just">
              <a:buNone/>
            </a:pPr>
            <a:endParaRPr lang="es-MX" sz="2800" dirty="0" smtClean="0">
              <a:solidFill>
                <a:schemeClr val="bg1"/>
              </a:solidFill>
            </a:endParaRPr>
          </a:p>
          <a:p>
            <a:pPr marL="0" indent="0" algn="r">
              <a:buNone/>
            </a:pPr>
            <a:endParaRPr lang="es-MX" sz="2800" dirty="0">
              <a:solidFill>
                <a:schemeClr val="bg1"/>
              </a:solidFill>
            </a:endParaRPr>
          </a:p>
          <a:p>
            <a:pPr marL="0" indent="0" algn="just">
              <a:buNone/>
            </a:pPr>
            <a:endParaRPr lang="es-MX" sz="2800" dirty="0" smtClean="0"/>
          </a:p>
          <a:p>
            <a:pPr marL="0" indent="0" algn="just">
              <a:buNone/>
            </a:pPr>
            <a:endParaRPr lang="es-MX" sz="2800" dirty="0"/>
          </a:p>
          <a:p>
            <a:pPr marL="0" indent="0" algn="just">
              <a:buNone/>
            </a:pPr>
            <a:endParaRPr lang="es-MX" sz="2800" dirty="0"/>
          </a:p>
          <a:p>
            <a:pPr marL="0" indent="0">
              <a:buNone/>
            </a:pPr>
            <a:endParaRPr lang="es-MX" sz="2800" dirty="0" smtClean="0"/>
          </a:p>
          <a:p>
            <a:pPr marL="0" indent="0">
              <a:buNone/>
            </a:pPr>
            <a:endParaRPr lang="es-MX" sz="2800" dirty="0"/>
          </a:p>
          <a:p>
            <a:pPr marL="0" indent="0">
              <a:buNone/>
            </a:pPr>
            <a:endParaRPr lang="es-MX" sz="2800" dirty="0" smtClean="0"/>
          </a:p>
          <a:p>
            <a:pPr marL="0" indent="0">
              <a:buNone/>
            </a:pPr>
            <a:endParaRPr lang="es-MX" sz="2800" dirty="0"/>
          </a:p>
          <a:p>
            <a:pPr marL="0" indent="0">
              <a:buNone/>
            </a:pPr>
            <a:endParaRPr lang="es-MX" sz="2800" dirty="0" smtClean="0"/>
          </a:p>
          <a:p>
            <a:pPr marL="0" indent="0">
              <a:buNone/>
            </a:pPr>
            <a:endParaRPr lang="es-MX" sz="2800" dirty="0"/>
          </a:p>
        </p:txBody>
      </p:sp>
      <p:sp>
        <p:nvSpPr>
          <p:cNvPr id="4" name="3 Rectángulo redondeado"/>
          <p:cNvSpPr/>
          <p:nvPr/>
        </p:nvSpPr>
        <p:spPr>
          <a:xfrm>
            <a:off x="179512" y="404664"/>
            <a:ext cx="8280920" cy="936104"/>
          </a:xfrm>
          <a:prstGeom prst="roundRect">
            <a:avLst/>
          </a:prstGeom>
          <a:gradFill>
            <a:gsLst>
              <a:gs pos="0">
                <a:srgbClr val="E6DCAC"/>
              </a:gs>
              <a:gs pos="12000">
                <a:srgbClr val="E6D78A"/>
              </a:gs>
              <a:gs pos="30000">
                <a:srgbClr val="C7AC4C"/>
              </a:gs>
              <a:gs pos="45000">
                <a:srgbClr val="E6D78A"/>
              </a:gs>
              <a:gs pos="77000">
                <a:srgbClr val="C7AC4C"/>
              </a:gs>
              <a:gs pos="100000">
                <a:srgbClr val="E6DCAC"/>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200" dirty="0" smtClean="0">
                <a:solidFill>
                  <a:srgbClr val="226911"/>
                </a:solidFill>
                <a:latin typeface="Elephant" pitchFamily="18" charset="0"/>
              </a:rPr>
              <a:t>    </a:t>
            </a:r>
            <a:r>
              <a:rPr lang="es-MX" sz="1600" i="1" dirty="0" smtClean="0">
                <a:solidFill>
                  <a:srgbClr val="11752B"/>
                </a:solidFill>
                <a:latin typeface="Bodoni MT Black" pitchFamily="18" charset="0"/>
              </a:rPr>
              <a:t>Universidad Autónoma del Estado de México</a:t>
            </a:r>
          </a:p>
          <a:p>
            <a:pPr algn="ctr"/>
            <a:r>
              <a:rPr lang="es-MX" i="1" dirty="0" smtClean="0">
                <a:solidFill>
                  <a:srgbClr val="11752B"/>
                </a:solidFill>
                <a:latin typeface="Bodoni MT Black" pitchFamily="18" charset="0"/>
              </a:rPr>
              <a:t>  </a:t>
            </a:r>
            <a:r>
              <a:rPr lang="es-MX" sz="1600" i="1" dirty="0" smtClean="0">
                <a:solidFill>
                  <a:srgbClr val="11752B"/>
                </a:solidFill>
                <a:latin typeface="Arial Rounded MT Bold" pitchFamily="34" charset="0"/>
              </a:rPr>
              <a:t>Centro Universitario UAEM Texcoco</a:t>
            </a:r>
            <a:endParaRPr lang="es-ES" sz="1600" i="1" dirty="0">
              <a:solidFill>
                <a:srgbClr val="11752B"/>
              </a:solidFill>
              <a:latin typeface="Arial Rounded MT Bold" pitchFamily="34" charset="0"/>
            </a:endParaRPr>
          </a:p>
        </p:txBody>
      </p:sp>
      <p:grpSp>
        <p:nvGrpSpPr>
          <p:cNvPr id="5" name="12 Grupo"/>
          <p:cNvGrpSpPr/>
          <p:nvPr/>
        </p:nvGrpSpPr>
        <p:grpSpPr>
          <a:xfrm>
            <a:off x="431540" y="476672"/>
            <a:ext cx="792088" cy="792088"/>
            <a:chOff x="827584" y="404664"/>
            <a:chExt cx="792088" cy="792088"/>
          </a:xfrm>
        </p:grpSpPr>
        <p:sp>
          <p:nvSpPr>
            <p:cNvPr id="6" name="5 Elipse"/>
            <p:cNvSpPr/>
            <p:nvPr/>
          </p:nvSpPr>
          <p:spPr>
            <a:xfrm>
              <a:off x="827584" y="404664"/>
              <a:ext cx="792088" cy="792088"/>
            </a:xfrm>
            <a:prstGeom prst="ellipse">
              <a:avLst/>
            </a:prstGeom>
            <a:solidFill>
              <a:srgbClr val="FFFFFF"/>
            </a:solidFill>
            <a:ln>
              <a:solidFill>
                <a:schemeClr val="accent3">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solidFill>
                  <a:prstClr val="white"/>
                </a:solidFill>
              </a:endParaRPr>
            </a:p>
          </p:txBody>
        </p:sp>
        <p:pic>
          <p:nvPicPr>
            <p:cNvPr id="7" name="Picture 2" descr="http://t1.gstatic.com/images?q=tbn:ANd9GcSfLtaCsGO9UgQ96G_1eswjYFRMOZ_RtGGO6cdOqtA40QlhU6vh6WmpYcye">
              <a:hlinkClick r:id="rId2"/>
            </p:cNvPr>
            <p:cNvPicPr>
              <a:picLocks noChangeAspect="1" noChangeArrowheads="1"/>
            </p:cNvPicPr>
            <p:nvPr/>
          </p:nvPicPr>
          <p:blipFill>
            <a:blip r:embed="rId3" cstate="print">
              <a:lum bright="17000" contrast="3000"/>
            </a:blip>
            <a:srcRect/>
            <a:stretch>
              <a:fillRect/>
            </a:stretch>
          </p:blipFill>
          <p:spPr bwMode="auto">
            <a:xfrm>
              <a:off x="956031" y="553460"/>
              <a:ext cx="543553" cy="507505"/>
            </a:xfrm>
            <a:prstGeom prst="rect">
              <a:avLst/>
            </a:prstGeom>
            <a:noFill/>
          </p:spPr>
        </p:pic>
      </p:grpSp>
      <p:grpSp>
        <p:nvGrpSpPr>
          <p:cNvPr id="8" name="12 Grupo"/>
          <p:cNvGrpSpPr/>
          <p:nvPr/>
        </p:nvGrpSpPr>
        <p:grpSpPr>
          <a:xfrm>
            <a:off x="7380312" y="476672"/>
            <a:ext cx="792088" cy="792088"/>
            <a:chOff x="827584" y="404664"/>
            <a:chExt cx="792088" cy="792088"/>
          </a:xfrm>
        </p:grpSpPr>
        <p:sp>
          <p:nvSpPr>
            <p:cNvPr id="9" name="8 Elipse"/>
            <p:cNvSpPr/>
            <p:nvPr/>
          </p:nvSpPr>
          <p:spPr>
            <a:xfrm>
              <a:off x="827584" y="404664"/>
              <a:ext cx="792088" cy="792088"/>
            </a:xfrm>
            <a:prstGeom prst="ellipse">
              <a:avLst/>
            </a:prstGeom>
            <a:solidFill>
              <a:srgbClr val="FFFFFF"/>
            </a:solidFill>
            <a:ln>
              <a:solidFill>
                <a:schemeClr val="accent3">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solidFill>
                  <a:prstClr val="white"/>
                </a:solidFill>
              </a:endParaRPr>
            </a:p>
          </p:txBody>
        </p:sp>
        <p:pic>
          <p:nvPicPr>
            <p:cNvPr id="10" name="Picture 2" descr="http://t1.gstatic.com/images?q=tbn:ANd9GcSfLtaCsGO9UgQ96G_1eswjYFRMOZ_RtGGO6cdOqtA40QlhU6vh6WmpYcye">
              <a:hlinkClick r:id="rId2"/>
            </p:cNvPr>
            <p:cNvPicPr>
              <a:picLocks noChangeAspect="1" noChangeArrowheads="1"/>
            </p:cNvPicPr>
            <p:nvPr/>
          </p:nvPicPr>
          <p:blipFill>
            <a:blip r:embed="rId3" cstate="print">
              <a:lum bright="17000" contrast="3000"/>
            </a:blip>
            <a:srcRect/>
            <a:stretch>
              <a:fillRect/>
            </a:stretch>
          </p:blipFill>
          <p:spPr bwMode="auto">
            <a:xfrm>
              <a:off x="956031" y="553460"/>
              <a:ext cx="543553" cy="507505"/>
            </a:xfrm>
            <a:prstGeom prst="rect">
              <a:avLst/>
            </a:prstGeom>
            <a:noFill/>
          </p:spPr>
        </p:pic>
      </p:grpSp>
      <p:sp>
        <p:nvSpPr>
          <p:cNvPr id="11" name="10 Título"/>
          <p:cNvSpPr>
            <a:spLocks noGrp="1"/>
          </p:cNvSpPr>
          <p:nvPr>
            <p:ph type="title"/>
          </p:nvPr>
        </p:nvSpPr>
        <p:spPr>
          <a:xfrm>
            <a:off x="467544" y="1579343"/>
            <a:ext cx="8229600" cy="523220"/>
          </a:xfrm>
          <a:prstGeom prst="rect">
            <a:avLst/>
          </a:prstGeom>
          <a:solidFill>
            <a:schemeClr val="accent5">
              <a:lumMod val="40000"/>
              <a:lumOff val="60000"/>
            </a:schemeClr>
          </a:solidFill>
        </p:spPr>
        <p:txBody>
          <a:bodyPr wrap="square">
            <a:spAutoFit/>
          </a:bodyPr>
          <a:lstStyle/>
          <a:p>
            <a:r>
              <a:rPr lang="es-MX" sz="2800" dirty="0" smtClean="0"/>
              <a:t>JURISDICCIÓN. CONCEPTO</a:t>
            </a:r>
            <a:endParaRPr lang="es-MX" sz="2800" dirty="0"/>
          </a:p>
        </p:txBody>
      </p:sp>
    </p:spTree>
    <p:extLst>
      <p:ext uri="{BB962C8B-B14F-4D97-AF65-F5344CB8AC3E}">
        <p14:creationId xmlns:p14="http://schemas.microsoft.com/office/powerpoint/2010/main" val="1093973047"/>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2276872"/>
            <a:ext cx="8229600" cy="4248472"/>
          </a:xfrm>
        </p:spPr>
        <p:txBody>
          <a:bodyPr>
            <a:normAutofit/>
          </a:bodyPr>
          <a:lstStyle/>
          <a:p>
            <a:pPr marL="0" indent="0" algn="just">
              <a:buNone/>
            </a:pPr>
            <a:r>
              <a:rPr lang="es-MX" sz="2800" dirty="0">
                <a:solidFill>
                  <a:schemeClr val="bg1"/>
                </a:solidFill>
              </a:rPr>
              <a:t>“Una función soberana del Estado, realizada a través de una serie de actos que están proyectados o encaminados a la solución de un litigio o controversia, mediante la aplicación de una ley general a ese caso concreto controvertido para solucionarlo o dirimirlo.”(GÓMEZ, México 2003 pag. 87)</a:t>
            </a:r>
          </a:p>
          <a:p>
            <a:pPr marL="0" indent="0" algn="just">
              <a:buNone/>
            </a:pPr>
            <a:endParaRPr lang="es-MX" sz="2800" dirty="0" smtClean="0">
              <a:solidFill>
                <a:schemeClr val="bg1"/>
              </a:solidFill>
            </a:endParaRPr>
          </a:p>
          <a:p>
            <a:pPr marL="0" indent="0" algn="r">
              <a:buNone/>
            </a:pPr>
            <a:endParaRPr lang="es-MX" sz="2800" dirty="0">
              <a:solidFill>
                <a:schemeClr val="bg1"/>
              </a:solidFill>
            </a:endParaRPr>
          </a:p>
          <a:p>
            <a:pPr marL="0" indent="0" algn="just">
              <a:buNone/>
            </a:pPr>
            <a:endParaRPr lang="es-MX" sz="2800" dirty="0" smtClean="0"/>
          </a:p>
          <a:p>
            <a:pPr marL="0" indent="0" algn="just">
              <a:buNone/>
            </a:pPr>
            <a:endParaRPr lang="es-MX" sz="2800" dirty="0"/>
          </a:p>
          <a:p>
            <a:pPr marL="0" indent="0" algn="just">
              <a:buNone/>
            </a:pPr>
            <a:endParaRPr lang="es-MX" sz="2800" dirty="0"/>
          </a:p>
          <a:p>
            <a:pPr marL="0" indent="0">
              <a:buNone/>
            </a:pPr>
            <a:endParaRPr lang="es-MX" sz="2800" dirty="0" smtClean="0"/>
          </a:p>
          <a:p>
            <a:pPr marL="0" indent="0">
              <a:buNone/>
            </a:pPr>
            <a:endParaRPr lang="es-MX" sz="2800" dirty="0"/>
          </a:p>
          <a:p>
            <a:pPr marL="0" indent="0">
              <a:buNone/>
            </a:pPr>
            <a:endParaRPr lang="es-MX" sz="2800" dirty="0" smtClean="0"/>
          </a:p>
          <a:p>
            <a:pPr marL="0" indent="0">
              <a:buNone/>
            </a:pPr>
            <a:endParaRPr lang="es-MX" sz="2800" dirty="0"/>
          </a:p>
          <a:p>
            <a:pPr marL="0" indent="0">
              <a:buNone/>
            </a:pPr>
            <a:endParaRPr lang="es-MX" sz="2800" dirty="0" smtClean="0"/>
          </a:p>
          <a:p>
            <a:pPr marL="0" indent="0">
              <a:buNone/>
            </a:pPr>
            <a:endParaRPr lang="es-MX" sz="2800" dirty="0"/>
          </a:p>
        </p:txBody>
      </p:sp>
      <p:sp>
        <p:nvSpPr>
          <p:cNvPr id="4" name="3 Rectángulo redondeado"/>
          <p:cNvSpPr/>
          <p:nvPr/>
        </p:nvSpPr>
        <p:spPr>
          <a:xfrm>
            <a:off x="179512" y="404664"/>
            <a:ext cx="8280920" cy="936104"/>
          </a:xfrm>
          <a:prstGeom prst="roundRect">
            <a:avLst/>
          </a:prstGeom>
          <a:gradFill>
            <a:gsLst>
              <a:gs pos="0">
                <a:srgbClr val="E6DCAC"/>
              </a:gs>
              <a:gs pos="12000">
                <a:srgbClr val="E6D78A"/>
              </a:gs>
              <a:gs pos="30000">
                <a:srgbClr val="C7AC4C"/>
              </a:gs>
              <a:gs pos="45000">
                <a:srgbClr val="E6D78A"/>
              </a:gs>
              <a:gs pos="77000">
                <a:srgbClr val="C7AC4C"/>
              </a:gs>
              <a:gs pos="100000">
                <a:srgbClr val="E6DCAC"/>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200" dirty="0" smtClean="0">
                <a:solidFill>
                  <a:srgbClr val="226911"/>
                </a:solidFill>
                <a:latin typeface="Elephant" pitchFamily="18" charset="0"/>
              </a:rPr>
              <a:t>    </a:t>
            </a:r>
            <a:r>
              <a:rPr lang="es-MX" sz="1600" i="1" dirty="0" smtClean="0">
                <a:solidFill>
                  <a:srgbClr val="11752B"/>
                </a:solidFill>
                <a:latin typeface="Bodoni MT Black" pitchFamily="18" charset="0"/>
              </a:rPr>
              <a:t>Universidad Autónoma del Estado de México</a:t>
            </a:r>
          </a:p>
          <a:p>
            <a:pPr algn="ctr"/>
            <a:r>
              <a:rPr lang="es-MX" i="1" dirty="0" smtClean="0">
                <a:solidFill>
                  <a:srgbClr val="11752B"/>
                </a:solidFill>
                <a:latin typeface="Bodoni MT Black" pitchFamily="18" charset="0"/>
              </a:rPr>
              <a:t>  </a:t>
            </a:r>
            <a:r>
              <a:rPr lang="es-MX" sz="1600" i="1" dirty="0" smtClean="0">
                <a:solidFill>
                  <a:srgbClr val="11752B"/>
                </a:solidFill>
                <a:latin typeface="Arial Rounded MT Bold" pitchFamily="34" charset="0"/>
              </a:rPr>
              <a:t>Centro Universitario UAEM Texcoco</a:t>
            </a:r>
            <a:endParaRPr lang="es-ES" sz="1600" i="1" dirty="0">
              <a:solidFill>
                <a:srgbClr val="11752B"/>
              </a:solidFill>
              <a:latin typeface="Arial Rounded MT Bold" pitchFamily="34" charset="0"/>
            </a:endParaRPr>
          </a:p>
        </p:txBody>
      </p:sp>
      <p:grpSp>
        <p:nvGrpSpPr>
          <p:cNvPr id="5" name="12 Grupo"/>
          <p:cNvGrpSpPr/>
          <p:nvPr/>
        </p:nvGrpSpPr>
        <p:grpSpPr>
          <a:xfrm>
            <a:off x="431540" y="476672"/>
            <a:ext cx="792088" cy="792088"/>
            <a:chOff x="827584" y="404664"/>
            <a:chExt cx="792088" cy="792088"/>
          </a:xfrm>
        </p:grpSpPr>
        <p:sp>
          <p:nvSpPr>
            <p:cNvPr id="6" name="5 Elipse"/>
            <p:cNvSpPr/>
            <p:nvPr/>
          </p:nvSpPr>
          <p:spPr>
            <a:xfrm>
              <a:off x="827584" y="404664"/>
              <a:ext cx="792088" cy="792088"/>
            </a:xfrm>
            <a:prstGeom prst="ellipse">
              <a:avLst/>
            </a:prstGeom>
            <a:solidFill>
              <a:srgbClr val="FFFFFF"/>
            </a:solidFill>
            <a:ln>
              <a:solidFill>
                <a:schemeClr val="accent3">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solidFill>
                  <a:prstClr val="white"/>
                </a:solidFill>
              </a:endParaRPr>
            </a:p>
          </p:txBody>
        </p:sp>
        <p:pic>
          <p:nvPicPr>
            <p:cNvPr id="7" name="Picture 2" descr="http://t1.gstatic.com/images?q=tbn:ANd9GcSfLtaCsGO9UgQ96G_1eswjYFRMOZ_RtGGO6cdOqtA40QlhU6vh6WmpYcye">
              <a:hlinkClick r:id="rId2"/>
            </p:cNvPr>
            <p:cNvPicPr>
              <a:picLocks noChangeAspect="1" noChangeArrowheads="1"/>
            </p:cNvPicPr>
            <p:nvPr/>
          </p:nvPicPr>
          <p:blipFill>
            <a:blip r:embed="rId3" cstate="print">
              <a:lum bright="17000" contrast="3000"/>
            </a:blip>
            <a:srcRect/>
            <a:stretch>
              <a:fillRect/>
            </a:stretch>
          </p:blipFill>
          <p:spPr bwMode="auto">
            <a:xfrm>
              <a:off x="956031" y="553460"/>
              <a:ext cx="543553" cy="507505"/>
            </a:xfrm>
            <a:prstGeom prst="rect">
              <a:avLst/>
            </a:prstGeom>
            <a:noFill/>
          </p:spPr>
        </p:pic>
      </p:grpSp>
      <p:grpSp>
        <p:nvGrpSpPr>
          <p:cNvPr id="8" name="12 Grupo"/>
          <p:cNvGrpSpPr/>
          <p:nvPr/>
        </p:nvGrpSpPr>
        <p:grpSpPr>
          <a:xfrm>
            <a:off x="7380312" y="476672"/>
            <a:ext cx="792088" cy="792088"/>
            <a:chOff x="827584" y="404664"/>
            <a:chExt cx="792088" cy="792088"/>
          </a:xfrm>
        </p:grpSpPr>
        <p:sp>
          <p:nvSpPr>
            <p:cNvPr id="9" name="8 Elipse"/>
            <p:cNvSpPr/>
            <p:nvPr/>
          </p:nvSpPr>
          <p:spPr>
            <a:xfrm>
              <a:off x="827584" y="404664"/>
              <a:ext cx="792088" cy="792088"/>
            </a:xfrm>
            <a:prstGeom prst="ellipse">
              <a:avLst/>
            </a:prstGeom>
            <a:solidFill>
              <a:srgbClr val="FFFFFF"/>
            </a:solidFill>
            <a:ln>
              <a:solidFill>
                <a:schemeClr val="accent3">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solidFill>
                  <a:prstClr val="white"/>
                </a:solidFill>
              </a:endParaRPr>
            </a:p>
          </p:txBody>
        </p:sp>
        <p:pic>
          <p:nvPicPr>
            <p:cNvPr id="10" name="Picture 2" descr="http://t1.gstatic.com/images?q=tbn:ANd9GcSfLtaCsGO9UgQ96G_1eswjYFRMOZ_RtGGO6cdOqtA40QlhU6vh6WmpYcye">
              <a:hlinkClick r:id="rId2"/>
            </p:cNvPr>
            <p:cNvPicPr>
              <a:picLocks noChangeAspect="1" noChangeArrowheads="1"/>
            </p:cNvPicPr>
            <p:nvPr/>
          </p:nvPicPr>
          <p:blipFill>
            <a:blip r:embed="rId3" cstate="print">
              <a:lum bright="17000" contrast="3000"/>
            </a:blip>
            <a:srcRect/>
            <a:stretch>
              <a:fillRect/>
            </a:stretch>
          </p:blipFill>
          <p:spPr bwMode="auto">
            <a:xfrm>
              <a:off x="956031" y="553460"/>
              <a:ext cx="543553" cy="507505"/>
            </a:xfrm>
            <a:prstGeom prst="rect">
              <a:avLst/>
            </a:prstGeom>
            <a:noFill/>
          </p:spPr>
        </p:pic>
      </p:grpSp>
      <p:sp>
        <p:nvSpPr>
          <p:cNvPr id="11" name="10 Título"/>
          <p:cNvSpPr>
            <a:spLocks noGrp="1"/>
          </p:cNvSpPr>
          <p:nvPr>
            <p:ph type="title"/>
          </p:nvPr>
        </p:nvSpPr>
        <p:spPr>
          <a:xfrm>
            <a:off x="467544" y="1579343"/>
            <a:ext cx="8229600" cy="523220"/>
          </a:xfrm>
          <a:prstGeom prst="rect">
            <a:avLst/>
          </a:prstGeom>
          <a:solidFill>
            <a:schemeClr val="accent5">
              <a:lumMod val="40000"/>
              <a:lumOff val="60000"/>
            </a:schemeClr>
          </a:solidFill>
        </p:spPr>
        <p:txBody>
          <a:bodyPr wrap="square">
            <a:spAutoFit/>
          </a:bodyPr>
          <a:lstStyle/>
          <a:p>
            <a:r>
              <a:rPr lang="es-MX" sz="2800" dirty="0" smtClean="0"/>
              <a:t>JURISDICCIÓN. CONCEPTOS . . .</a:t>
            </a:r>
            <a:endParaRPr lang="es-MX" sz="2800" dirty="0"/>
          </a:p>
        </p:txBody>
      </p:sp>
    </p:spTree>
    <p:extLst>
      <p:ext uri="{BB962C8B-B14F-4D97-AF65-F5344CB8AC3E}">
        <p14:creationId xmlns:p14="http://schemas.microsoft.com/office/powerpoint/2010/main" val="1159862362"/>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323428" y="1556792"/>
            <a:ext cx="8229600" cy="4752528"/>
          </a:xfrm>
        </p:spPr>
        <p:txBody>
          <a:bodyPr>
            <a:normAutofit fontScale="92500" lnSpcReduction="10000"/>
          </a:bodyPr>
          <a:lstStyle/>
          <a:p>
            <a:pPr marL="0" indent="0" algn="just">
              <a:lnSpc>
                <a:spcPct val="150000"/>
              </a:lnSpc>
              <a:buNone/>
            </a:pPr>
            <a:r>
              <a:rPr lang="es-MX" sz="2800" dirty="0">
                <a:solidFill>
                  <a:schemeClr val="bg1"/>
                </a:solidFill>
              </a:rPr>
              <a:t>Guiseppe Chiovenda considera que la jurisdicción es “la función del Estado que tiene por fin la actuación de la voluntad concreta de la ley mediante la sustitución, por la actividad de los órganos públicos, de la actividad de los particulares o de otros órganos públicos, sea al afirmar la existencia de la voluntad de la ley, sea al hacerla prácticamente efectiva.” (ARELLANO, México 2009 pag. 336-337)</a:t>
            </a:r>
          </a:p>
          <a:p>
            <a:pPr algn="just">
              <a:lnSpc>
                <a:spcPct val="150000"/>
              </a:lnSpc>
              <a:buNone/>
            </a:pPr>
            <a:endParaRPr lang="es-MX" sz="2800" dirty="0" smtClean="0"/>
          </a:p>
          <a:p>
            <a:pPr marL="0" indent="0" algn="just">
              <a:buNone/>
            </a:pPr>
            <a:endParaRPr lang="es-MX" sz="2800" dirty="0" smtClean="0"/>
          </a:p>
          <a:p>
            <a:pPr marL="0" indent="0" algn="just">
              <a:buNone/>
            </a:pPr>
            <a:endParaRPr lang="es-MX" sz="2800" dirty="0"/>
          </a:p>
          <a:p>
            <a:pPr marL="0" indent="0" algn="just">
              <a:buNone/>
            </a:pPr>
            <a:endParaRPr lang="es-MX" sz="2800" dirty="0"/>
          </a:p>
          <a:p>
            <a:pPr marL="0" indent="0">
              <a:buNone/>
            </a:pPr>
            <a:endParaRPr lang="es-MX" sz="2800" dirty="0" smtClean="0"/>
          </a:p>
          <a:p>
            <a:pPr marL="0" indent="0">
              <a:buNone/>
            </a:pPr>
            <a:endParaRPr lang="es-MX" sz="2800" dirty="0"/>
          </a:p>
          <a:p>
            <a:pPr marL="0" indent="0">
              <a:buNone/>
            </a:pPr>
            <a:endParaRPr lang="es-MX" sz="2800" dirty="0" smtClean="0"/>
          </a:p>
          <a:p>
            <a:pPr marL="0" indent="0">
              <a:buNone/>
            </a:pPr>
            <a:endParaRPr lang="es-MX" sz="2800" dirty="0"/>
          </a:p>
          <a:p>
            <a:pPr marL="0" indent="0">
              <a:buNone/>
            </a:pPr>
            <a:endParaRPr lang="es-MX" sz="2800" dirty="0" smtClean="0"/>
          </a:p>
          <a:p>
            <a:pPr marL="0" indent="0">
              <a:buNone/>
            </a:pPr>
            <a:endParaRPr lang="es-MX" sz="2800" dirty="0"/>
          </a:p>
        </p:txBody>
      </p:sp>
      <p:sp>
        <p:nvSpPr>
          <p:cNvPr id="4" name="3 Rectángulo redondeado"/>
          <p:cNvSpPr/>
          <p:nvPr/>
        </p:nvSpPr>
        <p:spPr>
          <a:xfrm>
            <a:off x="221060" y="116632"/>
            <a:ext cx="8280920" cy="702696"/>
          </a:xfrm>
          <a:prstGeom prst="roundRect">
            <a:avLst/>
          </a:prstGeom>
          <a:gradFill>
            <a:gsLst>
              <a:gs pos="0">
                <a:srgbClr val="E6DCAC"/>
              </a:gs>
              <a:gs pos="12000">
                <a:srgbClr val="E6D78A"/>
              </a:gs>
              <a:gs pos="30000">
                <a:srgbClr val="C7AC4C"/>
              </a:gs>
              <a:gs pos="45000">
                <a:srgbClr val="E6D78A"/>
              </a:gs>
              <a:gs pos="77000">
                <a:srgbClr val="C7AC4C"/>
              </a:gs>
              <a:gs pos="100000">
                <a:srgbClr val="E6DCAC"/>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200" dirty="0" smtClean="0">
                <a:solidFill>
                  <a:srgbClr val="226911"/>
                </a:solidFill>
                <a:latin typeface="Elephant" pitchFamily="18" charset="0"/>
              </a:rPr>
              <a:t>    </a:t>
            </a:r>
            <a:r>
              <a:rPr lang="es-MX" sz="1400" i="1" dirty="0" smtClean="0">
                <a:solidFill>
                  <a:srgbClr val="11752B"/>
                </a:solidFill>
                <a:latin typeface="Bodoni MT Black" pitchFamily="18" charset="0"/>
              </a:rPr>
              <a:t>Universidad Autónoma del Estado de México</a:t>
            </a:r>
          </a:p>
          <a:p>
            <a:pPr algn="ctr"/>
            <a:r>
              <a:rPr lang="es-MX" sz="1600" i="1" dirty="0" smtClean="0">
                <a:solidFill>
                  <a:srgbClr val="11752B"/>
                </a:solidFill>
                <a:latin typeface="Bodoni MT Black" pitchFamily="18" charset="0"/>
              </a:rPr>
              <a:t>  </a:t>
            </a:r>
            <a:r>
              <a:rPr lang="es-MX" sz="1400" i="1" dirty="0" smtClean="0">
                <a:solidFill>
                  <a:srgbClr val="11752B"/>
                </a:solidFill>
                <a:latin typeface="Arial Rounded MT Bold" pitchFamily="34" charset="0"/>
              </a:rPr>
              <a:t>Centro Universitario UAEM Texcoco</a:t>
            </a:r>
            <a:endParaRPr lang="es-ES" sz="1400" i="1" dirty="0">
              <a:solidFill>
                <a:srgbClr val="11752B"/>
              </a:solidFill>
              <a:latin typeface="Arial Rounded MT Bold" pitchFamily="34" charset="0"/>
            </a:endParaRPr>
          </a:p>
        </p:txBody>
      </p:sp>
      <p:grpSp>
        <p:nvGrpSpPr>
          <p:cNvPr id="8" name="12 Grupo"/>
          <p:cNvGrpSpPr/>
          <p:nvPr/>
        </p:nvGrpSpPr>
        <p:grpSpPr>
          <a:xfrm>
            <a:off x="7380312" y="123136"/>
            <a:ext cx="672000" cy="656301"/>
            <a:chOff x="827584" y="404664"/>
            <a:chExt cx="792088" cy="792088"/>
          </a:xfrm>
        </p:grpSpPr>
        <p:sp>
          <p:nvSpPr>
            <p:cNvPr id="9" name="8 Elipse"/>
            <p:cNvSpPr/>
            <p:nvPr/>
          </p:nvSpPr>
          <p:spPr>
            <a:xfrm>
              <a:off x="827584" y="404664"/>
              <a:ext cx="792088" cy="792088"/>
            </a:xfrm>
            <a:prstGeom prst="ellipse">
              <a:avLst/>
            </a:prstGeom>
            <a:solidFill>
              <a:srgbClr val="FFFFFF"/>
            </a:solidFill>
            <a:ln>
              <a:solidFill>
                <a:schemeClr val="accent3">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solidFill>
                  <a:prstClr val="white"/>
                </a:solidFill>
              </a:endParaRPr>
            </a:p>
          </p:txBody>
        </p:sp>
        <p:pic>
          <p:nvPicPr>
            <p:cNvPr id="10" name="Picture 2" descr="http://t1.gstatic.com/images?q=tbn:ANd9GcSfLtaCsGO9UgQ96G_1eswjYFRMOZ_RtGGO6cdOqtA40QlhU6vh6WmpYcye">
              <a:hlinkClick r:id="rId2"/>
            </p:cNvPr>
            <p:cNvPicPr>
              <a:picLocks noChangeAspect="1" noChangeArrowheads="1"/>
            </p:cNvPicPr>
            <p:nvPr/>
          </p:nvPicPr>
          <p:blipFill>
            <a:blip r:embed="rId3" cstate="print">
              <a:lum bright="17000" contrast="3000"/>
            </a:blip>
            <a:srcRect/>
            <a:stretch>
              <a:fillRect/>
            </a:stretch>
          </p:blipFill>
          <p:spPr bwMode="auto">
            <a:xfrm>
              <a:off x="956031" y="553460"/>
              <a:ext cx="543553" cy="507505"/>
            </a:xfrm>
            <a:prstGeom prst="rect">
              <a:avLst/>
            </a:prstGeom>
            <a:noFill/>
          </p:spPr>
        </p:pic>
      </p:grpSp>
      <p:sp>
        <p:nvSpPr>
          <p:cNvPr id="11" name="10 Título"/>
          <p:cNvSpPr>
            <a:spLocks noGrp="1"/>
          </p:cNvSpPr>
          <p:nvPr>
            <p:ph type="title"/>
          </p:nvPr>
        </p:nvSpPr>
        <p:spPr>
          <a:xfrm>
            <a:off x="288379" y="908720"/>
            <a:ext cx="8229600" cy="461665"/>
          </a:xfrm>
          <a:prstGeom prst="rect">
            <a:avLst/>
          </a:prstGeom>
          <a:solidFill>
            <a:schemeClr val="accent5">
              <a:lumMod val="60000"/>
              <a:lumOff val="40000"/>
            </a:schemeClr>
          </a:solidFill>
        </p:spPr>
        <p:txBody>
          <a:bodyPr wrap="square">
            <a:spAutoFit/>
          </a:bodyPr>
          <a:lstStyle/>
          <a:p>
            <a:r>
              <a:rPr lang="es-MX" sz="2400" dirty="0"/>
              <a:t>JURISDICCIÓN. CONCEPTOS . . .</a:t>
            </a:r>
          </a:p>
        </p:txBody>
      </p:sp>
      <p:grpSp>
        <p:nvGrpSpPr>
          <p:cNvPr id="12" name="12 Grupo"/>
          <p:cNvGrpSpPr/>
          <p:nvPr/>
        </p:nvGrpSpPr>
        <p:grpSpPr>
          <a:xfrm>
            <a:off x="683568" y="116632"/>
            <a:ext cx="672000" cy="656301"/>
            <a:chOff x="827584" y="404664"/>
            <a:chExt cx="792088" cy="792088"/>
          </a:xfrm>
        </p:grpSpPr>
        <p:sp>
          <p:nvSpPr>
            <p:cNvPr id="13" name="12 Elipse"/>
            <p:cNvSpPr/>
            <p:nvPr/>
          </p:nvSpPr>
          <p:spPr>
            <a:xfrm>
              <a:off x="827584" y="404664"/>
              <a:ext cx="792088" cy="792088"/>
            </a:xfrm>
            <a:prstGeom prst="ellipse">
              <a:avLst/>
            </a:prstGeom>
            <a:solidFill>
              <a:srgbClr val="FFFFFF"/>
            </a:solidFill>
            <a:ln>
              <a:solidFill>
                <a:schemeClr val="accent3">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solidFill>
                  <a:prstClr val="white"/>
                </a:solidFill>
              </a:endParaRPr>
            </a:p>
          </p:txBody>
        </p:sp>
        <p:pic>
          <p:nvPicPr>
            <p:cNvPr id="14" name="Picture 2" descr="http://t1.gstatic.com/images?q=tbn:ANd9GcSfLtaCsGO9UgQ96G_1eswjYFRMOZ_RtGGO6cdOqtA40QlhU6vh6WmpYcye">
              <a:hlinkClick r:id="rId2"/>
            </p:cNvPr>
            <p:cNvPicPr>
              <a:picLocks noChangeAspect="1" noChangeArrowheads="1"/>
            </p:cNvPicPr>
            <p:nvPr/>
          </p:nvPicPr>
          <p:blipFill>
            <a:blip r:embed="rId3" cstate="print">
              <a:lum bright="17000" contrast="3000"/>
            </a:blip>
            <a:srcRect/>
            <a:stretch>
              <a:fillRect/>
            </a:stretch>
          </p:blipFill>
          <p:spPr bwMode="auto">
            <a:xfrm>
              <a:off x="956031" y="553460"/>
              <a:ext cx="543553" cy="507505"/>
            </a:xfrm>
            <a:prstGeom prst="rect">
              <a:avLst/>
            </a:prstGeom>
            <a:noFill/>
          </p:spPr>
        </p:pic>
      </p:grpSp>
    </p:spTree>
    <p:extLst>
      <p:ext uri="{BB962C8B-B14F-4D97-AF65-F5344CB8AC3E}">
        <p14:creationId xmlns:p14="http://schemas.microsoft.com/office/powerpoint/2010/main" val="3332815921"/>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323428" y="1556792"/>
            <a:ext cx="8229600" cy="4752528"/>
          </a:xfrm>
        </p:spPr>
        <p:txBody>
          <a:bodyPr>
            <a:normAutofit/>
          </a:bodyPr>
          <a:lstStyle/>
          <a:p>
            <a:pPr algn="just">
              <a:lnSpc>
                <a:spcPct val="150000"/>
              </a:lnSpc>
              <a:buNone/>
            </a:pPr>
            <a:r>
              <a:rPr lang="es-MX" sz="2800" dirty="0">
                <a:solidFill>
                  <a:schemeClr val="bg1"/>
                </a:solidFill>
              </a:rPr>
              <a:t>La jurisdicción (del </a:t>
            </a:r>
            <a:r>
              <a:rPr lang="es-MX" sz="2800" dirty="0" smtClean="0">
                <a:solidFill>
                  <a:schemeClr val="bg1"/>
                </a:solidFill>
              </a:rPr>
              <a:t>latín </a:t>
            </a:r>
            <a:r>
              <a:rPr lang="es-MX" sz="2800" i="1" dirty="0">
                <a:solidFill>
                  <a:schemeClr val="bg1"/>
                </a:solidFill>
              </a:rPr>
              <a:t>iurisdictio</a:t>
            </a:r>
            <a:r>
              <a:rPr lang="es-MX" sz="2800" dirty="0">
                <a:solidFill>
                  <a:schemeClr val="bg1"/>
                </a:solidFill>
              </a:rPr>
              <a:t> [decir el derecho]) es la potestad, derivada de la soberanía del Estado, de aplicar el derecho en el caso concreto, resolviendo de modo definitivo e irrevocable la controversia, que es ejercida en forma exclusiva por los tribunales de justicia integrados por jueces  autónomos e independientes. </a:t>
            </a:r>
          </a:p>
          <a:p>
            <a:pPr algn="just">
              <a:lnSpc>
                <a:spcPct val="150000"/>
              </a:lnSpc>
              <a:buNone/>
            </a:pPr>
            <a:endParaRPr lang="es-MX" sz="2800" dirty="0" smtClean="0">
              <a:solidFill>
                <a:schemeClr val="bg1"/>
              </a:solidFill>
            </a:endParaRPr>
          </a:p>
          <a:p>
            <a:pPr marL="0" indent="0" algn="just">
              <a:buNone/>
            </a:pPr>
            <a:endParaRPr lang="es-MX" sz="2800" dirty="0" smtClean="0">
              <a:solidFill>
                <a:schemeClr val="bg1"/>
              </a:solidFill>
            </a:endParaRPr>
          </a:p>
          <a:p>
            <a:pPr marL="0" indent="0" algn="just">
              <a:buNone/>
            </a:pPr>
            <a:endParaRPr lang="es-MX" sz="2800" dirty="0">
              <a:solidFill>
                <a:schemeClr val="bg1"/>
              </a:solidFill>
            </a:endParaRPr>
          </a:p>
          <a:p>
            <a:pPr marL="0" indent="0" algn="just">
              <a:buNone/>
            </a:pPr>
            <a:endParaRPr lang="es-MX" sz="2800" dirty="0">
              <a:solidFill>
                <a:schemeClr val="bg1"/>
              </a:solidFill>
            </a:endParaRPr>
          </a:p>
          <a:p>
            <a:pPr marL="0" indent="0">
              <a:buNone/>
            </a:pPr>
            <a:endParaRPr lang="es-MX" sz="2800" dirty="0" smtClean="0">
              <a:solidFill>
                <a:schemeClr val="bg1"/>
              </a:solidFill>
            </a:endParaRPr>
          </a:p>
          <a:p>
            <a:pPr marL="0" indent="0">
              <a:buNone/>
            </a:pPr>
            <a:endParaRPr lang="es-MX" sz="2800" dirty="0">
              <a:solidFill>
                <a:schemeClr val="bg1"/>
              </a:solidFill>
            </a:endParaRPr>
          </a:p>
          <a:p>
            <a:pPr marL="0" indent="0">
              <a:buNone/>
            </a:pPr>
            <a:endParaRPr lang="es-MX" sz="2800" dirty="0" smtClean="0">
              <a:solidFill>
                <a:schemeClr val="bg1"/>
              </a:solidFill>
            </a:endParaRPr>
          </a:p>
          <a:p>
            <a:pPr marL="0" indent="0">
              <a:buNone/>
            </a:pPr>
            <a:endParaRPr lang="es-MX" sz="2800" dirty="0">
              <a:solidFill>
                <a:schemeClr val="bg1"/>
              </a:solidFill>
            </a:endParaRPr>
          </a:p>
          <a:p>
            <a:pPr marL="0" indent="0">
              <a:buNone/>
            </a:pPr>
            <a:endParaRPr lang="es-MX" sz="2800" dirty="0" smtClean="0">
              <a:solidFill>
                <a:schemeClr val="bg1"/>
              </a:solidFill>
            </a:endParaRPr>
          </a:p>
          <a:p>
            <a:pPr marL="0" indent="0">
              <a:buNone/>
            </a:pPr>
            <a:endParaRPr lang="es-MX" sz="2800" dirty="0">
              <a:solidFill>
                <a:schemeClr val="bg1"/>
              </a:solidFill>
            </a:endParaRPr>
          </a:p>
        </p:txBody>
      </p:sp>
      <p:sp>
        <p:nvSpPr>
          <p:cNvPr id="4" name="3 Rectángulo redondeado"/>
          <p:cNvSpPr/>
          <p:nvPr/>
        </p:nvSpPr>
        <p:spPr>
          <a:xfrm>
            <a:off x="221060" y="116632"/>
            <a:ext cx="8280920" cy="702696"/>
          </a:xfrm>
          <a:prstGeom prst="roundRect">
            <a:avLst/>
          </a:prstGeom>
          <a:gradFill>
            <a:gsLst>
              <a:gs pos="0">
                <a:srgbClr val="E6DCAC"/>
              </a:gs>
              <a:gs pos="12000">
                <a:srgbClr val="E6D78A"/>
              </a:gs>
              <a:gs pos="30000">
                <a:srgbClr val="C7AC4C"/>
              </a:gs>
              <a:gs pos="45000">
                <a:srgbClr val="E6D78A"/>
              </a:gs>
              <a:gs pos="77000">
                <a:srgbClr val="C7AC4C"/>
              </a:gs>
              <a:gs pos="100000">
                <a:srgbClr val="E6DCAC"/>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200" dirty="0" smtClean="0">
                <a:solidFill>
                  <a:srgbClr val="226911"/>
                </a:solidFill>
                <a:latin typeface="Elephant" pitchFamily="18" charset="0"/>
              </a:rPr>
              <a:t>    </a:t>
            </a:r>
            <a:r>
              <a:rPr lang="es-MX" sz="1400" i="1" dirty="0" smtClean="0">
                <a:solidFill>
                  <a:srgbClr val="11752B"/>
                </a:solidFill>
                <a:latin typeface="Bodoni MT Black" pitchFamily="18" charset="0"/>
              </a:rPr>
              <a:t>Universidad Autónoma del Estado de México</a:t>
            </a:r>
          </a:p>
          <a:p>
            <a:pPr algn="ctr"/>
            <a:r>
              <a:rPr lang="es-MX" sz="1600" i="1" dirty="0" smtClean="0">
                <a:solidFill>
                  <a:srgbClr val="11752B"/>
                </a:solidFill>
                <a:latin typeface="Bodoni MT Black" pitchFamily="18" charset="0"/>
              </a:rPr>
              <a:t>  </a:t>
            </a:r>
            <a:r>
              <a:rPr lang="es-MX" sz="1400" i="1" dirty="0" smtClean="0">
                <a:solidFill>
                  <a:srgbClr val="11752B"/>
                </a:solidFill>
                <a:latin typeface="Arial Rounded MT Bold" pitchFamily="34" charset="0"/>
              </a:rPr>
              <a:t>Centro Universitario UAEM Texcoco</a:t>
            </a:r>
            <a:endParaRPr lang="es-ES" sz="1400" i="1" dirty="0">
              <a:solidFill>
                <a:srgbClr val="11752B"/>
              </a:solidFill>
              <a:latin typeface="Arial Rounded MT Bold" pitchFamily="34" charset="0"/>
            </a:endParaRPr>
          </a:p>
        </p:txBody>
      </p:sp>
      <p:grpSp>
        <p:nvGrpSpPr>
          <p:cNvPr id="8" name="12 Grupo"/>
          <p:cNvGrpSpPr/>
          <p:nvPr/>
        </p:nvGrpSpPr>
        <p:grpSpPr>
          <a:xfrm>
            <a:off x="7380312" y="123136"/>
            <a:ext cx="672000" cy="656301"/>
            <a:chOff x="827584" y="404664"/>
            <a:chExt cx="792088" cy="792088"/>
          </a:xfrm>
        </p:grpSpPr>
        <p:sp>
          <p:nvSpPr>
            <p:cNvPr id="9" name="8 Elipse"/>
            <p:cNvSpPr/>
            <p:nvPr/>
          </p:nvSpPr>
          <p:spPr>
            <a:xfrm>
              <a:off x="827584" y="404664"/>
              <a:ext cx="792088" cy="792088"/>
            </a:xfrm>
            <a:prstGeom prst="ellipse">
              <a:avLst/>
            </a:prstGeom>
            <a:solidFill>
              <a:srgbClr val="FFFFFF"/>
            </a:solidFill>
            <a:ln>
              <a:solidFill>
                <a:schemeClr val="accent3">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solidFill>
                  <a:prstClr val="white"/>
                </a:solidFill>
              </a:endParaRPr>
            </a:p>
          </p:txBody>
        </p:sp>
        <p:pic>
          <p:nvPicPr>
            <p:cNvPr id="10" name="Picture 2" descr="http://t1.gstatic.com/images?q=tbn:ANd9GcSfLtaCsGO9UgQ96G_1eswjYFRMOZ_RtGGO6cdOqtA40QlhU6vh6WmpYcye">
              <a:hlinkClick r:id="rId2"/>
            </p:cNvPr>
            <p:cNvPicPr>
              <a:picLocks noChangeAspect="1" noChangeArrowheads="1"/>
            </p:cNvPicPr>
            <p:nvPr/>
          </p:nvPicPr>
          <p:blipFill>
            <a:blip r:embed="rId3" cstate="print">
              <a:lum bright="17000" contrast="3000"/>
            </a:blip>
            <a:srcRect/>
            <a:stretch>
              <a:fillRect/>
            </a:stretch>
          </p:blipFill>
          <p:spPr bwMode="auto">
            <a:xfrm>
              <a:off x="956031" y="553460"/>
              <a:ext cx="543553" cy="507505"/>
            </a:xfrm>
            <a:prstGeom prst="rect">
              <a:avLst/>
            </a:prstGeom>
            <a:noFill/>
          </p:spPr>
        </p:pic>
      </p:grpSp>
      <p:sp>
        <p:nvSpPr>
          <p:cNvPr id="11" name="10 Título"/>
          <p:cNvSpPr>
            <a:spLocks noGrp="1"/>
          </p:cNvSpPr>
          <p:nvPr>
            <p:ph type="title"/>
          </p:nvPr>
        </p:nvSpPr>
        <p:spPr>
          <a:xfrm>
            <a:off x="288379" y="908720"/>
            <a:ext cx="8229600" cy="461665"/>
          </a:xfrm>
          <a:prstGeom prst="rect">
            <a:avLst/>
          </a:prstGeom>
          <a:solidFill>
            <a:schemeClr val="accent5">
              <a:lumMod val="60000"/>
              <a:lumOff val="40000"/>
            </a:schemeClr>
          </a:solidFill>
        </p:spPr>
        <p:txBody>
          <a:bodyPr wrap="square">
            <a:spAutoFit/>
          </a:bodyPr>
          <a:lstStyle/>
          <a:p>
            <a:r>
              <a:rPr lang="es-MX" sz="2400" dirty="0"/>
              <a:t>JURISDICCIÓN. CONCEPTOS . . .</a:t>
            </a:r>
          </a:p>
        </p:txBody>
      </p:sp>
      <p:grpSp>
        <p:nvGrpSpPr>
          <p:cNvPr id="12" name="12 Grupo"/>
          <p:cNvGrpSpPr/>
          <p:nvPr/>
        </p:nvGrpSpPr>
        <p:grpSpPr>
          <a:xfrm>
            <a:off x="683568" y="116632"/>
            <a:ext cx="672000" cy="656301"/>
            <a:chOff x="827584" y="404664"/>
            <a:chExt cx="792088" cy="792088"/>
          </a:xfrm>
        </p:grpSpPr>
        <p:sp>
          <p:nvSpPr>
            <p:cNvPr id="13" name="12 Elipse"/>
            <p:cNvSpPr/>
            <p:nvPr/>
          </p:nvSpPr>
          <p:spPr>
            <a:xfrm>
              <a:off x="827584" y="404664"/>
              <a:ext cx="792088" cy="792088"/>
            </a:xfrm>
            <a:prstGeom prst="ellipse">
              <a:avLst/>
            </a:prstGeom>
            <a:solidFill>
              <a:srgbClr val="FFFFFF"/>
            </a:solidFill>
            <a:ln>
              <a:solidFill>
                <a:schemeClr val="accent3">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solidFill>
                  <a:prstClr val="white"/>
                </a:solidFill>
              </a:endParaRPr>
            </a:p>
          </p:txBody>
        </p:sp>
        <p:pic>
          <p:nvPicPr>
            <p:cNvPr id="14" name="Picture 2" descr="http://t1.gstatic.com/images?q=tbn:ANd9GcSfLtaCsGO9UgQ96G_1eswjYFRMOZ_RtGGO6cdOqtA40QlhU6vh6WmpYcye">
              <a:hlinkClick r:id="rId2"/>
            </p:cNvPr>
            <p:cNvPicPr>
              <a:picLocks noChangeAspect="1" noChangeArrowheads="1"/>
            </p:cNvPicPr>
            <p:nvPr/>
          </p:nvPicPr>
          <p:blipFill>
            <a:blip r:embed="rId3" cstate="print">
              <a:lum bright="17000" contrast="3000"/>
            </a:blip>
            <a:srcRect/>
            <a:stretch>
              <a:fillRect/>
            </a:stretch>
          </p:blipFill>
          <p:spPr bwMode="auto">
            <a:xfrm>
              <a:off x="956031" y="553460"/>
              <a:ext cx="543553" cy="507505"/>
            </a:xfrm>
            <a:prstGeom prst="rect">
              <a:avLst/>
            </a:prstGeom>
            <a:noFill/>
          </p:spPr>
        </p:pic>
      </p:grpSp>
    </p:spTree>
    <p:extLst>
      <p:ext uri="{BB962C8B-B14F-4D97-AF65-F5344CB8AC3E}">
        <p14:creationId xmlns:p14="http://schemas.microsoft.com/office/powerpoint/2010/main" val="3462516604"/>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323428" y="1556792"/>
            <a:ext cx="8229600" cy="4752528"/>
          </a:xfrm>
        </p:spPr>
        <p:txBody>
          <a:bodyPr>
            <a:normAutofit/>
          </a:bodyPr>
          <a:lstStyle/>
          <a:p>
            <a:pPr algn="just">
              <a:lnSpc>
                <a:spcPct val="150000"/>
              </a:lnSpc>
              <a:buNone/>
            </a:pPr>
            <a:r>
              <a:rPr lang="es-MX" sz="2800" dirty="0">
                <a:solidFill>
                  <a:schemeClr val="bg1"/>
                </a:solidFill>
              </a:rPr>
              <a:t>Potestad indica superioridad, es detentada por los tribunales, con caracteres de </a:t>
            </a:r>
            <a:r>
              <a:rPr lang="es-MX" sz="2800" i="1" dirty="0">
                <a:solidFill>
                  <a:schemeClr val="bg1"/>
                </a:solidFill>
              </a:rPr>
              <a:t>imperium</a:t>
            </a:r>
            <a:r>
              <a:rPr lang="es-MX" sz="2800" dirty="0">
                <a:solidFill>
                  <a:schemeClr val="bg1"/>
                </a:solidFill>
              </a:rPr>
              <a:t>, es decir de mando.</a:t>
            </a:r>
          </a:p>
          <a:p>
            <a:pPr algn="just">
              <a:lnSpc>
                <a:spcPct val="150000"/>
              </a:lnSpc>
              <a:buNone/>
            </a:pPr>
            <a:r>
              <a:rPr lang="es-MX" sz="2800" dirty="0" smtClean="0">
                <a:solidFill>
                  <a:schemeClr val="bg1"/>
                </a:solidFill>
              </a:rPr>
              <a:t>Su </a:t>
            </a:r>
            <a:r>
              <a:rPr lang="es-MX" sz="2800" dirty="0">
                <a:solidFill>
                  <a:schemeClr val="bg1"/>
                </a:solidFill>
              </a:rPr>
              <a:t>potestad se diversifica en las de “conocer” y “sentenciar”; en las de “ejecutar o hacer ejecutar lo sentenciado</a:t>
            </a:r>
            <a:r>
              <a:rPr lang="es-MX" sz="2800" dirty="0" smtClean="0">
                <a:solidFill>
                  <a:schemeClr val="bg1"/>
                </a:solidFill>
              </a:rPr>
              <a:t>”.</a:t>
            </a:r>
          </a:p>
          <a:p>
            <a:pPr algn="just">
              <a:lnSpc>
                <a:spcPct val="150000"/>
              </a:lnSpc>
              <a:buNone/>
            </a:pPr>
            <a:endParaRPr lang="es-MX" sz="2800" dirty="0">
              <a:solidFill>
                <a:schemeClr val="bg1"/>
              </a:solidFill>
            </a:endParaRPr>
          </a:p>
          <a:p>
            <a:pPr algn="just">
              <a:lnSpc>
                <a:spcPct val="150000"/>
              </a:lnSpc>
              <a:buNone/>
            </a:pPr>
            <a:endParaRPr lang="es-MX" sz="2800" dirty="0" smtClean="0">
              <a:solidFill>
                <a:schemeClr val="bg1"/>
              </a:solidFill>
            </a:endParaRPr>
          </a:p>
          <a:p>
            <a:pPr marL="0" indent="0" algn="just">
              <a:buNone/>
            </a:pPr>
            <a:endParaRPr lang="es-MX" sz="2800" dirty="0" smtClean="0">
              <a:solidFill>
                <a:schemeClr val="bg1"/>
              </a:solidFill>
            </a:endParaRPr>
          </a:p>
          <a:p>
            <a:pPr marL="0" indent="0" algn="just">
              <a:buNone/>
            </a:pPr>
            <a:endParaRPr lang="es-MX" sz="2800" dirty="0">
              <a:solidFill>
                <a:schemeClr val="bg1"/>
              </a:solidFill>
            </a:endParaRPr>
          </a:p>
          <a:p>
            <a:pPr marL="0" indent="0" algn="just">
              <a:buNone/>
            </a:pPr>
            <a:endParaRPr lang="es-MX" sz="2800" dirty="0">
              <a:solidFill>
                <a:schemeClr val="bg1"/>
              </a:solidFill>
            </a:endParaRPr>
          </a:p>
          <a:p>
            <a:pPr marL="0" indent="0">
              <a:buNone/>
            </a:pPr>
            <a:endParaRPr lang="es-MX" sz="2800" dirty="0" smtClean="0">
              <a:solidFill>
                <a:schemeClr val="bg1"/>
              </a:solidFill>
            </a:endParaRPr>
          </a:p>
          <a:p>
            <a:pPr marL="0" indent="0">
              <a:buNone/>
            </a:pPr>
            <a:endParaRPr lang="es-MX" sz="2800" dirty="0">
              <a:solidFill>
                <a:schemeClr val="bg1"/>
              </a:solidFill>
            </a:endParaRPr>
          </a:p>
          <a:p>
            <a:pPr marL="0" indent="0">
              <a:buNone/>
            </a:pPr>
            <a:endParaRPr lang="es-MX" sz="2800" dirty="0" smtClean="0">
              <a:solidFill>
                <a:schemeClr val="bg1"/>
              </a:solidFill>
            </a:endParaRPr>
          </a:p>
          <a:p>
            <a:pPr marL="0" indent="0">
              <a:buNone/>
            </a:pPr>
            <a:endParaRPr lang="es-MX" sz="2800" dirty="0">
              <a:solidFill>
                <a:schemeClr val="bg1"/>
              </a:solidFill>
            </a:endParaRPr>
          </a:p>
          <a:p>
            <a:pPr marL="0" indent="0">
              <a:buNone/>
            </a:pPr>
            <a:endParaRPr lang="es-MX" sz="2800" dirty="0" smtClean="0">
              <a:solidFill>
                <a:schemeClr val="bg1"/>
              </a:solidFill>
            </a:endParaRPr>
          </a:p>
          <a:p>
            <a:pPr marL="0" indent="0">
              <a:buNone/>
            </a:pPr>
            <a:endParaRPr lang="es-MX" sz="2800" dirty="0">
              <a:solidFill>
                <a:schemeClr val="bg1"/>
              </a:solidFill>
            </a:endParaRPr>
          </a:p>
        </p:txBody>
      </p:sp>
      <p:sp>
        <p:nvSpPr>
          <p:cNvPr id="4" name="3 Rectángulo redondeado"/>
          <p:cNvSpPr/>
          <p:nvPr/>
        </p:nvSpPr>
        <p:spPr>
          <a:xfrm>
            <a:off x="221060" y="116632"/>
            <a:ext cx="8280920" cy="702696"/>
          </a:xfrm>
          <a:prstGeom prst="roundRect">
            <a:avLst/>
          </a:prstGeom>
          <a:gradFill>
            <a:gsLst>
              <a:gs pos="0">
                <a:srgbClr val="E6DCAC"/>
              </a:gs>
              <a:gs pos="12000">
                <a:srgbClr val="E6D78A"/>
              </a:gs>
              <a:gs pos="30000">
                <a:srgbClr val="C7AC4C"/>
              </a:gs>
              <a:gs pos="45000">
                <a:srgbClr val="E6D78A"/>
              </a:gs>
              <a:gs pos="77000">
                <a:srgbClr val="C7AC4C"/>
              </a:gs>
              <a:gs pos="100000">
                <a:srgbClr val="E6DCAC"/>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200" dirty="0" smtClean="0">
                <a:solidFill>
                  <a:srgbClr val="226911"/>
                </a:solidFill>
                <a:latin typeface="Elephant" pitchFamily="18" charset="0"/>
              </a:rPr>
              <a:t>    </a:t>
            </a:r>
            <a:r>
              <a:rPr lang="es-MX" sz="1400" i="1" dirty="0" smtClean="0">
                <a:solidFill>
                  <a:srgbClr val="11752B"/>
                </a:solidFill>
                <a:latin typeface="Bodoni MT Black" pitchFamily="18" charset="0"/>
              </a:rPr>
              <a:t>Universidad Autónoma del Estado de México</a:t>
            </a:r>
          </a:p>
          <a:p>
            <a:pPr algn="ctr"/>
            <a:r>
              <a:rPr lang="es-MX" sz="1600" i="1" dirty="0" smtClean="0">
                <a:solidFill>
                  <a:srgbClr val="11752B"/>
                </a:solidFill>
                <a:latin typeface="Bodoni MT Black" pitchFamily="18" charset="0"/>
              </a:rPr>
              <a:t>  </a:t>
            </a:r>
            <a:r>
              <a:rPr lang="es-MX" sz="1400" i="1" dirty="0" smtClean="0">
                <a:solidFill>
                  <a:srgbClr val="11752B"/>
                </a:solidFill>
                <a:latin typeface="Arial Rounded MT Bold" pitchFamily="34" charset="0"/>
              </a:rPr>
              <a:t>Centro Universitario UAEM Texcoco</a:t>
            </a:r>
            <a:endParaRPr lang="es-ES" sz="1400" i="1" dirty="0">
              <a:solidFill>
                <a:srgbClr val="11752B"/>
              </a:solidFill>
              <a:latin typeface="Arial Rounded MT Bold" pitchFamily="34" charset="0"/>
            </a:endParaRPr>
          </a:p>
        </p:txBody>
      </p:sp>
      <p:grpSp>
        <p:nvGrpSpPr>
          <p:cNvPr id="8" name="12 Grupo"/>
          <p:cNvGrpSpPr/>
          <p:nvPr/>
        </p:nvGrpSpPr>
        <p:grpSpPr>
          <a:xfrm>
            <a:off x="7380312" y="123136"/>
            <a:ext cx="672000" cy="656301"/>
            <a:chOff x="827584" y="404664"/>
            <a:chExt cx="792088" cy="792088"/>
          </a:xfrm>
        </p:grpSpPr>
        <p:sp>
          <p:nvSpPr>
            <p:cNvPr id="9" name="8 Elipse"/>
            <p:cNvSpPr/>
            <p:nvPr/>
          </p:nvSpPr>
          <p:spPr>
            <a:xfrm>
              <a:off x="827584" y="404664"/>
              <a:ext cx="792088" cy="792088"/>
            </a:xfrm>
            <a:prstGeom prst="ellipse">
              <a:avLst/>
            </a:prstGeom>
            <a:solidFill>
              <a:srgbClr val="FFFFFF"/>
            </a:solidFill>
            <a:ln>
              <a:solidFill>
                <a:schemeClr val="accent3">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solidFill>
                  <a:prstClr val="white"/>
                </a:solidFill>
              </a:endParaRPr>
            </a:p>
          </p:txBody>
        </p:sp>
        <p:pic>
          <p:nvPicPr>
            <p:cNvPr id="10" name="Picture 2" descr="http://t1.gstatic.com/images?q=tbn:ANd9GcSfLtaCsGO9UgQ96G_1eswjYFRMOZ_RtGGO6cdOqtA40QlhU6vh6WmpYcye">
              <a:hlinkClick r:id="rId2"/>
            </p:cNvPr>
            <p:cNvPicPr>
              <a:picLocks noChangeAspect="1" noChangeArrowheads="1"/>
            </p:cNvPicPr>
            <p:nvPr/>
          </p:nvPicPr>
          <p:blipFill>
            <a:blip r:embed="rId3" cstate="print">
              <a:lum bright="17000" contrast="3000"/>
            </a:blip>
            <a:srcRect/>
            <a:stretch>
              <a:fillRect/>
            </a:stretch>
          </p:blipFill>
          <p:spPr bwMode="auto">
            <a:xfrm>
              <a:off x="956031" y="553460"/>
              <a:ext cx="543553" cy="507505"/>
            </a:xfrm>
            <a:prstGeom prst="rect">
              <a:avLst/>
            </a:prstGeom>
            <a:noFill/>
          </p:spPr>
        </p:pic>
      </p:grpSp>
      <p:sp>
        <p:nvSpPr>
          <p:cNvPr id="11" name="10 Título"/>
          <p:cNvSpPr>
            <a:spLocks noGrp="1"/>
          </p:cNvSpPr>
          <p:nvPr>
            <p:ph type="title"/>
          </p:nvPr>
        </p:nvSpPr>
        <p:spPr>
          <a:xfrm>
            <a:off x="288379" y="908720"/>
            <a:ext cx="8229600" cy="461665"/>
          </a:xfrm>
          <a:prstGeom prst="rect">
            <a:avLst/>
          </a:prstGeom>
          <a:solidFill>
            <a:schemeClr val="accent5">
              <a:lumMod val="60000"/>
              <a:lumOff val="40000"/>
            </a:schemeClr>
          </a:solidFill>
        </p:spPr>
        <p:txBody>
          <a:bodyPr wrap="square">
            <a:spAutoFit/>
          </a:bodyPr>
          <a:lstStyle/>
          <a:p>
            <a:r>
              <a:rPr lang="es-MX" sz="2400" dirty="0"/>
              <a:t>JURISDICCIÓN. CONCEPTOS . . .</a:t>
            </a:r>
          </a:p>
        </p:txBody>
      </p:sp>
      <p:grpSp>
        <p:nvGrpSpPr>
          <p:cNvPr id="12" name="12 Grupo"/>
          <p:cNvGrpSpPr/>
          <p:nvPr/>
        </p:nvGrpSpPr>
        <p:grpSpPr>
          <a:xfrm>
            <a:off x="683568" y="116632"/>
            <a:ext cx="672000" cy="656301"/>
            <a:chOff x="827584" y="404664"/>
            <a:chExt cx="792088" cy="792088"/>
          </a:xfrm>
        </p:grpSpPr>
        <p:sp>
          <p:nvSpPr>
            <p:cNvPr id="13" name="12 Elipse"/>
            <p:cNvSpPr/>
            <p:nvPr/>
          </p:nvSpPr>
          <p:spPr>
            <a:xfrm>
              <a:off x="827584" y="404664"/>
              <a:ext cx="792088" cy="792088"/>
            </a:xfrm>
            <a:prstGeom prst="ellipse">
              <a:avLst/>
            </a:prstGeom>
            <a:solidFill>
              <a:srgbClr val="FFFFFF"/>
            </a:solidFill>
            <a:ln>
              <a:solidFill>
                <a:schemeClr val="accent3">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solidFill>
                  <a:prstClr val="white"/>
                </a:solidFill>
              </a:endParaRPr>
            </a:p>
          </p:txBody>
        </p:sp>
        <p:pic>
          <p:nvPicPr>
            <p:cNvPr id="14" name="Picture 2" descr="http://t1.gstatic.com/images?q=tbn:ANd9GcSfLtaCsGO9UgQ96G_1eswjYFRMOZ_RtGGO6cdOqtA40QlhU6vh6WmpYcye">
              <a:hlinkClick r:id="rId2"/>
            </p:cNvPr>
            <p:cNvPicPr>
              <a:picLocks noChangeAspect="1" noChangeArrowheads="1"/>
            </p:cNvPicPr>
            <p:nvPr/>
          </p:nvPicPr>
          <p:blipFill>
            <a:blip r:embed="rId3" cstate="print">
              <a:lum bright="17000" contrast="3000"/>
            </a:blip>
            <a:srcRect/>
            <a:stretch>
              <a:fillRect/>
            </a:stretch>
          </p:blipFill>
          <p:spPr bwMode="auto">
            <a:xfrm>
              <a:off x="956031" y="553460"/>
              <a:ext cx="543553" cy="507505"/>
            </a:xfrm>
            <a:prstGeom prst="rect">
              <a:avLst/>
            </a:prstGeom>
            <a:noFill/>
          </p:spPr>
        </p:pic>
      </p:grpSp>
    </p:spTree>
    <p:extLst>
      <p:ext uri="{BB962C8B-B14F-4D97-AF65-F5344CB8AC3E}">
        <p14:creationId xmlns:p14="http://schemas.microsoft.com/office/powerpoint/2010/main" val="1320036214"/>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323428" y="1556792"/>
            <a:ext cx="8229600" cy="4752528"/>
          </a:xfrm>
        </p:spPr>
        <p:txBody>
          <a:bodyPr>
            <a:normAutofit/>
          </a:bodyPr>
          <a:lstStyle/>
          <a:p>
            <a:pPr algn="just">
              <a:lnSpc>
                <a:spcPct val="150000"/>
              </a:lnSpc>
              <a:buNone/>
            </a:pPr>
            <a:r>
              <a:rPr lang="es-MX" sz="2800" dirty="0" smtClean="0">
                <a:solidFill>
                  <a:schemeClr val="bg1"/>
                </a:solidFill>
              </a:rPr>
              <a:t>A) Es </a:t>
            </a:r>
            <a:r>
              <a:rPr lang="es-MX" sz="2800" dirty="0">
                <a:solidFill>
                  <a:schemeClr val="bg1"/>
                </a:solidFill>
              </a:rPr>
              <a:t>una función del Estado.</a:t>
            </a:r>
          </a:p>
          <a:p>
            <a:pPr algn="just">
              <a:lnSpc>
                <a:spcPct val="150000"/>
              </a:lnSpc>
              <a:buNone/>
            </a:pPr>
            <a:r>
              <a:rPr lang="es-MX" sz="2800" dirty="0" smtClean="0">
                <a:solidFill>
                  <a:schemeClr val="bg1"/>
                </a:solidFill>
              </a:rPr>
              <a:t>B) Hay </a:t>
            </a:r>
            <a:r>
              <a:rPr lang="es-MX" sz="2800" dirty="0">
                <a:solidFill>
                  <a:schemeClr val="bg1"/>
                </a:solidFill>
              </a:rPr>
              <a:t>una actuación de la voluntad concreta de la ley.</a:t>
            </a:r>
          </a:p>
          <a:p>
            <a:pPr algn="just">
              <a:lnSpc>
                <a:spcPct val="150000"/>
              </a:lnSpc>
              <a:buNone/>
            </a:pPr>
            <a:r>
              <a:rPr lang="es-MX" sz="2800" dirty="0" smtClean="0">
                <a:solidFill>
                  <a:schemeClr val="bg1"/>
                </a:solidFill>
              </a:rPr>
              <a:t>C) Opera </a:t>
            </a:r>
            <a:r>
              <a:rPr lang="es-MX" sz="2800" dirty="0">
                <a:solidFill>
                  <a:schemeClr val="bg1"/>
                </a:solidFill>
              </a:rPr>
              <a:t>una sustitución.</a:t>
            </a:r>
          </a:p>
          <a:p>
            <a:pPr algn="just">
              <a:lnSpc>
                <a:spcPct val="150000"/>
              </a:lnSpc>
              <a:buNone/>
            </a:pPr>
            <a:r>
              <a:rPr lang="es-MX" sz="2800" dirty="0" smtClean="0">
                <a:solidFill>
                  <a:schemeClr val="bg1"/>
                </a:solidFill>
              </a:rPr>
              <a:t>D) El </a:t>
            </a:r>
            <a:r>
              <a:rPr lang="es-MX" sz="2800" dirty="0">
                <a:solidFill>
                  <a:schemeClr val="bg1"/>
                </a:solidFill>
              </a:rPr>
              <a:t>órgano estatal afirma la existencia de la voluntad de la ley y la hace prácticamente efectiva.</a:t>
            </a:r>
          </a:p>
          <a:p>
            <a:pPr algn="just">
              <a:lnSpc>
                <a:spcPct val="150000"/>
              </a:lnSpc>
              <a:buNone/>
            </a:pPr>
            <a:endParaRPr lang="es-MX" sz="2800" dirty="0" smtClean="0">
              <a:solidFill>
                <a:schemeClr val="bg1"/>
              </a:solidFill>
            </a:endParaRPr>
          </a:p>
          <a:p>
            <a:pPr marL="0" indent="0" algn="just">
              <a:buNone/>
            </a:pPr>
            <a:endParaRPr lang="es-MX" sz="2800" dirty="0" smtClean="0">
              <a:solidFill>
                <a:schemeClr val="bg1"/>
              </a:solidFill>
            </a:endParaRPr>
          </a:p>
          <a:p>
            <a:pPr marL="0" indent="0" algn="just">
              <a:buNone/>
            </a:pPr>
            <a:endParaRPr lang="es-MX" sz="2800" dirty="0">
              <a:solidFill>
                <a:schemeClr val="bg1"/>
              </a:solidFill>
            </a:endParaRPr>
          </a:p>
          <a:p>
            <a:pPr marL="0" indent="0" algn="just">
              <a:buNone/>
            </a:pPr>
            <a:endParaRPr lang="es-MX" sz="2800" dirty="0">
              <a:solidFill>
                <a:schemeClr val="bg1"/>
              </a:solidFill>
            </a:endParaRPr>
          </a:p>
          <a:p>
            <a:pPr marL="0" indent="0">
              <a:buNone/>
            </a:pPr>
            <a:endParaRPr lang="es-MX" sz="2800" dirty="0" smtClean="0">
              <a:solidFill>
                <a:schemeClr val="bg1"/>
              </a:solidFill>
            </a:endParaRPr>
          </a:p>
          <a:p>
            <a:pPr marL="0" indent="0">
              <a:buNone/>
            </a:pPr>
            <a:endParaRPr lang="es-MX" sz="2800" dirty="0">
              <a:solidFill>
                <a:schemeClr val="bg1"/>
              </a:solidFill>
            </a:endParaRPr>
          </a:p>
          <a:p>
            <a:pPr marL="0" indent="0">
              <a:buNone/>
            </a:pPr>
            <a:endParaRPr lang="es-MX" sz="2800" dirty="0" smtClean="0">
              <a:solidFill>
                <a:schemeClr val="bg1"/>
              </a:solidFill>
            </a:endParaRPr>
          </a:p>
          <a:p>
            <a:pPr marL="0" indent="0">
              <a:buNone/>
            </a:pPr>
            <a:endParaRPr lang="es-MX" sz="2800" dirty="0">
              <a:solidFill>
                <a:schemeClr val="bg1"/>
              </a:solidFill>
            </a:endParaRPr>
          </a:p>
          <a:p>
            <a:pPr marL="0" indent="0">
              <a:buNone/>
            </a:pPr>
            <a:endParaRPr lang="es-MX" sz="2800" dirty="0" smtClean="0">
              <a:solidFill>
                <a:schemeClr val="bg1"/>
              </a:solidFill>
            </a:endParaRPr>
          </a:p>
          <a:p>
            <a:pPr marL="0" indent="0">
              <a:buNone/>
            </a:pPr>
            <a:endParaRPr lang="es-MX" sz="2800" dirty="0">
              <a:solidFill>
                <a:schemeClr val="bg1"/>
              </a:solidFill>
            </a:endParaRPr>
          </a:p>
        </p:txBody>
      </p:sp>
      <p:sp>
        <p:nvSpPr>
          <p:cNvPr id="4" name="3 Rectángulo redondeado"/>
          <p:cNvSpPr/>
          <p:nvPr/>
        </p:nvSpPr>
        <p:spPr>
          <a:xfrm>
            <a:off x="221060" y="116632"/>
            <a:ext cx="8280920" cy="702696"/>
          </a:xfrm>
          <a:prstGeom prst="roundRect">
            <a:avLst/>
          </a:prstGeom>
          <a:gradFill>
            <a:gsLst>
              <a:gs pos="0">
                <a:srgbClr val="E6DCAC"/>
              </a:gs>
              <a:gs pos="12000">
                <a:srgbClr val="E6D78A"/>
              </a:gs>
              <a:gs pos="30000">
                <a:srgbClr val="C7AC4C"/>
              </a:gs>
              <a:gs pos="45000">
                <a:srgbClr val="E6D78A"/>
              </a:gs>
              <a:gs pos="77000">
                <a:srgbClr val="C7AC4C"/>
              </a:gs>
              <a:gs pos="100000">
                <a:srgbClr val="E6DCAC"/>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200" dirty="0" smtClean="0">
                <a:solidFill>
                  <a:srgbClr val="226911"/>
                </a:solidFill>
                <a:latin typeface="Elephant" pitchFamily="18" charset="0"/>
              </a:rPr>
              <a:t>    </a:t>
            </a:r>
            <a:r>
              <a:rPr lang="es-MX" sz="1400" i="1" dirty="0" smtClean="0">
                <a:solidFill>
                  <a:srgbClr val="11752B"/>
                </a:solidFill>
                <a:latin typeface="Bodoni MT Black" pitchFamily="18" charset="0"/>
              </a:rPr>
              <a:t>Universidad Autónoma del Estado de México</a:t>
            </a:r>
          </a:p>
          <a:p>
            <a:pPr algn="ctr"/>
            <a:r>
              <a:rPr lang="es-MX" sz="1600" i="1" dirty="0" smtClean="0">
                <a:solidFill>
                  <a:srgbClr val="11752B"/>
                </a:solidFill>
                <a:latin typeface="Bodoni MT Black" pitchFamily="18" charset="0"/>
              </a:rPr>
              <a:t>  </a:t>
            </a:r>
            <a:r>
              <a:rPr lang="es-MX" sz="1400" i="1" dirty="0" smtClean="0">
                <a:solidFill>
                  <a:srgbClr val="11752B"/>
                </a:solidFill>
                <a:latin typeface="Arial Rounded MT Bold" pitchFamily="34" charset="0"/>
              </a:rPr>
              <a:t>Centro Universitario UAEM Texcoco</a:t>
            </a:r>
            <a:endParaRPr lang="es-ES" sz="1400" i="1" dirty="0">
              <a:solidFill>
                <a:srgbClr val="11752B"/>
              </a:solidFill>
              <a:latin typeface="Arial Rounded MT Bold" pitchFamily="34" charset="0"/>
            </a:endParaRPr>
          </a:p>
        </p:txBody>
      </p:sp>
      <p:grpSp>
        <p:nvGrpSpPr>
          <p:cNvPr id="8" name="12 Grupo"/>
          <p:cNvGrpSpPr/>
          <p:nvPr/>
        </p:nvGrpSpPr>
        <p:grpSpPr>
          <a:xfrm>
            <a:off x="7380312" y="123136"/>
            <a:ext cx="672000" cy="656301"/>
            <a:chOff x="827584" y="404664"/>
            <a:chExt cx="792088" cy="792088"/>
          </a:xfrm>
        </p:grpSpPr>
        <p:sp>
          <p:nvSpPr>
            <p:cNvPr id="9" name="8 Elipse"/>
            <p:cNvSpPr/>
            <p:nvPr/>
          </p:nvSpPr>
          <p:spPr>
            <a:xfrm>
              <a:off x="827584" y="404664"/>
              <a:ext cx="792088" cy="792088"/>
            </a:xfrm>
            <a:prstGeom prst="ellipse">
              <a:avLst/>
            </a:prstGeom>
            <a:solidFill>
              <a:srgbClr val="FFFFFF"/>
            </a:solidFill>
            <a:ln>
              <a:solidFill>
                <a:schemeClr val="accent3">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solidFill>
                  <a:prstClr val="white"/>
                </a:solidFill>
              </a:endParaRPr>
            </a:p>
          </p:txBody>
        </p:sp>
        <p:pic>
          <p:nvPicPr>
            <p:cNvPr id="10" name="Picture 2" descr="http://t1.gstatic.com/images?q=tbn:ANd9GcSfLtaCsGO9UgQ96G_1eswjYFRMOZ_RtGGO6cdOqtA40QlhU6vh6WmpYcye">
              <a:hlinkClick r:id="rId2"/>
            </p:cNvPr>
            <p:cNvPicPr>
              <a:picLocks noChangeAspect="1" noChangeArrowheads="1"/>
            </p:cNvPicPr>
            <p:nvPr/>
          </p:nvPicPr>
          <p:blipFill>
            <a:blip r:embed="rId3" cstate="print">
              <a:lum bright="17000" contrast="3000"/>
            </a:blip>
            <a:srcRect/>
            <a:stretch>
              <a:fillRect/>
            </a:stretch>
          </p:blipFill>
          <p:spPr bwMode="auto">
            <a:xfrm>
              <a:off x="956031" y="553460"/>
              <a:ext cx="543553" cy="507505"/>
            </a:xfrm>
            <a:prstGeom prst="rect">
              <a:avLst/>
            </a:prstGeom>
            <a:noFill/>
          </p:spPr>
        </p:pic>
      </p:grpSp>
      <p:sp>
        <p:nvSpPr>
          <p:cNvPr id="11" name="10 Título"/>
          <p:cNvSpPr>
            <a:spLocks noGrp="1"/>
          </p:cNvSpPr>
          <p:nvPr>
            <p:ph type="title"/>
          </p:nvPr>
        </p:nvSpPr>
        <p:spPr>
          <a:xfrm>
            <a:off x="288379" y="908720"/>
            <a:ext cx="8229600" cy="461665"/>
          </a:xfrm>
          <a:prstGeom prst="rect">
            <a:avLst/>
          </a:prstGeom>
          <a:solidFill>
            <a:schemeClr val="accent5">
              <a:lumMod val="60000"/>
              <a:lumOff val="40000"/>
            </a:schemeClr>
          </a:solidFill>
        </p:spPr>
        <p:txBody>
          <a:bodyPr wrap="square">
            <a:spAutoFit/>
          </a:bodyPr>
          <a:lstStyle/>
          <a:p>
            <a:r>
              <a:rPr lang="es-MX" sz="2400" dirty="0" smtClean="0"/>
              <a:t>ELEMENTOS DE LA JURISDICCIÓN</a:t>
            </a:r>
            <a:endParaRPr lang="es-MX" sz="2400" dirty="0"/>
          </a:p>
        </p:txBody>
      </p:sp>
      <p:grpSp>
        <p:nvGrpSpPr>
          <p:cNvPr id="12" name="12 Grupo"/>
          <p:cNvGrpSpPr/>
          <p:nvPr/>
        </p:nvGrpSpPr>
        <p:grpSpPr>
          <a:xfrm>
            <a:off x="683568" y="116632"/>
            <a:ext cx="672000" cy="656301"/>
            <a:chOff x="827584" y="404664"/>
            <a:chExt cx="792088" cy="792088"/>
          </a:xfrm>
        </p:grpSpPr>
        <p:sp>
          <p:nvSpPr>
            <p:cNvPr id="13" name="12 Elipse"/>
            <p:cNvSpPr/>
            <p:nvPr/>
          </p:nvSpPr>
          <p:spPr>
            <a:xfrm>
              <a:off x="827584" y="404664"/>
              <a:ext cx="792088" cy="792088"/>
            </a:xfrm>
            <a:prstGeom prst="ellipse">
              <a:avLst/>
            </a:prstGeom>
            <a:solidFill>
              <a:srgbClr val="FFFFFF"/>
            </a:solidFill>
            <a:ln>
              <a:solidFill>
                <a:schemeClr val="accent3">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solidFill>
                  <a:prstClr val="white"/>
                </a:solidFill>
              </a:endParaRPr>
            </a:p>
          </p:txBody>
        </p:sp>
        <p:pic>
          <p:nvPicPr>
            <p:cNvPr id="14" name="Picture 2" descr="http://t1.gstatic.com/images?q=tbn:ANd9GcSfLtaCsGO9UgQ96G_1eswjYFRMOZ_RtGGO6cdOqtA40QlhU6vh6WmpYcye">
              <a:hlinkClick r:id="rId2"/>
            </p:cNvPr>
            <p:cNvPicPr>
              <a:picLocks noChangeAspect="1" noChangeArrowheads="1"/>
            </p:cNvPicPr>
            <p:nvPr/>
          </p:nvPicPr>
          <p:blipFill>
            <a:blip r:embed="rId3" cstate="print">
              <a:lum bright="17000" contrast="3000"/>
            </a:blip>
            <a:srcRect/>
            <a:stretch>
              <a:fillRect/>
            </a:stretch>
          </p:blipFill>
          <p:spPr bwMode="auto">
            <a:xfrm>
              <a:off x="956031" y="553460"/>
              <a:ext cx="543553" cy="507505"/>
            </a:xfrm>
            <a:prstGeom prst="rect">
              <a:avLst/>
            </a:prstGeom>
            <a:noFill/>
          </p:spPr>
        </p:pic>
      </p:grpSp>
    </p:spTree>
    <p:extLst>
      <p:ext uri="{BB962C8B-B14F-4D97-AF65-F5344CB8AC3E}">
        <p14:creationId xmlns:p14="http://schemas.microsoft.com/office/powerpoint/2010/main" val="1792560603"/>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323428" y="1556792"/>
            <a:ext cx="8229600" cy="4752528"/>
          </a:xfrm>
        </p:spPr>
        <p:txBody>
          <a:bodyPr>
            <a:normAutofit fontScale="77500" lnSpcReduction="20000"/>
          </a:bodyPr>
          <a:lstStyle/>
          <a:p>
            <a:pPr algn="just">
              <a:lnSpc>
                <a:spcPct val="150000"/>
              </a:lnSpc>
            </a:pPr>
            <a:r>
              <a:rPr lang="es-MX" sz="2800" dirty="0" smtClean="0">
                <a:solidFill>
                  <a:schemeClr val="bg1"/>
                </a:solidFill>
                <a:latin typeface="Arial" pitchFamily="34" charset="0"/>
                <a:cs typeface="Arial" pitchFamily="34" charset="0"/>
              </a:rPr>
              <a:t>LEGALIDAD</a:t>
            </a:r>
            <a:r>
              <a:rPr lang="es-MX" sz="2800" dirty="0">
                <a:solidFill>
                  <a:schemeClr val="bg1"/>
                </a:solidFill>
                <a:latin typeface="Arial" pitchFamily="34" charset="0"/>
                <a:cs typeface="Arial" pitchFamily="34" charset="0"/>
              </a:rPr>
              <a:t>.</a:t>
            </a:r>
          </a:p>
          <a:p>
            <a:pPr algn="just">
              <a:lnSpc>
                <a:spcPct val="150000"/>
              </a:lnSpc>
            </a:pPr>
            <a:r>
              <a:rPr lang="es-MX" sz="2800" dirty="0">
                <a:solidFill>
                  <a:schemeClr val="bg1"/>
                </a:solidFill>
                <a:latin typeface="Arial" pitchFamily="34" charset="0"/>
                <a:cs typeface="Arial" pitchFamily="34" charset="0"/>
              </a:rPr>
              <a:t>INDEPENDENCIA E INAMOVILIDAD.</a:t>
            </a:r>
          </a:p>
          <a:p>
            <a:pPr algn="just">
              <a:lnSpc>
                <a:spcPct val="150000"/>
              </a:lnSpc>
            </a:pPr>
            <a:r>
              <a:rPr lang="es-MX" sz="2800" dirty="0">
                <a:solidFill>
                  <a:schemeClr val="bg1"/>
                </a:solidFill>
                <a:latin typeface="Arial" pitchFamily="34" charset="0"/>
                <a:cs typeface="Arial" pitchFamily="34" charset="0"/>
              </a:rPr>
              <a:t>RESPONSABILIDAD.</a:t>
            </a:r>
          </a:p>
          <a:p>
            <a:pPr algn="just">
              <a:lnSpc>
                <a:spcPct val="150000"/>
              </a:lnSpc>
            </a:pPr>
            <a:r>
              <a:rPr lang="es-MX" sz="2800" dirty="0">
                <a:solidFill>
                  <a:schemeClr val="bg1"/>
                </a:solidFill>
                <a:latin typeface="Arial" pitchFamily="34" charset="0"/>
                <a:cs typeface="Arial" pitchFamily="34" charset="0"/>
              </a:rPr>
              <a:t>TERRITORIALIDAD.</a:t>
            </a:r>
          </a:p>
          <a:p>
            <a:pPr algn="just">
              <a:lnSpc>
                <a:spcPct val="150000"/>
              </a:lnSpc>
            </a:pPr>
            <a:r>
              <a:rPr lang="es-MX" sz="2800" dirty="0">
                <a:solidFill>
                  <a:schemeClr val="bg1"/>
                </a:solidFill>
                <a:latin typeface="Arial" pitchFamily="34" charset="0"/>
                <a:cs typeface="Arial" pitchFamily="34" charset="0"/>
              </a:rPr>
              <a:t>SEDENTARIEDAD.</a:t>
            </a:r>
          </a:p>
          <a:p>
            <a:pPr algn="just">
              <a:lnSpc>
                <a:spcPct val="150000"/>
              </a:lnSpc>
            </a:pPr>
            <a:r>
              <a:rPr lang="es-MX" sz="2800" dirty="0">
                <a:solidFill>
                  <a:schemeClr val="bg1"/>
                </a:solidFill>
                <a:latin typeface="Arial" pitchFamily="34" charset="0"/>
                <a:cs typeface="Arial" pitchFamily="34" charset="0"/>
              </a:rPr>
              <a:t>PASIVIDAD.</a:t>
            </a:r>
          </a:p>
          <a:p>
            <a:pPr algn="just">
              <a:lnSpc>
                <a:spcPct val="150000"/>
              </a:lnSpc>
            </a:pPr>
            <a:r>
              <a:rPr lang="es-MX" sz="2800" dirty="0">
                <a:solidFill>
                  <a:schemeClr val="bg1"/>
                </a:solidFill>
                <a:latin typeface="Arial" pitchFamily="34" charset="0"/>
                <a:cs typeface="Arial" pitchFamily="34" charset="0"/>
              </a:rPr>
              <a:t>INAVOCABILIDAD.</a:t>
            </a:r>
          </a:p>
          <a:p>
            <a:pPr algn="just">
              <a:lnSpc>
                <a:spcPct val="150000"/>
              </a:lnSpc>
            </a:pPr>
            <a:r>
              <a:rPr lang="es-MX" sz="2800" dirty="0">
                <a:solidFill>
                  <a:schemeClr val="bg1"/>
                </a:solidFill>
                <a:latin typeface="Arial" pitchFamily="34" charset="0"/>
                <a:cs typeface="Arial" pitchFamily="34" charset="0"/>
              </a:rPr>
              <a:t>GRADUALIDAD.</a:t>
            </a:r>
          </a:p>
          <a:p>
            <a:pPr algn="just">
              <a:lnSpc>
                <a:spcPct val="150000"/>
              </a:lnSpc>
            </a:pPr>
            <a:r>
              <a:rPr lang="es-MX" sz="2800" dirty="0">
                <a:solidFill>
                  <a:schemeClr val="bg1"/>
                </a:solidFill>
                <a:latin typeface="Arial" pitchFamily="34" charset="0"/>
                <a:cs typeface="Arial" pitchFamily="34" charset="0"/>
              </a:rPr>
              <a:t>PUBLICIDAD</a:t>
            </a:r>
            <a:endParaRPr lang="es-MX" sz="2800" dirty="0">
              <a:solidFill>
                <a:schemeClr val="bg1"/>
              </a:solidFill>
            </a:endParaRPr>
          </a:p>
          <a:p>
            <a:pPr marL="0" indent="0" algn="just">
              <a:buNone/>
            </a:pPr>
            <a:endParaRPr lang="es-MX" sz="2800" dirty="0" smtClean="0">
              <a:solidFill>
                <a:schemeClr val="bg1"/>
              </a:solidFill>
            </a:endParaRPr>
          </a:p>
          <a:p>
            <a:pPr marL="0" indent="0" algn="just">
              <a:buNone/>
            </a:pPr>
            <a:endParaRPr lang="es-MX" sz="2800" dirty="0">
              <a:solidFill>
                <a:schemeClr val="bg1"/>
              </a:solidFill>
            </a:endParaRPr>
          </a:p>
          <a:p>
            <a:pPr marL="0" indent="0" algn="just">
              <a:buNone/>
            </a:pPr>
            <a:endParaRPr lang="es-MX" sz="2800" dirty="0">
              <a:solidFill>
                <a:schemeClr val="bg1"/>
              </a:solidFill>
            </a:endParaRPr>
          </a:p>
          <a:p>
            <a:pPr marL="0" indent="0">
              <a:buNone/>
            </a:pPr>
            <a:endParaRPr lang="es-MX" sz="2800" dirty="0" smtClean="0">
              <a:solidFill>
                <a:schemeClr val="bg1"/>
              </a:solidFill>
            </a:endParaRPr>
          </a:p>
          <a:p>
            <a:pPr marL="0" indent="0">
              <a:buNone/>
            </a:pPr>
            <a:endParaRPr lang="es-MX" sz="2800" dirty="0">
              <a:solidFill>
                <a:schemeClr val="bg1"/>
              </a:solidFill>
            </a:endParaRPr>
          </a:p>
          <a:p>
            <a:pPr marL="0" indent="0">
              <a:buNone/>
            </a:pPr>
            <a:endParaRPr lang="es-MX" sz="2800" dirty="0" smtClean="0">
              <a:solidFill>
                <a:schemeClr val="bg1"/>
              </a:solidFill>
            </a:endParaRPr>
          </a:p>
          <a:p>
            <a:pPr marL="0" indent="0">
              <a:buNone/>
            </a:pPr>
            <a:endParaRPr lang="es-MX" sz="2800" dirty="0">
              <a:solidFill>
                <a:schemeClr val="bg1"/>
              </a:solidFill>
            </a:endParaRPr>
          </a:p>
          <a:p>
            <a:pPr marL="0" indent="0">
              <a:buNone/>
            </a:pPr>
            <a:endParaRPr lang="es-MX" sz="2800" dirty="0" smtClean="0">
              <a:solidFill>
                <a:schemeClr val="bg1"/>
              </a:solidFill>
            </a:endParaRPr>
          </a:p>
          <a:p>
            <a:pPr marL="0" indent="0">
              <a:buNone/>
            </a:pPr>
            <a:endParaRPr lang="es-MX" sz="2800" dirty="0">
              <a:solidFill>
                <a:schemeClr val="bg1"/>
              </a:solidFill>
            </a:endParaRPr>
          </a:p>
        </p:txBody>
      </p:sp>
      <p:sp>
        <p:nvSpPr>
          <p:cNvPr id="4" name="3 Rectángulo redondeado"/>
          <p:cNvSpPr/>
          <p:nvPr/>
        </p:nvSpPr>
        <p:spPr>
          <a:xfrm>
            <a:off x="221060" y="116632"/>
            <a:ext cx="8280920" cy="702696"/>
          </a:xfrm>
          <a:prstGeom prst="roundRect">
            <a:avLst/>
          </a:prstGeom>
          <a:gradFill>
            <a:gsLst>
              <a:gs pos="0">
                <a:srgbClr val="E6DCAC"/>
              </a:gs>
              <a:gs pos="12000">
                <a:srgbClr val="E6D78A"/>
              </a:gs>
              <a:gs pos="30000">
                <a:srgbClr val="C7AC4C"/>
              </a:gs>
              <a:gs pos="45000">
                <a:srgbClr val="E6D78A"/>
              </a:gs>
              <a:gs pos="77000">
                <a:srgbClr val="C7AC4C"/>
              </a:gs>
              <a:gs pos="100000">
                <a:srgbClr val="E6DCAC"/>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200" dirty="0" smtClean="0">
                <a:solidFill>
                  <a:srgbClr val="226911"/>
                </a:solidFill>
                <a:latin typeface="Elephant" pitchFamily="18" charset="0"/>
              </a:rPr>
              <a:t>    </a:t>
            </a:r>
            <a:r>
              <a:rPr lang="es-MX" sz="1400" i="1" dirty="0" smtClean="0">
                <a:solidFill>
                  <a:srgbClr val="11752B"/>
                </a:solidFill>
                <a:latin typeface="Bodoni MT Black" pitchFamily="18" charset="0"/>
              </a:rPr>
              <a:t>Universidad Autónoma del Estado de México</a:t>
            </a:r>
          </a:p>
          <a:p>
            <a:pPr algn="ctr"/>
            <a:r>
              <a:rPr lang="es-MX" sz="1600" i="1" dirty="0" smtClean="0">
                <a:solidFill>
                  <a:srgbClr val="11752B"/>
                </a:solidFill>
                <a:latin typeface="Bodoni MT Black" pitchFamily="18" charset="0"/>
              </a:rPr>
              <a:t>  </a:t>
            </a:r>
            <a:r>
              <a:rPr lang="es-MX" sz="1400" i="1" dirty="0" smtClean="0">
                <a:solidFill>
                  <a:srgbClr val="11752B"/>
                </a:solidFill>
                <a:latin typeface="Arial Rounded MT Bold" pitchFamily="34" charset="0"/>
              </a:rPr>
              <a:t>Centro Universitario UAEM Texcoco</a:t>
            </a:r>
            <a:endParaRPr lang="es-ES" sz="1400" i="1" dirty="0">
              <a:solidFill>
                <a:srgbClr val="11752B"/>
              </a:solidFill>
              <a:latin typeface="Arial Rounded MT Bold" pitchFamily="34" charset="0"/>
            </a:endParaRPr>
          </a:p>
        </p:txBody>
      </p:sp>
      <p:grpSp>
        <p:nvGrpSpPr>
          <p:cNvPr id="8" name="12 Grupo"/>
          <p:cNvGrpSpPr/>
          <p:nvPr/>
        </p:nvGrpSpPr>
        <p:grpSpPr>
          <a:xfrm>
            <a:off x="7380312" y="123136"/>
            <a:ext cx="672000" cy="656301"/>
            <a:chOff x="827584" y="404664"/>
            <a:chExt cx="792088" cy="792088"/>
          </a:xfrm>
        </p:grpSpPr>
        <p:sp>
          <p:nvSpPr>
            <p:cNvPr id="9" name="8 Elipse"/>
            <p:cNvSpPr/>
            <p:nvPr/>
          </p:nvSpPr>
          <p:spPr>
            <a:xfrm>
              <a:off x="827584" y="404664"/>
              <a:ext cx="792088" cy="792088"/>
            </a:xfrm>
            <a:prstGeom prst="ellipse">
              <a:avLst/>
            </a:prstGeom>
            <a:solidFill>
              <a:srgbClr val="FFFFFF"/>
            </a:solidFill>
            <a:ln>
              <a:solidFill>
                <a:schemeClr val="accent3">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solidFill>
                  <a:prstClr val="white"/>
                </a:solidFill>
              </a:endParaRPr>
            </a:p>
          </p:txBody>
        </p:sp>
        <p:pic>
          <p:nvPicPr>
            <p:cNvPr id="10" name="Picture 2" descr="http://t1.gstatic.com/images?q=tbn:ANd9GcSfLtaCsGO9UgQ96G_1eswjYFRMOZ_RtGGO6cdOqtA40QlhU6vh6WmpYcye">
              <a:hlinkClick r:id="rId2"/>
            </p:cNvPr>
            <p:cNvPicPr>
              <a:picLocks noChangeAspect="1" noChangeArrowheads="1"/>
            </p:cNvPicPr>
            <p:nvPr/>
          </p:nvPicPr>
          <p:blipFill>
            <a:blip r:embed="rId3" cstate="print">
              <a:lum bright="17000" contrast="3000"/>
            </a:blip>
            <a:srcRect/>
            <a:stretch>
              <a:fillRect/>
            </a:stretch>
          </p:blipFill>
          <p:spPr bwMode="auto">
            <a:xfrm>
              <a:off x="956031" y="553460"/>
              <a:ext cx="543553" cy="507505"/>
            </a:xfrm>
            <a:prstGeom prst="rect">
              <a:avLst/>
            </a:prstGeom>
            <a:noFill/>
          </p:spPr>
        </p:pic>
      </p:grpSp>
      <p:sp>
        <p:nvSpPr>
          <p:cNvPr id="11" name="10 Título"/>
          <p:cNvSpPr>
            <a:spLocks noGrp="1"/>
          </p:cNvSpPr>
          <p:nvPr>
            <p:ph type="title"/>
          </p:nvPr>
        </p:nvSpPr>
        <p:spPr>
          <a:xfrm>
            <a:off x="288379" y="908720"/>
            <a:ext cx="8229600" cy="461665"/>
          </a:xfrm>
          <a:prstGeom prst="rect">
            <a:avLst/>
          </a:prstGeom>
          <a:solidFill>
            <a:schemeClr val="accent5">
              <a:lumMod val="60000"/>
              <a:lumOff val="40000"/>
            </a:schemeClr>
          </a:solidFill>
        </p:spPr>
        <p:txBody>
          <a:bodyPr wrap="square">
            <a:spAutoFit/>
          </a:bodyPr>
          <a:lstStyle/>
          <a:p>
            <a:r>
              <a:rPr lang="es-MX" sz="2400" dirty="0" smtClean="0"/>
              <a:t>BASES DE LA JURISDICCIÓN</a:t>
            </a:r>
            <a:endParaRPr lang="es-MX" sz="2400" dirty="0"/>
          </a:p>
        </p:txBody>
      </p:sp>
      <p:grpSp>
        <p:nvGrpSpPr>
          <p:cNvPr id="12" name="12 Grupo"/>
          <p:cNvGrpSpPr/>
          <p:nvPr/>
        </p:nvGrpSpPr>
        <p:grpSpPr>
          <a:xfrm>
            <a:off x="683568" y="116632"/>
            <a:ext cx="672000" cy="656301"/>
            <a:chOff x="827584" y="404664"/>
            <a:chExt cx="792088" cy="792088"/>
          </a:xfrm>
        </p:grpSpPr>
        <p:sp>
          <p:nvSpPr>
            <p:cNvPr id="13" name="12 Elipse"/>
            <p:cNvSpPr/>
            <p:nvPr/>
          </p:nvSpPr>
          <p:spPr>
            <a:xfrm>
              <a:off x="827584" y="404664"/>
              <a:ext cx="792088" cy="792088"/>
            </a:xfrm>
            <a:prstGeom prst="ellipse">
              <a:avLst/>
            </a:prstGeom>
            <a:solidFill>
              <a:srgbClr val="FFFFFF"/>
            </a:solidFill>
            <a:ln>
              <a:solidFill>
                <a:schemeClr val="accent3">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solidFill>
                  <a:prstClr val="white"/>
                </a:solidFill>
              </a:endParaRPr>
            </a:p>
          </p:txBody>
        </p:sp>
        <p:pic>
          <p:nvPicPr>
            <p:cNvPr id="14" name="Picture 2" descr="http://t1.gstatic.com/images?q=tbn:ANd9GcSfLtaCsGO9UgQ96G_1eswjYFRMOZ_RtGGO6cdOqtA40QlhU6vh6WmpYcye">
              <a:hlinkClick r:id="rId2"/>
            </p:cNvPr>
            <p:cNvPicPr>
              <a:picLocks noChangeAspect="1" noChangeArrowheads="1"/>
            </p:cNvPicPr>
            <p:nvPr/>
          </p:nvPicPr>
          <p:blipFill>
            <a:blip r:embed="rId3" cstate="print">
              <a:lum bright="17000" contrast="3000"/>
            </a:blip>
            <a:srcRect/>
            <a:stretch>
              <a:fillRect/>
            </a:stretch>
          </p:blipFill>
          <p:spPr bwMode="auto">
            <a:xfrm>
              <a:off x="956031" y="553460"/>
              <a:ext cx="543553" cy="507505"/>
            </a:xfrm>
            <a:prstGeom prst="rect">
              <a:avLst/>
            </a:prstGeom>
            <a:noFill/>
          </p:spPr>
        </p:pic>
      </p:grpSp>
    </p:spTree>
    <p:extLst>
      <p:ext uri="{BB962C8B-B14F-4D97-AF65-F5344CB8AC3E}">
        <p14:creationId xmlns:p14="http://schemas.microsoft.com/office/powerpoint/2010/main" val="2192342468"/>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323428" y="1556792"/>
            <a:ext cx="8229600" cy="4752528"/>
          </a:xfrm>
        </p:spPr>
        <p:txBody>
          <a:bodyPr>
            <a:normAutofit fontScale="77500" lnSpcReduction="20000"/>
          </a:bodyPr>
          <a:lstStyle/>
          <a:p>
            <a:pPr>
              <a:buNone/>
            </a:pPr>
            <a:endParaRPr lang="es-MX" sz="2800" dirty="0">
              <a:solidFill>
                <a:schemeClr val="bg1"/>
              </a:solidFill>
              <a:latin typeface="Arial" pitchFamily="34" charset="0"/>
              <a:cs typeface="Arial" pitchFamily="34" charset="0"/>
            </a:endParaRPr>
          </a:p>
          <a:p>
            <a:r>
              <a:rPr lang="es-MX" sz="2800" dirty="0">
                <a:solidFill>
                  <a:schemeClr val="bg1"/>
                </a:solidFill>
                <a:latin typeface="Arial" pitchFamily="34" charset="0"/>
                <a:cs typeface="Arial" pitchFamily="34" charset="0"/>
              </a:rPr>
              <a:t>Por razón de la función:</a:t>
            </a:r>
          </a:p>
          <a:p>
            <a:pPr marL="457200" indent="-457200">
              <a:lnSpc>
                <a:spcPct val="150000"/>
              </a:lnSpc>
              <a:buFont typeface="+mj-lt"/>
              <a:buAutoNum type="alphaLcParenR"/>
            </a:pPr>
            <a:r>
              <a:rPr lang="es-MX" sz="2800" dirty="0">
                <a:solidFill>
                  <a:schemeClr val="bg1"/>
                </a:solidFill>
                <a:latin typeface="Arial" pitchFamily="34" charset="0"/>
                <a:cs typeface="Arial" pitchFamily="34" charset="0"/>
              </a:rPr>
              <a:t>La administración es una función primaria.</a:t>
            </a:r>
          </a:p>
          <a:p>
            <a:pPr marL="457200" indent="-457200">
              <a:lnSpc>
                <a:spcPct val="150000"/>
              </a:lnSpc>
              <a:buFont typeface="+mj-lt"/>
              <a:buAutoNum type="alphaLcParenR"/>
            </a:pPr>
            <a:r>
              <a:rPr lang="es-MX" sz="2800" dirty="0">
                <a:solidFill>
                  <a:schemeClr val="bg1"/>
                </a:solidFill>
                <a:latin typeface="Arial" pitchFamily="34" charset="0"/>
                <a:cs typeface="Arial" pitchFamily="34" charset="0"/>
              </a:rPr>
              <a:t>La jurisdicción es una función </a:t>
            </a:r>
            <a:r>
              <a:rPr lang="es-MX" sz="2800" i="1" dirty="0">
                <a:solidFill>
                  <a:schemeClr val="bg1"/>
                </a:solidFill>
                <a:latin typeface="Arial" pitchFamily="34" charset="0"/>
                <a:cs typeface="Arial" pitchFamily="34" charset="0"/>
              </a:rPr>
              <a:t>sustitutiva, </a:t>
            </a:r>
            <a:r>
              <a:rPr lang="es-MX" sz="2800" dirty="0">
                <a:solidFill>
                  <a:schemeClr val="bg1"/>
                </a:solidFill>
                <a:latin typeface="Arial" pitchFamily="34" charset="0"/>
                <a:cs typeface="Arial" pitchFamily="34" charset="0"/>
              </a:rPr>
              <a:t>secundaria.</a:t>
            </a:r>
          </a:p>
          <a:p>
            <a:pPr marL="457200" indent="-457200">
              <a:lnSpc>
                <a:spcPct val="150000"/>
              </a:lnSpc>
            </a:pPr>
            <a:r>
              <a:rPr lang="es-MX" sz="2800" dirty="0">
                <a:solidFill>
                  <a:schemeClr val="bg1"/>
                </a:solidFill>
                <a:latin typeface="Arial" pitchFamily="34" charset="0"/>
                <a:cs typeface="Arial" pitchFamily="34" charset="0"/>
              </a:rPr>
              <a:t>Por razón de los principios fundamentales que rigen su actividad:</a:t>
            </a:r>
          </a:p>
          <a:p>
            <a:pPr marL="457200" indent="-457200" algn="just">
              <a:lnSpc>
                <a:spcPct val="150000"/>
              </a:lnSpc>
              <a:buFont typeface="+mj-lt"/>
              <a:buAutoNum type="alphaLcParenR"/>
            </a:pPr>
            <a:r>
              <a:rPr lang="es-MX" sz="2800" dirty="0">
                <a:solidFill>
                  <a:schemeClr val="bg1"/>
                </a:solidFill>
                <a:latin typeface="Arial" pitchFamily="34" charset="0"/>
                <a:cs typeface="Arial" pitchFamily="34" charset="0"/>
              </a:rPr>
              <a:t>La administración aplica criterios y principios propios, políticos, sociables, económicos, </a:t>
            </a:r>
            <a:r>
              <a:rPr lang="es-MX" sz="2800" dirty="0" err="1">
                <a:solidFill>
                  <a:schemeClr val="bg1"/>
                </a:solidFill>
                <a:latin typeface="Arial" pitchFamily="34" charset="0"/>
                <a:cs typeface="Arial" pitchFamily="34" charset="0"/>
              </a:rPr>
              <a:t>etc</a:t>
            </a:r>
            <a:r>
              <a:rPr lang="es-MX" sz="2800" dirty="0">
                <a:solidFill>
                  <a:schemeClr val="bg1"/>
                </a:solidFill>
                <a:latin typeface="Arial" pitchFamily="34" charset="0"/>
                <a:cs typeface="Arial" pitchFamily="34" charset="0"/>
              </a:rPr>
              <a:t>, en función a su pública utilidad.</a:t>
            </a:r>
          </a:p>
          <a:p>
            <a:pPr marL="457200" indent="-457200" algn="just">
              <a:lnSpc>
                <a:spcPct val="150000"/>
              </a:lnSpc>
              <a:buFont typeface="+mj-lt"/>
              <a:buAutoNum type="alphaLcParenR"/>
            </a:pPr>
            <a:r>
              <a:rPr lang="es-MX" sz="2800" dirty="0">
                <a:solidFill>
                  <a:schemeClr val="bg1"/>
                </a:solidFill>
                <a:latin typeface="Arial" pitchFamily="34" charset="0"/>
                <a:cs typeface="Arial" pitchFamily="34" charset="0"/>
              </a:rPr>
              <a:t>La jurisdicción aplica el derecho objetivo.</a:t>
            </a:r>
          </a:p>
          <a:p>
            <a:pPr algn="just">
              <a:lnSpc>
                <a:spcPct val="150000"/>
              </a:lnSpc>
              <a:buNone/>
            </a:pPr>
            <a:endParaRPr lang="es-MX" sz="2800" dirty="0">
              <a:solidFill>
                <a:schemeClr val="bg1"/>
              </a:solidFill>
            </a:endParaRPr>
          </a:p>
          <a:p>
            <a:pPr marL="0" indent="0" algn="just">
              <a:buNone/>
            </a:pPr>
            <a:endParaRPr lang="es-MX" sz="2800" dirty="0" smtClean="0">
              <a:solidFill>
                <a:schemeClr val="bg1"/>
              </a:solidFill>
            </a:endParaRPr>
          </a:p>
          <a:p>
            <a:pPr marL="0" indent="0" algn="just">
              <a:buNone/>
            </a:pPr>
            <a:endParaRPr lang="es-MX" sz="2800" dirty="0">
              <a:solidFill>
                <a:schemeClr val="bg1"/>
              </a:solidFill>
            </a:endParaRPr>
          </a:p>
          <a:p>
            <a:pPr marL="0" indent="0" algn="just">
              <a:buNone/>
            </a:pPr>
            <a:endParaRPr lang="es-MX" sz="2800" dirty="0">
              <a:solidFill>
                <a:schemeClr val="bg1"/>
              </a:solidFill>
            </a:endParaRPr>
          </a:p>
          <a:p>
            <a:pPr marL="0" indent="0">
              <a:buNone/>
            </a:pPr>
            <a:endParaRPr lang="es-MX" sz="2800" dirty="0" smtClean="0">
              <a:solidFill>
                <a:schemeClr val="bg1"/>
              </a:solidFill>
            </a:endParaRPr>
          </a:p>
          <a:p>
            <a:pPr marL="0" indent="0">
              <a:buNone/>
            </a:pPr>
            <a:endParaRPr lang="es-MX" sz="2800" dirty="0">
              <a:solidFill>
                <a:schemeClr val="bg1"/>
              </a:solidFill>
            </a:endParaRPr>
          </a:p>
          <a:p>
            <a:pPr marL="0" indent="0">
              <a:buNone/>
            </a:pPr>
            <a:endParaRPr lang="es-MX" sz="2800" dirty="0" smtClean="0">
              <a:solidFill>
                <a:schemeClr val="bg1"/>
              </a:solidFill>
            </a:endParaRPr>
          </a:p>
          <a:p>
            <a:pPr marL="0" indent="0">
              <a:buNone/>
            </a:pPr>
            <a:endParaRPr lang="es-MX" sz="2800" dirty="0">
              <a:solidFill>
                <a:schemeClr val="bg1"/>
              </a:solidFill>
            </a:endParaRPr>
          </a:p>
          <a:p>
            <a:pPr marL="0" indent="0">
              <a:buNone/>
            </a:pPr>
            <a:endParaRPr lang="es-MX" sz="2800" dirty="0" smtClean="0">
              <a:solidFill>
                <a:schemeClr val="bg1"/>
              </a:solidFill>
            </a:endParaRPr>
          </a:p>
          <a:p>
            <a:pPr marL="0" indent="0">
              <a:buNone/>
            </a:pPr>
            <a:endParaRPr lang="es-MX" sz="2800" dirty="0">
              <a:solidFill>
                <a:schemeClr val="bg1"/>
              </a:solidFill>
            </a:endParaRPr>
          </a:p>
        </p:txBody>
      </p:sp>
      <p:sp>
        <p:nvSpPr>
          <p:cNvPr id="4" name="3 Rectángulo redondeado"/>
          <p:cNvSpPr/>
          <p:nvPr/>
        </p:nvSpPr>
        <p:spPr>
          <a:xfrm>
            <a:off x="221060" y="116632"/>
            <a:ext cx="8280920" cy="702696"/>
          </a:xfrm>
          <a:prstGeom prst="roundRect">
            <a:avLst/>
          </a:prstGeom>
          <a:gradFill>
            <a:gsLst>
              <a:gs pos="0">
                <a:srgbClr val="E6DCAC"/>
              </a:gs>
              <a:gs pos="12000">
                <a:srgbClr val="E6D78A"/>
              </a:gs>
              <a:gs pos="30000">
                <a:srgbClr val="C7AC4C"/>
              </a:gs>
              <a:gs pos="45000">
                <a:srgbClr val="E6D78A"/>
              </a:gs>
              <a:gs pos="77000">
                <a:srgbClr val="C7AC4C"/>
              </a:gs>
              <a:gs pos="100000">
                <a:srgbClr val="E6DCAC"/>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200" dirty="0" smtClean="0">
                <a:solidFill>
                  <a:srgbClr val="226911"/>
                </a:solidFill>
                <a:latin typeface="Elephant" pitchFamily="18" charset="0"/>
              </a:rPr>
              <a:t>    </a:t>
            </a:r>
            <a:r>
              <a:rPr lang="es-MX" sz="1400" i="1" dirty="0" smtClean="0">
                <a:solidFill>
                  <a:srgbClr val="11752B"/>
                </a:solidFill>
                <a:latin typeface="Bodoni MT Black" pitchFamily="18" charset="0"/>
              </a:rPr>
              <a:t>Universidad Autónoma del Estado de México</a:t>
            </a:r>
          </a:p>
          <a:p>
            <a:pPr algn="ctr"/>
            <a:r>
              <a:rPr lang="es-MX" sz="1600" i="1" dirty="0" smtClean="0">
                <a:solidFill>
                  <a:srgbClr val="11752B"/>
                </a:solidFill>
                <a:latin typeface="Bodoni MT Black" pitchFamily="18" charset="0"/>
              </a:rPr>
              <a:t>  </a:t>
            </a:r>
            <a:r>
              <a:rPr lang="es-MX" sz="1400" i="1" dirty="0" smtClean="0">
                <a:solidFill>
                  <a:srgbClr val="11752B"/>
                </a:solidFill>
                <a:latin typeface="Arial Rounded MT Bold" pitchFamily="34" charset="0"/>
              </a:rPr>
              <a:t>Centro Universitario UAEM Texcoco</a:t>
            </a:r>
            <a:endParaRPr lang="es-ES" sz="1400" i="1" dirty="0">
              <a:solidFill>
                <a:srgbClr val="11752B"/>
              </a:solidFill>
              <a:latin typeface="Arial Rounded MT Bold" pitchFamily="34" charset="0"/>
            </a:endParaRPr>
          </a:p>
        </p:txBody>
      </p:sp>
      <p:grpSp>
        <p:nvGrpSpPr>
          <p:cNvPr id="8" name="12 Grupo"/>
          <p:cNvGrpSpPr/>
          <p:nvPr/>
        </p:nvGrpSpPr>
        <p:grpSpPr>
          <a:xfrm>
            <a:off x="7380312" y="123136"/>
            <a:ext cx="672000" cy="656301"/>
            <a:chOff x="827584" y="404664"/>
            <a:chExt cx="792088" cy="792088"/>
          </a:xfrm>
        </p:grpSpPr>
        <p:sp>
          <p:nvSpPr>
            <p:cNvPr id="9" name="8 Elipse"/>
            <p:cNvSpPr/>
            <p:nvPr/>
          </p:nvSpPr>
          <p:spPr>
            <a:xfrm>
              <a:off x="827584" y="404664"/>
              <a:ext cx="792088" cy="792088"/>
            </a:xfrm>
            <a:prstGeom prst="ellipse">
              <a:avLst/>
            </a:prstGeom>
            <a:solidFill>
              <a:srgbClr val="FFFFFF"/>
            </a:solidFill>
            <a:ln>
              <a:solidFill>
                <a:schemeClr val="accent3">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solidFill>
                  <a:prstClr val="white"/>
                </a:solidFill>
              </a:endParaRPr>
            </a:p>
          </p:txBody>
        </p:sp>
        <p:pic>
          <p:nvPicPr>
            <p:cNvPr id="10" name="Picture 2" descr="http://t1.gstatic.com/images?q=tbn:ANd9GcSfLtaCsGO9UgQ96G_1eswjYFRMOZ_RtGGO6cdOqtA40QlhU6vh6WmpYcye">
              <a:hlinkClick r:id="rId2"/>
            </p:cNvPr>
            <p:cNvPicPr>
              <a:picLocks noChangeAspect="1" noChangeArrowheads="1"/>
            </p:cNvPicPr>
            <p:nvPr/>
          </p:nvPicPr>
          <p:blipFill>
            <a:blip r:embed="rId3" cstate="print">
              <a:lum bright="17000" contrast="3000"/>
            </a:blip>
            <a:srcRect/>
            <a:stretch>
              <a:fillRect/>
            </a:stretch>
          </p:blipFill>
          <p:spPr bwMode="auto">
            <a:xfrm>
              <a:off x="956031" y="553460"/>
              <a:ext cx="543553" cy="507505"/>
            </a:xfrm>
            <a:prstGeom prst="rect">
              <a:avLst/>
            </a:prstGeom>
            <a:noFill/>
          </p:spPr>
        </p:pic>
      </p:grpSp>
      <p:sp>
        <p:nvSpPr>
          <p:cNvPr id="11" name="10 Título"/>
          <p:cNvSpPr>
            <a:spLocks noGrp="1"/>
          </p:cNvSpPr>
          <p:nvPr>
            <p:ph type="title"/>
          </p:nvPr>
        </p:nvSpPr>
        <p:spPr>
          <a:xfrm>
            <a:off x="288379" y="939497"/>
            <a:ext cx="8229600" cy="400110"/>
          </a:xfrm>
          <a:prstGeom prst="rect">
            <a:avLst/>
          </a:prstGeom>
          <a:solidFill>
            <a:schemeClr val="accent5">
              <a:lumMod val="60000"/>
              <a:lumOff val="40000"/>
            </a:schemeClr>
          </a:solidFill>
        </p:spPr>
        <p:txBody>
          <a:bodyPr wrap="square">
            <a:spAutoFit/>
          </a:bodyPr>
          <a:lstStyle/>
          <a:p>
            <a:r>
              <a:rPr lang="es-MX" sz="2000" dirty="0">
                <a:latin typeface="Arial" pitchFamily="34" charset="0"/>
                <a:cs typeface="Arial" pitchFamily="34" charset="0"/>
              </a:rPr>
              <a:t>DESLINDE ENTRE JURISDICCIÓN Y ADMINISTRACIÓN</a:t>
            </a:r>
            <a:endParaRPr lang="es-MX" sz="2000" dirty="0"/>
          </a:p>
        </p:txBody>
      </p:sp>
      <p:grpSp>
        <p:nvGrpSpPr>
          <p:cNvPr id="12" name="12 Grupo"/>
          <p:cNvGrpSpPr/>
          <p:nvPr/>
        </p:nvGrpSpPr>
        <p:grpSpPr>
          <a:xfrm>
            <a:off x="683568" y="116632"/>
            <a:ext cx="672000" cy="656301"/>
            <a:chOff x="827584" y="404664"/>
            <a:chExt cx="792088" cy="792088"/>
          </a:xfrm>
        </p:grpSpPr>
        <p:sp>
          <p:nvSpPr>
            <p:cNvPr id="13" name="12 Elipse"/>
            <p:cNvSpPr/>
            <p:nvPr/>
          </p:nvSpPr>
          <p:spPr>
            <a:xfrm>
              <a:off x="827584" y="404664"/>
              <a:ext cx="792088" cy="792088"/>
            </a:xfrm>
            <a:prstGeom prst="ellipse">
              <a:avLst/>
            </a:prstGeom>
            <a:solidFill>
              <a:srgbClr val="FFFFFF"/>
            </a:solidFill>
            <a:ln>
              <a:solidFill>
                <a:schemeClr val="accent3">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solidFill>
                  <a:prstClr val="white"/>
                </a:solidFill>
              </a:endParaRPr>
            </a:p>
          </p:txBody>
        </p:sp>
        <p:pic>
          <p:nvPicPr>
            <p:cNvPr id="14" name="Picture 2" descr="http://t1.gstatic.com/images?q=tbn:ANd9GcSfLtaCsGO9UgQ96G_1eswjYFRMOZ_RtGGO6cdOqtA40QlhU6vh6WmpYcye">
              <a:hlinkClick r:id="rId2"/>
            </p:cNvPr>
            <p:cNvPicPr>
              <a:picLocks noChangeAspect="1" noChangeArrowheads="1"/>
            </p:cNvPicPr>
            <p:nvPr/>
          </p:nvPicPr>
          <p:blipFill>
            <a:blip r:embed="rId3" cstate="print">
              <a:lum bright="17000" contrast="3000"/>
            </a:blip>
            <a:srcRect/>
            <a:stretch>
              <a:fillRect/>
            </a:stretch>
          </p:blipFill>
          <p:spPr bwMode="auto">
            <a:xfrm>
              <a:off x="956031" y="553460"/>
              <a:ext cx="543553" cy="507505"/>
            </a:xfrm>
            <a:prstGeom prst="rect">
              <a:avLst/>
            </a:prstGeom>
            <a:noFill/>
          </p:spPr>
        </p:pic>
      </p:grpSp>
    </p:spTree>
    <p:extLst>
      <p:ext uri="{BB962C8B-B14F-4D97-AF65-F5344CB8AC3E}">
        <p14:creationId xmlns:p14="http://schemas.microsoft.com/office/powerpoint/2010/main" val="156126663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6 CuadroTexto"/>
          <p:cNvSpPr txBox="1"/>
          <p:nvPr/>
        </p:nvSpPr>
        <p:spPr>
          <a:xfrm>
            <a:off x="1259632" y="620688"/>
            <a:ext cx="1512168" cy="369332"/>
          </a:xfrm>
          <a:prstGeom prst="rect">
            <a:avLst/>
          </a:prstGeom>
          <a:noFill/>
        </p:spPr>
        <p:txBody>
          <a:bodyPr wrap="square" rtlCol="0">
            <a:spAutoFit/>
          </a:bodyPr>
          <a:lstStyle/>
          <a:p>
            <a:endParaRPr lang="es-ES" dirty="0"/>
          </a:p>
        </p:txBody>
      </p:sp>
      <p:sp>
        <p:nvSpPr>
          <p:cNvPr id="9" name="8 Rectángulo redondeado"/>
          <p:cNvSpPr/>
          <p:nvPr/>
        </p:nvSpPr>
        <p:spPr>
          <a:xfrm>
            <a:off x="323528" y="332656"/>
            <a:ext cx="8280920" cy="936104"/>
          </a:xfrm>
          <a:prstGeom prst="roundRect">
            <a:avLst/>
          </a:prstGeom>
          <a:gradFill>
            <a:gsLst>
              <a:gs pos="0">
                <a:srgbClr val="E6DCAC"/>
              </a:gs>
              <a:gs pos="12000">
                <a:srgbClr val="E6D78A"/>
              </a:gs>
              <a:gs pos="30000">
                <a:srgbClr val="C7AC4C"/>
              </a:gs>
              <a:gs pos="45000">
                <a:srgbClr val="E6D78A"/>
              </a:gs>
              <a:gs pos="77000">
                <a:srgbClr val="C7AC4C"/>
              </a:gs>
              <a:gs pos="100000">
                <a:srgbClr val="E6DCAC"/>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200" dirty="0" smtClean="0">
                <a:solidFill>
                  <a:srgbClr val="226911"/>
                </a:solidFill>
                <a:latin typeface="Elephant" pitchFamily="18" charset="0"/>
              </a:rPr>
              <a:t>    </a:t>
            </a:r>
            <a:r>
              <a:rPr lang="es-MX" sz="1600" i="1" dirty="0" smtClean="0">
                <a:solidFill>
                  <a:srgbClr val="11752B"/>
                </a:solidFill>
                <a:latin typeface="Bodoni MT Black" pitchFamily="18" charset="0"/>
              </a:rPr>
              <a:t>Universidad Autónoma del Estado de México</a:t>
            </a:r>
          </a:p>
          <a:p>
            <a:pPr algn="ctr"/>
            <a:r>
              <a:rPr lang="es-MX" i="1" dirty="0" smtClean="0">
                <a:solidFill>
                  <a:srgbClr val="11752B"/>
                </a:solidFill>
                <a:latin typeface="Bodoni MT Black" pitchFamily="18" charset="0"/>
              </a:rPr>
              <a:t>  </a:t>
            </a:r>
            <a:r>
              <a:rPr lang="es-MX" sz="1600" i="1" dirty="0" smtClean="0">
                <a:solidFill>
                  <a:srgbClr val="11752B"/>
                </a:solidFill>
                <a:latin typeface="Bodoni MT Black" pitchFamily="18" charset="0"/>
              </a:rPr>
              <a:t>UAEM</a:t>
            </a:r>
            <a:r>
              <a:rPr lang="es-MX" i="1" dirty="0" smtClean="0">
                <a:solidFill>
                  <a:srgbClr val="11752B"/>
                </a:solidFill>
                <a:latin typeface="Bodoni MT Black" pitchFamily="18" charset="0"/>
              </a:rPr>
              <a:t>  </a:t>
            </a:r>
            <a:r>
              <a:rPr lang="es-MX" i="1" dirty="0" smtClean="0">
                <a:solidFill>
                  <a:srgbClr val="11752B"/>
                </a:solidFill>
                <a:latin typeface="Bernard MT Condensed" pitchFamily="18" charset="0"/>
              </a:rPr>
              <a:t>          </a:t>
            </a:r>
            <a:r>
              <a:rPr lang="es-MX" sz="1600" i="1" dirty="0" smtClean="0">
                <a:solidFill>
                  <a:srgbClr val="11752B"/>
                </a:solidFill>
                <a:latin typeface="Arial Rounded MT Bold" pitchFamily="34" charset="0"/>
              </a:rPr>
              <a:t>Centro Universitario UAEM Texcoco</a:t>
            </a:r>
            <a:endParaRPr lang="es-ES" sz="1600" i="1" dirty="0">
              <a:solidFill>
                <a:srgbClr val="11752B"/>
              </a:solidFill>
              <a:latin typeface="Arial Rounded MT Bold" pitchFamily="34" charset="0"/>
            </a:endParaRPr>
          </a:p>
        </p:txBody>
      </p:sp>
      <p:grpSp>
        <p:nvGrpSpPr>
          <p:cNvPr id="2" name="12 Grupo"/>
          <p:cNvGrpSpPr/>
          <p:nvPr/>
        </p:nvGrpSpPr>
        <p:grpSpPr>
          <a:xfrm>
            <a:off x="827584" y="404664"/>
            <a:ext cx="792088" cy="792088"/>
            <a:chOff x="827584" y="404664"/>
            <a:chExt cx="792088" cy="792088"/>
          </a:xfrm>
        </p:grpSpPr>
        <p:sp>
          <p:nvSpPr>
            <p:cNvPr id="11" name="10 Elipse"/>
            <p:cNvSpPr/>
            <p:nvPr/>
          </p:nvSpPr>
          <p:spPr>
            <a:xfrm>
              <a:off x="827584" y="404664"/>
              <a:ext cx="792088" cy="792088"/>
            </a:xfrm>
            <a:prstGeom prst="ellipse">
              <a:avLst/>
            </a:prstGeom>
            <a:solidFill>
              <a:srgbClr val="FFFFFF"/>
            </a:solidFill>
            <a:ln>
              <a:solidFill>
                <a:schemeClr val="accent3">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12" name="Picture 2" descr="http://t1.gstatic.com/images?q=tbn:ANd9GcSfLtaCsGO9UgQ96G_1eswjYFRMOZ_RtGGO6cdOqtA40QlhU6vh6WmpYcye">
              <a:hlinkClick r:id="rId2"/>
            </p:cNvPr>
            <p:cNvPicPr>
              <a:picLocks noChangeAspect="1" noChangeArrowheads="1"/>
            </p:cNvPicPr>
            <p:nvPr/>
          </p:nvPicPr>
          <p:blipFill>
            <a:blip r:embed="rId3" cstate="print">
              <a:lum bright="17000" contrast="3000"/>
            </a:blip>
            <a:srcRect/>
            <a:stretch>
              <a:fillRect/>
            </a:stretch>
          </p:blipFill>
          <p:spPr bwMode="auto">
            <a:xfrm>
              <a:off x="956031" y="553460"/>
              <a:ext cx="543553" cy="507505"/>
            </a:xfrm>
            <a:prstGeom prst="rect">
              <a:avLst/>
            </a:prstGeom>
            <a:noFill/>
          </p:spPr>
        </p:pic>
      </p:grpSp>
      <p:grpSp>
        <p:nvGrpSpPr>
          <p:cNvPr id="3" name="11 Grupo"/>
          <p:cNvGrpSpPr/>
          <p:nvPr/>
        </p:nvGrpSpPr>
        <p:grpSpPr>
          <a:xfrm>
            <a:off x="7308304" y="404664"/>
            <a:ext cx="792088" cy="792088"/>
            <a:chOff x="1547664" y="2204864"/>
            <a:chExt cx="792088" cy="792088"/>
          </a:xfrm>
        </p:grpSpPr>
        <p:sp>
          <p:nvSpPr>
            <p:cNvPr id="14" name="13 Elipse"/>
            <p:cNvSpPr/>
            <p:nvPr/>
          </p:nvSpPr>
          <p:spPr>
            <a:xfrm>
              <a:off x="1547664" y="2204864"/>
              <a:ext cx="792088" cy="792088"/>
            </a:xfrm>
            <a:prstGeom prst="ellipse">
              <a:avLst/>
            </a:prstGeom>
            <a:solidFill>
              <a:srgbClr val="FFFFFF"/>
            </a:solidFill>
            <a:ln>
              <a:solidFill>
                <a:schemeClr val="accent3">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15" name="Imagen 57" descr="http://bl104w.blu104.mail.live.com/att/GetAttachment.aspx?tnail=0&amp;messageId=bc7526f9-a9f7-4794-8da5-fc650fc81e7a&amp;Aux=44|0|8CC0043DDC96710|"/>
            <p:cNvPicPr>
              <a:picLocks noChangeAspect="1" noChangeArrowheads="1"/>
            </p:cNvPicPr>
            <p:nvPr/>
          </p:nvPicPr>
          <p:blipFill>
            <a:blip r:embed="rId4" cstate="print"/>
            <a:srcRect/>
            <a:stretch>
              <a:fillRect/>
            </a:stretch>
          </p:blipFill>
          <p:spPr bwMode="auto">
            <a:xfrm>
              <a:off x="1691680" y="2348880"/>
              <a:ext cx="504056" cy="504056"/>
            </a:xfrm>
            <a:prstGeom prst="rect">
              <a:avLst/>
            </a:prstGeom>
            <a:noFill/>
            <a:ln w="9525">
              <a:noFill/>
              <a:miter lim="800000"/>
              <a:headEnd/>
              <a:tailEnd/>
            </a:ln>
          </p:spPr>
        </p:pic>
      </p:grpSp>
      <p:sp>
        <p:nvSpPr>
          <p:cNvPr id="4097" name="Rectangle 1"/>
          <p:cNvSpPr>
            <a:spLocks noChangeArrowheads="1"/>
          </p:cNvSpPr>
          <p:nvPr/>
        </p:nvSpPr>
        <p:spPr bwMode="auto">
          <a:xfrm>
            <a:off x="611560" y="3154737"/>
            <a:ext cx="7200800" cy="73866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endParaRPr kumimoji="0" lang="es-MX" b="0" i="0" u="none" strike="noStrike" cap="none" normalizeH="0" baseline="0" dirty="0" smtClean="0">
              <a:ln>
                <a:noFill/>
              </a:ln>
              <a:solidFill>
                <a:schemeClr val="bg1"/>
              </a:solidFill>
              <a:effectLst/>
              <a:latin typeface="Arial" pitchFamily="34" charset="0"/>
              <a:ea typeface="Calibri"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endParaRPr kumimoji="0" lang="es-MX" sz="2400" b="0" i="1" u="none" strike="noStrike" cap="none" normalizeH="0" baseline="0" dirty="0" smtClean="0">
              <a:ln>
                <a:noFill/>
              </a:ln>
              <a:solidFill>
                <a:schemeClr val="bg1"/>
              </a:solidFill>
              <a:effectLst/>
              <a:latin typeface="Arial" pitchFamily="34" charset="0"/>
              <a:ea typeface="Calibri" pitchFamily="34" charset="0"/>
              <a:cs typeface="Arial" pitchFamily="34" charset="0"/>
            </a:endParaRPr>
          </a:p>
        </p:txBody>
      </p:sp>
      <p:sp>
        <p:nvSpPr>
          <p:cNvPr id="16" name="15 Rectángulo"/>
          <p:cNvSpPr/>
          <p:nvPr/>
        </p:nvSpPr>
        <p:spPr>
          <a:xfrm>
            <a:off x="1151620" y="1340768"/>
            <a:ext cx="6120680" cy="400110"/>
          </a:xfrm>
          <a:prstGeom prst="rect">
            <a:avLst/>
          </a:prstGeom>
          <a:solidFill>
            <a:srgbClr val="FFFF66"/>
          </a:solidFill>
        </p:spPr>
        <p:txBody>
          <a:bodyPr wrap="square">
            <a:spAutoFit/>
          </a:bodyPr>
          <a:lstStyle/>
          <a:p>
            <a:pPr algn="ctr"/>
            <a:r>
              <a:rPr lang="es-ES" sz="2000" b="1" dirty="0"/>
              <a:t>DEFINICION </a:t>
            </a:r>
            <a:r>
              <a:rPr lang="es-ES" sz="2000" b="1" dirty="0" smtClean="0"/>
              <a:t>DE </a:t>
            </a:r>
            <a:r>
              <a:rPr lang="es-ES" sz="2000" b="1" dirty="0"/>
              <a:t>DERECHO SEGÚN HANS </a:t>
            </a:r>
            <a:r>
              <a:rPr lang="es-ES" sz="2000" b="1" dirty="0" smtClean="0"/>
              <a:t>KENSEL </a:t>
            </a:r>
            <a:endParaRPr lang="es-MX" sz="2000" dirty="0">
              <a:solidFill>
                <a:srgbClr val="C00000"/>
              </a:solidFill>
            </a:endParaRPr>
          </a:p>
        </p:txBody>
      </p:sp>
      <p:sp>
        <p:nvSpPr>
          <p:cNvPr id="13" name="3 Marcador de contenido"/>
          <p:cNvSpPr txBox="1">
            <a:spLocks noGrp="1"/>
          </p:cNvSpPr>
          <p:nvPr>
            <p:ph idx="1"/>
          </p:nvPr>
        </p:nvSpPr>
        <p:spPr>
          <a:xfrm>
            <a:off x="227729" y="2276872"/>
            <a:ext cx="8472518" cy="954107"/>
          </a:xfrm>
          <a:prstGeom prst="rect">
            <a:avLst/>
          </a:prstGeom>
          <a:solidFill>
            <a:srgbClr val="FFFF00"/>
          </a:solidFill>
          <a:ln/>
        </p:spPr>
        <p:style>
          <a:lnRef idx="2">
            <a:schemeClr val="dk1"/>
          </a:lnRef>
          <a:fillRef idx="1">
            <a:schemeClr val="lt1"/>
          </a:fillRef>
          <a:effectRef idx="0">
            <a:schemeClr val="dk1"/>
          </a:effectRef>
          <a:fontRef idx="minor">
            <a:schemeClr val="dk1"/>
          </a:fontRef>
        </p:style>
        <p:txBody>
          <a:bodyPr wrap="square" rtlCol="0">
            <a:spAutoFit/>
          </a:bodyPr>
          <a:lstStyle/>
          <a:p>
            <a:pPr>
              <a:buNone/>
            </a:pPr>
            <a:r>
              <a:rPr lang="es-ES" sz="2800" b="1" dirty="0" smtClean="0"/>
              <a:t> "El derecho es el orden coactivo y soberano de la conducta" (Gómez, 1982,42)</a:t>
            </a:r>
            <a:endParaRPr lang="es-ES" sz="2800" dirty="0"/>
          </a:p>
        </p:txBody>
      </p:sp>
      <p:pic>
        <p:nvPicPr>
          <p:cNvPr id="17" name="16 Imagen" descr="La-Teoria-Pura-del-Derecho---Hans-Kelsen[3].jpg"/>
          <p:cNvPicPr>
            <a:picLocks noChangeAspect="1"/>
          </p:cNvPicPr>
          <p:nvPr/>
        </p:nvPicPr>
        <p:blipFill>
          <a:blip r:embed="rId5" cstate="print"/>
          <a:stretch>
            <a:fillRect/>
          </a:stretch>
        </p:blipFill>
        <p:spPr>
          <a:xfrm>
            <a:off x="251520" y="3524069"/>
            <a:ext cx="3190875" cy="3143272"/>
          </a:xfrm>
          <a:prstGeom prst="rect">
            <a:avLst/>
          </a:prstGeom>
        </p:spPr>
      </p:pic>
      <p:pic>
        <p:nvPicPr>
          <p:cNvPr id="18" name="17 Imagen" descr="kelsen.jpg"/>
          <p:cNvPicPr>
            <a:picLocks noChangeAspect="1"/>
          </p:cNvPicPr>
          <p:nvPr/>
        </p:nvPicPr>
        <p:blipFill>
          <a:blip r:embed="rId6" cstate="print"/>
          <a:stretch>
            <a:fillRect/>
          </a:stretch>
        </p:blipFill>
        <p:spPr>
          <a:xfrm>
            <a:off x="4740526" y="3524069"/>
            <a:ext cx="3071834" cy="2928958"/>
          </a:xfrm>
          <a:prstGeom prst="rect">
            <a:avLst/>
          </a:prstGeom>
        </p:spPr>
      </p:pic>
    </p:spTree>
    <p:extLst>
      <p:ext uri="{BB962C8B-B14F-4D97-AF65-F5344CB8AC3E}">
        <p14:creationId xmlns:p14="http://schemas.microsoft.com/office/powerpoint/2010/main" val="2457462954"/>
      </p:ext>
    </p:extLst>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323428" y="1556792"/>
            <a:ext cx="8229600" cy="4752528"/>
          </a:xfrm>
        </p:spPr>
        <p:txBody>
          <a:bodyPr>
            <a:normAutofit fontScale="70000" lnSpcReduction="20000"/>
          </a:bodyPr>
          <a:lstStyle/>
          <a:p>
            <a:pPr marL="0" indent="0" algn="just">
              <a:lnSpc>
                <a:spcPct val="150000"/>
              </a:lnSpc>
              <a:buNone/>
            </a:pPr>
            <a:r>
              <a:rPr lang="es-MX" sz="2800" dirty="0" smtClean="0">
                <a:solidFill>
                  <a:schemeClr val="bg1"/>
                </a:solidFill>
                <a:latin typeface="Arial" pitchFamily="34" charset="0"/>
                <a:cs typeface="Arial" pitchFamily="34" charset="0"/>
              </a:rPr>
              <a:t>POR RAZÓN DE LA FUNCIÓN PROPIAMENTE DICHA:</a:t>
            </a:r>
          </a:p>
          <a:p>
            <a:pPr marL="457200" indent="-457200" algn="just">
              <a:lnSpc>
                <a:spcPct val="150000"/>
              </a:lnSpc>
              <a:buFont typeface="+mj-lt"/>
              <a:buAutoNum type="alphaLcParenR"/>
            </a:pPr>
            <a:r>
              <a:rPr lang="es-MX" sz="2800" dirty="0" smtClean="0">
                <a:solidFill>
                  <a:schemeClr val="bg1"/>
                </a:solidFill>
                <a:latin typeface="Arial" pitchFamily="34" charset="0"/>
                <a:cs typeface="Arial" pitchFamily="34" charset="0"/>
              </a:rPr>
              <a:t>Los </a:t>
            </a:r>
            <a:r>
              <a:rPr lang="es-MX" sz="2800" dirty="0">
                <a:solidFill>
                  <a:schemeClr val="bg1"/>
                </a:solidFill>
                <a:latin typeface="Arial" pitchFamily="34" charset="0"/>
                <a:cs typeface="Arial" pitchFamily="34" charset="0"/>
              </a:rPr>
              <a:t>funcionarios administrativos están </a:t>
            </a:r>
            <a:r>
              <a:rPr lang="es-MX" sz="2800" i="1" dirty="0">
                <a:solidFill>
                  <a:schemeClr val="bg1"/>
                </a:solidFill>
                <a:latin typeface="Arial" pitchFamily="34" charset="0"/>
                <a:cs typeface="Arial" pitchFamily="34" charset="0"/>
              </a:rPr>
              <a:t>jerarquizados, </a:t>
            </a:r>
            <a:r>
              <a:rPr lang="es-MX" sz="2800" dirty="0">
                <a:solidFill>
                  <a:schemeClr val="bg1"/>
                </a:solidFill>
                <a:latin typeface="Arial" pitchFamily="34" charset="0"/>
                <a:cs typeface="Arial" pitchFamily="34" charset="0"/>
              </a:rPr>
              <a:t>y como tales, han de obedecer las “instrucciones” de los “superiores”, los “reglamentos”, las “circulares” e incluso “ordenes de servicio” individuales, aunque no lleven fundamentación.</a:t>
            </a:r>
          </a:p>
          <a:p>
            <a:pPr marL="457200" indent="-457200" algn="just">
              <a:lnSpc>
                <a:spcPct val="150000"/>
              </a:lnSpc>
              <a:buFont typeface="+mj-lt"/>
              <a:buAutoNum type="alphaLcParenR"/>
            </a:pPr>
            <a:r>
              <a:rPr lang="es-MX" sz="2800" dirty="0">
                <a:solidFill>
                  <a:schemeClr val="bg1"/>
                </a:solidFill>
                <a:latin typeface="Arial" pitchFamily="34" charset="0"/>
                <a:cs typeface="Arial" pitchFamily="34" charset="0"/>
              </a:rPr>
              <a:t>Los jueces y magistrados, en el desempeño de su potestad jurisdiccional,  “son independientes respecto a todos los órganos judiciales y de gobierno del Poder Judicial”; “independientes” con respecto a “todos” (FAIRÉN, México 1992 pag 124)</a:t>
            </a:r>
          </a:p>
          <a:p>
            <a:pPr algn="just">
              <a:lnSpc>
                <a:spcPct val="150000"/>
              </a:lnSpc>
              <a:buNone/>
            </a:pPr>
            <a:endParaRPr lang="es-MX" sz="2800" dirty="0">
              <a:solidFill>
                <a:schemeClr val="bg1"/>
              </a:solidFill>
            </a:endParaRPr>
          </a:p>
          <a:p>
            <a:pPr marL="0" indent="0" algn="just">
              <a:buNone/>
            </a:pPr>
            <a:endParaRPr lang="es-MX" sz="2800" dirty="0" smtClean="0">
              <a:solidFill>
                <a:schemeClr val="bg1"/>
              </a:solidFill>
            </a:endParaRPr>
          </a:p>
          <a:p>
            <a:pPr marL="0" indent="0" algn="just">
              <a:buNone/>
            </a:pPr>
            <a:endParaRPr lang="es-MX" sz="2800" dirty="0">
              <a:solidFill>
                <a:schemeClr val="bg1"/>
              </a:solidFill>
            </a:endParaRPr>
          </a:p>
          <a:p>
            <a:pPr marL="0" indent="0" algn="just">
              <a:buNone/>
            </a:pPr>
            <a:endParaRPr lang="es-MX" sz="2800" dirty="0">
              <a:solidFill>
                <a:schemeClr val="bg1"/>
              </a:solidFill>
            </a:endParaRPr>
          </a:p>
          <a:p>
            <a:pPr marL="0" indent="0">
              <a:buNone/>
            </a:pPr>
            <a:endParaRPr lang="es-MX" sz="2800" dirty="0" smtClean="0">
              <a:solidFill>
                <a:schemeClr val="bg1"/>
              </a:solidFill>
            </a:endParaRPr>
          </a:p>
          <a:p>
            <a:pPr marL="0" indent="0">
              <a:buNone/>
            </a:pPr>
            <a:endParaRPr lang="es-MX" sz="2800" dirty="0">
              <a:solidFill>
                <a:schemeClr val="bg1"/>
              </a:solidFill>
            </a:endParaRPr>
          </a:p>
          <a:p>
            <a:pPr marL="0" indent="0">
              <a:buNone/>
            </a:pPr>
            <a:endParaRPr lang="es-MX" sz="2800" dirty="0" smtClean="0">
              <a:solidFill>
                <a:schemeClr val="bg1"/>
              </a:solidFill>
            </a:endParaRPr>
          </a:p>
          <a:p>
            <a:pPr marL="0" indent="0">
              <a:buNone/>
            </a:pPr>
            <a:endParaRPr lang="es-MX" sz="2800" dirty="0">
              <a:solidFill>
                <a:schemeClr val="bg1"/>
              </a:solidFill>
            </a:endParaRPr>
          </a:p>
          <a:p>
            <a:pPr marL="0" indent="0">
              <a:buNone/>
            </a:pPr>
            <a:endParaRPr lang="es-MX" sz="2800" dirty="0" smtClean="0">
              <a:solidFill>
                <a:schemeClr val="bg1"/>
              </a:solidFill>
            </a:endParaRPr>
          </a:p>
          <a:p>
            <a:pPr marL="0" indent="0">
              <a:buNone/>
            </a:pPr>
            <a:endParaRPr lang="es-MX" sz="2800" dirty="0">
              <a:solidFill>
                <a:schemeClr val="bg1"/>
              </a:solidFill>
            </a:endParaRPr>
          </a:p>
        </p:txBody>
      </p:sp>
      <p:sp>
        <p:nvSpPr>
          <p:cNvPr id="4" name="3 Rectángulo redondeado"/>
          <p:cNvSpPr/>
          <p:nvPr/>
        </p:nvSpPr>
        <p:spPr>
          <a:xfrm>
            <a:off x="221060" y="116632"/>
            <a:ext cx="8280920" cy="702696"/>
          </a:xfrm>
          <a:prstGeom prst="roundRect">
            <a:avLst/>
          </a:prstGeom>
          <a:gradFill>
            <a:gsLst>
              <a:gs pos="0">
                <a:srgbClr val="E6DCAC"/>
              </a:gs>
              <a:gs pos="12000">
                <a:srgbClr val="E6D78A"/>
              </a:gs>
              <a:gs pos="30000">
                <a:srgbClr val="C7AC4C"/>
              </a:gs>
              <a:gs pos="45000">
                <a:srgbClr val="E6D78A"/>
              </a:gs>
              <a:gs pos="77000">
                <a:srgbClr val="C7AC4C"/>
              </a:gs>
              <a:gs pos="100000">
                <a:srgbClr val="E6DCAC"/>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200" dirty="0" smtClean="0">
                <a:solidFill>
                  <a:srgbClr val="226911"/>
                </a:solidFill>
                <a:latin typeface="Elephant" pitchFamily="18" charset="0"/>
              </a:rPr>
              <a:t>    </a:t>
            </a:r>
            <a:r>
              <a:rPr lang="es-MX" sz="1400" i="1" dirty="0" smtClean="0">
                <a:solidFill>
                  <a:srgbClr val="11752B"/>
                </a:solidFill>
                <a:latin typeface="Bodoni MT Black" pitchFamily="18" charset="0"/>
              </a:rPr>
              <a:t>Universidad Autónoma del Estado de México</a:t>
            </a:r>
          </a:p>
          <a:p>
            <a:pPr algn="ctr"/>
            <a:r>
              <a:rPr lang="es-MX" sz="1600" i="1" dirty="0" smtClean="0">
                <a:solidFill>
                  <a:srgbClr val="11752B"/>
                </a:solidFill>
                <a:latin typeface="Bodoni MT Black" pitchFamily="18" charset="0"/>
              </a:rPr>
              <a:t>  </a:t>
            </a:r>
            <a:r>
              <a:rPr lang="es-MX" sz="1400" i="1" dirty="0" smtClean="0">
                <a:solidFill>
                  <a:srgbClr val="11752B"/>
                </a:solidFill>
                <a:latin typeface="Arial Rounded MT Bold" pitchFamily="34" charset="0"/>
              </a:rPr>
              <a:t>Centro Universitario UAEM Texcoco</a:t>
            </a:r>
            <a:endParaRPr lang="es-ES" sz="1400" i="1" dirty="0">
              <a:solidFill>
                <a:srgbClr val="11752B"/>
              </a:solidFill>
              <a:latin typeface="Arial Rounded MT Bold" pitchFamily="34" charset="0"/>
            </a:endParaRPr>
          </a:p>
        </p:txBody>
      </p:sp>
      <p:grpSp>
        <p:nvGrpSpPr>
          <p:cNvPr id="8" name="12 Grupo"/>
          <p:cNvGrpSpPr/>
          <p:nvPr/>
        </p:nvGrpSpPr>
        <p:grpSpPr>
          <a:xfrm>
            <a:off x="7380312" y="123136"/>
            <a:ext cx="672000" cy="656301"/>
            <a:chOff x="827584" y="404664"/>
            <a:chExt cx="792088" cy="792088"/>
          </a:xfrm>
        </p:grpSpPr>
        <p:sp>
          <p:nvSpPr>
            <p:cNvPr id="9" name="8 Elipse"/>
            <p:cNvSpPr/>
            <p:nvPr/>
          </p:nvSpPr>
          <p:spPr>
            <a:xfrm>
              <a:off x="827584" y="404664"/>
              <a:ext cx="792088" cy="792088"/>
            </a:xfrm>
            <a:prstGeom prst="ellipse">
              <a:avLst/>
            </a:prstGeom>
            <a:solidFill>
              <a:srgbClr val="FFFFFF"/>
            </a:solidFill>
            <a:ln>
              <a:solidFill>
                <a:schemeClr val="accent3">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solidFill>
                  <a:prstClr val="white"/>
                </a:solidFill>
              </a:endParaRPr>
            </a:p>
          </p:txBody>
        </p:sp>
        <p:pic>
          <p:nvPicPr>
            <p:cNvPr id="10" name="Picture 2" descr="http://t1.gstatic.com/images?q=tbn:ANd9GcSfLtaCsGO9UgQ96G_1eswjYFRMOZ_RtGGO6cdOqtA40QlhU6vh6WmpYcye">
              <a:hlinkClick r:id="rId2"/>
            </p:cNvPr>
            <p:cNvPicPr>
              <a:picLocks noChangeAspect="1" noChangeArrowheads="1"/>
            </p:cNvPicPr>
            <p:nvPr/>
          </p:nvPicPr>
          <p:blipFill>
            <a:blip r:embed="rId3" cstate="print">
              <a:lum bright="17000" contrast="3000"/>
            </a:blip>
            <a:srcRect/>
            <a:stretch>
              <a:fillRect/>
            </a:stretch>
          </p:blipFill>
          <p:spPr bwMode="auto">
            <a:xfrm>
              <a:off x="956031" y="553460"/>
              <a:ext cx="543553" cy="507505"/>
            </a:xfrm>
            <a:prstGeom prst="rect">
              <a:avLst/>
            </a:prstGeom>
            <a:noFill/>
          </p:spPr>
        </p:pic>
      </p:grpSp>
      <p:sp>
        <p:nvSpPr>
          <p:cNvPr id="11" name="10 Título"/>
          <p:cNvSpPr>
            <a:spLocks noGrp="1"/>
          </p:cNvSpPr>
          <p:nvPr>
            <p:ph type="title"/>
          </p:nvPr>
        </p:nvSpPr>
        <p:spPr>
          <a:xfrm>
            <a:off x="288379" y="939497"/>
            <a:ext cx="8229600" cy="400110"/>
          </a:xfrm>
          <a:prstGeom prst="rect">
            <a:avLst/>
          </a:prstGeom>
          <a:solidFill>
            <a:schemeClr val="accent5">
              <a:lumMod val="60000"/>
              <a:lumOff val="40000"/>
            </a:schemeClr>
          </a:solidFill>
        </p:spPr>
        <p:txBody>
          <a:bodyPr wrap="square">
            <a:spAutoFit/>
          </a:bodyPr>
          <a:lstStyle/>
          <a:p>
            <a:r>
              <a:rPr lang="es-MX" sz="2000" dirty="0">
                <a:latin typeface="Arial" pitchFamily="34" charset="0"/>
                <a:cs typeface="Arial" pitchFamily="34" charset="0"/>
              </a:rPr>
              <a:t>DESLINDE ENTRE JURISDICCIÓN Y </a:t>
            </a:r>
            <a:r>
              <a:rPr lang="es-MX" sz="2000" dirty="0" smtClean="0">
                <a:latin typeface="Arial" pitchFamily="34" charset="0"/>
                <a:cs typeface="Arial" pitchFamily="34" charset="0"/>
              </a:rPr>
              <a:t>ADMINISTRACIÓN…</a:t>
            </a:r>
            <a:endParaRPr lang="es-MX" sz="2000" dirty="0"/>
          </a:p>
        </p:txBody>
      </p:sp>
      <p:grpSp>
        <p:nvGrpSpPr>
          <p:cNvPr id="12" name="12 Grupo"/>
          <p:cNvGrpSpPr/>
          <p:nvPr/>
        </p:nvGrpSpPr>
        <p:grpSpPr>
          <a:xfrm>
            <a:off x="683568" y="116632"/>
            <a:ext cx="672000" cy="656301"/>
            <a:chOff x="827584" y="404664"/>
            <a:chExt cx="792088" cy="792088"/>
          </a:xfrm>
        </p:grpSpPr>
        <p:sp>
          <p:nvSpPr>
            <p:cNvPr id="13" name="12 Elipse"/>
            <p:cNvSpPr/>
            <p:nvPr/>
          </p:nvSpPr>
          <p:spPr>
            <a:xfrm>
              <a:off x="827584" y="404664"/>
              <a:ext cx="792088" cy="792088"/>
            </a:xfrm>
            <a:prstGeom prst="ellipse">
              <a:avLst/>
            </a:prstGeom>
            <a:solidFill>
              <a:srgbClr val="FFFFFF"/>
            </a:solidFill>
            <a:ln>
              <a:solidFill>
                <a:schemeClr val="accent3">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solidFill>
                  <a:prstClr val="white"/>
                </a:solidFill>
              </a:endParaRPr>
            </a:p>
          </p:txBody>
        </p:sp>
        <p:pic>
          <p:nvPicPr>
            <p:cNvPr id="14" name="Picture 2" descr="http://t1.gstatic.com/images?q=tbn:ANd9GcSfLtaCsGO9UgQ96G_1eswjYFRMOZ_RtGGO6cdOqtA40QlhU6vh6WmpYcye">
              <a:hlinkClick r:id="rId2"/>
            </p:cNvPr>
            <p:cNvPicPr>
              <a:picLocks noChangeAspect="1" noChangeArrowheads="1"/>
            </p:cNvPicPr>
            <p:nvPr/>
          </p:nvPicPr>
          <p:blipFill>
            <a:blip r:embed="rId3" cstate="print">
              <a:lum bright="17000" contrast="3000"/>
            </a:blip>
            <a:srcRect/>
            <a:stretch>
              <a:fillRect/>
            </a:stretch>
          </p:blipFill>
          <p:spPr bwMode="auto">
            <a:xfrm>
              <a:off x="956031" y="553460"/>
              <a:ext cx="543553" cy="507505"/>
            </a:xfrm>
            <a:prstGeom prst="rect">
              <a:avLst/>
            </a:prstGeom>
            <a:noFill/>
          </p:spPr>
        </p:pic>
      </p:grpSp>
    </p:spTree>
    <p:extLst>
      <p:ext uri="{BB962C8B-B14F-4D97-AF65-F5344CB8AC3E}">
        <p14:creationId xmlns:p14="http://schemas.microsoft.com/office/powerpoint/2010/main" val="2423122598"/>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2276872"/>
            <a:ext cx="8229600" cy="4248472"/>
          </a:xfrm>
        </p:spPr>
        <p:txBody>
          <a:bodyPr>
            <a:normAutofit/>
          </a:bodyPr>
          <a:lstStyle/>
          <a:p>
            <a:pPr marL="0" indent="0" algn="just">
              <a:buNone/>
            </a:pPr>
            <a:r>
              <a:rPr lang="es-MX" sz="2800" dirty="0">
                <a:solidFill>
                  <a:schemeClr val="bg1"/>
                </a:solidFill>
              </a:rPr>
              <a:t>La jurisdicción forma parte del proceso, ya que no puede haber proceso sin jurisdicción, como no puede haber proceso sin acción. Esto es así ya que la acción aislada no puede darse y la jurisdicción no se concibe sino en virtud del acto provocatorio de la misma. </a:t>
            </a:r>
          </a:p>
          <a:p>
            <a:pPr marL="0" indent="0" algn="just">
              <a:buNone/>
            </a:pPr>
            <a:endParaRPr lang="es-MX" sz="2800" dirty="0" smtClean="0">
              <a:solidFill>
                <a:schemeClr val="bg1"/>
              </a:solidFill>
            </a:endParaRPr>
          </a:p>
          <a:p>
            <a:pPr marL="0" indent="0" algn="r">
              <a:buNone/>
            </a:pPr>
            <a:endParaRPr lang="es-MX" sz="2800" dirty="0">
              <a:solidFill>
                <a:schemeClr val="bg1"/>
              </a:solidFill>
            </a:endParaRPr>
          </a:p>
          <a:p>
            <a:pPr marL="0" indent="0" algn="just">
              <a:buNone/>
            </a:pPr>
            <a:endParaRPr lang="es-MX" sz="2800" dirty="0" smtClean="0"/>
          </a:p>
          <a:p>
            <a:pPr marL="0" indent="0" algn="just">
              <a:buNone/>
            </a:pPr>
            <a:endParaRPr lang="es-MX" sz="2800" dirty="0"/>
          </a:p>
          <a:p>
            <a:pPr marL="0" indent="0" algn="just">
              <a:buNone/>
            </a:pPr>
            <a:endParaRPr lang="es-MX" sz="2800" dirty="0"/>
          </a:p>
          <a:p>
            <a:pPr marL="0" indent="0">
              <a:buNone/>
            </a:pPr>
            <a:endParaRPr lang="es-MX" sz="2800" dirty="0" smtClean="0"/>
          </a:p>
          <a:p>
            <a:pPr marL="0" indent="0">
              <a:buNone/>
            </a:pPr>
            <a:endParaRPr lang="es-MX" sz="2800" dirty="0"/>
          </a:p>
          <a:p>
            <a:pPr marL="0" indent="0">
              <a:buNone/>
            </a:pPr>
            <a:endParaRPr lang="es-MX" sz="2800" dirty="0" smtClean="0"/>
          </a:p>
          <a:p>
            <a:pPr marL="0" indent="0">
              <a:buNone/>
            </a:pPr>
            <a:endParaRPr lang="es-MX" sz="2800" dirty="0"/>
          </a:p>
          <a:p>
            <a:pPr marL="0" indent="0">
              <a:buNone/>
            </a:pPr>
            <a:endParaRPr lang="es-MX" sz="2800" dirty="0" smtClean="0"/>
          </a:p>
          <a:p>
            <a:pPr marL="0" indent="0">
              <a:buNone/>
            </a:pPr>
            <a:endParaRPr lang="es-MX" sz="2800" dirty="0"/>
          </a:p>
        </p:txBody>
      </p:sp>
      <p:sp>
        <p:nvSpPr>
          <p:cNvPr id="4" name="3 Rectángulo redondeado"/>
          <p:cNvSpPr/>
          <p:nvPr/>
        </p:nvSpPr>
        <p:spPr>
          <a:xfrm>
            <a:off x="179512" y="404664"/>
            <a:ext cx="8280920" cy="936104"/>
          </a:xfrm>
          <a:prstGeom prst="roundRect">
            <a:avLst/>
          </a:prstGeom>
          <a:gradFill>
            <a:gsLst>
              <a:gs pos="0">
                <a:srgbClr val="E6DCAC"/>
              </a:gs>
              <a:gs pos="12000">
                <a:srgbClr val="E6D78A"/>
              </a:gs>
              <a:gs pos="30000">
                <a:srgbClr val="C7AC4C"/>
              </a:gs>
              <a:gs pos="45000">
                <a:srgbClr val="E6D78A"/>
              </a:gs>
              <a:gs pos="77000">
                <a:srgbClr val="C7AC4C"/>
              </a:gs>
              <a:gs pos="100000">
                <a:srgbClr val="E6DCAC"/>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200" dirty="0" smtClean="0">
                <a:solidFill>
                  <a:srgbClr val="226911"/>
                </a:solidFill>
                <a:latin typeface="Elephant" pitchFamily="18" charset="0"/>
              </a:rPr>
              <a:t>    </a:t>
            </a:r>
            <a:r>
              <a:rPr lang="es-MX" sz="1600" i="1" dirty="0" smtClean="0">
                <a:solidFill>
                  <a:srgbClr val="11752B"/>
                </a:solidFill>
                <a:latin typeface="Bodoni MT Black" pitchFamily="18" charset="0"/>
              </a:rPr>
              <a:t>Universidad Autónoma del Estado de México</a:t>
            </a:r>
          </a:p>
          <a:p>
            <a:pPr algn="ctr"/>
            <a:r>
              <a:rPr lang="es-MX" i="1" dirty="0" smtClean="0">
                <a:solidFill>
                  <a:srgbClr val="11752B"/>
                </a:solidFill>
                <a:latin typeface="Bodoni MT Black" pitchFamily="18" charset="0"/>
              </a:rPr>
              <a:t>  </a:t>
            </a:r>
            <a:r>
              <a:rPr lang="es-MX" sz="1600" i="1" dirty="0" smtClean="0">
                <a:solidFill>
                  <a:srgbClr val="11752B"/>
                </a:solidFill>
                <a:latin typeface="Arial Rounded MT Bold" pitchFamily="34" charset="0"/>
              </a:rPr>
              <a:t>Centro Universitario UAEM Texcoco</a:t>
            </a:r>
            <a:endParaRPr lang="es-ES" sz="1600" i="1" dirty="0">
              <a:solidFill>
                <a:srgbClr val="11752B"/>
              </a:solidFill>
              <a:latin typeface="Arial Rounded MT Bold" pitchFamily="34" charset="0"/>
            </a:endParaRPr>
          </a:p>
        </p:txBody>
      </p:sp>
      <p:grpSp>
        <p:nvGrpSpPr>
          <p:cNvPr id="5" name="12 Grupo"/>
          <p:cNvGrpSpPr/>
          <p:nvPr/>
        </p:nvGrpSpPr>
        <p:grpSpPr>
          <a:xfrm>
            <a:off x="431540" y="476672"/>
            <a:ext cx="792088" cy="792088"/>
            <a:chOff x="827584" y="404664"/>
            <a:chExt cx="792088" cy="792088"/>
          </a:xfrm>
        </p:grpSpPr>
        <p:sp>
          <p:nvSpPr>
            <p:cNvPr id="6" name="5 Elipse"/>
            <p:cNvSpPr/>
            <p:nvPr/>
          </p:nvSpPr>
          <p:spPr>
            <a:xfrm>
              <a:off x="827584" y="404664"/>
              <a:ext cx="792088" cy="792088"/>
            </a:xfrm>
            <a:prstGeom prst="ellipse">
              <a:avLst/>
            </a:prstGeom>
            <a:solidFill>
              <a:srgbClr val="FFFFFF"/>
            </a:solidFill>
            <a:ln>
              <a:solidFill>
                <a:schemeClr val="accent3">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solidFill>
                  <a:prstClr val="white"/>
                </a:solidFill>
              </a:endParaRPr>
            </a:p>
          </p:txBody>
        </p:sp>
        <p:pic>
          <p:nvPicPr>
            <p:cNvPr id="7" name="Picture 2" descr="http://t1.gstatic.com/images?q=tbn:ANd9GcSfLtaCsGO9UgQ96G_1eswjYFRMOZ_RtGGO6cdOqtA40QlhU6vh6WmpYcye">
              <a:hlinkClick r:id="rId2"/>
            </p:cNvPr>
            <p:cNvPicPr>
              <a:picLocks noChangeAspect="1" noChangeArrowheads="1"/>
            </p:cNvPicPr>
            <p:nvPr/>
          </p:nvPicPr>
          <p:blipFill>
            <a:blip r:embed="rId3" cstate="print">
              <a:lum bright="17000" contrast="3000"/>
            </a:blip>
            <a:srcRect/>
            <a:stretch>
              <a:fillRect/>
            </a:stretch>
          </p:blipFill>
          <p:spPr bwMode="auto">
            <a:xfrm>
              <a:off x="956031" y="553460"/>
              <a:ext cx="543553" cy="507505"/>
            </a:xfrm>
            <a:prstGeom prst="rect">
              <a:avLst/>
            </a:prstGeom>
            <a:noFill/>
          </p:spPr>
        </p:pic>
      </p:grpSp>
      <p:grpSp>
        <p:nvGrpSpPr>
          <p:cNvPr id="8" name="12 Grupo"/>
          <p:cNvGrpSpPr/>
          <p:nvPr/>
        </p:nvGrpSpPr>
        <p:grpSpPr>
          <a:xfrm>
            <a:off x="7380312" y="476672"/>
            <a:ext cx="792088" cy="792088"/>
            <a:chOff x="827584" y="404664"/>
            <a:chExt cx="792088" cy="792088"/>
          </a:xfrm>
        </p:grpSpPr>
        <p:sp>
          <p:nvSpPr>
            <p:cNvPr id="9" name="8 Elipse"/>
            <p:cNvSpPr/>
            <p:nvPr/>
          </p:nvSpPr>
          <p:spPr>
            <a:xfrm>
              <a:off x="827584" y="404664"/>
              <a:ext cx="792088" cy="792088"/>
            </a:xfrm>
            <a:prstGeom prst="ellipse">
              <a:avLst/>
            </a:prstGeom>
            <a:solidFill>
              <a:srgbClr val="FFFFFF"/>
            </a:solidFill>
            <a:ln>
              <a:solidFill>
                <a:schemeClr val="accent3">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solidFill>
                  <a:prstClr val="white"/>
                </a:solidFill>
              </a:endParaRPr>
            </a:p>
          </p:txBody>
        </p:sp>
        <p:pic>
          <p:nvPicPr>
            <p:cNvPr id="10" name="Picture 2" descr="http://t1.gstatic.com/images?q=tbn:ANd9GcSfLtaCsGO9UgQ96G_1eswjYFRMOZ_RtGGO6cdOqtA40QlhU6vh6WmpYcye">
              <a:hlinkClick r:id="rId2"/>
            </p:cNvPr>
            <p:cNvPicPr>
              <a:picLocks noChangeAspect="1" noChangeArrowheads="1"/>
            </p:cNvPicPr>
            <p:nvPr/>
          </p:nvPicPr>
          <p:blipFill>
            <a:blip r:embed="rId3" cstate="print">
              <a:lum bright="17000" contrast="3000"/>
            </a:blip>
            <a:srcRect/>
            <a:stretch>
              <a:fillRect/>
            </a:stretch>
          </p:blipFill>
          <p:spPr bwMode="auto">
            <a:xfrm>
              <a:off x="956031" y="553460"/>
              <a:ext cx="543553" cy="507505"/>
            </a:xfrm>
            <a:prstGeom prst="rect">
              <a:avLst/>
            </a:prstGeom>
            <a:noFill/>
          </p:spPr>
        </p:pic>
      </p:grpSp>
      <p:sp>
        <p:nvSpPr>
          <p:cNvPr id="11" name="10 Título"/>
          <p:cNvSpPr>
            <a:spLocks noGrp="1"/>
          </p:cNvSpPr>
          <p:nvPr>
            <p:ph type="title"/>
          </p:nvPr>
        </p:nvSpPr>
        <p:spPr>
          <a:xfrm>
            <a:off x="467544" y="1579343"/>
            <a:ext cx="8229600" cy="523220"/>
          </a:xfrm>
          <a:prstGeom prst="rect">
            <a:avLst/>
          </a:prstGeom>
          <a:solidFill>
            <a:schemeClr val="accent5">
              <a:lumMod val="40000"/>
              <a:lumOff val="60000"/>
            </a:schemeClr>
          </a:solidFill>
        </p:spPr>
        <p:txBody>
          <a:bodyPr wrap="square">
            <a:spAutoFit/>
          </a:bodyPr>
          <a:lstStyle/>
          <a:p>
            <a:r>
              <a:rPr lang="es-MX" sz="2800" dirty="0" smtClean="0"/>
              <a:t>FUNCIÓN JURISDICCIONAL</a:t>
            </a:r>
            <a:endParaRPr lang="es-MX" sz="2800" dirty="0"/>
          </a:p>
        </p:txBody>
      </p:sp>
    </p:spTree>
    <p:extLst>
      <p:ext uri="{BB962C8B-B14F-4D97-AF65-F5344CB8AC3E}">
        <p14:creationId xmlns:p14="http://schemas.microsoft.com/office/powerpoint/2010/main" val="1693293258"/>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2276872"/>
            <a:ext cx="8229600" cy="4248472"/>
          </a:xfrm>
        </p:spPr>
        <p:txBody>
          <a:bodyPr>
            <a:normAutofit fontScale="85000" lnSpcReduction="20000"/>
          </a:bodyPr>
          <a:lstStyle/>
          <a:p>
            <a:pPr marL="0" indent="0" algn="just">
              <a:buNone/>
            </a:pPr>
            <a:r>
              <a:rPr lang="es-MX" sz="2800" dirty="0">
                <a:solidFill>
                  <a:srgbClr val="FFFF00"/>
                </a:solidFill>
              </a:rPr>
              <a:t>LA ACTIVIDAD JUDICIAL.- </a:t>
            </a:r>
            <a:endParaRPr lang="es-MX" sz="2800" dirty="0" smtClean="0">
              <a:solidFill>
                <a:srgbClr val="FFFF00"/>
              </a:solidFill>
            </a:endParaRPr>
          </a:p>
          <a:p>
            <a:pPr marL="0" indent="0" algn="just">
              <a:buNone/>
            </a:pPr>
            <a:r>
              <a:rPr lang="es-MX" sz="2800" dirty="0" smtClean="0">
                <a:solidFill>
                  <a:schemeClr val="bg1"/>
                </a:solidFill>
              </a:rPr>
              <a:t>Esta </a:t>
            </a:r>
            <a:r>
              <a:rPr lang="es-MX" sz="2800" dirty="0">
                <a:solidFill>
                  <a:schemeClr val="bg1"/>
                </a:solidFill>
              </a:rPr>
              <a:t>comprende todos las tareas y afanes en la vida laboral del juzgador en ejercicio de sus funciones. Los actos que se relacionan con su función en general mas no así con el conocimiento y solución de un litigio concreto.</a:t>
            </a:r>
          </a:p>
          <a:p>
            <a:pPr marL="0" indent="0" algn="just">
              <a:buNone/>
            </a:pPr>
            <a:r>
              <a:rPr lang="es-MX" sz="2800" dirty="0">
                <a:solidFill>
                  <a:schemeClr val="bg1"/>
                </a:solidFill>
              </a:rPr>
              <a:t>Como ejemplo tenemos: el control administrativo de un juzgado, participar en proyectos de reformas legales, representar al poder que pertenece en actos oficiales y de protocolo, realizar tareas académicas dentro o fuera del Poder Judicial, pero todas estas tareas realizadas por encargo de su centro de trabajo. </a:t>
            </a:r>
          </a:p>
          <a:p>
            <a:pPr marL="0" indent="0" algn="just">
              <a:buNone/>
            </a:pPr>
            <a:endParaRPr lang="es-MX" sz="2800" dirty="0" smtClean="0">
              <a:solidFill>
                <a:schemeClr val="bg1"/>
              </a:solidFill>
            </a:endParaRPr>
          </a:p>
          <a:p>
            <a:pPr marL="0" indent="0" algn="just">
              <a:buNone/>
            </a:pPr>
            <a:r>
              <a:rPr lang="es-MX" sz="2800" dirty="0" smtClean="0">
                <a:solidFill>
                  <a:srgbClr val="FFFF00"/>
                </a:solidFill>
              </a:rPr>
              <a:t>Son </a:t>
            </a:r>
            <a:r>
              <a:rPr lang="es-MX" sz="2800" dirty="0">
                <a:solidFill>
                  <a:srgbClr val="FFFF00"/>
                </a:solidFill>
              </a:rPr>
              <a:t>partes de la actividad Judicial del Juez en las que no ejerce funciones jurisdiccionales.</a:t>
            </a:r>
          </a:p>
          <a:p>
            <a:pPr marL="0" indent="0" algn="just">
              <a:buNone/>
            </a:pPr>
            <a:endParaRPr lang="es-MX" sz="2800" dirty="0" smtClean="0"/>
          </a:p>
          <a:p>
            <a:pPr marL="0" indent="0" algn="r">
              <a:buNone/>
            </a:pPr>
            <a:endParaRPr lang="es-MX" sz="2800" dirty="0">
              <a:solidFill>
                <a:schemeClr val="bg1"/>
              </a:solidFill>
            </a:endParaRPr>
          </a:p>
          <a:p>
            <a:pPr marL="0" indent="0" algn="just">
              <a:buNone/>
            </a:pPr>
            <a:endParaRPr lang="es-MX" sz="2800" dirty="0" smtClean="0"/>
          </a:p>
          <a:p>
            <a:pPr marL="0" indent="0" algn="just">
              <a:buNone/>
            </a:pPr>
            <a:endParaRPr lang="es-MX" sz="2800" dirty="0"/>
          </a:p>
          <a:p>
            <a:pPr marL="0" indent="0" algn="just">
              <a:buNone/>
            </a:pPr>
            <a:endParaRPr lang="es-MX" sz="2800" dirty="0"/>
          </a:p>
          <a:p>
            <a:pPr marL="0" indent="0">
              <a:buNone/>
            </a:pPr>
            <a:endParaRPr lang="es-MX" sz="2800" dirty="0" smtClean="0"/>
          </a:p>
          <a:p>
            <a:pPr marL="0" indent="0">
              <a:buNone/>
            </a:pPr>
            <a:endParaRPr lang="es-MX" sz="2800" dirty="0"/>
          </a:p>
          <a:p>
            <a:pPr marL="0" indent="0">
              <a:buNone/>
            </a:pPr>
            <a:endParaRPr lang="es-MX" sz="2800" dirty="0" smtClean="0"/>
          </a:p>
          <a:p>
            <a:pPr marL="0" indent="0">
              <a:buNone/>
            </a:pPr>
            <a:endParaRPr lang="es-MX" sz="2800" dirty="0"/>
          </a:p>
          <a:p>
            <a:pPr marL="0" indent="0">
              <a:buNone/>
            </a:pPr>
            <a:endParaRPr lang="es-MX" sz="2800" dirty="0" smtClean="0"/>
          </a:p>
          <a:p>
            <a:pPr marL="0" indent="0">
              <a:buNone/>
            </a:pPr>
            <a:endParaRPr lang="es-MX" sz="2800" dirty="0"/>
          </a:p>
        </p:txBody>
      </p:sp>
      <p:sp>
        <p:nvSpPr>
          <p:cNvPr id="4" name="3 Rectángulo redondeado"/>
          <p:cNvSpPr/>
          <p:nvPr/>
        </p:nvSpPr>
        <p:spPr>
          <a:xfrm>
            <a:off x="179512" y="404664"/>
            <a:ext cx="8280920" cy="936104"/>
          </a:xfrm>
          <a:prstGeom prst="roundRect">
            <a:avLst/>
          </a:prstGeom>
          <a:gradFill>
            <a:gsLst>
              <a:gs pos="0">
                <a:srgbClr val="E6DCAC"/>
              </a:gs>
              <a:gs pos="12000">
                <a:srgbClr val="E6D78A"/>
              </a:gs>
              <a:gs pos="30000">
                <a:srgbClr val="C7AC4C"/>
              </a:gs>
              <a:gs pos="45000">
                <a:srgbClr val="E6D78A"/>
              </a:gs>
              <a:gs pos="77000">
                <a:srgbClr val="C7AC4C"/>
              </a:gs>
              <a:gs pos="100000">
                <a:srgbClr val="E6DCAC"/>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200" dirty="0" smtClean="0">
                <a:solidFill>
                  <a:srgbClr val="226911"/>
                </a:solidFill>
                <a:latin typeface="Elephant" pitchFamily="18" charset="0"/>
              </a:rPr>
              <a:t>    </a:t>
            </a:r>
            <a:r>
              <a:rPr lang="es-MX" sz="1600" i="1" dirty="0" smtClean="0">
                <a:solidFill>
                  <a:srgbClr val="11752B"/>
                </a:solidFill>
                <a:latin typeface="Bodoni MT Black" pitchFamily="18" charset="0"/>
              </a:rPr>
              <a:t>Universidad Autónoma del Estado de México</a:t>
            </a:r>
          </a:p>
          <a:p>
            <a:pPr algn="ctr"/>
            <a:r>
              <a:rPr lang="es-MX" i="1" dirty="0" smtClean="0">
                <a:solidFill>
                  <a:srgbClr val="11752B"/>
                </a:solidFill>
                <a:latin typeface="Bodoni MT Black" pitchFamily="18" charset="0"/>
              </a:rPr>
              <a:t>  </a:t>
            </a:r>
            <a:r>
              <a:rPr lang="es-MX" sz="1600" i="1" dirty="0" smtClean="0">
                <a:solidFill>
                  <a:srgbClr val="11752B"/>
                </a:solidFill>
                <a:latin typeface="Arial Rounded MT Bold" pitchFamily="34" charset="0"/>
              </a:rPr>
              <a:t>Centro Universitario UAEM Texcoco</a:t>
            </a:r>
            <a:endParaRPr lang="es-ES" sz="1600" i="1" dirty="0">
              <a:solidFill>
                <a:srgbClr val="11752B"/>
              </a:solidFill>
              <a:latin typeface="Arial Rounded MT Bold" pitchFamily="34" charset="0"/>
            </a:endParaRPr>
          </a:p>
        </p:txBody>
      </p:sp>
      <p:grpSp>
        <p:nvGrpSpPr>
          <p:cNvPr id="5" name="12 Grupo"/>
          <p:cNvGrpSpPr/>
          <p:nvPr/>
        </p:nvGrpSpPr>
        <p:grpSpPr>
          <a:xfrm>
            <a:off x="431540" y="476672"/>
            <a:ext cx="792088" cy="792088"/>
            <a:chOff x="827584" y="404664"/>
            <a:chExt cx="792088" cy="792088"/>
          </a:xfrm>
        </p:grpSpPr>
        <p:sp>
          <p:nvSpPr>
            <p:cNvPr id="6" name="5 Elipse"/>
            <p:cNvSpPr/>
            <p:nvPr/>
          </p:nvSpPr>
          <p:spPr>
            <a:xfrm>
              <a:off x="827584" y="404664"/>
              <a:ext cx="792088" cy="792088"/>
            </a:xfrm>
            <a:prstGeom prst="ellipse">
              <a:avLst/>
            </a:prstGeom>
            <a:solidFill>
              <a:srgbClr val="FFFFFF"/>
            </a:solidFill>
            <a:ln>
              <a:solidFill>
                <a:schemeClr val="accent3">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solidFill>
                  <a:prstClr val="white"/>
                </a:solidFill>
              </a:endParaRPr>
            </a:p>
          </p:txBody>
        </p:sp>
        <p:pic>
          <p:nvPicPr>
            <p:cNvPr id="7" name="Picture 2" descr="http://t1.gstatic.com/images?q=tbn:ANd9GcSfLtaCsGO9UgQ96G_1eswjYFRMOZ_RtGGO6cdOqtA40QlhU6vh6WmpYcye">
              <a:hlinkClick r:id="rId2"/>
            </p:cNvPr>
            <p:cNvPicPr>
              <a:picLocks noChangeAspect="1" noChangeArrowheads="1"/>
            </p:cNvPicPr>
            <p:nvPr/>
          </p:nvPicPr>
          <p:blipFill>
            <a:blip r:embed="rId3" cstate="print">
              <a:lum bright="17000" contrast="3000"/>
            </a:blip>
            <a:srcRect/>
            <a:stretch>
              <a:fillRect/>
            </a:stretch>
          </p:blipFill>
          <p:spPr bwMode="auto">
            <a:xfrm>
              <a:off x="956031" y="553460"/>
              <a:ext cx="543553" cy="507505"/>
            </a:xfrm>
            <a:prstGeom prst="rect">
              <a:avLst/>
            </a:prstGeom>
            <a:noFill/>
          </p:spPr>
        </p:pic>
      </p:grpSp>
      <p:grpSp>
        <p:nvGrpSpPr>
          <p:cNvPr id="8" name="12 Grupo"/>
          <p:cNvGrpSpPr/>
          <p:nvPr/>
        </p:nvGrpSpPr>
        <p:grpSpPr>
          <a:xfrm>
            <a:off x="7380312" y="476672"/>
            <a:ext cx="792088" cy="792088"/>
            <a:chOff x="827584" y="404664"/>
            <a:chExt cx="792088" cy="792088"/>
          </a:xfrm>
        </p:grpSpPr>
        <p:sp>
          <p:nvSpPr>
            <p:cNvPr id="9" name="8 Elipse"/>
            <p:cNvSpPr/>
            <p:nvPr/>
          </p:nvSpPr>
          <p:spPr>
            <a:xfrm>
              <a:off x="827584" y="404664"/>
              <a:ext cx="792088" cy="792088"/>
            </a:xfrm>
            <a:prstGeom prst="ellipse">
              <a:avLst/>
            </a:prstGeom>
            <a:solidFill>
              <a:srgbClr val="FFFFFF"/>
            </a:solidFill>
            <a:ln>
              <a:solidFill>
                <a:schemeClr val="accent3">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solidFill>
                  <a:prstClr val="white"/>
                </a:solidFill>
              </a:endParaRPr>
            </a:p>
          </p:txBody>
        </p:sp>
        <p:pic>
          <p:nvPicPr>
            <p:cNvPr id="10" name="Picture 2" descr="http://t1.gstatic.com/images?q=tbn:ANd9GcSfLtaCsGO9UgQ96G_1eswjYFRMOZ_RtGGO6cdOqtA40QlhU6vh6WmpYcye">
              <a:hlinkClick r:id="rId2"/>
            </p:cNvPr>
            <p:cNvPicPr>
              <a:picLocks noChangeAspect="1" noChangeArrowheads="1"/>
            </p:cNvPicPr>
            <p:nvPr/>
          </p:nvPicPr>
          <p:blipFill>
            <a:blip r:embed="rId3" cstate="print">
              <a:lum bright="17000" contrast="3000"/>
            </a:blip>
            <a:srcRect/>
            <a:stretch>
              <a:fillRect/>
            </a:stretch>
          </p:blipFill>
          <p:spPr bwMode="auto">
            <a:xfrm>
              <a:off x="956031" y="553460"/>
              <a:ext cx="543553" cy="507505"/>
            </a:xfrm>
            <a:prstGeom prst="rect">
              <a:avLst/>
            </a:prstGeom>
            <a:noFill/>
          </p:spPr>
        </p:pic>
      </p:grpSp>
      <p:sp>
        <p:nvSpPr>
          <p:cNvPr id="11" name="10 Título"/>
          <p:cNvSpPr>
            <a:spLocks noGrp="1"/>
          </p:cNvSpPr>
          <p:nvPr>
            <p:ph type="title"/>
          </p:nvPr>
        </p:nvSpPr>
        <p:spPr>
          <a:xfrm>
            <a:off x="467544" y="1579343"/>
            <a:ext cx="8229600" cy="523220"/>
          </a:xfrm>
          <a:prstGeom prst="rect">
            <a:avLst/>
          </a:prstGeom>
          <a:solidFill>
            <a:schemeClr val="accent5">
              <a:lumMod val="40000"/>
              <a:lumOff val="60000"/>
            </a:schemeClr>
          </a:solidFill>
        </p:spPr>
        <p:txBody>
          <a:bodyPr wrap="square">
            <a:spAutoFit/>
          </a:bodyPr>
          <a:lstStyle/>
          <a:p>
            <a:r>
              <a:rPr lang="es-MX" sz="2800" dirty="0" smtClean="0"/>
              <a:t>ACTIVIDAD JUDICIAL Y FUNCIÓN JURISDICCIONAL</a:t>
            </a:r>
            <a:endParaRPr lang="es-MX" sz="2800" dirty="0"/>
          </a:p>
        </p:txBody>
      </p:sp>
    </p:spTree>
    <p:extLst>
      <p:ext uri="{BB962C8B-B14F-4D97-AF65-F5344CB8AC3E}">
        <p14:creationId xmlns:p14="http://schemas.microsoft.com/office/powerpoint/2010/main" val="1639139739"/>
      </p:ext>
    </p:extLst>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2276872"/>
            <a:ext cx="8229600" cy="4248472"/>
          </a:xfrm>
        </p:spPr>
        <p:txBody>
          <a:bodyPr>
            <a:normAutofit/>
          </a:bodyPr>
          <a:lstStyle/>
          <a:p>
            <a:pPr marL="0" indent="0" algn="just">
              <a:buNone/>
            </a:pPr>
            <a:r>
              <a:rPr lang="es-MX" sz="2800" dirty="0">
                <a:solidFill>
                  <a:schemeClr val="bg1"/>
                </a:solidFill>
              </a:rPr>
              <a:t>LA FUNCIÓN JURISDICCIONAL.-  Esta se puede definir como aquella actividad o aquellas actividades que ejercicio de la potestad jurisdiccional realizan los tribunales (</a:t>
            </a:r>
            <a:r>
              <a:rPr lang="es-MX" sz="2800" i="1" dirty="0">
                <a:solidFill>
                  <a:schemeClr val="bg1"/>
                </a:solidFill>
              </a:rPr>
              <a:t>lato sensu</a:t>
            </a:r>
            <a:r>
              <a:rPr lang="es-MX" sz="2800" dirty="0">
                <a:solidFill>
                  <a:schemeClr val="bg1"/>
                </a:solidFill>
              </a:rPr>
              <a:t>) para solucionar litigios y controversias, con la finalidad de tutelar el orden jurídico y dar satisfacción a derechos subjetivos e intereses legítimos (</a:t>
            </a:r>
            <a:r>
              <a:rPr lang="es-MX" sz="2800" dirty="0" smtClean="0">
                <a:solidFill>
                  <a:schemeClr val="bg1"/>
                </a:solidFill>
              </a:rPr>
              <a:t>Gonzalo,2006</a:t>
            </a:r>
            <a:r>
              <a:rPr lang="es-MX" sz="2800" dirty="0">
                <a:solidFill>
                  <a:schemeClr val="bg1"/>
                </a:solidFill>
              </a:rPr>
              <a:t>). </a:t>
            </a:r>
          </a:p>
          <a:p>
            <a:pPr marL="0" indent="0" algn="just">
              <a:buNone/>
            </a:pPr>
            <a:endParaRPr lang="es-MX" sz="2800" dirty="0" smtClean="0">
              <a:solidFill>
                <a:schemeClr val="bg1"/>
              </a:solidFill>
            </a:endParaRPr>
          </a:p>
          <a:p>
            <a:pPr marL="0" indent="0" algn="r">
              <a:buNone/>
            </a:pPr>
            <a:endParaRPr lang="es-MX" sz="2800" dirty="0">
              <a:solidFill>
                <a:schemeClr val="bg1"/>
              </a:solidFill>
            </a:endParaRPr>
          </a:p>
          <a:p>
            <a:pPr marL="0" indent="0" algn="just">
              <a:buNone/>
            </a:pPr>
            <a:endParaRPr lang="es-MX" sz="2800" dirty="0" smtClean="0"/>
          </a:p>
          <a:p>
            <a:pPr marL="0" indent="0" algn="just">
              <a:buNone/>
            </a:pPr>
            <a:endParaRPr lang="es-MX" sz="2800" dirty="0"/>
          </a:p>
          <a:p>
            <a:pPr marL="0" indent="0" algn="just">
              <a:buNone/>
            </a:pPr>
            <a:endParaRPr lang="es-MX" sz="2800" dirty="0"/>
          </a:p>
          <a:p>
            <a:pPr marL="0" indent="0">
              <a:buNone/>
            </a:pPr>
            <a:endParaRPr lang="es-MX" sz="2800" dirty="0" smtClean="0"/>
          </a:p>
          <a:p>
            <a:pPr marL="0" indent="0">
              <a:buNone/>
            </a:pPr>
            <a:endParaRPr lang="es-MX" sz="2800" dirty="0"/>
          </a:p>
          <a:p>
            <a:pPr marL="0" indent="0">
              <a:buNone/>
            </a:pPr>
            <a:endParaRPr lang="es-MX" sz="2800" dirty="0" smtClean="0"/>
          </a:p>
          <a:p>
            <a:pPr marL="0" indent="0">
              <a:buNone/>
            </a:pPr>
            <a:endParaRPr lang="es-MX" sz="2800" dirty="0"/>
          </a:p>
          <a:p>
            <a:pPr marL="0" indent="0">
              <a:buNone/>
            </a:pPr>
            <a:endParaRPr lang="es-MX" sz="2800" dirty="0" smtClean="0"/>
          </a:p>
          <a:p>
            <a:pPr marL="0" indent="0">
              <a:buNone/>
            </a:pPr>
            <a:endParaRPr lang="es-MX" sz="2800" dirty="0"/>
          </a:p>
        </p:txBody>
      </p:sp>
      <p:sp>
        <p:nvSpPr>
          <p:cNvPr id="4" name="3 Rectángulo redondeado"/>
          <p:cNvSpPr/>
          <p:nvPr/>
        </p:nvSpPr>
        <p:spPr>
          <a:xfrm>
            <a:off x="179512" y="404664"/>
            <a:ext cx="8280920" cy="936104"/>
          </a:xfrm>
          <a:prstGeom prst="roundRect">
            <a:avLst/>
          </a:prstGeom>
          <a:gradFill>
            <a:gsLst>
              <a:gs pos="0">
                <a:srgbClr val="E6DCAC"/>
              </a:gs>
              <a:gs pos="12000">
                <a:srgbClr val="E6D78A"/>
              </a:gs>
              <a:gs pos="30000">
                <a:srgbClr val="C7AC4C"/>
              </a:gs>
              <a:gs pos="45000">
                <a:srgbClr val="E6D78A"/>
              </a:gs>
              <a:gs pos="77000">
                <a:srgbClr val="C7AC4C"/>
              </a:gs>
              <a:gs pos="100000">
                <a:srgbClr val="E6DCAC"/>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200" dirty="0" smtClean="0">
                <a:solidFill>
                  <a:srgbClr val="226911"/>
                </a:solidFill>
                <a:latin typeface="Elephant" pitchFamily="18" charset="0"/>
              </a:rPr>
              <a:t>    </a:t>
            </a:r>
            <a:r>
              <a:rPr lang="es-MX" sz="1600" i="1" dirty="0" smtClean="0">
                <a:solidFill>
                  <a:srgbClr val="11752B"/>
                </a:solidFill>
                <a:latin typeface="Bodoni MT Black" pitchFamily="18" charset="0"/>
              </a:rPr>
              <a:t>Universidad Autónoma del Estado de México</a:t>
            </a:r>
          </a:p>
          <a:p>
            <a:pPr algn="ctr"/>
            <a:r>
              <a:rPr lang="es-MX" i="1" dirty="0" smtClean="0">
                <a:solidFill>
                  <a:srgbClr val="11752B"/>
                </a:solidFill>
                <a:latin typeface="Bodoni MT Black" pitchFamily="18" charset="0"/>
              </a:rPr>
              <a:t>  </a:t>
            </a:r>
            <a:r>
              <a:rPr lang="es-MX" sz="1600" i="1" dirty="0" smtClean="0">
                <a:solidFill>
                  <a:srgbClr val="11752B"/>
                </a:solidFill>
                <a:latin typeface="Arial Rounded MT Bold" pitchFamily="34" charset="0"/>
              </a:rPr>
              <a:t>Centro Universitario UAEM Texcoco</a:t>
            </a:r>
            <a:endParaRPr lang="es-ES" sz="1600" i="1" dirty="0">
              <a:solidFill>
                <a:srgbClr val="11752B"/>
              </a:solidFill>
              <a:latin typeface="Arial Rounded MT Bold" pitchFamily="34" charset="0"/>
            </a:endParaRPr>
          </a:p>
        </p:txBody>
      </p:sp>
      <p:grpSp>
        <p:nvGrpSpPr>
          <p:cNvPr id="5" name="12 Grupo"/>
          <p:cNvGrpSpPr/>
          <p:nvPr/>
        </p:nvGrpSpPr>
        <p:grpSpPr>
          <a:xfrm>
            <a:off x="431540" y="476672"/>
            <a:ext cx="792088" cy="792088"/>
            <a:chOff x="827584" y="404664"/>
            <a:chExt cx="792088" cy="792088"/>
          </a:xfrm>
        </p:grpSpPr>
        <p:sp>
          <p:nvSpPr>
            <p:cNvPr id="6" name="5 Elipse"/>
            <p:cNvSpPr/>
            <p:nvPr/>
          </p:nvSpPr>
          <p:spPr>
            <a:xfrm>
              <a:off x="827584" y="404664"/>
              <a:ext cx="792088" cy="792088"/>
            </a:xfrm>
            <a:prstGeom prst="ellipse">
              <a:avLst/>
            </a:prstGeom>
            <a:solidFill>
              <a:srgbClr val="FFFFFF"/>
            </a:solidFill>
            <a:ln>
              <a:solidFill>
                <a:schemeClr val="accent3">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solidFill>
                  <a:prstClr val="white"/>
                </a:solidFill>
              </a:endParaRPr>
            </a:p>
          </p:txBody>
        </p:sp>
        <p:pic>
          <p:nvPicPr>
            <p:cNvPr id="7" name="Picture 2" descr="http://t1.gstatic.com/images?q=tbn:ANd9GcSfLtaCsGO9UgQ96G_1eswjYFRMOZ_RtGGO6cdOqtA40QlhU6vh6WmpYcye">
              <a:hlinkClick r:id="rId2"/>
            </p:cNvPr>
            <p:cNvPicPr>
              <a:picLocks noChangeAspect="1" noChangeArrowheads="1"/>
            </p:cNvPicPr>
            <p:nvPr/>
          </p:nvPicPr>
          <p:blipFill>
            <a:blip r:embed="rId3" cstate="print">
              <a:lum bright="17000" contrast="3000"/>
            </a:blip>
            <a:srcRect/>
            <a:stretch>
              <a:fillRect/>
            </a:stretch>
          </p:blipFill>
          <p:spPr bwMode="auto">
            <a:xfrm>
              <a:off x="956031" y="553460"/>
              <a:ext cx="543553" cy="507505"/>
            </a:xfrm>
            <a:prstGeom prst="rect">
              <a:avLst/>
            </a:prstGeom>
            <a:noFill/>
          </p:spPr>
        </p:pic>
      </p:grpSp>
      <p:grpSp>
        <p:nvGrpSpPr>
          <p:cNvPr id="8" name="12 Grupo"/>
          <p:cNvGrpSpPr/>
          <p:nvPr/>
        </p:nvGrpSpPr>
        <p:grpSpPr>
          <a:xfrm>
            <a:off x="7380312" y="476672"/>
            <a:ext cx="792088" cy="792088"/>
            <a:chOff x="827584" y="404664"/>
            <a:chExt cx="792088" cy="792088"/>
          </a:xfrm>
        </p:grpSpPr>
        <p:sp>
          <p:nvSpPr>
            <p:cNvPr id="9" name="8 Elipse"/>
            <p:cNvSpPr/>
            <p:nvPr/>
          </p:nvSpPr>
          <p:spPr>
            <a:xfrm>
              <a:off x="827584" y="404664"/>
              <a:ext cx="792088" cy="792088"/>
            </a:xfrm>
            <a:prstGeom prst="ellipse">
              <a:avLst/>
            </a:prstGeom>
            <a:solidFill>
              <a:srgbClr val="FFFFFF"/>
            </a:solidFill>
            <a:ln>
              <a:solidFill>
                <a:schemeClr val="accent3">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solidFill>
                  <a:prstClr val="white"/>
                </a:solidFill>
              </a:endParaRPr>
            </a:p>
          </p:txBody>
        </p:sp>
        <p:pic>
          <p:nvPicPr>
            <p:cNvPr id="10" name="Picture 2" descr="http://t1.gstatic.com/images?q=tbn:ANd9GcSfLtaCsGO9UgQ96G_1eswjYFRMOZ_RtGGO6cdOqtA40QlhU6vh6WmpYcye">
              <a:hlinkClick r:id="rId2"/>
            </p:cNvPr>
            <p:cNvPicPr>
              <a:picLocks noChangeAspect="1" noChangeArrowheads="1"/>
            </p:cNvPicPr>
            <p:nvPr/>
          </p:nvPicPr>
          <p:blipFill>
            <a:blip r:embed="rId3" cstate="print">
              <a:lum bright="17000" contrast="3000"/>
            </a:blip>
            <a:srcRect/>
            <a:stretch>
              <a:fillRect/>
            </a:stretch>
          </p:blipFill>
          <p:spPr bwMode="auto">
            <a:xfrm>
              <a:off x="956031" y="553460"/>
              <a:ext cx="543553" cy="507505"/>
            </a:xfrm>
            <a:prstGeom prst="rect">
              <a:avLst/>
            </a:prstGeom>
            <a:noFill/>
          </p:spPr>
        </p:pic>
      </p:grpSp>
      <p:sp>
        <p:nvSpPr>
          <p:cNvPr id="11" name="10 Título"/>
          <p:cNvSpPr>
            <a:spLocks noGrp="1"/>
          </p:cNvSpPr>
          <p:nvPr>
            <p:ph type="title"/>
          </p:nvPr>
        </p:nvSpPr>
        <p:spPr>
          <a:xfrm>
            <a:off x="467544" y="1579343"/>
            <a:ext cx="8229600" cy="523220"/>
          </a:xfrm>
          <a:prstGeom prst="rect">
            <a:avLst/>
          </a:prstGeom>
          <a:solidFill>
            <a:schemeClr val="accent5">
              <a:lumMod val="40000"/>
              <a:lumOff val="60000"/>
            </a:schemeClr>
          </a:solidFill>
        </p:spPr>
        <p:txBody>
          <a:bodyPr wrap="square">
            <a:spAutoFit/>
          </a:bodyPr>
          <a:lstStyle/>
          <a:p>
            <a:r>
              <a:rPr lang="es-MX" sz="2800" dirty="0" smtClean="0"/>
              <a:t>FUNCIÓN JURISDICCIONAL</a:t>
            </a:r>
            <a:endParaRPr lang="es-MX" sz="2800" dirty="0"/>
          </a:p>
        </p:txBody>
      </p:sp>
    </p:spTree>
    <p:extLst>
      <p:ext uri="{BB962C8B-B14F-4D97-AF65-F5344CB8AC3E}">
        <p14:creationId xmlns:p14="http://schemas.microsoft.com/office/powerpoint/2010/main" val="1387773037"/>
      </p:ext>
    </p:extLst>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2276872"/>
            <a:ext cx="8229600" cy="4248472"/>
          </a:xfrm>
        </p:spPr>
        <p:txBody>
          <a:bodyPr>
            <a:normAutofit/>
          </a:bodyPr>
          <a:lstStyle/>
          <a:p>
            <a:pPr marL="0" indent="0" algn="just">
              <a:buNone/>
            </a:pPr>
            <a:r>
              <a:rPr lang="es-MX" sz="2800" dirty="0">
                <a:solidFill>
                  <a:srgbClr val="FFFF00"/>
                </a:solidFill>
              </a:rPr>
              <a:t>FUNCIÓN </a:t>
            </a:r>
            <a:r>
              <a:rPr lang="es-MX" sz="2800" dirty="0" smtClean="0">
                <a:solidFill>
                  <a:srgbClr val="FFFF00"/>
                </a:solidFill>
              </a:rPr>
              <a:t>JURISDICCIONAL</a:t>
            </a:r>
            <a:endParaRPr lang="es-ES" sz="2800" dirty="0" smtClean="0">
              <a:ln w="18415" cmpd="sng">
                <a:solidFill>
                  <a:srgbClr val="FFFFFF"/>
                </a:solidFill>
                <a:prstDash val="solid"/>
              </a:ln>
              <a:solidFill>
                <a:srgbClr val="FFFF00"/>
              </a:solidFill>
              <a:effectLst>
                <a:outerShdw blurRad="63500" dir="3600000" algn="tl" rotWithShape="0">
                  <a:srgbClr val="000000">
                    <a:alpha val="70000"/>
                  </a:srgbClr>
                </a:outerShdw>
              </a:effectLst>
            </a:endParaRPr>
          </a:p>
          <a:p>
            <a:pPr marL="0" indent="0" algn="just">
              <a:buNone/>
            </a:pPr>
            <a:r>
              <a:rPr lang="es-ES" sz="28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a:t>
            </a:r>
            <a:r>
              <a:rPr lang="es-ES" sz="2800" dirty="0">
                <a:ln w="18415" cmpd="sng">
                  <a:solidFill>
                    <a:srgbClr val="FFFFFF"/>
                  </a:solidFill>
                  <a:prstDash val="solid"/>
                </a:ln>
                <a:solidFill>
                  <a:srgbClr val="FFFFFF"/>
                </a:solidFill>
                <a:effectLst>
                  <a:outerShdw blurRad="63500" dir="3600000" algn="tl" rotWithShape="0">
                    <a:srgbClr val="000000">
                      <a:alpha val="70000"/>
                    </a:srgbClr>
                  </a:outerShdw>
                </a:effectLst>
              </a:rPr>
              <a:t>A su vez el desempeño de facultades jurisdiccionales entraña una aptitud legal para aplicar la norma jurídica general, abstracta e impersonal, a situaciones concretas en controversia, para determinar quien tiene la razón total o parcial, entre las partes que han deducido sus pretensiones ante el órgano estatal facultado para resolver el litigio.” (Arellano, 2006, P. 3)</a:t>
            </a:r>
          </a:p>
          <a:p>
            <a:pPr marL="0" indent="0" algn="just">
              <a:buNone/>
            </a:pPr>
            <a:endParaRPr lang="es-MX" sz="2800" dirty="0"/>
          </a:p>
          <a:p>
            <a:pPr marL="0" indent="0" algn="just">
              <a:buNone/>
            </a:pPr>
            <a:endParaRPr lang="es-MX" sz="2800" dirty="0"/>
          </a:p>
          <a:p>
            <a:pPr marL="0" indent="0">
              <a:buNone/>
            </a:pPr>
            <a:endParaRPr lang="es-MX" sz="2800" dirty="0" smtClean="0"/>
          </a:p>
          <a:p>
            <a:pPr marL="0" indent="0">
              <a:buNone/>
            </a:pPr>
            <a:endParaRPr lang="es-MX" sz="2800" dirty="0"/>
          </a:p>
          <a:p>
            <a:pPr marL="0" indent="0">
              <a:buNone/>
            </a:pPr>
            <a:endParaRPr lang="es-MX" sz="2800" dirty="0" smtClean="0"/>
          </a:p>
          <a:p>
            <a:pPr marL="0" indent="0">
              <a:buNone/>
            </a:pPr>
            <a:endParaRPr lang="es-MX" sz="2800" dirty="0"/>
          </a:p>
          <a:p>
            <a:pPr marL="0" indent="0">
              <a:buNone/>
            </a:pPr>
            <a:endParaRPr lang="es-MX" sz="2800" dirty="0" smtClean="0"/>
          </a:p>
          <a:p>
            <a:pPr marL="0" indent="0">
              <a:buNone/>
            </a:pPr>
            <a:endParaRPr lang="es-MX" sz="2800" dirty="0"/>
          </a:p>
        </p:txBody>
      </p:sp>
      <p:sp>
        <p:nvSpPr>
          <p:cNvPr id="4" name="3 Rectángulo redondeado"/>
          <p:cNvSpPr/>
          <p:nvPr/>
        </p:nvSpPr>
        <p:spPr>
          <a:xfrm>
            <a:off x="179512" y="404664"/>
            <a:ext cx="8280920" cy="936104"/>
          </a:xfrm>
          <a:prstGeom prst="roundRect">
            <a:avLst/>
          </a:prstGeom>
          <a:gradFill>
            <a:gsLst>
              <a:gs pos="0">
                <a:srgbClr val="E6DCAC"/>
              </a:gs>
              <a:gs pos="12000">
                <a:srgbClr val="E6D78A"/>
              </a:gs>
              <a:gs pos="30000">
                <a:srgbClr val="C7AC4C"/>
              </a:gs>
              <a:gs pos="45000">
                <a:srgbClr val="E6D78A"/>
              </a:gs>
              <a:gs pos="77000">
                <a:srgbClr val="C7AC4C"/>
              </a:gs>
              <a:gs pos="100000">
                <a:srgbClr val="E6DCAC"/>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200" dirty="0" smtClean="0">
                <a:solidFill>
                  <a:srgbClr val="226911"/>
                </a:solidFill>
                <a:latin typeface="Elephant" pitchFamily="18" charset="0"/>
              </a:rPr>
              <a:t>    </a:t>
            </a:r>
            <a:r>
              <a:rPr lang="es-MX" sz="1600" i="1" dirty="0" smtClean="0">
                <a:solidFill>
                  <a:srgbClr val="11752B"/>
                </a:solidFill>
                <a:latin typeface="Bodoni MT Black" pitchFamily="18" charset="0"/>
              </a:rPr>
              <a:t>Universidad Autónoma del Estado de México</a:t>
            </a:r>
          </a:p>
          <a:p>
            <a:pPr algn="ctr"/>
            <a:r>
              <a:rPr lang="es-MX" i="1" dirty="0" smtClean="0">
                <a:solidFill>
                  <a:srgbClr val="11752B"/>
                </a:solidFill>
                <a:latin typeface="Bodoni MT Black" pitchFamily="18" charset="0"/>
              </a:rPr>
              <a:t>  </a:t>
            </a:r>
            <a:r>
              <a:rPr lang="es-MX" sz="1600" i="1" dirty="0" smtClean="0">
                <a:solidFill>
                  <a:srgbClr val="11752B"/>
                </a:solidFill>
                <a:latin typeface="Arial Rounded MT Bold" pitchFamily="34" charset="0"/>
              </a:rPr>
              <a:t>Centro Universitario UAEM Texcoco</a:t>
            </a:r>
            <a:endParaRPr lang="es-ES" sz="1600" i="1" dirty="0">
              <a:solidFill>
                <a:srgbClr val="11752B"/>
              </a:solidFill>
              <a:latin typeface="Arial Rounded MT Bold" pitchFamily="34" charset="0"/>
            </a:endParaRPr>
          </a:p>
        </p:txBody>
      </p:sp>
      <p:grpSp>
        <p:nvGrpSpPr>
          <p:cNvPr id="5" name="12 Grupo"/>
          <p:cNvGrpSpPr/>
          <p:nvPr/>
        </p:nvGrpSpPr>
        <p:grpSpPr>
          <a:xfrm>
            <a:off x="431540" y="476672"/>
            <a:ext cx="792088" cy="792088"/>
            <a:chOff x="827584" y="404664"/>
            <a:chExt cx="792088" cy="792088"/>
          </a:xfrm>
        </p:grpSpPr>
        <p:sp>
          <p:nvSpPr>
            <p:cNvPr id="6" name="5 Elipse"/>
            <p:cNvSpPr/>
            <p:nvPr/>
          </p:nvSpPr>
          <p:spPr>
            <a:xfrm>
              <a:off x="827584" y="404664"/>
              <a:ext cx="792088" cy="792088"/>
            </a:xfrm>
            <a:prstGeom prst="ellipse">
              <a:avLst/>
            </a:prstGeom>
            <a:solidFill>
              <a:srgbClr val="FFFFFF"/>
            </a:solidFill>
            <a:ln>
              <a:solidFill>
                <a:schemeClr val="accent3">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solidFill>
                  <a:prstClr val="white"/>
                </a:solidFill>
              </a:endParaRPr>
            </a:p>
          </p:txBody>
        </p:sp>
        <p:pic>
          <p:nvPicPr>
            <p:cNvPr id="7" name="Picture 2" descr="http://t1.gstatic.com/images?q=tbn:ANd9GcSfLtaCsGO9UgQ96G_1eswjYFRMOZ_RtGGO6cdOqtA40QlhU6vh6WmpYcye">
              <a:hlinkClick r:id="rId2"/>
            </p:cNvPr>
            <p:cNvPicPr>
              <a:picLocks noChangeAspect="1" noChangeArrowheads="1"/>
            </p:cNvPicPr>
            <p:nvPr/>
          </p:nvPicPr>
          <p:blipFill>
            <a:blip r:embed="rId3" cstate="print">
              <a:lum bright="17000" contrast="3000"/>
            </a:blip>
            <a:srcRect/>
            <a:stretch>
              <a:fillRect/>
            </a:stretch>
          </p:blipFill>
          <p:spPr bwMode="auto">
            <a:xfrm>
              <a:off x="956031" y="553460"/>
              <a:ext cx="543553" cy="507505"/>
            </a:xfrm>
            <a:prstGeom prst="rect">
              <a:avLst/>
            </a:prstGeom>
            <a:noFill/>
          </p:spPr>
        </p:pic>
      </p:grpSp>
      <p:grpSp>
        <p:nvGrpSpPr>
          <p:cNvPr id="8" name="12 Grupo"/>
          <p:cNvGrpSpPr/>
          <p:nvPr/>
        </p:nvGrpSpPr>
        <p:grpSpPr>
          <a:xfrm>
            <a:off x="7380312" y="476672"/>
            <a:ext cx="792088" cy="792088"/>
            <a:chOff x="827584" y="404664"/>
            <a:chExt cx="792088" cy="792088"/>
          </a:xfrm>
        </p:grpSpPr>
        <p:sp>
          <p:nvSpPr>
            <p:cNvPr id="9" name="8 Elipse"/>
            <p:cNvSpPr/>
            <p:nvPr/>
          </p:nvSpPr>
          <p:spPr>
            <a:xfrm>
              <a:off x="827584" y="404664"/>
              <a:ext cx="792088" cy="792088"/>
            </a:xfrm>
            <a:prstGeom prst="ellipse">
              <a:avLst/>
            </a:prstGeom>
            <a:solidFill>
              <a:srgbClr val="FFFFFF"/>
            </a:solidFill>
            <a:ln>
              <a:solidFill>
                <a:schemeClr val="accent3">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solidFill>
                  <a:prstClr val="white"/>
                </a:solidFill>
              </a:endParaRPr>
            </a:p>
          </p:txBody>
        </p:sp>
        <p:pic>
          <p:nvPicPr>
            <p:cNvPr id="10" name="Picture 2" descr="http://t1.gstatic.com/images?q=tbn:ANd9GcSfLtaCsGO9UgQ96G_1eswjYFRMOZ_RtGGO6cdOqtA40QlhU6vh6WmpYcye">
              <a:hlinkClick r:id="rId2"/>
            </p:cNvPr>
            <p:cNvPicPr>
              <a:picLocks noChangeAspect="1" noChangeArrowheads="1"/>
            </p:cNvPicPr>
            <p:nvPr/>
          </p:nvPicPr>
          <p:blipFill>
            <a:blip r:embed="rId3" cstate="print">
              <a:lum bright="17000" contrast="3000"/>
            </a:blip>
            <a:srcRect/>
            <a:stretch>
              <a:fillRect/>
            </a:stretch>
          </p:blipFill>
          <p:spPr bwMode="auto">
            <a:xfrm>
              <a:off x="956031" y="553460"/>
              <a:ext cx="543553" cy="507505"/>
            </a:xfrm>
            <a:prstGeom prst="rect">
              <a:avLst/>
            </a:prstGeom>
            <a:noFill/>
          </p:spPr>
        </p:pic>
      </p:grpSp>
      <p:sp>
        <p:nvSpPr>
          <p:cNvPr id="11" name="10 Título"/>
          <p:cNvSpPr>
            <a:spLocks noGrp="1"/>
          </p:cNvSpPr>
          <p:nvPr>
            <p:ph type="title"/>
          </p:nvPr>
        </p:nvSpPr>
        <p:spPr>
          <a:xfrm>
            <a:off x="467544" y="1579343"/>
            <a:ext cx="8229600" cy="523220"/>
          </a:xfrm>
          <a:prstGeom prst="rect">
            <a:avLst/>
          </a:prstGeom>
          <a:solidFill>
            <a:schemeClr val="accent5">
              <a:lumMod val="40000"/>
              <a:lumOff val="60000"/>
            </a:schemeClr>
          </a:solidFill>
        </p:spPr>
        <p:txBody>
          <a:bodyPr wrap="square">
            <a:spAutoFit/>
          </a:bodyPr>
          <a:lstStyle/>
          <a:p>
            <a:r>
              <a:rPr lang="es-MX" sz="2800" dirty="0"/>
              <a:t>ACTIVIDAD JUDICIAL Y FUNCIÓN JURISDICCIONAL…</a:t>
            </a:r>
          </a:p>
        </p:txBody>
      </p:sp>
    </p:spTree>
    <p:extLst>
      <p:ext uri="{BB962C8B-B14F-4D97-AF65-F5344CB8AC3E}">
        <p14:creationId xmlns:p14="http://schemas.microsoft.com/office/powerpoint/2010/main" val="755869509"/>
      </p:ext>
    </p:extLst>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2276872"/>
            <a:ext cx="8229600" cy="4248472"/>
          </a:xfrm>
        </p:spPr>
        <p:txBody>
          <a:bodyPr>
            <a:normAutofit/>
          </a:bodyPr>
          <a:lstStyle/>
          <a:p>
            <a:pPr marL="0" indent="0" algn="just">
              <a:buNone/>
            </a:pPr>
            <a:r>
              <a:rPr lang="es-CO" sz="2800" b="1" dirty="0">
                <a:solidFill>
                  <a:schemeClr val="bg1"/>
                </a:solidFill>
              </a:rPr>
              <a:t>FUNCIÓN JURISDICCIONAL.- Esta se ejerce siempre en un proceso en concreto (puede emanar de un disposición general, como es el caso de la jurisprudencia, pero el origen de ella es una serie de juicios concretos), esto se traduce en actos de autoridad que por lo general son impugnables por vías y recursos ordinarios y extraordinarios y tiene como fin la solución del litigio por medio de la sentencia que concluye con el conflicto o instancia impugnativa.</a:t>
            </a:r>
            <a:endParaRPr lang="es-ES" sz="2800" b="1" dirty="0">
              <a:solidFill>
                <a:schemeClr val="bg1"/>
              </a:solidFill>
            </a:endParaRPr>
          </a:p>
          <a:p>
            <a:pPr marL="0" indent="0" algn="just">
              <a:buNone/>
            </a:pPr>
            <a:endParaRPr lang="es-MX" sz="2800" dirty="0" smtClean="0">
              <a:solidFill>
                <a:schemeClr val="bg1"/>
              </a:solidFill>
            </a:endParaRPr>
          </a:p>
          <a:p>
            <a:pPr marL="0" indent="0" algn="r">
              <a:buNone/>
            </a:pPr>
            <a:endParaRPr lang="es-MX" sz="2800" dirty="0">
              <a:solidFill>
                <a:schemeClr val="bg1"/>
              </a:solidFill>
            </a:endParaRPr>
          </a:p>
          <a:p>
            <a:pPr marL="0" indent="0" algn="just">
              <a:buNone/>
            </a:pPr>
            <a:endParaRPr lang="es-MX" sz="2800" dirty="0" smtClean="0"/>
          </a:p>
          <a:p>
            <a:pPr marL="0" indent="0" algn="just">
              <a:buNone/>
            </a:pPr>
            <a:endParaRPr lang="es-MX" sz="2800" dirty="0"/>
          </a:p>
          <a:p>
            <a:pPr marL="0" indent="0" algn="just">
              <a:buNone/>
            </a:pPr>
            <a:endParaRPr lang="es-MX" sz="2800" dirty="0"/>
          </a:p>
          <a:p>
            <a:pPr marL="0" indent="0">
              <a:buNone/>
            </a:pPr>
            <a:endParaRPr lang="es-MX" sz="2800" dirty="0" smtClean="0"/>
          </a:p>
          <a:p>
            <a:pPr marL="0" indent="0">
              <a:buNone/>
            </a:pPr>
            <a:endParaRPr lang="es-MX" sz="2800" dirty="0"/>
          </a:p>
          <a:p>
            <a:pPr marL="0" indent="0">
              <a:buNone/>
            </a:pPr>
            <a:endParaRPr lang="es-MX" sz="2800" dirty="0" smtClean="0"/>
          </a:p>
          <a:p>
            <a:pPr marL="0" indent="0">
              <a:buNone/>
            </a:pPr>
            <a:endParaRPr lang="es-MX" sz="2800" dirty="0"/>
          </a:p>
          <a:p>
            <a:pPr marL="0" indent="0">
              <a:buNone/>
            </a:pPr>
            <a:endParaRPr lang="es-MX" sz="2800" dirty="0" smtClean="0"/>
          </a:p>
          <a:p>
            <a:pPr marL="0" indent="0">
              <a:buNone/>
            </a:pPr>
            <a:endParaRPr lang="es-MX" sz="2800" dirty="0"/>
          </a:p>
        </p:txBody>
      </p:sp>
      <p:sp>
        <p:nvSpPr>
          <p:cNvPr id="4" name="3 Rectángulo redondeado"/>
          <p:cNvSpPr/>
          <p:nvPr/>
        </p:nvSpPr>
        <p:spPr>
          <a:xfrm>
            <a:off x="179512" y="404664"/>
            <a:ext cx="8280920" cy="936104"/>
          </a:xfrm>
          <a:prstGeom prst="roundRect">
            <a:avLst/>
          </a:prstGeom>
          <a:gradFill>
            <a:gsLst>
              <a:gs pos="0">
                <a:srgbClr val="E6DCAC"/>
              </a:gs>
              <a:gs pos="12000">
                <a:srgbClr val="E6D78A"/>
              </a:gs>
              <a:gs pos="30000">
                <a:srgbClr val="C7AC4C"/>
              </a:gs>
              <a:gs pos="45000">
                <a:srgbClr val="E6D78A"/>
              </a:gs>
              <a:gs pos="77000">
                <a:srgbClr val="C7AC4C"/>
              </a:gs>
              <a:gs pos="100000">
                <a:srgbClr val="E6DCAC"/>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200" dirty="0" smtClean="0">
                <a:solidFill>
                  <a:srgbClr val="226911"/>
                </a:solidFill>
                <a:latin typeface="Elephant" pitchFamily="18" charset="0"/>
              </a:rPr>
              <a:t>    </a:t>
            </a:r>
            <a:r>
              <a:rPr lang="es-MX" sz="1600" i="1" dirty="0" smtClean="0">
                <a:solidFill>
                  <a:srgbClr val="11752B"/>
                </a:solidFill>
                <a:latin typeface="Bodoni MT Black" pitchFamily="18" charset="0"/>
              </a:rPr>
              <a:t>Universidad Autónoma del Estado de México</a:t>
            </a:r>
          </a:p>
          <a:p>
            <a:pPr algn="ctr"/>
            <a:r>
              <a:rPr lang="es-MX" i="1" dirty="0" smtClean="0">
                <a:solidFill>
                  <a:srgbClr val="11752B"/>
                </a:solidFill>
                <a:latin typeface="Bodoni MT Black" pitchFamily="18" charset="0"/>
              </a:rPr>
              <a:t>  </a:t>
            </a:r>
            <a:r>
              <a:rPr lang="es-MX" sz="1600" i="1" dirty="0" smtClean="0">
                <a:solidFill>
                  <a:srgbClr val="11752B"/>
                </a:solidFill>
                <a:latin typeface="Arial Rounded MT Bold" pitchFamily="34" charset="0"/>
              </a:rPr>
              <a:t>Centro Universitario UAEM Texcoco</a:t>
            </a:r>
            <a:endParaRPr lang="es-ES" sz="1600" i="1" dirty="0">
              <a:solidFill>
                <a:srgbClr val="11752B"/>
              </a:solidFill>
              <a:latin typeface="Arial Rounded MT Bold" pitchFamily="34" charset="0"/>
            </a:endParaRPr>
          </a:p>
        </p:txBody>
      </p:sp>
      <p:grpSp>
        <p:nvGrpSpPr>
          <p:cNvPr id="5" name="12 Grupo"/>
          <p:cNvGrpSpPr/>
          <p:nvPr/>
        </p:nvGrpSpPr>
        <p:grpSpPr>
          <a:xfrm>
            <a:off x="431540" y="476672"/>
            <a:ext cx="792088" cy="792088"/>
            <a:chOff x="827584" y="404664"/>
            <a:chExt cx="792088" cy="792088"/>
          </a:xfrm>
        </p:grpSpPr>
        <p:sp>
          <p:nvSpPr>
            <p:cNvPr id="6" name="5 Elipse"/>
            <p:cNvSpPr/>
            <p:nvPr/>
          </p:nvSpPr>
          <p:spPr>
            <a:xfrm>
              <a:off x="827584" y="404664"/>
              <a:ext cx="792088" cy="792088"/>
            </a:xfrm>
            <a:prstGeom prst="ellipse">
              <a:avLst/>
            </a:prstGeom>
            <a:solidFill>
              <a:srgbClr val="FFFFFF"/>
            </a:solidFill>
            <a:ln>
              <a:solidFill>
                <a:schemeClr val="accent3">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solidFill>
                  <a:prstClr val="white"/>
                </a:solidFill>
              </a:endParaRPr>
            </a:p>
          </p:txBody>
        </p:sp>
        <p:pic>
          <p:nvPicPr>
            <p:cNvPr id="7" name="Picture 2" descr="http://t1.gstatic.com/images?q=tbn:ANd9GcSfLtaCsGO9UgQ96G_1eswjYFRMOZ_RtGGO6cdOqtA40QlhU6vh6WmpYcye">
              <a:hlinkClick r:id="rId2"/>
            </p:cNvPr>
            <p:cNvPicPr>
              <a:picLocks noChangeAspect="1" noChangeArrowheads="1"/>
            </p:cNvPicPr>
            <p:nvPr/>
          </p:nvPicPr>
          <p:blipFill>
            <a:blip r:embed="rId3" cstate="print">
              <a:lum bright="17000" contrast="3000"/>
            </a:blip>
            <a:srcRect/>
            <a:stretch>
              <a:fillRect/>
            </a:stretch>
          </p:blipFill>
          <p:spPr bwMode="auto">
            <a:xfrm>
              <a:off x="956031" y="553460"/>
              <a:ext cx="543553" cy="507505"/>
            </a:xfrm>
            <a:prstGeom prst="rect">
              <a:avLst/>
            </a:prstGeom>
            <a:noFill/>
          </p:spPr>
        </p:pic>
      </p:grpSp>
      <p:grpSp>
        <p:nvGrpSpPr>
          <p:cNvPr id="8" name="12 Grupo"/>
          <p:cNvGrpSpPr/>
          <p:nvPr/>
        </p:nvGrpSpPr>
        <p:grpSpPr>
          <a:xfrm>
            <a:off x="7380312" y="476672"/>
            <a:ext cx="792088" cy="792088"/>
            <a:chOff x="827584" y="404664"/>
            <a:chExt cx="792088" cy="792088"/>
          </a:xfrm>
        </p:grpSpPr>
        <p:sp>
          <p:nvSpPr>
            <p:cNvPr id="9" name="8 Elipse"/>
            <p:cNvSpPr/>
            <p:nvPr/>
          </p:nvSpPr>
          <p:spPr>
            <a:xfrm>
              <a:off x="827584" y="404664"/>
              <a:ext cx="792088" cy="792088"/>
            </a:xfrm>
            <a:prstGeom prst="ellipse">
              <a:avLst/>
            </a:prstGeom>
            <a:solidFill>
              <a:srgbClr val="FFFFFF"/>
            </a:solidFill>
            <a:ln>
              <a:solidFill>
                <a:schemeClr val="accent3">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solidFill>
                  <a:prstClr val="white"/>
                </a:solidFill>
              </a:endParaRPr>
            </a:p>
          </p:txBody>
        </p:sp>
        <p:pic>
          <p:nvPicPr>
            <p:cNvPr id="10" name="Picture 2" descr="http://t1.gstatic.com/images?q=tbn:ANd9GcSfLtaCsGO9UgQ96G_1eswjYFRMOZ_RtGGO6cdOqtA40QlhU6vh6WmpYcye">
              <a:hlinkClick r:id="rId2"/>
            </p:cNvPr>
            <p:cNvPicPr>
              <a:picLocks noChangeAspect="1" noChangeArrowheads="1"/>
            </p:cNvPicPr>
            <p:nvPr/>
          </p:nvPicPr>
          <p:blipFill>
            <a:blip r:embed="rId3" cstate="print">
              <a:lum bright="17000" contrast="3000"/>
            </a:blip>
            <a:srcRect/>
            <a:stretch>
              <a:fillRect/>
            </a:stretch>
          </p:blipFill>
          <p:spPr bwMode="auto">
            <a:xfrm>
              <a:off x="956031" y="553460"/>
              <a:ext cx="543553" cy="507505"/>
            </a:xfrm>
            <a:prstGeom prst="rect">
              <a:avLst/>
            </a:prstGeom>
            <a:noFill/>
          </p:spPr>
        </p:pic>
      </p:grpSp>
      <p:sp>
        <p:nvSpPr>
          <p:cNvPr id="11" name="10 Título"/>
          <p:cNvSpPr>
            <a:spLocks noGrp="1"/>
          </p:cNvSpPr>
          <p:nvPr>
            <p:ph type="title"/>
          </p:nvPr>
        </p:nvSpPr>
        <p:spPr>
          <a:xfrm>
            <a:off x="467544" y="1579343"/>
            <a:ext cx="8229600" cy="523220"/>
          </a:xfrm>
          <a:prstGeom prst="rect">
            <a:avLst/>
          </a:prstGeom>
          <a:solidFill>
            <a:schemeClr val="accent5">
              <a:lumMod val="40000"/>
              <a:lumOff val="60000"/>
            </a:schemeClr>
          </a:solidFill>
        </p:spPr>
        <p:txBody>
          <a:bodyPr wrap="square">
            <a:spAutoFit/>
          </a:bodyPr>
          <a:lstStyle/>
          <a:p>
            <a:r>
              <a:rPr lang="es-MX" sz="2800" dirty="0"/>
              <a:t>FUNCIÓN </a:t>
            </a:r>
            <a:r>
              <a:rPr lang="es-MX" sz="2800" dirty="0" smtClean="0"/>
              <a:t>JURISDICCIONAL </a:t>
            </a:r>
            <a:endParaRPr lang="es-MX" sz="2800" dirty="0"/>
          </a:p>
        </p:txBody>
      </p:sp>
    </p:spTree>
    <p:extLst>
      <p:ext uri="{BB962C8B-B14F-4D97-AF65-F5344CB8AC3E}">
        <p14:creationId xmlns:p14="http://schemas.microsoft.com/office/powerpoint/2010/main" val="2015565092"/>
      </p:ext>
    </p:extLst>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323428" y="1556792"/>
            <a:ext cx="8229600" cy="4752528"/>
          </a:xfrm>
        </p:spPr>
        <p:txBody>
          <a:bodyPr>
            <a:normAutofit fontScale="85000" lnSpcReduction="20000"/>
          </a:bodyPr>
          <a:lstStyle/>
          <a:p>
            <a:pPr algn="just">
              <a:lnSpc>
                <a:spcPct val="150000"/>
              </a:lnSpc>
              <a:buNone/>
            </a:pPr>
            <a:r>
              <a:rPr lang="es-MX" sz="2800" dirty="0">
                <a:solidFill>
                  <a:schemeClr val="bg1"/>
                </a:solidFill>
              </a:rPr>
              <a:t>DISTINCIÓN ENTRE JURISDICCIÓN CONTENCIOSA Y  JURISDICCIÓN VOLUNTARIA:</a:t>
            </a:r>
          </a:p>
          <a:p>
            <a:pPr algn="just">
              <a:lnSpc>
                <a:spcPct val="150000"/>
              </a:lnSpc>
              <a:buNone/>
            </a:pPr>
            <a:r>
              <a:rPr lang="es-MX" sz="2800" dirty="0">
                <a:solidFill>
                  <a:schemeClr val="bg1"/>
                </a:solidFill>
              </a:rPr>
              <a:t>PRIMERA.-  Solo en la Contenciosa hay existencia de un litigio, por ende es la única y genuina jurisdicción.</a:t>
            </a:r>
          </a:p>
          <a:p>
            <a:pPr algn="just">
              <a:lnSpc>
                <a:spcPct val="150000"/>
              </a:lnSpc>
              <a:buNone/>
            </a:pPr>
            <a:r>
              <a:rPr lang="es-MX" sz="2800" dirty="0">
                <a:solidFill>
                  <a:schemeClr val="bg1"/>
                </a:solidFill>
              </a:rPr>
              <a:t>SEGUNDA.- La voluntaria se refiere  a una serie de gestiones o de tramitaciones, de algún un sujeto  de derecho frente a un órgano jurisdiccional, sin que exista litigio, con el objeto de que dicho órgano examine, certifique califique o de fe de situaciones </a:t>
            </a:r>
          </a:p>
          <a:p>
            <a:pPr algn="just">
              <a:lnSpc>
                <a:spcPct val="150000"/>
              </a:lnSpc>
              <a:buNone/>
            </a:pPr>
            <a:endParaRPr lang="es-MX" sz="2800" dirty="0" smtClean="0">
              <a:solidFill>
                <a:schemeClr val="bg1"/>
              </a:solidFill>
            </a:endParaRPr>
          </a:p>
          <a:p>
            <a:pPr marL="0" indent="0" algn="just">
              <a:buNone/>
            </a:pPr>
            <a:endParaRPr lang="es-MX" sz="2800" dirty="0" smtClean="0">
              <a:solidFill>
                <a:schemeClr val="bg1"/>
              </a:solidFill>
            </a:endParaRPr>
          </a:p>
          <a:p>
            <a:pPr marL="0" indent="0" algn="just">
              <a:buNone/>
            </a:pPr>
            <a:endParaRPr lang="es-MX" sz="2800" dirty="0">
              <a:solidFill>
                <a:schemeClr val="bg1"/>
              </a:solidFill>
            </a:endParaRPr>
          </a:p>
          <a:p>
            <a:pPr marL="0" indent="0" algn="just">
              <a:buNone/>
            </a:pPr>
            <a:endParaRPr lang="es-MX" sz="2800" dirty="0">
              <a:solidFill>
                <a:schemeClr val="bg1"/>
              </a:solidFill>
            </a:endParaRPr>
          </a:p>
          <a:p>
            <a:pPr marL="0" indent="0">
              <a:buNone/>
            </a:pPr>
            <a:endParaRPr lang="es-MX" sz="2800" dirty="0" smtClean="0">
              <a:solidFill>
                <a:schemeClr val="bg1"/>
              </a:solidFill>
            </a:endParaRPr>
          </a:p>
          <a:p>
            <a:pPr marL="0" indent="0">
              <a:buNone/>
            </a:pPr>
            <a:endParaRPr lang="es-MX" sz="2800" dirty="0">
              <a:solidFill>
                <a:schemeClr val="bg1"/>
              </a:solidFill>
            </a:endParaRPr>
          </a:p>
          <a:p>
            <a:pPr marL="0" indent="0">
              <a:buNone/>
            </a:pPr>
            <a:endParaRPr lang="es-MX" sz="2800" dirty="0" smtClean="0">
              <a:solidFill>
                <a:schemeClr val="bg1"/>
              </a:solidFill>
            </a:endParaRPr>
          </a:p>
          <a:p>
            <a:pPr marL="0" indent="0">
              <a:buNone/>
            </a:pPr>
            <a:endParaRPr lang="es-MX" sz="2800" dirty="0">
              <a:solidFill>
                <a:schemeClr val="bg1"/>
              </a:solidFill>
            </a:endParaRPr>
          </a:p>
          <a:p>
            <a:pPr marL="0" indent="0">
              <a:buNone/>
            </a:pPr>
            <a:endParaRPr lang="es-MX" sz="2800" dirty="0" smtClean="0">
              <a:solidFill>
                <a:schemeClr val="bg1"/>
              </a:solidFill>
            </a:endParaRPr>
          </a:p>
          <a:p>
            <a:pPr marL="0" indent="0">
              <a:buNone/>
            </a:pPr>
            <a:endParaRPr lang="es-MX" sz="2800" dirty="0">
              <a:solidFill>
                <a:schemeClr val="bg1"/>
              </a:solidFill>
            </a:endParaRPr>
          </a:p>
        </p:txBody>
      </p:sp>
      <p:sp>
        <p:nvSpPr>
          <p:cNvPr id="4" name="3 Rectángulo redondeado"/>
          <p:cNvSpPr/>
          <p:nvPr/>
        </p:nvSpPr>
        <p:spPr>
          <a:xfrm>
            <a:off x="221060" y="116632"/>
            <a:ext cx="8280920" cy="702696"/>
          </a:xfrm>
          <a:prstGeom prst="roundRect">
            <a:avLst/>
          </a:prstGeom>
          <a:gradFill>
            <a:gsLst>
              <a:gs pos="0">
                <a:srgbClr val="E6DCAC"/>
              </a:gs>
              <a:gs pos="12000">
                <a:srgbClr val="E6D78A"/>
              </a:gs>
              <a:gs pos="30000">
                <a:srgbClr val="C7AC4C"/>
              </a:gs>
              <a:gs pos="45000">
                <a:srgbClr val="E6D78A"/>
              </a:gs>
              <a:gs pos="77000">
                <a:srgbClr val="C7AC4C"/>
              </a:gs>
              <a:gs pos="100000">
                <a:srgbClr val="E6DCAC"/>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200" dirty="0" smtClean="0">
                <a:solidFill>
                  <a:srgbClr val="226911"/>
                </a:solidFill>
                <a:latin typeface="Elephant" pitchFamily="18" charset="0"/>
              </a:rPr>
              <a:t>    </a:t>
            </a:r>
            <a:r>
              <a:rPr lang="es-MX" sz="1400" i="1" dirty="0" smtClean="0">
                <a:solidFill>
                  <a:srgbClr val="11752B"/>
                </a:solidFill>
                <a:latin typeface="Bodoni MT Black" pitchFamily="18" charset="0"/>
              </a:rPr>
              <a:t>Universidad Autónoma del Estado de México</a:t>
            </a:r>
          </a:p>
          <a:p>
            <a:pPr algn="ctr"/>
            <a:r>
              <a:rPr lang="es-MX" sz="1600" i="1" dirty="0" smtClean="0">
                <a:solidFill>
                  <a:srgbClr val="11752B"/>
                </a:solidFill>
                <a:latin typeface="Bodoni MT Black" pitchFamily="18" charset="0"/>
              </a:rPr>
              <a:t>  </a:t>
            </a:r>
            <a:r>
              <a:rPr lang="es-MX" sz="1400" i="1" dirty="0" smtClean="0">
                <a:solidFill>
                  <a:srgbClr val="11752B"/>
                </a:solidFill>
                <a:latin typeface="Arial Rounded MT Bold" pitchFamily="34" charset="0"/>
              </a:rPr>
              <a:t>Centro Universitario UAEM Texcoco</a:t>
            </a:r>
            <a:endParaRPr lang="es-ES" sz="1400" i="1" dirty="0">
              <a:solidFill>
                <a:srgbClr val="11752B"/>
              </a:solidFill>
              <a:latin typeface="Arial Rounded MT Bold" pitchFamily="34" charset="0"/>
            </a:endParaRPr>
          </a:p>
        </p:txBody>
      </p:sp>
      <p:grpSp>
        <p:nvGrpSpPr>
          <p:cNvPr id="8" name="12 Grupo"/>
          <p:cNvGrpSpPr/>
          <p:nvPr/>
        </p:nvGrpSpPr>
        <p:grpSpPr>
          <a:xfrm>
            <a:off x="7380312" y="123136"/>
            <a:ext cx="672000" cy="656301"/>
            <a:chOff x="827584" y="404664"/>
            <a:chExt cx="792088" cy="792088"/>
          </a:xfrm>
        </p:grpSpPr>
        <p:sp>
          <p:nvSpPr>
            <p:cNvPr id="9" name="8 Elipse"/>
            <p:cNvSpPr/>
            <p:nvPr/>
          </p:nvSpPr>
          <p:spPr>
            <a:xfrm>
              <a:off x="827584" y="404664"/>
              <a:ext cx="792088" cy="792088"/>
            </a:xfrm>
            <a:prstGeom prst="ellipse">
              <a:avLst/>
            </a:prstGeom>
            <a:solidFill>
              <a:srgbClr val="FFFFFF"/>
            </a:solidFill>
            <a:ln>
              <a:solidFill>
                <a:schemeClr val="accent3">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solidFill>
                  <a:prstClr val="white"/>
                </a:solidFill>
              </a:endParaRPr>
            </a:p>
          </p:txBody>
        </p:sp>
        <p:pic>
          <p:nvPicPr>
            <p:cNvPr id="10" name="Picture 2" descr="http://t1.gstatic.com/images?q=tbn:ANd9GcSfLtaCsGO9UgQ96G_1eswjYFRMOZ_RtGGO6cdOqtA40QlhU6vh6WmpYcye">
              <a:hlinkClick r:id="rId2"/>
            </p:cNvPr>
            <p:cNvPicPr>
              <a:picLocks noChangeAspect="1" noChangeArrowheads="1"/>
            </p:cNvPicPr>
            <p:nvPr/>
          </p:nvPicPr>
          <p:blipFill>
            <a:blip r:embed="rId3" cstate="print">
              <a:lum bright="17000" contrast="3000"/>
            </a:blip>
            <a:srcRect/>
            <a:stretch>
              <a:fillRect/>
            </a:stretch>
          </p:blipFill>
          <p:spPr bwMode="auto">
            <a:xfrm>
              <a:off x="956031" y="553460"/>
              <a:ext cx="543553" cy="507505"/>
            </a:xfrm>
            <a:prstGeom prst="rect">
              <a:avLst/>
            </a:prstGeom>
            <a:noFill/>
          </p:spPr>
        </p:pic>
      </p:grpSp>
      <p:sp>
        <p:nvSpPr>
          <p:cNvPr id="11" name="10 Título"/>
          <p:cNvSpPr>
            <a:spLocks noGrp="1"/>
          </p:cNvSpPr>
          <p:nvPr>
            <p:ph type="title"/>
          </p:nvPr>
        </p:nvSpPr>
        <p:spPr>
          <a:xfrm>
            <a:off x="288379" y="908720"/>
            <a:ext cx="8229600" cy="461665"/>
          </a:xfrm>
          <a:prstGeom prst="rect">
            <a:avLst/>
          </a:prstGeom>
          <a:solidFill>
            <a:schemeClr val="accent5">
              <a:lumMod val="60000"/>
              <a:lumOff val="40000"/>
            </a:schemeClr>
          </a:solidFill>
        </p:spPr>
        <p:txBody>
          <a:bodyPr wrap="square">
            <a:spAutoFit/>
          </a:bodyPr>
          <a:lstStyle/>
          <a:p>
            <a:r>
              <a:rPr lang="es-MX" sz="2400" dirty="0"/>
              <a:t>JURISDICCIÓN CONTENCIOSA Y  JURISDICCIÓN VOLUNTARIA</a:t>
            </a:r>
          </a:p>
        </p:txBody>
      </p:sp>
      <p:grpSp>
        <p:nvGrpSpPr>
          <p:cNvPr id="12" name="12 Grupo"/>
          <p:cNvGrpSpPr/>
          <p:nvPr/>
        </p:nvGrpSpPr>
        <p:grpSpPr>
          <a:xfrm>
            <a:off x="683568" y="116632"/>
            <a:ext cx="672000" cy="656301"/>
            <a:chOff x="827584" y="404664"/>
            <a:chExt cx="792088" cy="792088"/>
          </a:xfrm>
        </p:grpSpPr>
        <p:sp>
          <p:nvSpPr>
            <p:cNvPr id="13" name="12 Elipse"/>
            <p:cNvSpPr/>
            <p:nvPr/>
          </p:nvSpPr>
          <p:spPr>
            <a:xfrm>
              <a:off x="827584" y="404664"/>
              <a:ext cx="792088" cy="792088"/>
            </a:xfrm>
            <a:prstGeom prst="ellipse">
              <a:avLst/>
            </a:prstGeom>
            <a:solidFill>
              <a:srgbClr val="FFFFFF"/>
            </a:solidFill>
            <a:ln>
              <a:solidFill>
                <a:schemeClr val="accent3">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solidFill>
                  <a:prstClr val="white"/>
                </a:solidFill>
              </a:endParaRPr>
            </a:p>
          </p:txBody>
        </p:sp>
        <p:pic>
          <p:nvPicPr>
            <p:cNvPr id="14" name="Picture 2" descr="http://t1.gstatic.com/images?q=tbn:ANd9GcSfLtaCsGO9UgQ96G_1eswjYFRMOZ_RtGGO6cdOqtA40QlhU6vh6WmpYcye">
              <a:hlinkClick r:id="rId2"/>
            </p:cNvPr>
            <p:cNvPicPr>
              <a:picLocks noChangeAspect="1" noChangeArrowheads="1"/>
            </p:cNvPicPr>
            <p:nvPr/>
          </p:nvPicPr>
          <p:blipFill>
            <a:blip r:embed="rId3" cstate="print">
              <a:lum bright="17000" contrast="3000"/>
            </a:blip>
            <a:srcRect/>
            <a:stretch>
              <a:fillRect/>
            </a:stretch>
          </p:blipFill>
          <p:spPr bwMode="auto">
            <a:xfrm>
              <a:off x="956031" y="553460"/>
              <a:ext cx="543553" cy="507505"/>
            </a:xfrm>
            <a:prstGeom prst="rect">
              <a:avLst/>
            </a:prstGeom>
            <a:noFill/>
          </p:spPr>
        </p:pic>
      </p:grpSp>
    </p:spTree>
    <p:extLst>
      <p:ext uri="{BB962C8B-B14F-4D97-AF65-F5344CB8AC3E}">
        <p14:creationId xmlns:p14="http://schemas.microsoft.com/office/powerpoint/2010/main" val="2785944972"/>
      </p:ext>
    </p:extLst>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323428" y="1556792"/>
            <a:ext cx="8229600" cy="4752528"/>
          </a:xfrm>
        </p:spPr>
        <p:txBody>
          <a:bodyPr>
            <a:normAutofit fontScale="85000" lnSpcReduction="20000"/>
          </a:bodyPr>
          <a:lstStyle/>
          <a:p>
            <a:pPr marL="0" indent="0" algn="just">
              <a:lnSpc>
                <a:spcPct val="150000"/>
              </a:lnSpc>
              <a:buNone/>
            </a:pPr>
            <a:r>
              <a:rPr lang="es-MX" sz="2800" dirty="0" smtClean="0">
                <a:solidFill>
                  <a:schemeClr val="accent5">
                    <a:lumMod val="40000"/>
                    <a:lumOff val="60000"/>
                  </a:schemeClr>
                </a:solidFill>
                <a:latin typeface="Arial" pitchFamily="34" charset="0"/>
                <a:cs typeface="Arial" pitchFamily="34" charset="0"/>
              </a:rPr>
              <a:t>Es </a:t>
            </a:r>
            <a:r>
              <a:rPr lang="es-MX" sz="2800" dirty="0">
                <a:solidFill>
                  <a:schemeClr val="accent5">
                    <a:lumMod val="40000"/>
                    <a:lumOff val="60000"/>
                  </a:schemeClr>
                </a:solidFill>
                <a:latin typeface="Arial" pitchFamily="34" charset="0"/>
                <a:cs typeface="Arial" pitchFamily="34" charset="0"/>
              </a:rPr>
              <a:t>un fenómeno de atribución competencial </a:t>
            </a:r>
            <a:r>
              <a:rPr lang="es-MX" sz="2800" i="1" dirty="0">
                <a:solidFill>
                  <a:schemeClr val="accent5">
                    <a:lumMod val="40000"/>
                    <a:lumOff val="60000"/>
                  </a:schemeClr>
                </a:solidFill>
                <a:latin typeface="Arial" pitchFamily="34" charset="0"/>
                <a:cs typeface="Arial" pitchFamily="34" charset="0"/>
              </a:rPr>
              <a:t>simultáneamente o concurrente, </a:t>
            </a:r>
            <a:r>
              <a:rPr lang="es-MX" sz="2800" dirty="0">
                <a:solidFill>
                  <a:schemeClr val="accent5">
                    <a:lumMod val="40000"/>
                    <a:lumOff val="60000"/>
                  </a:schemeClr>
                </a:solidFill>
                <a:latin typeface="Arial" pitchFamily="34" charset="0"/>
                <a:cs typeface="Arial" pitchFamily="34" charset="0"/>
              </a:rPr>
              <a:t>a favor de autoridades judiciales federales y de autoridades judiciales locales.</a:t>
            </a:r>
          </a:p>
          <a:p>
            <a:pPr marL="0" indent="0" algn="just">
              <a:lnSpc>
                <a:spcPct val="150000"/>
              </a:lnSpc>
              <a:buNone/>
            </a:pPr>
            <a:r>
              <a:rPr lang="es-MX" sz="2800" dirty="0" smtClean="0">
                <a:solidFill>
                  <a:schemeClr val="accent5">
                    <a:lumMod val="40000"/>
                    <a:lumOff val="60000"/>
                  </a:schemeClr>
                </a:solidFill>
                <a:latin typeface="Arial" pitchFamily="34" charset="0"/>
                <a:cs typeface="Arial" pitchFamily="34" charset="0"/>
              </a:rPr>
              <a:t>Da </a:t>
            </a:r>
            <a:r>
              <a:rPr lang="es-MX" sz="2800" dirty="0">
                <a:solidFill>
                  <a:schemeClr val="accent5">
                    <a:lumMod val="40000"/>
                    <a:lumOff val="60000"/>
                  </a:schemeClr>
                </a:solidFill>
                <a:latin typeface="Arial" pitchFamily="34" charset="0"/>
                <a:cs typeface="Arial" pitchFamily="34" charset="0"/>
              </a:rPr>
              <a:t>como consecuencia una posibilidad de elección</a:t>
            </a:r>
            <a:r>
              <a:rPr lang="es-MX" sz="2800" dirty="0" smtClean="0">
                <a:solidFill>
                  <a:schemeClr val="accent5">
                    <a:lumMod val="40000"/>
                    <a:lumOff val="60000"/>
                  </a:schemeClr>
                </a:solidFill>
                <a:latin typeface="Arial" pitchFamily="34" charset="0"/>
                <a:cs typeface="Arial" pitchFamily="34" charset="0"/>
              </a:rPr>
              <a:t>.</a:t>
            </a:r>
          </a:p>
          <a:p>
            <a:pPr marL="0" indent="0" algn="just">
              <a:lnSpc>
                <a:spcPct val="150000"/>
              </a:lnSpc>
              <a:buNone/>
            </a:pPr>
            <a:r>
              <a:rPr lang="es-MX" sz="2800" dirty="0">
                <a:solidFill>
                  <a:schemeClr val="accent5">
                    <a:lumMod val="40000"/>
                    <a:lumOff val="60000"/>
                  </a:schemeClr>
                </a:solidFill>
                <a:latin typeface="Arial" pitchFamily="34" charset="0"/>
                <a:cs typeface="Arial" pitchFamily="34" charset="0"/>
              </a:rPr>
              <a:t>Eje.- En los juicios ejecutivos mercantiles, ya que la ley mercantil es  federal.</a:t>
            </a:r>
          </a:p>
          <a:p>
            <a:pPr marL="0" indent="0" algn="just">
              <a:lnSpc>
                <a:spcPct val="150000"/>
              </a:lnSpc>
              <a:buNone/>
            </a:pPr>
            <a:r>
              <a:rPr lang="es-MX" sz="2800" dirty="0">
                <a:solidFill>
                  <a:schemeClr val="accent5">
                    <a:lumMod val="40000"/>
                    <a:lumOff val="60000"/>
                  </a:schemeClr>
                </a:solidFill>
                <a:latin typeface="Arial" pitchFamily="34" charset="0"/>
                <a:cs typeface="Arial" pitchFamily="34" charset="0"/>
              </a:rPr>
              <a:t> De igual forma contra actos administrativos de autoridades locales se puede acudir ante el Juez de Distrito o ante el Tribunal de lo Contencioso Administrativo.</a:t>
            </a:r>
          </a:p>
          <a:p>
            <a:pPr marL="0" indent="0" algn="just">
              <a:lnSpc>
                <a:spcPct val="150000"/>
              </a:lnSpc>
              <a:buNone/>
            </a:pPr>
            <a:endParaRPr lang="es-MX" sz="2800" dirty="0" smtClean="0">
              <a:latin typeface="Arial" pitchFamily="34" charset="0"/>
              <a:cs typeface="Arial" pitchFamily="34" charset="0"/>
            </a:endParaRPr>
          </a:p>
          <a:p>
            <a:pPr algn="just">
              <a:lnSpc>
                <a:spcPct val="150000"/>
              </a:lnSpc>
              <a:buNone/>
            </a:pPr>
            <a:endParaRPr lang="es-MX" sz="2800" dirty="0"/>
          </a:p>
          <a:p>
            <a:pPr marL="0" indent="0" algn="just">
              <a:buNone/>
            </a:pPr>
            <a:endParaRPr lang="es-MX" sz="2800" dirty="0" smtClean="0"/>
          </a:p>
          <a:p>
            <a:pPr marL="0" indent="0" algn="just">
              <a:buNone/>
            </a:pPr>
            <a:endParaRPr lang="es-MX" sz="2800" dirty="0"/>
          </a:p>
          <a:p>
            <a:pPr marL="0" indent="0" algn="just">
              <a:buNone/>
            </a:pPr>
            <a:endParaRPr lang="es-MX" sz="2800" dirty="0"/>
          </a:p>
          <a:p>
            <a:pPr marL="0" indent="0">
              <a:buNone/>
            </a:pPr>
            <a:endParaRPr lang="es-MX" sz="2800" dirty="0" smtClean="0"/>
          </a:p>
          <a:p>
            <a:pPr marL="0" indent="0">
              <a:buNone/>
            </a:pPr>
            <a:endParaRPr lang="es-MX" sz="2800" dirty="0"/>
          </a:p>
          <a:p>
            <a:pPr marL="0" indent="0">
              <a:buNone/>
            </a:pPr>
            <a:endParaRPr lang="es-MX" sz="2800" dirty="0" smtClean="0"/>
          </a:p>
          <a:p>
            <a:pPr marL="0" indent="0">
              <a:buNone/>
            </a:pPr>
            <a:endParaRPr lang="es-MX" sz="2800" dirty="0"/>
          </a:p>
          <a:p>
            <a:pPr marL="0" indent="0">
              <a:buNone/>
            </a:pPr>
            <a:endParaRPr lang="es-MX" sz="2800" dirty="0" smtClean="0"/>
          </a:p>
          <a:p>
            <a:pPr marL="0" indent="0">
              <a:buNone/>
            </a:pPr>
            <a:endParaRPr lang="es-MX" sz="2800" dirty="0"/>
          </a:p>
        </p:txBody>
      </p:sp>
      <p:sp>
        <p:nvSpPr>
          <p:cNvPr id="4" name="3 Rectángulo redondeado"/>
          <p:cNvSpPr/>
          <p:nvPr/>
        </p:nvSpPr>
        <p:spPr>
          <a:xfrm>
            <a:off x="221060" y="116632"/>
            <a:ext cx="8280920" cy="702696"/>
          </a:xfrm>
          <a:prstGeom prst="roundRect">
            <a:avLst/>
          </a:prstGeom>
          <a:gradFill>
            <a:gsLst>
              <a:gs pos="0">
                <a:srgbClr val="E6DCAC"/>
              </a:gs>
              <a:gs pos="12000">
                <a:srgbClr val="E6D78A"/>
              </a:gs>
              <a:gs pos="30000">
                <a:srgbClr val="C7AC4C"/>
              </a:gs>
              <a:gs pos="45000">
                <a:srgbClr val="E6D78A"/>
              </a:gs>
              <a:gs pos="77000">
                <a:srgbClr val="C7AC4C"/>
              </a:gs>
              <a:gs pos="100000">
                <a:srgbClr val="E6DCAC"/>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200" dirty="0" smtClean="0">
                <a:solidFill>
                  <a:srgbClr val="226911"/>
                </a:solidFill>
                <a:latin typeface="Elephant" pitchFamily="18" charset="0"/>
              </a:rPr>
              <a:t>    </a:t>
            </a:r>
            <a:r>
              <a:rPr lang="es-MX" sz="1400" i="1" dirty="0" smtClean="0">
                <a:solidFill>
                  <a:srgbClr val="11752B"/>
                </a:solidFill>
                <a:latin typeface="Bodoni MT Black" pitchFamily="18" charset="0"/>
              </a:rPr>
              <a:t>Universidad Autónoma del Estado de México</a:t>
            </a:r>
          </a:p>
          <a:p>
            <a:pPr algn="ctr"/>
            <a:r>
              <a:rPr lang="es-MX" sz="1600" i="1" dirty="0" smtClean="0">
                <a:solidFill>
                  <a:srgbClr val="11752B"/>
                </a:solidFill>
                <a:latin typeface="Bodoni MT Black" pitchFamily="18" charset="0"/>
              </a:rPr>
              <a:t>  </a:t>
            </a:r>
            <a:r>
              <a:rPr lang="es-MX" sz="1400" i="1" dirty="0" smtClean="0">
                <a:solidFill>
                  <a:srgbClr val="11752B"/>
                </a:solidFill>
                <a:latin typeface="Arial Rounded MT Bold" pitchFamily="34" charset="0"/>
              </a:rPr>
              <a:t>Centro Universitario UAEM Texcoco</a:t>
            </a:r>
            <a:endParaRPr lang="es-ES" sz="1400" i="1" dirty="0">
              <a:solidFill>
                <a:srgbClr val="11752B"/>
              </a:solidFill>
              <a:latin typeface="Arial Rounded MT Bold" pitchFamily="34" charset="0"/>
            </a:endParaRPr>
          </a:p>
        </p:txBody>
      </p:sp>
      <p:grpSp>
        <p:nvGrpSpPr>
          <p:cNvPr id="8" name="12 Grupo"/>
          <p:cNvGrpSpPr/>
          <p:nvPr/>
        </p:nvGrpSpPr>
        <p:grpSpPr>
          <a:xfrm>
            <a:off x="7380312" y="123136"/>
            <a:ext cx="672000" cy="656301"/>
            <a:chOff x="827584" y="404664"/>
            <a:chExt cx="792088" cy="792088"/>
          </a:xfrm>
        </p:grpSpPr>
        <p:sp>
          <p:nvSpPr>
            <p:cNvPr id="9" name="8 Elipse"/>
            <p:cNvSpPr/>
            <p:nvPr/>
          </p:nvSpPr>
          <p:spPr>
            <a:xfrm>
              <a:off x="827584" y="404664"/>
              <a:ext cx="792088" cy="792088"/>
            </a:xfrm>
            <a:prstGeom prst="ellipse">
              <a:avLst/>
            </a:prstGeom>
            <a:solidFill>
              <a:srgbClr val="FFFFFF"/>
            </a:solidFill>
            <a:ln>
              <a:solidFill>
                <a:schemeClr val="accent3">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solidFill>
                  <a:prstClr val="white"/>
                </a:solidFill>
              </a:endParaRPr>
            </a:p>
          </p:txBody>
        </p:sp>
        <p:pic>
          <p:nvPicPr>
            <p:cNvPr id="10" name="Picture 2" descr="http://t1.gstatic.com/images?q=tbn:ANd9GcSfLtaCsGO9UgQ96G_1eswjYFRMOZ_RtGGO6cdOqtA40QlhU6vh6WmpYcye">
              <a:hlinkClick r:id="rId2"/>
            </p:cNvPr>
            <p:cNvPicPr>
              <a:picLocks noChangeAspect="1" noChangeArrowheads="1"/>
            </p:cNvPicPr>
            <p:nvPr/>
          </p:nvPicPr>
          <p:blipFill>
            <a:blip r:embed="rId3" cstate="print">
              <a:lum bright="17000" contrast="3000"/>
            </a:blip>
            <a:srcRect/>
            <a:stretch>
              <a:fillRect/>
            </a:stretch>
          </p:blipFill>
          <p:spPr bwMode="auto">
            <a:xfrm>
              <a:off x="956031" y="553460"/>
              <a:ext cx="543553" cy="507505"/>
            </a:xfrm>
            <a:prstGeom prst="rect">
              <a:avLst/>
            </a:prstGeom>
            <a:noFill/>
          </p:spPr>
        </p:pic>
      </p:grpSp>
      <p:sp>
        <p:nvSpPr>
          <p:cNvPr id="11" name="10 Título"/>
          <p:cNvSpPr>
            <a:spLocks noGrp="1"/>
          </p:cNvSpPr>
          <p:nvPr>
            <p:ph type="title"/>
          </p:nvPr>
        </p:nvSpPr>
        <p:spPr>
          <a:xfrm>
            <a:off x="288379" y="908720"/>
            <a:ext cx="8229600" cy="461665"/>
          </a:xfrm>
          <a:prstGeom prst="rect">
            <a:avLst/>
          </a:prstGeom>
          <a:solidFill>
            <a:schemeClr val="accent5">
              <a:lumMod val="60000"/>
              <a:lumOff val="40000"/>
            </a:schemeClr>
          </a:solidFill>
        </p:spPr>
        <p:txBody>
          <a:bodyPr wrap="square">
            <a:spAutoFit/>
          </a:bodyPr>
          <a:lstStyle/>
          <a:p>
            <a:r>
              <a:rPr lang="es-MX" sz="2400" dirty="0">
                <a:latin typeface="Arial" pitchFamily="34" charset="0"/>
                <a:cs typeface="Arial" pitchFamily="34" charset="0"/>
              </a:rPr>
              <a:t>JURISDICCIÓN CONCURRENTE</a:t>
            </a:r>
            <a:endParaRPr lang="es-MX" sz="2400" dirty="0"/>
          </a:p>
        </p:txBody>
      </p:sp>
      <p:grpSp>
        <p:nvGrpSpPr>
          <p:cNvPr id="12" name="12 Grupo"/>
          <p:cNvGrpSpPr/>
          <p:nvPr/>
        </p:nvGrpSpPr>
        <p:grpSpPr>
          <a:xfrm>
            <a:off x="683568" y="116632"/>
            <a:ext cx="672000" cy="656301"/>
            <a:chOff x="827584" y="404664"/>
            <a:chExt cx="792088" cy="792088"/>
          </a:xfrm>
        </p:grpSpPr>
        <p:sp>
          <p:nvSpPr>
            <p:cNvPr id="13" name="12 Elipse"/>
            <p:cNvSpPr/>
            <p:nvPr/>
          </p:nvSpPr>
          <p:spPr>
            <a:xfrm>
              <a:off x="827584" y="404664"/>
              <a:ext cx="792088" cy="792088"/>
            </a:xfrm>
            <a:prstGeom prst="ellipse">
              <a:avLst/>
            </a:prstGeom>
            <a:solidFill>
              <a:srgbClr val="FFFFFF"/>
            </a:solidFill>
            <a:ln>
              <a:solidFill>
                <a:schemeClr val="accent3">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solidFill>
                  <a:prstClr val="white"/>
                </a:solidFill>
              </a:endParaRPr>
            </a:p>
          </p:txBody>
        </p:sp>
        <p:pic>
          <p:nvPicPr>
            <p:cNvPr id="14" name="Picture 2" descr="http://t1.gstatic.com/images?q=tbn:ANd9GcSfLtaCsGO9UgQ96G_1eswjYFRMOZ_RtGGO6cdOqtA40QlhU6vh6WmpYcye">
              <a:hlinkClick r:id="rId2"/>
            </p:cNvPr>
            <p:cNvPicPr>
              <a:picLocks noChangeAspect="1" noChangeArrowheads="1"/>
            </p:cNvPicPr>
            <p:nvPr/>
          </p:nvPicPr>
          <p:blipFill>
            <a:blip r:embed="rId3" cstate="print">
              <a:lum bright="17000" contrast="3000"/>
            </a:blip>
            <a:srcRect/>
            <a:stretch>
              <a:fillRect/>
            </a:stretch>
          </p:blipFill>
          <p:spPr bwMode="auto">
            <a:xfrm>
              <a:off x="956031" y="553460"/>
              <a:ext cx="543553" cy="507505"/>
            </a:xfrm>
            <a:prstGeom prst="rect">
              <a:avLst/>
            </a:prstGeom>
            <a:noFill/>
          </p:spPr>
        </p:pic>
      </p:grpSp>
    </p:spTree>
    <p:extLst>
      <p:ext uri="{BB962C8B-B14F-4D97-AF65-F5344CB8AC3E}">
        <p14:creationId xmlns:p14="http://schemas.microsoft.com/office/powerpoint/2010/main" val="607530982"/>
      </p:ext>
    </p:extLst>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323428" y="1556792"/>
            <a:ext cx="8229600" cy="4752528"/>
          </a:xfrm>
        </p:spPr>
        <p:txBody>
          <a:bodyPr>
            <a:normAutofit fontScale="77500" lnSpcReduction="20000"/>
          </a:bodyPr>
          <a:lstStyle/>
          <a:p>
            <a:pPr marL="0" indent="0">
              <a:lnSpc>
                <a:spcPct val="150000"/>
              </a:lnSpc>
              <a:buNone/>
            </a:pPr>
            <a:r>
              <a:rPr lang="es-MX" sz="2800" dirty="0" smtClean="0">
                <a:solidFill>
                  <a:schemeClr val="bg1"/>
                </a:solidFill>
                <a:latin typeface="Arial" pitchFamily="34" charset="0"/>
                <a:cs typeface="Arial" pitchFamily="34" charset="0"/>
              </a:rPr>
              <a:t>Se </a:t>
            </a:r>
            <a:r>
              <a:rPr lang="es-MX" sz="2800" dirty="0">
                <a:solidFill>
                  <a:schemeClr val="bg1"/>
                </a:solidFill>
                <a:latin typeface="Arial" pitchFamily="34" charset="0"/>
                <a:cs typeface="Arial" pitchFamily="34" charset="0"/>
              </a:rPr>
              <a:t>pueden producir de la siguiente manera:</a:t>
            </a:r>
          </a:p>
          <a:p>
            <a:pPr marL="457200" indent="-457200" algn="just">
              <a:lnSpc>
                <a:spcPct val="150000"/>
              </a:lnSpc>
              <a:buFont typeface="+mj-lt"/>
              <a:buAutoNum type="arabicParenR"/>
            </a:pPr>
            <a:r>
              <a:rPr lang="es-MX" sz="2800" dirty="0">
                <a:solidFill>
                  <a:schemeClr val="bg1"/>
                </a:solidFill>
                <a:latin typeface="Arial" pitchFamily="34" charset="0"/>
                <a:cs typeface="Arial" pitchFamily="34" charset="0"/>
              </a:rPr>
              <a:t>Entre los juzgados y tribunales –Poder Judicial como tal – y la administración.</a:t>
            </a:r>
          </a:p>
          <a:p>
            <a:pPr marL="457200" indent="-457200" algn="just">
              <a:lnSpc>
                <a:spcPct val="150000"/>
              </a:lnSpc>
              <a:buFont typeface="+mj-lt"/>
              <a:buAutoNum type="arabicParenR"/>
            </a:pPr>
            <a:r>
              <a:rPr lang="es-MX" sz="2800" dirty="0">
                <a:solidFill>
                  <a:schemeClr val="bg1"/>
                </a:solidFill>
                <a:latin typeface="Arial" pitchFamily="34" charset="0"/>
                <a:cs typeface="Arial" pitchFamily="34" charset="0"/>
              </a:rPr>
              <a:t>Entre los juzgados y tribunales ordinarios y la jurisdicción </a:t>
            </a:r>
            <a:r>
              <a:rPr lang="es-MX" sz="2800" dirty="0" smtClean="0">
                <a:solidFill>
                  <a:schemeClr val="bg1"/>
                </a:solidFill>
                <a:latin typeface="Arial" pitchFamily="34" charset="0"/>
                <a:cs typeface="Arial" pitchFamily="34" charset="0"/>
              </a:rPr>
              <a:t>militar,</a:t>
            </a:r>
          </a:p>
          <a:p>
            <a:pPr marL="457200" indent="-457200" algn="just">
              <a:lnSpc>
                <a:spcPct val="150000"/>
              </a:lnSpc>
              <a:buFont typeface="+mj-lt"/>
              <a:buAutoNum type="arabicParenR"/>
            </a:pPr>
            <a:r>
              <a:rPr lang="es-MX" sz="2800" dirty="0">
                <a:solidFill>
                  <a:schemeClr val="bg1"/>
                </a:solidFill>
                <a:latin typeface="Arial" pitchFamily="34" charset="0"/>
                <a:cs typeface="Arial" pitchFamily="34" charset="0"/>
              </a:rPr>
              <a:t>Eje.- En los juicios ejecutivos mercantiles, ya que la ley mercantil es  federal.</a:t>
            </a:r>
          </a:p>
          <a:p>
            <a:pPr marL="457200" indent="-457200" algn="just">
              <a:lnSpc>
                <a:spcPct val="150000"/>
              </a:lnSpc>
              <a:buFont typeface="+mj-lt"/>
              <a:buAutoNum type="arabicParenR"/>
            </a:pPr>
            <a:r>
              <a:rPr lang="es-MX" sz="2800" dirty="0">
                <a:solidFill>
                  <a:schemeClr val="bg1"/>
                </a:solidFill>
                <a:latin typeface="Arial" pitchFamily="34" charset="0"/>
                <a:cs typeface="Arial" pitchFamily="34" charset="0"/>
              </a:rPr>
              <a:t> De igual forma contra actos administrativos de autoridades locales se puede acudir ante el Juez de Distrito o ante el Tribunal de lo Contencioso Administrativo.</a:t>
            </a:r>
          </a:p>
          <a:p>
            <a:pPr marL="457200" indent="-457200" algn="just">
              <a:lnSpc>
                <a:spcPct val="150000"/>
              </a:lnSpc>
              <a:buFont typeface="+mj-lt"/>
              <a:buAutoNum type="arabicParenR"/>
            </a:pPr>
            <a:endParaRPr lang="es-MX" sz="2800" dirty="0" smtClean="0">
              <a:latin typeface="Arial" pitchFamily="34" charset="0"/>
              <a:cs typeface="Arial" pitchFamily="34" charset="0"/>
            </a:endParaRPr>
          </a:p>
          <a:p>
            <a:pPr algn="just">
              <a:lnSpc>
                <a:spcPct val="150000"/>
              </a:lnSpc>
              <a:buNone/>
            </a:pPr>
            <a:endParaRPr lang="es-MX" sz="2800" dirty="0"/>
          </a:p>
          <a:p>
            <a:pPr marL="0" indent="0" algn="just">
              <a:buNone/>
            </a:pPr>
            <a:endParaRPr lang="es-MX" sz="2800" dirty="0" smtClean="0"/>
          </a:p>
          <a:p>
            <a:pPr marL="0" indent="0" algn="just">
              <a:buNone/>
            </a:pPr>
            <a:endParaRPr lang="es-MX" sz="2800" dirty="0"/>
          </a:p>
          <a:p>
            <a:pPr marL="0" indent="0" algn="just">
              <a:buNone/>
            </a:pPr>
            <a:endParaRPr lang="es-MX" sz="2800" dirty="0"/>
          </a:p>
          <a:p>
            <a:pPr marL="0" indent="0">
              <a:buNone/>
            </a:pPr>
            <a:endParaRPr lang="es-MX" sz="2800" dirty="0" smtClean="0"/>
          </a:p>
          <a:p>
            <a:pPr marL="0" indent="0">
              <a:buNone/>
            </a:pPr>
            <a:endParaRPr lang="es-MX" sz="2800" dirty="0"/>
          </a:p>
          <a:p>
            <a:pPr marL="0" indent="0">
              <a:buNone/>
            </a:pPr>
            <a:endParaRPr lang="es-MX" sz="2800" dirty="0" smtClean="0"/>
          </a:p>
          <a:p>
            <a:pPr marL="0" indent="0">
              <a:buNone/>
            </a:pPr>
            <a:endParaRPr lang="es-MX" sz="2800" dirty="0"/>
          </a:p>
          <a:p>
            <a:pPr marL="0" indent="0">
              <a:buNone/>
            </a:pPr>
            <a:endParaRPr lang="es-MX" sz="2800" dirty="0" smtClean="0"/>
          </a:p>
          <a:p>
            <a:pPr marL="0" indent="0">
              <a:buNone/>
            </a:pPr>
            <a:endParaRPr lang="es-MX" sz="2800" dirty="0"/>
          </a:p>
        </p:txBody>
      </p:sp>
      <p:sp>
        <p:nvSpPr>
          <p:cNvPr id="4" name="3 Rectángulo redondeado"/>
          <p:cNvSpPr/>
          <p:nvPr/>
        </p:nvSpPr>
        <p:spPr>
          <a:xfrm>
            <a:off x="221060" y="116632"/>
            <a:ext cx="8280920" cy="702696"/>
          </a:xfrm>
          <a:prstGeom prst="roundRect">
            <a:avLst/>
          </a:prstGeom>
          <a:gradFill>
            <a:gsLst>
              <a:gs pos="0">
                <a:srgbClr val="E6DCAC"/>
              </a:gs>
              <a:gs pos="12000">
                <a:srgbClr val="E6D78A"/>
              </a:gs>
              <a:gs pos="30000">
                <a:srgbClr val="C7AC4C"/>
              </a:gs>
              <a:gs pos="45000">
                <a:srgbClr val="E6D78A"/>
              </a:gs>
              <a:gs pos="77000">
                <a:srgbClr val="C7AC4C"/>
              </a:gs>
              <a:gs pos="100000">
                <a:srgbClr val="E6DCAC"/>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200" dirty="0" smtClean="0">
                <a:solidFill>
                  <a:srgbClr val="226911"/>
                </a:solidFill>
                <a:latin typeface="Elephant" pitchFamily="18" charset="0"/>
              </a:rPr>
              <a:t>    </a:t>
            </a:r>
            <a:r>
              <a:rPr lang="es-MX" sz="1400" i="1" dirty="0" smtClean="0">
                <a:solidFill>
                  <a:srgbClr val="11752B"/>
                </a:solidFill>
                <a:latin typeface="Bodoni MT Black" pitchFamily="18" charset="0"/>
              </a:rPr>
              <a:t>Universidad Autónoma del Estado de México</a:t>
            </a:r>
          </a:p>
          <a:p>
            <a:pPr algn="ctr"/>
            <a:r>
              <a:rPr lang="es-MX" sz="1600" i="1" dirty="0" smtClean="0">
                <a:solidFill>
                  <a:srgbClr val="11752B"/>
                </a:solidFill>
                <a:latin typeface="Bodoni MT Black" pitchFamily="18" charset="0"/>
              </a:rPr>
              <a:t>  </a:t>
            </a:r>
            <a:r>
              <a:rPr lang="es-MX" sz="1400" i="1" dirty="0" smtClean="0">
                <a:solidFill>
                  <a:srgbClr val="11752B"/>
                </a:solidFill>
                <a:latin typeface="Arial Rounded MT Bold" pitchFamily="34" charset="0"/>
              </a:rPr>
              <a:t>Centro Universitario UAEM Texcoco</a:t>
            </a:r>
            <a:endParaRPr lang="es-ES" sz="1400" i="1" dirty="0">
              <a:solidFill>
                <a:srgbClr val="11752B"/>
              </a:solidFill>
              <a:latin typeface="Arial Rounded MT Bold" pitchFamily="34" charset="0"/>
            </a:endParaRPr>
          </a:p>
        </p:txBody>
      </p:sp>
      <p:grpSp>
        <p:nvGrpSpPr>
          <p:cNvPr id="8" name="12 Grupo"/>
          <p:cNvGrpSpPr/>
          <p:nvPr/>
        </p:nvGrpSpPr>
        <p:grpSpPr>
          <a:xfrm>
            <a:off x="7380312" y="123136"/>
            <a:ext cx="672000" cy="656301"/>
            <a:chOff x="827584" y="404664"/>
            <a:chExt cx="792088" cy="792088"/>
          </a:xfrm>
        </p:grpSpPr>
        <p:sp>
          <p:nvSpPr>
            <p:cNvPr id="9" name="8 Elipse"/>
            <p:cNvSpPr/>
            <p:nvPr/>
          </p:nvSpPr>
          <p:spPr>
            <a:xfrm>
              <a:off x="827584" y="404664"/>
              <a:ext cx="792088" cy="792088"/>
            </a:xfrm>
            <a:prstGeom prst="ellipse">
              <a:avLst/>
            </a:prstGeom>
            <a:solidFill>
              <a:srgbClr val="FFFFFF"/>
            </a:solidFill>
            <a:ln>
              <a:solidFill>
                <a:schemeClr val="accent3">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solidFill>
                  <a:prstClr val="white"/>
                </a:solidFill>
              </a:endParaRPr>
            </a:p>
          </p:txBody>
        </p:sp>
        <p:pic>
          <p:nvPicPr>
            <p:cNvPr id="10" name="Picture 2" descr="http://t1.gstatic.com/images?q=tbn:ANd9GcSfLtaCsGO9UgQ96G_1eswjYFRMOZ_RtGGO6cdOqtA40QlhU6vh6WmpYcye">
              <a:hlinkClick r:id="rId2"/>
            </p:cNvPr>
            <p:cNvPicPr>
              <a:picLocks noChangeAspect="1" noChangeArrowheads="1"/>
            </p:cNvPicPr>
            <p:nvPr/>
          </p:nvPicPr>
          <p:blipFill>
            <a:blip r:embed="rId3" cstate="print">
              <a:lum bright="17000" contrast="3000"/>
            </a:blip>
            <a:srcRect/>
            <a:stretch>
              <a:fillRect/>
            </a:stretch>
          </p:blipFill>
          <p:spPr bwMode="auto">
            <a:xfrm>
              <a:off x="956031" y="553460"/>
              <a:ext cx="543553" cy="507505"/>
            </a:xfrm>
            <a:prstGeom prst="rect">
              <a:avLst/>
            </a:prstGeom>
            <a:noFill/>
          </p:spPr>
        </p:pic>
      </p:grpSp>
      <p:sp>
        <p:nvSpPr>
          <p:cNvPr id="11" name="10 Título"/>
          <p:cNvSpPr>
            <a:spLocks noGrp="1"/>
          </p:cNvSpPr>
          <p:nvPr>
            <p:ph type="title"/>
          </p:nvPr>
        </p:nvSpPr>
        <p:spPr>
          <a:xfrm>
            <a:off x="288379" y="908720"/>
            <a:ext cx="8229600" cy="461665"/>
          </a:xfrm>
          <a:prstGeom prst="rect">
            <a:avLst/>
          </a:prstGeom>
          <a:solidFill>
            <a:schemeClr val="accent5">
              <a:lumMod val="60000"/>
              <a:lumOff val="40000"/>
            </a:schemeClr>
          </a:solidFill>
        </p:spPr>
        <p:txBody>
          <a:bodyPr wrap="square">
            <a:spAutoFit/>
          </a:bodyPr>
          <a:lstStyle/>
          <a:p>
            <a:r>
              <a:rPr lang="es-MX" sz="2400" dirty="0">
                <a:latin typeface="Arial" pitchFamily="34" charset="0"/>
                <a:cs typeface="Arial" pitchFamily="34" charset="0"/>
              </a:rPr>
              <a:t>CONFLICTOS DE JURISDICCIÓN</a:t>
            </a:r>
            <a:endParaRPr lang="es-MX" sz="2400" dirty="0"/>
          </a:p>
        </p:txBody>
      </p:sp>
      <p:grpSp>
        <p:nvGrpSpPr>
          <p:cNvPr id="12" name="12 Grupo"/>
          <p:cNvGrpSpPr/>
          <p:nvPr/>
        </p:nvGrpSpPr>
        <p:grpSpPr>
          <a:xfrm>
            <a:off x="683568" y="116632"/>
            <a:ext cx="672000" cy="656301"/>
            <a:chOff x="827584" y="404664"/>
            <a:chExt cx="792088" cy="792088"/>
          </a:xfrm>
        </p:grpSpPr>
        <p:sp>
          <p:nvSpPr>
            <p:cNvPr id="13" name="12 Elipse"/>
            <p:cNvSpPr/>
            <p:nvPr/>
          </p:nvSpPr>
          <p:spPr>
            <a:xfrm>
              <a:off x="827584" y="404664"/>
              <a:ext cx="792088" cy="792088"/>
            </a:xfrm>
            <a:prstGeom prst="ellipse">
              <a:avLst/>
            </a:prstGeom>
            <a:solidFill>
              <a:srgbClr val="FFFFFF"/>
            </a:solidFill>
            <a:ln>
              <a:solidFill>
                <a:schemeClr val="accent3">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solidFill>
                  <a:prstClr val="white"/>
                </a:solidFill>
              </a:endParaRPr>
            </a:p>
          </p:txBody>
        </p:sp>
        <p:pic>
          <p:nvPicPr>
            <p:cNvPr id="14" name="Picture 2" descr="http://t1.gstatic.com/images?q=tbn:ANd9GcSfLtaCsGO9UgQ96G_1eswjYFRMOZ_RtGGO6cdOqtA40QlhU6vh6WmpYcye">
              <a:hlinkClick r:id="rId2"/>
            </p:cNvPr>
            <p:cNvPicPr>
              <a:picLocks noChangeAspect="1" noChangeArrowheads="1"/>
            </p:cNvPicPr>
            <p:nvPr/>
          </p:nvPicPr>
          <p:blipFill>
            <a:blip r:embed="rId3" cstate="print">
              <a:lum bright="17000" contrast="3000"/>
            </a:blip>
            <a:srcRect/>
            <a:stretch>
              <a:fillRect/>
            </a:stretch>
          </p:blipFill>
          <p:spPr bwMode="auto">
            <a:xfrm>
              <a:off x="956031" y="553460"/>
              <a:ext cx="543553" cy="507505"/>
            </a:xfrm>
            <a:prstGeom prst="rect">
              <a:avLst/>
            </a:prstGeom>
            <a:noFill/>
          </p:spPr>
        </p:pic>
      </p:grpSp>
    </p:spTree>
    <p:extLst>
      <p:ext uri="{BB962C8B-B14F-4D97-AF65-F5344CB8AC3E}">
        <p14:creationId xmlns:p14="http://schemas.microsoft.com/office/powerpoint/2010/main" val="2377554729"/>
      </p:ext>
    </p:extLst>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323428" y="1556792"/>
            <a:ext cx="8229600" cy="4752528"/>
          </a:xfrm>
        </p:spPr>
        <p:txBody>
          <a:bodyPr>
            <a:normAutofit fontScale="85000" lnSpcReduction="10000"/>
          </a:bodyPr>
          <a:lstStyle/>
          <a:p>
            <a:pPr>
              <a:lnSpc>
                <a:spcPct val="150000"/>
              </a:lnSpc>
              <a:buNone/>
            </a:pPr>
            <a:r>
              <a:rPr lang="es-MX" sz="2800" dirty="0">
                <a:latin typeface="Arial" pitchFamily="34" charset="0"/>
                <a:cs typeface="Arial" pitchFamily="34" charset="0"/>
              </a:rPr>
              <a:t>	</a:t>
            </a:r>
            <a:r>
              <a:rPr lang="es-MX" sz="2800" dirty="0">
                <a:solidFill>
                  <a:schemeClr val="bg1"/>
                </a:solidFill>
                <a:latin typeface="Arial" pitchFamily="34" charset="0"/>
                <a:cs typeface="Arial" pitchFamily="34" charset="0"/>
              </a:rPr>
              <a:t>En nuestro sistema jurídico los casos más evidentes son aquellos que pertenecen al Poder Ejecutivo y son:</a:t>
            </a:r>
          </a:p>
          <a:p>
            <a:pPr algn="just">
              <a:lnSpc>
                <a:spcPct val="150000"/>
              </a:lnSpc>
              <a:buFont typeface="+mj-lt"/>
              <a:buAutoNum type="alphaLcParenR"/>
            </a:pPr>
            <a:r>
              <a:rPr lang="es-MX" sz="2800" dirty="0">
                <a:solidFill>
                  <a:schemeClr val="bg1"/>
                </a:solidFill>
                <a:latin typeface="Arial" pitchFamily="34" charset="0"/>
                <a:cs typeface="Arial" pitchFamily="34" charset="0"/>
              </a:rPr>
              <a:t>Las Juntas de Conciliación y Arbitraje.</a:t>
            </a:r>
          </a:p>
          <a:p>
            <a:pPr algn="just">
              <a:lnSpc>
                <a:spcPct val="150000"/>
              </a:lnSpc>
              <a:buFont typeface="+mj-lt"/>
              <a:buAutoNum type="alphaLcParenR"/>
            </a:pPr>
            <a:r>
              <a:rPr lang="es-MX" sz="2800" dirty="0">
                <a:solidFill>
                  <a:schemeClr val="bg1"/>
                </a:solidFill>
                <a:latin typeface="Arial" pitchFamily="34" charset="0"/>
                <a:cs typeface="Arial" pitchFamily="34" charset="0"/>
              </a:rPr>
              <a:t>El Tribunal Federal de Justicia Fiscal y Administrativa.</a:t>
            </a:r>
          </a:p>
          <a:p>
            <a:pPr algn="just">
              <a:lnSpc>
                <a:spcPct val="150000"/>
              </a:lnSpc>
              <a:buFont typeface="+mj-lt"/>
              <a:buAutoNum type="alphaLcParenR"/>
            </a:pPr>
            <a:r>
              <a:rPr lang="es-MX" sz="2800" dirty="0">
                <a:solidFill>
                  <a:schemeClr val="bg1"/>
                </a:solidFill>
                <a:latin typeface="Arial" pitchFamily="34" charset="0"/>
                <a:cs typeface="Arial" pitchFamily="34" charset="0"/>
              </a:rPr>
              <a:t>El Tribunal Agrario.</a:t>
            </a:r>
          </a:p>
          <a:p>
            <a:pPr algn="just">
              <a:lnSpc>
                <a:spcPct val="150000"/>
              </a:lnSpc>
            </a:pPr>
            <a:endParaRPr lang="es-MX" sz="2800" dirty="0">
              <a:solidFill>
                <a:schemeClr val="bg1"/>
              </a:solidFill>
              <a:latin typeface="Arial" pitchFamily="34" charset="0"/>
              <a:cs typeface="Arial" pitchFamily="34" charset="0"/>
            </a:endParaRPr>
          </a:p>
          <a:p>
            <a:pPr algn="just">
              <a:lnSpc>
                <a:spcPct val="150000"/>
              </a:lnSpc>
            </a:pPr>
            <a:r>
              <a:rPr lang="es-MX" sz="2800" dirty="0">
                <a:solidFill>
                  <a:schemeClr val="bg1"/>
                </a:solidFill>
                <a:latin typeface="Arial" pitchFamily="34" charset="0"/>
                <a:cs typeface="Arial" pitchFamily="34" charset="0"/>
              </a:rPr>
              <a:t>El Poder Legislativo también puede ejercer funciones jurisdiccionales, como en el juicio político.</a:t>
            </a:r>
          </a:p>
          <a:p>
            <a:pPr algn="just">
              <a:lnSpc>
                <a:spcPct val="150000"/>
              </a:lnSpc>
              <a:buNone/>
            </a:pPr>
            <a:endParaRPr lang="es-MX" sz="2800" dirty="0" smtClean="0"/>
          </a:p>
          <a:p>
            <a:pPr marL="0" indent="0" algn="just">
              <a:buNone/>
            </a:pPr>
            <a:endParaRPr lang="es-MX" sz="2800" dirty="0" smtClean="0"/>
          </a:p>
          <a:p>
            <a:pPr marL="0" indent="0" algn="just">
              <a:buNone/>
            </a:pPr>
            <a:endParaRPr lang="es-MX" sz="2800" dirty="0"/>
          </a:p>
          <a:p>
            <a:pPr marL="0" indent="0" algn="just">
              <a:buNone/>
            </a:pPr>
            <a:endParaRPr lang="es-MX" sz="2800" dirty="0"/>
          </a:p>
          <a:p>
            <a:pPr marL="0" indent="0">
              <a:buNone/>
            </a:pPr>
            <a:endParaRPr lang="es-MX" sz="2800" dirty="0" smtClean="0"/>
          </a:p>
          <a:p>
            <a:pPr marL="0" indent="0">
              <a:buNone/>
            </a:pPr>
            <a:endParaRPr lang="es-MX" sz="2800" dirty="0"/>
          </a:p>
          <a:p>
            <a:pPr marL="0" indent="0">
              <a:buNone/>
            </a:pPr>
            <a:endParaRPr lang="es-MX" sz="2800" dirty="0" smtClean="0"/>
          </a:p>
          <a:p>
            <a:pPr marL="0" indent="0">
              <a:buNone/>
            </a:pPr>
            <a:endParaRPr lang="es-MX" sz="2800" dirty="0"/>
          </a:p>
          <a:p>
            <a:pPr marL="0" indent="0">
              <a:buNone/>
            </a:pPr>
            <a:endParaRPr lang="es-MX" sz="2800" dirty="0" smtClean="0"/>
          </a:p>
          <a:p>
            <a:pPr marL="0" indent="0">
              <a:buNone/>
            </a:pPr>
            <a:endParaRPr lang="es-MX" sz="2800" dirty="0"/>
          </a:p>
        </p:txBody>
      </p:sp>
      <p:sp>
        <p:nvSpPr>
          <p:cNvPr id="4" name="3 Rectángulo redondeado"/>
          <p:cNvSpPr/>
          <p:nvPr/>
        </p:nvSpPr>
        <p:spPr>
          <a:xfrm>
            <a:off x="221060" y="116632"/>
            <a:ext cx="8280920" cy="702696"/>
          </a:xfrm>
          <a:prstGeom prst="roundRect">
            <a:avLst/>
          </a:prstGeom>
          <a:gradFill>
            <a:gsLst>
              <a:gs pos="0">
                <a:srgbClr val="E6DCAC"/>
              </a:gs>
              <a:gs pos="12000">
                <a:srgbClr val="E6D78A"/>
              </a:gs>
              <a:gs pos="30000">
                <a:srgbClr val="C7AC4C"/>
              </a:gs>
              <a:gs pos="45000">
                <a:srgbClr val="E6D78A"/>
              </a:gs>
              <a:gs pos="77000">
                <a:srgbClr val="C7AC4C"/>
              </a:gs>
              <a:gs pos="100000">
                <a:srgbClr val="E6DCAC"/>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200" dirty="0" smtClean="0">
                <a:solidFill>
                  <a:srgbClr val="226911"/>
                </a:solidFill>
                <a:latin typeface="Elephant" pitchFamily="18" charset="0"/>
              </a:rPr>
              <a:t>    </a:t>
            </a:r>
            <a:r>
              <a:rPr lang="es-MX" sz="1400" i="1" dirty="0" smtClean="0">
                <a:solidFill>
                  <a:srgbClr val="11752B"/>
                </a:solidFill>
                <a:latin typeface="Bodoni MT Black" pitchFamily="18" charset="0"/>
              </a:rPr>
              <a:t>Universidad Autónoma del Estado de México</a:t>
            </a:r>
          </a:p>
          <a:p>
            <a:pPr algn="ctr"/>
            <a:r>
              <a:rPr lang="es-MX" sz="1600" i="1" dirty="0" smtClean="0">
                <a:solidFill>
                  <a:srgbClr val="11752B"/>
                </a:solidFill>
                <a:latin typeface="Bodoni MT Black" pitchFamily="18" charset="0"/>
              </a:rPr>
              <a:t>  </a:t>
            </a:r>
            <a:r>
              <a:rPr lang="es-MX" sz="1400" i="1" dirty="0" smtClean="0">
                <a:solidFill>
                  <a:srgbClr val="11752B"/>
                </a:solidFill>
                <a:latin typeface="Arial Rounded MT Bold" pitchFamily="34" charset="0"/>
              </a:rPr>
              <a:t>Centro Universitario UAEM Texcoco</a:t>
            </a:r>
            <a:endParaRPr lang="es-ES" sz="1400" i="1" dirty="0">
              <a:solidFill>
                <a:srgbClr val="11752B"/>
              </a:solidFill>
              <a:latin typeface="Arial Rounded MT Bold" pitchFamily="34" charset="0"/>
            </a:endParaRPr>
          </a:p>
        </p:txBody>
      </p:sp>
      <p:grpSp>
        <p:nvGrpSpPr>
          <p:cNvPr id="8" name="12 Grupo"/>
          <p:cNvGrpSpPr/>
          <p:nvPr/>
        </p:nvGrpSpPr>
        <p:grpSpPr>
          <a:xfrm>
            <a:off x="7380312" y="123136"/>
            <a:ext cx="672000" cy="656301"/>
            <a:chOff x="827584" y="404664"/>
            <a:chExt cx="792088" cy="792088"/>
          </a:xfrm>
        </p:grpSpPr>
        <p:sp>
          <p:nvSpPr>
            <p:cNvPr id="9" name="8 Elipse"/>
            <p:cNvSpPr/>
            <p:nvPr/>
          </p:nvSpPr>
          <p:spPr>
            <a:xfrm>
              <a:off x="827584" y="404664"/>
              <a:ext cx="792088" cy="792088"/>
            </a:xfrm>
            <a:prstGeom prst="ellipse">
              <a:avLst/>
            </a:prstGeom>
            <a:solidFill>
              <a:srgbClr val="FFFFFF"/>
            </a:solidFill>
            <a:ln>
              <a:solidFill>
                <a:schemeClr val="accent3">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solidFill>
                  <a:prstClr val="white"/>
                </a:solidFill>
              </a:endParaRPr>
            </a:p>
          </p:txBody>
        </p:sp>
        <p:pic>
          <p:nvPicPr>
            <p:cNvPr id="10" name="Picture 2" descr="http://t1.gstatic.com/images?q=tbn:ANd9GcSfLtaCsGO9UgQ96G_1eswjYFRMOZ_RtGGO6cdOqtA40QlhU6vh6WmpYcye">
              <a:hlinkClick r:id="rId2"/>
            </p:cNvPr>
            <p:cNvPicPr>
              <a:picLocks noChangeAspect="1" noChangeArrowheads="1"/>
            </p:cNvPicPr>
            <p:nvPr/>
          </p:nvPicPr>
          <p:blipFill>
            <a:blip r:embed="rId3" cstate="print">
              <a:lum bright="17000" contrast="3000"/>
            </a:blip>
            <a:srcRect/>
            <a:stretch>
              <a:fillRect/>
            </a:stretch>
          </p:blipFill>
          <p:spPr bwMode="auto">
            <a:xfrm>
              <a:off x="956031" y="553460"/>
              <a:ext cx="543553" cy="507505"/>
            </a:xfrm>
            <a:prstGeom prst="rect">
              <a:avLst/>
            </a:prstGeom>
            <a:noFill/>
          </p:spPr>
        </p:pic>
      </p:grpSp>
      <p:sp>
        <p:nvSpPr>
          <p:cNvPr id="11" name="10 Título"/>
          <p:cNvSpPr>
            <a:spLocks noGrp="1"/>
          </p:cNvSpPr>
          <p:nvPr>
            <p:ph type="title"/>
          </p:nvPr>
        </p:nvSpPr>
        <p:spPr>
          <a:xfrm>
            <a:off x="288379" y="908720"/>
            <a:ext cx="8229600" cy="461665"/>
          </a:xfrm>
          <a:prstGeom prst="rect">
            <a:avLst/>
          </a:prstGeom>
          <a:solidFill>
            <a:schemeClr val="accent5">
              <a:lumMod val="60000"/>
              <a:lumOff val="40000"/>
            </a:schemeClr>
          </a:solidFill>
        </p:spPr>
        <p:txBody>
          <a:bodyPr wrap="square">
            <a:spAutoFit/>
          </a:bodyPr>
          <a:lstStyle/>
          <a:p>
            <a:r>
              <a:rPr lang="es-MX" sz="2400" dirty="0"/>
              <a:t>Órganos Jurisdiccionales diferentes del </a:t>
            </a:r>
            <a:r>
              <a:rPr lang="es-MX" sz="2400"/>
              <a:t>Poder </a:t>
            </a:r>
            <a:r>
              <a:rPr lang="es-MX" sz="2400" smtClean="0"/>
              <a:t>Judicial</a:t>
            </a:r>
            <a:endParaRPr lang="es-MX" sz="2400" dirty="0"/>
          </a:p>
        </p:txBody>
      </p:sp>
      <p:grpSp>
        <p:nvGrpSpPr>
          <p:cNvPr id="12" name="12 Grupo"/>
          <p:cNvGrpSpPr/>
          <p:nvPr/>
        </p:nvGrpSpPr>
        <p:grpSpPr>
          <a:xfrm>
            <a:off x="683568" y="116632"/>
            <a:ext cx="672000" cy="656301"/>
            <a:chOff x="827584" y="404664"/>
            <a:chExt cx="792088" cy="792088"/>
          </a:xfrm>
        </p:grpSpPr>
        <p:sp>
          <p:nvSpPr>
            <p:cNvPr id="13" name="12 Elipse"/>
            <p:cNvSpPr/>
            <p:nvPr/>
          </p:nvSpPr>
          <p:spPr>
            <a:xfrm>
              <a:off x="827584" y="404664"/>
              <a:ext cx="792088" cy="792088"/>
            </a:xfrm>
            <a:prstGeom prst="ellipse">
              <a:avLst/>
            </a:prstGeom>
            <a:solidFill>
              <a:srgbClr val="FFFFFF"/>
            </a:solidFill>
            <a:ln>
              <a:solidFill>
                <a:schemeClr val="accent3">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solidFill>
                  <a:prstClr val="white"/>
                </a:solidFill>
              </a:endParaRPr>
            </a:p>
          </p:txBody>
        </p:sp>
        <p:pic>
          <p:nvPicPr>
            <p:cNvPr id="14" name="Picture 2" descr="http://t1.gstatic.com/images?q=tbn:ANd9GcSfLtaCsGO9UgQ96G_1eswjYFRMOZ_RtGGO6cdOqtA40QlhU6vh6WmpYcye">
              <a:hlinkClick r:id="rId2"/>
            </p:cNvPr>
            <p:cNvPicPr>
              <a:picLocks noChangeAspect="1" noChangeArrowheads="1"/>
            </p:cNvPicPr>
            <p:nvPr/>
          </p:nvPicPr>
          <p:blipFill>
            <a:blip r:embed="rId3" cstate="print">
              <a:lum bright="17000" contrast="3000"/>
            </a:blip>
            <a:srcRect/>
            <a:stretch>
              <a:fillRect/>
            </a:stretch>
          </p:blipFill>
          <p:spPr bwMode="auto">
            <a:xfrm>
              <a:off x="956031" y="553460"/>
              <a:ext cx="543553" cy="507505"/>
            </a:xfrm>
            <a:prstGeom prst="rect">
              <a:avLst/>
            </a:prstGeom>
            <a:noFill/>
          </p:spPr>
        </p:pic>
      </p:grpSp>
    </p:spTree>
    <p:extLst>
      <p:ext uri="{BB962C8B-B14F-4D97-AF65-F5344CB8AC3E}">
        <p14:creationId xmlns:p14="http://schemas.microsoft.com/office/powerpoint/2010/main" val="350329183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Marcador de contenido"/>
          <p:cNvGraphicFramePr>
            <a:graphicFrameLocks noGrp="1"/>
          </p:cNvGraphicFramePr>
          <p:nvPr>
            <p:ph idx="1"/>
            <p:extLst>
              <p:ext uri="{D42A27DB-BD31-4B8C-83A1-F6EECF244321}">
                <p14:modId xmlns:p14="http://schemas.microsoft.com/office/powerpoint/2010/main" val="3247019242"/>
              </p:ext>
            </p:extLst>
          </p:nvPr>
        </p:nvGraphicFramePr>
        <p:xfrm>
          <a:off x="0" y="642918"/>
          <a:ext cx="9144000" cy="621508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2 CuadroTexto"/>
          <p:cNvSpPr txBox="1"/>
          <p:nvPr/>
        </p:nvSpPr>
        <p:spPr>
          <a:xfrm>
            <a:off x="755576" y="116632"/>
            <a:ext cx="7704856" cy="584775"/>
          </a:xfrm>
          <a:prstGeom prst="rect">
            <a:avLst/>
          </a:prstGeom>
          <a:solidFill>
            <a:srgbClr val="FFFF00"/>
          </a:solidFill>
        </p:spPr>
        <p:txBody>
          <a:bodyPr wrap="square" rtlCol="0">
            <a:spAutoFit/>
          </a:bodyPr>
          <a:lstStyle/>
          <a:p>
            <a:pPr algn="ctr"/>
            <a:r>
              <a:rPr lang="es-ES" sz="3200" b="1" dirty="0" smtClean="0"/>
              <a:t>DERECHO OBJETIVO Y DERECHO SUBJETIVO</a:t>
            </a:r>
            <a:endParaRPr lang="es-ES" sz="3200" b="1" dirty="0"/>
          </a:p>
        </p:txBody>
      </p:sp>
    </p:spTree>
    <p:extLst>
      <p:ext uri="{BB962C8B-B14F-4D97-AF65-F5344CB8AC3E}">
        <p14:creationId xmlns:p14="http://schemas.microsoft.com/office/powerpoint/2010/main" val="1769320371"/>
      </p:ext>
    </p:extLst>
  </p:cSld>
  <p:clrMapOvr>
    <a:masterClrMapping/>
  </p:clrMapOvr>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2276872"/>
            <a:ext cx="8229600" cy="4248472"/>
          </a:xfrm>
        </p:spPr>
        <p:txBody>
          <a:bodyPr>
            <a:normAutofit fontScale="77500" lnSpcReduction="20000"/>
          </a:bodyPr>
          <a:lstStyle/>
          <a:p>
            <a:pPr marL="0" indent="0" algn="just">
              <a:buNone/>
            </a:pPr>
            <a:r>
              <a:rPr lang="es-MX" sz="2800" dirty="0" smtClean="0">
                <a:solidFill>
                  <a:srgbClr val="FFFF00"/>
                </a:solidFill>
              </a:rPr>
              <a:t>JUEZ</a:t>
            </a:r>
            <a:r>
              <a:rPr lang="es-MX" sz="2800" dirty="0" smtClean="0">
                <a:solidFill>
                  <a:schemeClr val="bg1"/>
                </a:solidFill>
              </a:rPr>
              <a:t>, </a:t>
            </a:r>
            <a:r>
              <a:rPr lang="es-MX" sz="2800" dirty="0">
                <a:solidFill>
                  <a:schemeClr val="bg1"/>
                </a:solidFill>
              </a:rPr>
              <a:t>del Latín </a:t>
            </a:r>
            <a:r>
              <a:rPr lang="es-MX" sz="2800" i="1" dirty="0">
                <a:solidFill>
                  <a:schemeClr val="bg1"/>
                </a:solidFill>
              </a:rPr>
              <a:t>Iudex</a:t>
            </a:r>
            <a:r>
              <a:rPr lang="es-MX" sz="2800" dirty="0">
                <a:solidFill>
                  <a:schemeClr val="bg1"/>
                </a:solidFill>
              </a:rPr>
              <a:t>, que significa el que indica o dice el derecho.</a:t>
            </a:r>
          </a:p>
          <a:p>
            <a:pPr marL="0" indent="0" algn="just">
              <a:buNone/>
            </a:pPr>
            <a:endParaRPr lang="es-MX" sz="2800" dirty="0" smtClean="0">
              <a:solidFill>
                <a:schemeClr val="bg1"/>
              </a:solidFill>
            </a:endParaRPr>
          </a:p>
          <a:p>
            <a:pPr marL="0" indent="0" algn="just">
              <a:buNone/>
            </a:pPr>
            <a:r>
              <a:rPr lang="es-MX" sz="2800" dirty="0" smtClean="0">
                <a:solidFill>
                  <a:schemeClr val="bg1"/>
                </a:solidFill>
              </a:rPr>
              <a:t>La </a:t>
            </a:r>
            <a:r>
              <a:rPr lang="es-MX" sz="2800" dirty="0">
                <a:solidFill>
                  <a:schemeClr val="bg1"/>
                </a:solidFill>
              </a:rPr>
              <a:t>palabra </a:t>
            </a:r>
            <a:r>
              <a:rPr lang="es-MX" sz="2800" dirty="0">
                <a:solidFill>
                  <a:srgbClr val="FFFF00"/>
                </a:solidFill>
              </a:rPr>
              <a:t>JUZGADOR </a:t>
            </a:r>
            <a:r>
              <a:rPr lang="es-MX" sz="2800" dirty="0">
                <a:solidFill>
                  <a:schemeClr val="bg1"/>
                </a:solidFill>
              </a:rPr>
              <a:t>es la mas amplia para designar tanto al órgano que ejerce la función jurisdiccional (llámese tribunal o Juzgado) como al o a los titulares (Jueces o Magistrados) de los mencionados órganos.</a:t>
            </a:r>
          </a:p>
          <a:p>
            <a:pPr marL="0" indent="0" algn="just">
              <a:buNone/>
            </a:pPr>
            <a:r>
              <a:rPr lang="es-MX" sz="2800" dirty="0">
                <a:solidFill>
                  <a:schemeClr val="bg1"/>
                </a:solidFill>
              </a:rPr>
              <a:t>Esta palabra posee a la vez un sentido objetivo (órgano jurisdiccional) y un sentido subjetivo (titular) </a:t>
            </a:r>
            <a:r>
              <a:rPr lang="es-MX" sz="2800" dirty="0" smtClean="0">
                <a:solidFill>
                  <a:schemeClr val="bg1"/>
                </a:solidFill>
              </a:rPr>
              <a:t>(Ovalle, 2010</a:t>
            </a:r>
            <a:r>
              <a:rPr lang="es-MX" sz="2800" dirty="0">
                <a:solidFill>
                  <a:schemeClr val="bg1"/>
                </a:solidFill>
              </a:rPr>
              <a:t>).</a:t>
            </a:r>
          </a:p>
          <a:p>
            <a:pPr marL="0" indent="0" algn="just">
              <a:buNone/>
            </a:pPr>
            <a:endParaRPr lang="es-MX" sz="2800" dirty="0">
              <a:solidFill>
                <a:schemeClr val="bg1"/>
              </a:solidFill>
            </a:endParaRPr>
          </a:p>
          <a:p>
            <a:pPr marL="0" indent="0" algn="just">
              <a:buNone/>
            </a:pPr>
            <a:r>
              <a:rPr lang="es-MX" sz="2800" dirty="0" smtClean="0">
                <a:solidFill>
                  <a:schemeClr val="bg1"/>
                </a:solidFill>
              </a:rPr>
              <a:t>Alcalá </a:t>
            </a:r>
            <a:r>
              <a:rPr lang="es-MX" sz="2800" dirty="0">
                <a:solidFill>
                  <a:schemeClr val="bg1"/>
                </a:solidFill>
              </a:rPr>
              <a:t>Zamora señala que por </a:t>
            </a:r>
            <a:r>
              <a:rPr lang="es-MX" sz="2800" dirty="0" smtClean="0">
                <a:solidFill>
                  <a:schemeClr val="bg1"/>
                </a:solidFill>
              </a:rPr>
              <a:t>“</a:t>
            </a:r>
            <a:r>
              <a:rPr lang="es-MX" sz="2800" dirty="0" smtClean="0">
                <a:solidFill>
                  <a:srgbClr val="FFFF00"/>
                </a:solidFill>
              </a:rPr>
              <a:t>JUZGADOR</a:t>
            </a:r>
            <a:r>
              <a:rPr lang="es-MX" sz="2800" dirty="0" smtClean="0">
                <a:solidFill>
                  <a:schemeClr val="bg1"/>
                </a:solidFill>
              </a:rPr>
              <a:t> </a:t>
            </a:r>
            <a:r>
              <a:rPr lang="es-MX" sz="2800" dirty="0">
                <a:solidFill>
                  <a:schemeClr val="bg1"/>
                </a:solidFill>
              </a:rPr>
              <a:t>en sentido genérico o abstracto se entiende como el tercero imparcial instituido por el Estado con la finalidad de decidir jurisdiccionalmente y por consiguiente, con imperatividad un litigio entre partes”.</a:t>
            </a:r>
          </a:p>
          <a:p>
            <a:pPr marL="0" indent="0" algn="just">
              <a:buNone/>
            </a:pPr>
            <a:endParaRPr lang="es-MX" sz="2800" dirty="0">
              <a:solidFill>
                <a:schemeClr val="bg1"/>
              </a:solidFill>
            </a:endParaRPr>
          </a:p>
          <a:p>
            <a:pPr marL="0" indent="0" algn="just">
              <a:buNone/>
            </a:pPr>
            <a:endParaRPr lang="es-MX" sz="2800" dirty="0" smtClean="0"/>
          </a:p>
          <a:p>
            <a:pPr marL="0" indent="0" algn="r">
              <a:buNone/>
            </a:pPr>
            <a:endParaRPr lang="es-MX" sz="2800" dirty="0">
              <a:solidFill>
                <a:schemeClr val="bg1"/>
              </a:solidFill>
            </a:endParaRPr>
          </a:p>
          <a:p>
            <a:pPr marL="0" indent="0" algn="just">
              <a:buNone/>
            </a:pPr>
            <a:endParaRPr lang="es-MX" sz="2800" dirty="0" smtClean="0"/>
          </a:p>
          <a:p>
            <a:pPr marL="0" indent="0" algn="just">
              <a:buNone/>
            </a:pPr>
            <a:endParaRPr lang="es-MX" sz="2800" dirty="0"/>
          </a:p>
          <a:p>
            <a:pPr marL="0" indent="0" algn="just">
              <a:buNone/>
            </a:pPr>
            <a:endParaRPr lang="es-MX" sz="2800" dirty="0"/>
          </a:p>
          <a:p>
            <a:pPr marL="0" indent="0">
              <a:buNone/>
            </a:pPr>
            <a:endParaRPr lang="es-MX" sz="2800" dirty="0" smtClean="0"/>
          </a:p>
          <a:p>
            <a:pPr marL="0" indent="0">
              <a:buNone/>
            </a:pPr>
            <a:endParaRPr lang="es-MX" sz="2800" dirty="0"/>
          </a:p>
          <a:p>
            <a:pPr marL="0" indent="0">
              <a:buNone/>
            </a:pPr>
            <a:endParaRPr lang="es-MX" sz="2800" dirty="0" smtClean="0"/>
          </a:p>
          <a:p>
            <a:pPr marL="0" indent="0">
              <a:buNone/>
            </a:pPr>
            <a:endParaRPr lang="es-MX" sz="2800" dirty="0"/>
          </a:p>
          <a:p>
            <a:pPr marL="0" indent="0">
              <a:buNone/>
            </a:pPr>
            <a:endParaRPr lang="es-MX" sz="2800" dirty="0" smtClean="0"/>
          </a:p>
          <a:p>
            <a:pPr marL="0" indent="0">
              <a:buNone/>
            </a:pPr>
            <a:endParaRPr lang="es-MX" sz="2800" dirty="0"/>
          </a:p>
        </p:txBody>
      </p:sp>
      <p:sp>
        <p:nvSpPr>
          <p:cNvPr id="4" name="3 Rectángulo redondeado"/>
          <p:cNvSpPr/>
          <p:nvPr/>
        </p:nvSpPr>
        <p:spPr>
          <a:xfrm>
            <a:off x="179512" y="404664"/>
            <a:ext cx="8280920" cy="936104"/>
          </a:xfrm>
          <a:prstGeom prst="roundRect">
            <a:avLst/>
          </a:prstGeom>
          <a:gradFill>
            <a:gsLst>
              <a:gs pos="0">
                <a:srgbClr val="E6DCAC"/>
              </a:gs>
              <a:gs pos="12000">
                <a:srgbClr val="E6D78A"/>
              </a:gs>
              <a:gs pos="30000">
                <a:srgbClr val="C7AC4C"/>
              </a:gs>
              <a:gs pos="45000">
                <a:srgbClr val="E6D78A"/>
              </a:gs>
              <a:gs pos="77000">
                <a:srgbClr val="C7AC4C"/>
              </a:gs>
              <a:gs pos="100000">
                <a:srgbClr val="E6DCAC"/>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200" dirty="0" smtClean="0">
                <a:solidFill>
                  <a:srgbClr val="226911"/>
                </a:solidFill>
                <a:latin typeface="Elephant" pitchFamily="18" charset="0"/>
              </a:rPr>
              <a:t>    </a:t>
            </a:r>
            <a:r>
              <a:rPr lang="es-MX" sz="1600" i="1" dirty="0" smtClean="0">
                <a:solidFill>
                  <a:srgbClr val="11752B"/>
                </a:solidFill>
                <a:latin typeface="Bodoni MT Black" pitchFamily="18" charset="0"/>
              </a:rPr>
              <a:t>Universidad Autónoma del Estado de México</a:t>
            </a:r>
          </a:p>
          <a:p>
            <a:pPr algn="ctr"/>
            <a:r>
              <a:rPr lang="es-MX" i="1" dirty="0" smtClean="0">
                <a:solidFill>
                  <a:srgbClr val="11752B"/>
                </a:solidFill>
                <a:latin typeface="Bodoni MT Black" pitchFamily="18" charset="0"/>
              </a:rPr>
              <a:t>  </a:t>
            </a:r>
            <a:r>
              <a:rPr lang="es-MX" sz="1600" i="1" dirty="0" smtClean="0">
                <a:solidFill>
                  <a:srgbClr val="11752B"/>
                </a:solidFill>
                <a:latin typeface="Arial Rounded MT Bold" pitchFamily="34" charset="0"/>
              </a:rPr>
              <a:t>Centro Universitario UAEM Texcoco</a:t>
            </a:r>
            <a:endParaRPr lang="es-ES" sz="1600" i="1" dirty="0">
              <a:solidFill>
                <a:srgbClr val="11752B"/>
              </a:solidFill>
              <a:latin typeface="Arial Rounded MT Bold" pitchFamily="34" charset="0"/>
            </a:endParaRPr>
          </a:p>
        </p:txBody>
      </p:sp>
      <p:grpSp>
        <p:nvGrpSpPr>
          <p:cNvPr id="5" name="12 Grupo"/>
          <p:cNvGrpSpPr/>
          <p:nvPr/>
        </p:nvGrpSpPr>
        <p:grpSpPr>
          <a:xfrm>
            <a:off x="431540" y="476672"/>
            <a:ext cx="792088" cy="792088"/>
            <a:chOff x="827584" y="404664"/>
            <a:chExt cx="792088" cy="792088"/>
          </a:xfrm>
        </p:grpSpPr>
        <p:sp>
          <p:nvSpPr>
            <p:cNvPr id="6" name="5 Elipse"/>
            <p:cNvSpPr/>
            <p:nvPr/>
          </p:nvSpPr>
          <p:spPr>
            <a:xfrm>
              <a:off x="827584" y="404664"/>
              <a:ext cx="792088" cy="792088"/>
            </a:xfrm>
            <a:prstGeom prst="ellipse">
              <a:avLst/>
            </a:prstGeom>
            <a:solidFill>
              <a:srgbClr val="FFFFFF"/>
            </a:solidFill>
            <a:ln>
              <a:solidFill>
                <a:schemeClr val="accent3">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solidFill>
                  <a:prstClr val="white"/>
                </a:solidFill>
              </a:endParaRPr>
            </a:p>
          </p:txBody>
        </p:sp>
        <p:pic>
          <p:nvPicPr>
            <p:cNvPr id="7" name="Picture 2" descr="http://t1.gstatic.com/images?q=tbn:ANd9GcSfLtaCsGO9UgQ96G_1eswjYFRMOZ_RtGGO6cdOqtA40QlhU6vh6WmpYcye">
              <a:hlinkClick r:id="rId2"/>
            </p:cNvPr>
            <p:cNvPicPr>
              <a:picLocks noChangeAspect="1" noChangeArrowheads="1"/>
            </p:cNvPicPr>
            <p:nvPr/>
          </p:nvPicPr>
          <p:blipFill>
            <a:blip r:embed="rId3" cstate="print">
              <a:lum bright="17000" contrast="3000"/>
            </a:blip>
            <a:srcRect/>
            <a:stretch>
              <a:fillRect/>
            </a:stretch>
          </p:blipFill>
          <p:spPr bwMode="auto">
            <a:xfrm>
              <a:off x="956031" y="553460"/>
              <a:ext cx="543553" cy="507505"/>
            </a:xfrm>
            <a:prstGeom prst="rect">
              <a:avLst/>
            </a:prstGeom>
            <a:noFill/>
          </p:spPr>
        </p:pic>
      </p:grpSp>
      <p:grpSp>
        <p:nvGrpSpPr>
          <p:cNvPr id="8" name="12 Grupo"/>
          <p:cNvGrpSpPr/>
          <p:nvPr/>
        </p:nvGrpSpPr>
        <p:grpSpPr>
          <a:xfrm>
            <a:off x="7380312" y="476672"/>
            <a:ext cx="792088" cy="792088"/>
            <a:chOff x="827584" y="404664"/>
            <a:chExt cx="792088" cy="792088"/>
          </a:xfrm>
        </p:grpSpPr>
        <p:sp>
          <p:nvSpPr>
            <p:cNvPr id="9" name="8 Elipse"/>
            <p:cNvSpPr/>
            <p:nvPr/>
          </p:nvSpPr>
          <p:spPr>
            <a:xfrm>
              <a:off x="827584" y="404664"/>
              <a:ext cx="792088" cy="792088"/>
            </a:xfrm>
            <a:prstGeom prst="ellipse">
              <a:avLst/>
            </a:prstGeom>
            <a:solidFill>
              <a:srgbClr val="FFFFFF"/>
            </a:solidFill>
            <a:ln>
              <a:solidFill>
                <a:schemeClr val="accent3">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solidFill>
                  <a:prstClr val="white"/>
                </a:solidFill>
              </a:endParaRPr>
            </a:p>
          </p:txBody>
        </p:sp>
        <p:pic>
          <p:nvPicPr>
            <p:cNvPr id="10" name="Picture 2" descr="http://t1.gstatic.com/images?q=tbn:ANd9GcSfLtaCsGO9UgQ96G_1eswjYFRMOZ_RtGGO6cdOqtA40QlhU6vh6WmpYcye">
              <a:hlinkClick r:id="rId2"/>
            </p:cNvPr>
            <p:cNvPicPr>
              <a:picLocks noChangeAspect="1" noChangeArrowheads="1"/>
            </p:cNvPicPr>
            <p:nvPr/>
          </p:nvPicPr>
          <p:blipFill>
            <a:blip r:embed="rId3" cstate="print">
              <a:lum bright="17000" contrast="3000"/>
            </a:blip>
            <a:srcRect/>
            <a:stretch>
              <a:fillRect/>
            </a:stretch>
          </p:blipFill>
          <p:spPr bwMode="auto">
            <a:xfrm>
              <a:off x="956031" y="553460"/>
              <a:ext cx="543553" cy="507505"/>
            </a:xfrm>
            <a:prstGeom prst="rect">
              <a:avLst/>
            </a:prstGeom>
            <a:noFill/>
          </p:spPr>
        </p:pic>
      </p:grpSp>
      <p:sp>
        <p:nvSpPr>
          <p:cNvPr id="11" name="10 Título"/>
          <p:cNvSpPr>
            <a:spLocks noGrp="1"/>
          </p:cNvSpPr>
          <p:nvPr>
            <p:ph type="title"/>
          </p:nvPr>
        </p:nvSpPr>
        <p:spPr>
          <a:xfrm>
            <a:off x="467544" y="1579343"/>
            <a:ext cx="8229600" cy="523220"/>
          </a:xfrm>
          <a:prstGeom prst="rect">
            <a:avLst/>
          </a:prstGeom>
          <a:solidFill>
            <a:schemeClr val="accent5">
              <a:lumMod val="40000"/>
              <a:lumOff val="60000"/>
            </a:schemeClr>
          </a:solidFill>
        </p:spPr>
        <p:txBody>
          <a:bodyPr wrap="square">
            <a:spAutoFit/>
          </a:bodyPr>
          <a:lstStyle/>
          <a:p>
            <a:r>
              <a:rPr lang="es-MX" sz="2800" dirty="0" smtClean="0"/>
              <a:t>ÓRGANO JURISDICCIONAL Y JUZGADOR</a:t>
            </a:r>
            <a:endParaRPr lang="es-MX" sz="2800" dirty="0"/>
          </a:p>
        </p:txBody>
      </p:sp>
    </p:spTree>
    <p:extLst>
      <p:ext uri="{BB962C8B-B14F-4D97-AF65-F5344CB8AC3E}">
        <p14:creationId xmlns:p14="http://schemas.microsoft.com/office/powerpoint/2010/main" val="3465545941"/>
      </p:ext>
    </p:extLst>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2492896"/>
            <a:ext cx="8229600" cy="4032448"/>
          </a:xfrm>
        </p:spPr>
        <p:txBody>
          <a:bodyPr>
            <a:normAutofit fontScale="70000" lnSpcReduction="20000"/>
          </a:bodyPr>
          <a:lstStyle/>
          <a:p>
            <a:pPr marL="0" indent="0" algn="just">
              <a:buNone/>
            </a:pPr>
            <a:r>
              <a:rPr lang="es-MX" sz="2800" dirty="0" smtClean="0">
                <a:solidFill>
                  <a:schemeClr val="bg1"/>
                </a:solidFill>
              </a:rPr>
              <a:t>Desde </a:t>
            </a:r>
            <a:r>
              <a:rPr lang="es-MX" sz="2800" dirty="0">
                <a:solidFill>
                  <a:schemeClr val="bg1"/>
                </a:solidFill>
              </a:rPr>
              <a:t>el punto de vista del </a:t>
            </a:r>
            <a:r>
              <a:rPr lang="es-MX" sz="2800" dirty="0" smtClean="0">
                <a:solidFill>
                  <a:srgbClr val="FFFF00"/>
                </a:solidFill>
              </a:rPr>
              <a:t>número </a:t>
            </a:r>
            <a:r>
              <a:rPr lang="es-MX" sz="2800" dirty="0">
                <a:solidFill>
                  <a:srgbClr val="FFFF00"/>
                </a:solidFill>
              </a:rPr>
              <a:t>de titulares</a:t>
            </a:r>
            <a:r>
              <a:rPr lang="es-MX" sz="2800" dirty="0">
                <a:solidFill>
                  <a:schemeClr val="bg1"/>
                </a:solidFill>
              </a:rPr>
              <a:t>, los órganos jurisdiccionales pueden ser de dos clases:</a:t>
            </a:r>
          </a:p>
          <a:p>
            <a:pPr marL="0" indent="0" algn="just">
              <a:buNone/>
            </a:pPr>
            <a:endParaRPr lang="es-MX" sz="2800" dirty="0" smtClean="0">
              <a:solidFill>
                <a:schemeClr val="bg1"/>
              </a:solidFill>
            </a:endParaRPr>
          </a:p>
          <a:p>
            <a:pPr marL="0" indent="0" algn="just">
              <a:buNone/>
            </a:pPr>
            <a:r>
              <a:rPr lang="es-MX" sz="2800" dirty="0">
                <a:solidFill>
                  <a:srgbClr val="FFFF00"/>
                </a:solidFill>
              </a:rPr>
              <a:t>a).- Unipersonales o Unitarios</a:t>
            </a:r>
            <a:r>
              <a:rPr lang="es-MX" sz="2800" dirty="0">
                <a:solidFill>
                  <a:schemeClr val="bg1"/>
                </a:solidFill>
              </a:rPr>
              <a:t>, denominados Juzgados y cuyo titular es el Juez: realiza funciones  de instrucción, esto es,  conoce las pretensiones, las excepciones y defensas, las pruebas, los alegatos de las partes y los actos que realicen o sean realizados por terceros, actuando justamente como juez de instrucción.</a:t>
            </a:r>
          </a:p>
          <a:p>
            <a:pPr marL="0" indent="0" algn="just">
              <a:buNone/>
            </a:pPr>
            <a:endParaRPr lang="es-MX" sz="2800" dirty="0" smtClean="0">
              <a:solidFill>
                <a:schemeClr val="bg1"/>
              </a:solidFill>
            </a:endParaRPr>
          </a:p>
          <a:p>
            <a:pPr marL="0" indent="0" algn="just">
              <a:buNone/>
            </a:pPr>
            <a:r>
              <a:rPr lang="es-MX" sz="2800" dirty="0" smtClean="0">
                <a:solidFill>
                  <a:srgbClr val="FFFF00"/>
                </a:solidFill>
              </a:rPr>
              <a:t>b</a:t>
            </a:r>
            <a:r>
              <a:rPr lang="es-MX" sz="2800" dirty="0">
                <a:solidFill>
                  <a:srgbClr val="FFFF00"/>
                </a:solidFill>
              </a:rPr>
              <a:t>).- Pluripersonales o Colegiados</a:t>
            </a:r>
            <a:r>
              <a:rPr lang="es-MX" sz="2800" dirty="0">
                <a:solidFill>
                  <a:schemeClr val="bg1"/>
                </a:solidFill>
              </a:rPr>
              <a:t>, conocidos como Tribunales, cuyos titulares son varios Magistrados</a:t>
            </a:r>
            <a:r>
              <a:rPr lang="es-MX" sz="2800" dirty="0" smtClean="0">
                <a:solidFill>
                  <a:schemeClr val="bg1"/>
                </a:solidFill>
              </a:rPr>
              <a:t>: por </a:t>
            </a:r>
            <a:r>
              <a:rPr lang="es-MX" sz="2800" dirty="0">
                <a:solidFill>
                  <a:schemeClr val="bg1"/>
                </a:solidFill>
              </a:rPr>
              <a:t>un principio de distribución de trabajo, a un juzgador miembro de ese tribunal, se le encomienda elaborar un proyecto de sentencia, que en caso de ser aprobado el proyecto pasa a ser una sentencia y por consiguiente un acto de autoridad jurisdiccional. </a:t>
            </a:r>
          </a:p>
          <a:p>
            <a:pPr marL="0" indent="0" algn="just">
              <a:buNone/>
            </a:pPr>
            <a:endParaRPr lang="es-MX" sz="2800" dirty="0" smtClean="0">
              <a:solidFill>
                <a:schemeClr val="bg1"/>
              </a:solidFill>
            </a:endParaRPr>
          </a:p>
          <a:p>
            <a:pPr marL="0" indent="0" algn="just">
              <a:buNone/>
            </a:pPr>
            <a:endParaRPr lang="es-MX" sz="2800" dirty="0"/>
          </a:p>
          <a:p>
            <a:pPr marL="0" indent="0" algn="just">
              <a:buNone/>
            </a:pPr>
            <a:endParaRPr lang="es-MX" sz="2800" dirty="0"/>
          </a:p>
          <a:p>
            <a:pPr marL="0" indent="0">
              <a:buNone/>
            </a:pPr>
            <a:endParaRPr lang="es-MX" sz="2800" dirty="0" smtClean="0"/>
          </a:p>
          <a:p>
            <a:pPr marL="0" indent="0">
              <a:buNone/>
            </a:pPr>
            <a:endParaRPr lang="es-MX" sz="2800" dirty="0"/>
          </a:p>
          <a:p>
            <a:pPr marL="0" indent="0">
              <a:buNone/>
            </a:pPr>
            <a:endParaRPr lang="es-MX" sz="2800" dirty="0" smtClean="0"/>
          </a:p>
          <a:p>
            <a:pPr marL="0" indent="0">
              <a:buNone/>
            </a:pPr>
            <a:endParaRPr lang="es-MX" sz="2800" dirty="0"/>
          </a:p>
          <a:p>
            <a:pPr marL="0" indent="0">
              <a:buNone/>
            </a:pPr>
            <a:endParaRPr lang="es-MX" sz="2800" dirty="0" smtClean="0"/>
          </a:p>
          <a:p>
            <a:pPr marL="0" indent="0">
              <a:buNone/>
            </a:pPr>
            <a:endParaRPr lang="es-MX" sz="2800" dirty="0"/>
          </a:p>
        </p:txBody>
      </p:sp>
      <p:sp>
        <p:nvSpPr>
          <p:cNvPr id="4" name="3 Rectángulo redondeado"/>
          <p:cNvSpPr/>
          <p:nvPr/>
        </p:nvSpPr>
        <p:spPr>
          <a:xfrm>
            <a:off x="179512" y="404664"/>
            <a:ext cx="8280920" cy="936104"/>
          </a:xfrm>
          <a:prstGeom prst="roundRect">
            <a:avLst/>
          </a:prstGeom>
          <a:gradFill>
            <a:gsLst>
              <a:gs pos="0">
                <a:srgbClr val="E6DCAC"/>
              </a:gs>
              <a:gs pos="12000">
                <a:srgbClr val="E6D78A"/>
              </a:gs>
              <a:gs pos="30000">
                <a:srgbClr val="C7AC4C"/>
              </a:gs>
              <a:gs pos="45000">
                <a:srgbClr val="E6D78A"/>
              </a:gs>
              <a:gs pos="77000">
                <a:srgbClr val="C7AC4C"/>
              </a:gs>
              <a:gs pos="100000">
                <a:srgbClr val="E6DCAC"/>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200" dirty="0" smtClean="0">
                <a:solidFill>
                  <a:srgbClr val="226911"/>
                </a:solidFill>
                <a:latin typeface="Elephant" pitchFamily="18" charset="0"/>
              </a:rPr>
              <a:t>    </a:t>
            </a:r>
            <a:r>
              <a:rPr lang="es-MX" sz="1600" i="1" dirty="0" smtClean="0">
                <a:solidFill>
                  <a:srgbClr val="11752B"/>
                </a:solidFill>
                <a:latin typeface="Bodoni MT Black" pitchFamily="18" charset="0"/>
              </a:rPr>
              <a:t>Universidad Autónoma del Estado de México</a:t>
            </a:r>
          </a:p>
          <a:p>
            <a:pPr algn="ctr"/>
            <a:r>
              <a:rPr lang="es-MX" i="1" dirty="0" smtClean="0">
                <a:solidFill>
                  <a:srgbClr val="11752B"/>
                </a:solidFill>
                <a:latin typeface="Bodoni MT Black" pitchFamily="18" charset="0"/>
              </a:rPr>
              <a:t>  </a:t>
            </a:r>
            <a:r>
              <a:rPr lang="es-MX" sz="1600" i="1" dirty="0" smtClean="0">
                <a:solidFill>
                  <a:srgbClr val="11752B"/>
                </a:solidFill>
                <a:latin typeface="Arial Rounded MT Bold" pitchFamily="34" charset="0"/>
              </a:rPr>
              <a:t>Centro Universitario UAEM Texcoco</a:t>
            </a:r>
            <a:endParaRPr lang="es-ES" sz="1600" i="1" dirty="0">
              <a:solidFill>
                <a:srgbClr val="11752B"/>
              </a:solidFill>
              <a:latin typeface="Arial Rounded MT Bold" pitchFamily="34" charset="0"/>
            </a:endParaRPr>
          </a:p>
        </p:txBody>
      </p:sp>
      <p:grpSp>
        <p:nvGrpSpPr>
          <p:cNvPr id="5" name="12 Grupo"/>
          <p:cNvGrpSpPr/>
          <p:nvPr/>
        </p:nvGrpSpPr>
        <p:grpSpPr>
          <a:xfrm>
            <a:off x="431540" y="476672"/>
            <a:ext cx="792088" cy="792088"/>
            <a:chOff x="827584" y="404664"/>
            <a:chExt cx="792088" cy="792088"/>
          </a:xfrm>
        </p:grpSpPr>
        <p:sp>
          <p:nvSpPr>
            <p:cNvPr id="6" name="5 Elipse"/>
            <p:cNvSpPr/>
            <p:nvPr/>
          </p:nvSpPr>
          <p:spPr>
            <a:xfrm>
              <a:off x="827584" y="404664"/>
              <a:ext cx="792088" cy="792088"/>
            </a:xfrm>
            <a:prstGeom prst="ellipse">
              <a:avLst/>
            </a:prstGeom>
            <a:solidFill>
              <a:srgbClr val="FFFFFF"/>
            </a:solidFill>
            <a:ln>
              <a:solidFill>
                <a:schemeClr val="accent3">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solidFill>
                  <a:prstClr val="white"/>
                </a:solidFill>
              </a:endParaRPr>
            </a:p>
          </p:txBody>
        </p:sp>
        <p:pic>
          <p:nvPicPr>
            <p:cNvPr id="7" name="Picture 2" descr="http://t1.gstatic.com/images?q=tbn:ANd9GcSfLtaCsGO9UgQ96G_1eswjYFRMOZ_RtGGO6cdOqtA40QlhU6vh6WmpYcye">
              <a:hlinkClick r:id="rId2"/>
            </p:cNvPr>
            <p:cNvPicPr>
              <a:picLocks noChangeAspect="1" noChangeArrowheads="1"/>
            </p:cNvPicPr>
            <p:nvPr/>
          </p:nvPicPr>
          <p:blipFill>
            <a:blip r:embed="rId3" cstate="print">
              <a:lum bright="17000" contrast="3000"/>
            </a:blip>
            <a:srcRect/>
            <a:stretch>
              <a:fillRect/>
            </a:stretch>
          </p:blipFill>
          <p:spPr bwMode="auto">
            <a:xfrm>
              <a:off x="956031" y="553460"/>
              <a:ext cx="543553" cy="507505"/>
            </a:xfrm>
            <a:prstGeom prst="rect">
              <a:avLst/>
            </a:prstGeom>
            <a:noFill/>
          </p:spPr>
        </p:pic>
      </p:grpSp>
      <p:grpSp>
        <p:nvGrpSpPr>
          <p:cNvPr id="8" name="12 Grupo"/>
          <p:cNvGrpSpPr/>
          <p:nvPr/>
        </p:nvGrpSpPr>
        <p:grpSpPr>
          <a:xfrm>
            <a:off x="7380312" y="476672"/>
            <a:ext cx="792088" cy="792088"/>
            <a:chOff x="827584" y="404664"/>
            <a:chExt cx="792088" cy="792088"/>
          </a:xfrm>
        </p:grpSpPr>
        <p:sp>
          <p:nvSpPr>
            <p:cNvPr id="9" name="8 Elipse"/>
            <p:cNvSpPr/>
            <p:nvPr/>
          </p:nvSpPr>
          <p:spPr>
            <a:xfrm>
              <a:off x="827584" y="404664"/>
              <a:ext cx="792088" cy="792088"/>
            </a:xfrm>
            <a:prstGeom prst="ellipse">
              <a:avLst/>
            </a:prstGeom>
            <a:solidFill>
              <a:srgbClr val="FFFFFF"/>
            </a:solidFill>
            <a:ln>
              <a:solidFill>
                <a:schemeClr val="accent3">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solidFill>
                  <a:prstClr val="white"/>
                </a:solidFill>
              </a:endParaRPr>
            </a:p>
          </p:txBody>
        </p:sp>
        <p:pic>
          <p:nvPicPr>
            <p:cNvPr id="10" name="Picture 2" descr="http://t1.gstatic.com/images?q=tbn:ANd9GcSfLtaCsGO9UgQ96G_1eswjYFRMOZ_RtGGO6cdOqtA40QlhU6vh6WmpYcye">
              <a:hlinkClick r:id="rId2"/>
            </p:cNvPr>
            <p:cNvPicPr>
              <a:picLocks noChangeAspect="1" noChangeArrowheads="1"/>
            </p:cNvPicPr>
            <p:nvPr/>
          </p:nvPicPr>
          <p:blipFill>
            <a:blip r:embed="rId3" cstate="print">
              <a:lum bright="17000" contrast="3000"/>
            </a:blip>
            <a:srcRect/>
            <a:stretch>
              <a:fillRect/>
            </a:stretch>
          </p:blipFill>
          <p:spPr bwMode="auto">
            <a:xfrm>
              <a:off x="956031" y="553460"/>
              <a:ext cx="543553" cy="507505"/>
            </a:xfrm>
            <a:prstGeom prst="rect">
              <a:avLst/>
            </a:prstGeom>
            <a:noFill/>
          </p:spPr>
        </p:pic>
      </p:grpSp>
      <p:sp>
        <p:nvSpPr>
          <p:cNvPr id="11" name="10 Título"/>
          <p:cNvSpPr>
            <a:spLocks noGrp="1"/>
          </p:cNvSpPr>
          <p:nvPr>
            <p:ph type="title"/>
          </p:nvPr>
        </p:nvSpPr>
        <p:spPr>
          <a:xfrm>
            <a:off x="467544" y="1363900"/>
            <a:ext cx="8229600" cy="954107"/>
          </a:xfrm>
          <a:prstGeom prst="rect">
            <a:avLst/>
          </a:prstGeom>
          <a:solidFill>
            <a:schemeClr val="accent5">
              <a:lumMod val="40000"/>
              <a:lumOff val="60000"/>
            </a:schemeClr>
          </a:solidFill>
        </p:spPr>
        <p:txBody>
          <a:bodyPr wrap="square">
            <a:spAutoFit/>
          </a:bodyPr>
          <a:lstStyle/>
          <a:p>
            <a:r>
              <a:rPr lang="es-MX" sz="2800" dirty="0" smtClean="0"/>
              <a:t>ÓRGANOS JURISDICCIONALES UNIPERSONALES Y PLURIPERSONALES</a:t>
            </a:r>
            <a:endParaRPr lang="es-MX" sz="2800" dirty="0"/>
          </a:p>
        </p:txBody>
      </p:sp>
    </p:spTree>
    <p:extLst>
      <p:ext uri="{BB962C8B-B14F-4D97-AF65-F5344CB8AC3E}">
        <p14:creationId xmlns:p14="http://schemas.microsoft.com/office/powerpoint/2010/main" val="548179906"/>
      </p:ext>
    </p:extLst>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2276872"/>
            <a:ext cx="8229600" cy="4248472"/>
          </a:xfrm>
        </p:spPr>
        <p:txBody>
          <a:bodyPr>
            <a:normAutofit fontScale="62500" lnSpcReduction="20000"/>
          </a:bodyPr>
          <a:lstStyle/>
          <a:p>
            <a:pPr marL="0" indent="0" algn="just">
              <a:buNone/>
            </a:pPr>
            <a:r>
              <a:rPr lang="es-MX" sz="2800" dirty="0">
                <a:solidFill>
                  <a:srgbClr val="FFFF00"/>
                </a:solidFill>
              </a:rPr>
              <a:t>MINISTRO.</a:t>
            </a:r>
            <a:r>
              <a:rPr lang="es-MX" sz="2800" dirty="0">
                <a:solidFill>
                  <a:schemeClr val="bg1"/>
                </a:solidFill>
              </a:rPr>
              <a:t>- Juzgadores que conforman a la SCJN</a:t>
            </a:r>
          </a:p>
          <a:p>
            <a:pPr marL="0" indent="0" algn="just">
              <a:buNone/>
            </a:pPr>
            <a:r>
              <a:rPr lang="es-MX" sz="2800" dirty="0">
                <a:solidFill>
                  <a:srgbClr val="FFFF00"/>
                </a:solidFill>
              </a:rPr>
              <a:t>MINISTRO PRESIDENTE</a:t>
            </a:r>
            <a:r>
              <a:rPr lang="es-MX" sz="2800" dirty="0">
                <a:solidFill>
                  <a:schemeClr val="bg1"/>
                </a:solidFill>
              </a:rPr>
              <a:t>.- Presidente de la SCJN</a:t>
            </a:r>
          </a:p>
          <a:p>
            <a:pPr marL="0" indent="0" algn="just">
              <a:buNone/>
            </a:pPr>
            <a:r>
              <a:rPr lang="es-MX" sz="2800" dirty="0">
                <a:solidFill>
                  <a:srgbClr val="FFFF00"/>
                </a:solidFill>
              </a:rPr>
              <a:t>MAGISTRADO.</a:t>
            </a:r>
            <a:r>
              <a:rPr lang="es-MX" sz="2800" dirty="0">
                <a:solidFill>
                  <a:schemeClr val="bg1"/>
                </a:solidFill>
              </a:rPr>
              <a:t>- Juzgador generalmente de órganos colegiados y de superior instancia</a:t>
            </a:r>
          </a:p>
          <a:p>
            <a:pPr marL="0" indent="0" algn="just">
              <a:buNone/>
            </a:pPr>
            <a:r>
              <a:rPr lang="es-MX" sz="2800" dirty="0">
                <a:solidFill>
                  <a:srgbClr val="FFFF00"/>
                </a:solidFill>
              </a:rPr>
              <a:t>MAGISTRADO PRESIDENTE</a:t>
            </a:r>
            <a:r>
              <a:rPr lang="es-MX" sz="2800" dirty="0">
                <a:solidFill>
                  <a:schemeClr val="bg1"/>
                </a:solidFill>
              </a:rPr>
              <a:t>.- Presidente de algún tribunal compuesto o conformado por varios Magistrados</a:t>
            </a:r>
          </a:p>
          <a:p>
            <a:pPr marL="0" indent="0" algn="just">
              <a:buNone/>
            </a:pPr>
            <a:r>
              <a:rPr lang="es-MX" sz="2800" dirty="0">
                <a:solidFill>
                  <a:srgbClr val="FFFF00"/>
                </a:solidFill>
              </a:rPr>
              <a:t>JUEZ DE DISTRITO</a:t>
            </a:r>
            <a:r>
              <a:rPr lang="es-MX" sz="2800" dirty="0">
                <a:solidFill>
                  <a:schemeClr val="bg1"/>
                </a:solidFill>
              </a:rPr>
              <a:t>.- Juzgador federal que tiene según sea el caso, facultades de control de la legalidad o de aplicar leyes federales.</a:t>
            </a:r>
          </a:p>
          <a:p>
            <a:pPr marL="0" indent="0" algn="just">
              <a:buNone/>
            </a:pPr>
            <a:r>
              <a:rPr lang="es-MX" sz="2800" dirty="0">
                <a:solidFill>
                  <a:srgbClr val="FFFF00"/>
                </a:solidFill>
              </a:rPr>
              <a:t>JUEZ DE PRIMERA INSTANCIA (LOCAL).- </a:t>
            </a:r>
            <a:r>
              <a:rPr lang="es-MX" sz="2800" dirty="0">
                <a:solidFill>
                  <a:schemeClr val="bg1"/>
                </a:solidFill>
              </a:rPr>
              <a:t>Juzgador unipersonal o unitario que sustancia o decide controversias en juzgados adscritos a tribunales superiores de justicia.</a:t>
            </a:r>
          </a:p>
          <a:p>
            <a:pPr marL="0" indent="0" algn="just">
              <a:buNone/>
            </a:pPr>
            <a:r>
              <a:rPr lang="es-MX" sz="2800" dirty="0">
                <a:solidFill>
                  <a:srgbClr val="FFFF00"/>
                </a:solidFill>
              </a:rPr>
              <a:t>JUEZ DE PAZ.- </a:t>
            </a:r>
            <a:r>
              <a:rPr lang="es-MX" sz="2800" dirty="0">
                <a:solidFill>
                  <a:schemeClr val="bg1"/>
                </a:solidFill>
              </a:rPr>
              <a:t>Juzgador en asuntos de poca monta, de mínima cuantía o de delitos con baja o poca sanción. </a:t>
            </a:r>
          </a:p>
          <a:p>
            <a:pPr marL="0" indent="0" algn="just">
              <a:buNone/>
            </a:pPr>
            <a:r>
              <a:rPr lang="es-MX" sz="2800" dirty="0">
                <a:solidFill>
                  <a:schemeClr val="bg1"/>
                </a:solidFill>
              </a:rPr>
              <a:t>	A este en caso de atender casos o causas de materia civil como penal se le denomina juez mixto de paz.</a:t>
            </a:r>
          </a:p>
          <a:p>
            <a:pPr marL="0" indent="0" algn="just">
              <a:buNone/>
            </a:pPr>
            <a:r>
              <a:rPr lang="es-MX" sz="2800" dirty="0" smtClean="0">
                <a:solidFill>
                  <a:srgbClr val="FFFF00"/>
                </a:solidFill>
              </a:rPr>
              <a:t>JURADOS</a:t>
            </a:r>
            <a:r>
              <a:rPr lang="es-MX" sz="2800" dirty="0">
                <a:solidFill>
                  <a:srgbClr val="FFFF00"/>
                </a:solidFill>
              </a:rPr>
              <a:t>.- </a:t>
            </a:r>
            <a:r>
              <a:rPr lang="es-MX" sz="2800" dirty="0">
                <a:solidFill>
                  <a:schemeClr val="bg1"/>
                </a:solidFill>
              </a:rPr>
              <a:t>Jueces legos, no letrados o no profesionales que forman parte de un tribunal de composición múltiple que recibe el nombre de Jurado.</a:t>
            </a:r>
          </a:p>
          <a:p>
            <a:pPr marL="0" indent="0" algn="just">
              <a:buNone/>
            </a:pPr>
            <a:endParaRPr lang="es-MX" sz="2800" dirty="0" smtClean="0"/>
          </a:p>
          <a:p>
            <a:pPr marL="0" indent="0" algn="just">
              <a:buNone/>
            </a:pPr>
            <a:endParaRPr lang="es-MX" sz="2800" dirty="0"/>
          </a:p>
          <a:p>
            <a:pPr marL="0" indent="0" algn="just">
              <a:buNone/>
            </a:pPr>
            <a:endParaRPr lang="es-MX" sz="2800" dirty="0"/>
          </a:p>
          <a:p>
            <a:pPr marL="0" indent="0">
              <a:buNone/>
            </a:pPr>
            <a:endParaRPr lang="es-MX" sz="2800" dirty="0" smtClean="0"/>
          </a:p>
          <a:p>
            <a:pPr marL="0" indent="0">
              <a:buNone/>
            </a:pPr>
            <a:endParaRPr lang="es-MX" sz="2800" dirty="0"/>
          </a:p>
          <a:p>
            <a:pPr marL="0" indent="0">
              <a:buNone/>
            </a:pPr>
            <a:endParaRPr lang="es-MX" sz="2800" dirty="0" smtClean="0"/>
          </a:p>
          <a:p>
            <a:pPr marL="0" indent="0">
              <a:buNone/>
            </a:pPr>
            <a:endParaRPr lang="es-MX" sz="2800" dirty="0"/>
          </a:p>
          <a:p>
            <a:pPr marL="0" indent="0">
              <a:buNone/>
            </a:pPr>
            <a:endParaRPr lang="es-MX" sz="2800" dirty="0" smtClean="0"/>
          </a:p>
          <a:p>
            <a:pPr marL="0" indent="0">
              <a:buNone/>
            </a:pPr>
            <a:endParaRPr lang="es-MX" sz="2800" dirty="0"/>
          </a:p>
        </p:txBody>
      </p:sp>
      <p:sp>
        <p:nvSpPr>
          <p:cNvPr id="4" name="3 Rectángulo redondeado"/>
          <p:cNvSpPr/>
          <p:nvPr/>
        </p:nvSpPr>
        <p:spPr>
          <a:xfrm>
            <a:off x="179512" y="404664"/>
            <a:ext cx="8280920" cy="936104"/>
          </a:xfrm>
          <a:prstGeom prst="roundRect">
            <a:avLst/>
          </a:prstGeom>
          <a:gradFill>
            <a:gsLst>
              <a:gs pos="0">
                <a:srgbClr val="E6DCAC"/>
              </a:gs>
              <a:gs pos="12000">
                <a:srgbClr val="E6D78A"/>
              </a:gs>
              <a:gs pos="30000">
                <a:srgbClr val="C7AC4C"/>
              </a:gs>
              <a:gs pos="45000">
                <a:srgbClr val="E6D78A"/>
              </a:gs>
              <a:gs pos="77000">
                <a:srgbClr val="C7AC4C"/>
              </a:gs>
              <a:gs pos="100000">
                <a:srgbClr val="E6DCAC"/>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200" dirty="0" smtClean="0">
                <a:solidFill>
                  <a:srgbClr val="226911"/>
                </a:solidFill>
                <a:latin typeface="Elephant" pitchFamily="18" charset="0"/>
              </a:rPr>
              <a:t>    </a:t>
            </a:r>
            <a:r>
              <a:rPr lang="es-MX" sz="1600" i="1" dirty="0" smtClean="0">
                <a:solidFill>
                  <a:srgbClr val="11752B"/>
                </a:solidFill>
                <a:latin typeface="Bodoni MT Black" pitchFamily="18" charset="0"/>
              </a:rPr>
              <a:t>Universidad Autónoma del Estado de México</a:t>
            </a:r>
          </a:p>
          <a:p>
            <a:pPr algn="ctr"/>
            <a:r>
              <a:rPr lang="es-MX" i="1" dirty="0" smtClean="0">
                <a:solidFill>
                  <a:srgbClr val="11752B"/>
                </a:solidFill>
                <a:latin typeface="Bodoni MT Black" pitchFamily="18" charset="0"/>
              </a:rPr>
              <a:t>  </a:t>
            </a:r>
            <a:r>
              <a:rPr lang="es-MX" sz="1600" i="1" dirty="0" smtClean="0">
                <a:solidFill>
                  <a:srgbClr val="11752B"/>
                </a:solidFill>
                <a:latin typeface="Arial Rounded MT Bold" pitchFamily="34" charset="0"/>
              </a:rPr>
              <a:t>Centro Universitario UAEM Texcoco</a:t>
            </a:r>
            <a:endParaRPr lang="es-ES" sz="1600" i="1" dirty="0">
              <a:solidFill>
                <a:srgbClr val="11752B"/>
              </a:solidFill>
              <a:latin typeface="Arial Rounded MT Bold" pitchFamily="34" charset="0"/>
            </a:endParaRPr>
          </a:p>
        </p:txBody>
      </p:sp>
      <p:grpSp>
        <p:nvGrpSpPr>
          <p:cNvPr id="5" name="12 Grupo"/>
          <p:cNvGrpSpPr/>
          <p:nvPr/>
        </p:nvGrpSpPr>
        <p:grpSpPr>
          <a:xfrm>
            <a:off x="431540" y="476672"/>
            <a:ext cx="792088" cy="792088"/>
            <a:chOff x="827584" y="404664"/>
            <a:chExt cx="792088" cy="792088"/>
          </a:xfrm>
        </p:grpSpPr>
        <p:sp>
          <p:nvSpPr>
            <p:cNvPr id="6" name="5 Elipse"/>
            <p:cNvSpPr/>
            <p:nvPr/>
          </p:nvSpPr>
          <p:spPr>
            <a:xfrm>
              <a:off x="827584" y="404664"/>
              <a:ext cx="792088" cy="792088"/>
            </a:xfrm>
            <a:prstGeom prst="ellipse">
              <a:avLst/>
            </a:prstGeom>
            <a:solidFill>
              <a:srgbClr val="FFFFFF"/>
            </a:solidFill>
            <a:ln>
              <a:solidFill>
                <a:schemeClr val="accent3">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solidFill>
                  <a:prstClr val="white"/>
                </a:solidFill>
              </a:endParaRPr>
            </a:p>
          </p:txBody>
        </p:sp>
        <p:pic>
          <p:nvPicPr>
            <p:cNvPr id="7" name="Picture 2" descr="http://t1.gstatic.com/images?q=tbn:ANd9GcSfLtaCsGO9UgQ96G_1eswjYFRMOZ_RtGGO6cdOqtA40QlhU6vh6WmpYcye">
              <a:hlinkClick r:id="rId2"/>
            </p:cNvPr>
            <p:cNvPicPr>
              <a:picLocks noChangeAspect="1" noChangeArrowheads="1"/>
            </p:cNvPicPr>
            <p:nvPr/>
          </p:nvPicPr>
          <p:blipFill>
            <a:blip r:embed="rId3" cstate="print">
              <a:lum bright="17000" contrast="3000"/>
            </a:blip>
            <a:srcRect/>
            <a:stretch>
              <a:fillRect/>
            </a:stretch>
          </p:blipFill>
          <p:spPr bwMode="auto">
            <a:xfrm>
              <a:off x="956031" y="553460"/>
              <a:ext cx="543553" cy="507505"/>
            </a:xfrm>
            <a:prstGeom prst="rect">
              <a:avLst/>
            </a:prstGeom>
            <a:noFill/>
          </p:spPr>
        </p:pic>
      </p:grpSp>
      <p:grpSp>
        <p:nvGrpSpPr>
          <p:cNvPr id="8" name="12 Grupo"/>
          <p:cNvGrpSpPr/>
          <p:nvPr/>
        </p:nvGrpSpPr>
        <p:grpSpPr>
          <a:xfrm>
            <a:off x="7380312" y="476672"/>
            <a:ext cx="792088" cy="792088"/>
            <a:chOff x="827584" y="404664"/>
            <a:chExt cx="792088" cy="792088"/>
          </a:xfrm>
        </p:grpSpPr>
        <p:sp>
          <p:nvSpPr>
            <p:cNvPr id="9" name="8 Elipse"/>
            <p:cNvSpPr/>
            <p:nvPr/>
          </p:nvSpPr>
          <p:spPr>
            <a:xfrm>
              <a:off x="827584" y="404664"/>
              <a:ext cx="792088" cy="792088"/>
            </a:xfrm>
            <a:prstGeom prst="ellipse">
              <a:avLst/>
            </a:prstGeom>
            <a:solidFill>
              <a:srgbClr val="FFFFFF"/>
            </a:solidFill>
            <a:ln>
              <a:solidFill>
                <a:schemeClr val="accent3">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solidFill>
                  <a:prstClr val="white"/>
                </a:solidFill>
              </a:endParaRPr>
            </a:p>
          </p:txBody>
        </p:sp>
        <p:pic>
          <p:nvPicPr>
            <p:cNvPr id="10" name="Picture 2" descr="http://t1.gstatic.com/images?q=tbn:ANd9GcSfLtaCsGO9UgQ96G_1eswjYFRMOZ_RtGGO6cdOqtA40QlhU6vh6WmpYcye">
              <a:hlinkClick r:id="rId2"/>
            </p:cNvPr>
            <p:cNvPicPr>
              <a:picLocks noChangeAspect="1" noChangeArrowheads="1"/>
            </p:cNvPicPr>
            <p:nvPr/>
          </p:nvPicPr>
          <p:blipFill>
            <a:blip r:embed="rId3" cstate="print">
              <a:lum bright="17000" contrast="3000"/>
            </a:blip>
            <a:srcRect/>
            <a:stretch>
              <a:fillRect/>
            </a:stretch>
          </p:blipFill>
          <p:spPr bwMode="auto">
            <a:xfrm>
              <a:off x="956031" y="553460"/>
              <a:ext cx="543553" cy="507505"/>
            </a:xfrm>
            <a:prstGeom prst="rect">
              <a:avLst/>
            </a:prstGeom>
            <a:noFill/>
          </p:spPr>
        </p:pic>
      </p:grpSp>
      <p:sp>
        <p:nvSpPr>
          <p:cNvPr id="11" name="10 Título"/>
          <p:cNvSpPr>
            <a:spLocks noGrp="1"/>
          </p:cNvSpPr>
          <p:nvPr>
            <p:ph type="title"/>
          </p:nvPr>
        </p:nvSpPr>
        <p:spPr>
          <a:xfrm>
            <a:off x="467544" y="1579343"/>
            <a:ext cx="8229600" cy="523220"/>
          </a:xfrm>
          <a:prstGeom prst="rect">
            <a:avLst/>
          </a:prstGeom>
          <a:solidFill>
            <a:schemeClr val="accent5">
              <a:lumMod val="40000"/>
              <a:lumOff val="60000"/>
            </a:schemeClr>
          </a:solidFill>
        </p:spPr>
        <p:txBody>
          <a:bodyPr wrap="square">
            <a:spAutoFit/>
          </a:bodyPr>
          <a:lstStyle/>
          <a:p>
            <a:r>
              <a:rPr lang="es-CO" sz="2800" dirty="0"/>
              <a:t>EL JUZGADOR Y SU CLASIFICACIÓN</a:t>
            </a:r>
            <a:endParaRPr lang="es-MX" sz="2800" dirty="0"/>
          </a:p>
        </p:txBody>
      </p:sp>
    </p:spTree>
    <p:extLst>
      <p:ext uri="{BB962C8B-B14F-4D97-AF65-F5344CB8AC3E}">
        <p14:creationId xmlns:p14="http://schemas.microsoft.com/office/powerpoint/2010/main" val="4134286792"/>
      </p:ext>
    </p:extLst>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31540" y="2276872"/>
            <a:ext cx="8229600" cy="4248472"/>
          </a:xfrm>
        </p:spPr>
        <p:txBody>
          <a:bodyPr>
            <a:normAutofit fontScale="55000" lnSpcReduction="20000"/>
          </a:bodyPr>
          <a:lstStyle/>
          <a:p>
            <a:pPr marL="0" indent="0" algn="just">
              <a:buNone/>
            </a:pPr>
            <a:r>
              <a:rPr lang="es-MX" sz="2800" dirty="0">
                <a:solidFill>
                  <a:schemeClr val="bg1"/>
                </a:solidFill>
              </a:rPr>
              <a:t>De acuerdo al Código de Ética Judicial del Poder Judicial de la Federación son requisitos del Juzgador:</a:t>
            </a:r>
          </a:p>
          <a:p>
            <a:pPr marL="0" indent="0" algn="just">
              <a:buNone/>
            </a:pPr>
            <a:endParaRPr lang="es-MX" sz="2800" dirty="0">
              <a:solidFill>
                <a:schemeClr val="bg1"/>
              </a:solidFill>
            </a:endParaRPr>
          </a:p>
          <a:p>
            <a:pPr marL="0" indent="0" algn="just">
              <a:buNone/>
            </a:pPr>
            <a:r>
              <a:rPr lang="es-MX" sz="2800" dirty="0">
                <a:solidFill>
                  <a:srgbClr val="FFFF00"/>
                </a:solidFill>
              </a:rPr>
              <a:t>INDEPENDENCIA.</a:t>
            </a:r>
            <a:r>
              <a:rPr lang="es-MX" sz="2800" dirty="0">
                <a:solidFill>
                  <a:schemeClr val="bg1"/>
                </a:solidFill>
              </a:rPr>
              <a:t>- </a:t>
            </a:r>
            <a:r>
              <a:rPr lang="es-MX" sz="2800" dirty="0">
                <a:solidFill>
                  <a:srgbClr val="FFFF00"/>
                </a:solidFill>
              </a:rPr>
              <a:t>Actitud libre </a:t>
            </a:r>
            <a:r>
              <a:rPr lang="es-MX" sz="2800" dirty="0">
                <a:solidFill>
                  <a:schemeClr val="bg1"/>
                </a:solidFill>
              </a:rPr>
              <a:t>del juzgador frente a influencias extrañas al derecho provenientes del sistema social. </a:t>
            </a:r>
            <a:r>
              <a:rPr lang="es-MX" sz="2800" dirty="0" smtClean="0">
                <a:solidFill>
                  <a:schemeClr val="bg1"/>
                </a:solidFill>
              </a:rPr>
              <a:t>Se </a:t>
            </a:r>
            <a:r>
              <a:rPr lang="es-MX" sz="2800" dirty="0">
                <a:solidFill>
                  <a:schemeClr val="bg1"/>
                </a:solidFill>
              </a:rPr>
              <a:t>apoya en el principio de la división de poderes</a:t>
            </a:r>
          </a:p>
          <a:p>
            <a:pPr marL="0" indent="0" algn="just">
              <a:buNone/>
            </a:pPr>
            <a:endParaRPr lang="es-MX" sz="2800" dirty="0" smtClean="0">
              <a:solidFill>
                <a:schemeClr val="bg1"/>
              </a:solidFill>
            </a:endParaRPr>
          </a:p>
          <a:p>
            <a:pPr marL="0" indent="0" algn="just">
              <a:buNone/>
            </a:pPr>
            <a:endParaRPr lang="es-MX" sz="2800" dirty="0">
              <a:solidFill>
                <a:schemeClr val="bg1"/>
              </a:solidFill>
            </a:endParaRPr>
          </a:p>
          <a:p>
            <a:pPr marL="0" indent="0" algn="just">
              <a:buNone/>
            </a:pPr>
            <a:r>
              <a:rPr lang="es-MX" sz="2800" dirty="0" smtClean="0">
                <a:solidFill>
                  <a:srgbClr val="FFFF00"/>
                </a:solidFill>
              </a:rPr>
              <a:t>IMPARCIALIDAD</a:t>
            </a:r>
            <a:r>
              <a:rPr lang="es-MX" sz="2800" dirty="0">
                <a:solidFill>
                  <a:srgbClr val="FFFF00"/>
                </a:solidFill>
              </a:rPr>
              <a:t>.</a:t>
            </a:r>
            <a:r>
              <a:rPr lang="es-MX" sz="2800" dirty="0">
                <a:solidFill>
                  <a:schemeClr val="bg1"/>
                </a:solidFill>
              </a:rPr>
              <a:t>- </a:t>
            </a:r>
            <a:r>
              <a:rPr lang="es-MX" sz="2800" dirty="0">
                <a:solidFill>
                  <a:srgbClr val="FFFF00"/>
                </a:solidFill>
              </a:rPr>
              <a:t>Actitud autónoma </a:t>
            </a:r>
            <a:r>
              <a:rPr lang="es-MX" sz="2800" dirty="0">
                <a:solidFill>
                  <a:schemeClr val="bg1"/>
                </a:solidFill>
              </a:rPr>
              <a:t>del juzgador frente a influencias extrañas al derecho provenientes de las partes sometidas a su potestad.</a:t>
            </a:r>
          </a:p>
          <a:p>
            <a:pPr marL="0" indent="0" algn="just">
              <a:buNone/>
            </a:pPr>
            <a:endParaRPr lang="es-MX" sz="2800" dirty="0">
              <a:solidFill>
                <a:schemeClr val="bg1"/>
              </a:solidFill>
            </a:endParaRPr>
          </a:p>
          <a:p>
            <a:pPr marL="0" indent="0" algn="just">
              <a:buNone/>
            </a:pPr>
            <a:r>
              <a:rPr lang="es-MX" sz="2800" dirty="0" smtClean="0">
                <a:solidFill>
                  <a:srgbClr val="FFFF00"/>
                </a:solidFill>
              </a:rPr>
              <a:t>OBJETIVIDAD</a:t>
            </a:r>
            <a:r>
              <a:rPr lang="es-MX" sz="2800" dirty="0">
                <a:solidFill>
                  <a:srgbClr val="FFFF00"/>
                </a:solidFill>
              </a:rPr>
              <a:t>.</a:t>
            </a:r>
            <a:r>
              <a:rPr lang="es-MX" sz="2800" dirty="0">
                <a:solidFill>
                  <a:schemeClr val="bg1"/>
                </a:solidFill>
              </a:rPr>
              <a:t>- </a:t>
            </a:r>
            <a:r>
              <a:rPr lang="es-MX" sz="2800" dirty="0">
                <a:solidFill>
                  <a:srgbClr val="FFFF00"/>
                </a:solidFill>
              </a:rPr>
              <a:t>Actitud inmutable </a:t>
            </a:r>
            <a:r>
              <a:rPr lang="es-MX" sz="2800" dirty="0">
                <a:solidFill>
                  <a:schemeClr val="bg1"/>
                </a:solidFill>
              </a:rPr>
              <a:t>del juzgador frente a influencias extrañas al derecho.</a:t>
            </a:r>
          </a:p>
          <a:p>
            <a:pPr marL="0" indent="0" algn="just">
              <a:buNone/>
            </a:pPr>
            <a:endParaRPr lang="es-MX" sz="2800" dirty="0">
              <a:solidFill>
                <a:schemeClr val="bg1"/>
              </a:solidFill>
            </a:endParaRPr>
          </a:p>
          <a:p>
            <a:pPr marL="0" indent="0" algn="just">
              <a:buNone/>
            </a:pPr>
            <a:r>
              <a:rPr lang="es-MX" sz="2800" dirty="0" smtClean="0">
                <a:solidFill>
                  <a:srgbClr val="FFFF00"/>
                </a:solidFill>
              </a:rPr>
              <a:t>PROFESIONALISMO</a:t>
            </a:r>
            <a:r>
              <a:rPr lang="es-MX" sz="2800" dirty="0">
                <a:solidFill>
                  <a:schemeClr val="bg1"/>
                </a:solidFill>
              </a:rPr>
              <a:t>.- </a:t>
            </a:r>
            <a:r>
              <a:rPr lang="es-MX" sz="2800" dirty="0" smtClean="0">
                <a:solidFill>
                  <a:srgbClr val="FFFF00"/>
                </a:solidFill>
              </a:rPr>
              <a:t>Disposición</a:t>
            </a:r>
            <a:r>
              <a:rPr lang="es-MX" sz="2800" dirty="0" smtClean="0">
                <a:solidFill>
                  <a:schemeClr val="bg1"/>
                </a:solidFill>
              </a:rPr>
              <a:t> </a:t>
            </a:r>
            <a:r>
              <a:rPr lang="es-MX" sz="2800" dirty="0">
                <a:solidFill>
                  <a:schemeClr val="bg1"/>
                </a:solidFill>
              </a:rPr>
              <a:t>para ejercer de manera responsable y sería la función jurisdiccional, con relevante capacidad y aplicación</a:t>
            </a:r>
            <a:r>
              <a:rPr lang="es-MX" sz="2800" dirty="0" smtClean="0">
                <a:solidFill>
                  <a:schemeClr val="bg1"/>
                </a:solidFill>
              </a:rPr>
              <a:t>.</a:t>
            </a:r>
          </a:p>
          <a:p>
            <a:pPr marL="0" indent="0" algn="just">
              <a:buNone/>
            </a:pPr>
            <a:endParaRPr lang="es-MX" sz="2800" dirty="0" smtClean="0">
              <a:solidFill>
                <a:schemeClr val="bg1"/>
              </a:solidFill>
            </a:endParaRPr>
          </a:p>
          <a:p>
            <a:pPr marL="0" indent="0" algn="just">
              <a:buNone/>
            </a:pPr>
            <a:r>
              <a:rPr lang="es-MX" sz="2800" dirty="0" smtClean="0">
                <a:solidFill>
                  <a:srgbClr val="FFFF00"/>
                </a:solidFill>
              </a:rPr>
              <a:t>RESPONSABILIDAD</a:t>
            </a:r>
            <a:r>
              <a:rPr lang="es-MX" sz="2800" dirty="0">
                <a:solidFill>
                  <a:schemeClr val="bg1"/>
                </a:solidFill>
              </a:rPr>
              <a:t>. Esta debe permitir exigir en forma institucional la responsabilidad civil, disciplinaria y penal de los juzgadores, </a:t>
            </a:r>
            <a:r>
              <a:rPr lang="es-MX" sz="2800" dirty="0">
                <a:solidFill>
                  <a:srgbClr val="FFFF00"/>
                </a:solidFill>
              </a:rPr>
              <a:t>por sus actos indebidos o ilícitos en que incurran</a:t>
            </a:r>
            <a:r>
              <a:rPr lang="es-MX" sz="2800" dirty="0" smtClean="0">
                <a:solidFill>
                  <a:srgbClr val="FFFF00"/>
                </a:solidFill>
              </a:rPr>
              <a:t>.</a:t>
            </a:r>
          </a:p>
          <a:p>
            <a:pPr marL="0" indent="0" algn="just">
              <a:buNone/>
            </a:pPr>
            <a:endParaRPr lang="es-MX" sz="2800" dirty="0" smtClean="0">
              <a:solidFill>
                <a:srgbClr val="FFFF00"/>
              </a:solidFill>
            </a:endParaRPr>
          </a:p>
          <a:p>
            <a:pPr marL="0" indent="0" algn="just">
              <a:buNone/>
            </a:pPr>
            <a:r>
              <a:rPr lang="es-MX" sz="2800" dirty="0" smtClean="0">
                <a:solidFill>
                  <a:srgbClr val="FFFF00"/>
                </a:solidFill>
              </a:rPr>
              <a:t>AUTORIDAD</a:t>
            </a:r>
            <a:r>
              <a:rPr lang="es-MX" sz="2800" dirty="0">
                <a:solidFill>
                  <a:srgbClr val="FFFF00"/>
                </a:solidFill>
              </a:rPr>
              <a:t>.</a:t>
            </a:r>
            <a:r>
              <a:rPr lang="es-MX" sz="2800" dirty="0">
                <a:solidFill>
                  <a:schemeClr val="bg1"/>
                </a:solidFill>
              </a:rPr>
              <a:t> Esta hace posible que los Juzgadores se encuentren en condiciones de lograr el </a:t>
            </a:r>
            <a:r>
              <a:rPr lang="es-MX" sz="2800" dirty="0">
                <a:solidFill>
                  <a:srgbClr val="FFFF00"/>
                </a:solidFill>
              </a:rPr>
              <a:t>cumplimiento efectivo de sus resoluciones</a:t>
            </a:r>
            <a:r>
              <a:rPr lang="es-MX" sz="2800" dirty="0">
                <a:solidFill>
                  <a:schemeClr val="bg1"/>
                </a:solidFill>
              </a:rPr>
              <a:t>.</a:t>
            </a:r>
          </a:p>
          <a:p>
            <a:pPr marL="0" indent="0" algn="just">
              <a:buNone/>
            </a:pPr>
            <a:endParaRPr lang="es-MX" sz="2800" dirty="0" smtClean="0">
              <a:solidFill>
                <a:schemeClr val="bg1"/>
              </a:solidFill>
            </a:endParaRPr>
          </a:p>
          <a:p>
            <a:pPr marL="0" indent="0" algn="just">
              <a:buNone/>
            </a:pPr>
            <a:endParaRPr lang="es-MX" sz="2800" dirty="0" smtClean="0">
              <a:solidFill>
                <a:schemeClr val="bg1"/>
              </a:solidFill>
            </a:endParaRPr>
          </a:p>
          <a:p>
            <a:pPr marL="0" indent="0" algn="just">
              <a:buNone/>
            </a:pPr>
            <a:endParaRPr lang="es-MX" sz="2800" dirty="0">
              <a:solidFill>
                <a:schemeClr val="bg1"/>
              </a:solidFill>
            </a:endParaRPr>
          </a:p>
          <a:p>
            <a:pPr marL="0" indent="0" algn="just">
              <a:buNone/>
            </a:pPr>
            <a:endParaRPr lang="es-MX" sz="2800" dirty="0">
              <a:solidFill>
                <a:schemeClr val="bg1"/>
              </a:solidFill>
            </a:endParaRPr>
          </a:p>
          <a:p>
            <a:pPr marL="0" indent="0">
              <a:buNone/>
            </a:pPr>
            <a:endParaRPr lang="es-MX" sz="2800" dirty="0" smtClean="0"/>
          </a:p>
          <a:p>
            <a:pPr marL="0" indent="0">
              <a:buNone/>
            </a:pPr>
            <a:endParaRPr lang="es-MX" sz="2800" dirty="0"/>
          </a:p>
          <a:p>
            <a:pPr marL="0" indent="0">
              <a:buNone/>
            </a:pPr>
            <a:endParaRPr lang="es-MX" sz="2800" dirty="0" smtClean="0"/>
          </a:p>
          <a:p>
            <a:pPr marL="0" indent="0">
              <a:buNone/>
            </a:pPr>
            <a:endParaRPr lang="es-MX" sz="2800" dirty="0"/>
          </a:p>
          <a:p>
            <a:pPr marL="0" indent="0">
              <a:buNone/>
            </a:pPr>
            <a:endParaRPr lang="es-MX" sz="2800" dirty="0" smtClean="0"/>
          </a:p>
          <a:p>
            <a:pPr marL="0" indent="0">
              <a:buNone/>
            </a:pPr>
            <a:endParaRPr lang="es-MX" sz="2800" dirty="0"/>
          </a:p>
        </p:txBody>
      </p:sp>
      <p:sp>
        <p:nvSpPr>
          <p:cNvPr id="4" name="3 Rectángulo redondeado"/>
          <p:cNvSpPr/>
          <p:nvPr/>
        </p:nvSpPr>
        <p:spPr>
          <a:xfrm>
            <a:off x="179512" y="404664"/>
            <a:ext cx="8280920" cy="936104"/>
          </a:xfrm>
          <a:prstGeom prst="roundRect">
            <a:avLst/>
          </a:prstGeom>
          <a:gradFill>
            <a:gsLst>
              <a:gs pos="0">
                <a:srgbClr val="E6DCAC"/>
              </a:gs>
              <a:gs pos="12000">
                <a:srgbClr val="E6D78A"/>
              </a:gs>
              <a:gs pos="30000">
                <a:srgbClr val="C7AC4C"/>
              </a:gs>
              <a:gs pos="45000">
                <a:srgbClr val="E6D78A"/>
              </a:gs>
              <a:gs pos="77000">
                <a:srgbClr val="C7AC4C"/>
              </a:gs>
              <a:gs pos="100000">
                <a:srgbClr val="E6DCAC"/>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200" dirty="0" smtClean="0">
                <a:solidFill>
                  <a:srgbClr val="226911"/>
                </a:solidFill>
                <a:latin typeface="Elephant" pitchFamily="18" charset="0"/>
              </a:rPr>
              <a:t>    </a:t>
            </a:r>
            <a:r>
              <a:rPr lang="es-MX" sz="1600" i="1" dirty="0" smtClean="0">
                <a:solidFill>
                  <a:srgbClr val="11752B"/>
                </a:solidFill>
                <a:latin typeface="Bodoni MT Black" pitchFamily="18" charset="0"/>
              </a:rPr>
              <a:t>Universidad Autónoma del Estado de México</a:t>
            </a:r>
          </a:p>
          <a:p>
            <a:pPr algn="ctr"/>
            <a:r>
              <a:rPr lang="es-MX" i="1" dirty="0" smtClean="0">
                <a:solidFill>
                  <a:srgbClr val="11752B"/>
                </a:solidFill>
                <a:latin typeface="Bodoni MT Black" pitchFamily="18" charset="0"/>
              </a:rPr>
              <a:t>  </a:t>
            </a:r>
            <a:r>
              <a:rPr lang="es-MX" sz="1600" i="1" dirty="0" smtClean="0">
                <a:solidFill>
                  <a:srgbClr val="11752B"/>
                </a:solidFill>
                <a:latin typeface="Arial Rounded MT Bold" pitchFamily="34" charset="0"/>
              </a:rPr>
              <a:t>Centro Universitario UAEM Texcoco</a:t>
            </a:r>
            <a:endParaRPr lang="es-ES" sz="1600" i="1" dirty="0">
              <a:solidFill>
                <a:srgbClr val="11752B"/>
              </a:solidFill>
              <a:latin typeface="Arial Rounded MT Bold" pitchFamily="34" charset="0"/>
            </a:endParaRPr>
          </a:p>
        </p:txBody>
      </p:sp>
      <p:grpSp>
        <p:nvGrpSpPr>
          <p:cNvPr id="5" name="12 Grupo"/>
          <p:cNvGrpSpPr/>
          <p:nvPr/>
        </p:nvGrpSpPr>
        <p:grpSpPr>
          <a:xfrm>
            <a:off x="431540" y="476672"/>
            <a:ext cx="792088" cy="792088"/>
            <a:chOff x="827584" y="404664"/>
            <a:chExt cx="792088" cy="792088"/>
          </a:xfrm>
        </p:grpSpPr>
        <p:sp>
          <p:nvSpPr>
            <p:cNvPr id="6" name="5 Elipse"/>
            <p:cNvSpPr/>
            <p:nvPr/>
          </p:nvSpPr>
          <p:spPr>
            <a:xfrm>
              <a:off x="827584" y="404664"/>
              <a:ext cx="792088" cy="792088"/>
            </a:xfrm>
            <a:prstGeom prst="ellipse">
              <a:avLst/>
            </a:prstGeom>
            <a:solidFill>
              <a:srgbClr val="FFFFFF"/>
            </a:solidFill>
            <a:ln>
              <a:solidFill>
                <a:schemeClr val="accent3">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solidFill>
                  <a:prstClr val="white"/>
                </a:solidFill>
              </a:endParaRPr>
            </a:p>
          </p:txBody>
        </p:sp>
        <p:pic>
          <p:nvPicPr>
            <p:cNvPr id="7" name="Picture 2" descr="http://t1.gstatic.com/images?q=tbn:ANd9GcSfLtaCsGO9UgQ96G_1eswjYFRMOZ_RtGGO6cdOqtA40QlhU6vh6WmpYcye">
              <a:hlinkClick r:id="rId2"/>
            </p:cNvPr>
            <p:cNvPicPr>
              <a:picLocks noChangeAspect="1" noChangeArrowheads="1"/>
            </p:cNvPicPr>
            <p:nvPr/>
          </p:nvPicPr>
          <p:blipFill>
            <a:blip r:embed="rId3" cstate="print">
              <a:lum bright="17000" contrast="3000"/>
            </a:blip>
            <a:srcRect/>
            <a:stretch>
              <a:fillRect/>
            </a:stretch>
          </p:blipFill>
          <p:spPr bwMode="auto">
            <a:xfrm>
              <a:off x="956031" y="553460"/>
              <a:ext cx="543553" cy="507505"/>
            </a:xfrm>
            <a:prstGeom prst="rect">
              <a:avLst/>
            </a:prstGeom>
            <a:noFill/>
          </p:spPr>
        </p:pic>
      </p:grpSp>
      <p:grpSp>
        <p:nvGrpSpPr>
          <p:cNvPr id="8" name="12 Grupo"/>
          <p:cNvGrpSpPr/>
          <p:nvPr/>
        </p:nvGrpSpPr>
        <p:grpSpPr>
          <a:xfrm>
            <a:off x="7380312" y="476672"/>
            <a:ext cx="792088" cy="792088"/>
            <a:chOff x="827584" y="404664"/>
            <a:chExt cx="792088" cy="792088"/>
          </a:xfrm>
        </p:grpSpPr>
        <p:sp>
          <p:nvSpPr>
            <p:cNvPr id="9" name="8 Elipse"/>
            <p:cNvSpPr/>
            <p:nvPr/>
          </p:nvSpPr>
          <p:spPr>
            <a:xfrm>
              <a:off x="827584" y="404664"/>
              <a:ext cx="792088" cy="792088"/>
            </a:xfrm>
            <a:prstGeom prst="ellipse">
              <a:avLst/>
            </a:prstGeom>
            <a:solidFill>
              <a:srgbClr val="FFFFFF"/>
            </a:solidFill>
            <a:ln>
              <a:solidFill>
                <a:schemeClr val="accent3">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solidFill>
                  <a:prstClr val="white"/>
                </a:solidFill>
              </a:endParaRPr>
            </a:p>
          </p:txBody>
        </p:sp>
        <p:pic>
          <p:nvPicPr>
            <p:cNvPr id="10" name="Picture 2" descr="http://t1.gstatic.com/images?q=tbn:ANd9GcSfLtaCsGO9UgQ96G_1eswjYFRMOZ_RtGGO6cdOqtA40QlhU6vh6WmpYcye">
              <a:hlinkClick r:id="rId2"/>
            </p:cNvPr>
            <p:cNvPicPr>
              <a:picLocks noChangeAspect="1" noChangeArrowheads="1"/>
            </p:cNvPicPr>
            <p:nvPr/>
          </p:nvPicPr>
          <p:blipFill>
            <a:blip r:embed="rId3" cstate="print">
              <a:lum bright="17000" contrast="3000"/>
            </a:blip>
            <a:srcRect/>
            <a:stretch>
              <a:fillRect/>
            </a:stretch>
          </p:blipFill>
          <p:spPr bwMode="auto">
            <a:xfrm>
              <a:off x="956031" y="553460"/>
              <a:ext cx="543553" cy="507505"/>
            </a:xfrm>
            <a:prstGeom prst="rect">
              <a:avLst/>
            </a:prstGeom>
            <a:noFill/>
          </p:spPr>
        </p:pic>
      </p:grpSp>
      <p:sp>
        <p:nvSpPr>
          <p:cNvPr id="11" name="10 Título"/>
          <p:cNvSpPr>
            <a:spLocks noGrp="1"/>
          </p:cNvSpPr>
          <p:nvPr>
            <p:ph type="title"/>
          </p:nvPr>
        </p:nvSpPr>
        <p:spPr>
          <a:xfrm>
            <a:off x="467544" y="1579343"/>
            <a:ext cx="8229600" cy="523220"/>
          </a:xfrm>
          <a:prstGeom prst="rect">
            <a:avLst/>
          </a:prstGeom>
          <a:solidFill>
            <a:schemeClr val="accent5">
              <a:lumMod val="40000"/>
              <a:lumOff val="60000"/>
            </a:schemeClr>
          </a:solidFill>
        </p:spPr>
        <p:txBody>
          <a:bodyPr wrap="square">
            <a:spAutoFit/>
          </a:bodyPr>
          <a:lstStyle/>
          <a:p>
            <a:r>
              <a:rPr lang="es-CO" sz="2800" dirty="0" smtClean="0"/>
              <a:t>REQUISITOS DEL JUZGADOR</a:t>
            </a:r>
            <a:endParaRPr lang="es-MX" sz="2800" dirty="0"/>
          </a:p>
        </p:txBody>
      </p:sp>
    </p:spTree>
    <p:extLst>
      <p:ext uri="{BB962C8B-B14F-4D97-AF65-F5344CB8AC3E}">
        <p14:creationId xmlns:p14="http://schemas.microsoft.com/office/powerpoint/2010/main" val="3021613525"/>
      </p:ext>
    </p:extLst>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2276872"/>
            <a:ext cx="8229600" cy="4248472"/>
          </a:xfrm>
        </p:spPr>
        <p:txBody>
          <a:bodyPr>
            <a:normAutofit lnSpcReduction="10000"/>
          </a:bodyPr>
          <a:lstStyle/>
          <a:p>
            <a:pPr marL="0" indent="0" algn="just">
              <a:buNone/>
            </a:pPr>
            <a:r>
              <a:rPr lang="es-MX" sz="2800" dirty="0">
                <a:solidFill>
                  <a:schemeClr val="bg1"/>
                </a:solidFill>
              </a:rPr>
              <a:t>L</a:t>
            </a:r>
            <a:r>
              <a:rPr lang="es-MX" sz="2800" dirty="0" smtClean="0">
                <a:solidFill>
                  <a:schemeClr val="bg1"/>
                </a:solidFill>
              </a:rPr>
              <a:t>os </a:t>
            </a:r>
            <a:r>
              <a:rPr lang="es-MX" sz="2800" dirty="0">
                <a:solidFill>
                  <a:schemeClr val="bg1"/>
                </a:solidFill>
              </a:rPr>
              <a:t>juzgadores en el desempeño de su misión deben estar revestidos de poderes:</a:t>
            </a:r>
          </a:p>
          <a:p>
            <a:pPr marL="0" indent="0" algn="just">
              <a:buNone/>
            </a:pPr>
            <a:r>
              <a:rPr lang="es-MX" sz="2800" dirty="0">
                <a:solidFill>
                  <a:schemeClr val="bg1"/>
                </a:solidFill>
              </a:rPr>
              <a:t>1.- Medios de apremio.</a:t>
            </a:r>
          </a:p>
          <a:p>
            <a:pPr marL="0" indent="0" algn="just">
              <a:buNone/>
            </a:pPr>
            <a:endParaRPr lang="es-MX" sz="2800" dirty="0">
              <a:solidFill>
                <a:schemeClr val="bg1"/>
              </a:solidFill>
            </a:endParaRPr>
          </a:p>
          <a:p>
            <a:pPr marL="0" indent="0" algn="just">
              <a:buNone/>
            </a:pPr>
            <a:r>
              <a:rPr lang="es-MX" sz="2800" dirty="0" smtClean="0">
                <a:solidFill>
                  <a:schemeClr val="bg1"/>
                </a:solidFill>
              </a:rPr>
              <a:t>2</a:t>
            </a:r>
            <a:r>
              <a:rPr lang="es-MX" sz="2800" dirty="0">
                <a:solidFill>
                  <a:schemeClr val="bg1"/>
                </a:solidFill>
              </a:rPr>
              <a:t>.- Facultades en materia probatoria.</a:t>
            </a:r>
          </a:p>
          <a:p>
            <a:pPr marL="0" indent="0" algn="just">
              <a:buNone/>
            </a:pPr>
            <a:endParaRPr lang="es-MX" sz="2800" dirty="0" smtClean="0">
              <a:solidFill>
                <a:schemeClr val="bg1"/>
              </a:solidFill>
            </a:endParaRPr>
          </a:p>
          <a:p>
            <a:pPr marL="0" indent="0" algn="just">
              <a:buNone/>
            </a:pPr>
            <a:r>
              <a:rPr lang="es-MX" sz="2800" dirty="0" smtClean="0">
                <a:solidFill>
                  <a:schemeClr val="bg1"/>
                </a:solidFill>
              </a:rPr>
              <a:t>3</a:t>
            </a:r>
            <a:r>
              <a:rPr lang="es-MX" sz="2800" dirty="0">
                <a:solidFill>
                  <a:schemeClr val="bg1"/>
                </a:solidFill>
              </a:rPr>
              <a:t>.- Facultades de suplencia en la deficiencia de la queja.</a:t>
            </a:r>
          </a:p>
          <a:p>
            <a:pPr marL="0" indent="0" algn="just">
              <a:buNone/>
            </a:pPr>
            <a:endParaRPr lang="es-MX" sz="2800" dirty="0">
              <a:solidFill>
                <a:schemeClr val="bg1"/>
              </a:solidFill>
            </a:endParaRPr>
          </a:p>
          <a:p>
            <a:pPr marL="0" indent="0" algn="just">
              <a:buNone/>
            </a:pPr>
            <a:r>
              <a:rPr lang="es-MX" sz="2800" dirty="0">
                <a:solidFill>
                  <a:schemeClr val="bg1"/>
                </a:solidFill>
              </a:rPr>
              <a:t>4.- Facultad resolutoria del fondo del asunto.</a:t>
            </a:r>
          </a:p>
          <a:p>
            <a:pPr marL="0" indent="0" algn="just">
              <a:buNone/>
            </a:pPr>
            <a:endParaRPr lang="es-MX" sz="2800" dirty="0" smtClean="0"/>
          </a:p>
          <a:p>
            <a:pPr marL="0" indent="0" algn="just">
              <a:buNone/>
            </a:pPr>
            <a:endParaRPr lang="es-MX" sz="2800" dirty="0"/>
          </a:p>
          <a:p>
            <a:pPr marL="0" indent="0" algn="just">
              <a:buNone/>
            </a:pPr>
            <a:endParaRPr lang="es-MX" sz="2800" dirty="0"/>
          </a:p>
          <a:p>
            <a:pPr marL="0" indent="0">
              <a:buNone/>
            </a:pPr>
            <a:endParaRPr lang="es-MX" sz="2800" dirty="0" smtClean="0"/>
          </a:p>
          <a:p>
            <a:pPr marL="0" indent="0">
              <a:buNone/>
            </a:pPr>
            <a:endParaRPr lang="es-MX" sz="2800" dirty="0"/>
          </a:p>
          <a:p>
            <a:pPr marL="0" indent="0">
              <a:buNone/>
            </a:pPr>
            <a:endParaRPr lang="es-MX" sz="2800" dirty="0" smtClean="0"/>
          </a:p>
          <a:p>
            <a:pPr marL="0" indent="0">
              <a:buNone/>
            </a:pPr>
            <a:endParaRPr lang="es-MX" sz="2800" dirty="0"/>
          </a:p>
          <a:p>
            <a:pPr marL="0" indent="0">
              <a:buNone/>
            </a:pPr>
            <a:endParaRPr lang="es-MX" sz="2800" dirty="0" smtClean="0"/>
          </a:p>
          <a:p>
            <a:pPr marL="0" indent="0">
              <a:buNone/>
            </a:pPr>
            <a:endParaRPr lang="es-MX" sz="2800" dirty="0"/>
          </a:p>
        </p:txBody>
      </p:sp>
      <p:sp>
        <p:nvSpPr>
          <p:cNvPr id="4" name="3 Rectángulo redondeado"/>
          <p:cNvSpPr/>
          <p:nvPr/>
        </p:nvSpPr>
        <p:spPr>
          <a:xfrm>
            <a:off x="179512" y="404664"/>
            <a:ext cx="8280920" cy="936104"/>
          </a:xfrm>
          <a:prstGeom prst="roundRect">
            <a:avLst/>
          </a:prstGeom>
          <a:gradFill>
            <a:gsLst>
              <a:gs pos="0">
                <a:srgbClr val="E6DCAC"/>
              </a:gs>
              <a:gs pos="12000">
                <a:srgbClr val="E6D78A"/>
              </a:gs>
              <a:gs pos="30000">
                <a:srgbClr val="C7AC4C"/>
              </a:gs>
              <a:gs pos="45000">
                <a:srgbClr val="E6D78A"/>
              </a:gs>
              <a:gs pos="77000">
                <a:srgbClr val="C7AC4C"/>
              </a:gs>
              <a:gs pos="100000">
                <a:srgbClr val="E6DCAC"/>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200" dirty="0" smtClean="0">
                <a:solidFill>
                  <a:srgbClr val="226911"/>
                </a:solidFill>
                <a:latin typeface="Elephant" pitchFamily="18" charset="0"/>
              </a:rPr>
              <a:t>    </a:t>
            </a:r>
            <a:r>
              <a:rPr lang="es-MX" sz="1600" i="1" dirty="0" smtClean="0">
                <a:solidFill>
                  <a:srgbClr val="11752B"/>
                </a:solidFill>
                <a:latin typeface="Bodoni MT Black" pitchFamily="18" charset="0"/>
              </a:rPr>
              <a:t>Universidad Autónoma del Estado de México</a:t>
            </a:r>
          </a:p>
          <a:p>
            <a:pPr algn="ctr"/>
            <a:r>
              <a:rPr lang="es-MX" i="1" dirty="0" smtClean="0">
                <a:solidFill>
                  <a:srgbClr val="11752B"/>
                </a:solidFill>
                <a:latin typeface="Bodoni MT Black" pitchFamily="18" charset="0"/>
              </a:rPr>
              <a:t>  </a:t>
            </a:r>
            <a:r>
              <a:rPr lang="es-MX" sz="1600" i="1" dirty="0" smtClean="0">
                <a:solidFill>
                  <a:srgbClr val="11752B"/>
                </a:solidFill>
                <a:latin typeface="Arial Rounded MT Bold" pitchFamily="34" charset="0"/>
              </a:rPr>
              <a:t>Centro Universitario UAEM Texcoco</a:t>
            </a:r>
            <a:endParaRPr lang="es-ES" sz="1600" i="1" dirty="0">
              <a:solidFill>
                <a:srgbClr val="11752B"/>
              </a:solidFill>
              <a:latin typeface="Arial Rounded MT Bold" pitchFamily="34" charset="0"/>
            </a:endParaRPr>
          </a:p>
        </p:txBody>
      </p:sp>
      <p:grpSp>
        <p:nvGrpSpPr>
          <p:cNvPr id="5" name="12 Grupo"/>
          <p:cNvGrpSpPr/>
          <p:nvPr/>
        </p:nvGrpSpPr>
        <p:grpSpPr>
          <a:xfrm>
            <a:off x="431540" y="476672"/>
            <a:ext cx="792088" cy="792088"/>
            <a:chOff x="827584" y="404664"/>
            <a:chExt cx="792088" cy="792088"/>
          </a:xfrm>
        </p:grpSpPr>
        <p:sp>
          <p:nvSpPr>
            <p:cNvPr id="6" name="5 Elipse"/>
            <p:cNvSpPr/>
            <p:nvPr/>
          </p:nvSpPr>
          <p:spPr>
            <a:xfrm>
              <a:off x="827584" y="404664"/>
              <a:ext cx="792088" cy="792088"/>
            </a:xfrm>
            <a:prstGeom prst="ellipse">
              <a:avLst/>
            </a:prstGeom>
            <a:solidFill>
              <a:srgbClr val="FFFFFF"/>
            </a:solidFill>
            <a:ln>
              <a:solidFill>
                <a:schemeClr val="accent3">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solidFill>
                  <a:prstClr val="white"/>
                </a:solidFill>
              </a:endParaRPr>
            </a:p>
          </p:txBody>
        </p:sp>
        <p:pic>
          <p:nvPicPr>
            <p:cNvPr id="7" name="Picture 2" descr="http://t1.gstatic.com/images?q=tbn:ANd9GcSfLtaCsGO9UgQ96G_1eswjYFRMOZ_RtGGO6cdOqtA40QlhU6vh6WmpYcye">
              <a:hlinkClick r:id="rId2"/>
            </p:cNvPr>
            <p:cNvPicPr>
              <a:picLocks noChangeAspect="1" noChangeArrowheads="1"/>
            </p:cNvPicPr>
            <p:nvPr/>
          </p:nvPicPr>
          <p:blipFill>
            <a:blip r:embed="rId3" cstate="print">
              <a:lum bright="17000" contrast="3000"/>
            </a:blip>
            <a:srcRect/>
            <a:stretch>
              <a:fillRect/>
            </a:stretch>
          </p:blipFill>
          <p:spPr bwMode="auto">
            <a:xfrm>
              <a:off x="956031" y="553460"/>
              <a:ext cx="543553" cy="507505"/>
            </a:xfrm>
            <a:prstGeom prst="rect">
              <a:avLst/>
            </a:prstGeom>
            <a:noFill/>
          </p:spPr>
        </p:pic>
      </p:grpSp>
      <p:grpSp>
        <p:nvGrpSpPr>
          <p:cNvPr id="8" name="12 Grupo"/>
          <p:cNvGrpSpPr/>
          <p:nvPr/>
        </p:nvGrpSpPr>
        <p:grpSpPr>
          <a:xfrm>
            <a:off x="7380312" y="476672"/>
            <a:ext cx="792088" cy="792088"/>
            <a:chOff x="827584" y="404664"/>
            <a:chExt cx="792088" cy="792088"/>
          </a:xfrm>
        </p:grpSpPr>
        <p:sp>
          <p:nvSpPr>
            <p:cNvPr id="9" name="8 Elipse"/>
            <p:cNvSpPr/>
            <p:nvPr/>
          </p:nvSpPr>
          <p:spPr>
            <a:xfrm>
              <a:off x="827584" y="404664"/>
              <a:ext cx="792088" cy="792088"/>
            </a:xfrm>
            <a:prstGeom prst="ellipse">
              <a:avLst/>
            </a:prstGeom>
            <a:solidFill>
              <a:srgbClr val="FFFFFF"/>
            </a:solidFill>
            <a:ln>
              <a:solidFill>
                <a:schemeClr val="accent3">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solidFill>
                  <a:prstClr val="white"/>
                </a:solidFill>
              </a:endParaRPr>
            </a:p>
          </p:txBody>
        </p:sp>
        <p:pic>
          <p:nvPicPr>
            <p:cNvPr id="10" name="Picture 2" descr="http://t1.gstatic.com/images?q=tbn:ANd9GcSfLtaCsGO9UgQ96G_1eswjYFRMOZ_RtGGO6cdOqtA40QlhU6vh6WmpYcye">
              <a:hlinkClick r:id="rId2"/>
            </p:cNvPr>
            <p:cNvPicPr>
              <a:picLocks noChangeAspect="1" noChangeArrowheads="1"/>
            </p:cNvPicPr>
            <p:nvPr/>
          </p:nvPicPr>
          <p:blipFill>
            <a:blip r:embed="rId3" cstate="print">
              <a:lum bright="17000" contrast="3000"/>
            </a:blip>
            <a:srcRect/>
            <a:stretch>
              <a:fillRect/>
            </a:stretch>
          </p:blipFill>
          <p:spPr bwMode="auto">
            <a:xfrm>
              <a:off x="956031" y="553460"/>
              <a:ext cx="543553" cy="507505"/>
            </a:xfrm>
            <a:prstGeom prst="rect">
              <a:avLst/>
            </a:prstGeom>
            <a:noFill/>
          </p:spPr>
        </p:pic>
      </p:grpSp>
      <p:sp>
        <p:nvSpPr>
          <p:cNvPr id="11" name="10 Título"/>
          <p:cNvSpPr>
            <a:spLocks noGrp="1"/>
          </p:cNvSpPr>
          <p:nvPr>
            <p:ph type="title"/>
          </p:nvPr>
        </p:nvSpPr>
        <p:spPr>
          <a:xfrm>
            <a:off x="467544" y="1579343"/>
            <a:ext cx="8229600" cy="523220"/>
          </a:xfrm>
          <a:prstGeom prst="rect">
            <a:avLst/>
          </a:prstGeom>
          <a:solidFill>
            <a:schemeClr val="accent5">
              <a:lumMod val="40000"/>
              <a:lumOff val="60000"/>
            </a:schemeClr>
          </a:solidFill>
        </p:spPr>
        <p:txBody>
          <a:bodyPr wrap="square">
            <a:spAutoFit/>
          </a:bodyPr>
          <a:lstStyle/>
          <a:p>
            <a:r>
              <a:rPr lang="es-MX" sz="2800" dirty="0" smtClean="0"/>
              <a:t>PODERES DEL JUZGADODR</a:t>
            </a:r>
            <a:endParaRPr lang="es-MX" sz="2800" dirty="0"/>
          </a:p>
        </p:txBody>
      </p:sp>
    </p:spTree>
    <p:extLst>
      <p:ext uri="{BB962C8B-B14F-4D97-AF65-F5344CB8AC3E}">
        <p14:creationId xmlns:p14="http://schemas.microsoft.com/office/powerpoint/2010/main" val="1872827977"/>
      </p:ext>
    </p:extLst>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2276872"/>
            <a:ext cx="8229600" cy="4248472"/>
          </a:xfrm>
        </p:spPr>
        <p:txBody>
          <a:bodyPr>
            <a:normAutofit lnSpcReduction="10000"/>
          </a:bodyPr>
          <a:lstStyle/>
          <a:p>
            <a:pPr marL="0" indent="0" algn="just">
              <a:buNone/>
            </a:pPr>
            <a:r>
              <a:rPr lang="es-MX" sz="2800" dirty="0">
                <a:solidFill>
                  <a:schemeClr val="bg1"/>
                </a:solidFill>
              </a:rPr>
              <a:t>La RESPONSABILIDAD CIVIL </a:t>
            </a:r>
            <a:r>
              <a:rPr lang="es-MX" sz="2800" dirty="0">
                <a:solidFill>
                  <a:srgbClr val="FFFF00"/>
                </a:solidFill>
              </a:rPr>
              <a:t>comprende el resarcimiento de los daños y perjuicios causados</a:t>
            </a:r>
            <a:r>
              <a:rPr lang="es-MX" sz="2800" dirty="0">
                <a:solidFill>
                  <a:schemeClr val="bg1"/>
                </a:solidFill>
              </a:rPr>
              <a:t> a las partes y a los terceros afectados por las resoluciones dictadas en un proceso, esto cuando la actuación de un juez haya sido deficiente o indebida.</a:t>
            </a:r>
          </a:p>
          <a:p>
            <a:pPr marL="0" indent="0" algn="just">
              <a:buNone/>
            </a:pPr>
            <a:r>
              <a:rPr lang="es-MX" sz="2800" dirty="0">
                <a:solidFill>
                  <a:schemeClr val="bg1"/>
                </a:solidFill>
              </a:rPr>
              <a:t>Dentro del artículo 1927 del Código Civil para el Distrito Federal se encuentra determinada la responsabilidad civil o patrimonial de los jueces, </a:t>
            </a:r>
            <a:r>
              <a:rPr lang="es-MX" sz="2800" dirty="0">
                <a:solidFill>
                  <a:srgbClr val="FFFF00"/>
                </a:solidFill>
              </a:rPr>
              <a:t>mediante el cual el Estado es responsable cuando se trate de actos ilícitos o dolosos.</a:t>
            </a:r>
          </a:p>
          <a:p>
            <a:pPr marL="0" indent="0" algn="just">
              <a:buNone/>
            </a:pPr>
            <a:endParaRPr lang="es-MX" sz="2800" dirty="0"/>
          </a:p>
          <a:p>
            <a:pPr marL="0" indent="0" algn="just">
              <a:buNone/>
            </a:pPr>
            <a:endParaRPr lang="es-MX" sz="2800" dirty="0"/>
          </a:p>
          <a:p>
            <a:pPr marL="0" indent="0">
              <a:buNone/>
            </a:pPr>
            <a:endParaRPr lang="es-MX" sz="2800" dirty="0" smtClean="0"/>
          </a:p>
          <a:p>
            <a:pPr marL="0" indent="0">
              <a:buNone/>
            </a:pPr>
            <a:endParaRPr lang="es-MX" sz="2800" dirty="0"/>
          </a:p>
          <a:p>
            <a:pPr marL="0" indent="0">
              <a:buNone/>
            </a:pPr>
            <a:endParaRPr lang="es-MX" sz="2800" dirty="0" smtClean="0"/>
          </a:p>
          <a:p>
            <a:pPr marL="0" indent="0">
              <a:buNone/>
            </a:pPr>
            <a:endParaRPr lang="es-MX" sz="2800" dirty="0"/>
          </a:p>
          <a:p>
            <a:pPr marL="0" indent="0">
              <a:buNone/>
            </a:pPr>
            <a:endParaRPr lang="es-MX" sz="2800" dirty="0" smtClean="0"/>
          </a:p>
          <a:p>
            <a:pPr marL="0" indent="0">
              <a:buNone/>
            </a:pPr>
            <a:endParaRPr lang="es-MX" sz="2800" dirty="0"/>
          </a:p>
        </p:txBody>
      </p:sp>
      <p:sp>
        <p:nvSpPr>
          <p:cNvPr id="4" name="3 Rectángulo redondeado"/>
          <p:cNvSpPr/>
          <p:nvPr/>
        </p:nvSpPr>
        <p:spPr>
          <a:xfrm>
            <a:off x="179512" y="404664"/>
            <a:ext cx="8280920" cy="936104"/>
          </a:xfrm>
          <a:prstGeom prst="roundRect">
            <a:avLst/>
          </a:prstGeom>
          <a:gradFill>
            <a:gsLst>
              <a:gs pos="0">
                <a:srgbClr val="E6DCAC"/>
              </a:gs>
              <a:gs pos="12000">
                <a:srgbClr val="E6D78A"/>
              </a:gs>
              <a:gs pos="30000">
                <a:srgbClr val="C7AC4C"/>
              </a:gs>
              <a:gs pos="45000">
                <a:srgbClr val="E6D78A"/>
              </a:gs>
              <a:gs pos="77000">
                <a:srgbClr val="C7AC4C"/>
              </a:gs>
              <a:gs pos="100000">
                <a:srgbClr val="E6DCAC"/>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200" dirty="0" smtClean="0">
                <a:solidFill>
                  <a:srgbClr val="226911"/>
                </a:solidFill>
                <a:latin typeface="Elephant" pitchFamily="18" charset="0"/>
              </a:rPr>
              <a:t>    </a:t>
            </a:r>
            <a:r>
              <a:rPr lang="es-MX" sz="1600" i="1" dirty="0" smtClean="0">
                <a:solidFill>
                  <a:srgbClr val="11752B"/>
                </a:solidFill>
                <a:latin typeface="Bodoni MT Black" pitchFamily="18" charset="0"/>
              </a:rPr>
              <a:t>Universidad Autónoma del Estado de México</a:t>
            </a:r>
          </a:p>
          <a:p>
            <a:pPr algn="ctr"/>
            <a:r>
              <a:rPr lang="es-MX" i="1" dirty="0" smtClean="0">
                <a:solidFill>
                  <a:srgbClr val="11752B"/>
                </a:solidFill>
                <a:latin typeface="Bodoni MT Black" pitchFamily="18" charset="0"/>
              </a:rPr>
              <a:t>  </a:t>
            </a:r>
            <a:r>
              <a:rPr lang="es-MX" sz="1600" i="1" dirty="0" smtClean="0">
                <a:solidFill>
                  <a:srgbClr val="11752B"/>
                </a:solidFill>
                <a:latin typeface="Arial Rounded MT Bold" pitchFamily="34" charset="0"/>
              </a:rPr>
              <a:t>Centro Universitario UAEM Texcoco</a:t>
            </a:r>
            <a:endParaRPr lang="es-ES" sz="1600" i="1" dirty="0">
              <a:solidFill>
                <a:srgbClr val="11752B"/>
              </a:solidFill>
              <a:latin typeface="Arial Rounded MT Bold" pitchFamily="34" charset="0"/>
            </a:endParaRPr>
          </a:p>
        </p:txBody>
      </p:sp>
      <p:grpSp>
        <p:nvGrpSpPr>
          <p:cNvPr id="5" name="12 Grupo"/>
          <p:cNvGrpSpPr/>
          <p:nvPr/>
        </p:nvGrpSpPr>
        <p:grpSpPr>
          <a:xfrm>
            <a:off x="431540" y="476672"/>
            <a:ext cx="792088" cy="792088"/>
            <a:chOff x="827584" y="404664"/>
            <a:chExt cx="792088" cy="792088"/>
          </a:xfrm>
        </p:grpSpPr>
        <p:sp>
          <p:nvSpPr>
            <p:cNvPr id="6" name="5 Elipse"/>
            <p:cNvSpPr/>
            <p:nvPr/>
          </p:nvSpPr>
          <p:spPr>
            <a:xfrm>
              <a:off x="827584" y="404664"/>
              <a:ext cx="792088" cy="792088"/>
            </a:xfrm>
            <a:prstGeom prst="ellipse">
              <a:avLst/>
            </a:prstGeom>
            <a:solidFill>
              <a:srgbClr val="FFFFFF"/>
            </a:solidFill>
            <a:ln>
              <a:solidFill>
                <a:schemeClr val="accent3">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solidFill>
                  <a:prstClr val="white"/>
                </a:solidFill>
              </a:endParaRPr>
            </a:p>
          </p:txBody>
        </p:sp>
        <p:pic>
          <p:nvPicPr>
            <p:cNvPr id="7" name="Picture 2" descr="http://t1.gstatic.com/images?q=tbn:ANd9GcSfLtaCsGO9UgQ96G_1eswjYFRMOZ_RtGGO6cdOqtA40QlhU6vh6WmpYcye">
              <a:hlinkClick r:id="rId2"/>
            </p:cNvPr>
            <p:cNvPicPr>
              <a:picLocks noChangeAspect="1" noChangeArrowheads="1"/>
            </p:cNvPicPr>
            <p:nvPr/>
          </p:nvPicPr>
          <p:blipFill>
            <a:blip r:embed="rId3" cstate="print">
              <a:lum bright="17000" contrast="3000"/>
            </a:blip>
            <a:srcRect/>
            <a:stretch>
              <a:fillRect/>
            </a:stretch>
          </p:blipFill>
          <p:spPr bwMode="auto">
            <a:xfrm>
              <a:off x="956031" y="553460"/>
              <a:ext cx="543553" cy="507505"/>
            </a:xfrm>
            <a:prstGeom prst="rect">
              <a:avLst/>
            </a:prstGeom>
            <a:noFill/>
          </p:spPr>
        </p:pic>
      </p:grpSp>
      <p:grpSp>
        <p:nvGrpSpPr>
          <p:cNvPr id="8" name="12 Grupo"/>
          <p:cNvGrpSpPr/>
          <p:nvPr/>
        </p:nvGrpSpPr>
        <p:grpSpPr>
          <a:xfrm>
            <a:off x="7380312" y="476672"/>
            <a:ext cx="792088" cy="792088"/>
            <a:chOff x="827584" y="404664"/>
            <a:chExt cx="792088" cy="792088"/>
          </a:xfrm>
        </p:grpSpPr>
        <p:sp>
          <p:nvSpPr>
            <p:cNvPr id="9" name="8 Elipse"/>
            <p:cNvSpPr/>
            <p:nvPr/>
          </p:nvSpPr>
          <p:spPr>
            <a:xfrm>
              <a:off x="827584" y="404664"/>
              <a:ext cx="792088" cy="792088"/>
            </a:xfrm>
            <a:prstGeom prst="ellipse">
              <a:avLst/>
            </a:prstGeom>
            <a:solidFill>
              <a:srgbClr val="FFFFFF"/>
            </a:solidFill>
            <a:ln>
              <a:solidFill>
                <a:schemeClr val="accent3">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solidFill>
                  <a:prstClr val="white"/>
                </a:solidFill>
              </a:endParaRPr>
            </a:p>
          </p:txBody>
        </p:sp>
        <p:pic>
          <p:nvPicPr>
            <p:cNvPr id="10" name="Picture 2" descr="http://t1.gstatic.com/images?q=tbn:ANd9GcSfLtaCsGO9UgQ96G_1eswjYFRMOZ_RtGGO6cdOqtA40QlhU6vh6WmpYcye">
              <a:hlinkClick r:id="rId2"/>
            </p:cNvPr>
            <p:cNvPicPr>
              <a:picLocks noChangeAspect="1" noChangeArrowheads="1"/>
            </p:cNvPicPr>
            <p:nvPr/>
          </p:nvPicPr>
          <p:blipFill>
            <a:blip r:embed="rId3" cstate="print">
              <a:lum bright="17000" contrast="3000"/>
            </a:blip>
            <a:srcRect/>
            <a:stretch>
              <a:fillRect/>
            </a:stretch>
          </p:blipFill>
          <p:spPr bwMode="auto">
            <a:xfrm>
              <a:off x="956031" y="553460"/>
              <a:ext cx="543553" cy="507505"/>
            </a:xfrm>
            <a:prstGeom prst="rect">
              <a:avLst/>
            </a:prstGeom>
            <a:noFill/>
          </p:spPr>
        </p:pic>
      </p:grpSp>
      <p:sp>
        <p:nvSpPr>
          <p:cNvPr id="11" name="10 Título"/>
          <p:cNvSpPr>
            <a:spLocks noGrp="1"/>
          </p:cNvSpPr>
          <p:nvPr>
            <p:ph type="title"/>
          </p:nvPr>
        </p:nvSpPr>
        <p:spPr>
          <a:xfrm>
            <a:off x="467544" y="1579343"/>
            <a:ext cx="8229600" cy="523220"/>
          </a:xfrm>
          <a:prstGeom prst="rect">
            <a:avLst/>
          </a:prstGeom>
          <a:solidFill>
            <a:schemeClr val="accent5">
              <a:lumMod val="40000"/>
              <a:lumOff val="60000"/>
            </a:schemeClr>
          </a:solidFill>
        </p:spPr>
        <p:txBody>
          <a:bodyPr wrap="square">
            <a:spAutoFit/>
          </a:bodyPr>
          <a:lstStyle/>
          <a:p>
            <a:r>
              <a:rPr lang="es-MX" sz="2800" dirty="0" smtClean="0"/>
              <a:t>RESPONSABILIDAD CIVIL DEL JUZGADOR</a:t>
            </a:r>
            <a:endParaRPr lang="es-MX" sz="2800" dirty="0"/>
          </a:p>
        </p:txBody>
      </p:sp>
    </p:spTree>
    <p:extLst>
      <p:ext uri="{BB962C8B-B14F-4D97-AF65-F5344CB8AC3E}">
        <p14:creationId xmlns:p14="http://schemas.microsoft.com/office/powerpoint/2010/main" val="1191063130"/>
      </p:ext>
    </p:extLst>
  </p:cSld>
  <p:clrMapOvr>
    <a:masterClrMapping/>
  </p:clrMapOvr>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2276872"/>
            <a:ext cx="8229600" cy="4248472"/>
          </a:xfrm>
        </p:spPr>
        <p:txBody>
          <a:bodyPr>
            <a:normAutofit fontScale="85000" lnSpcReduction="10000"/>
          </a:bodyPr>
          <a:lstStyle/>
          <a:p>
            <a:pPr marL="0" indent="0" algn="just">
              <a:buNone/>
            </a:pPr>
            <a:r>
              <a:rPr lang="es-MX" sz="2800" dirty="0">
                <a:solidFill>
                  <a:schemeClr val="bg1"/>
                </a:solidFill>
              </a:rPr>
              <a:t>La RESPONSABILIDAD PENAL es sin duda la mas grave, toda vez que esta en juego la libertad del juzgador. Esta se refiere específicamente a la derivada de los </a:t>
            </a:r>
            <a:r>
              <a:rPr lang="es-MX" sz="2800" dirty="0">
                <a:solidFill>
                  <a:srgbClr val="FFFF00"/>
                </a:solidFill>
              </a:rPr>
              <a:t>delitos cometidos por jueces y magistrados en el ejercicio de sus funciones</a:t>
            </a:r>
            <a:r>
              <a:rPr lang="es-MX" sz="2800" dirty="0">
                <a:solidFill>
                  <a:schemeClr val="bg1"/>
                </a:solidFill>
              </a:rPr>
              <a:t> como pueden ser las siguientes:</a:t>
            </a:r>
          </a:p>
          <a:p>
            <a:pPr marL="0" indent="0" algn="just">
              <a:buNone/>
            </a:pPr>
            <a:endParaRPr lang="es-MX" sz="2800" dirty="0">
              <a:solidFill>
                <a:schemeClr val="bg1"/>
              </a:solidFill>
            </a:endParaRPr>
          </a:p>
          <a:p>
            <a:pPr marL="0" indent="0" algn="just">
              <a:buNone/>
            </a:pPr>
            <a:r>
              <a:rPr lang="es-MX" sz="2800" dirty="0">
                <a:solidFill>
                  <a:schemeClr val="bg1"/>
                </a:solidFill>
              </a:rPr>
              <a:t>1.- Dictar, sabiendo que son resoluciones o sentencias injustas.</a:t>
            </a:r>
          </a:p>
          <a:p>
            <a:pPr marL="0" indent="0" algn="just">
              <a:buNone/>
            </a:pPr>
            <a:r>
              <a:rPr lang="es-MX" sz="2800" dirty="0">
                <a:solidFill>
                  <a:schemeClr val="bg1"/>
                </a:solidFill>
              </a:rPr>
              <a:t>2.- Retardar o entorpecer maliciosamente la administración de justicia.</a:t>
            </a:r>
          </a:p>
          <a:p>
            <a:pPr marL="0" indent="0" algn="just">
              <a:buNone/>
            </a:pPr>
            <a:r>
              <a:rPr lang="es-MX" sz="2800" dirty="0">
                <a:solidFill>
                  <a:schemeClr val="bg1"/>
                </a:solidFill>
              </a:rPr>
              <a:t>3.- Negarse a juzgar o emitir una resolución sin </a:t>
            </a:r>
            <a:r>
              <a:rPr lang="es-MX" sz="2800" dirty="0" smtClean="0">
                <a:solidFill>
                  <a:schemeClr val="bg1"/>
                </a:solidFill>
              </a:rPr>
              <a:t>fundamento.</a:t>
            </a:r>
            <a:endParaRPr lang="es-MX" sz="2800" dirty="0">
              <a:solidFill>
                <a:schemeClr val="bg1"/>
              </a:solidFill>
            </a:endParaRPr>
          </a:p>
          <a:p>
            <a:pPr marL="0" indent="0" algn="just">
              <a:buNone/>
            </a:pPr>
            <a:r>
              <a:rPr lang="es-MX" sz="2800" dirty="0">
                <a:solidFill>
                  <a:schemeClr val="bg1"/>
                </a:solidFill>
              </a:rPr>
              <a:t>4.- Dar a conocer información que sea confidencial. </a:t>
            </a:r>
          </a:p>
          <a:p>
            <a:pPr marL="0" indent="0" algn="just">
              <a:buNone/>
            </a:pPr>
            <a:endParaRPr lang="es-MX" sz="2800" dirty="0"/>
          </a:p>
          <a:p>
            <a:pPr marL="0" indent="0" algn="just">
              <a:buNone/>
            </a:pPr>
            <a:endParaRPr lang="es-MX" sz="2800" dirty="0"/>
          </a:p>
          <a:p>
            <a:pPr marL="0" indent="0">
              <a:buNone/>
            </a:pPr>
            <a:endParaRPr lang="es-MX" sz="2800" dirty="0" smtClean="0"/>
          </a:p>
          <a:p>
            <a:pPr marL="0" indent="0">
              <a:buNone/>
            </a:pPr>
            <a:endParaRPr lang="es-MX" sz="2800" dirty="0"/>
          </a:p>
          <a:p>
            <a:pPr marL="0" indent="0">
              <a:buNone/>
            </a:pPr>
            <a:endParaRPr lang="es-MX" sz="2800" dirty="0" smtClean="0"/>
          </a:p>
          <a:p>
            <a:pPr marL="0" indent="0">
              <a:buNone/>
            </a:pPr>
            <a:endParaRPr lang="es-MX" sz="2800" dirty="0"/>
          </a:p>
          <a:p>
            <a:pPr marL="0" indent="0">
              <a:buNone/>
            </a:pPr>
            <a:endParaRPr lang="es-MX" sz="2800" dirty="0" smtClean="0"/>
          </a:p>
          <a:p>
            <a:pPr marL="0" indent="0">
              <a:buNone/>
            </a:pPr>
            <a:endParaRPr lang="es-MX" sz="2800" dirty="0"/>
          </a:p>
        </p:txBody>
      </p:sp>
      <p:sp>
        <p:nvSpPr>
          <p:cNvPr id="4" name="3 Rectángulo redondeado"/>
          <p:cNvSpPr/>
          <p:nvPr/>
        </p:nvSpPr>
        <p:spPr>
          <a:xfrm>
            <a:off x="179512" y="404664"/>
            <a:ext cx="8280920" cy="936104"/>
          </a:xfrm>
          <a:prstGeom prst="roundRect">
            <a:avLst/>
          </a:prstGeom>
          <a:gradFill>
            <a:gsLst>
              <a:gs pos="0">
                <a:srgbClr val="E6DCAC"/>
              </a:gs>
              <a:gs pos="12000">
                <a:srgbClr val="E6D78A"/>
              </a:gs>
              <a:gs pos="30000">
                <a:srgbClr val="C7AC4C"/>
              </a:gs>
              <a:gs pos="45000">
                <a:srgbClr val="E6D78A"/>
              </a:gs>
              <a:gs pos="77000">
                <a:srgbClr val="C7AC4C"/>
              </a:gs>
              <a:gs pos="100000">
                <a:srgbClr val="E6DCAC"/>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200" dirty="0" smtClean="0">
                <a:solidFill>
                  <a:srgbClr val="226911"/>
                </a:solidFill>
                <a:latin typeface="Elephant" pitchFamily="18" charset="0"/>
              </a:rPr>
              <a:t>    </a:t>
            </a:r>
            <a:r>
              <a:rPr lang="es-MX" sz="1600" i="1" dirty="0" smtClean="0">
                <a:solidFill>
                  <a:srgbClr val="11752B"/>
                </a:solidFill>
                <a:latin typeface="Bodoni MT Black" pitchFamily="18" charset="0"/>
              </a:rPr>
              <a:t>Universidad Autónoma del Estado de México</a:t>
            </a:r>
          </a:p>
          <a:p>
            <a:pPr algn="ctr"/>
            <a:r>
              <a:rPr lang="es-MX" i="1" dirty="0" smtClean="0">
                <a:solidFill>
                  <a:srgbClr val="11752B"/>
                </a:solidFill>
                <a:latin typeface="Bodoni MT Black" pitchFamily="18" charset="0"/>
              </a:rPr>
              <a:t>  </a:t>
            </a:r>
            <a:r>
              <a:rPr lang="es-MX" sz="1600" i="1" dirty="0" smtClean="0">
                <a:solidFill>
                  <a:srgbClr val="11752B"/>
                </a:solidFill>
                <a:latin typeface="Arial Rounded MT Bold" pitchFamily="34" charset="0"/>
              </a:rPr>
              <a:t>Centro Universitario UAEM Texcoco</a:t>
            </a:r>
            <a:endParaRPr lang="es-ES" sz="1600" i="1" dirty="0">
              <a:solidFill>
                <a:srgbClr val="11752B"/>
              </a:solidFill>
              <a:latin typeface="Arial Rounded MT Bold" pitchFamily="34" charset="0"/>
            </a:endParaRPr>
          </a:p>
        </p:txBody>
      </p:sp>
      <p:grpSp>
        <p:nvGrpSpPr>
          <p:cNvPr id="5" name="12 Grupo"/>
          <p:cNvGrpSpPr/>
          <p:nvPr/>
        </p:nvGrpSpPr>
        <p:grpSpPr>
          <a:xfrm>
            <a:off x="431540" y="476672"/>
            <a:ext cx="792088" cy="792088"/>
            <a:chOff x="827584" y="404664"/>
            <a:chExt cx="792088" cy="792088"/>
          </a:xfrm>
        </p:grpSpPr>
        <p:sp>
          <p:nvSpPr>
            <p:cNvPr id="6" name="5 Elipse"/>
            <p:cNvSpPr/>
            <p:nvPr/>
          </p:nvSpPr>
          <p:spPr>
            <a:xfrm>
              <a:off x="827584" y="404664"/>
              <a:ext cx="792088" cy="792088"/>
            </a:xfrm>
            <a:prstGeom prst="ellipse">
              <a:avLst/>
            </a:prstGeom>
            <a:solidFill>
              <a:srgbClr val="FFFFFF"/>
            </a:solidFill>
            <a:ln>
              <a:solidFill>
                <a:schemeClr val="accent3">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solidFill>
                  <a:prstClr val="white"/>
                </a:solidFill>
              </a:endParaRPr>
            </a:p>
          </p:txBody>
        </p:sp>
        <p:pic>
          <p:nvPicPr>
            <p:cNvPr id="7" name="Picture 2" descr="http://t1.gstatic.com/images?q=tbn:ANd9GcSfLtaCsGO9UgQ96G_1eswjYFRMOZ_RtGGO6cdOqtA40QlhU6vh6WmpYcye">
              <a:hlinkClick r:id="rId2"/>
            </p:cNvPr>
            <p:cNvPicPr>
              <a:picLocks noChangeAspect="1" noChangeArrowheads="1"/>
            </p:cNvPicPr>
            <p:nvPr/>
          </p:nvPicPr>
          <p:blipFill>
            <a:blip r:embed="rId3" cstate="print">
              <a:lum bright="17000" contrast="3000"/>
            </a:blip>
            <a:srcRect/>
            <a:stretch>
              <a:fillRect/>
            </a:stretch>
          </p:blipFill>
          <p:spPr bwMode="auto">
            <a:xfrm>
              <a:off x="956031" y="553460"/>
              <a:ext cx="543553" cy="507505"/>
            </a:xfrm>
            <a:prstGeom prst="rect">
              <a:avLst/>
            </a:prstGeom>
            <a:noFill/>
          </p:spPr>
        </p:pic>
      </p:grpSp>
      <p:grpSp>
        <p:nvGrpSpPr>
          <p:cNvPr id="8" name="12 Grupo"/>
          <p:cNvGrpSpPr/>
          <p:nvPr/>
        </p:nvGrpSpPr>
        <p:grpSpPr>
          <a:xfrm>
            <a:off x="7380312" y="476672"/>
            <a:ext cx="792088" cy="792088"/>
            <a:chOff x="827584" y="404664"/>
            <a:chExt cx="792088" cy="792088"/>
          </a:xfrm>
        </p:grpSpPr>
        <p:sp>
          <p:nvSpPr>
            <p:cNvPr id="9" name="8 Elipse"/>
            <p:cNvSpPr/>
            <p:nvPr/>
          </p:nvSpPr>
          <p:spPr>
            <a:xfrm>
              <a:off x="827584" y="404664"/>
              <a:ext cx="792088" cy="792088"/>
            </a:xfrm>
            <a:prstGeom prst="ellipse">
              <a:avLst/>
            </a:prstGeom>
            <a:solidFill>
              <a:srgbClr val="FFFFFF"/>
            </a:solidFill>
            <a:ln>
              <a:solidFill>
                <a:schemeClr val="accent3">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solidFill>
                  <a:prstClr val="white"/>
                </a:solidFill>
              </a:endParaRPr>
            </a:p>
          </p:txBody>
        </p:sp>
        <p:pic>
          <p:nvPicPr>
            <p:cNvPr id="10" name="Picture 2" descr="http://t1.gstatic.com/images?q=tbn:ANd9GcSfLtaCsGO9UgQ96G_1eswjYFRMOZ_RtGGO6cdOqtA40QlhU6vh6WmpYcye">
              <a:hlinkClick r:id="rId2"/>
            </p:cNvPr>
            <p:cNvPicPr>
              <a:picLocks noChangeAspect="1" noChangeArrowheads="1"/>
            </p:cNvPicPr>
            <p:nvPr/>
          </p:nvPicPr>
          <p:blipFill>
            <a:blip r:embed="rId3" cstate="print">
              <a:lum bright="17000" contrast="3000"/>
            </a:blip>
            <a:srcRect/>
            <a:stretch>
              <a:fillRect/>
            </a:stretch>
          </p:blipFill>
          <p:spPr bwMode="auto">
            <a:xfrm>
              <a:off x="956031" y="553460"/>
              <a:ext cx="543553" cy="507505"/>
            </a:xfrm>
            <a:prstGeom prst="rect">
              <a:avLst/>
            </a:prstGeom>
            <a:noFill/>
          </p:spPr>
        </p:pic>
      </p:grpSp>
      <p:sp>
        <p:nvSpPr>
          <p:cNvPr id="11" name="10 Título"/>
          <p:cNvSpPr>
            <a:spLocks noGrp="1"/>
          </p:cNvSpPr>
          <p:nvPr>
            <p:ph type="title"/>
          </p:nvPr>
        </p:nvSpPr>
        <p:spPr>
          <a:xfrm>
            <a:off x="467544" y="1579343"/>
            <a:ext cx="8229600" cy="523220"/>
          </a:xfrm>
          <a:prstGeom prst="rect">
            <a:avLst/>
          </a:prstGeom>
          <a:solidFill>
            <a:schemeClr val="accent5">
              <a:lumMod val="40000"/>
              <a:lumOff val="60000"/>
            </a:schemeClr>
          </a:solidFill>
        </p:spPr>
        <p:txBody>
          <a:bodyPr wrap="square">
            <a:spAutoFit/>
          </a:bodyPr>
          <a:lstStyle/>
          <a:p>
            <a:r>
              <a:rPr lang="es-MX" sz="2800" dirty="0" smtClean="0"/>
              <a:t>RESPONSABIIDAD PENAL</a:t>
            </a:r>
            <a:endParaRPr lang="es-MX" sz="2800" dirty="0"/>
          </a:p>
        </p:txBody>
      </p:sp>
    </p:spTree>
    <p:extLst>
      <p:ext uri="{BB962C8B-B14F-4D97-AF65-F5344CB8AC3E}">
        <p14:creationId xmlns:p14="http://schemas.microsoft.com/office/powerpoint/2010/main" val="56239619"/>
      </p:ext>
    </p:extLst>
  </p:cSld>
  <p:clrMapOvr>
    <a:masterClrMapping/>
  </p:clrMapOvr>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2276872"/>
            <a:ext cx="8229600" cy="4248472"/>
          </a:xfrm>
        </p:spPr>
        <p:txBody>
          <a:bodyPr>
            <a:normAutofit fontScale="85000" lnSpcReduction="20000"/>
          </a:bodyPr>
          <a:lstStyle/>
          <a:p>
            <a:pPr>
              <a:lnSpc>
                <a:spcPct val="90000"/>
              </a:lnSpc>
            </a:pPr>
            <a:endParaRPr lang="es-ES" sz="2800" dirty="0">
              <a:latin typeface="Arial" charset="0"/>
              <a:cs typeface="Arial" charset="0"/>
            </a:endParaRPr>
          </a:p>
          <a:p>
            <a:pPr marL="0" indent="0" algn="just">
              <a:lnSpc>
                <a:spcPct val="140000"/>
              </a:lnSpc>
              <a:buNone/>
            </a:pPr>
            <a:r>
              <a:rPr lang="es-ES" sz="2800" dirty="0" smtClean="0">
                <a:solidFill>
                  <a:schemeClr val="bg1"/>
                </a:solidFill>
                <a:latin typeface="Arial" charset="0"/>
                <a:cs typeface="Arial" charset="0"/>
              </a:rPr>
              <a:t>Los </a:t>
            </a:r>
            <a:r>
              <a:rPr lang="es-ES" sz="2800" dirty="0">
                <a:solidFill>
                  <a:schemeClr val="bg1"/>
                </a:solidFill>
                <a:latin typeface="Arial" charset="0"/>
                <a:cs typeface="Arial" charset="0"/>
              </a:rPr>
              <a:t>jueces se </a:t>
            </a:r>
            <a:r>
              <a:rPr lang="es-ES" sz="2800" dirty="0" smtClean="0">
                <a:solidFill>
                  <a:schemeClr val="bg1"/>
                </a:solidFill>
                <a:latin typeface="Arial" charset="0"/>
                <a:cs typeface="Arial" charset="0"/>
              </a:rPr>
              <a:t>auxilian con </a:t>
            </a:r>
            <a:r>
              <a:rPr lang="es-ES" sz="2800" dirty="0">
                <a:solidFill>
                  <a:schemeClr val="bg1"/>
                </a:solidFill>
                <a:latin typeface="Arial" charset="0"/>
                <a:cs typeface="Arial" charset="0"/>
              </a:rPr>
              <a:t>funcionarios judiciales que participan en las audiencias, en la elaboración de proyectos de sentencia y de acuerdos </a:t>
            </a:r>
            <a:r>
              <a:rPr lang="es-ES" sz="2800" dirty="0" smtClean="0">
                <a:solidFill>
                  <a:schemeClr val="bg1"/>
                </a:solidFill>
                <a:latin typeface="Arial" charset="0"/>
                <a:cs typeface="Arial" charset="0"/>
              </a:rPr>
              <a:t>judiciales y </a:t>
            </a:r>
            <a:r>
              <a:rPr lang="es-ES" sz="2800" dirty="0">
                <a:solidFill>
                  <a:schemeClr val="bg1"/>
                </a:solidFill>
                <a:latin typeface="Arial" charset="0"/>
                <a:cs typeface="Arial" charset="0"/>
              </a:rPr>
              <a:t>en  la formación del expediente; además, realizan actos tan importantes como los </a:t>
            </a:r>
            <a:r>
              <a:rPr lang="es-ES" sz="2800" dirty="0" smtClean="0">
                <a:solidFill>
                  <a:schemeClr val="bg1"/>
                </a:solidFill>
                <a:latin typeface="Arial" charset="0"/>
                <a:cs typeface="Arial" charset="0"/>
              </a:rPr>
              <a:t>emplazamientos, notificaciones</a:t>
            </a:r>
            <a:r>
              <a:rPr lang="es-ES" sz="2800" dirty="0">
                <a:solidFill>
                  <a:schemeClr val="bg1"/>
                </a:solidFill>
                <a:latin typeface="Arial" charset="0"/>
                <a:cs typeface="Arial" charset="0"/>
              </a:rPr>
              <a:t>, requerimientos, citaciones, ejercicio de funciones administrativas, hasta para sustituciones temporales del titular del órgano </a:t>
            </a:r>
            <a:r>
              <a:rPr lang="es-ES" sz="2800" dirty="0" smtClean="0">
                <a:solidFill>
                  <a:schemeClr val="bg1"/>
                </a:solidFill>
                <a:latin typeface="Arial" charset="0"/>
                <a:cs typeface="Arial" charset="0"/>
              </a:rPr>
              <a:t>jurisdiccional. </a:t>
            </a:r>
            <a:r>
              <a:rPr lang="es-ES" sz="2800" dirty="0">
                <a:solidFill>
                  <a:schemeClr val="bg1"/>
                </a:solidFill>
                <a:latin typeface="Arial" charset="0"/>
                <a:cs typeface="Arial" charset="0"/>
              </a:rPr>
              <a:t>(González, 2007 pág. 257)</a:t>
            </a:r>
          </a:p>
          <a:p>
            <a:pPr marL="0" indent="0" algn="just">
              <a:buNone/>
            </a:pPr>
            <a:endParaRPr lang="es-MX" sz="2800" dirty="0" smtClean="0"/>
          </a:p>
          <a:p>
            <a:pPr marL="0" indent="0" algn="just">
              <a:buNone/>
            </a:pPr>
            <a:endParaRPr lang="es-MX" sz="2800" dirty="0"/>
          </a:p>
          <a:p>
            <a:pPr marL="0" indent="0" algn="just">
              <a:buNone/>
            </a:pPr>
            <a:endParaRPr lang="es-MX" sz="2800" dirty="0"/>
          </a:p>
          <a:p>
            <a:pPr marL="0" indent="0">
              <a:buNone/>
            </a:pPr>
            <a:endParaRPr lang="es-MX" sz="2800" dirty="0" smtClean="0"/>
          </a:p>
          <a:p>
            <a:pPr marL="0" indent="0">
              <a:buNone/>
            </a:pPr>
            <a:endParaRPr lang="es-MX" sz="2800" dirty="0"/>
          </a:p>
          <a:p>
            <a:pPr marL="0" indent="0">
              <a:buNone/>
            </a:pPr>
            <a:endParaRPr lang="es-MX" sz="2800" dirty="0" smtClean="0"/>
          </a:p>
          <a:p>
            <a:pPr marL="0" indent="0">
              <a:buNone/>
            </a:pPr>
            <a:endParaRPr lang="es-MX" sz="2800" dirty="0"/>
          </a:p>
          <a:p>
            <a:pPr marL="0" indent="0">
              <a:buNone/>
            </a:pPr>
            <a:endParaRPr lang="es-MX" sz="2800" dirty="0" smtClean="0"/>
          </a:p>
          <a:p>
            <a:pPr marL="0" indent="0">
              <a:buNone/>
            </a:pPr>
            <a:endParaRPr lang="es-MX" sz="2800" dirty="0"/>
          </a:p>
        </p:txBody>
      </p:sp>
      <p:sp>
        <p:nvSpPr>
          <p:cNvPr id="4" name="3 Rectángulo redondeado"/>
          <p:cNvSpPr/>
          <p:nvPr/>
        </p:nvSpPr>
        <p:spPr>
          <a:xfrm>
            <a:off x="179512" y="404664"/>
            <a:ext cx="8280920" cy="936104"/>
          </a:xfrm>
          <a:prstGeom prst="roundRect">
            <a:avLst/>
          </a:prstGeom>
          <a:gradFill>
            <a:gsLst>
              <a:gs pos="0">
                <a:srgbClr val="E6DCAC"/>
              </a:gs>
              <a:gs pos="12000">
                <a:srgbClr val="E6D78A"/>
              </a:gs>
              <a:gs pos="30000">
                <a:srgbClr val="C7AC4C"/>
              </a:gs>
              <a:gs pos="45000">
                <a:srgbClr val="E6D78A"/>
              </a:gs>
              <a:gs pos="77000">
                <a:srgbClr val="C7AC4C"/>
              </a:gs>
              <a:gs pos="100000">
                <a:srgbClr val="E6DCAC"/>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200" dirty="0" smtClean="0">
                <a:solidFill>
                  <a:srgbClr val="226911"/>
                </a:solidFill>
                <a:latin typeface="Elephant" pitchFamily="18" charset="0"/>
              </a:rPr>
              <a:t>    </a:t>
            </a:r>
            <a:r>
              <a:rPr lang="es-MX" sz="1600" i="1" dirty="0" smtClean="0">
                <a:solidFill>
                  <a:srgbClr val="11752B"/>
                </a:solidFill>
                <a:latin typeface="Bodoni MT Black" pitchFamily="18" charset="0"/>
              </a:rPr>
              <a:t>Universidad Autónoma del Estado de México</a:t>
            </a:r>
          </a:p>
          <a:p>
            <a:pPr algn="ctr"/>
            <a:r>
              <a:rPr lang="es-MX" i="1" dirty="0" smtClean="0">
                <a:solidFill>
                  <a:srgbClr val="11752B"/>
                </a:solidFill>
                <a:latin typeface="Bodoni MT Black" pitchFamily="18" charset="0"/>
              </a:rPr>
              <a:t>  </a:t>
            </a:r>
            <a:r>
              <a:rPr lang="es-MX" sz="1600" i="1" dirty="0" smtClean="0">
                <a:solidFill>
                  <a:srgbClr val="11752B"/>
                </a:solidFill>
                <a:latin typeface="Arial Rounded MT Bold" pitchFamily="34" charset="0"/>
              </a:rPr>
              <a:t>Centro Universitario UAEM Texcoco</a:t>
            </a:r>
            <a:endParaRPr lang="es-ES" sz="1600" i="1" dirty="0">
              <a:solidFill>
                <a:srgbClr val="11752B"/>
              </a:solidFill>
              <a:latin typeface="Arial Rounded MT Bold" pitchFamily="34" charset="0"/>
            </a:endParaRPr>
          </a:p>
        </p:txBody>
      </p:sp>
      <p:grpSp>
        <p:nvGrpSpPr>
          <p:cNvPr id="5" name="12 Grupo"/>
          <p:cNvGrpSpPr/>
          <p:nvPr/>
        </p:nvGrpSpPr>
        <p:grpSpPr>
          <a:xfrm>
            <a:off x="431540" y="476672"/>
            <a:ext cx="792088" cy="792088"/>
            <a:chOff x="827584" y="404664"/>
            <a:chExt cx="792088" cy="792088"/>
          </a:xfrm>
        </p:grpSpPr>
        <p:sp>
          <p:nvSpPr>
            <p:cNvPr id="6" name="5 Elipse"/>
            <p:cNvSpPr/>
            <p:nvPr/>
          </p:nvSpPr>
          <p:spPr>
            <a:xfrm>
              <a:off x="827584" y="404664"/>
              <a:ext cx="792088" cy="792088"/>
            </a:xfrm>
            <a:prstGeom prst="ellipse">
              <a:avLst/>
            </a:prstGeom>
            <a:solidFill>
              <a:srgbClr val="FFFFFF"/>
            </a:solidFill>
            <a:ln>
              <a:solidFill>
                <a:schemeClr val="accent3">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solidFill>
                  <a:prstClr val="white"/>
                </a:solidFill>
              </a:endParaRPr>
            </a:p>
          </p:txBody>
        </p:sp>
        <p:pic>
          <p:nvPicPr>
            <p:cNvPr id="7" name="Picture 2" descr="http://t1.gstatic.com/images?q=tbn:ANd9GcSfLtaCsGO9UgQ96G_1eswjYFRMOZ_RtGGO6cdOqtA40QlhU6vh6WmpYcye">
              <a:hlinkClick r:id="rId2"/>
            </p:cNvPr>
            <p:cNvPicPr>
              <a:picLocks noChangeAspect="1" noChangeArrowheads="1"/>
            </p:cNvPicPr>
            <p:nvPr/>
          </p:nvPicPr>
          <p:blipFill>
            <a:blip r:embed="rId3" cstate="print">
              <a:lum bright="17000" contrast="3000"/>
            </a:blip>
            <a:srcRect/>
            <a:stretch>
              <a:fillRect/>
            </a:stretch>
          </p:blipFill>
          <p:spPr bwMode="auto">
            <a:xfrm>
              <a:off x="956031" y="553460"/>
              <a:ext cx="543553" cy="507505"/>
            </a:xfrm>
            <a:prstGeom prst="rect">
              <a:avLst/>
            </a:prstGeom>
            <a:noFill/>
          </p:spPr>
        </p:pic>
      </p:grpSp>
      <p:grpSp>
        <p:nvGrpSpPr>
          <p:cNvPr id="8" name="12 Grupo"/>
          <p:cNvGrpSpPr/>
          <p:nvPr/>
        </p:nvGrpSpPr>
        <p:grpSpPr>
          <a:xfrm>
            <a:off x="7380312" y="476672"/>
            <a:ext cx="792088" cy="792088"/>
            <a:chOff x="827584" y="404664"/>
            <a:chExt cx="792088" cy="792088"/>
          </a:xfrm>
        </p:grpSpPr>
        <p:sp>
          <p:nvSpPr>
            <p:cNvPr id="9" name="8 Elipse"/>
            <p:cNvSpPr/>
            <p:nvPr/>
          </p:nvSpPr>
          <p:spPr>
            <a:xfrm>
              <a:off x="827584" y="404664"/>
              <a:ext cx="792088" cy="792088"/>
            </a:xfrm>
            <a:prstGeom prst="ellipse">
              <a:avLst/>
            </a:prstGeom>
            <a:solidFill>
              <a:srgbClr val="FFFFFF"/>
            </a:solidFill>
            <a:ln>
              <a:solidFill>
                <a:schemeClr val="accent3">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solidFill>
                  <a:prstClr val="white"/>
                </a:solidFill>
              </a:endParaRPr>
            </a:p>
          </p:txBody>
        </p:sp>
        <p:pic>
          <p:nvPicPr>
            <p:cNvPr id="10" name="Picture 2" descr="http://t1.gstatic.com/images?q=tbn:ANd9GcSfLtaCsGO9UgQ96G_1eswjYFRMOZ_RtGGO6cdOqtA40QlhU6vh6WmpYcye">
              <a:hlinkClick r:id="rId2"/>
            </p:cNvPr>
            <p:cNvPicPr>
              <a:picLocks noChangeAspect="1" noChangeArrowheads="1"/>
            </p:cNvPicPr>
            <p:nvPr/>
          </p:nvPicPr>
          <p:blipFill>
            <a:blip r:embed="rId3" cstate="print">
              <a:lum bright="17000" contrast="3000"/>
            </a:blip>
            <a:srcRect/>
            <a:stretch>
              <a:fillRect/>
            </a:stretch>
          </p:blipFill>
          <p:spPr bwMode="auto">
            <a:xfrm>
              <a:off x="956031" y="553460"/>
              <a:ext cx="543553" cy="507505"/>
            </a:xfrm>
            <a:prstGeom prst="rect">
              <a:avLst/>
            </a:prstGeom>
            <a:noFill/>
          </p:spPr>
        </p:pic>
      </p:grpSp>
      <p:sp>
        <p:nvSpPr>
          <p:cNvPr id="11" name="10 Título"/>
          <p:cNvSpPr>
            <a:spLocks noGrp="1"/>
          </p:cNvSpPr>
          <p:nvPr>
            <p:ph type="title"/>
          </p:nvPr>
        </p:nvSpPr>
        <p:spPr>
          <a:xfrm>
            <a:off x="467544" y="1579343"/>
            <a:ext cx="8229600" cy="523220"/>
          </a:xfrm>
          <a:prstGeom prst="rect">
            <a:avLst/>
          </a:prstGeom>
          <a:solidFill>
            <a:schemeClr val="accent5">
              <a:lumMod val="60000"/>
              <a:lumOff val="40000"/>
            </a:schemeClr>
          </a:solidFill>
        </p:spPr>
        <p:txBody>
          <a:bodyPr wrap="square">
            <a:spAutoFit/>
          </a:bodyPr>
          <a:lstStyle/>
          <a:p>
            <a:r>
              <a:rPr lang="es-ES" sz="2800" b="1" dirty="0" smtClean="0">
                <a:latin typeface="Arial" charset="0"/>
                <a:cs typeface="Arial" charset="0"/>
              </a:rPr>
              <a:t>FUNCIONARIOS </a:t>
            </a:r>
            <a:r>
              <a:rPr lang="es-ES" sz="2800" b="1" dirty="0">
                <a:latin typeface="Arial" charset="0"/>
                <a:cs typeface="Arial" charset="0"/>
              </a:rPr>
              <a:t>JUDICIALES</a:t>
            </a:r>
            <a:r>
              <a:rPr lang="es-ES" sz="2800" dirty="0" smtClean="0">
                <a:latin typeface="Arial" charset="0"/>
                <a:cs typeface="Arial" charset="0"/>
              </a:rPr>
              <a:t>.</a:t>
            </a:r>
            <a:endParaRPr lang="es-MX" sz="2800" dirty="0"/>
          </a:p>
        </p:txBody>
      </p:sp>
    </p:spTree>
    <p:extLst>
      <p:ext uri="{BB962C8B-B14F-4D97-AF65-F5344CB8AC3E}">
        <p14:creationId xmlns:p14="http://schemas.microsoft.com/office/powerpoint/2010/main" val="902711271"/>
      </p:ext>
    </p:extLst>
  </p:cSld>
  <p:clrMapOvr>
    <a:masterClrMapping/>
  </p:clrMapOvr>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1 Título"/>
          <p:cNvSpPr>
            <a:spLocks noGrp="1"/>
          </p:cNvSpPr>
          <p:nvPr>
            <p:ph type="title"/>
          </p:nvPr>
        </p:nvSpPr>
        <p:spPr>
          <a:xfrm>
            <a:off x="285750" y="274638"/>
            <a:ext cx="8715375" cy="6226175"/>
          </a:xfrm>
        </p:spPr>
        <p:txBody>
          <a:bodyPr/>
          <a:lstStyle/>
          <a:p>
            <a:pPr eaLnBrk="1" hangingPunct="1"/>
            <a:r>
              <a:rPr lang="es-ES" dirty="0" smtClean="0">
                <a:latin typeface="Arial" charset="0"/>
                <a:cs typeface="Arial" charset="0"/>
              </a:rPr>
              <a:t/>
            </a:r>
            <a:br>
              <a:rPr lang="es-ES" dirty="0" smtClean="0">
                <a:latin typeface="Arial" charset="0"/>
                <a:cs typeface="Arial" charset="0"/>
              </a:rPr>
            </a:br>
            <a:r>
              <a:rPr lang="es-ES" dirty="0" smtClean="0">
                <a:latin typeface="Arial" charset="0"/>
                <a:cs typeface="Arial" charset="0"/>
              </a:rPr>
              <a:t/>
            </a:r>
            <a:br>
              <a:rPr lang="es-ES" dirty="0" smtClean="0">
                <a:latin typeface="Arial" charset="0"/>
                <a:cs typeface="Arial" charset="0"/>
              </a:rPr>
            </a:br>
            <a:r>
              <a:rPr lang="es-ES" dirty="0" smtClean="0">
                <a:latin typeface="Arial" charset="0"/>
                <a:cs typeface="Arial" charset="0"/>
              </a:rPr>
              <a:t/>
            </a:r>
            <a:br>
              <a:rPr lang="es-ES" dirty="0" smtClean="0">
                <a:latin typeface="Arial" charset="0"/>
                <a:cs typeface="Arial" charset="0"/>
              </a:rPr>
            </a:br>
            <a:r>
              <a:rPr lang="es-ES" dirty="0" smtClean="0">
                <a:latin typeface="Arial" charset="0"/>
                <a:cs typeface="Arial" charset="0"/>
              </a:rPr>
              <a:t/>
            </a:r>
            <a:br>
              <a:rPr lang="es-ES" dirty="0" smtClean="0">
                <a:latin typeface="Arial" charset="0"/>
                <a:cs typeface="Arial" charset="0"/>
              </a:rPr>
            </a:br>
            <a:r>
              <a:rPr lang="es-ES" dirty="0" smtClean="0">
                <a:latin typeface="Arial" charset="0"/>
                <a:cs typeface="Arial" charset="0"/>
              </a:rPr>
              <a:t/>
            </a:r>
            <a:br>
              <a:rPr lang="es-ES" dirty="0" smtClean="0">
                <a:latin typeface="Arial" charset="0"/>
                <a:cs typeface="Arial" charset="0"/>
              </a:rPr>
            </a:br>
            <a:r>
              <a:rPr lang="es-ES" dirty="0" smtClean="0">
                <a:latin typeface="Arial" charset="0"/>
                <a:cs typeface="Arial" charset="0"/>
              </a:rPr>
              <a:t/>
            </a:r>
            <a:br>
              <a:rPr lang="es-ES" dirty="0" smtClean="0">
                <a:latin typeface="Arial" charset="0"/>
                <a:cs typeface="Arial" charset="0"/>
              </a:rPr>
            </a:br>
            <a:r>
              <a:rPr lang="es-ES" dirty="0" smtClean="0">
                <a:latin typeface="Arial" charset="0"/>
                <a:cs typeface="Arial" charset="0"/>
              </a:rPr>
              <a:t/>
            </a:r>
            <a:br>
              <a:rPr lang="es-ES" dirty="0" smtClean="0">
                <a:latin typeface="Arial" charset="0"/>
                <a:cs typeface="Arial" charset="0"/>
              </a:rPr>
            </a:br>
            <a:r>
              <a:rPr lang="es-ES" dirty="0" smtClean="0">
                <a:latin typeface="Arial" charset="0"/>
                <a:cs typeface="Arial" charset="0"/>
              </a:rPr>
              <a:t/>
            </a:r>
            <a:br>
              <a:rPr lang="es-ES" dirty="0" smtClean="0">
                <a:latin typeface="Arial" charset="0"/>
                <a:cs typeface="Arial" charset="0"/>
              </a:rPr>
            </a:br>
            <a:endParaRPr lang="es-ES" dirty="0" smtClean="0"/>
          </a:p>
        </p:txBody>
      </p:sp>
      <p:sp>
        <p:nvSpPr>
          <p:cNvPr id="6" name="5 Proceso alternativo"/>
          <p:cNvSpPr/>
          <p:nvPr/>
        </p:nvSpPr>
        <p:spPr>
          <a:xfrm>
            <a:off x="3143250" y="1571625"/>
            <a:ext cx="2571750" cy="1112838"/>
          </a:xfrm>
          <a:prstGeom prst="flowChartAlternateProcess">
            <a:avLst/>
          </a:prstGeom>
          <a:solidFill>
            <a:schemeClr val="accent5">
              <a:lumMod val="60000"/>
              <a:lumOff val="40000"/>
            </a:schemeClr>
          </a:solidFill>
        </p:spPr>
        <p:style>
          <a:lnRef idx="1">
            <a:schemeClr val="accent5"/>
          </a:lnRef>
          <a:fillRef idx="2">
            <a:schemeClr val="accent5"/>
          </a:fillRef>
          <a:effectRef idx="1">
            <a:schemeClr val="accent5"/>
          </a:effectRef>
          <a:fontRef idx="minor">
            <a:schemeClr val="dk1"/>
          </a:fontRef>
        </p:style>
        <p:txBody>
          <a:bodyPr anchor="ctr"/>
          <a:lstStyle/>
          <a:p>
            <a:pPr algn="ctr" fontAlgn="auto">
              <a:spcBef>
                <a:spcPts val="0"/>
              </a:spcBef>
              <a:spcAft>
                <a:spcPts val="0"/>
              </a:spcAft>
              <a:defRPr/>
            </a:pPr>
            <a:r>
              <a:rPr lang="es-ES" sz="2000" b="1" dirty="0">
                <a:latin typeface="Arial" pitchFamily="34" charset="0"/>
                <a:cs typeface="Arial" pitchFamily="34" charset="0"/>
              </a:rPr>
              <a:t>13.1.1 CLASES DE SECRETARIOS JUDICIALES</a:t>
            </a:r>
          </a:p>
        </p:txBody>
      </p:sp>
      <p:sp>
        <p:nvSpPr>
          <p:cNvPr id="17" name="16 Proceso alternativo"/>
          <p:cNvSpPr/>
          <p:nvPr/>
        </p:nvSpPr>
        <p:spPr>
          <a:xfrm>
            <a:off x="428625" y="4143375"/>
            <a:ext cx="1928813" cy="1143000"/>
          </a:xfrm>
          <a:prstGeom prst="flowChartAlternateProcess">
            <a:avLst/>
          </a:prstGeom>
          <a:solidFill>
            <a:schemeClr val="accent5">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s-ES" b="1" dirty="0">
                <a:solidFill>
                  <a:schemeClr val="tx1"/>
                </a:solidFill>
                <a:latin typeface="Arial" pitchFamily="34" charset="0"/>
                <a:cs typeface="Arial" pitchFamily="34" charset="0"/>
              </a:rPr>
              <a:t>SECRETARIO DE ACUERDOS</a:t>
            </a:r>
          </a:p>
        </p:txBody>
      </p:sp>
      <p:sp>
        <p:nvSpPr>
          <p:cNvPr id="21" name="20 Proceso alternativo"/>
          <p:cNvSpPr/>
          <p:nvPr/>
        </p:nvSpPr>
        <p:spPr>
          <a:xfrm>
            <a:off x="2643188" y="4143375"/>
            <a:ext cx="1928812" cy="1214438"/>
          </a:xfrm>
          <a:prstGeom prst="flowChartAlternateProcess">
            <a:avLst/>
          </a:prstGeom>
          <a:solidFill>
            <a:schemeClr val="accent5">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s-ES" b="1" dirty="0">
                <a:solidFill>
                  <a:schemeClr val="tx1"/>
                </a:solidFill>
                <a:latin typeface="Arial" pitchFamily="34" charset="0"/>
                <a:cs typeface="Arial" pitchFamily="34" charset="0"/>
              </a:rPr>
              <a:t>SECRETARIO  PROYECTISTA</a:t>
            </a:r>
          </a:p>
        </p:txBody>
      </p:sp>
      <p:sp>
        <p:nvSpPr>
          <p:cNvPr id="22" name="21 Proceso alternativo"/>
          <p:cNvSpPr/>
          <p:nvPr/>
        </p:nvSpPr>
        <p:spPr>
          <a:xfrm>
            <a:off x="4857750" y="4143375"/>
            <a:ext cx="1857375" cy="1214438"/>
          </a:xfrm>
          <a:prstGeom prst="flowChartAlternateProcess">
            <a:avLst/>
          </a:prstGeom>
          <a:solidFill>
            <a:schemeClr val="accent5">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s-ES" b="1" dirty="0">
                <a:solidFill>
                  <a:schemeClr val="tx1"/>
                </a:solidFill>
                <a:latin typeface="Arial" pitchFamily="34" charset="0"/>
                <a:cs typeface="Arial" pitchFamily="34" charset="0"/>
              </a:rPr>
              <a:t>SECRETARIO ACTUARIO</a:t>
            </a:r>
          </a:p>
        </p:txBody>
      </p:sp>
      <p:sp>
        <p:nvSpPr>
          <p:cNvPr id="23" name="22 Proceso alternativo"/>
          <p:cNvSpPr/>
          <p:nvPr/>
        </p:nvSpPr>
        <p:spPr>
          <a:xfrm>
            <a:off x="6929438" y="4143375"/>
            <a:ext cx="1928812" cy="1214438"/>
          </a:xfrm>
          <a:prstGeom prst="flowChartAlternateProcess">
            <a:avLst/>
          </a:prstGeom>
          <a:solidFill>
            <a:schemeClr val="accent5">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s-ES" b="1" dirty="0">
                <a:solidFill>
                  <a:schemeClr val="tx1"/>
                </a:solidFill>
                <a:latin typeface="Arial" pitchFamily="34" charset="0"/>
                <a:cs typeface="Arial" pitchFamily="34" charset="0"/>
              </a:rPr>
              <a:t>SECRETARIO CONCILIADOR</a:t>
            </a:r>
          </a:p>
        </p:txBody>
      </p:sp>
      <p:sp>
        <p:nvSpPr>
          <p:cNvPr id="24" name="23 Flecha curvada hacia la derecha"/>
          <p:cNvSpPr/>
          <p:nvPr/>
        </p:nvSpPr>
        <p:spPr>
          <a:xfrm>
            <a:off x="642938" y="2143125"/>
            <a:ext cx="1500187" cy="1928813"/>
          </a:xfrm>
          <a:prstGeom prst="curvedRightArrow">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solidFill>
                <a:schemeClr val="tx1"/>
              </a:solidFill>
            </a:endParaRPr>
          </a:p>
        </p:txBody>
      </p:sp>
      <p:sp>
        <p:nvSpPr>
          <p:cNvPr id="25" name="24 Flecha curvada hacia la izquierda"/>
          <p:cNvSpPr/>
          <p:nvPr/>
        </p:nvSpPr>
        <p:spPr>
          <a:xfrm>
            <a:off x="7072313" y="2071688"/>
            <a:ext cx="1285875" cy="2000250"/>
          </a:xfrm>
          <a:prstGeom prst="curvedLeftArrow">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solidFill>
                <a:schemeClr val="tx1"/>
              </a:solidFill>
            </a:endParaRPr>
          </a:p>
        </p:txBody>
      </p:sp>
      <p:sp>
        <p:nvSpPr>
          <p:cNvPr id="26" name="25 Flecha abajo"/>
          <p:cNvSpPr/>
          <p:nvPr/>
        </p:nvSpPr>
        <p:spPr>
          <a:xfrm>
            <a:off x="3286125" y="2928938"/>
            <a:ext cx="484188" cy="977900"/>
          </a:xfrm>
          <a:prstGeom prst="downArrow">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27" name="26 Flecha abajo"/>
          <p:cNvSpPr/>
          <p:nvPr/>
        </p:nvSpPr>
        <p:spPr>
          <a:xfrm>
            <a:off x="5143500" y="2928938"/>
            <a:ext cx="484188" cy="977900"/>
          </a:xfrm>
          <a:prstGeom prst="downArrow">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18" name="17 Rectángulo redondeado"/>
          <p:cNvSpPr/>
          <p:nvPr/>
        </p:nvSpPr>
        <p:spPr>
          <a:xfrm>
            <a:off x="179512" y="404664"/>
            <a:ext cx="8280920" cy="936104"/>
          </a:xfrm>
          <a:prstGeom prst="roundRect">
            <a:avLst/>
          </a:prstGeom>
          <a:gradFill>
            <a:gsLst>
              <a:gs pos="0">
                <a:srgbClr val="E6DCAC"/>
              </a:gs>
              <a:gs pos="12000">
                <a:srgbClr val="E6D78A"/>
              </a:gs>
              <a:gs pos="30000">
                <a:srgbClr val="C7AC4C"/>
              </a:gs>
              <a:gs pos="45000">
                <a:srgbClr val="E6D78A"/>
              </a:gs>
              <a:gs pos="77000">
                <a:srgbClr val="C7AC4C"/>
              </a:gs>
              <a:gs pos="100000">
                <a:srgbClr val="E6DCAC"/>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200" dirty="0" smtClean="0">
                <a:solidFill>
                  <a:srgbClr val="226911"/>
                </a:solidFill>
                <a:latin typeface="Elephant" pitchFamily="18" charset="0"/>
              </a:rPr>
              <a:t>    </a:t>
            </a:r>
            <a:r>
              <a:rPr lang="es-MX" sz="1600" i="1" dirty="0" smtClean="0">
                <a:solidFill>
                  <a:srgbClr val="11752B"/>
                </a:solidFill>
                <a:latin typeface="Bodoni MT Black" pitchFamily="18" charset="0"/>
              </a:rPr>
              <a:t>Universidad Autónoma del Estado de México</a:t>
            </a:r>
          </a:p>
          <a:p>
            <a:pPr algn="ctr"/>
            <a:r>
              <a:rPr lang="es-MX" i="1" dirty="0" smtClean="0">
                <a:solidFill>
                  <a:srgbClr val="11752B"/>
                </a:solidFill>
                <a:latin typeface="Bodoni MT Black" pitchFamily="18" charset="0"/>
              </a:rPr>
              <a:t>  </a:t>
            </a:r>
            <a:r>
              <a:rPr lang="es-MX" sz="1600" i="1" dirty="0" smtClean="0">
                <a:solidFill>
                  <a:srgbClr val="11752B"/>
                </a:solidFill>
                <a:latin typeface="Arial Rounded MT Bold" pitchFamily="34" charset="0"/>
              </a:rPr>
              <a:t>Centro Universitario UAEM Texcoco</a:t>
            </a:r>
            <a:endParaRPr lang="es-ES" sz="1600" i="1" dirty="0">
              <a:solidFill>
                <a:srgbClr val="11752B"/>
              </a:solidFill>
              <a:latin typeface="Arial Rounded MT Bold" pitchFamily="34" charset="0"/>
            </a:endParaRPr>
          </a:p>
        </p:txBody>
      </p:sp>
      <p:pic>
        <p:nvPicPr>
          <p:cNvPr id="19" name="Picture 2" descr="http://t1.gstatic.com/images?q=tbn:ANd9GcSfLtaCsGO9UgQ96G_1eswjYFRMOZ_RtGGO6cdOqtA40QlhU6vh6WmpYcye">
            <a:hlinkClick r:id="rId2"/>
          </p:cNvPr>
          <p:cNvPicPr>
            <a:picLocks noChangeAspect="1" noChangeArrowheads="1"/>
          </p:cNvPicPr>
          <p:nvPr/>
        </p:nvPicPr>
        <p:blipFill>
          <a:blip r:embed="rId3" cstate="print">
            <a:lum bright="17000" contrast="3000"/>
          </a:blip>
          <a:srcRect/>
          <a:stretch>
            <a:fillRect/>
          </a:stretch>
        </p:blipFill>
        <p:spPr bwMode="auto">
          <a:xfrm>
            <a:off x="559987" y="625468"/>
            <a:ext cx="543553" cy="507505"/>
          </a:xfrm>
          <a:prstGeom prst="rect">
            <a:avLst/>
          </a:prstGeom>
          <a:noFill/>
        </p:spPr>
      </p:pic>
      <p:pic>
        <p:nvPicPr>
          <p:cNvPr id="20" name="Picture 2" descr="http://t1.gstatic.com/images?q=tbn:ANd9GcSfLtaCsGO9UgQ96G_1eswjYFRMOZ_RtGGO6cdOqtA40QlhU6vh6WmpYcye">
            <a:hlinkClick r:id="rId2"/>
          </p:cNvPr>
          <p:cNvPicPr>
            <a:picLocks noChangeAspect="1" noChangeArrowheads="1"/>
          </p:cNvPicPr>
          <p:nvPr/>
        </p:nvPicPr>
        <p:blipFill>
          <a:blip r:embed="rId3" cstate="print">
            <a:lum bright="17000" contrast="3000"/>
          </a:blip>
          <a:srcRect/>
          <a:stretch>
            <a:fillRect/>
          </a:stretch>
        </p:blipFill>
        <p:spPr bwMode="auto">
          <a:xfrm>
            <a:off x="7524328" y="625468"/>
            <a:ext cx="543553" cy="507505"/>
          </a:xfrm>
          <a:prstGeom prst="rect">
            <a:avLst/>
          </a:prstGeom>
          <a:noFill/>
        </p:spPr>
      </p:pic>
    </p:spTree>
    <p:extLst>
      <p:ext uri="{BB962C8B-B14F-4D97-AF65-F5344CB8AC3E}">
        <p14:creationId xmlns:p14="http://schemas.microsoft.com/office/powerpoint/2010/main" val="3067956395"/>
      </p:ext>
    </p:extLst>
  </p:cSld>
  <p:clrMapOvr>
    <a:masterClrMapping/>
  </p:clrMapOvr>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2276872"/>
            <a:ext cx="8229600" cy="4248472"/>
          </a:xfrm>
        </p:spPr>
        <p:txBody>
          <a:bodyPr>
            <a:normAutofit/>
          </a:bodyPr>
          <a:lstStyle/>
          <a:p>
            <a:pPr marL="0" indent="0" algn="just">
              <a:lnSpc>
                <a:spcPct val="90000"/>
              </a:lnSpc>
              <a:buNone/>
            </a:pPr>
            <a:r>
              <a:rPr lang="es-ES" sz="2800" dirty="0">
                <a:solidFill>
                  <a:schemeClr val="bg1"/>
                </a:solidFill>
                <a:latin typeface="Arial" pitchFamily="34" charset="0"/>
                <a:cs typeface="Arial" pitchFamily="34" charset="0"/>
              </a:rPr>
              <a:t>“Es la máxima autoridad administrativa, en esta materia ejerce distintas funciones incluso suelen presidir audiencias. Además de la fe publica  que da a las actuaciones del juez y de entregar la relación de asuntos para acordar, el secretario de acuerdos puede sustituir temporalmente al titular del órgano judicial, dependiendo y atendiendo los señalamientos y formalidades establecidos en las leyes respectivas”. (González, 2007, pág. 259 a 260).</a:t>
            </a:r>
          </a:p>
          <a:p>
            <a:pPr marL="0" indent="0">
              <a:lnSpc>
                <a:spcPct val="90000"/>
              </a:lnSpc>
              <a:buNone/>
            </a:pPr>
            <a:endParaRPr lang="es-ES" sz="2800" dirty="0">
              <a:latin typeface="Arial" charset="0"/>
              <a:cs typeface="Arial" charset="0"/>
            </a:endParaRPr>
          </a:p>
          <a:p>
            <a:pPr marL="0" indent="0" algn="just">
              <a:buNone/>
            </a:pPr>
            <a:endParaRPr lang="es-MX" sz="2800" dirty="0" smtClean="0"/>
          </a:p>
          <a:p>
            <a:pPr marL="0" indent="0" algn="just">
              <a:buNone/>
            </a:pPr>
            <a:endParaRPr lang="es-MX" sz="2800" dirty="0"/>
          </a:p>
          <a:p>
            <a:pPr marL="0" indent="0" algn="just">
              <a:buNone/>
            </a:pPr>
            <a:endParaRPr lang="es-MX" sz="2800" dirty="0"/>
          </a:p>
          <a:p>
            <a:pPr marL="0" indent="0">
              <a:buNone/>
            </a:pPr>
            <a:endParaRPr lang="es-MX" sz="2800" dirty="0" smtClean="0"/>
          </a:p>
          <a:p>
            <a:pPr marL="0" indent="0">
              <a:buNone/>
            </a:pPr>
            <a:endParaRPr lang="es-MX" sz="2800" dirty="0"/>
          </a:p>
          <a:p>
            <a:pPr marL="0" indent="0">
              <a:buNone/>
            </a:pPr>
            <a:endParaRPr lang="es-MX" sz="2800" dirty="0" smtClean="0"/>
          </a:p>
          <a:p>
            <a:pPr marL="0" indent="0">
              <a:buNone/>
            </a:pPr>
            <a:endParaRPr lang="es-MX" sz="2800" dirty="0"/>
          </a:p>
          <a:p>
            <a:pPr marL="0" indent="0">
              <a:buNone/>
            </a:pPr>
            <a:endParaRPr lang="es-MX" sz="2800" dirty="0" smtClean="0"/>
          </a:p>
          <a:p>
            <a:pPr marL="0" indent="0">
              <a:buNone/>
            </a:pPr>
            <a:endParaRPr lang="es-MX" sz="2800" dirty="0"/>
          </a:p>
        </p:txBody>
      </p:sp>
      <p:sp>
        <p:nvSpPr>
          <p:cNvPr id="4" name="3 Rectángulo redondeado"/>
          <p:cNvSpPr/>
          <p:nvPr/>
        </p:nvSpPr>
        <p:spPr>
          <a:xfrm>
            <a:off x="179512" y="404664"/>
            <a:ext cx="8280920" cy="936104"/>
          </a:xfrm>
          <a:prstGeom prst="roundRect">
            <a:avLst/>
          </a:prstGeom>
          <a:gradFill>
            <a:gsLst>
              <a:gs pos="0">
                <a:srgbClr val="E6DCAC"/>
              </a:gs>
              <a:gs pos="12000">
                <a:srgbClr val="E6D78A"/>
              </a:gs>
              <a:gs pos="30000">
                <a:srgbClr val="C7AC4C"/>
              </a:gs>
              <a:gs pos="45000">
                <a:srgbClr val="E6D78A"/>
              </a:gs>
              <a:gs pos="77000">
                <a:srgbClr val="C7AC4C"/>
              </a:gs>
              <a:gs pos="100000">
                <a:srgbClr val="E6DCAC"/>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200" dirty="0" smtClean="0">
                <a:solidFill>
                  <a:srgbClr val="226911"/>
                </a:solidFill>
                <a:latin typeface="Elephant" pitchFamily="18" charset="0"/>
              </a:rPr>
              <a:t>    </a:t>
            </a:r>
            <a:r>
              <a:rPr lang="es-MX" sz="1600" i="1" dirty="0" smtClean="0">
                <a:solidFill>
                  <a:srgbClr val="11752B"/>
                </a:solidFill>
                <a:latin typeface="Bodoni MT Black" pitchFamily="18" charset="0"/>
              </a:rPr>
              <a:t>Universidad Autónoma del Estado de México</a:t>
            </a:r>
          </a:p>
          <a:p>
            <a:pPr algn="ctr"/>
            <a:r>
              <a:rPr lang="es-MX" i="1" dirty="0" smtClean="0">
                <a:solidFill>
                  <a:srgbClr val="11752B"/>
                </a:solidFill>
                <a:latin typeface="Bodoni MT Black" pitchFamily="18" charset="0"/>
              </a:rPr>
              <a:t>  </a:t>
            </a:r>
            <a:r>
              <a:rPr lang="es-MX" sz="1600" i="1" dirty="0" smtClean="0">
                <a:solidFill>
                  <a:srgbClr val="11752B"/>
                </a:solidFill>
                <a:latin typeface="Arial Rounded MT Bold" pitchFamily="34" charset="0"/>
              </a:rPr>
              <a:t>Centro Universitario UAEM Texcoco</a:t>
            </a:r>
            <a:endParaRPr lang="es-ES" sz="1600" i="1" dirty="0">
              <a:solidFill>
                <a:srgbClr val="11752B"/>
              </a:solidFill>
              <a:latin typeface="Arial Rounded MT Bold" pitchFamily="34" charset="0"/>
            </a:endParaRPr>
          </a:p>
        </p:txBody>
      </p:sp>
      <p:grpSp>
        <p:nvGrpSpPr>
          <p:cNvPr id="5" name="12 Grupo"/>
          <p:cNvGrpSpPr/>
          <p:nvPr/>
        </p:nvGrpSpPr>
        <p:grpSpPr>
          <a:xfrm>
            <a:off x="431540" y="476672"/>
            <a:ext cx="792088" cy="792088"/>
            <a:chOff x="827584" y="404664"/>
            <a:chExt cx="792088" cy="792088"/>
          </a:xfrm>
        </p:grpSpPr>
        <p:sp>
          <p:nvSpPr>
            <p:cNvPr id="6" name="5 Elipse"/>
            <p:cNvSpPr/>
            <p:nvPr/>
          </p:nvSpPr>
          <p:spPr>
            <a:xfrm>
              <a:off x="827584" y="404664"/>
              <a:ext cx="792088" cy="792088"/>
            </a:xfrm>
            <a:prstGeom prst="ellipse">
              <a:avLst/>
            </a:prstGeom>
            <a:solidFill>
              <a:srgbClr val="FFFFFF"/>
            </a:solidFill>
            <a:ln>
              <a:solidFill>
                <a:schemeClr val="accent3">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solidFill>
                  <a:prstClr val="white"/>
                </a:solidFill>
              </a:endParaRPr>
            </a:p>
          </p:txBody>
        </p:sp>
        <p:pic>
          <p:nvPicPr>
            <p:cNvPr id="7" name="Picture 2" descr="http://t1.gstatic.com/images?q=tbn:ANd9GcSfLtaCsGO9UgQ96G_1eswjYFRMOZ_RtGGO6cdOqtA40QlhU6vh6WmpYcye">
              <a:hlinkClick r:id="rId2"/>
            </p:cNvPr>
            <p:cNvPicPr>
              <a:picLocks noChangeAspect="1" noChangeArrowheads="1"/>
            </p:cNvPicPr>
            <p:nvPr/>
          </p:nvPicPr>
          <p:blipFill>
            <a:blip r:embed="rId3" cstate="print">
              <a:lum bright="17000" contrast="3000"/>
            </a:blip>
            <a:srcRect/>
            <a:stretch>
              <a:fillRect/>
            </a:stretch>
          </p:blipFill>
          <p:spPr bwMode="auto">
            <a:xfrm>
              <a:off x="956031" y="553460"/>
              <a:ext cx="543553" cy="507505"/>
            </a:xfrm>
            <a:prstGeom prst="rect">
              <a:avLst/>
            </a:prstGeom>
            <a:noFill/>
          </p:spPr>
        </p:pic>
      </p:grpSp>
      <p:grpSp>
        <p:nvGrpSpPr>
          <p:cNvPr id="8" name="12 Grupo"/>
          <p:cNvGrpSpPr/>
          <p:nvPr/>
        </p:nvGrpSpPr>
        <p:grpSpPr>
          <a:xfrm>
            <a:off x="7380312" y="476672"/>
            <a:ext cx="792088" cy="792088"/>
            <a:chOff x="827584" y="404664"/>
            <a:chExt cx="792088" cy="792088"/>
          </a:xfrm>
        </p:grpSpPr>
        <p:sp>
          <p:nvSpPr>
            <p:cNvPr id="9" name="8 Elipse"/>
            <p:cNvSpPr/>
            <p:nvPr/>
          </p:nvSpPr>
          <p:spPr>
            <a:xfrm>
              <a:off x="827584" y="404664"/>
              <a:ext cx="792088" cy="792088"/>
            </a:xfrm>
            <a:prstGeom prst="ellipse">
              <a:avLst/>
            </a:prstGeom>
            <a:solidFill>
              <a:srgbClr val="FFFFFF"/>
            </a:solidFill>
            <a:ln>
              <a:solidFill>
                <a:schemeClr val="accent3">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solidFill>
                  <a:prstClr val="white"/>
                </a:solidFill>
              </a:endParaRPr>
            </a:p>
          </p:txBody>
        </p:sp>
        <p:pic>
          <p:nvPicPr>
            <p:cNvPr id="10" name="Picture 2" descr="http://t1.gstatic.com/images?q=tbn:ANd9GcSfLtaCsGO9UgQ96G_1eswjYFRMOZ_RtGGO6cdOqtA40QlhU6vh6WmpYcye">
              <a:hlinkClick r:id="rId2"/>
            </p:cNvPr>
            <p:cNvPicPr>
              <a:picLocks noChangeAspect="1" noChangeArrowheads="1"/>
            </p:cNvPicPr>
            <p:nvPr/>
          </p:nvPicPr>
          <p:blipFill>
            <a:blip r:embed="rId3" cstate="print">
              <a:lum bright="17000" contrast="3000"/>
            </a:blip>
            <a:srcRect/>
            <a:stretch>
              <a:fillRect/>
            </a:stretch>
          </p:blipFill>
          <p:spPr bwMode="auto">
            <a:xfrm>
              <a:off x="956031" y="553460"/>
              <a:ext cx="543553" cy="507505"/>
            </a:xfrm>
            <a:prstGeom prst="rect">
              <a:avLst/>
            </a:prstGeom>
            <a:noFill/>
          </p:spPr>
        </p:pic>
      </p:grpSp>
      <p:sp>
        <p:nvSpPr>
          <p:cNvPr id="11" name="10 Título"/>
          <p:cNvSpPr>
            <a:spLocks noGrp="1"/>
          </p:cNvSpPr>
          <p:nvPr>
            <p:ph type="title"/>
          </p:nvPr>
        </p:nvSpPr>
        <p:spPr>
          <a:xfrm>
            <a:off x="467544" y="1579343"/>
            <a:ext cx="8229600" cy="523220"/>
          </a:xfrm>
          <a:prstGeom prst="rect">
            <a:avLst/>
          </a:prstGeom>
          <a:solidFill>
            <a:schemeClr val="accent5">
              <a:lumMod val="60000"/>
              <a:lumOff val="40000"/>
            </a:schemeClr>
          </a:solidFill>
        </p:spPr>
        <p:txBody>
          <a:bodyPr wrap="square">
            <a:spAutoFit/>
          </a:bodyPr>
          <a:lstStyle/>
          <a:p>
            <a:r>
              <a:rPr lang="es-MX" sz="2800" dirty="0" smtClean="0"/>
              <a:t>SECRETARIO DE ACUERDOS</a:t>
            </a:r>
            <a:endParaRPr lang="es-MX" sz="2800" dirty="0"/>
          </a:p>
        </p:txBody>
      </p:sp>
    </p:spTree>
    <p:extLst>
      <p:ext uri="{BB962C8B-B14F-4D97-AF65-F5344CB8AC3E}">
        <p14:creationId xmlns:p14="http://schemas.microsoft.com/office/powerpoint/2010/main" val="3409110782"/>
      </p:ext>
    </p:extLst>
  </p:cSld>
  <p:clrMapOvr>
    <a:masterClrMapping/>
  </p:clrMapOvr>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2785</TotalTime>
  <Words>12944</Words>
  <Application>Microsoft Office PowerPoint</Application>
  <PresentationFormat>Presentación en pantalla (4:3)</PresentationFormat>
  <Paragraphs>1799</Paragraphs>
  <Slides>153</Slides>
  <Notes>3</Notes>
  <HiddenSlides>0</HiddenSlides>
  <MMClips>0</MMClips>
  <ScaleCrop>false</ScaleCrop>
  <HeadingPairs>
    <vt:vector size="4" baseType="variant">
      <vt:variant>
        <vt:lpstr>Tema</vt:lpstr>
      </vt:variant>
      <vt:variant>
        <vt:i4>1</vt:i4>
      </vt:variant>
      <vt:variant>
        <vt:lpstr>Títulos de diapositiva</vt:lpstr>
      </vt:variant>
      <vt:variant>
        <vt:i4>153</vt:i4>
      </vt:variant>
    </vt:vector>
  </HeadingPairs>
  <TitlesOfParts>
    <vt:vector size="154" baseType="lpstr">
      <vt:lpstr>Tema de Office</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UNIVERSIDAD AUTÓNOMA DEL ESTADO DE MÉXICO          CENTRO UNIVERSITARIO UAEM TEXCOCO </vt:lpstr>
      <vt:lpstr>El derecho procesal se estructura en torno a tres conceptos fundamentales: </vt:lpstr>
      <vt:lpstr>El derecho procesal se estructura en torno a tres conceptos fundamentales …</vt:lpstr>
      <vt:lpstr>ACCIÓN, JURISDICCIÓN Y PROCESO</vt:lpstr>
      <vt:lpstr>PRESUPUESTOS PROCESALES. DEFINICIÓN</vt:lpstr>
      <vt:lpstr>PRESUPUESTOS PROCESALES. DEFINICIÓN …</vt:lpstr>
      <vt:lpstr>UNIVERSIDAD AUTÓNOMA DEL ESTADO DE MÉXICO CENRO UNIVERSITARIO UAEM TEXCOCO</vt:lpstr>
      <vt:lpstr>CLASIFICACIÓN DE LOS PRESUPUESTOS PROCESALES</vt:lpstr>
      <vt:lpstr>LEGITIMACION PROCESAL </vt:lpstr>
      <vt:lpstr>EXAMEN OFICIOSO</vt:lpstr>
      <vt:lpstr>FALTA DE ALGÚN PRESUPUESTO PROCESAL</vt:lpstr>
      <vt:lpstr>PRETENSIÓN Y HECHOS </vt:lpstr>
      <vt:lpstr> Características de la pretensión procesal:  </vt:lpstr>
      <vt:lpstr>PRETENSIÓN FORMAL O PROCESAL Y MATERIAL (QUISBERT, 2010)</vt:lpstr>
      <vt:lpstr>Presentación de PowerPoint</vt:lpstr>
      <vt:lpstr>PRETENSIÓN PROCESAL</vt:lpstr>
      <vt:lpstr>FUNDAMENTO DE LA PRETENSIÓN</vt:lpstr>
      <vt:lpstr> Elementos de la pretensión (Quisbert, Ermo, 2010) </vt:lpstr>
      <vt:lpstr>PRETENSIÓN Y DERECHO SUBJETIVO</vt:lpstr>
      <vt:lpstr> Clasificación de las pretensiones (Santos Azuela, H., 2005, p. 78) </vt:lpstr>
      <vt:lpstr>EN FUNCIÓN AL INTERES QUE SE PERSIGUE</vt:lpstr>
      <vt:lpstr>Presentación de PowerPoint</vt:lpstr>
      <vt:lpstr>Presentación de PowerPoint</vt:lpstr>
      <vt:lpstr>PRETENSIÓN, ACCION Y DEMANDA</vt:lpstr>
      <vt:lpstr>ACCIÓN: SU CONCEPTO</vt:lpstr>
      <vt:lpstr>Procedencia de la acción:</vt:lpstr>
      <vt:lpstr>Presentación de PowerPoint</vt:lpstr>
      <vt:lpstr>Presentación de PowerPoint</vt:lpstr>
      <vt:lpstr> ACCIÓN Y DEMANDA </vt:lpstr>
      <vt:lpstr>Presentación de PowerPoint</vt:lpstr>
      <vt:lpstr>AUDIENCIA PREVIA Y DE CONCILIACIÓN:</vt:lpstr>
      <vt:lpstr>Presentación de PowerPoint</vt:lpstr>
      <vt:lpstr>    Universidad Autónoma del Estado de México   UAEM            Centro Universitario UAEM Texcoco</vt:lpstr>
      <vt:lpstr>    Universidad Autónoma del Estado de México   UAEM            Centro Universitario UAEM Texcoco</vt:lpstr>
      <vt:lpstr>    Universidad Autónoma del Estado de México   UAEM            Centro Universitario UAEM Texcoco</vt:lpstr>
      <vt:lpstr>    Universidad Autónoma del Estado de México   Centro Universitario UAEM Texcoco</vt:lpstr>
      <vt:lpstr>Presentación de PowerPoint</vt:lpstr>
      <vt:lpstr>Presentación de PowerPoint</vt:lpstr>
      <vt:lpstr>PROCESO JURISDICCIONAL </vt:lpstr>
      <vt:lpstr>Presentación de PowerPoint</vt:lpstr>
      <vt:lpstr>Presentación de PowerPoint</vt:lpstr>
      <vt:lpstr>A. UN CUMULO DE ACTOS</vt:lpstr>
      <vt:lpstr>B. REGULADOS NORMATIVAMENTE</vt:lpstr>
      <vt:lpstr>C. ACTOS DEL JUEZ Y DEMÁS SUJETOS QUE INTERVIENE ANTE UN ÓRGANO DEL ESTADO</vt:lpstr>
      <vt:lpstr>D. ANTE UN ÓRGANO DEL ESTADO CON FACULTADES JURISDICCIONALES</vt:lpstr>
      <vt:lpstr>E. APLICACIÓN DE LAS NORMAS JURÍDICAS</vt:lpstr>
      <vt:lpstr>F. SOLUCIÓN DE LA CONTROVERSIA O CONTROVERSIAS PLANTEADAS.</vt:lpstr>
      <vt:lpstr>    Universidad Autónoma del Estado de México   UAEM            Centro Universitario UAEM Texcoco</vt:lpstr>
      <vt:lpstr>    Universidad Autónoma del Estado de México   UAEM            Centro Universitario UAEM Texcoco</vt:lpstr>
      <vt:lpstr>FINALIDAD DEL PROCESO</vt:lpstr>
      <vt:lpstr>JURISDICCIÓN. CONCEPTO</vt:lpstr>
      <vt:lpstr>JURISDICCIÓN. CONCEPTOS . . .</vt:lpstr>
      <vt:lpstr>JURISDICCIÓN. CONCEPTOS . . .</vt:lpstr>
      <vt:lpstr>JURISDICCIÓN. CONCEPTOS . . .</vt:lpstr>
      <vt:lpstr>JURISDICCIÓN. CONCEPTOS . . .</vt:lpstr>
      <vt:lpstr>ELEMENTOS DE LA JURISDICCIÓN</vt:lpstr>
      <vt:lpstr>BASES DE LA JURISDICCIÓN</vt:lpstr>
      <vt:lpstr>DESLINDE ENTRE JURISDICCIÓN Y ADMINISTRACIÓN</vt:lpstr>
      <vt:lpstr>DESLINDE ENTRE JURISDICCIÓN Y ADMINISTRACIÓN…</vt:lpstr>
      <vt:lpstr>FUNCIÓN JURISDICCIONAL</vt:lpstr>
      <vt:lpstr>ACTIVIDAD JUDICIAL Y FUNCIÓN JURISDICCIONAL</vt:lpstr>
      <vt:lpstr>FUNCIÓN JURISDICCIONAL</vt:lpstr>
      <vt:lpstr>ACTIVIDAD JUDICIAL Y FUNCIÓN JURISDICCIONAL…</vt:lpstr>
      <vt:lpstr>FUNCIÓN JURISDICCIONAL </vt:lpstr>
      <vt:lpstr>JURISDICCIÓN CONTENCIOSA Y  JURISDICCIÓN VOLUNTARIA</vt:lpstr>
      <vt:lpstr>JURISDICCIÓN CONCURRENTE</vt:lpstr>
      <vt:lpstr>CONFLICTOS DE JURISDICCIÓN</vt:lpstr>
      <vt:lpstr>Órganos Jurisdiccionales diferentes del Poder Judicial</vt:lpstr>
      <vt:lpstr>ÓRGANO JURISDICCIONAL Y JUZGADOR</vt:lpstr>
      <vt:lpstr>ÓRGANOS JURISDICCIONALES UNIPERSONALES Y PLURIPERSONALES</vt:lpstr>
      <vt:lpstr>EL JUZGADOR Y SU CLASIFICACIÓN</vt:lpstr>
      <vt:lpstr>REQUISITOS DEL JUZGADOR</vt:lpstr>
      <vt:lpstr>PODERES DEL JUZGADODR</vt:lpstr>
      <vt:lpstr>RESPONSABILIDAD CIVIL DEL JUZGADOR</vt:lpstr>
      <vt:lpstr>RESPONSABIIDAD PENAL</vt:lpstr>
      <vt:lpstr>FUNCIONARIOS JUDICIALES.</vt:lpstr>
      <vt:lpstr>        </vt:lpstr>
      <vt:lpstr>SECRETARIO DE ACUERDOS</vt:lpstr>
      <vt:lpstr>OBLIGACIONES DE LOS SECRETARIO DE ACUERDOS</vt:lpstr>
      <vt:lpstr>OBLIGACIONES DE LOS SECRETARIO DE ACUERDOS…</vt:lpstr>
      <vt:lpstr>OBLIGACIONES DE LOS SECRETARIO DE ACUERDOS…</vt:lpstr>
      <vt:lpstr>OBLIGACIONES DE LOS SECRETARIO DE ACUERDOS…</vt:lpstr>
      <vt:lpstr>GARANTIAS Y RESPONSABILIDADES DE LOS SECRETARIOS</vt:lpstr>
      <vt:lpstr>GARANTÍAS Y RESPONSABILIDADES DE LOS SECRETARIOS…</vt:lpstr>
      <vt:lpstr>EMPLEADOS JUDICIALES</vt:lpstr>
      <vt:lpstr>MINISTERIO PÚBLICO</vt:lpstr>
      <vt:lpstr>MINISTERIO PÚBLICO: LA LEY ORGANICA DE  LA PROCURADURIA GENERAL DE JUSTICIA DEL ESTADO DE MEXICO</vt:lpstr>
      <vt:lpstr>    Universidad Autónoma del Estado de México   Centro Universitario UAEM Texcoco</vt:lpstr>
      <vt:lpstr>ATRIBUCIONES DEL MINISTERIO PUBLICO EN LOS PROCEDIMIENTOS…</vt:lpstr>
      <vt:lpstr>ATRIBUCIONES DEL MINISTERIO PUBLICO EN LOS PROCEDIMIENTOS…</vt:lpstr>
      <vt:lpstr>ATRIBUCIONES DEL MINISTERIO PUBLICO EN LOS PROCEDIMIENTOS…</vt:lpstr>
      <vt:lpstr>ATRIBUCIONES DEL MINISTERIO PUBLICO EN LOS PROCEDIMIENTOS…</vt:lpstr>
      <vt:lpstr>SECRETARIO PROYECTISTA</vt:lpstr>
      <vt:lpstr>SECRETARIO ACTUARIO</vt:lpstr>
      <vt:lpstr>SECRETARIO   CONCILIADOR.</vt:lpstr>
      <vt:lpstr>ORGANIZACIÓN DEL PODER JUDICIAL: CPEUM</vt:lpstr>
      <vt:lpstr>ORGANIZACIÓN DEL PODER JUDICIAL DE LA FEDERACIÓN</vt:lpstr>
      <vt:lpstr>CONSEJOS DE LA JUDICATURA</vt:lpstr>
      <vt:lpstr>COMPETENCIA </vt:lpstr>
      <vt:lpstr>CUESTIONES DE COMPETENCIA OBJETIVA Y COMO RESOLVERLA</vt:lpstr>
      <vt:lpstr>COMPETENCIA OBJETIVA</vt:lpstr>
      <vt:lpstr>Presentación de PowerPoint</vt:lpstr>
      <vt:lpstr>CRITERIOS RECTORES DE LA COMPETENCIA</vt:lpstr>
      <vt:lpstr>CRITERIOS RECTORES DE LA COMPETENCIA…</vt:lpstr>
      <vt:lpstr>CRITERIOS RECTORES DE LA COMPETENCIA…</vt:lpstr>
      <vt:lpstr>Presentación de PowerPoint</vt:lpstr>
      <vt:lpstr>INCOMPETENCIA POR DECLINATORIA</vt:lpstr>
      <vt:lpstr>INCOMPETENCIA POR INHIBITORIA</vt:lpstr>
      <vt:lpstr>COMPETENCIA SUBJETIVA</vt:lpstr>
      <vt:lpstr>INCOMPETENCIA SUBJETIVA</vt:lpstr>
      <vt:lpstr>Presentación de PowerPoint</vt:lpstr>
      <vt:lpstr>RECUSACIÓN GENÉRICA</vt:lpstr>
      <vt:lpstr>RECUSACIÓN CON EXPRESIÓN DE CAUSA</vt:lpstr>
      <vt:lpstr>COMPETENCIA CONCURRENTE</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Usuario</dc:creator>
  <cp:lastModifiedBy>SERIE-J</cp:lastModifiedBy>
  <cp:revision>260</cp:revision>
  <dcterms:created xsi:type="dcterms:W3CDTF">2011-09-21T17:22:10Z</dcterms:created>
  <dcterms:modified xsi:type="dcterms:W3CDTF">2015-10-03T04:54:07Z</dcterms:modified>
</cp:coreProperties>
</file>