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33"/>
  </p:notesMasterIdLst>
  <p:sldIdLst>
    <p:sldId id="310" r:id="rId3"/>
    <p:sldId id="282" r:id="rId4"/>
    <p:sldId id="283" r:id="rId5"/>
    <p:sldId id="311" r:id="rId6"/>
    <p:sldId id="312" r:id="rId7"/>
    <p:sldId id="313" r:id="rId8"/>
    <p:sldId id="314" r:id="rId9"/>
    <p:sldId id="315" r:id="rId10"/>
    <p:sldId id="316" r:id="rId11"/>
    <p:sldId id="317" r:id="rId12"/>
    <p:sldId id="318" r:id="rId13"/>
    <p:sldId id="319" r:id="rId14"/>
    <p:sldId id="320" r:id="rId15"/>
    <p:sldId id="321" r:id="rId16"/>
    <p:sldId id="322" r:id="rId17"/>
    <p:sldId id="323" r:id="rId18"/>
    <p:sldId id="324" r:id="rId19"/>
    <p:sldId id="325" r:id="rId20"/>
    <p:sldId id="309" r:id="rId21"/>
    <p:sldId id="262" r:id="rId22"/>
    <p:sldId id="263" r:id="rId23"/>
    <p:sldId id="264" r:id="rId24"/>
    <p:sldId id="265" r:id="rId25"/>
    <p:sldId id="266" r:id="rId26"/>
    <p:sldId id="267" r:id="rId27"/>
    <p:sldId id="268" r:id="rId28"/>
    <p:sldId id="269" r:id="rId29"/>
    <p:sldId id="270" r:id="rId30"/>
    <p:sldId id="272" r:id="rId31"/>
    <p:sldId id="273"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854F48A1-44D9-44C8-A401-145CA47C7540}">
          <p14:sldIdLst>
            <p14:sldId id="310"/>
            <p14:sldId id="282"/>
            <p14:sldId id="283"/>
            <p14:sldId id="311"/>
            <p14:sldId id="312"/>
            <p14:sldId id="313"/>
            <p14:sldId id="314"/>
            <p14:sldId id="315"/>
            <p14:sldId id="316"/>
            <p14:sldId id="317"/>
            <p14:sldId id="318"/>
            <p14:sldId id="319"/>
            <p14:sldId id="320"/>
            <p14:sldId id="321"/>
            <p14:sldId id="322"/>
            <p14:sldId id="323"/>
            <p14:sldId id="324"/>
            <p14:sldId id="325"/>
            <p14:sldId id="309"/>
            <p14:sldId id="262"/>
            <p14:sldId id="263"/>
            <p14:sldId id="264"/>
            <p14:sldId id="265"/>
            <p14:sldId id="266"/>
            <p14:sldId id="267"/>
            <p14:sldId id="268"/>
            <p14:sldId id="269"/>
            <p14:sldId id="270"/>
            <p14:sldId id="272"/>
            <p14:sldId id="273"/>
          </p14:sldIdLst>
        </p14:section>
        <p14:section name="Sección sin título" id="{9DE6C432-399A-4856-ACD9-6BF14EA527DC}">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94434" autoAdjust="0"/>
  </p:normalViewPr>
  <p:slideViewPr>
    <p:cSldViewPr>
      <p:cViewPr>
        <p:scale>
          <a:sx n="100" d="100"/>
          <a:sy n="100" d="100"/>
        </p:scale>
        <p:origin x="56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94080F-377C-48C0-8E83-65E19736EA9F}" type="datetimeFigureOut">
              <a:rPr lang="es-MX" smtClean="0"/>
              <a:t>02/10/2015</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84A540-E116-438C-A67A-A0E819C8CEC2}" type="slidenum">
              <a:rPr lang="es-MX" smtClean="0"/>
              <a:t>‹Nº›</a:t>
            </a:fld>
            <a:endParaRPr lang="es-MX"/>
          </a:p>
        </p:txBody>
      </p:sp>
    </p:spTree>
    <p:extLst>
      <p:ext uri="{BB962C8B-B14F-4D97-AF65-F5344CB8AC3E}">
        <p14:creationId xmlns:p14="http://schemas.microsoft.com/office/powerpoint/2010/main" val="2989386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284A540-E116-438C-A67A-A0E819C8CEC2}" type="slidenum">
              <a:rPr lang="es-MX" smtClean="0"/>
              <a:t>1</a:t>
            </a:fld>
            <a:endParaRPr lang="es-MX"/>
          </a:p>
        </p:txBody>
      </p:sp>
    </p:spTree>
    <p:extLst>
      <p:ext uri="{BB962C8B-B14F-4D97-AF65-F5344CB8AC3E}">
        <p14:creationId xmlns:p14="http://schemas.microsoft.com/office/powerpoint/2010/main" val="3987456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284A540-E116-438C-A67A-A0E819C8CEC2}" type="slidenum">
              <a:rPr lang="es-MX" smtClean="0"/>
              <a:t>5</a:t>
            </a:fld>
            <a:endParaRPr lang="es-MX"/>
          </a:p>
        </p:txBody>
      </p:sp>
    </p:spTree>
    <p:extLst>
      <p:ext uri="{BB962C8B-B14F-4D97-AF65-F5344CB8AC3E}">
        <p14:creationId xmlns:p14="http://schemas.microsoft.com/office/powerpoint/2010/main" val="3512454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284A540-E116-438C-A67A-A0E819C8CEC2}" type="slidenum">
              <a:rPr lang="es-MX" smtClean="0"/>
              <a:t>6</a:t>
            </a:fld>
            <a:endParaRPr lang="es-MX"/>
          </a:p>
        </p:txBody>
      </p:sp>
    </p:spTree>
    <p:extLst>
      <p:ext uri="{BB962C8B-B14F-4D97-AF65-F5344CB8AC3E}">
        <p14:creationId xmlns:p14="http://schemas.microsoft.com/office/powerpoint/2010/main" val="653133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284A540-E116-438C-A67A-A0E819C8CEC2}" type="slidenum">
              <a:rPr lang="es-MX" smtClean="0"/>
              <a:t>7</a:t>
            </a:fld>
            <a:endParaRPr lang="es-MX"/>
          </a:p>
        </p:txBody>
      </p:sp>
    </p:spTree>
    <p:extLst>
      <p:ext uri="{BB962C8B-B14F-4D97-AF65-F5344CB8AC3E}">
        <p14:creationId xmlns:p14="http://schemas.microsoft.com/office/powerpoint/2010/main" val="1562841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1284A540-E116-438C-A67A-A0E819C8CEC2}" type="slidenum">
              <a:rPr lang="es-MX" smtClean="0"/>
              <a:t>8</a:t>
            </a:fld>
            <a:endParaRPr lang="es-MX"/>
          </a:p>
        </p:txBody>
      </p:sp>
    </p:spTree>
    <p:extLst>
      <p:ext uri="{BB962C8B-B14F-4D97-AF65-F5344CB8AC3E}">
        <p14:creationId xmlns:p14="http://schemas.microsoft.com/office/powerpoint/2010/main" val="25223507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pPr lvl="0"/>
            <a:r>
              <a:rPr lang="es-ES" noProof="0" smtClean="0"/>
              <a:t>Haga clic para modificar el estilo de título del patrón</a:t>
            </a:r>
            <a:endParaRPr lang="en-US" noProof="0" smtClean="0"/>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pPr lvl="0"/>
            <a:r>
              <a:rPr lang="es-ES" noProof="0" smtClean="0"/>
              <a:t>Haga clic para modificar el estilo de subtítulo del patrón</a:t>
            </a:r>
            <a:endParaRPr lang="en-US" noProof="0" smtClean="0"/>
          </a:p>
        </p:txBody>
      </p:sp>
      <p:sp>
        <p:nvSpPr>
          <p:cNvPr id="3076" name="Rectangle 4"/>
          <p:cNvSpPr>
            <a:spLocks noGrp="1" noChangeArrowheads="1"/>
          </p:cNvSpPr>
          <p:nvPr>
            <p:ph type="dt" sz="half" idx="2"/>
          </p:nvPr>
        </p:nvSpPr>
        <p:spPr/>
        <p:txBody>
          <a:bodyPr/>
          <a:lstStyle>
            <a:lvl1pPr>
              <a:defRPr/>
            </a:lvl1pPr>
          </a:lstStyle>
          <a:p>
            <a:fld id="{A5DF3ABB-A013-41B0-9205-281FAC073867}" type="datetimeFigureOut">
              <a:rPr lang="es-MX" smtClean="0"/>
              <a:t>02/10/2015</a:t>
            </a:fld>
            <a:endParaRPr lang="es-MX"/>
          </a:p>
        </p:txBody>
      </p:sp>
      <p:sp>
        <p:nvSpPr>
          <p:cNvPr id="3077" name="Rectangle 5"/>
          <p:cNvSpPr>
            <a:spLocks noGrp="1" noChangeArrowheads="1"/>
          </p:cNvSpPr>
          <p:nvPr>
            <p:ph type="ftr" sz="quarter" idx="3"/>
          </p:nvPr>
        </p:nvSpPr>
        <p:spPr/>
        <p:txBody>
          <a:bodyPr/>
          <a:lstStyle>
            <a:lvl1pPr>
              <a:defRPr/>
            </a:lvl1pPr>
          </a:lstStyle>
          <a:p>
            <a:endParaRPr lang="es-MX"/>
          </a:p>
        </p:txBody>
      </p:sp>
      <p:sp>
        <p:nvSpPr>
          <p:cNvPr id="3078" name="Rectangle 6"/>
          <p:cNvSpPr>
            <a:spLocks noGrp="1" noChangeArrowheads="1"/>
          </p:cNvSpPr>
          <p:nvPr>
            <p:ph type="sldNum" sz="quarter" idx="4"/>
          </p:nvPr>
        </p:nvSpPr>
        <p:spPr/>
        <p:txBody>
          <a:bodyPr/>
          <a:lstStyle>
            <a:lvl1pPr>
              <a:defRPr/>
            </a:lvl1pPr>
          </a:lstStyle>
          <a:p>
            <a:fld id="{069473E5-0E91-487B-BB18-43645AB6678A}"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98123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94475" y="685800"/>
            <a:ext cx="1771650" cy="5440363"/>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1279525" y="685800"/>
            <a:ext cx="5162550" cy="54403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1430750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s-ES" smtClean="0"/>
              <a:t>Haga clic para modificar el estilo de título del patrón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white"/>
        <p:txBody>
          <a:bodyPr/>
          <a:lstStyle/>
          <a:p>
            <a:fld id="{A5DF3ABB-A013-41B0-9205-281FAC073867}" type="datetimeFigureOut">
              <a:rPr lang="es-MX" smtClean="0"/>
              <a:t>02/10/2015</a:t>
            </a:fld>
            <a:endParaRPr lang="es-MX"/>
          </a:p>
        </p:txBody>
      </p:sp>
      <p:sp>
        <p:nvSpPr>
          <p:cNvPr id="5" name="Footer Placeholder 4"/>
          <p:cNvSpPr>
            <a:spLocks noGrp="1"/>
          </p:cNvSpPr>
          <p:nvPr>
            <p:ph type="ftr" sz="quarter" idx="11"/>
          </p:nvPr>
        </p:nvSpPr>
        <p:spPr bwMode="white"/>
        <p:txBody>
          <a:bodyPr/>
          <a:lstStyle/>
          <a:p>
            <a:endParaRPr lang="es-MX"/>
          </a:p>
        </p:txBody>
      </p:sp>
      <p:sp>
        <p:nvSpPr>
          <p:cNvPr id="6" name="Slide Number Placeholder 5"/>
          <p:cNvSpPr>
            <a:spLocks noGrp="1"/>
          </p:cNvSpPr>
          <p:nvPr>
            <p:ph type="sldNum" sz="quarter" idx="12"/>
          </p:nvPr>
        </p:nvSpPr>
        <p:spPr/>
        <p:txBody>
          <a:bodyPr/>
          <a:lstStyle/>
          <a:p>
            <a:fld id="{069473E5-0E91-487B-BB18-43645AB6678A}" type="slidenum">
              <a:rPr lang="es-MX" smtClean="0"/>
              <a:t>‹Nº›</a:t>
            </a:fld>
            <a:endParaRPr lang="es-MX"/>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DF3ABB-A013-41B0-9205-281FAC07386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9473E5-0E91-487B-BB18-43645AB6678A}" type="slidenum">
              <a:rPr lang="es-MX" smtClean="0"/>
              <a:t>‹Nº›</a:t>
            </a:fld>
            <a:endParaRPr lang="es-MX"/>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DF3ABB-A013-41B0-9205-281FAC07386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9473E5-0E91-487B-BB18-43645AB6678A}" type="slidenum">
              <a:rPr lang="es-MX" smtClean="0"/>
              <a:t>‹Nº›</a:t>
            </a:fld>
            <a:endParaRPr lang="es-MX"/>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A5DF3ABB-A013-41B0-9205-281FAC07386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69473E5-0E91-487B-BB18-43645AB6678A}" type="slidenum">
              <a:rPr lang="es-MX" smtClean="0"/>
              <a:t>‹Nº›</a:t>
            </a:fld>
            <a:endParaRPr lang="es-MX"/>
          </a:p>
        </p:txBody>
      </p:sp>
      <p:sp>
        <p:nvSpPr>
          <p:cNvPr id="12" name="Content Placeholder 11"/>
          <p:cNvSpPr>
            <a:spLocks noGrp="1"/>
          </p:cNvSpPr>
          <p:nvPr>
            <p:ph sz="quarter" idx="14"/>
          </p:nvPr>
        </p:nvSpPr>
        <p:spPr>
          <a:xfrm>
            <a:off x="46482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A5DF3ABB-A013-41B0-9205-281FAC073867}"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69473E5-0E91-487B-BB18-43645AB6678A}" type="slidenum">
              <a:rPr lang="es-MX" smtClean="0"/>
              <a:t>‹Nº›</a:t>
            </a:fld>
            <a:endParaRPr lang="es-MX"/>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5DF3ABB-A013-41B0-9205-281FAC073867}"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69473E5-0E91-487B-BB18-43645AB6678A}" type="slidenum">
              <a:rPr lang="es-MX" smtClean="0"/>
              <a:t>‹Nº›</a:t>
            </a:fld>
            <a:endParaRPr lang="es-MX"/>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5DF3ABB-A013-41B0-9205-281FAC07386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69473E5-0E91-487B-BB18-43645AB6678A}" type="slidenum">
              <a:rPr lang="es-MX" smtClean="0"/>
              <a:t>‹Nº›</a:t>
            </a:fld>
            <a:endParaRPr lang="es-MX"/>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5DF3ABB-A013-41B0-9205-281FAC07386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69473E5-0E91-487B-BB18-43645AB6678A}" type="slidenum">
              <a:rPr lang="es-MX" smtClean="0"/>
              <a:t>‹Nº›</a:t>
            </a:fld>
            <a:endParaRPr lang="es-MX"/>
          </a:p>
        </p:txBody>
      </p:sp>
      <p:sp>
        <p:nvSpPr>
          <p:cNvPr id="9" name="Content Placeholder 8"/>
          <p:cNvSpPr>
            <a:spLocks noGrp="1"/>
          </p:cNvSpPr>
          <p:nvPr>
            <p:ph sz="quarter" idx="13"/>
          </p:nvPr>
        </p:nvSpPr>
        <p:spPr>
          <a:xfrm>
            <a:off x="1371600" y="1676400"/>
            <a:ext cx="3276600" cy="3505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2757044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5DF3ABB-A013-41B0-9205-281FAC07386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69473E5-0E91-487B-BB18-43645AB6678A}" type="slidenum">
              <a:rPr lang="es-MX" smtClean="0"/>
              <a:t>‹Nº›</a:t>
            </a:fld>
            <a:endParaRPr lang="es-MX"/>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5DF3ABB-A013-41B0-9205-281FAC07386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9473E5-0E91-487B-BB18-43645AB6678A}" type="slidenum">
              <a:rPr lang="es-MX" smtClean="0"/>
              <a:t>‹Nº›</a:t>
            </a:fld>
            <a:endParaRPr lang="es-MX"/>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DF3ABB-A013-41B0-9205-281FAC07386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69473E5-0E91-487B-BB18-43645AB6678A}"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3884740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1136802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8" name="7 Marcador de pie de página"/>
          <p:cNvSpPr>
            <a:spLocks noGrp="1"/>
          </p:cNvSpPr>
          <p:nvPr>
            <p:ph type="ftr" sz="quarter" idx="11"/>
          </p:nvPr>
        </p:nvSpPr>
        <p:spPr/>
        <p:txBody>
          <a:bodyPr/>
          <a:lstStyle>
            <a:lvl1pPr>
              <a:defRPr/>
            </a:lvl1pPr>
          </a:lstStyle>
          <a:p>
            <a:endParaRPr lang="es-MX"/>
          </a:p>
        </p:txBody>
      </p:sp>
      <p:sp>
        <p:nvSpPr>
          <p:cNvPr id="9" name="8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2681661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4" name="3 Marcador de pie de página"/>
          <p:cNvSpPr>
            <a:spLocks noGrp="1"/>
          </p:cNvSpPr>
          <p:nvPr>
            <p:ph type="ftr" sz="quarter" idx="11"/>
          </p:nvPr>
        </p:nvSpPr>
        <p:spPr/>
        <p:txBody>
          <a:bodyPr/>
          <a:lstStyle>
            <a:lvl1pPr>
              <a:defRPr/>
            </a:lvl1pPr>
          </a:lstStyle>
          <a:p>
            <a:endParaRPr lang="es-MX"/>
          </a:p>
        </p:txBody>
      </p:sp>
      <p:sp>
        <p:nvSpPr>
          <p:cNvPr id="5" name="4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1549671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3" name="2 Marcador de pie de página"/>
          <p:cNvSpPr>
            <a:spLocks noGrp="1"/>
          </p:cNvSpPr>
          <p:nvPr>
            <p:ph type="ftr" sz="quarter" idx="11"/>
          </p:nvPr>
        </p:nvSpPr>
        <p:spPr/>
        <p:txBody>
          <a:bodyPr/>
          <a:lstStyle>
            <a:lvl1pPr>
              <a:defRPr/>
            </a:lvl1pPr>
          </a:lstStyle>
          <a:p>
            <a:endParaRPr lang="es-MX"/>
          </a:p>
        </p:txBody>
      </p:sp>
      <p:sp>
        <p:nvSpPr>
          <p:cNvPr id="4" name="3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3745489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1405217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A5DF3ABB-A013-41B0-9205-281FAC073867}" type="datetimeFigureOut">
              <a:rPr lang="es-MX" smtClean="0"/>
              <a:t>02/10/2015</a:t>
            </a:fld>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069473E5-0E91-487B-BB18-43645AB6678A}" type="slidenum">
              <a:rPr lang="es-MX" smtClean="0"/>
              <a:t>‹Nº›</a:t>
            </a:fld>
            <a:endParaRPr lang="es-MX"/>
          </a:p>
        </p:txBody>
      </p:sp>
    </p:spTree>
    <p:extLst>
      <p:ext uri="{BB962C8B-B14F-4D97-AF65-F5344CB8AC3E}">
        <p14:creationId xmlns:p14="http://schemas.microsoft.com/office/powerpoint/2010/main" val="2814312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Haga clic para cambiar el estilo de título</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mn-lt"/>
              </a:defRPr>
            </a:lvl1pPr>
          </a:lstStyle>
          <a:p>
            <a:fld id="{A5DF3ABB-A013-41B0-9205-281FAC073867}" type="datetimeFigureOut">
              <a:rPr lang="es-MX" smtClean="0"/>
              <a:t>02/10/2015</a:t>
            </a:fld>
            <a:endParaRPr lang="es-MX"/>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s-MX"/>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mn-lt"/>
              </a:defRPr>
            </a:lvl1pPr>
          </a:lstStyle>
          <a:p>
            <a:fld id="{069473E5-0E91-487B-BB18-43645AB6678A}"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Century Gothic" pitchFamily="34" charset="0"/>
        </a:defRPr>
      </a:lvl2pPr>
      <a:lvl3pPr algn="l" rtl="0" eaLnBrk="1" fontAlgn="base" hangingPunct="1">
        <a:spcBef>
          <a:spcPct val="0"/>
        </a:spcBef>
        <a:spcAft>
          <a:spcPct val="0"/>
        </a:spcAft>
        <a:defRPr sz="3600">
          <a:solidFill>
            <a:schemeClr val="tx2"/>
          </a:solidFill>
          <a:latin typeface="Century Gothic" pitchFamily="34" charset="0"/>
        </a:defRPr>
      </a:lvl3pPr>
      <a:lvl4pPr algn="l" rtl="0" eaLnBrk="1" fontAlgn="base" hangingPunct="1">
        <a:spcBef>
          <a:spcPct val="0"/>
        </a:spcBef>
        <a:spcAft>
          <a:spcPct val="0"/>
        </a:spcAft>
        <a:defRPr sz="3600">
          <a:solidFill>
            <a:schemeClr val="tx2"/>
          </a:solidFill>
          <a:latin typeface="Century Gothic" pitchFamily="34" charset="0"/>
        </a:defRPr>
      </a:lvl4pPr>
      <a:lvl5pPr algn="l" rtl="0" eaLnBrk="1" fontAlgn="base" hangingPunct="1">
        <a:spcBef>
          <a:spcPct val="0"/>
        </a:spcBef>
        <a:spcAft>
          <a:spcPct val="0"/>
        </a:spcAft>
        <a:defRPr sz="3600">
          <a:solidFill>
            <a:schemeClr val="tx2"/>
          </a:solidFill>
          <a:latin typeface="Century Gothic" pitchFamily="34" charset="0"/>
        </a:defRPr>
      </a:lvl5pPr>
      <a:lvl6pPr marL="457200" algn="l" rtl="0" eaLnBrk="1" fontAlgn="base" hangingPunct="1">
        <a:spcBef>
          <a:spcPct val="0"/>
        </a:spcBef>
        <a:spcAft>
          <a:spcPct val="0"/>
        </a:spcAft>
        <a:defRPr sz="3600">
          <a:solidFill>
            <a:schemeClr val="tx2"/>
          </a:solidFill>
          <a:latin typeface="Century Gothic" pitchFamily="34" charset="0"/>
        </a:defRPr>
      </a:lvl6pPr>
      <a:lvl7pPr marL="914400" algn="l" rtl="0" eaLnBrk="1" fontAlgn="base" hangingPunct="1">
        <a:spcBef>
          <a:spcPct val="0"/>
        </a:spcBef>
        <a:spcAft>
          <a:spcPct val="0"/>
        </a:spcAft>
        <a:defRPr sz="3600">
          <a:solidFill>
            <a:schemeClr val="tx2"/>
          </a:solidFill>
          <a:latin typeface="Century Gothic" pitchFamily="34" charset="0"/>
        </a:defRPr>
      </a:lvl7pPr>
      <a:lvl8pPr marL="1371600" algn="l" rtl="0" eaLnBrk="1" fontAlgn="base" hangingPunct="1">
        <a:spcBef>
          <a:spcPct val="0"/>
        </a:spcBef>
        <a:spcAft>
          <a:spcPct val="0"/>
        </a:spcAft>
        <a:defRPr sz="3600">
          <a:solidFill>
            <a:schemeClr val="tx2"/>
          </a:solidFill>
          <a:latin typeface="Century Gothic" pitchFamily="34" charset="0"/>
        </a:defRPr>
      </a:lvl8pPr>
      <a:lvl9pPr marL="1828800" algn="l" rtl="0"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A5DF3ABB-A013-41B0-9205-281FAC073867}" type="datetimeFigureOut">
              <a:rPr lang="es-MX" smtClean="0"/>
              <a:t>02/10/2015</a:t>
            </a:fld>
            <a:endParaRPr lang="es-MX"/>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s-MX"/>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069473E5-0E91-487B-BB18-43645AB6678A}"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hyperlink" Target="http://plato.stanford.edu/entries/francis-bacon" TargetMode="External"/><Relationship Id="rId2" Type="http://schemas.openxmlformats.org/officeDocument/2006/relationships/hyperlink" Target="http://www.egs.edu/library/francis-bacon/biography/"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1196752"/>
            <a:ext cx="6400800" cy="936104"/>
          </a:xfrm>
        </p:spPr>
        <p:txBody>
          <a:bodyPr>
            <a:noAutofit/>
          </a:bodyPr>
          <a:lstStyle/>
          <a:p>
            <a:r>
              <a:rPr lang="es-MX" sz="2200" dirty="0" smtClean="0"/>
              <a:t>Material didáctico para la </a:t>
            </a:r>
            <a:r>
              <a:rPr lang="es-MX" sz="2200" dirty="0" err="1" smtClean="0"/>
              <a:t>Ua</a:t>
            </a:r>
            <a:r>
              <a:rPr lang="es-MX" sz="2200" dirty="0" smtClean="0"/>
              <a:t> corrientes literarias del inglés</a:t>
            </a:r>
            <a:endParaRPr lang="es-MX" sz="2200" dirty="0"/>
          </a:p>
        </p:txBody>
      </p:sp>
      <p:sp>
        <p:nvSpPr>
          <p:cNvPr id="3" name="Marcador de contenido 2"/>
          <p:cNvSpPr>
            <a:spLocks noGrp="1"/>
          </p:cNvSpPr>
          <p:nvPr>
            <p:ph idx="1"/>
          </p:nvPr>
        </p:nvSpPr>
        <p:spPr>
          <a:xfrm>
            <a:off x="1371600" y="2438400"/>
            <a:ext cx="6400800" cy="3222848"/>
          </a:xfrm>
        </p:spPr>
        <p:txBody>
          <a:bodyPr>
            <a:normAutofit/>
          </a:bodyPr>
          <a:lstStyle/>
          <a:p>
            <a:pPr algn="ctr"/>
            <a:r>
              <a:rPr lang="es-MX" dirty="0" smtClean="0"/>
              <a:t>UNIVERSIDAD AUTÓNOMA DEL ESTADO DE MÉXICO</a:t>
            </a:r>
          </a:p>
          <a:p>
            <a:pPr algn="ctr"/>
            <a:r>
              <a:rPr lang="es-MX" dirty="0" smtClean="0"/>
              <a:t>FACULTAD DE LENGUAS</a:t>
            </a:r>
          </a:p>
          <a:p>
            <a:pPr algn="ctr"/>
            <a:r>
              <a:rPr lang="es-MX" dirty="0" smtClean="0"/>
              <a:t>ACADEMIA DE ESTUDIOS CULTURALES</a:t>
            </a:r>
          </a:p>
          <a:p>
            <a:pPr algn="ctr"/>
            <a:r>
              <a:rPr lang="es-MX" dirty="0" smtClean="0"/>
              <a:t>TEMAS</a:t>
            </a:r>
            <a:r>
              <a:rPr lang="es-MX" smtClean="0"/>
              <a:t>: </a:t>
            </a:r>
            <a:r>
              <a:rPr lang="es-MX" smtClean="0"/>
              <a:t>RENAISSANCE IN ENGLISH LITERATURE</a:t>
            </a:r>
            <a:endParaRPr lang="es-MX" dirty="0" smtClean="0"/>
          </a:p>
          <a:p>
            <a:pPr algn="ctr"/>
            <a:r>
              <a:rPr lang="es-MX" dirty="0" smtClean="0"/>
              <a:t>30 DE SEPTIEMBRE DE 2015</a:t>
            </a:r>
          </a:p>
          <a:p>
            <a:pPr algn="ctr"/>
            <a:r>
              <a:rPr lang="es-MX" dirty="0" smtClean="0"/>
              <a:t>ELABORÓ: DRA. CELENE GARCÍA ÁVILA</a:t>
            </a:r>
          </a:p>
          <a:p>
            <a:pPr algn="ctr"/>
            <a:endParaRPr lang="es-MX" dirty="0"/>
          </a:p>
        </p:txBody>
      </p:sp>
    </p:spTree>
    <p:extLst>
      <p:ext uri="{BB962C8B-B14F-4D97-AF65-F5344CB8AC3E}">
        <p14:creationId xmlns:p14="http://schemas.microsoft.com/office/powerpoint/2010/main" val="32661028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052736"/>
            <a:ext cx="7128792" cy="842789"/>
          </a:xfrm>
        </p:spPr>
        <p:txBody>
          <a:bodyPr>
            <a:noAutofit/>
          </a:bodyPr>
          <a:lstStyle/>
          <a:p>
            <a:r>
              <a:rPr lang="en-US" sz="2400" b="1" dirty="0"/>
              <a:t>The Renaissance </a:t>
            </a:r>
            <a:r>
              <a:rPr lang="en-US" sz="2400" b="1" dirty="0" smtClean="0"/>
              <a:t>OF Sir Francis bacon</a:t>
            </a:r>
            <a:endParaRPr lang="es-MX" sz="2400" dirty="0"/>
          </a:p>
        </p:txBody>
      </p:sp>
      <p:sp>
        <p:nvSpPr>
          <p:cNvPr id="3" name="2 Marcador de contenido"/>
          <p:cNvSpPr>
            <a:spLocks noGrp="1"/>
          </p:cNvSpPr>
          <p:nvPr>
            <p:ph idx="1"/>
          </p:nvPr>
        </p:nvSpPr>
        <p:spPr>
          <a:xfrm>
            <a:off x="657225" y="1772816"/>
            <a:ext cx="7659191" cy="4014936"/>
          </a:xfrm>
        </p:spPr>
        <p:txBody>
          <a:bodyPr>
            <a:noAutofit/>
          </a:bodyPr>
          <a:lstStyle/>
          <a:p>
            <a:r>
              <a:rPr lang="en-US" sz="1700" dirty="0" smtClean="0"/>
              <a:t>Gifted </a:t>
            </a:r>
            <a:r>
              <a:rPr lang="en-US" sz="1700" dirty="0"/>
              <a:t>as a writer, scientific thinker, judge, and politician, </a:t>
            </a:r>
            <a:r>
              <a:rPr lang="en-US" sz="1700" dirty="0" smtClean="0"/>
              <a:t>Bacon is a man of the Renaissance. He deliberately </a:t>
            </a:r>
            <a:r>
              <a:rPr lang="en-US" sz="1700" dirty="0"/>
              <a:t>cultivated numerous </a:t>
            </a:r>
            <a:r>
              <a:rPr lang="en-US" sz="1700" dirty="0" smtClean="0"/>
              <a:t>talents.</a:t>
            </a:r>
            <a:endParaRPr lang="en-US" sz="1700" dirty="0"/>
          </a:p>
          <a:p>
            <a:r>
              <a:rPr lang="en-US" sz="1700" dirty="0" smtClean="0"/>
              <a:t>Bacon </a:t>
            </a:r>
            <a:r>
              <a:rPr lang="en-US" sz="1700" dirty="0"/>
              <a:t>sought to promote the responsible use of </a:t>
            </a:r>
            <a:r>
              <a:rPr lang="en-US" sz="1700" dirty="0" smtClean="0"/>
              <a:t>reason, as well as other thinkers </a:t>
            </a:r>
            <a:r>
              <a:rPr lang="en-US" sz="1700" dirty="0"/>
              <a:t>of the </a:t>
            </a:r>
            <a:r>
              <a:rPr lang="en-US" sz="1700" dirty="0" smtClean="0"/>
              <a:t>Renaissance.</a:t>
            </a:r>
          </a:p>
          <a:p>
            <a:r>
              <a:rPr lang="en-US" sz="1700" dirty="0" smtClean="0"/>
              <a:t>Bacon </a:t>
            </a:r>
            <a:r>
              <a:rPr lang="en-US" sz="1700" dirty="0"/>
              <a:t>was also a typical Renaissance thinker in his emphasis on ethics and </a:t>
            </a:r>
            <a:r>
              <a:rPr lang="en-US" sz="1700" dirty="0" smtClean="0"/>
              <a:t>morality: truth must be known </a:t>
            </a:r>
            <a:r>
              <a:rPr lang="en-US" sz="1700" dirty="0"/>
              <a:t>but </a:t>
            </a:r>
            <a:r>
              <a:rPr lang="en-US" sz="1700" dirty="0" smtClean="0"/>
              <a:t>also practiced (see his essays under the subtitle “Civil </a:t>
            </a:r>
            <a:r>
              <a:rPr lang="en-US" sz="1700" dirty="0"/>
              <a:t>and Moral</a:t>
            </a:r>
            <a:r>
              <a:rPr lang="en-US" sz="1700" dirty="0" smtClean="0"/>
              <a:t>.”)</a:t>
            </a:r>
          </a:p>
          <a:p>
            <a:r>
              <a:rPr lang="en-US" sz="1700" dirty="0" smtClean="0"/>
              <a:t>However, Bacon </a:t>
            </a:r>
            <a:r>
              <a:rPr lang="en-US" sz="1700" dirty="0"/>
              <a:t>was </a:t>
            </a:r>
            <a:r>
              <a:rPr lang="en-US" sz="1700" dirty="0" smtClean="0"/>
              <a:t>under </a:t>
            </a:r>
            <a:r>
              <a:rPr lang="en-US" sz="1700" dirty="0"/>
              <a:t>no illusions about human nature. For instance, in his essay “Of Truth,” he makes clear his belief that humans have natural tendencies to want to be willful and to lie.</a:t>
            </a:r>
          </a:p>
          <a:p>
            <a:pPr indent="0">
              <a:buNone/>
            </a:pPr>
            <a:endParaRPr lang="es-MX" sz="1600" dirty="0"/>
          </a:p>
        </p:txBody>
      </p:sp>
    </p:spTree>
    <p:extLst>
      <p:ext uri="{BB962C8B-B14F-4D97-AF65-F5344CB8AC3E}">
        <p14:creationId xmlns:p14="http://schemas.microsoft.com/office/powerpoint/2010/main" val="2936694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971600" y="2132856"/>
            <a:ext cx="7488832" cy="3693319"/>
          </a:xfrm>
          <a:prstGeom prst="rect">
            <a:avLst/>
          </a:prstGeom>
        </p:spPr>
        <p:txBody>
          <a:bodyPr wrap="square">
            <a:spAutoFit/>
          </a:bodyPr>
          <a:lstStyle/>
          <a:p>
            <a:endParaRPr lang="en-US" dirty="0">
              <a:solidFill>
                <a:prstClr val="black"/>
              </a:solidFill>
            </a:endParaRPr>
          </a:p>
          <a:p>
            <a:r>
              <a:rPr lang="en-US" dirty="0">
                <a:solidFill>
                  <a:prstClr val="black"/>
                </a:solidFill>
              </a:rPr>
              <a:t>During his career as counsel and statesman, Bacon often wrote for the court. In 1584, he wrote his first political memorandum, A Letter of Advice to Queen Elizabeth. In 1592, to celebrate the anniversary of the queen's coronation, he wrote an entertaining speech in praise of knowledge. The year 1597 marked Bacon's first publication, a collection of essays about politics. The collection was later expanded and republished in 1612 and 1625.</a:t>
            </a:r>
          </a:p>
          <a:p>
            <a:endParaRPr lang="en-US" dirty="0">
              <a:solidFill>
                <a:prstClr val="black"/>
              </a:solidFill>
            </a:endParaRPr>
          </a:p>
          <a:p>
            <a:r>
              <a:rPr lang="en-US" dirty="0">
                <a:solidFill>
                  <a:prstClr val="black"/>
                </a:solidFill>
              </a:rPr>
              <a:t>In 1605, Bacon published The Advancement of Learning in an unsuccessful attempt to rally supporters for the sciences. In 1609, he departed from political and scientific genres when he released On the Wisdom of the Ancients, his analysis of ancient mythology.</a:t>
            </a:r>
          </a:p>
          <a:p>
            <a:endParaRPr lang="en-US" dirty="0">
              <a:solidFill>
                <a:prstClr val="black"/>
              </a:solidFill>
            </a:endParaRPr>
          </a:p>
        </p:txBody>
      </p:sp>
      <p:sp>
        <p:nvSpPr>
          <p:cNvPr id="6" name="Rectángulo 5"/>
          <p:cNvSpPr/>
          <p:nvPr/>
        </p:nvSpPr>
        <p:spPr>
          <a:xfrm>
            <a:off x="1331640" y="1268760"/>
            <a:ext cx="2631816" cy="369332"/>
          </a:xfrm>
          <a:prstGeom prst="rect">
            <a:avLst/>
          </a:prstGeom>
        </p:spPr>
        <p:txBody>
          <a:bodyPr wrap="square">
            <a:spAutoFit/>
          </a:bodyPr>
          <a:lstStyle/>
          <a:p>
            <a:r>
              <a:rPr lang="es-MX" b="1" dirty="0" smtClean="0">
                <a:solidFill>
                  <a:prstClr val="black"/>
                </a:solidFill>
              </a:rPr>
              <a:t>WRITING CAREER</a:t>
            </a:r>
            <a:endParaRPr lang="es-MX" b="1" dirty="0">
              <a:solidFill>
                <a:prstClr val="black"/>
              </a:solidFill>
            </a:endParaRPr>
          </a:p>
        </p:txBody>
      </p:sp>
    </p:spTree>
    <p:extLst>
      <p:ext uri="{BB962C8B-B14F-4D97-AF65-F5344CB8AC3E}">
        <p14:creationId xmlns:p14="http://schemas.microsoft.com/office/powerpoint/2010/main" val="2756130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99592" y="2276872"/>
            <a:ext cx="7416824" cy="3477875"/>
          </a:xfrm>
          <a:prstGeom prst="rect">
            <a:avLst/>
          </a:prstGeom>
        </p:spPr>
        <p:txBody>
          <a:bodyPr wrap="square">
            <a:spAutoFit/>
          </a:bodyPr>
          <a:lstStyle/>
          <a:p>
            <a:r>
              <a:rPr lang="en-US" sz="2000" dirty="0">
                <a:solidFill>
                  <a:prstClr val="black"/>
                </a:solidFill>
              </a:rPr>
              <a:t>Bacon then resumed writing about science, and in 1620, </a:t>
            </a:r>
            <a:r>
              <a:rPr lang="en-US" sz="2000" dirty="0" smtClean="0">
                <a:solidFill>
                  <a:prstClr val="black"/>
                </a:solidFill>
              </a:rPr>
              <a:t>when he published </a:t>
            </a:r>
            <a:r>
              <a:rPr lang="en-US" sz="2000" i="1" dirty="0" err="1">
                <a:solidFill>
                  <a:prstClr val="black"/>
                </a:solidFill>
              </a:rPr>
              <a:t>Novum</a:t>
            </a:r>
            <a:r>
              <a:rPr lang="en-US" sz="2000" i="1" dirty="0">
                <a:solidFill>
                  <a:prstClr val="black"/>
                </a:solidFill>
              </a:rPr>
              <a:t> </a:t>
            </a:r>
            <a:r>
              <a:rPr lang="en-US" sz="2000" i="1" dirty="0" err="1">
                <a:solidFill>
                  <a:prstClr val="black"/>
                </a:solidFill>
              </a:rPr>
              <a:t>Organum</a:t>
            </a:r>
            <a:r>
              <a:rPr lang="en-US" sz="2000" dirty="0">
                <a:solidFill>
                  <a:prstClr val="black"/>
                </a:solidFill>
              </a:rPr>
              <a:t>, presented as </a:t>
            </a:r>
            <a:r>
              <a:rPr lang="en-US" sz="2000" i="1" dirty="0">
                <a:solidFill>
                  <a:prstClr val="black"/>
                </a:solidFill>
              </a:rPr>
              <a:t>Part Two of The Great Saturation</a:t>
            </a:r>
            <a:r>
              <a:rPr lang="en-US" sz="2000" dirty="0" smtClean="0">
                <a:solidFill>
                  <a:prstClr val="black"/>
                </a:solidFill>
              </a:rPr>
              <a:t>.</a:t>
            </a:r>
          </a:p>
          <a:p>
            <a:r>
              <a:rPr lang="en-US" sz="2000" dirty="0" smtClean="0">
                <a:solidFill>
                  <a:prstClr val="black"/>
                </a:solidFill>
              </a:rPr>
              <a:t>	Other works:</a:t>
            </a:r>
            <a:endParaRPr lang="en-US" sz="2000" dirty="0">
              <a:solidFill>
                <a:prstClr val="black"/>
              </a:solidFill>
            </a:endParaRPr>
          </a:p>
          <a:p>
            <a:r>
              <a:rPr lang="en-US" sz="2000" dirty="0" smtClean="0">
                <a:solidFill>
                  <a:prstClr val="black"/>
                </a:solidFill>
              </a:rPr>
              <a:t> 1622</a:t>
            </a:r>
            <a:r>
              <a:rPr lang="en-US" sz="2000" dirty="0">
                <a:solidFill>
                  <a:prstClr val="black"/>
                </a:solidFill>
              </a:rPr>
              <a:t>, </a:t>
            </a:r>
            <a:r>
              <a:rPr lang="en-US" sz="2000" i="1" dirty="0">
                <a:solidFill>
                  <a:prstClr val="black"/>
                </a:solidFill>
              </a:rPr>
              <a:t>The History of Henry </a:t>
            </a:r>
            <a:r>
              <a:rPr lang="en-US" sz="2000" i="1" dirty="0" smtClean="0">
                <a:solidFill>
                  <a:prstClr val="black"/>
                </a:solidFill>
              </a:rPr>
              <a:t>VII</a:t>
            </a:r>
            <a:r>
              <a:rPr lang="en-US" sz="2000" dirty="0">
                <a:solidFill>
                  <a:prstClr val="black"/>
                </a:solidFill>
              </a:rPr>
              <a:t> </a:t>
            </a:r>
            <a:r>
              <a:rPr lang="en-US" sz="2000" dirty="0" smtClean="0">
                <a:solidFill>
                  <a:prstClr val="black"/>
                </a:solidFill>
              </a:rPr>
              <a:t>(a </a:t>
            </a:r>
            <a:r>
              <a:rPr lang="en-US" sz="2000" dirty="0">
                <a:solidFill>
                  <a:prstClr val="black"/>
                </a:solidFill>
              </a:rPr>
              <a:t>historical work for Prince </a:t>
            </a:r>
            <a:r>
              <a:rPr lang="en-US" sz="2000" dirty="0" smtClean="0">
                <a:solidFill>
                  <a:prstClr val="black"/>
                </a:solidFill>
              </a:rPr>
              <a:t>Charles).</a:t>
            </a:r>
          </a:p>
          <a:p>
            <a:r>
              <a:rPr lang="en-US" sz="2000" i="1" dirty="0" err="1" smtClean="0">
                <a:solidFill>
                  <a:prstClr val="black"/>
                </a:solidFill>
              </a:rPr>
              <a:t>Historia</a:t>
            </a:r>
            <a:r>
              <a:rPr lang="en-US" sz="2000" i="1" dirty="0" smtClean="0">
                <a:solidFill>
                  <a:prstClr val="black"/>
                </a:solidFill>
              </a:rPr>
              <a:t> </a:t>
            </a:r>
            <a:r>
              <a:rPr lang="en-US" sz="2000" i="1" dirty="0" err="1">
                <a:solidFill>
                  <a:prstClr val="black"/>
                </a:solidFill>
              </a:rPr>
              <a:t>Ventorum</a:t>
            </a:r>
            <a:r>
              <a:rPr lang="en-US" sz="2000" i="1" dirty="0">
                <a:solidFill>
                  <a:prstClr val="black"/>
                </a:solidFill>
              </a:rPr>
              <a:t> </a:t>
            </a:r>
            <a:r>
              <a:rPr lang="en-US" sz="2000" dirty="0">
                <a:solidFill>
                  <a:prstClr val="black"/>
                </a:solidFill>
              </a:rPr>
              <a:t>and </a:t>
            </a:r>
            <a:r>
              <a:rPr lang="en-US" sz="2000" i="1" dirty="0" err="1">
                <a:solidFill>
                  <a:prstClr val="black"/>
                </a:solidFill>
              </a:rPr>
              <a:t>Historia</a:t>
            </a:r>
            <a:r>
              <a:rPr lang="en-US" sz="2000" i="1" dirty="0">
                <a:solidFill>
                  <a:prstClr val="black"/>
                </a:solidFill>
              </a:rPr>
              <a:t> Vitae et </a:t>
            </a:r>
            <a:r>
              <a:rPr lang="en-US" sz="2000" i="1" dirty="0" smtClean="0">
                <a:solidFill>
                  <a:prstClr val="black"/>
                </a:solidFill>
              </a:rPr>
              <a:t>Mortis</a:t>
            </a:r>
            <a:r>
              <a:rPr lang="en-US" sz="2000" dirty="0" smtClean="0">
                <a:solidFill>
                  <a:prstClr val="black"/>
                </a:solidFill>
              </a:rPr>
              <a:t>.</a:t>
            </a:r>
            <a:endParaRPr lang="en-US" sz="2000" dirty="0">
              <a:solidFill>
                <a:prstClr val="black"/>
              </a:solidFill>
            </a:endParaRPr>
          </a:p>
          <a:p>
            <a:r>
              <a:rPr lang="en-US" sz="2000" dirty="0" smtClean="0">
                <a:solidFill>
                  <a:prstClr val="black"/>
                </a:solidFill>
              </a:rPr>
              <a:t> </a:t>
            </a:r>
            <a:r>
              <a:rPr lang="en-US" sz="2000" dirty="0">
                <a:solidFill>
                  <a:prstClr val="black"/>
                </a:solidFill>
              </a:rPr>
              <a:t>In 1623, </a:t>
            </a:r>
            <a:r>
              <a:rPr lang="en-US" sz="2000" i="1" dirty="0" smtClean="0">
                <a:solidFill>
                  <a:prstClr val="black"/>
                </a:solidFill>
              </a:rPr>
              <a:t>De </a:t>
            </a:r>
            <a:r>
              <a:rPr lang="en-US" sz="2000" i="1" dirty="0" err="1">
                <a:solidFill>
                  <a:prstClr val="black"/>
                </a:solidFill>
              </a:rPr>
              <a:t>Augmentis</a:t>
            </a:r>
            <a:r>
              <a:rPr lang="en-US" sz="2000" i="1" dirty="0">
                <a:solidFill>
                  <a:prstClr val="black"/>
                </a:solidFill>
              </a:rPr>
              <a:t> </a:t>
            </a:r>
            <a:r>
              <a:rPr lang="en-US" sz="2000" i="1" dirty="0" err="1">
                <a:solidFill>
                  <a:prstClr val="black"/>
                </a:solidFill>
              </a:rPr>
              <a:t>Scientarium</a:t>
            </a:r>
            <a:r>
              <a:rPr lang="en-US" sz="2000" dirty="0">
                <a:solidFill>
                  <a:prstClr val="black"/>
                </a:solidFill>
              </a:rPr>
              <a:t>, a continuation of his view on scientific reform.  </a:t>
            </a:r>
            <a:r>
              <a:rPr lang="en-US" sz="2000" dirty="0" smtClean="0">
                <a:solidFill>
                  <a:prstClr val="black"/>
                </a:solidFill>
              </a:rPr>
              <a:t> In </a:t>
            </a:r>
            <a:r>
              <a:rPr lang="en-US" sz="2000" dirty="0">
                <a:solidFill>
                  <a:prstClr val="black"/>
                </a:solidFill>
              </a:rPr>
              <a:t>1624, </a:t>
            </a:r>
            <a:r>
              <a:rPr lang="en-US" sz="2000" i="1" dirty="0" smtClean="0">
                <a:solidFill>
                  <a:prstClr val="black"/>
                </a:solidFill>
              </a:rPr>
              <a:t>The </a:t>
            </a:r>
            <a:r>
              <a:rPr lang="en-US" sz="2000" i="1" dirty="0">
                <a:solidFill>
                  <a:prstClr val="black"/>
                </a:solidFill>
              </a:rPr>
              <a:t>New Atlantis </a:t>
            </a:r>
            <a:r>
              <a:rPr lang="en-US" sz="2000" dirty="0">
                <a:solidFill>
                  <a:prstClr val="black"/>
                </a:solidFill>
              </a:rPr>
              <a:t>and </a:t>
            </a:r>
            <a:r>
              <a:rPr lang="en-US" sz="2000" i="1" dirty="0">
                <a:solidFill>
                  <a:prstClr val="black"/>
                </a:solidFill>
              </a:rPr>
              <a:t>Apothegms</a:t>
            </a:r>
            <a:r>
              <a:rPr lang="en-US" sz="2000" dirty="0">
                <a:solidFill>
                  <a:prstClr val="black"/>
                </a:solidFill>
              </a:rPr>
              <a:t> were published. </a:t>
            </a:r>
            <a:endParaRPr lang="en-US" sz="2000" dirty="0" smtClean="0">
              <a:solidFill>
                <a:prstClr val="black"/>
              </a:solidFill>
            </a:endParaRPr>
          </a:p>
          <a:p>
            <a:r>
              <a:rPr lang="en-US" sz="2000" dirty="0" smtClean="0">
                <a:solidFill>
                  <a:prstClr val="black"/>
                </a:solidFill>
              </a:rPr>
              <a:t>1627, </a:t>
            </a:r>
            <a:r>
              <a:rPr lang="en-US" sz="2000" i="1" dirty="0" smtClean="0">
                <a:solidFill>
                  <a:prstClr val="black"/>
                </a:solidFill>
              </a:rPr>
              <a:t>Sylva </a:t>
            </a:r>
            <a:r>
              <a:rPr lang="en-US" sz="2000" i="1" dirty="0" err="1" smtClean="0">
                <a:solidFill>
                  <a:prstClr val="black"/>
                </a:solidFill>
              </a:rPr>
              <a:t>Sylvarium</a:t>
            </a:r>
            <a:r>
              <a:rPr lang="en-US" sz="2000" i="1" dirty="0" smtClean="0">
                <a:solidFill>
                  <a:prstClr val="black"/>
                </a:solidFill>
              </a:rPr>
              <a:t>.</a:t>
            </a:r>
            <a:endParaRPr lang="en-US" sz="2000" dirty="0">
              <a:solidFill>
                <a:prstClr val="black"/>
              </a:solidFill>
            </a:endParaRPr>
          </a:p>
          <a:p>
            <a:r>
              <a:rPr lang="en-US" sz="2000" dirty="0" smtClean="0">
                <a:solidFill>
                  <a:prstClr val="black"/>
                </a:solidFill>
              </a:rPr>
              <a:t>	Although </a:t>
            </a:r>
            <a:r>
              <a:rPr lang="en-US" sz="2000" dirty="0">
                <a:solidFill>
                  <a:prstClr val="black"/>
                </a:solidFill>
              </a:rPr>
              <a:t>Bacon's body of work covered a fairly broad range of topics, all of his writing shared one thing in common: It expressed Bacon's desire to change antiquated systems</a:t>
            </a:r>
            <a:r>
              <a:rPr lang="en-US" dirty="0">
                <a:solidFill>
                  <a:prstClr val="black"/>
                </a:solidFill>
              </a:rPr>
              <a:t>.</a:t>
            </a:r>
          </a:p>
        </p:txBody>
      </p:sp>
    </p:spTree>
    <p:extLst>
      <p:ext uri="{BB962C8B-B14F-4D97-AF65-F5344CB8AC3E}">
        <p14:creationId xmlns:p14="http://schemas.microsoft.com/office/powerpoint/2010/main" val="11677681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43608" y="1196752"/>
            <a:ext cx="2437850" cy="4464496"/>
          </a:xfrm>
          <a:prstGeom prst="rect">
            <a:avLst/>
          </a:prstGeom>
          <a:ln>
            <a:noFill/>
          </a:ln>
          <a:effectLst>
            <a:softEdge rad="112500"/>
          </a:effectLst>
        </p:spPr>
      </p:pic>
      <p:pic>
        <p:nvPicPr>
          <p:cNvPr id="5" name="Imagen 4"/>
          <p:cNvPicPr>
            <a:picLocks noChangeAspect="1"/>
          </p:cNvPicPr>
          <p:nvPr/>
        </p:nvPicPr>
        <p:blipFill>
          <a:blip r:embed="rId3"/>
          <a:stretch>
            <a:fillRect/>
          </a:stretch>
        </p:blipFill>
        <p:spPr>
          <a:xfrm>
            <a:off x="3779912" y="2204864"/>
            <a:ext cx="4374486" cy="3240360"/>
          </a:xfrm>
          <a:prstGeom prst="rect">
            <a:avLst/>
          </a:prstGeom>
          <a:ln>
            <a:noFill/>
          </a:ln>
          <a:effectLst>
            <a:softEdge rad="112500"/>
          </a:effectLst>
        </p:spPr>
      </p:pic>
    </p:spTree>
    <p:extLst>
      <p:ext uri="{BB962C8B-B14F-4D97-AF65-F5344CB8AC3E}">
        <p14:creationId xmlns:p14="http://schemas.microsoft.com/office/powerpoint/2010/main" val="38186741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1610" y="1124744"/>
            <a:ext cx="6912768" cy="432048"/>
          </a:xfrm>
        </p:spPr>
        <p:txBody>
          <a:bodyPr>
            <a:normAutofit fontScale="90000"/>
          </a:bodyPr>
          <a:lstStyle/>
          <a:p>
            <a:r>
              <a:rPr lang="en-US" b="1" dirty="0" smtClean="0"/>
              <a:t/>
            </a:r>
            <a:br>
              <a:rPr lang="en-US" b="1" dirty="0" smtClean="0"/>
            </a:br>
            <a:r>
              <a:rPr lang="en-US" b="1" dirty="0"/>
              <a:t/>
            </a:r>
            <a:br>
              <a:rPr lang="en-US" b="1" dirty="0"/>
            </a:br>
            <a:r>
              <a:rPr lang="en-US" dirty="0"/>
              <a:t/>
            </a:r>
            <a:br>
              <a:rPr lang="en-US" dirty="0"/>
            </a:br>
            <a:r>
              <a:rPr lang="en-US" b="1" dirty="0"/>
              <a:t>Final years</a:t>
            </a:r>
            <a:endParaRPr lang="es-MX" dirty="0"/>
          </a:p>
        </p:txBody>
      </p:sp>
      <p:sp>
        <p:nvSpPr>
          <p:cNvPr id="3" name="Marcador de contenido 2"/>
          <p:cNvSpPr>
            <a:spLocks noGrp="1"/>
          </p:cNvSpPr>
          <p:nvPr>
            <p:ph idx="1"/>
          </p:nvPr>
        </p:nvSpPr>
        <p:spPr>
          <a:xfrm>
            <a:off x="971600" y="1488517"/>
            <a:ext cx="7380820" cy="4676787"/>
          </a:xfrm>
        </p:spPr>
        <p:txBody>
          <a:bodyPr>
            <a:noAutofit/>
          </a:bodyPr>
          <a:lstStyle/>
          <a:p>
            <a:r>
              <a:rPr lang="en-US" sz="1400" dirty="0" smtClean="0"/>
              <a:t>In </a:t>
            </a:r>
            <a:r>
              <a:rPr lang="en-US" sz="1400" dirty="0"/>
              <a:t>March 1626, w</a:t>
            </a:r>
            <a:r>
              <a:rPr lang="en-US" sz="1400" dirty="0" smtClean="0"/>
              <a:t>hile </a:t>
            </a:r>
            <a:r>
              <a:rPr lang="en-US" sz="1400" dirty="0"/>
              <a:t>testing the effects of cold on the preservation and decay of meat, he stuffed a hen with snow near </a:t>
            </a:r>
            <a:r>
              <a:rPr lang="en-US" sz="1400" dirty="0" err="1"/>
              <a:t>Highgate</a:t>
            </a:r>
            <a:r>
              <a:rPr lang="en-US" sz="1400" dirty="0"/>
              <a:t>, England, and caught a chill. Ailing, Bacon stayed at Lord Arundel's home in London. </a:t>
            </a:r>
            <a:r>
              <a:rPr lang="en-US" sz="1400" dirty="0" smtClean="0"/>
              <a:t>He </a:t>
            </a:r>
            <a:r>
              <a:rPr lang="en-US" sz="1400" dirty="0"/>
              <a:t>soon developed bronchitis. On April 9, 1626, a week </a:t>
            </a:r>
            <a:r>
              <a:rPr lang="en-US" sz="1400" dirty="0" smtClean="0"/>
              <a:t>after, </a:t>
            </a:r>
            <a:r>
              <a:rPr lang="en-US" sz="1400" dirty="0"/>
              <a:t>Francis Bacon died</a:t>
            </a:r>
            <a:r>
              <a:rPr lang="en-US" sz="1400" dirty="0" smtClean="0"/>
              <a:t>.</a:t>
            </a:r>
          </a:p>
          <a:p>
            <a:pPr indent="0">
              <a:buNone/>
            </a:pPr>
            <a:endParaRPr lang="en-US" sz="1400" dirty="0"/>
          </a:p>
          <a:p>
            <a:r>
              <a:rPr lang="en-US" sz="1400" dirty="0" smtClean="0"/>
              <a:t>After Bacon's </a:t>
            </a:r>
            <a:r>
              <a:rPr lang="en-US" sz="1400" dirty="0"/>
              <a:t>death, his theories began to have a major influence on the evolving field of 17th-century European science. British scientists belonging to Robert Boyle's </a:t>
            </a:r>
            <a:r>
              <a:rPr lang="en-US" sz="1400" dirty="0" smtClean="0"/>
              <a:t>circle("Invisible College“) </a:t>
            </a:r>
            <a:r>
              <a:rPr lang="en-US" sz="1400" dirty="0"/>
              <a:t>followed through on Bacon's concept of a cooperative research institution, </a:t>
            </a:r>
            <a:r>
              <a:rPr lang="en-US" sz="1400" dirty="0" smtClean="0"/>
              <a:t>so they established the </a:t>
            </a:r>
            <a:r>
              <a:rPr lang="en-US" sz="1400" dirty="0"/>
              <a:t>Royal Society of London for Improving Natural Knowledge in 1662. The Royal Society utilized Bacon's applied science approach and followed the steps of his reformed scientific method. </a:t>
            </a:r>
            <a:endParaRPr lang="en-US" sz="1400" dirty="0" smtClean="0"/>
          </a:p>
          <a:p>
            <a:endParaRPr lang="en-US" sz="1400" dirty="0"/>
          </a:p>
          <a:p>
            <a:r>
              <a:rPr lang="en-US" sz="1400" dirty="0" smtClean="0"/>
              <a:t>Political </a:t>
            </a:r>
            <a:r>
              <a:rPr lang="en-US" sz="1400" dirty="0"/>
              <a:t>philosopher Thomas Hobbes played the role of Bacon's last amanuensis. The "father of classic liberalism," John Locke, as well as 18th-century </a:t>
            </a:r>
            <a:r>
              <a:rPr lang="en-US" sz="1400" dirty="0" smtClean="0"/>
              <a:t> </a:t>
            </a:r>
            <a:r>
              <a:rPr lang="en-US" sz="1400" dirty="0" err="1" smtClean="0"/>
              <a:t>Encyclopedists</a:t>
            </a:r>
            <a:r>
              <a:rPr lang="en-US" sz="1400" dirty="0" smtClean="0"/>
              <a:t>  and </a:t>
            </a:r>
            <a:r>
              <a:rPr lang="en-US" sz="1400" dirty="0"/>
              <a:t>inductive logicians David Hume and John Mill, also showed Bacon's influence in their work</a:t>
            </a:r>
            <a:r>
              <a:rPr lang="en-US" sz="1400" dirty="0" smtClean="0"/>
              <a:t>.</a:t>
            </a:r>
            <a:endParaRPr lang="en-US" sz="1400" dirty="0"/>
          </a:p>
        </p:txBody>
      </p:sp>
    </p:spTree>
    <p:extLst>
      <p:ext uri="{BB962C8B-B14F-4D97-AF65-F5344CB8AC3E}">
        <p14:creationId xmlns:p14="http://schemas.microsoft.com/office/powerpoint/2010/main" val="2042849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9632" y="1052736"/>
            <a:ext cx="6400800" cy="685800"/>
          </a:xfrm>
        </p:spPr>
        <p:txBody>
          <a:bodyPr/>
          <a:lstStyle/>
          <a:p>
            <a:r>
              <a:rPr lang="es-MX" dirty="0" err="1" smtClean="0"/>
              <a:t>The</a:t>
            </a:r>
            <a:r>
              <a:rPr lang="es-MX" dirty="0" smtClean="0"/>
              <a:t> New Atlantis</a:t>
            </a:r>
            <a:endParaRPr lang="es-MX" dirty="0"/>
          </a:p>
        </p:txBody>
      </p:sp>
      <p:sp>
        <p:nvSpPr>
          <p:cNvPr id="3" name="Marcador de contenido 2"/>
          <p:cNvSpPr>
            <a:spLocks noGrp="1"/>
          </p:cNvSpPr>
          <p:nvPr>
            <p:ph idx="1"/>
          </p:nvPr>
        </p:nvSpPr>
        <p:spPr>
          <a:xfrm>
            <a:off x="899592" y="2204864"/>
            <a:ext cx="4608512" cy="3677047"/>
          </a:xfrm>
        </p:spPr>
        <p:txBody>
          <a:bodyPr>
            <a:normAutofit/>
          </a:bodyPr>
          <a:lstStyle/>
          <a:p>
            <a:r>
              <a:rPr lang="en-US" dirty="0"/>
              <a:t>Bacon's literary executor, Dr. Rowley, published </a:t>
            </a:r>
            <a:r>
              <a:rPr lang="en-US" i="1" dirty="0" smtClean="0"/>
              <a:t>The </a:t>
            </a:r>
            <a:r>
              <a:rPr lang="en-US" i="1" dirty="0"/>
              <a:t>New </a:t>
            </a:r>
            <a:r>
              <a:rPr lang="en-US" i="1" dirty="0" smtClean="0"/>
              <a:t>Atlantis </a:t>
            </a:r>
            <a:r>
              <a:rPr lang="en-US" i="1" dirty="0"/>
              <a:t>in 1627</a:t>
            </a:r>
            <a:r>
              <a:rPr lang="en-US" dirty="0"/>
              <a:t>, the year after the author's death. It seems to have been written about 1623, during that period of literary activity which followed Bacon's political fall. None of Bacon's writings gives in short apace so vivid a picture of his tastes and aspirations as this fragment of the plan of an ideal </a:t>
            </a:r>
            <a:r>
              <a:rPr lang="en-US" dirty="0" smtClean="0"/>
              <a:t>commonwealth.</a:t>
            </a:r>
            <a:endParaRPr lang="es-MX" dirty="0"/>
          </a:p>
        </p:txBody>
      </p:sp>
      <p:pic>
        <p:nvPicPr>
          <p:cNvPr id="4" name="Imagen 3"/>
          <p:cNvPicPr>
            <a:picLocks noChangeAspect="1"/>
          </p:cNvPicPr>
          <p:nvPr/>
        </p:nvPicPr>
        <p:blipFill>
          <a:blip r:embed="rId2"/>
          <a:stretch>
            <a:fillRect/>
          </a:stretch>
        </p:blipFill>
        <p:spPr>
          <a:xfrm>
            <a:off x="5796136" y="1738536"/>
            <a:ext cx="2619375" cy="4143375"/>
          </a:xfrm>
          <a:prstGeom prst="rect">
            <a:avLst/>
          </a:prstGeom>
        </p:spPr>
      </p:pic>
    </p:spTree>
    <p:extLst>
      <p:ext uri="{BB962C8B-B14F-4D97-AF65-F5344CB8AC3E}">
        <p14:creationId xmlns:p14="http://schemas.microsoft.com/office/powerpoint/2010/main" val="24301403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99592" y="892362"/>
            <a:ext cx="4104456" cy="4401205"/>
          </a:xfrm>
          <a:prstGeom prst="rect">
            <a:avLst/>
          </a:prstGeom>
        </p:spPr>
        <p:txBody>
          <a:bodyPr wrap="square">
            <a:spAutoFit/>
          </a:bodyPr>
          <a:lstStyle/>
          <a:p>
            <a:r>
              <a:rPr lang="en-US" sz="2000" dirty="0" smtClean="0">
                <a:solidFill>
                  <a:prstClr val="black"/>
                </a:solidFill>
              </a:rPr>
              <a:t>Bacon </a:t>
            </a:r>
            <a:r>
              <a:rPr lang="en-US" sz="2000" dirty="0">
                <a:solidFill>
                  <a:prstClr val="black"/>
                </a:solidFill>
              </a:rPr>
              <a:t>was a virtuous man displaying Aristotle’s four cardinal virtues: justice, wisdom, fortitude, and temperance in addition to the three theological virtues: faith, hope and </a:t>
            </a:r>
            <a:r>
              <a:rPr lang="en-US" sz="2000" dirty="0" smtClean="0">
                <a:solidFill>
                  <a:prstClr val="black"/>
                </a:solidFill>
              </a:rPr>
              <a:t>charity. </a:t>
            </a:r>
          </a:p>
          <a:p>
            <a:r>
              <a:rPr lang="en-US" sz="2000" dirty="0" smtClean="0">
                <a:solidFill>
                  <a:prstClr val="black"/>
                </a:solidFill>
              </a:rPr>
              <a:t>His </a:t>
            </a:r>
            <a:r>
              <a:rPr lang="en-US" sz="2000" dirty="0">
                <a:solidFill>
                  <a:prstClr val="black"/>
                </a:solidFill>
              </a:rPr>
              <a:t>definitive thoughts concerned the </a:t>
            </a:r>
            <a:r>
              <a:rPr lang="en-US" sz="2000" dirty="0" smtClean="0">
                <a:solidFill>
                  <a:prstClr val="black"/>
                </a:solidFill>
              </a:rPr>
              <a:t>utopian </a:t>
            </a:r>
            <a:r>
              <a:rPr lang="en-US" sz="2000" dirty="0">
                <a:solidFill>
                  <a:prstClr val="black"/>
                </a:solidFill>
              </a:rPr>
              <a:t>condition that he hoped man could achieve in </a:t>
            </a:r>
            <a:r>
              <a:rPr lang="en-US" sz="2000" i="1" dirty="0" smtClean="0">
                <a:solidFill>
                  <a:prstClr val="black"/>
                </a:solidFill>
              </a:rPr>
              <a:t>The </a:t>
            </a:r>
            <a:r>
              <a:rPr lang="en-US" sz="2000" i="1" dirty="0">
                <a:solidFill>
                  <a:prstClr val="black"/>
                </a:solidFill>
              </a:rPr>
              <a:t>New Atlantis</a:t>
            </a:r>
            <a:r>
              <a:rPr lang="en-US" sz="2000" dirty="0">
                <a:solidFill>
                  <a:prstClr val="black"/>
                </a:solidFill>
              </a:rPr>
              <a:t>. </a:t>
            </a:r>
            <a:r>
              <a:rPr lang="en-US" sz="2000" i="1" dirty="0">
                <a:solidFill>
                  <a:prstClr val="black"/>
                </a:solidFill>
              </a:rPr>
              <a:t>The New Atlantis </a:t>
            </a:r>
            <a:r>
              <a:rPr lang="en-US" sz="2000" dirty="0">
                <a:solidFill>
                  <a:prstClr val="black"/>
                </a:solidFill>
              </a:rPr>
              <a:t>represents the kind of Society, according to Bacon, which was the most desirable for man (Epstein 160). A society of such nature would reach fruition upon the establishment of the Royal Society</a:t>
            </a:r>
            <a:endParaRPr lang="es-MX" sz="2000" dirty="0">
              <a:solidFill>
                <a:prstClr val="black"/>
              </a:solidFill>
            </a:endParaRPr>
          </a:p>
        </p:txBody>
      </p:sp>
      <p:pic>
        <p:nvPicPr>
          <p:cNvPr id="5" name="Imagen 4"/>
          <p:cNvPicPr>
            <a:picLocks noChangeAspect="1"/>
          </p:cNvPicPr>
          <p:nvPr/>
        </p:nvPicPr>
        <p:blipFill>
          <a:blip r:embed="rId2"/>
          <a:stretch>
            <a:fillRect/>
          </a:stretch>
        </p:blipFill>
        <p:spPr>
          <a:xfrm>
            <a:off x="4932040" y="1679537"/>
            <a:ext cx="3519835" cy="3591843"/>
          </a:xfrm>
          <a:prstGeom prst="rect">
            <a:avLst/>
          </a:prstGeom>
        </p:spPr>
      </p:pic>
    </p:spTree>
    <p:extLst>
      <p:ext uri="{BB962C8B-B14F-4D97-AF65-F5344CB8AC3E}">
        <p14:creationId xmlns:p14="http://schemas.microsoft.com/office/powerpoint/2010/main" val="39923564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indent="0">
              <a:buNone/>
            </a:pPr>
            <a:r>
              <a:rPr lang="es-MX" dirty="0">
                <a:hlinkClick r:id="rId2"/>
              </a:rPr>
              <a:t>http://www.egs.edu/library/francis-bacon/biography</a:t>
            </a:r>
            <a:r>
              <a:rPr lang="es-MX" dirty="0" smtClean="0">
                <a:hlinkClick r:id="rId2"/>
              </a:rPr>
              <a:t>/</a:t>
            </a:r>
            <a:endParaRPr lang="es-MX" dirty="0" smtClean="0"/>
          </a:p>
          <a:p>
            <a:pPr indent="0">
              <a:buNone/>
            </a:pPr>
            <a:r>
              <a:rPr lang="en-US" u="sng" dirty="0" smtClean="0">
                <a:hlinkClick r:id="rId3"/>
              </a:rPr>
              <a:t>http</a:t>
            </a:r>
            <a:r>
              <a:rPr lang="en-US" u="sng" dirty="0">
                <a:hlinkClick r:id="rId3"/>
              </a:rPr>
              <a:t>://</a:t>
            </a:r>
            <a:r>
              <a:rPr lang="en-US" u="sng" dirty="0" smtClean="0">
                <a:hlinkClick r:id="rId3"/>
              </a:rPr>
              <a:t>plato.stanford.edu/entries/francis-bacon</a:t>
            </a:r>
            <a:endParaRPr lang="en-US" u="sng" dirty="0" smtClean="0"/>
          </a:p>
          <a:p>
            <a:pPr indent="0">
              <a:buNone/>
            </a:pPr>
            <a:r>
              <a:rPr lang="es-MX" dirty="0"/>
              <a:t>http://www.biography.com/people/francis-bacon-9194632</a:t>
            </a:r>
          </a:p>
        </p:txBody>
      </p:sp>
    </p:spTree>
    <p:extLst>
      <p:ext uri="{BB962C8B-B14F-4D97-AF65-F5344CB8AC3E}">
        <p14:creationId xmlns:p14="http://schemas.microsoft.com/office/powerpoint/2010/main" val="2367260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23928" y="2961032"/>
            <a:ext cx="4508014" cy="913521"/>
          </a:xfrm>
        </p:spPr>
        <p:txBody>
          <a:bodyPr>
            <a:normAutofit fontScale="90000"/>
          </a:bodyPr>
          <a:lstStyle/>
          <a:p>
            <a:pPr algn="ctr"/>
            <a:r>
              <a:rPr lang="en-US" b="1" dirty="0" smtClean="0"/>
              <a:t>The life of William </a:t>
            </a:r>
            <a:r>
              <a:rPr lang="en-US" b="1" dirty="0"/>
              <a:t>Shakespeare </a:t>
            </a:r>
            <a:r>
              <a:rPr lang="en-US" b="1" dirty="0" smtClean="0"/>
              <a:t/>
            </a:r>
            <a:br>
              <a:rPr lang="en-US" b="1" dirty="0" smtClean="0"/>
            </a:br>
            <a:r>
              <a:rPr lang="en-US" b="1" dirty="0" smtClean="0"/>
              <a:t>(</a:t>
            </a:r>
            <a:r>
              <a:rPr lang="en-US" b="1" dirty="0"/>
              <a:t>1564–1616)</a:t>
            </a:r>
            <a:br>
              <a:rPr lang="en-US" b="1" dirty="0"/>
            </a:br>
            <a:endParaRPr lang="es-MX" dirty="0"/>
          </a:p>
        </p:txBody>
      </p:sp>
      <p:sp>
        <p:nvSpPr>
          <p:cNvPr id="4" name="AutoShape 2" descr="Resultado de imagen para williams shakespeare"/>
          <p:cNvSpPr>
            <a:spLocks noChangeAspect="1" noChangeArrowheads="1"/>
          </p:cNvSpPr>
          <p:nvPr/>
        </p:nvSpPr>
        <p:spPr bwMode="auto">
          <a:xfrm>
            <a:off x="2411760" y="356975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solidFill>
                <a:prstClr val="black"/>
              </a:solidFill>
            </a:endParaRPr>
          </a:p>
        </p:txBody>
      </p:sp>
      <p:pic>
        <p:nvPicPr>
          <p:cNvPr id="5" name="Imagen 4"/>
          <p:cNvPicPr>
            <a:picLocks noChangeAspect="1"/>
          </p:cNvPicPr>
          <p:nvPr/>
        </p:nvPicPr>
        <p:blipFill>
          <a:blip r:embed="rId2"/>
          <a:stretch>
            <a:fillRect/>
          </a:stretch>
        </p:blipFill>
        <p:spPr>
          <a:xfrm>
            <a:off x="983977" y="1611869"/>
            <a:ext cx="3160365" cy="361184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63547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1115616" y="993057"/>
            <a:ext cx="7272808" cy="4543386"/>
          </a:xfrm>
          <a:prstGeom prst="rect">
            <a:avLst/>
          </a:prstGeom>
        </p:spPr>
      </p:pic>
    </p:spTree>
    <p:extLst>
      <p:ext uri="{BB962C8B-B14F-4D97-AF65-F5344CB8AC3E}">
        <p14:creationId xmlns:p14="http://schemas.microsoft.com/office/powerpoint/2010/main" val="14586424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a:xfrm>
            <a:off x="1371600" y="1859280"/>
            <a:ext cx="6440760" cy="1281688"/>
          </a:xfrm>
        </p:spPr>
        <p:txBody>
          <a:bodyPr>
            <a:normAutofit fontScale="90000"/>
          </a:bodyPr>
          <a:lstStyle/>
          <a:p>
            <a:r>
              <a:rPr lang="es-MX" dirty="0" smtClean="0"/>
              <a:t>Humanismo y renacimiento en la literatura inglesa</a:t>
            </a:r>
            <a:endParaRPr lang="es-MX" dirty="0"/>
          </a:p>
        </p:txBody>
      </p:sp>
    </p:spTree>
    <p:extLst>
      <p:ext uri="{BB962C8B-B14F-4D97-AF65-F5344CB8AC3E}">
        <p14:creationId xmlns:p14="http://schemas.microsoft.com/office/powerpoint/2010/main" val="39440823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770" y="3620142"/>
            <a:ext cx="1881230" cy="251153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3" name="Marcador de contenido 2"/>
          <p:cNvSpPr>
            <a:spLocks noGrp="1"/>
          </p:cNvSpPr>
          <p:nvPr>
            <p:ph idx="1"/>
          </p:nvPr>
        </p:nvSpPr>
        <p:spPr>
          <a:xfrm>
            <a:off x="899592" y="1052736"/>
            <a:ext cx="7344816" cy="2609525"/>
          </a:xfrm>
        </p:spPr>
        <p:txBody>
          <a:bodyPr>
            <a:normAutofit/>
          </a:bodyPr>
          <a:lstStyle/>
          <a:p>
            <a:pPr algn="just"/>
            <a:r>
              <a:rPr lang="en-US" dirty="0" smtClean="0">
                <a:solidFill>
                  <a:schemeClr val="tx1"/>
                </a:solidFill>
              </a:rPr>
              <a:t>English</a:t>
            </a:r>
            <a:r>
              <a:rPr lang="en-US" dirty="0" smtClean="0">
                <a:solidFill>
                  <a:schemeClr val="tx1"/>
                </a:solidFill>
              </a:rPr>
              <a:t> poet, playwright, and actor, widely regarded as the greatest writer in the English language and the world's pre-eminent dramatist.</a:t>
            </a:r>
            <a:endParaRPr lang="en-US" baseline="30000" dirty="0" smtClean="0">
              <a:solidFill>
                <a:schemeClr val="tx1"/>
              </a:solidFill>
            </a:endParaRPr>
          </a:p>
          <a:p>
            <a:pPr algn="just"/>
            <a:r>
              <a:rPr lang="en-US" dirty="0" smtClean="0"/>
              <a:t>O</a:t>
            </a:r>
            <a:r>
              <a:rPr lang="en-US" dirty="0" smtClean="0">
                <a:solidFill>
                  <a:schemeClr val="tx1"/>
                </a:solidFill>
              </a:rPr>
              <a:t>ften called England's national poet, and the "Bard of Avon".</a:t>
            </a:r>
            <a:r>
              <a:rPr lang="en-US" baseline="30000" dirty="0" smtClean="0">
                <a:solidFill>
                  <a:schemeClr val="tx1"/>
                </a:solidFill>
              </a:rPr>
              <a:t> </a:t>
            </a:r>
            <a:endParaRPr lang="en-US" baseline="30000" dirty="0" smtClean="0">
              <a:solidFill>
                <a:schemeClr val="tx1"/>
              </a:solidFill>
            </a:endParaRPr>
          </a:p>
          <a:p>
            <a:pPr algn="just"/>
            <a:r>
              <a:rPr lang="en-US" dirty="0" smtClean="0">
                <a:solidFill>
                  <a:schemeClr val="tx1"/>
                </a:solidFill>
              </a:rPr>
              <a:t> 38 plays,</a:t>
            </a:r>
            <a:r>
              <a:rPr lang="en-US" baseline="30000" dirty="0" smtClean="0">
                <a:solidFill>
                  <a:schemeClr val="tx1"/>
                </a:solidFill>
              </a:rPr>
              <a:t> </a:t>
            </a:r>
            <a:r>
              <a:rPr lang="en-US" dirty="0" smtClean="0">
                <a:solidFill>
                  <a:schemeClr val="tx1"/>
                </a:solidFill>
              </a:rPr>
              <a:t>154 sonnets, two long narrative poems, and a few other verses, some of uncertain authorship. </a:t>
            </a:r>
            <a:endParaRPr lang="es-MX" dirty="0">
              <a:solidFill>
                <a:schemeClr val="tx1"/>
              </a:solidFill>
            </a:endParaRPr>
          </a:p>
        </p:txBody>
      </p:sp>
      <p:sp>
        <p:nvSpPr>
          <p:cNvPr id="2" name="AutoShape 2" descr="data:image/jpeg;base64,/9j/4AAQSkZJRgABAQAAAQABAAD/2wCEAAkGBxQTEhUUExQVFRUXFxgZGRgYGBwYFxwaGhwXGBocHBgYHSggGholHBcaITEhJSkrLy4uFx8zODMsNygtLisBCgoKDg0OGxAQGywkHyQsLCwsLCwsLCwsLCwsLCwsLCwsLCwsLCwsLCwsLCwsLCwsLCwsLCwsLCwsLCwsLCwsLP/AABEIAQMAwgMBIgACEQEDEQH/xAAbAAACAwEBAQAAAAAAAAAAAAADBAACBQYBB//EAD4QAAEDAgQDBgYBAwIGAQUAAAEAAhEDIQQSMUEFUWEicYGRofAGEzKxwdHhQlLxFHIHIzNikrLCFiSCouL/xAAZAQADAQEBAAAAAAAAAAAAAAABAgMEAAX/xAAnEQACAgICAQQCAgMAAAAAAAAAAQIRAyESMUETIlFhMnEEwYGh8P/aAAwDAQACEQMRAD8A4sYV4Ic9oeNe1IuSRBO94Wk+s54LDTa2IJAkaaTeDqdBzWrxugW0gW3sI/8AIEcoGvn0WVTJdBE2fYi0i88r6eMrxnltWz0YQHMJg3NcSGAZgJH9Jt5JqvQqOFy0QLAD3C8NdzgLECN76c51lSpxDeLiR/2xB20G3ksdtlK+gHbcYIufFTDuNwdb9yNSrSJJ2t4NIHfr6L2i0uc5xIvMDlyCMWvkEkZdSjP1XHWPsrmhAtaByGnVaLsP2QSbTp1MfoLythYEi86T9kHkfgKS8mUzD5jMSdrXXr6bxuQtXD0G76+SZrMbc2/hDmw2jka2LqMdoCNZJgeHVYtTHOe85MwaYsTJ962C1PjBwhgbpfz3/HmsPDNIC9XBBcOVbZHJPdGrh3ObEH+PVNf654khx29ws2rXLR9JA8JQ6WLYfqcR0DZn1CDxN7aCpxWhjF8QqExmKUfXPMz3o5fTJJJf0iB95VHYdh+lzugcNfEfpPFJaoDYzhahLQL7idku5pnX9IjZaL940+6pUfJ8/fVcuwkLtffd9knWb7lM5hA6+/yh1hPced1SIGKEm+qFmTBYI9VRzQqIQBUQoujEeCHF06JTVjAwRUT7ajo39+Cij6kh/TifRqdBz29oEW0Q6uBLW6aTbfw5rZqVIkjflosyrXk3NtB/jwXhT0aItgGU3ESLjlOyBUeJALTFyZN4vGm8ZfIrcoWE9EPE4drtpj/K6LpB5bOeqYtvZABt7996tSxZh3cVo1OGMI0IPQ39UFvDIzQdt/4VI8WdKSoWwWJ1BmCttokN5R4rHwnDiHXgo3FOICkI5jXXYwkq5e0LpjGLxjGg6SP1KwqvzKrpZIaTN/wD3qcEwTqhzusCZjn1K6/B8O026LTHHxfySlL4MPD/AA6HkGpLjG/6WpT+Hqf9sdV1GHwoGoV3sCuoslZxPE/hphbLRfmuK4vwosMR6flfX8QLLivibC5gYTRbiwdnzmpScBI8kXD4mbSmXCDlOhss+tTLXdy1pqWgdGiyp4qlVxSVLFQb6J5kHVK48WPGaYvUafd0WmLd3NWMG2v6/alV8N7l13oYG4i/X3+PVLz0VsxPcql1598kyRxWpFrIE3RHlBcLp0hJs2GssO0PX9KIDXmN1FCip9Nw/EGVQch0nblvKlSAVyfCK+TM2DOX/Oq16WKJIt5heTkxVI0rFo1zW0HJFZUtNr+/4WMK6J/qCbbKfFheI1G1yeqrOs8krSxFogKz3kybeKb9EnjDMqgbaX05Lk+KYv8A1GIDG/SP5lbOOxpFMm2nmsT4SoF1Zzjz26mVp/j46TmyeR1o7jg2GhoAFoW/Rpx5rOwIWqxyvGOjO2NUyvKjwqtqCEB6ZnIDiSuc4nSJlbuIqQFg4+r2uilJ0hkjg+M4QtM2WZie0ARddbxTD5pXJmnleW7K+Gdr9BlEy3pzA1RMFCxNKCUBhhbNSRD8Wa+Xl+0N7J/letdadPZVw4Hlfz5KNNGhSTF304B5odtbwmqjhulaTuSZHIlenewiyXjtJl5mTM/dCaybophdMayqIeY8/VRJwOs6rhbQ+plaNhM7GTbv1stJ1HLUdJOUReNPcgLz4Wrsc9wyx2Re/fv1JNuabcQXOBvy5mw1G1o/leZk/Jo0c3YNzWiDmae4/jZefIBul+INykgCLn11hFw2PIyggd8fyp8dWh/UY1To308yiBg6H33r1lUEuMiNottOhnqV7De2RYwPd7IRiJLIc/x1obTPfy59Vb4FZNSppoDHis7jWKa5xgkgX6bfsp74Fd/zXlxAaGiSTEXK9CK44mZskrkfR8NQgI5H2STOMUJj5rJ/3BOioDF5HMIpolR5nIQ34jUIlTvS7wBcmB1QkFC+KJIKw8RTnRa1biuHBy/MBPIAu+yQxGMonR0HqCPuFGasdWY2IEGLLmeJUsjp1sunrtuCuf4u7tjxlHFqRTwzFxZJ+rZIOC0cZVzTPes8lejj6M0w9I2RqLr25JGm8hNYR8nzP3TSWhYNXQWoZGiVvYBPPslCIckiy1Ue1DaPRU+ZbqvC1UdujQWxge9VF6ykwgE1CDFxlOqiX/ujrN/hTqgeSwk5m3ievrv4pr/UVvmaXgHyss/Ecds0UthfOI+x70s3jTs12gE6EE6DvPcsnpTltpFXkitG4Kbn1Q+qIiZ1jpvCdwYY6pkbTJBNiDaNzr7lcxS4qWtc2+4/wtv4f4i2o6A2MoiZMnnPWdlPJilFW+kFSTdI2cRwqDLQSRzsdtDGqyuKY8saROV0usbknY2sujfi3WuuJ+I3y6WiIJm0G8SbpcHulTBPqzMxD4BndbPwxRZ8qpUqXbIGXYkXvz10XPvMgnqffot74KofOc6g4kNkVB1ItB6G3ktmRVBkPJ0uK4VT+VNZ7KYiwhoAm8Znb9wSXBsW7DVWsDxUoVDDSDIDtriR5J/i3w67EUnEuaapcC2ZaA0AgsGsXMyNYEqvC/hzI3LULc2pyaSIDTEASDF95KiqUbv/AAFtt0dVWrZWl7tB5rheJYmriahucosGhdX8XVfl4do0L3faVlfB+r5G2sdf5S/ZyLYDhbKNPPiKgYOWYNaO8ndBxWLp2LXNq0iQDcOAnqPyN0fjfBBiKRYXjPmkOIMR/aLdlt9uV5WXT+GRSAph8uc4BxaLRAAFxfTXX89UeN2dbsexNFrRYWPjH6XKcUMOFuq7CrgHtnO8u5WA+y5ni9LeynB+4rE57iNPKY227lmOK2+KiYcPpjy5jzWK9t7L0cMriZ8iKIlCZsqwrQJVmIuzSII1IO9uqGaex5qjKxI/Cu4nVQpo1Jop8pDfSRy8EWQHOXJs5pBhQ6fdRNteIF1EvJi0Z9KsDMg20hEdSAuRl8QSqCkBINjBi/chiqAbiecHVU/Qq62RjpPZnlJ/K6fhWENGcpJcY1Fue1/CVyz62Yw217C/78V12CxUQCDJMGQfSAb+UqH8rlxSRX+Pxtm3g8U5xIgDLHW/cLbC0rD+I8NHbkGLnYXI05fwtuhWIcTciBBDTMmZ096LP48D8skAns6EEb3ka7+iw4XU0PkRy9SkTfnHv0XXf8OcLDqjzEyGjyk/dceOKEi7QSdeQ6dF2X/DrFT8yQBcEAWGi3ZlLgZ04s7+jQJEbeUfwvKmDDI5uI9wmcLVsrNANVg5S49yikgM5L45Oao1g0aFb4boxcaKvxFRNSs4ggd97dAg/DXEQyqaTv6pg9Rslu3Qa1Z05wgmRvshswIzZj6I73Fvclq2LTNJAQlxZcNxmtEj7rqsdUJmdFyHFqgJIiVFO5l4IwMRVi2xGmyQLbwm8QNUnUaZ0Xp4+iGTbIWryNFGNkwj0aWY9FWyQWgyY7v5hR++8K/yiCIOhsj47Dw89QCotlou2ZwE6Kc1bKo4I2OMspmBr78FEE13e/8AK9Qpi2jSa0lo0I2527wk/lNBktPolKWMcN/8eKPS4mWGQ1h8BPPlEpfTkrob1YtDmEouDg6kxwI/qiOmq6ShUrtvUcHcoJn3Juue/wDqd5JuQI/tatTh/HqYH/MquzH+nKYHeY9O5Zs0crW4/wBseMo+Gagx7hGVrJi8m8+Np8FTiXFCWQ1naIuXEQNZ6Fe0+JtqNmnTzwROwE7XtP8AHNY3GuMCoGilSAcRqRcSeihjg3KuJ0n9mWMI0OLnCGXs0ntOt2QT3ieQ8Fq/CvFf/u2tsGEFoaPpG9gfvus3iNQU+yTnIlo23MkxzJJjqj/C/Ci54qulobcGCZcNAPFbZNODcv8ABOUWnSPr2HqQOaR4hjCx2ZpmRB5jbvhZfFarhkcCQN7wsXiGOsWtmYjqRynqsPJt0gqIv8RcYq54Y4Nm5IIJ8pt4onAcPVfVY+pZrLkkROu25ukKPCnkzYPc1z9LWIGXxlP0MeQ3K5rmOI3FiZVpaXtOWzsG8RBJAJI/CjzK53BYwl25kDUZVvts2+t1JSb7OaoS4iIaVw2PecxO2q7Pi74YVxVQz72TYvyHWkZFQu0n2V61s7+/tCK8Enb3oi06DZGd5B5NEnx2XoXogCFJomxce+B5D9pmk2J7LR3CfV0rV4fw5jg5wY5wixe6Addm/tPUMHaMtMaSA0ernSUrmLSsxThpjb0Whi6bM3y6n1ZWkHTZaTMFJAG5A/hYnxZUjFOy/wBJaB4AKTXJUWwv3GbjsGWQdWyb/tB+SCAQFv4QZnOabsdBnvHvyWVxHCGk4RodtdZj30S48lvi+zRkx1sVNLqPNRB+c43sotFSMnNHjsHNxy7gOqUfT6dFoDEgiSTI5DoN0zw+l8x2VoJMzFrRqSTYDrojzcVbCoRkYzG9LG3vyTuE4c5/9NuZsPAm23VbVdtKmCABUd/dByD/AGg/V3nySmGxxLsw8zcpHmk17UFYop7Zv8M4d8pr6cw14iTYyRYt5kkNB1WXjsRRpEi7nRYkaHUde8xGqDjcb80gvfBbEHuIj1CD8UBvzWkQ4ReNNTos+ODc/d5/oeTpaBYbDGtVa1pMk3Jv1JlfTOH4VtEXiGzlHM8+4WXHfAuBNV7qzpDKdnHQOcRZo85PhzXbU2T9XlEiOirKFy30iU8l9AqTg4lr73lIcV4CGgvbUc2TGgMeMStPGYcZc7S4uFyI1G+/ivMU35tBzW3JCyzjxY0JHNjDFrvl/PGU6mPx70RncGa2AMTIIn6QW6xGVJVvhwwIbpqdztv3J7hfBXtqyREHQ9Cb+ceiXku0/wDRdytG1gPh1zcry8OEaBmQjlF/ROYunG8LSbUht1hcUxQAJ9E1KjPbbOf+JMXIDRvquZrdlnV1o6I3EMUS4uPNX4dgqtVwc1pjnE26A6q+ONLYZfAnhOFVashrHHwjxhdJwv4RLO1VI/2yB9yFt4DgxA7WczrrdauH4c0aiBqbfZUtsm5GY/DCABHgREbe+gVaeHHRP12ySYjpyCVruDe9LQAVAQ+To0Zj4X/lcRx7EZ3l3P8AN/yuj43i8lIie1Ut4b+h/wD2XMYcB5LnAuE2AFz48o+y5qtmj+P5GeG0XOjUAAeIGinxCJi/RPYWpAMtyjv9VicWxYeSAbc9QpYk5ZL+CuaaoxS49FF4O9RekecEpUHEgDUz3DmT0hPvx+QGlSsy2YixeRu48uTdu9XcQyjtLyb75Wxbxd/6BI4XCOqk5dBqenio2pbl0XrjSXY4HuLSAJJGsi42Gt9NExwvgtSoAQABrc9nx/laWA+WIdDnFsfSIANgBYadbJmjjSc+UtYwkEiIMnYAdJ0WaeWS1FGmOJP8go+HWZSTIjne1v36FKs4N85/y22I7PTLrJ7rroKmGlg5jU7H12T/AAvh/wAhhJ/6lQd2VoAjxOvosuDJKbew5uMV0Hw+Dp0aVOkwdho31cT9Tj1P5Rqb/JCZTi5JVmvC9AwDc0x/ee6B+1mYms2lUGWRTdpOx5Smyl69AOBDoLT78CozVorHQ/hsdSdr4/4RX4mkL2Gt1yVfhdYf9N2adNj01t6rOxnD8Yx+RzRpc5h9wVNY2w2jpOKceY0GDPcuPx3FH1XQ0FxNgAJK1cN8JPc1r61QjMbNbew3Lj7uui4dwanREMAB57nvO6pHGLy+Dm+D/CrpFSu5o/7DeO+bLsMNRIEB57gQPQQiZBF0F8aCyoK9h20pN58TK8xTh9IiBr1KTdUI0JA7yvfmRdGwUWruEcvt5LPbRzPM6fgdfdkxVfNuaQ+I6/yaQpiPmVBLujTt4/YHmlbClejnOPY1lSoXXcACGiIFtDfnJPosyjxJ4tDfI/tGf2rNEpSlhxJBS+1r3F4xa6AY3EOfdxkbAaeSUqO7Cbr0CDc2B25IGMAyWjZWg1pIEl2xAEdfL+VFWFFoMlM0P9OHsHMCOnP8p7h7Q2hA3cST4CPCxWdhKlvYTDKvYcDMAiO/2FCab19mrG4rf0PUX2OXbk6D3xuhtzTlHO83iPzZJYc6e/d1vcGw7nPETBc1vLtE2AOvJRn7E2Vi+VHZcDByszCzbkO1IExPXRaDqhe9zjqSbfhExmJw9BradSpLhq1lyTaxP9IvGoXO8R+MHNzNo020xmcMx7Tt+eniNlDBBQVeXtk8jc3aWjo/9G46jKOZskK2Nw1Mw+u0kbMMkeA0Xz/i/HHkw+o+rpIkiPAWiPt54z8Y4gkdkHYb/pa4xbRJ0uz6U/4tw7XQGVHenfYoFb42YCA2gANy5waYsdDA02mbrhsKX5R2JGxcYAnQzE6hXZUYZD4uLEEgTMbkA85F7aLqCkq2dgfjN4JLaFJzRHaDyRfmA0kd8RYoL/8AiI62fCMkn6vmGI11ymbEbrkXYZwjLsbOAkXgi5Ei6uwB7KjqkjKWNBBjtSc3eYhcqXYHE7A/HbLZqLoBy5WODnaTIBAtZN0PjbBuMONSn3tn/wBSVwmNoDKTScMt+pgH+7eVntodkkg692258B5oxjFoElR9fwWMo1f+lWY/oDcd7TcItVzgJI031Xw3MZ5H7LZ4Z8V4qj9NUuA/pf2xz3v6p3ifgnzR9RNQHxVI62XN4D4/pPMYilkP91O4/wDHUeq6LDcSwr2mo2u0saMzxo4AdNdYE9bKUotDKRbG4+nhqfzql7xTZpnd+uZ5dSF80xfFq1V7nl2dziS6178gDYAC3IDop8T/ABCcVWL8sUxamw/0t8P6jqfAbBL4VrS2xyyO1mILbdR2mCf7huFRQpWzou2bOC4xTDcplpOoItvv/hALgSb5W89ysqu2LFsRoZkf+QsgZNACBOu7R1tPpJSrBG215Keu1p7Ns4Jzx/ygXEC+1ucmySxmBez/AKgjeD70WfUc9tpPgbHqDoUN2JdoXEjkb+9AmjjkvIssyfg0WspRd197/wD8qLNzKKnH7E5ILSciA3g7oTB1hFtBtPJczk2WFXZPUOIPYbGCDP8APQrPy3CNTol2hH66m1vullFPsaM2ujTPFxqZmQR1g8vNZNfFOeXTMcu86dFZzWhzW5pvB5baeKmCoNcTMkAEwLAxa5mYGtkIxjFWkc5ym+weFwxdYQImSTAHj+AtGj8qjmFnOAs5wJBNvpAkab+uyW4hiIdkaNBGkN8GkevVZrnSUeLn30LyUOjUxfFnPsDAJN3G/KbaW3/Szs2s3PPuVAFcE95t/iyeMFFUhXOUts031IotExc20nsgiev+UVr2mk6bNdVkx/sG3LNIVcW8dkXytJ+rWAA1s8zcJjBPDadPNH1VTBAc3NMCQbbLO+r+ywKiGgQ3cNm8iZEgR4JIVCGknW9++f5T2NdmMtOrtxFgNwCd2nmkcS8lrhyOo7kYnSZmEKAKK9OnOhE8t9/19lqMoNSVCj4SmC6SMzWw5wmOzIGvUkDxXM5HlCjm6k6Dv3PRP1pDYBaII/3GRrbU8vBD+YRckkkDMd40A8hEo7Wky60zpMWJN55zIHn3SbsuopIo6k5rRazgehg/cdQiAsqGDlY+QII7JmeUAAANF73JkqMqFsCTv2XMB6aTDu8ckTE02OkwW33FtRadzGx0lK2NQriQRDeQ026EHu8b9UiWi0TG/Mfv3omiXNEG45+HmIt3ILjPu6eJORTKovMyicTQbId0awPdadlQX6bq2S/RKxkEkTJ2iPHVeDM6zLAeA/aMym3M3Npumg4TFNpy7aSbwCb6dOim5DqIi7CgEGZg3m15+/mjU6zWnxBMDUEwY6o1Z7WiAS9x2boALRA1EDu7koykSDmgXkDfnaPd0LtbClT0C4nThw5RHlp6QlIstLiGUsEZszQGm27ZBm/uCsoquN3EnlVSLq2HHabrqNNdduqFmRsE3tttvzj1TPoVbZq4hhqOAk9q+Y3uTeTz3TAptcIyyIc9rASNXSBrrBJ8+STrYh0BjXGOza2rgJ/A8FehRNS0xlbrpyHl1WatFwmKpZRlbpLg3U2ubE667pCqIa4HW0d4iZEX9E9jhkFPQ5Q823IcBPVZ2Lb2Cf8Aujzk6xG3NNjBMSa2e9RgXpNj3+z75rwFaDOR+q0MJhhkvEuGed8rS5sXG7xttqs5bDiMhBblDGhpgiSWiX95Lt+QCSbHxrdigfcgHSL72vblYHyXlZj2uLtOoMiI5jURv0V8I0uBvrbwHaP/AMRPVFrvcy19DOlyNxHQi4KF0x6tWVw/ECRleAW72FuoEWMbjkvK1MEBzXSP7Ttzg/v1XoosdfNBOh2J12H8pV9NzbkWOh2PcdCuST6BbXeyxfFtvZhLOK9e4nVVT1QkpWXCi9UXAGqOmuyJTH3QaWyMxIyi7DP5I2GaXToxg1OpOlhJ16mw9CHEnK2dZS+BrwRJtMpKbjoZtJ0aLaYyn5Ytb6vqg7l0RyNlSpTyvaCcrswFyAANL7gdYXmL4mCIpgtEc99bD9ztokqWHe6T0J6kD36IKL7ehuS8DVCmZe1wIJBcR3fUY3tJ5arIcIt4LX+YWOadQwAd20HoZWbjGgO6WPmnxvYmRaApjCRmuQIBN9zBt75JcJ3h9nHYEAGRNs7DrtoL+G6eXROPY0Dle7TSAevTkYKLh6DnuimbxEc5sBzOh7oS1YEvJ6m/cnqWFc5zi0kfSIAJnK2dB3T/APkoSdIutlakHIXG2WL880++5ZeLJyXG+sb3kT70WnXZLgP7QD4CZWXjnkxMaD0AH2COIGXoSleyvAF65aDMe02yQCYEiTy6p/GNIDZ5u75JIvF5180phiWua4GCCCD3dExWKSXZSHTLU6ZLQ0HLll0ncuMC+1mj1TAxrmjLUbYwdNdbwbT1Ec7oLWEuhoJswQJk2iYHXlzRM2aARIIiLi4ty1slf2U8aJkDh2HDnBAzT/8AIeqA0T2ZsdY53iQdv2qvw8fzZM0KHZzXJbqOnPqJt4jrB0lYu26Zn1GFpIOoQ4Wm9geL/UByuQOfMj1WdUbCdOxHGiwCiqCvVx1DNJHaLXUtqLW/heEx3Kb2UWmBxdSSANh79EsTsrPMlVyqqVEW7NDBFtpbJ/HvfVNVasmXEBoiN5HINIHn01WZTdBCMylmN9D58/E3U5wV2VhN9BX4jNmDbExBJ1g798+iBxEbf2kt8j/hErNa3QzGo/e3kTuq1WEgl0m+o0579LpUkuhpb0ItTvDfq8WgjbWbnwSSe4cSHGTHiNp3VJ9Eo9jDWXjWTM+KZDHgagtJmDeYiSBqDpy21StG5aeo26jdFa506HJmjNfQiCJmIUJItE9qmCZE5hryEA28T6BZ+PGx9xZN1/pneS3whvmk8bzG350TY0DI9CZXkL15Xg1VyBem4yOYIWhWpRraJEbhwMR4Qs57PNaopsfTc5odms4yZlsQ48zDwb9eiSY8AOJn/lkC5bFuYc4R3xHoinGZxD7uFp0I115pObSCCG3jpInbuTjMQ0jtC8WmTb7+VglaQ6ZWpEWIM6o+ExA05fToARclpO8yIOyTqNE2063/AAEMPITcbVC3Ts1KgbmtodAdRzE+f8rOxlO5+yfoYjOHE5Sd7AE2sQALkRdJYw31nrESOaSKaZSVOIhCiuoqkqNd+EgAC9joPfsJSudAtV1Qt1Ed6xsQ6XHvU8dvspmSXQNwVQ5ez79PNOYCjMuOgHQ+h6adVWTpWQSvRKrcrTOp2sYaN577eCrTrEcrCBpPPxRsQx5JMWJgAX7h4CPulsUMsDe99zKRb7Hquir3z1R6b+zAk38unqUo0yeSIwxO3dp71XNDRYOoyDCYwDfqN7fyg4k3kdyNhJyuHMHzMbLn+IqXuDMeQ7cCLepTDMRoyJykgEyYEknzN/BAaCHASJbby/F08awcxgtIidbCTPOZmZ/ajIrEQrm7uUH/ANvvdK492m0CPU8u9MB8xr9QJ9P0k8U6/NUgtiTehYhesF1bIeXv2QvWj3771UlRV7k/wyuRAAc5wzW2+XlcXjpu7Q7nvz1YBCStBi6Y8KOR8AywkH/c0928W7wV7SY1pDXd4cJEjY3t08OiLh3ZgXWmXODRtJ+mNd5HQFVqUCWjxI21/dvcqd+GVS8opiWRF599ENuFO5HReVGgtsbg3EaJumWlhBBnb+V3KkPGCk2LUzlIglp7/sQmq7c0kDKNxex1tO10jXbCs3EHTkI6e5RavaAnWmCPgoiB/QeRXqIKGcXXkQI7/NKEb81V5PX379VegLuGkNJRWkTb5Mq2kSQAL+fX7D0K1hTktpzH8SQN95PkpwxrKTfmPBLokDv+nX+6xBG0lVwb7tcHdob6QdSZUpTt/ooocV+wlc/KzmDY5WzfSZMkC+2ixqzydft6LfxlUVcxeC6YIcCAWmDqIMtMxNtB3LFxFKCQIIG4mO+6eHyJL4QsiUnzYoYF1MvmnEC1hcjqfujYd8Mm1iD6/wAIIaY0TNJgLYvr+yll0PHsLSZ9RHK55X6I9PK2S2dDeQZjtbJZwIExqLgW5xKrldF+RFvz4/ZTasdHo0G5kHuiUlVEm+vUpxjTJ6zCUrNcSSecp49iS6BA3XhKhaUajQLj01J0H8dFQmAe2PL7/wAQvb6I7mZiTpvH4FvcKhpn3+0A0RlUtsNHRPf+wnaeIduQRljpCTe2LHX3r9162R4z76hK4pjptB6tJwdIEZpEcwPfovGOjnHp6pc23KJUrkgSZifx6oUUjKmFMbjnueXMXSlhPpGh5/hWL50UptMxEzaEy0Tm1Jl2/wC31UWgxrQADEgQdNQol2NoPwxoymwP/Mpi4BsSQddP8qnHOyYaAAQbAAf1VRPfAAlRRd5B4HsXSGfLFs5bHQWA8kxhqDTTpm/aeAbnQyCBe1uSiiz437Uasq6MnjDAyq9rbDvnVrCde8rPpXmf7T6BRRajI+zwsGWfeqqSooiAs0pijcX5r1RJLoZdhnUW5Ji8x4LylaYtoPM3UUU0MwwYI0Hl1SJ1UUXQ8hkec9NeX5WhSpgUiQL5gPC/6XiiqTFxTE+I3Ku7Dt+UXRfPE9IlRRCAZilRoED3qUxWw7QNNWE6nUNcZXiiYBSlRbmFtgn8RhWNotc0QSLnX+p437goooTb5IskuJnYWkDmJGmi1aNBvzGW9hrj97rxRWIs9+Q3l6lRRRAej//Z"/>
          <p:cNvSpPr>
            <a:spLocks noChangeAspect="1" noChangeArrowheads="1"/>
          </p:cNvSpPr>
          <p:nvPr/>
        </p:nvSpPr>
        <p:spPr bwMode="auto">
          <a:xfrm>
            <a:off x="116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p>
        </p:txBody>
      </p:sp>
      <p:sp>
        <p:nvSpPr>
          <p:cNvPr id="5" name="4 Rectángulo"/>
          <p:cNvSpPr/>
          <p:nvPr/>
        </p:nvSpPr>
        <p:spPr>
          <a:xfrm>
            <a:off x="1331640" y="188640"/>
            <a:ext cx="4126656" cy="300082"/>
          </a:xfrm>
          <a:prstGeom prst="rect">
            <a:avLst/>
          </a:prstGeom>
        </p:spPr>
        <p:txBody>
          <a:bodyPr wrap="square">
            <a:spAutoFit/>
          </a:bodyPr>
          <a:lstStyle/>
          <a:p>
            <a:pPr lvl="0"/>
            <a:r>
              <a:rPr lang="es-MX" sz="1350" dirty="0">
                <a:solidFill>
                  <a:schemeClr val="bg1"/>
                </a:solidFill>
                <a:latin typeface="Aharoni" panose="02010803020104030203" pitchFamily="2" charset="-79"/>
                <a:cs typeface="Aharoni" panose="02010803020104030203" pitchFamily="2" charset="-79"/>
              </a:rPr>
              <a:t>WHO WAS SHAKEASPEARE?</a:t>
            </a:r>
          </a:p>
        </p:txBody>
      </p:sp>
      <p:sp>
        <p:nvSpPr>
          <p:cNvPr id="4" name="Rectángulo 3"/>
          <p:cNvSpPr/>
          <p:nvPr/>
        </p:nvSpPr>
        <p:spPr>
          <a:xfrm>
            <a:off x="3172676" y="3284984"/>
            <a:ext cx="5076056" cy="2554545"/>
          </a:xfrm>
          <a:prstGeom prst="rect">
            <a:avLst/>
          </a:prstGeom>
        </p:spPr>
        <p:txBody>
          <a:bodyPr wrap="square">
            <a:spAutoFit/>
          </a:bodyPr>
          <a:lstStyle/>
          <a:p>
            <a:pPr algn="just"/>
            <a:r>
              <a:rPr lang="en-US" sz="2000" dirty="0"/>
              <a:t>Shakespeare was born and brought up in Stratford-upon-Avon, Warwickshire. At the age of 18, he married Anne Hathaway, with whom he had three </a:t>
            </a:r>
            <a:r>
              <a:rPr lang="en-US" sz="2000" dirty="0" smtClean="0"/>
              <a:t>children. </a:t>
            </a:r>
            <a:r>
              <a:rPr lang="en-US" sz="2000" dirty="0"/>
              <a:t>Sometime between 1585 and 1592, he began a successful career in London as an actor, writer, and part-owner of a playing company called the Lord Chamberlain's Men, later known as the King's Men.</a:t>
            </a:r>
            <a:r>
              <a:rPr lang="en-US" dirty="0"/>
              <a:t> </a:t>
            </a:r>
            <a:endParaRPr lang="es-MX" dirty="0"/>
          </a:p>
        </p:txBody>
      </p:sp>
    </p:spTree>
    <p:extLst>
      <p:ext uri="{BB962C8B-B14F-4D97-AF65-F5344CB8AC3E}">
        <p14:creationId xmlns:p14="http://schemas.microsoft.com/office/powerpoint/2010/main" val="4112311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Style</a:t>
            </a:r>
            <a:endParaRPr lang="es-MX" dirty="0"/>
          </a:p>
        </p:txBody>
      </p:sp>
      <p:sp>
        <p:nvSpPr>
          <p:cNvPr id="3" name="Marcador de contenido 2"/>
          <p:cNvSpPr>
            <a:spLocks noGrp="1"/>
          </p:cNvSpPr>
          <p:nvPr>
            <p:ph idx="1"/>
          </p:nvPr>
        </p:nvSpPr>
        <p:spPr>
          <a:xfrm>
            <a:off x="1420701" y="1991106"/>
            <a:ext cx="6686550" cy="2301990"/>
          </a:xfrm>
        </p:spPr>
        <p:txBody>
          <a:bodyPr>
            <a:noAutofit/>
          </a:bodyPr>
          <a:lstStyle/>
          <a:p>
            <a:pPr algn="just"/>
            <a:r>
              <a:rPr lang="en-US" sz="2000" dirty="0"/>
              <a:t>Shakespeare's first plays were written in the conventional style of the day. </a:t>
            </a:r>
            <a:r>
              <a:rPr lang="en-US" sz="2000" dirty="0" smtClean="0"/>
              <a:t>(it does not </a:t>
            </a:r>
            <a:r>
              <a:rPr lang="en-US" sz="2000" dirty="0"/>
              <a:t>always spring naturally from the needs of the characters or the </a:t>
            </a:r>
            <a:r>
              <a:rPr lang="en-US" sz="2000" dirty="0" smtClean="0"/>
              <a:t>drama).</a:t>
            </a:r>
            <a:r>
              <a:rPr lang="en-US" sz="2000" dirty="0"/>
              <a:t> The poetry depends on extended, </a:t>
            </a:r>
            <a:r>
              <a:rPr lang="en-US" sz="2000" dirty="0" smtClean="0"/>
              <a:t>metaphors </a:t>
            </a:r>
            <a:r>
              <a:rPr lang="en-US" sz="2000" dirty="0"/>
              <a:t>and conceits, and the language is often rhetorical—written </a:t>
            </a:r>
            <a:r>
              <a:rPr lang="en-US" sz="2000" dirty="0" smtClean="0"/>
              <a:t>to </a:t>
            </a:r>
            <a:r>
              <a:rPr lang="en-US" sz="2000" dirty="0"/>
              <a:t>declaim rather than </a:t>
            </a:r>
            <a:r>
              <a:rPr lang="en-US" sz="2000" dirty="0" smtClean="0"/>
              <a:t>speak.</a:t>
            </a:r>
            <a:endParaRPr lang="es-MX" sz="2000" dirty="0"/>
          </a:p>
        </p:txBody>
      </p:sp>
      <p:pic>
        <p:nvPicPr>
          <p:cNvPr id="5" name="Imagen 4"/>
          <p:cNvPicPr>
            <a:picLocks noChangeAspect="1"/>
          </p:cNvPicPr>
          <p:nvPr/>
        </p:nvPicPr>
        <p:blipFill>
          <a:blip r:embed="rId2"/>
          <a:stretch>
            <a:fillRect/>
          </a:stretch>
        </p:blipFill>
        <p:spPr>
          <a:xfrm>
            <a:off x="467544" y="4437112"/>
            <a:ext cx="7964390" cy="1392392"/>
          </a:xfrm>
          <a:prstGeom prst="rect">
            <a:avLst/>
          </a:prstGeom>
        </p:spPr>
      </p:pic>
    </p:spTree>
    <p:extLst>
      <p:ext uri="{BB962C8B-B14F-4D97-AF65-F5344CB8AC3E}">
        <p14:creationId xmlns:p14="http://schemas.microsoft.com/office/powerpoint/2010/main" val="1685902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67744" y="1340768"/>
            <a:ext cx="3923450" cy="739745"/>
          </a:xfrm>
        </p:spPr>
        <p:txBody>
          <a:bodyPr>
            <a:normAutofit/>
          </a:bodyPr>
          <a:lstStyle/>
          <a:p>
            <a:pPr algn="ctr"/>
            <a:r>
              <a:rPr lang="es-MX" dirty="0" err="1" smtClean="0"/>
              <a:t>Influence</a:t>
            </a:r>
            <a:endParaRPr lang="es-MX" dirty="0"/>
          </a:p>
        </p:txBody>
      </p:sp>
      <p:sp>
        <p:nvSpPr>
          <p:cNvPr id="3" name="Marcador de contenido 2"/>
          <p:cNvSpPr>
            <a:spLocks noGrp="1"/>
          </p:cNvSpPr>
          <p:nvPr>
            <p:ph idx="1"/>
          </p:nvPr>
        </p:nvSpPr>
        <p:spPr>
          <a:xfrm>
            <a:off x="851448" y="2348880"/>
            <a:ext cx="7441104" cy="3049241"/>
          </a:xfrm>
        </p:spPr>
        <p:txBody>
          <a:bodyPr>
            <a:noAutofit/>
          </a:bodyPr>
          <a:lstStyle/>
          <a:p>
            <a:pPr algn="just"/>
            <a:r>
              <a:rPr lang="en-US" sz="2000" dirty="0"/>
              <a:t>Shakespeare's work has made a lasting impression on later theatre and literature. In particular, he expanded the dramatic potential of </a:t>
            </a:r>
            <a:r>
              <a:rPr lang="en-US" sz="2000" dirty="0" smtClean="0"/>
              <a:t>characterization, </a:t>
            </a:r>
            <a:r>
              <a:rPr lang="en-US" sz="2000" dirty="0"/>
              <a:t>plot, </a:t>
            </a:r>
            <a:r>
              <a:rPr lang="en-US" sz="2000" dirty="0" smtClean="0"/>
              <a:t>language</a:t>
            </a:r>
            <a:r>
              <a:rPr lang="en-US" sz="2000" dirty="0"/>
              <a:t>, and genre</a:t>
            </a:r>
            <a:r>
              <a:rPr lang="en-US" sz="2000" dirty="0" smtClean="0"/>
              <a:t>.</a:t>
            </a:r>
            <a:r>
              <a:rPr lang="en-US" sz="2000" dirty="0"/>
              <a:t> </a:t>
            </a:r>
            <a:endParaRPr lang="en-US" sz="2000" dirty="0" smtClean="0"/>
          </a:p>
          <a:p>
            <a:pPr algn="just"/>
            <a:r>
              <a:rPr lang="en-US" sz="2000" dirty="0" smtClean="0"/>
              <a:t>He widely used</a:t>
            </a:r>
            <a:r>
              <a:rPr lang="en-US" sz="2000" dirty="0"/>
              <a:t> </a:t>
            </a:r>
            <a:r>
              <a:rPr lang="en-US" sz="2000" b="1" u="sng" dirty="0"/>
              <a:t>Soliloquies</a:t>
            </a:r>
            <a:r>
              <a:rPr lang="en-US" sz="2000" dirty="0"/>
              <a:t> </a:t>
            </a:r>
            <a:r>
              <a:rPr lang="en-US" sz="2000" dirty="0" smtClean="0"/>
              <a:t>to </a:t>
            </a:r>
            <a:r>
              <a:rPr lang="en-US" sz="2000" dirty="0"/>
              <a:t>explore characters' </a:t>
            </a:r>
            <a:r>
              <a:rPr lang="en-US" sz="2000" dirty="0" smtClean="0"/>
              <a:t>minds rather than to </a:t>
            </a:r>
            <a:r>
              <a:rPr lang="en-US" sz="2000" dirty="0"/>
              <a:t>convey information about characters or events.</a:t>
            </a:r>
            <a:r>
              <a:rPr lang="en-US" sz="2000" dirty="0"/>
              <a:t> </a:t>
            </a:r>
            <a:endParaRPr lang="en-US" sz="2000" dirty="0" smtClean="0"/>
          </a:p>
          <a:p>
            <a:pPr algn="just"/>
            <a:r>
              <a:rPr lang="en-US" sz="2000" dirty="0" smtClean="0"/>
              <a:t>His </a:t>
            </a:r>
            <a:r>
              <a:rPr lang="en-US" sz="2000" dirty="0"/>
              <a:t>work heavily influenced later poetry. The </a:t>
            </a:r>
            <a:r>
              <a:rPr lang="en-US" sz="2000" b="1" u="sng" dirty="0"/>
              <a:t>Romantic </a:t>
            </a:r>
            <a:r>
              <a:rPr lang="en-US" sz="2000" b="1" u="sng" dirty="0" smtClean="0"/>
              <a:t>poets</a:t>
            </a:r>
            <a:r>
              <a:rPr lang="en-US" sz="2000" dirty="0"/>
              <a:t> attempted to revive Shakespearean verse drama, though with little success. </a:t>
            </a:r>
          </a:p>
        </p:txBody>
      </p:sp>
    </p:spTree>
    <p:extLst>
      <p:ext uri="{BB962C8B-B14F-4D97-AF65-F5344CB8AC3E}">
        <p14:creationId xmlns:p14="http://schemas.microsoft.com/office/powerpoint/2010/main" val="3656565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1916832"/>
            <a:ext cx="6400800" cy="685800"/>
          </a:xfrm>
        </p:spPr>
        <p:txBody>
          <a:bodyPr>
            <a:normAutofit fontScale="90000"/>
          </a:bodyPr>
          <a:lstStyle/>
          <a:p>
            <a:r>
              <a:rPr lang="en-US" b="1" dirty="0"/>
              <a:t>The Renaissance in Shakespeare's Time</a:t>
            </a:r>
            <a:br>
              <a:rPr lang="en-US" b="1" dirty="0"/>
            </a:br>
            <a:endParaRPr lang="es-MX" dirty="0"/>
          </a:p>
        </p:txBody>
      </p:sp>
      <p:sp>
        <p:nvSpPr>
          <p:cNvPr id="3" name="2 Marcador de contenido"/>
          <p:cNvSpPr>
            <a:spLocks noGrp="1"/>
          </p:cNvSpPr>
          <p:nvPr>
            <p:ph idx="1"/>
          </p:nvPr>
        </p:nvSpPr>
        <p:spPr/>
        <p:txBody>
          <a:bodyPr>
            <a:normAutofit fontScale="85000" lnSpcReduction="20000"/>
          </a:bodyPr>
          <a:lstStyle/>
          <a:p>
            <a:pPr algn="just" fontAlgn="base"/>
            <a:r>
              <a:rPr lang="en-US" dirty="0"/>
              <a:t>The ideology that dominated the Middle Ages was heavily focused on the absolute power of God and was enforced by the formidable Catholic Church.</a:t>
            </a:r>
          </a:p>
          <a:p>
            <a:pPr algn="just" fontAlgn="base"/>
            <a:r>
              <a:rPr lang="en-US" dirty="0"/>
              <a:t>From the Fourteenth Century onwards, people started to break away from this idea. The renaissance movement did not necessarily reject the idea of God, but rather questioned humankind’s relationship to God – an idea that caused an unprecedented upheaval in the accepted social hierarchy. In fact, Shakespeare himself may have </a:t>
            </a:r>
            <a:r>
              <a:rPr lang="en-US" dirty="0" smtClean="0"/>
              <a:t>been </a:t>
            </a:r>
            <a:r>
              <a:rPr lang="en-US" b="1" u="sng" dirty="0" smtClean="0"/>
              <a:t>Catholic</a:t>
            </a:r>
            <a:r>
              <a:rPr lang="en-US" b="1" dirty="0"/>
              <a:t>.</a:t>
            </a:r>
          </a:p>
          <a:p>
            <a:pPr algn="just" fontAlgn="base"/>
            <a:r>
              <a:rPr lang="en-US" dirty="0"/>
              <a:t>This focus on humanity created a new-found freedom for artists, writers and philosophers to be inquisitive about the world around them.</a:t>
            </a:r>
          </a:p>
          <a:p>
            <a:pPr indent="0">
              <a:buNone/>
            </a:pPr>
            <a:endParaRPr lang="es-MX" dirty="0"/>
          </a:p>
        </p:txBody>
      </p:sp>
    </p:spTree>
    <p:extLst>
      <p:ext uri="{BB962C8B-B14F-4D97-AF65-F5344CB8AC3E}">
        <p14:creationId xmlns:p14="http://schemas.microsoft.com/office/powerpoint/2010/main" val="3660480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47764" y="2060848"/>
            <a:ext cx="4248472" cy="556046"/>
          </a:xfrm>
        </p:spPr>
        <p:txBody>
          <a:bodyPr>
            <a:normAutofit fontScale="90000"/>
          </a:bodyPr>
          <a:lstStyle/>
          <a:p>
            <a:r>
              <a:rPr lang="en-US" b="1" dirty="0"/>
              <a:t>Final years</a:t>
            </a:r>
            <a:r>
              <a:rPr lang="en-US" dirty="0"/>
              <a:t/>
            </a:r>
            <a:br>
              <a:rPr lang="en-US" dirty="0"/>
            </a:br>
            <a:endParaRPr lang="es-MX" dirty="0"/>
          </a:p>
        </p:txBody>
      </p:sp>
      <p:sp>
        <p:nvSpPr>
          <p:cNvPr id="3" name="Marcador de contenido 2"/>
          <p:cNvSpPr>
            <a:spLocks noGrp="1"/>
          </p:cNvSpPr>
          <p:nvPr>
            <p:ph idx="1"/>
          </p:nvPr>
        </p:nvSpPr>
        <p:spPr>
          <a:xfrm>
            <a:off x="1331640" y="2348880"/>
            <a:ext cx="6471073" cy="3240360"/>
          </a:xfrm>
        </p:spPr>
        <p:txBody>
          <a:bodyPr>
            <a:noAutofit/>
          </a:bodyPr>
          <a:lstStyle/>
          <a:p>
            <a:pPr algn="just" fontAlgn="base"/>
            <a:r>
              <a:rPr lang="en-US" sz="2400" dirty="0" smtClean="0"/>
              <a:t>Shakespeare </a:t>
            </a:r>
            <a:r>
              <a:rPr lang="en-US" sz="2400" dirty="0"/>
              <a:t>spent the last five years of his life in New Place in Stratford. He died on 23 April 1616 at the age of 52 and was buried in Holy Trinity Church in Stratford. He left his property to the male heirs of his eldest daughter, Susanna. </a:t>
            </a:r>
            <a:endParaRPr lang="es-MX" sz="2400" dirty="0"/>
          </a:p>
        </p:txBody>
      </p:sp>
    </p:spTree>
    <p:extLst>
      <p:ext uri="{BB962C8B-B14F-4D97-AF65-F5344CB8AC3E}">
        <p14:creationId xmlns:p14="http://schemas.microsoft.com/office/powerpoint/2010/main" val="32210993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0" y="1526189"/>
            <a:ext cx="6400800" cy="685800"/>
          </a:xfrm>
        </p:spPr>
        <p:txBody>
          <a:bodyPr>
            <a:normAutofit fontScale="90000"/>
          </a:bodyPr>
          <a:lstStyle/>
          <a:p>
            <a:r>
              <a:rPr lang="es-MX" b="1" dirty="0" err="1" smtClean="0"/>
              <a:t>Shakespeare’s</a:t>
            </a:r>
            <a:r>
              <a:rPr lang="es-MX" b="1" dirty="0" smtClean="0"/>
              <a:t>  social </a:t>
            </a:r>
            <a:r>
              <a:rPr lang="es-MX" b="1" dirty="0" err="1" smtClean="0"/>
              <a:t>context</a:t>
            </a:r>
            <a:r>
              <a:rPr lang="es-MX" b="1" dirty="0" smtClean="0"/>
              <a:t> </a:t>
            </a:r>
            <a:endParaRPr lang="es-MX" b="1" dirty="0"/>
          </a:p>
        </p:txBody>
      </p:sp>
      <p:sp>
        <p:nvSpPr>
          <p:cNvPr id="3" name="2 Marcador de contenido"/>
          <p:cNvSpPr>
            <a:spLocks noGrp="1"/>
          </p:cNvSpPr>
          <p:nvPr>
            <p:ph idx="1"/>
          </p:nvPr>
        </p:nvSpPr>
        <p:spPr/>
        <p:txBody>
          <a:bodyPr/>
          <a:lstStyle/>
          <a:p>
            <a:r>
              <a:rPr lang="es-MX" dirty="0" err="1" smtClean="0"/>
              <a:t>The</a:t>
            </a:r>
            <a:r>
              <a:rPr lang="es-MX" dirty="0" smtClean="0"/>
              <a:t> </a:t>
            </a:r>
            <a:r>
              <a:rPr lang="es-MX" dirty="0" err="1" smtClean="0"/>
              <a:t>queen</a:t>
            </a:r>
            <a:r>
              <a:rPr lang="es-MX" dirty="0" smtClean="0"/>
              <a:t> Elizabeth </a:t>
            </a:r>
            <a:r>
              <a:rPr lang="es-MX" dirty="0" err="1" smtClean="0"/>
              <a:t>ruled</a:t>
            </a:r>
            <a:r>
              <a:rPr lang="es-MX" dirty="0" smtClean="0"/>
              <a:t> </a:t>
            </a:r>
            <a:r>
              <a:rPr lang="es-MX" dirty="0" err="1" smtClean="0"/>
              <a:t>when</a:t>
            </a:r>
            <a:r>
              <a:rPr lang="es-MX" dirty="0" smtClean="0"/>
              <a:t> Shakespeare </a:t>
            </a:r>
            <a:r>
              <a:rPr lang="es-MX" dirty="0" err="1" smtClean="0"/>
              <a:t>began</a:t>
            </a:r>
            <a:r>
              <a:rPr lang="es-MX" dirty="0" smtClean="0"/>
              <a:t> to </a:t>
            </a:r>
            <a:r>
              <a:rPr lang="es-MX" dirty="0" err="1" smtClean="0"/>
              <a:t>write</a:t>
            </a:r>
            <a:r>
              <a:rPr lang="es-MX" dirty="0" smtClean="0"/>
              <a:t>.</a:t>
            </a:r>
            <a:r>
              <a:rPr lang="es-MX" dirty="0"/>
              <a:t> </a:t>
            </a:r>
            <a:r>
              <a:rPr lang="es-MX" dirty="0" smtClean="0"/>
              <a:t>(1558-1603)</a:t>
            </a:r>
          </a:p>
          <a:p>
            <a:endParaRPr lang="es-MX"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3024" y="3068960"/>
            <a:ext cx="1917951" cy="27878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964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The</a:t>
            </a:r>
            <a:r>
              <a:rPr lang="es-MX" dirty="0" smtClean="0"/>
              <a:t> social </a:t>
            </a:r>
            <a:r>
              <a:rPr lang="es-MX" dirty="0" err="1" smtClean="0"/>
              <a:t>classes</a:t>
            </a:r>
            <a:r>
              <a:rPr lang="es-MX" dirty="0" smtClean="0"/>
              <a:t> </a:t>
            </a:r>
            <a:endParaRPr lang="es-MX"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6893" y="1130170"/>
            <a:ext cx="6130213" cy="4597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4555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0932" y="1752600"/>
            <a:ext cx="6400800" cy="685800"/>
          </a:xfrm>
        </p:spPr>
        <p:txBody>
          <a:bodyPr>
            <a:normAutofit fontScale="90000"/>
          </a:bodyPr>
          <a:lstStyle/>
          <a:p>
            <a:r>
              <a:rPr lang="es-MX" b="1" dirty="0" err="1"/>
              <a:t>Women's</a:t>
            </a:r>
            <a:r>
              <a:rPr lang="es-MX" b="1" dirty="0"/>
              <a:t> </a:t>
            </a:r>
            <a:r>
              <a:rPr lang="es-MX" b="1" dirty="0" err="1"/>
              <a:t>Work</a:t>
            </a:r>
            <a:r>
              <a:rPr lang="es-MX" b="1" dirty="0"/>
              <a:t/>
            </a:r>
            <a:br>
              <a:rPr lang="es-MX" b="1" dirty="0"/>
            </a:br>
            <a:endParaRPr lang="es-MX" dirty="0"/>
          </a:p>
        </p:txBody>
      </p:sp>
      <p:sp>
        <p:nvSpPr>
          <p:cNvPr id="3" name="2 Marcador de contenido"/>
          <p:cNvSpPr>
            <a:spLocks noGrp="1"/>
          </p:cNvSpPr>
          <p:nvPr>
            <p:ph idx="1"/>
          </p:nvPr>
        </p:nvSpPr>
        <p:spPr/>
        <p:txBody>
          <a:bodyPr>
            <a:normAutofit/>
          </a:bodyPr>
          <a:lstStyle/>
          <a:p>
            <a:pPr algn="just"/>
            <a:r>
              <a:rPr lang="en-US" sz="2400" dirty="0">
                <a:solidFill>
                  <a:schemeClr val="tx1"/>
                </a:solidFill>
              </a:rPr>
              <a:t>The only career open to all Elizabethan women was marriage; a wife's job was to run the household and help her husband in whatever he did. Her work varied according to </a:t>
            </a:r>
            <a:r>
              <a:rPr lang="en-US" sz="2400" dirty="0" smtClean="0">
                <a:solidFill>
                  <a:schemeClr val="tx1"/>
                </a:solidFill>
              </a:rPr>
              <a:t>his. </a:t>
            </a:r>
            <a:endParaRPr lang="es-MX" sz="2400" dirty="0">
              <a:solidFill>
                <a:schemeClr val="tx1"/>
              </a:solidFill>
            </a:endParaRPr>
          </a:p>
        </p:txBody>
      </p:sp>
    </p:spTree>
    <p:extLst>
      <p:ext uri="{BB962C8B-B14F-4D97-AF65-F5344CB8AC3E}">
        <p14:creationId xmlns:p14="http://schemas.microsoft.com/office/powerpoint/2010/main" val="393324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err="1" smtClean="0"/>
              <a:t>Elizabethan</a:t>
            </a:r>
            <a:r>
              <a:rPr lang="es-MX" b="1" dirty="0" smtClean="0"/>
              <a:t> era</a:t>
            </a:r>
            <a:endParaRPr lang="es-MX" b="1" dirty="0"/>
          </a:p>
        </p:txBody>
      </p:sp>
      <p:sp>
        <p:nvSpPr>
          <p:cNvPr id="5" name="Rectángulo 4"/>
          <p:cNvSpPr/>
          <p:nvPr/>
        </p:nvSpPr>
        <p:spPr>
          <a:xfrm>
            <a:off x="1700808" y="2708920"/>
            <a:ext cx="6327576" cy="3046988"/>
          </a:xfrm>
          <a:prstGeom prst="rect">
            <a:avLst/>
          </a:prstGeom>
        </p:spPr>
        <p:txBody>
          <a:bodyPr wrap="square">
            <a:spAutoFit/>
          </a:bodyPr>
          <a:lstStyle/>
          <a:p>
            <a:pPr algn="just"/>
            <a:r>
              <a:rPr lang="en-US" sz="2400" dirty="0" smtClean="0"/>
              <a:t>The </a:t>
            </a:r>
            <a:r>
              <a:rPr lang="en-US" sz="2400" dirty="0"/>
              <a:t>Elizabethan Era is named after the greatest Queens of England - Queen Elizabeth I. The Elizabethan Era is not only famous for the Virgin Queen but also for the era itself - Great Explorers, such as Sir Francis Drake and Walter Raleigh. The era of the very first Theatres in England - William Shakespeare, the globe Theatre and Christopher Marlowe!</a:t>
            </a:r>
          </a:p>
        </p:txBody>
      </p:sp>
    </p:spTree>
    <p:extLst>
      <p:ext uri="{BB962C8B-B14F-4D97-AF65-F5344CB8AC3E}">
        <p14:creationId xmlns:p14="http://schemas.microsoft.com/office/powerpoint/2010/main" val="668507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468262"/>
            <a:ext cx="2738397" cy="406436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3923928" y="1468262"/>
            <a:ext cx="4176464" cy="3826689"/>
          </a:xfrm>
          <a:prstGeom prst="rect">
            <a:avLst/>
          </a:prstGeom>
        </p:spPr>
        <p:txBody>
          <a:bodyPr wrap="square">
            <a:spAutoFit/>
          </a:bodyPr>
          <a:lstStyle/>
          <a:p>
            <a:pPr marL="257175" indent="-257175" algn="just" defTabSz="342900">
              <a:spcBef>
                <a:spcPts val="750"/>
              </a:spcBef>
              <a:buClr>
                <a:schemeClr val="accent1"/>
              </a:buClr>
              <a:buFont typeface="Wingdings 3" charset="2"/>
              <a:buChar char=""/>
            </a:pPr>
            <a:r>
              <a:rPr lang="en-US" dirty="0"/>
              <a:t>King Lear is a tragedy play by William Shakespeare. </a:t>
            </a:r>
          </a:p>
          <a:p>
            <a:pPr marL="257175" indent="-257175" algn="just" defTabSz="342900">
              <a:spcBef>
                <a:spcPts val="750"/>
              </a:spcBef>
              <a:buClr>
                <a:schemeClr val="accent1"/>
              </a:buClr>
              <a:buFont typeface="Wingdings 3" charset="2"/>
              <a:buChar char=""/>
            </a:pPr>
            <a:r>
              <a:rPr lang="en-US" sz="2000" dirty="0"/>
              <a:t>It depicts the descent into madness of the title character after he disposes of his kingdom between two of his three daughters based on their flattery, bringing tragic consequences for all. Based on the legend of </a:t>
            </a:r>
            <a:r>
              <a:rPr lang="en-US" sz="2000" dirty="0" err="1"/>
              <a:t>Leir</a:t>
            </a:r>
            <a:r>
              <a:rPr lang="en-US" sz="2000" dirty="0"/>
              <a:t> of Britain, a mythological pre-Roman Celtic king, the play has been widely adapted for the stage and motion </a:t>
            </a:r>
            <a:r>
              <a:rPr lang="en-US" sz="2000" dirty="0" smtClean="0"/>
              <a:t>pictures.</a:t>
            </a:r>
            <a:endParaRPr lang="es-MX" sz="2000" dirty="0"/>
          </a:p>
        </p:txBody>
      </p:sp>
    </p:spTree>
    <p:extLst>
      <p:ext uri="{BB962C8B-B14F-4D97-AF65-F5344CB8AC3E}">
        <p14:creationId xmlns:p14="http://schemas.microsoft.com/office/powerpoint/2010/main" val="3230165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443068" y="2060848"/>
            <a:ext cx="4006739" cy="923330"/>
          </a:xfrm>
          <a:prstGeom prst="rect">
            <a:avLst/>
          </a:prstGeom>
          <a:noFill/>
        </p:spPr>
        <p:txBody>
          <a:bodyPr wrap="none" lIns="91440" tIns="45720" rIns="91440" bIns="45720">
            <a:spAutoFit/>
          </a:bodyPr>
          <a:lstStyle/>
          <a:p>
            <a:pPr algn="ctr"/>
            <a:r>
              <a:rPr lang="es-ES" sz="5400" dirty="0" smtClean="0">
                <a:ln w="0"/>
                <a:solidFill>
                  <a:schemeClr val="accent1"/>
                </a:solidFill>
                <a:effectLst>
                  <a:outerShdw blurRad="38100" dist="25400" dir="5400000" algn="ctr" rotWithShape="0">
                    <a:srgbClr val="6E747A">
                      <a:alpha val="43000"/>
                    </a:srgbClr>
                  </a:outerShdw>
                </a:effectLst>
              </a:rPr>
              <a:t>Francis Bacon</a:t>
            </a:r>
            <a:endParaRPr lang="es-ES" sz="5400" b="0" cap="none" spc="0" dirty="0">
              <a:ln w="0"/>
              <a:solidFill>
                <a:schemeClr val="accent1"/>
              </a:solidFill>
              <a:effectLst>
                <a:outerShdw blurRad="38100" dist="25400" dir="5400000" algn="ctr" rotWithShape="0">
                  <a:srgbClr val="6E747A">
                    <a:alpha val="43000"/>
                  </a:srgbClr>
                </a:outerShdw>
              </a:effectLst>
            </a:endParaRPr>
          </a:p>
        </p:txBody>
      </p:sp>
      <p:sp>
        <p:nvSpPr>
          <p:cNvPr id="5" name="Rectángulo 4"/>
          <p:cNvSpPr/>
          <p:nvPr/>
        </p:nvSpPr>
        <p:spPr>
          <a:xfrm>
            <a:off x="1602298" y="3933056"/>
            <a:ext cx="5688288" cy="923330"/>
          </a:xfrm>
          <a:prstGeom prst="rect">
            <a:avLst/>
          </a:prstGeom>
          <a:noFill/>
        </p:spPr>
        <p:txBody>
          <a:bodyPr wrap="none" lIns="91440" tIns="45720" rIns="91440" bIns="45720">
            <a:spAutoFit/>
          </a:bodyPr>
          <a:lstStyle/>
          <a:p>
            <a:pPr algn="ctr"/>
            <a:r>
              <a:rPr lang="es-ES" sz="5400" dirty="0" smtClean="0">
                <a:ln w="0"/>
                <a:solidFill>
                  <a:schemeClr val="accent1"/>
                </a:solidFill>
                <a:effectLst>
                  <a:outerShdw blurRad="38100" dist="25400" dir="5400000" algn="ctr" rotWithShape="0">
                    <a:srgbClr val="6E747A">
                      <a:alpha val="43000"/>
                    </a:srgbClr>
                  </a:outerShdw>
                </a:effectLst>
              </a:rPr>
              <a:t>William Shakespeare</a:t>
            </a:r>
            <a:endParaRPr lang="es-ES"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9275692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28725" y="1196752"/>
            <a:ext cx="6686550" cy="2833217"/>
          </a:xfrm>
        </p:spPr>
        <p:txBody>
          <a:bodyPr>
            <a:normAutofit lnSpcReduction="10000"/>
          </a:bodyPr>
          <a:lstStyle/>
          <a:p>
            <a:pPr algn="just"/>
            <a:r>
              <a:rPr lang="en-US" sz="2100" dirty="0"/>
              <a:t>Originally drafted between 1603 and its first known performance on St. Stephen's Day in 1606, the first attribution to Shakespeare was a 1608 publication in a quarto of uncertain provenance; it may be an early draft or simply reflect the first performance text. The Tragedy of King Lear, a more theatrical revision, was included in the 1623 First Folio</a:t>
            </a:r>
            <a:endParaRPr lang="es-MX" sz="21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3933056"/>
            <a:ext cx="3487753" cy="274176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0008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707904" y="2470116"/>
            <a:ext cx="5090099" cy="1409984"/>
          </a:xfrm>
        </p:spPr>
        <p:txBody>
          <a:bodyPr>
            <a:normAutofit fontScale="90000"/>
          </a:bodyPr>
          <a:lstStyle/>
          <a:p>
            <a:pPr algn="ctr"/>
            <a:r>
              <a:rPr lang="en-US" b="1" dirty="0"/>
              <a:t>The Life </a:t>
            </a:r>
            <a:r>
              <a:rPr lang="en-US" b="1" dirty="0" smtClean="0"/>
              <a:t>of </a:t>
            </a:r>
            <a:r>
              <a:rPr lang="en-US" b="1" dirty="0" err="1" smtClean="0"/>
              <a:t>francis</a:t>
            </a:r>
            <a:r>
              <a:rPr lang="en-US" b="1" dirty="0" smtClean="0"/>
              <a:t> bacon</a:t>
            </a:r>
            <a:br>
              <a:rPr lang="en-US" b="1" dirty="0" smtClean="0"/>
            </a:br>
            <a:r>
              <a:rPr lang="en-US" b="1" dirty="0" smtClean="0"/>
              <a:t>(1561–1626</a:t>
            </a:r>
            <a:r>
              <a:rPr lang="en-US" b="1" dirty="0"/>
              <a:t>)</a:t>
            </a:r>
            <a:br>
              <a:rPr lang="en-US" b="1" dirty="0"/>
            </a:br>
            <a:endParaRPr lang="es-MX" dirty="0"/>
          </a:p>
        </p:txBody>
      </p:sp>
      <p:pic>
        <p:nvPicPr>
          <p:cNvPr id="1026" name="Picture 2" descr="https://upload.wikimedia.org/wikipedia/commons/1/11/Francis_Bacon,_Viscount_St_Alban_from_NPG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700808"/>
            <a:ext cx="2952328" cy="3681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3676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43608" y="1268760"/>
            <a:ext cx="7308812" cy="720080"/>
          </a:xfrm>
        </p:spPr>
        <p:txBody>
          <a:bodyPr>
            <a:normAutofit/>
          </a:bodyPr>
          <a:lstStyle/>
          <a:p>
            <a:pPr indent="0">
              <a:buNone/>
            </a:pPr>
            <a:r>
              <a:rPr lang="es-MX" sz="1600" b="1" dirty="0" smtClean="0"/>
              <a:t>WHO WAS FRANCIS BACON?</a:t>
            </a:r>
            <a:endParaRPr lang="es-MX" sz="1600" b="1" dirty="0">
              <a:solidFill>
                <a:schemeClr val="tx1"/>
              </a:solidFill>
            </a:endParaRPr>
          </a:p>
        </p:txBody>
      </p:sp>
      <p:sp>
        <p:nvSpPr>
          <p:cNvPr id="2" name="AutoShape 2" descr="data:image/jpeg;base64,/9j/4AAQSkZJRgABAQAAAQABAAD/2wCEAAkGBxQTEhUUExQVFRUXFxgZGRgYGBwYFxwaGhwXGBocHBgYHSggGholHBcaITEhJSkrLy4uFx8zODMsNygtLisBCgoKDg0OGxAQGywkHyQsLCwsLCwsLCwsLCwsLCwsLCwsLCwsLCwsLCwsLCwsLCwsLCwsLCwsLCwsLCwsLCwsLP/AABEIAQMAwgMBIgACEQEDEQH/xAAbAAACAwEBAQAAAAAAAAAAAAADBAACBQYBB//EAD4QAAEDAgQDBgYBAwIGAQUAAAEAAhEDIQQSMUEFUWEicYGRofAGEzKxwdHhQlLxFHIHIzNikrLCFiSCouL/xAAZAQADAQEBAAAAAAAAAAAAAAABAgMEAAX/xAAnEQACAgICAQQCAgMAAAAAAAAAAQIRAyESMUETIlFhMnEEwYGh8P/aAAwDAQACEQMRAD8A4sYV4Ic9oeNe1IuSRBO94Wk+s54LDTa2IJAkaaTeDqdBzWrxugW0gW3sI/8AIEcoGvn0WVTJdBE2fYi0i88r6eMrxnltWz0YQHMJg3NcSGAZgJH9Jt5JqvQqOFy0QLAD3C8NdzgLECN76c51lSpxDeLiR/2xB20G3ksdtlK+gHbcYIufFTDuNwdb9yNSrSJJ2t4NIHfr6L2i0uc5xIvMDlyCMWvkEkZdSjP1XHWPsrmhAtaByGnVaLsP2QSbTp1MfoLythYEi86T9kHkfgKS8mUzD5jMSdrXXr6bxuQtXD0G76+SZrMbc2/hDmw2jka2LqMdoCNZJgeHVYtTHOe85MwaYsTJ962C1PjBwhgbpfz3/HmsPDNIC9XBBcOVbZHJPdGrh3ObEH+PVNf654khx29ws2rXLR9JA8JQ6WLYfqcR0DZn1CDxN7aCpxWhjF8QqExmKUfXPMz3o5fTJJJf0iB95VHYdh+lzugcNfEfpPFJaoDYzhahLQL7idku5pnX9IjZaL940+6pUfJ8/fVcuwkLtffd9knWb7lM5hA6+/yh1hPced1SIGKEm+qFmTBYI9VRzQqIQBUQoujEeCHF06JTVjAwRUT7ajo39+Cij6kh/TifRqdBz29oEW0Q6uBLW6aTbfw5rZqVIkjflosyrXk3NtB/jwXhT0aItgGU3ESLjlOyBUeJALTFyZN4vGm8ZfIrcoWE9EPE4drtpj/K6LpB5bOeqYtvZABt7996tSxZh3cVo1OGMI0IPQ39UFvDIzQdt/4VI8WdKSoWwWJ1BmCttokN5R4rHwnDiHXgo3FOICkI5jXXYwkq5e0LpjGLxjGg6SP1KwqvzKrpZIaTN/wD3qcEwTqhzusCZjn1K6/B8O026LTHHxfySlL4MPD/AA6HkGpLjG/6WpT+Hqf9sdV1GHwoGoV3sCuoslZxPE/hphbLRfmuK4vwosMR6flfX8QLLivibC5gYTRbiwdnzmpScBI8kXD4mbSmXCDlOhss+tTLXdy1pqWgdGiyp4qlVxSVLFQb6J5kHVK48WPGaYvUafd0WmLd3NWMG2v6/alV8N7l13oYG4i/X3+PVLz0VsxPcql1598kyRxWpFrIE3RHlBcLp0hJs2GssO0PX9KIDXmN1FCip9Nw/EGVQch0nblvKlSAVyfCK+TM2DOX/Oq16WKJIt5heTkxVI0rFo1zW0HJFZUtNr+/4WMK6J/qCbbKfFheI1G1yeqrOs8krSxFogKz3kybeKb9EnjDMqgbaX05Lk+KYv8A1GIDG/SP5lbOOxpFMm2nmsT4SoF1Zzjz26mVp/j46TmyeR1o7jg2GhoAFoW/Rpx5rOwIWqxyvGOjO2NUyvKjwqtqCEB6ZnIDiSuc4nSJlbuIqQFg4+r2uilJ0hkjg+M4QtM2WZie0ARddbxTD5pXJmnleW7K+Gdr9BlEy3pzA1RMFCxNKCUBhhbNSRD8Wa+Xl+0N7J/letdadPZVw4Hlfz5KNNGhSTF304B5odtbwmqjhulaTuSZHIlenewiyXjtJl5mTM/dCaybophdMayqIeY8/VRJwOs6rhbQ+plaNhM7GTbv1stJ1HLUdJOUReNPcgLz4Wrsc9wyx2Re/fv1JNuabcQXOBvy5mw1G1o/leZk/Jo0c3YNzWiDmae4/jZefIBul+INykgCLn11hFw2PIyggd8fyp8dWh/UY1To308yiBg6H33r1lUEuMiNottOhnqV7De2RYwPd7IRiJLIc/x1obTPfy59Vb4FZNSppoDHis7jWKa5xgkgX6bfsp74Fd/zXlxAaGiSTEXK9CK44mZskrkfR8NQgI5H2STOMUJj5rJ/3BOioDF5HMIpolR5nIQ34jUIlTvS7wBcmB1QkFC+KJIKw8RTnRa1biuHBy/MBPIAu+yQxGMonR0HqCPuFGasdWY2IEGLLmeJUsjp1sunrtuCuf4u7tjxlHFqRTwzFxZJ+rZIOC0cZVzTPes8lejj6M0w9I2RqLr25JGm8hNYR8nzP3TSWhYNXQWoZGiVvYBPPslCIckiy1Ue1DaPRU+ZbqvC1UdujQWxge9VF6ykwgE1CDFxlOqiX/ujrN/hTqgeSwk5m3ievrv4pr/UVvmaXgHyss/Ecds0UthfOI+x70s3jTs12gE6EE6DvPcsnpTltpFXkitG4Kbn1Q+qIiZ1jpvCdwYY6pkbTJBNiDaNzr7lcxS4qWtc2+4/wtv4f4i2o6A2MoiZMnnPWdlPJilFW+kFSTdI2cRwqDLQSRzsdtDGqyuKY8saROV0usbknY2sujfi3WuuJ+I3y6WiIJm0G8SbpcHulTBPqzMxD4BndbPwxRZ8qpUqXbIGXYkXvz10XPvMgnqffot74KofOc6g4kNkVB1ItB6G3ktmRVBkPJ0uK4VT+VNZ7KYiwhoAm8Znb9wSXBsW7DVWsDxUoVDDSDIDtriR5J/i3w67EUnEuaapcC2ZaA0AgsGsXMyNYEqvC/hzI3LULc2pyaSIDTEASDF95KiqUbv/AAFtt0dVWrZWl7tB5rheJYmriahucosGhdX8XVfl4do0L3faVlfB+r5G2sdf5S/ZyLYDhbKNPPiKgYOWYNaO8ndBxWLp2LXNq0iQDcOAnqPyN0fjfBBiKRYXjPmkOIMR/aLdlt9uV5WXT+GRSAph8uc4BxaLRAAFxfTXX89UeN2dbsexNFrRYWPjH6XKcUMOFuq7CrgHtnO8u5WA+y5ni9LeynB+4rE57iNPKY227lmOK2+KiYcPpjy5jzWK9t7L0cMriZ8iKIlCZsqwrQJVmIuzSII1IO9uqGaex5qjKxI/Cu4nVQpo1Jop8pDfSRy8EWQHOXJs5pBhQ6fdRNteIF1EvJi0Z9KsDMg20hEdSAuRl8QSqCkBINjBi/chiqAbiecHVU/Qq62RjpPZnlJ/K6fhWENGcpJcY1Fue1/CVyz62Yw217C/78V12CxUQCDJMGQfSAb+UqH8rlxSRX+Pxtm3g8U5xIgDLHW/cLbC0rD+I8NHbkGLnYXI05fwtuhWIcTciBBDTMmZ096LP48D8skAns6EEb3ka7+iw4XU0PkRy9SkTfnHv0XXf8OcLDqjzEyGjyk/dceOKEi7QSdeQ6dF2X/DrFT8yQBcEAWGi3ZlLgZ04s7+jQJEbeUfwvKmDDI5uI9wmcLVsrNANVg5S49yikgM5L45Oao1g0aFb4boxcaKvxFRNSs4ggd97dAg/DXEQyqaTv6pg9Rslu3Qa1Z05wgmRvshswIzZj6I73Fvclq2LTNJAQlxZcNxmtEj7rqsdUJmdFyHFqgJIiVFO5l4IwMRVi2xGmyQLbwm8QNUnUaZ0Xp4+iGTbIWryNFGNkwj0aWY9FWyQWgyY7v5hR++8K/yiCIOhsj47Dw89QCotlou2ZwE6Kc1bKo4I2OMspmBr78FEE13e/8AK9Qpi2jSa0lo0I2527wk/lNBktPolKWMcN/8eKPS4mWGQ1h8BPPlEpfTkrob1YtDmEouDg6kxwI/qiOmq6ShUrtvUcHcoJn3Juue/wDqd5JuQI/tatTh/HqYH/MquzH+nKYHeY9O5Zs0crW4/wBseMo+Gagx7hGVrJi8m8+Np8FTiXFCWQ1naIuXEQNZ6Fe0+JtqNmnTzwROwE7XtP8AHNY3GuMCoGilSAcRqRcSeihjg3KuJ0n9mWMI0OLnCGXs0ntOt2QT3ieQ8Fq/CvFf/u2tsGEFoaPpG9gfvus3iNQU+yTnIlo23MkxzJJjqj/C/Ci54qulobcGCZcNAPFbZNODcv8ABOUWnSPr2HqQOaR4hjCx2ZpmRB5jbvhZfFarhkcCQN7wsXiGOsWtmYjqRynqsPJt0gqIv8RcYq54Y4Nm5IIJ8pt4onAcPVfVY+pZrLkkROu25ukKPCnkzYPc1z9LWIGXxlP0MeQ3K5rmOI3FiZVpaXtOWzsG8RBJAJI/CjzK53BYwl25kDUZVvts2+t1JSb7OaoS4iIaVw2PecxO2q7Pi74YVxVQz72TYvyHWkZFQu0n2V61s7+/tCK8Enb3oi06DZGd5B5NEnx2XoXogCFJomxce+B5D9pmk2J7LR3CfV0rV4fw5jg5wY5wixe6Addm/tPUMHaMtMaSA0ernSUrmLSsxThpjb0Whi6bM3y6n1ZWkHTZaTMFJAG5A/hYnxZUjFOy/wBJaB4AKTXJUWwv3GbjsGWQdWyb/tB+SCAQFv4QZnOabsdBnvHvyWVxHCGk4RodtdZj30S48lvi+zRkx1sVNLqPNRB+c43sotFSMnNHjsHNxy7gOqUfT6dFoDEgiSTI5DoN0zw+l8x2VoJMzFrRqSTYDrojzcVbCoRkYzG9LG3vyTuE4c5/9NuZsPAm23VbVdtKmCABUd/dByD/AGg/V3nySmGxxLsw8zcpHmk17UFYop7Zv8M4d8pr6cw14iTYyRYt5kkNB1WXjsRRpEi7nRYkaHUde8xGqDjcb80gvfBbEHuIj1CD8UBvzWkQ4ReNNTos+ODc/d5/oeTpaBYbDGtVa1pMk3Jv1JlfTOH4VtEXiGzlHM8+4WXHfAuBNV7qzpDKdnHQOcRZo85PhzXbU2T9XlEiOirKFy30iU8l9AqTg4lr73lIcV4CGgvbUc2TGgMeMStPGYcZc7S4uFyI1G+/ivMU35tBzW3JCyzjxY0JHNjDFrvl/PGU6mPx70RncGa2AMTIIn6QW6xGVJVvhwwIbpqdztv3J7hfBXtqyREHQ9Cb+ceiXku0/wDRdytG1gPh1zcry8OEaBmQjlF/ROYunG8LSbUht1hcUxQAJ9E1KjPbbOf+JMXIDRvquZrdlnV1o6I3EMUS4uPNX4dgqtVwc1pjnE26A6q+ONLYZfAnhOFVashrHHwjxhdJwv4RLO1VI/2yB9yFt4DgxA7WczrrdauH4c0aiBqbfZUtsm5GY/DCABHgREbe+gVaeHHRP12ySYjpyCVruDe9LQAVAQ+To0Zj4X/lcRx7EZ3l3P8AN/yuj43i8lIie1Ut4b+h/wD2XMYcB5LnAuE2AFz48o+y5qtmj+P5GeG0XOjUAAeIGinxCJi/RPYWpAMtyjv9VicWxYeSAbc9QpYk5ZL+CuaaoxS49FF4O9RekecEpUHEgDUz3DmT0hPvx+QGlSsy2YixeRu48uTdu9XcQyjtLyb75Wxbxd/6BI4XCOqk5dBqenio2pbl0XrjSXY4HuLSAJJGsi42Gt9NExwvgtSoAQABrc9nx/laWA+WIdDnFsfSIANgBYadbJmjjSc+UtYwkEiIMnYAdJ0WaeWS1FGmOJP8go+HWZSTIjne1v36FKs4N85/y22I7PTLrJ7rroKmGlg5jU7H12T/AAvh/wAhhJ/6lQd2VoAjxOvosuDJKbew5uMV0Hw+Dp0aVOkwdho31cT9Tj1P5Rqb/JCZTi5JVmvC9AwDc0x/ee6B+1mYms2lUGWRTdpOx5Smyl69AOBDoLT78CozVorHQ/hsdSdr4/4RX4mkL2Gt1yVfhdYf9N2adNj01t6rOxnD8Yx+RzRpc5h9wVNY2w2jpOKceY0GDPcuPx3FH1XQ0FxNgAJK1cN8JPc1r61QjMbNbew3Lj7uui4dwanREMAB57nvO6pHGLy+Dm+D/CrpFSu5o/7DeO+bLsMNRIEB57gQPQQiZBF0F8aCyoK9h20pN58TK8xTh9IiBr1KTdUI0JA7yvfmRdGwUWruEcvt5LPbRzPM6fgdfdkxVfNuaQ+I6/yaQpiPmVBLujTt4/YHmlbClejnOPY1lSoXXcACGiIFtDfnJPosyjxJ4tDfI/tGf2rNEpSlhxJBS+1r3F4xa6AY3EOfdxkbAaeSUqO7Cbr0CDc2B25IGMAyWjZWg1pIEl2xAEdfL+VFWFFoMlM0P9OHsHMCOnP8p7h7Q2hA3cST4CPCxWdhKlvYTDKvYcDMAiO/2FCab19mrG4rf0PUX2OXbk6D3xuhtzTlHO83iPzZJYc6e/d1vcGw7nPETBc1vLtE2AOvJRn7E2Vi+VHZcDByszCzbkO1IExPXRaDqhe9zjqSbfhExmJw9BradSpLhq1lyTaxP9IvGoXO8R+MHNzNo020xmcMx7Tt+eniNlDBBQVeXtk8jc3aWjo/9G46jKOZskK2Nw1Mw+u0kbMMkeA0Xz/i/HHkw+o+rpIkiPAWiPt54z8Y4gkdkHYb/pa4xbRJ0uz6U/4tw7XQGVHenfYoFb42YCA2gANy5waYsdDA02mbrhsKX5R2JGxcYAnQzE6hXZUYZD4uLEEgTMbkA85F7aLqCkq2dgfjN4JLaFJzRHaDyRfmA0kd8RYoL/8AiI62fCMkn6vmGI11ymbEbrkXYZwjLsbOAkXgi5Ei6uwB7KjqkjKWNBBjtSc3eYhcqXYHE7A/HbLZqLoBy5WODnaTIBAtZN0PjbBuMONSn3tn/wBSVwmNoDKTScMt+pgH+7eVntodkkg692258B5oxjFoElR9fwWMo1f+lWY/oDcd7TcItVzgJI031Xw3MZ5H7LZ4Z8V4qj9NUuA/pf2xz3v6p3ifgnzR9RNQHxVI62XN4D4/pPMYilkP91O4/wDHUeq6LDcSwr2mo2u0saMzxo4AdNdYE9bKUotDKRbG4+nhqfzql7xTZpnd+uZ5dSF80xfFq1V7nl2dziS6178gDYAC3IDop8T/ABCcVWL8sUxamw/0t8P6jqfAbBL4VrS2xyyO1mILbdR2mCf7huFRQpWzou2bOC4xTDcplpOoItvv/hALgSb5W89ysqu2LFsRoZkf+QsgZNACBOu7R1tPpJSrBG215Keu1p7Ns4Jzx/ygXEC+1ucmySxmBez/AKgjeD70WfUc9tpPgbHqDoUN2JdoXEjkb+9AmjjkvIssyfg0WspRd197/wD8qLNzKKnH7E5ILSciA3g7oTB1hFtBtPJczk2WFXZPUOIPYbGCDP8APQrPy3CNTol2hH66m1vullFPsaM2ujTPFxqZmQR1g8vNZNfFOeXTMcu86dFZzWhzW5pvB5baeKmCoNcTMkAEwLAxa5mYGtkIxjFWkc5ym+weFwxdYQImSTAHj+AtGj8qjmFnOAs5wJBNvpAkab+uyW4hiIdkaNBGkN8GkevVZrnSUeLn30LyUOjUxfFnPsDAJN3G/KbaW3/Szs2s3PPuVAFcE95t/iyeMFFUhXOUts031IotExc20nsgiev+UVr2mk6bNdVkx/sG3LNIVcW8dkXytJ+rWAA1s8zcJjBPDadPNH1VTBAc3NMCQbbLO+r+ywKiGgQ3cNm8iZEgR4JIVCGknW9++f5T2NdmMtOrtxFgNwCd2nmkcS8lrhyOo7kYnSZmEKAKK9OnOhE8t9/19lqMoNSVCj4SmC6SMzWw5wmOzIGvUkDxXM5HlCjm6k6Dv3PRP1pDYBaII/3GRrbU8vBD+YRckkkDMd40A8hEo7Wky60zpMWJN55zIHn3SbsuopIo6k5rRazgehg/cdQiAsqGDlY+QII7JmeUAAANF73JkqMqFsCTv2XMB6aTDu8ckTE02OkwW33FtRadzGx0lK2NQriQRDeQ026EHu8b9UiWi0TG/Mfv3omiXNEG45+HmIt3ILjPu6eJORTKovMyicTQbId0awPdadlQX6bq2S/RKxkEkTJ2iPHVeDM6zLAeA/aMym3M3Npumg4TFNpy7aSbwCb6dOim5DqIi7CgEGZg3m15+/mjU6zWnxBMDUEwY6o1Z7WiAS9x2boALRA1EDu7koykSDmgXkDfnaPd0LtbClT0C4nThw5RHlp6QlIstLiGUsEZszQGm27ZBm/uCsoquN3EnlVSLq2HHabrqNNdduqFmRsE3tttvzj1TPoVbZq4hhqOAk9q+Y3uTeTz3TAptcIyyIc9rASNXSBrrBJ8+STrYh0BjXGOza2rgJ/A8FehRNS0xlbrpyHl1WatFwmKpZRlbpLg3U2ubE667pCqIa4HW0d4iZEX9E9jhkFPQ5Q823IcBPVZ2Lb2Cf8Aujzk6xG3NNjBMSa2e9RgXpNj3+z75rwFaDOR+q0MJhhkvEuGed8rS5sXG7xttqs5bDiMhBblDGhpgiSWiX95Lt+QCSbHxrdigfcgHSL72vblYHyXlZj2uLtOoMiI5jURv0V8I0uBvrbwHaP/AMRPVFrvcy19DOlyNxHQi4KF0x6tWVw/ECRleAW72FuoEWMbjkvK1MEBzXSP7Ttzg/v1XoosdfNBOh2J12H8pV9NzbkWOh2PcdCuST6BbXeyxfFtvZhLOK9e4nVVT1QkpWXCi9UXAGqOmuyJTH3QaWyMxIyi7DP5I2GaXToxg1OpOlhJ16mw9CHEnK2dZS+BrwRJtMpKbjoZtJ0aLaYyn5Ytb6vqg7l0RyNlSpTyvaCcrswFyAANL7gdYXmL4mCIpgtEc99bD9ztokqWHe6T0J6kD36IKL7ehuS8DVCmZe1wIJBcR3fUY3tJ5arIcIt4LX+YWOadQwAd20HoZWbjGgO6WPmnxvYmRaApjCRmuQIBN9zBt75JcJ3h9nHYEAGRNs7DrtoL+G6eXROPY0Dle7TSAevTkYKLh6DnuimbxEc5sBzOh7oS1YEvJ6m/cnqWFc5zi0kfSIAJnK2dB3T/APkoSdIutlakHIXG2WL880++5ZeLJyXG+sb3kT70WnXZLgP7QD4CZWXjnkxMaD0AH2COIGXoSleyvAF65aDMe02yQCYEiTy6p/GNIDZ5u75JIvF5180phiWua4GCCCD3dExWKSXZSHTLU6ZLQ0HLll0ncuMC+1mj1TAxrmjLUbYwdNdbwbT1Ec7oLWEuhoJswQJk2iYHXlzRM2aARIIiLi4ty1slf2U8aJkDh2HDnBAzT/8AIeqA0T2ZsdY53iQdv2qvw8fzZM0KHZzXJbqOnPqJt4jrB0lYu26Zn1GFpIOoQ4Wm9geL/UByuQOfMj1WdUbCdOxHGiwCiqCvVx1DNJHaLXUtqLW/heEx3Kb2UWmBxdSSANh79EsTsrPMlVyqqVEW7NDBFtpbJ/HvfVNVasmXEBoiN5HINIHn01WZTdBCMylmN9D58/E3U5wV2VhN9BX4jNmDbExBJ1g798+iBxEbf2kt8j/hErNa3QzGo/e3kTuq1WEgl0m+o0579LpUkuhpb0ItTvDfq8WgjbWbnwSSe4cSHGTHiNp3VJ9Eo9jDWXjWTM+KZDHgagtJmDeYiSBqDpy21StG5aeo26jdFa506HJmjNfQiCJmIUJItE9qmCZE5hryEA28T6BZ+PGx9xZN1/pneS3whvmk8bzG350TY0DI9CZXkL15Xg1VyBem4yOYIWhWpRraJEbhwMR4Qs57PNaopsfTc5odms4yZlsQ48zDwb9eiSY8AOJn/lkC5bFuYc4R3xHoinGZxD7uFp0I115pObSCCG3jpInbuTjMQ0jtC8WmTb7+VglaQ6ZWpEWIM6o+ExA05fToARclpO8yIOyTqNE2063/AAEMPITcbVC3Ts1KgbmtodAdRzE+f8rOxlO5+yfoYjOHE5Sd7AE2sQALkRdJYw31nrESOaSKaZSVOIhCiuoqkqNd+EgAC9joPfsJSudAtV1Qt1Ed6xsQ6XHvU8dvspmSXQNwVQ5ez79PNOYCjMuOgHQ+h6adVWTpWQSvRKrcrTOp2sYaN577eCrTrEcrCBpPPxRsQx5JMWJgAX7h4CPulsUMsDe99zKRb7Hquir3z1R6b+zAk38unqUo0yeSIwxO3dp71XNDRYOoyDCYwDfqN7fyg4k3kdyNhJyuHMHzMbLn+IqXuDMeQ7cCLepTDMRoyJykgEyYEknzN/BAaCHASJbby/F08awcxgtIidbCTPOZmZ/ajIrEQrm7uUH/ANvvdK492m0CPU8u9MB8xr9QJ9P0k8U6/NUgtiTehYhesF1bIeXv2QvWj3771UlRV7k/wyuRAAc5wzW2+XlcXjpu7Q7nvz1YBCStBi6Y8KOR8AywkH/c0928W7wV7SY1pDXd4cJEjY3t08OiLh3ZgXWmXODRtJ+mNd5HQFVqUCWjxI21/dvcqd+GVS8opiWRF599ENuFO5HReVGgtsbg3EaJumWlhBBnb+V3KkPGCk2LUzlIglp7/sQmq7c0kDKNxex1tO10jXbCs3EHTkI6e5RavaAnWmCPgoiB/QeRXqIKGcXXkQI7/NKEb81V5PX379VegLuGkNJRWkTb5Mq2kSQAL+fX7D0K1hTktpzH8SQN95PkpwxrKTfmPBLokDv+nX+6xBG0lVwb7tcHdob6QdSZUpTt/ooocV+wlc/KzmDY5WzfSZMkC+2ixqzydft6LfxlUVcxeC6YIcCAWmDqIMtMxNtB3LFxFKCQIIG4mO+6eHyJL4QsiUnzYoYF1MvmnEC1hcjqfujYd8Mm1iD6/wAIIaY0TNJgLYvr+yll0PHsLSZ9RHK55X6I9PK2S2dDeQZjtbJZwIExqLgW5xKrldF+RFvz4/ZTasdHo0G5kHuiUlVEm+vUpxjTJ6zCUrNcSSecp49iS6BA3XhKhaUajQLj01J0H8dFQmAe2PL7/wAQvb6I7mZiTpvH4FvcKhpn3+0A0RlUtsNHRPf+wnaeIduQRljpCTe2LHX3r9162R4z76hK4pjptB6tJwdIEZpEcwPfovGOjnHp6pc23KJUrkgSZifx6oUUjKmFMbjnueXMXSlhPpGh5/hWL50UptMxEzaEy0Tm1Jl2/wC31UWgxrQADEgQdNQol2NoPwxoymwP/Mpi4BsSQddP8qnHOyYaAAQbAAf1VRPfAAlRRd5B4HsXSGfLFs5bHQWA8kxhqDTTpm/aeAbnQyCBe1uSiiz437Uasq6MnjDAyq9rbDvnVrCde8rPpXmf7T6BRRajI+zwsGWfeqqSooiAs0pijcX5r1RJLoZdhnUW5Ji8x4LylaYtoPM3UUU0MwwYI0Hl1SJ1UUXQ8hkec9NeX5WhSpgUiQL5gPC/6XiiqTFxTE+I3Ku7Dt+UXRfPE9IlRRCAZilRoED3qUxWw7QNNWE6nUNcZXiiYBSlRbmFtgn8RhWNotc0QSLnX+p437goooTb5IskuJnYWkDmJGmi1aNBvzGW9hrj97rxRWIs9+Q3l6lRRRAej//Z"/>
          <p:cNvSpPr>
            <a:spLocks noChangeAspect="1" noChangeArrowheads="1"/>
          </p:cNvSpPr>
          <p:nvPr/>
        </p:nvSpPr>
        <p:spPr bwMode="auto">
          <a:xfrm>
            <a:off x="116681" y="7489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MX" sz="1350">
              <a:solidFill>
                <a:prstClr val="black"/>
              </a:solidFill>
            </a:endParaRPr>
          </a:p>
        </p:txBody>
      </p:sp>
      <p:sp>
        <p:nvSpPr>
          <p:cNvPr id="7" name="Rectángulo 6"/>
          <p:cNvSpPr/>
          <p:nvPr/>
        </p:nvSpPr>
        <p:spPr>
          <a:xfrm>
            <a:off x="1043608" y="1637376"/>
            <a:ext cx="7042350" cy="1938992"/>
          </a:xfrm>
          <a:prstGeom prst="rect">
            <a:avLst/>
          </a:prstGeom>
        </p:spPr>
        <p:txBody>
          <a:bodyPr wrap="square">
            <a:spAutoFit/>
          </a:bodyPr>
          <a:lstStyle/>
          <a:p>
            <a:r>
              <a:rPr lang="en-US" sz="2000" dirty="0">
                <a:solidFill>
                  <a:prstClr val="black"/>
                </a:solidFill>
              </a:rPr>
              <a:t>Francis Bacon was born on January 22, 1561 in London, England. </a:t>
            </a:r>
            <a:endParaRPr lang="en-US" sz="2000" dirty="0" smtClean="0">
              <a:solidFill>
                <a:prstClr val="black"/>
              </a:solidFill>
            </a:endParaRPr>
          </a:p>
          <a:p>
            <a:r>
              <a:rPr lang="en-US" sz="2000" dirty="0" smtClean="0">
                <a:solidFill>
                  <a:prstClr val="black"/>
                </a:solidFill>
              </a:rPr>
              <a:t>He served </a:t>
            </a:r>
            <a:r>
              <a:rPr lang="en-US" sz="2000" dirty="0">
                <a:solidFill>
                  <a:prstClr val="black"/>
                </a:solidFill>
              </a:rPr>
              <a:t>as attorney general and Lord Chancellor of </a:t>
            </a:r>
            <a:r>
              <a:rPr lang="en-US" sz="2000" dirty="0" smtClean="0">
                <a:solidFill>
                  <a:prstClr val="black"/>
                </a:solidFill>
              </a:rPr>
              <a:t>England. </a:t>
            </a:r>
            <a:endParaRPr lang="en-US" sz="2000" dirty="0">
              <a:solidFill>
                <a:prstClr val="black"/>
              </a:solidFill>
            </a:endParaRPr>
          </a:p>
          <a:p>
            <a:r>
              <a:rPr lang="en-US" sz="2000" dirty="0" smtClean="0">
                <a:solidFill>
                  <a:prstClr val="black"/>
                </a:solidFill>
              </a:rPr>
              <a:t>His </a:t>
            </a:r>
            <a:r>
              <a:rPr lang="en-US" sz="2000" dirty="0">
                <a:solidFill>
                  <a:prstClr val="black"/>
                </a:solidFill>
              </a:rPr>
              <a:t>more valuable work was philosophical. </a:t>
            </a:r>
            <a:endParaRPr lang="en-US" sz="2000" dirty="0" smtClean="0">
              <a:solidFill>
                <a:prstClr val="black"/>
              </a:solidFill>
            </a:endParaRPr>
          </a:p>
          <a:p>
            <a:r>
              <a:rPr lang="en-US" sz="2000" dirty="0" smtClean="0">
                <a:solidFill>
                  <a:prstClr val="black"/>
                </a:solidFill>
              </a:rPr>
              <a:t>Bacon </a:t>
            </a:r>
            <a:r>
              <a:rPr lang="en-US" sz="2000" dirty="0">
                <a:solidFill>
                  <a:prstClr val="black"/>
                </a:solidFill>
              </a:rPr>
              <a:t>took up Aristotelian ideas, arguing for an empirical, inductive approach, known as the scientific method, </a:t>
            </a:r>
            <a:r>
              <a:rPr lang="en-US" sz="2000" dirty="0" smtClean="0">
                <a:solidFill>
                  <a:prstClr val="black"/>
                </a:solidFill>
              </a:rPr>
              <a:t>the </a:t>
            </a:r>
            <a:r>
              <a:rPr lang="en-US" sz="2000" dirty="0">
                <a:solidFill>
                  <a:prstClr val="black"/>
                </a:solidFill>
              </a:rPr>
              <a:t>foundation of modern scientific inquiry.</a:t>
            </a:r>
            <a:endParaRPr lang="es-MX" sz="2000" dirty="0">
              <a:solidFill>
                <a:prstClr val="black"/>
              </a:solidFill>
            </a:endParaRPr>
          </a:p>
        </p:txBody>
      </p:sp>
      <p:sp>
        <p:nvSpPr>
          <p:cNvPr id="8" name="Rectángulo 7"/>
          <p:cNvSpPr/>
          <p:nvPr/>
        </p:nvSpPr>
        <p:spPr>
          <a:xfrm>
            <a:off x="1029173" y="3792845"/>
            <a:ext cx="7298809" cy="1938992"/>
          </a:xfrm>
          <a:prstGeom prst="rect">
            <a:avLst/>
          </a:prstGeom>
        </p:spPr>
        <p:txBody>
          <a:bodyPr wrap="square">
            <a:spAutoFit/>
          </a:bodyPr>
          <a:lstStyle/>
          <a:p>
            <a:r>
              <a:rPr lang="en-US" sz="2000" dirty="0" smtClean="0">
                <a:solidFill>
                  <a:prstClr val="black"/>
                </a:solidFill>
              </a:rPr>
              <a:t>In </a:t>
            </a:r>
            <a:r>
              <a:rPr lang="en-US" sz="2000" dirty="0">
                <a:solidFill>
                  <a:prstClr val="black"/>
                </a:solidFill>
              </a:rPr>
              <a:t>1581, he landed a job as a member for Cornwall in the House of Commons. </a:t>
            </a:r>
            <a:endParaRPr lang="en-US" sz="2000" dirty="0" smtClean="0">
              <a:solidFill>
                <a:prstClr val="black"/>
              </a:solidFill>
            </a:endParaRPr>
          </a:p>
          <a:p>
            <a:r>
              <a:rPr lang="en-US" sz="2000" dirty="0" smtClean="0">
                <a:solidFill>
                  <a:prstClr val="black"/>
                </a:solidFill>
              </a:rPr>
              <a:t>He returned </a:t>
            </a:r>
            <a:r>
              <a:rPr lang="en-US" sz="2000" dirty="0">
                <a:solidFill>
                  <a:prstClr val="black"/>
                </a:solidFill>
              </a:rPr>
              <a:t>to Gray's Inn and </a:t>
            </a:r>
            <a:r>
              <a:rPr lang="en-US" sz="2000" dirty="0" smtClean="0">
                <a:solidFill>
                  <a:prstClr val="black"/>
                </a:solidFill>
              </a:rPr>
              <a:t>completed </a:t>
            </a:r>
            <a:r>
              <a:rPr lang="en-US" sz="2000" dirty="0">
                <a:solidFill>
                  <a:prstClr val="black"/>
                </a:solidFill>
              </a:rPr>
              <a:t>his education. </a:t>
            </a:r>
            <a:endParaRPr lang="en-US" sz="2000" dirty="0" smtClean="0">
              <a:solidFill>
                <a:prstClr val="black"/>
              </a:solidFill>
            </a:endParaRPr>
          </a:p>
          <a:p>
            <a:r>
              <a:rPr lang="en-US" sz="2000" dirty="0" smtClean="0">
                <a:solidFill>
                  <a:prstClr val="black"/>
                </a:solidFill>
              </a:rPr>
              <a:t>By </a:t>
            </a:r>
            <a:r>
              <a:rPr lang="en-US" sz="2000" dirty="0">
                <a:solidFill>
                  <a:prstClr val="black"/>
                </a:solidFill>
              </a:rPr>
              <a:t>1582, he was appointed the position of outer barrister. </a:t>
            </a:r>
            <a:endParaRPr lang="en-US" sz="2000" dirty="0" smtClean="0">
              <a:solidFill>
                <a:prstClr val="black"/>
              </a:solidFill>
            </a:endParaRPr>
          </a:p>
          <a:p>
            <a:r>
              <a:rPr lang="en-US" sz="2000" dirty="0" smtClean="0">
                <a:solidFill>
                  <a:prstClr val="black"/>
                </a:solidFill>
              </a:rPr>
              <a:t>In 1584</a:t>
            </a:r>
            <a:r>
              <a:rPr lang="en-US" sz="2000" dirty="0">
                <a:solidFill>
                  <a:prstClr val="black"/>
                </a:solidFill>
              </a:rPr>
              <a:t>, </a:t>
            </a:r>
            <a:r>
              <a:rPr lang="en-US" sz="2000" dirty="0" smtClean="0">
                <a:solidFill>
                  <a:prstClr val="black"/>
                </a:solidFill>
              </a:rPr>
              <a:t>he </a:t>
            </a:r>
            <a:r>
              <a:rPr lang="en-US" sz="2000" dirty="0">
                <a:solidFill>
                  <a:prstClr val="black"/>
                </a:solidFill>
              </a:rPr>
              <a:t>composed </a:t>
            </a:r>
            <a:r>
              <a:rPr lang="en-US" sz="2000" i="1" dirty="0">
                <a:solidFill>
                  <a:prstClr val="black"/>
                </a:solidFill>
              </a:rPr>
              <a:t>A Letter of Advice to Queen Elizabeth</a:t>
            </a:r>
            <a:r>
              <a:rPr lang="en-US" sz="2000" dirty="0">
                <a:solidFill>
                  <a:prstClr val="black"/>
                </a:solidFill>
              </a:rPr>
              <a:t>, his very first political memorandum</a:t>
            </a:r>
            <a:r>
              <a:rPr lang="en-US" dirty="0">
                <a:solidFill>
                  <a:prstClr val="black"/>
                </a:solidFill>
              </a:rPr>
              <a:t>.</a:t>
            </a:r>
            <a:endParaRPr lang="es-MX" dirty="0">
              <a:solidFill>
                <a:prstClr val="black"/>
              </a:solidFill>
            </a:endParaRPr>
          </a:p>
        </p:txBody>
      </p:sp>
      <p:pic>
        <p:nvPicPr>
          <p:cNvPr id="9" name="Imagen 8"/>
          <p:cNvPicPr>
            <a:picLocks noChangeAspect="1"/>
          </p:cNvPicPr>
          <p:nvPr/>
        </p:nvPicPr>
        <p:blipFill>
          <a:blip r:embed="rId3"/>
          <a:stretch>
            <a:fillRect/>
          </a:stretch>
        </p:blipFill>
        <p:spPr>
          <a:xfrm>
            <a:off x="6422983" y="663922"/>
            <a:ext cx="1905000" cy="1209675"/>
          </a:xfrm>
          <a:prstGeom prst="rect">
            <a:avLst/>
          </a:prstGeom>
        </p:spPr>
      </p:pic>
    </p:spTree>
    <p:extLst>
      <p:ext uri="{BB962C8B-B14F-4D97-AF65-F5344CB8AC3E}">
        <p14:creationId xmlns:p14="http://schemas.microsoft.com/office/powerpoint/2010/main" val="2019986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1619672" y="1556792"/>
            <a:ext cx="5693618" cy="3666690"/>
          </a:xfrm>
          <a:prstGeom prst="rect">
            <a:avLst/>
          </a:prstGeom>
        </p:spPr>
      </p:pic>
    </p:spTree>
    <p:extLst>
      <p:ext uri="{BB962C8B-B14F-4D97-AF65-F5344CB8AC3E}">
        <p14:creationId xmlns:p14="http://schemas.microsoft.com/office/powerpoint/2010/main" val="1766077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839927" y="908720"/>
            <a:ext cx="6400800" cy="685800"/>
          </a:xfrm>
        </p:spPr>
        <p:txBody>
          <a:bodyPr/>
          <a:lstStyle/>
          <a:p>
            <a:r>
              <a:rPr lang="es-MX" dirty="0" smtClean="0"/>
              <a:t>Style</a:t>
            </a:r>
            <a:endParaRPr lang="es-MX" dirty="0"/>
          </a:p>
        </p:txBody>
      </p:sp>
      <p:sp>
        <p:nvSpPr>
          <p:cNvPr id="8" name="Rectángulo 7"/>
          <p:cNvSpPr/>
          <p:nvPr/>
        </p:nvSpPr>
        <p:spPr>
          <a:xfrm>
            <a:off x="1181390" y="1350963"/>
            <a:ext cx="2736304" cy="4524315"/>
          </a:xfrm>
          <a:prstGeom prst="rect">
            <a:avLst/>
          </a:prstGeom>
        </p:spPr>
        <p:txBody>
          <a:bodyPr wrap="square">
            <a:spAutoFit/>
          </a:bodyPr>
          <a:lstStyle/>
          <a:p>
            <a:r>
              <a:rPr lang="en-US" sz="2400" dirty="0">
                <a:solidFill>
                  <a:prstClr val="black"/>
                </a:solidFill>
              </a:rPr>
              <a:t>Bacon’s </a:t>
            </a:r>
            <a:r>
              <a:rPr lang="en-US" sz="2400" dirty="0" smtClean="0">
                <a:solidFill>
                  <a:prstClr val="black"/>
                </a:solidFill>
              </a:rPr>
              <a:t>writing style </a:t>
            </a:r>
            <a:r>
              <a:rPr lang="en-US" sz="2400" dirty="0">
                <a:solidFill>
                  <a:prstClr val="black"/>
                </a:solidFill>
              </a:rPr>
              <a:t>includes a number of features common to the Elizabethans and the Jacobeans: </a:t>
            </a:r>
          </a:p>
          <a:p>
            <a:r>
              <a:rPr lang="en-US" sz="2400" dirty="0" smtClean="0">
                <a:solidFill>
                  <a:prstClr val="black"/>
                </a:solidFill>
              </a:rPr>
              <a:t>In </a:t>
            </a:r>
            <a:r>
              <a:rPr lang="en-US" sz="2400" dirty="0">
                <a:solidFill>
                  <a:prstClr val="black"/>
                </a:solidFill>
              </a:rPr>
              <a:t>Bacon’s style there is an over luxuriance of figures of speech. Bacon is </a:t>
            </a:r>
            <a:r>
              <a:rPr lang="en-US" sz="2400" dirty="0" smtClean="0">
                <a:solidFill>
                  <a:prstClr val="black"/>
                </a:solidFill>
              </a:rPr>
              <a:t>master </a:t>
            </a:r>
            <a:r>
              <a:rPr lang="en-US" sz="2400" dirty="0">
                <a:solidFill>
                  <a:prstClr val="black"/>
                </a:solidFill>
              </a:rPr>
              <a:t>of </a:t>
            </a:r>
            <a:r>
              <a:rPr lang="en-US" sz="2400" dirty="0" smtClean="0">
                <a:solidFill>
                  <a:prstClr val="black"/>
                </a:solidFill>
              </a:rPr>
              <a:t>perceiving analogies in similes </a:t>
            </a:r>
            <a:r>
              <a:rPr lang="en-US" sz="2400" dirty="0">
                <a:solidFill>
                  <a:prstClr val="black"/>
                </a:solidFill>
              </a:rPr>
              <a:t>and </a:t>
            </a:r>
            <a:r>
              <a:rPr lang="en-US" sz="2400" dirty="0" smtClean="0">
                <a:solidFill>
                  <a:prstClr val="black"/>
                </a:solidFill>
              </a:rPr>
              <a:t>metaphors. </a:t>
            </a:r>
            <a:endParaRPr lang="es-MX" sz="2400" dirty="0">
              <a:solidFill>
                <a:prstClr val="black"/>
              </a:solidFill>
            </a:endParaRPr>
          </a:p>
        </p:txBody>
      </p:sp>
      <p:sp>
        <p:nvSpPr>
          <p:cNvPr id="9" name="Rectángulo 8"/>
          <p:cNvSpPr/>
          <p:nvPr/>
        </p:nvSpPr>
        <p:spPr>
          <a:xfrm>
            <a:off x="4427984" y="1594520"/>
            <a:ext cx="3635896" cy="4401205"/>
          </a:xfrm>
          <a:prstGeom prst="rect">
            <a:avLst/>
          </a:prstGeom>
        </p:spPr>
        <p:txBody>
          <a:bodyPr wrap="square">
            <a:spAutoFit/>
          </a:bodyPr>
          <a:lstStyle/>
          <a:p>
            <a:r>
              <a:rPr lang="en-US" sz="2000" dirty="0">
                <a:solidFill>
                  <a:prstClr val="black"/>
                </a:solidFill>
              </a:rPr>
              <a:t>Bacon’s style is compact yet polished and indeed some of its conciseness is due to the skillful adaptation of Latin idiom and phrase. But its wealth of metaphor is characteristically Elizabethan and reflects the exuberance of the </a:t>
            </a:r>
            <a:r>
              <a:rPr lang="en-US" sz="2000" dirty="0" smtClean="0">
                <a:solidFill>
                  <a:prstClr val="black"/>
                </a:solidFill>
              </a:rPr>
              <a:t>Renaissance</a:t>
            </a:r>
          </a:p>
          <a:p>
            <a:endParaRPr lang="en-US" sz="2000" dirty="0" smtClean="0">
              <a:solidFill>
                <a:prstClr val="black"/>
              </a:solidFill>
            </a:endParaRPr>
          </a:p>
          <a:p>
            <a:r>
              <a:rPr lang="en-US" sz="2000" dirty="0" smtClean="0">
                <a:solidFill>
                  <a:prstClr val="black"/>
                </a:solidFill>
              </a:rPr>
              <a:t>Bacon </a:t>
            </a:r>
            <a:r>
              <a:rPr lang="en-US" sz="2000" dirty="0">
                <a:solidFill>
                  <a:prstClr val="black"/>
                </a:solidFill>
              </a:rPr>
              <a:t>set up a new method of prose writing, which was at once easy, simple, graceful, rhetorical, musical and condensed</a:t>
            </a:r>
            <a:r>
              <a:rPr lang="en-US" sz="2000" dirty="0" smtClean="0">
                <a:solidFill>
                  <a:prstClr val="black"/>
                </a:solidFill>
              </a:rPr>
              <a:t>. (See </a:t>
            </a:r>
            <a:r>
              <a:rPr lang="en-US" sz="2000" i="1" dirty="0" smtClean="0">
                <a:solidFill>
                  <a:prstClr val="black"/>
                </a:solidFill>
              </a:rPr>
              <a:t>The Essays</a:t>
            </a:r>
            <a:r>
              <a:rPr lang="en-US" sz="2000" dirty="0" smtClean="0">
                <a:solidFill>
                  <a:prstClr val="black"/>
                </a:solidFill>
              </a:rPr>
              <a:t>)</a:t>
            </a:r>
            <a:endParaRPr lang="en-US" sz="2000" dirty="0">
              <a:solidFill>
                <a:prstClr val="black"/>
              </a:solidFill>
            </a:endParaRPr>
          </a:p>
        </p:txBody>
      </p:sp>
    </p:spTree>
    <p:extLst>
      <p:ext uri="{BB962C8B-B14F-4D97-AF65-F5344CB8AC3E}">
        <p14:creationId xmlns:p14="http://schemas.microsoft.com/office/powerpoint/2010/main" val="17802253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9632" y="1501924"/>
            <a:ext cx="6400800" cy="685800"/>
          </a:xfrm>
        </p:spPr>
        <p:txBody>
          <a:bodyPr>
            <a:normAutofit fontScale="90000"/>
          </a:bodyPr>
          <a:lstStyle/>
          <a:p>
            <a:r>
              <a:rPr lang="en-US" dirty="0"/>
              <a:t>Bacon's Philosophy</a:t>
            </a:r>
            <a:br>
              <a:rPr lang="en-US" dirty="0"/>
            </a:br>
            <a:endParaRPr lang="es-MX" dirty="0"/>
          </a:p>
        </p:txBody>
      </p:sp>
      <p:sp>
        <p:nvSpPr>
          <p:cNvPr id="5" name="Rectángulo 4"/>
          <p:cNvSpPr/>
          <p:nvPr/>
        </p:nvSpPr>
        <p:spPr>
          <a:xfrm>
            <a:off x="971600" y="2187724"/>
            <a:ext cx="7200800" cy="3970318"/>
          </a:xfrm>
          <a:prstGeom prst="rect">
            <a:avLst/>
          </a:prstGeom>
        </p:spPr>
        <p:txBody>
          <a:bodyPr wrap="square">
            <a:spAutoFit/>
          </a:bodyPr>
          <a:lstStyle/>
          <a:p>
            <a:r>
              <a:rPr lang="en-US" dirty="0">
                <a:solidFill>
                  <a:prstClr val="black"/>
                </a:solidFill>
              </a:rPr>
              <a:t>Bacon developed a dislike for Aristotelian philosophy at Trinity College, and he also opposed Platonism. He felt that Aristotle's system was more suited to disputation than to discovery of new truth and that Plato's doctrine of innate knowledge turned the mind inward upon itself, "away from observation and away from things."</a:t>
            </a:r>
          </a:p>
          <a:p>
            <a:endParaRPr lang="en-US" dirty="0" smtClean="0">
              <a:solidFill>
                <a:prstClr val="black"/>
              </a:solidFill>
            </a:endParaRPr>
          </a:p>
          <a:p>
            <a:r>
              <a:rPr lang="en-US" dirty="0" smtClean="0">
                <a:solidFill>
                  <a:prstClr val="black"/>
                </a:solidFill>
              </a:rPr>
              <a:t>Bacon's </a:t>
            </a:r>
            <a:r>
              <a:rPr lang="en-US" dirty="0">
                <a:solidFill>
                  <a:prstClr val="black"/>
                </a:solidFill>
              </a:rPr>
              <a:t>new method emphasized "the commerce of the mind with things." Science was to be experimental, to take note of how human activity produces changes in things and not merely to record what happens independently of what men do. </a:t>
            </a:r>
            <a:r>
              <a:rPr lang="en-US" dirty="0" smtClean="0">
                <a:solidFill>
                  <a:prstClr val="black"/>
                </a:solidFill>
              </a:rPr>
              <a:t> </a:t>
            </a:r>
          </a:p>
          <a:p>
            <a:endParaRPr lang="en-US" dirty="0" smtClean="0">
              <a:solidFill>
                <a:prstClr val="black"/>
              </a:solidFill>
            </a:endParaRPr>
          </a:p>
          <a:p>
            <a:r>
              <a:rPr lang="en-US" dirty="0" smtClean="0">
                <a:solidFill>
                  <a:prstClr val="black"/>
                </a:solidFill>
              </a:rPr>
              <a:t>Bacon wanted an "active science" , with an </a:t>
            </a:r>
            <a:r>
              <a:rPr lang="en-US" dirty="0">
                <a:solidFill>
                  <a:prstClr val="black"/>
                </a:solidFill>
              </a:rPr>
              <a:t>ethical component. Science should be a practical instrument for human betterment. </a:t>
            </a:r>
          </a:p>
          <a:p>
            <a:endParaRPr lang="en-US" dirty="0">
              <a:solidFill>
                <a:prstClr val="black"/>
              </a:solidFill>
            </a:endParaRPr>
          </a:p>
        </p:txBody>
      </p:sp>
    </p:spTree>
    <p:extLst>
      <p:ext uri="{BB962C8B-B14F-4D97-AF65-F5344CB8AC3E}">
        <p14:creationId xmlns:p14="http://schemas.microsoft.com/office/powerpoint/2010/main" val="16211850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907704" y="188640"/>
            <a:ext cx="4810009" cy="640871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154603789"/>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Plantilla de diseño con pila de libros">
  <a:themeElements>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a de Offic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a de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a de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a de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a de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a de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a de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a de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lta costura">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Etiqueta">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Plantilla de diseño con pila de libros</Template>
  <TotalTime>754</TotalTime>
  <Words>1475</Words>
  <Application>Microsoft Office PowerPoint</Application>
  <PresentationFormat>Presentación en pantalla (4:3)</PresentationFormat>
  <Paragraphs>95</Paragraphs>
  <Slides>30</Slides>
  <Notes>5</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30</vt:i4>
      </vt:variant>
    </vt:vector>
  </HeadingPairs>
  <TitlesOfParts>
    <vt:vector size="39" baseType="lpstr">
      <vt:lpstr>Aharoni</vt:lpstr>
      <vt:lpstr>Arial</vt:lpstr>
      <vt:lpstr>Calibri</vt:lpstr>
      <vt:lpstr>Century Gothic</vt:lpstr>
      <vt:lpstr>Garamond</vt:lpstr>
      <vt:lpstr>Wingdings</vt:lpstr>
      <vt:lpstr>Wingdings 3</vt:lpstr>
      <vt:lpstr>Plantilla de diseño con pila de libros</vt:lpstr>
      <vt:lpstr>Alta costura</vt:lpstr>
      <vt:lpstr>Material didáctico para la Ua corrientes literarias del inglés</vt:lpstr>
      <vt:lpstr>Humanismo y renacimiento en la literatura inglesa</vt:lpstr>
      <vt:lpstr>Presentación de PowerPoint</vt:lpstr>
      <vt:lpstr>The Life of francis bacon (1561–1626) </vt:lpstr>
      <vt:lpstr>Presentación de PowerPoint</vt:lpstr>
      <vt:lpstr>Presentación de PowerPoint</vt:lpstr>
      <vt:lpstr>Style</vt:lpstr>
      <vt:lpstr>Bacon's Philosophy </vt:lpstr>
      <vt:lpstr>Presentación de PowerPoint</vt:lpstr>
      <vt:lpstr>The Renaissance OF Sir Francis bacon</vt:lpstr>
      <vt:lpstr>Presentación de PowerPoint</vt:lpstr>
      <vt:lpstr>Presentación de PowerPoint</vt:lpstr>
      <vt:lpstr>Presentación de PowerPoint</vt:lpstr>
      <vt:lpstr>   Final years</vt:lpstr>
      <vt:lpstr>The New Atlantis</vt:lpstr>
      <vt:lpstr>Presentación de PowerPoint</vt:lpstr>
      <vt:lpstr>Presentación de PowerPoint</vt:lpstr>
      <vt:lpstr>The life of William Shakespeare  (1564–1616) </vt:lpstr>
      <vt:lpstr>Presentación de PowerPoint</vt:lpstr>
      <vt:lpstr>Presentación de PowerPoint</vt:lpstr>
      <vt:lpstr>Style</vt:lpstr>
      <vt:lpstr>Influence</vt:lpstr>
      <vt:lpstr>The Renaissance in Shakespeare's Time </vt:lpstr>
      <vt:lpstr>Final years </vt:lpstr>
      <vt:lpstr>Shakespeare’s  social context </vt:lpstr>
      <vt:lpstr>The social classes </vt:lpstr>
      <vt:lpstr>Women's Work </vt:lpstr>
      <vt:lpstr>Elizabethan era</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UTOPIA</dc:title>
  <dc:creator>user1</dc:creator>
  <cp:lastModifiedBy>Celene García Ávila</cp:lastModifiedBy>
  <cp:revision>60</cp:revision>
  <dcterms:created xsi:type="dcterms:W3CDTF">2012-09-03T16:00:06Z</dcterms:created>
  <dcterms:modified xsi:type="dcterms:W3CDTF">2015-10-03T04:33:05Z</dcterms:modified>
</cp:coreProperties>
</file>