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0" r:id="rId2"/>
    <p:sldId id="321" r:id="rId3"/>
    <p:sldId id="322" r:id="rId4"/>
    <p:sldId id="323" r:id="rId5"/>
    <p:sldId id="260" r:id="rId6"/>
    <p:sldId id="307" r:id="rId7"/>
    <p:sldId id="311" r:id="rId8"/>
    <p:sldId id="316" r:id="rId9"/>
    <p:sldId id="308" r:id="rId10"/>
    <p:sldId id="314" r:id="rId11"/>
    <p:sldId id="315" r:id="rId12"/>
    <p:sldId id="317" r:id="rId13"/>
    <p:sldId id="318" r:id="rId14"/>
    <p:sldId id="319" r:id="rId15"/>
    <p:sldId id="324" r:id="rId16"/>
    <p:sldId id="325" r:id="rId17"/>
    <p:sldId id="326" r:id="rId18"/>
    <p:sldId id="328" r:id="rId19"/>
    <p:sldId id="329" r:id="rId20"/>
    <p:sldId id="330" r:id="rId21"/>
    <p:sldId id="331" r:id="rId22"/>
    <p:sldId id="332" r:id="rId23"/>
    <p:sldId id="333" r:id="rId24"/>
    <p:sldId id="334" r:id="rId25"/>
    <p:sldId id="335" r:id="rId26"/>
    <p:sldId id="336" r:id="rId27"/>
    <p:sldId id="337" r:id="rId28"/>
    <p:sldId id="341" r:id="rId29"/>
    <p:sldId id="342" r:id="rId30"/>
    <p:sldId id="343" r:id="rId31"/>
    <p:sldId id="344" r:id="rId32"/>
    <p:sldId id="345" r:id="rId33"/>
    <p:sldId id="338" r:id="rId34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94CC"/>
    <a:srgbClr val="3A7EE2"/>
    <a:srgbClr val="FF00FF"/>
    <a:srgbClr val="1A10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06" autoAdjust="0"/>
    <p:restoredTop sz="94660"/>
  </p:normalViewPr>
  <p:slideViewPr>
    <p:cSldViewPr snapToGrid="0">
      <p:cViewPr varScale="1">
        <p:scale>
          <a:sx n="76" d="100"/>
          <a:sy n="76" d="100"/>
        </p:scale>
        <p:origin x="46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7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19.wmf"/><Relationship Id="rId1" Type="http://schemas.openxmlformats.org/officeDocument/2006/relationships/image" Target="../media/image26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2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19.wmf"/><Relationship Id="rId1" Type="http://schemas.openxmlformats.org/officeDocument/2006/relationships/image" Target="../media/image40.wmf"/></Relationships>
</file>

<file path=ppt/drawings/_rels/vmlDrawing28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2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9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26350-AC14-4D0B-8E63-8DE277A9DACC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C3822-F1A9-455C-ABAB-7F42185171E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90745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26350-AC14-4D0B-8E63-8DE277A9DACC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C3822-F1A9-455C-ABAB-7F42185171E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59104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26350-AC14-4D0B-8E63-8DE277A9DACC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C3822-F1A9-455C-ABAB-7F42185171E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1847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26350-AC14-4D0B-8E63-8DE277A9DACC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C3822-F1A9-455C-ABAB-7F42185171E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82936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26350-AC14-4D0B-8E63-8DE277A9DACC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C3822-F1A9-455C-ABAB-7F42185171E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3062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26350-AC14-4D0B-8E63-8DE277A9DACC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C3822-F1A9-455C-ABAB-7F42185171E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65701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26350-AC14-4D0B-8E63-8DE277A9DACC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C3822-F1A9-455C-ABAB-7F42185171E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09930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26350-AC14-4D0B-8E63-8DE277A9DACC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C3822-F1A9-455C-ABAB-7F42185171E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4301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26350-AC14-4D0B-8E63-8DE277A9DACC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C3822-F1A9-455C-ABAB-7F42185171E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29689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26350-AC14-4D0B-8E63-8DE277A9DACC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C3822-F1A9-455C-ABAB-7F42185171E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7608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26350-AC14-4D0B-8E63-8DE277A9DACC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C3822-F1A9-455C-ABAB-7F42185171E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75573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D26350-AC14-4D0B-8E63-8DE277A9DACC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C3822-F1A9-455C-ABAB-7F42185171E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218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7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9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9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13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16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20.bin"/><Relationship Id="rId4" Type="http://schemas.openxmlformats.org/officeDocument/2006/relationships/image" Target="../media/image18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20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23.bin"/><Relationship Id="rId4" Type="http://schemas.openxmlformats.org/officeDocument/2006/relationships/image" Target="../media/image21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23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26.bin"/><Relationship Id="rId4" Type="http://schemas.openxmlformats.org/officeDocument/2006/relationships/image" Target="../media/image24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28.bin"/><Relationship Id="rId4" Type="http://schemas.openxmlformats.org/officeDocument/2006/relationships/image" Target="../media/image17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oleObject" Target="../embeddings/oleObject29.bin"/><Relationship Id="rId7" Type="http://schemas.openxmlformats.org/officeDocument/2006/relationships/oleObject" Target="../embeddings/oleObject3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30.bin"/><Relationship Id="rId4" Type="http://schemas.openxmlformats.org/officeDocument/2006/relationships/image" Target="../media/image26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28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34.bin"/><Relationship Id="rId4" Type="http://schemas.openxmlformats.org/officeDocument/2006/relationships/image" Target="../media/image29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36.bin"/><Relationship Id="rId4" Type="http://schemas.openxmlformats.org/officeDocument/2006/relationships/image" Target="../media/image31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1.vml"/><Relationship Id="rId4" Type="http://schemas.openxmlformats.org/officeDocument/2006/relationships/image" Target="../media/image33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35.wmf"/><Relationship Id="rId5" Type="http://schemas.openxmlformats.org/officeDocument/2006/relationships/oleObject" Target="../embeddings/oleObject39.bin"/><Relationship Id="rId4" Type="http://schemas.openxmlformats.org/officeDocument/2006/relationships/image" Target="../media/image34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37.wmf"/><Relationship Id="rId5" Type="http://schemas.openxmlformats.org/officeDocument/2006/relationships/oleObject" Target="../embeddings/oleObject41.bin"/><Relationship Id="rId4" Type="http://schemas.openxmlformats.org/officeDocument/2006/relationships/image" Target="../media/image36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4.vml"/><Relationship Id="rId4" Type="http://schemas.openxmlformats.org/officeDocument/2006/relationships/image" Target="../media/image38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44.bin"/><Relationship Id="rId4" Type="http://schemas.openxmlformats.org/officeDocument/2006/relationships/image" Target="../media/image24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6.vml"/><Relationship Id="rId4" Type="http://schemas.openxmlformats.org/officeDocument/2006/relationships/image" Target="../media/image39.w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oleObject" Target="../embeddings/oleObject46.bin"/><Relationship Id="rId7" Type="http://schemas.openxmlformats.org/officeDocument/2006/relationships/oleObject" Target="../embeddings/oleObject4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47.bin"/><Relationship Id="rId4" Type="http://schemas.openxmlformats.org/officeDocument/2006/relationships/image" Target="../media/image40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42.wmf"/><Relationship Id="rId5" Type="http://schemas.openxmlformats.org/officeDocument/2006/relationships/oleObject" Target="../embeddings/oleObject50.bin"/><Relationship Id="rId4" Type="http://schemas.openxmlformats.org/officeDocument/2006/relationships/image" Target="../media/image41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52.bin"/><Relationship Id="rId4" Type="http://schemas.openxmlformats.org/officeDocument/2006/relationships/image" Target="../media/image43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6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6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4934100" y="2555394"/>
            <a:ext cx="6311646" cy="705164"/>
          </a:xfrm>
          <a:solidFill>
            <a:schemeClr val="accent2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en-US" sz="4000" b="1" dirty="0" smtClean="0"/>
              <a:t>Estequiometría  de </a:t>
            </a:r>
            <a:r>
              <a:rPr lang="en-US" sz="4000" b="1" dirty="0" err="1" smtClean="0"/>
              <a:t>Hidrocarburos</a:t>
            </a:r>
            <a:endParaRPr lang="en-US" sz="4000" b="1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970421" y="4066023"/>
            <a:ext cx="7519737" cy="2262587"/>
          </a:xfrm>
          <a:solidFill>
            <a:schemeClr val="accent2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b">
            <a:normAutofit fontScale="77500" lnSpcReduction="20000"/>
          </a:bodyPr>
          <a:lstStyle/>
          <a:p>
            <a:pPr algn="r">
              <a:spcBef>
                <a:spcPct val="0"/>
              </a:spcBef>
            </a:pPr>
            <a:r>
              <a:rPr lang="en-US" sz="4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Universidad </a:t>
            </a:r>
            <a:r>
              <a:rPr lang="en-US" sz="4000" b="1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Autónoma</a:t>
            </a:r>
            <a:r>
              <a:rPr lang="en-US" sz="4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del Estado de México</a:t>
            </a:r>
          </a:p>
          <a:p>
            <a:pPr algn="r">
              <a:spcBef>
                <a:spcPct val="0"/>
              </a:spcBef>
            </a:pPr>
            <a:r>
              <a:rPr lang="en-US" sz="4000" b="1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Dirección</a:t>
            </a:r>
            <a:r>
              <a:rPr lang="en-US" sz="4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del </a:t>
            </a:r>
            <a:r>
              <a:rPr lang="en-US" sz="4000" b="1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Nivel</a:t>
            </a:r>
            <a:r>
              <a:rPr lang="en-US" sz="4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Medio Superior</a:t>
            </a:r>
          </a:p>
          <a:p>
            <a:pPr algn="r">
              <a:spcBef>
                <a:spcPct val="0"/>
              </a:spcBef>
            </a:pPr>
            <a:r>
              <a:rPr lang="en-US" sz="4000" b="1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Plantel</a:t>
            </a:r>
            <a:r>
              <a:rPr lang="en-US" sz="4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Dr. Pablo González Casanova</a:t>
            </a:r>
          </a:p>
          <a:p>
            <a:pPr algn="r">
              <a:spcBef>
                <a:spcPct val="0"/>
              </a:spcBef>
            </a:pPr>
            <a:r>
              <a:rPr lang="en-US" sz="4000" b="1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Química</a:t>
            </a:r>
            <a:r>
              <a:rPr lang="en-US" sz="4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y </a:t>
            </a:r>
            <a:r>
              <a:rPr lang="en-US" sz="4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Vida </a:t>
            </a:r>
            <a:r>
              <a:rPr lang="en-US" sz="4000" b="1" dirty="0" err="1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Diaria</a:t>
            </a:r>
            <a:endParaRPr lang="en-US" sz="40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algn="r">
              <a:spcBef>
                <a:spcPct val="0"/>
              </a:spcBef>
            </a:pPr>
            <a:r>
              <a:rPr lang="en-US" sz="4000" b="1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Módulo</a:t>
            </a:r>
            <a:r>
              <a:rPr lang="en-US" sz="4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II</a:t>
            </a:r>
            <a:endParaRPr lang="en-US" sz="40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algn="r">
              <a:spcBef>
                <a:spcPct val="0"/>
              </a:spcBef>
            </a:pPr>
            <a:r>
              <a:rPr lang="en-US" sz="4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2015</a:t>
            </a:r>
            <a:endParaRPr lang="en-US" sz="40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035040" y="1055461"/>
            <a:ext cx="5235639" cy="754743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4400" b="1" i="1" dirty="0" err="1" smtClean="0">
                <a:solidFill>
                  <a:schemeClr val="tx1"/>
                </a:solidFill>
              </a:rPr>
              <a:t>Química</a:t>
            </a:r>
            <a:r>
              <a:rPr lang="en-US" sz="4400" b="1" i="1" dirty="0" smtClean="0">
                <a:solidFill>
                  <a:schemeClr val="tx1"/>
                </a:solidFill>
              </a:rPr>
              <a:t> y Vida </a:t>
            </a:r>
            <a:r>
              <a:rPr lang="en-US" sz="4400" b="1" i="1" dirty="0" err="1">
                <a:solidFill>
                  <a:schemeClr val="tx1"/>
                </a:solidFill>
              </a:rPr>
              <a:t>D</a:t>
            </a:r>
            <a:r>
              <a:rPr lang="en-US" sz="4400" b="1" i="1" dirty="0" err="1" smtClean="0">
                <a:solidFill>
                  <a:schemeClr val="tx1"/>
                </a:solidFill>
              </a:rPr>
              <a:t>iaria</a:t>
            </a:r>
            <a:endParaRPr lang="en-US" sz="4400" b="1" i="1" dirty="0">
              <a:solidFill>
                <a:schemeClr val="tx1"/>
              </a:solidFill>
            </a:endParaRPr>
          </a:p>
        </p:txBody>
      </p:sp>
      <p:pic>
        <p:nvPicPr>
          <p:cNvPr id="9" name="0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5207356"/>
            <a:ext cx="819299" cy="9754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0 Image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864" y="246253"/>
            <a:ext cx="1337593" cy="1337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98353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1686425" y="1151997"/>
            <a:ext cx="8694704" cy="103353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sp>
        <p:nvSpPr>
          <p:cNvPr id="47" name="Rectangle 2"/>
          <p:cNvSpPr>
            <a:spLocks noChangeArrowheads="1"/>
          </p:cNvSpPr>
          <p:nvPr/>
        </p:nvSpPr>
        <p:spPr bwMode="auto">
          <a:xfrm>
            <a:off x="539598" y="265927"/>
            <a:ext cx="4968554" cy="66845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/>
          <a:p>
            <a:pPr algn="just">
              <a:spcBef>
                <a:spcPct val="20000"/>
              </a:spcBef>
              <a:buFont typeface="Arial" pitchFamily="34" charset="0"/>
              <a:buNone/>
            </a:pP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Estequiometria mol-mol</a:t>
            </a:r>
            <a:endParaRPr lang="es-MX" altLang="es-MX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  <a:sym typeface="Symbol" panose="05050102010706020507" pitchFamily="18" charset="2"/>
            </a:endParaRPr>
          </a:p>
        </p:txBody>
      </p:sp>
      <p:graphicFrame>
        <p:nvGraphicFramePr>
          <p:cNvPr id="49" name="Objeto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1406704"/>
              </p:ext>
            </p:extLst>
          </p:nvPr>
        </p:nvGraphicFramePr>
        <p:xfrm>
          <a:off x="1933310" y="1338255"/>
          <a:ext cx="7998220" cy="6661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48" name="Ecuación" r:id="rId3" imgW="2209680" imgH="228600" progId="Equation.3">
                  <p:embed/>
                </p:oleObj>
              </mc:Choice>
              <mc:Fallback>
                <p:oleObj name="Ecuación" r:id="rId3" imgW="22096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33310" y="1338255"/>
                        <a:ext cx="7998220" cy="66613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" name="Subtitle 2"/>
          <p:cNvSpPr txBox="1">
            <a:spLocks/>
          </p:cNvSpPr>
          <p:nvPr/>
        </p:nvSpPr>
        <p:spPr>
          <a:xfrm>
            <a:off x="268941" y="2403152"/>
            <a:ext cx="10824883" cy="434511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¿</a:t>
            </a:r>
            <a:r>
              <a:rPr lang="en-US" sz="22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Cuántos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</a:t>
            </a:r>
            <a:r>
              <a:rPr lang="en-US" sz="22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mol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de CO</a:t>
            </a:r>
            <a:r>
              <a:rPr lang="en-US" sz="2200" i="1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2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se </a:t>
            </a:r>
            <a:r>
              <a:rPr lang="en-US" sz="22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obtienen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de la </a:t>
            </a:r>
            <a:r>
              <a:rPr lang="en-US" sz="22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reacción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de 5 </a:t>
            </a:r>
            <a:r>
              <a:rPr lang="en-US" sz="22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mol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de </a:t>
            </a:r>
            <a:r>
              <a:rPr lang="en-US" sz="22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propano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(C</a:t>
            </a:r>
            <a:r>
              <a:rPr lang="en-US" sz="2200" i="1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3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H</a:t>
            </a:r>
            <a:r>
              <a:rPr lang="en-US" sz="2200" i="1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8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)?</a:t>
            </a:r>
            <a:endParaRPr kumimoji="0" lang="en-US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graphicFrame>
        <p:nvGraphicFramePr>
          <p:cNvPr id="57" name="Objeto 5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6380046"/>
              </p:ext>
            </p:extLst>
          </p:nvPr>
        </p:nvGraphicFramePr>
        <p:xfrm>
          <a:off x="2755529" y="2945856"/>
          <a:ext cx="6106896" cy="36792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49" name="Ecuación" r:id="rId5" imgW="1765080" imgH="1320480" progId="Equation.3">
                  <p:embed/>
                </p:oleObj>
              </mc:Choice>
              <mc:Fallback>
                <p:oleObj name="Ecuación" r:id="rId5" imgW="1765080" imgH="1320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55529" y="2945856"/>
                        <a:ext cx="6106896" cy="367929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59868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7" grpId="0" animBg="1"/>
      <p:bldP spid="5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427801" y="155717"/>
            <a:ext cx="4968554" cy="66845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/>
          <a:p>
            <a:pPr algn="just">
              <a:spcBef>
                <a:spcPct val="20000"/>
              </a:spcBef>
              <a:buFont typeface="Arial" pitchFamily="34" charset="0"/>
              <a:buNone/>
            </a:pP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Estequiometria mol-mol</a:t>
            </a:r>
            <a:endParaRPr lang="es-MX" altLang="es-MX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  <a:sym typeface="Symbol" panose="05050102010706020507" pitchFamily="18" charset="2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427802" y="947280"/>
            <a:ext cx="11351822" cy="567787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6011732" y="1657724"/>
            <a:ext cx="629653" cy="666259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3</a:t>
            </a:r>
            <a:endParaRPr kumimoji="0" lang="en-US" sz="4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8109970" y="1677420"/>
            <a:ext cx="629653" cy="66625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000" i="1" noProof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4</a:t>
            </a:r>
            <a:endParaRPr kumimoji="0" lang="en-US" sz="4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3975687" y="1657724"/>
            <a:ext cx="629653" cy="666259"/>
          </a:xfrm>
          <a:prstGeom prst="rect">
            <a:avLst/>
          </a:prstGeom>
          <a:solidFill>
            <a:srgbClr val="CB94CC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000" i="1" noProof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5</a:t>
            </a:r>
            <a:endParaRPr kumimoji="0" lang="en-US" sz="4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graphicFrame>
        <p:nvGraphicFramePr>
          <p:cNvPr id="40" name="Objeto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7399588"/>
              </p:ext>
            </p:extLst>
          </p:nvPr>
        </p:nvGraphicFramePr>
        <p:xfrm>
          <a:off x="1552575" y="1915453"/>
          <a:ext cx="9285288" cy="665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72" name="Ecuación" r:id="rId3" imgW="2565360" imgH="228600" progId="Equation.3">
                  <p:embed/>
                </p:oleObj>
              </mc:Choice>
              <mc:Fallback>
                <p:oleObj name="Ecuación" r:id="rId3" imgW="25653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2575" y="1915453"/>
                        <a:ext cx="9285288" cy="6651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" name="Subtitle 2"/>
          <p:cNvSpPr txBox="1">
            <a:spLocks/>
          </p:cNvSpPr>
          <p:nvPr/>
        </p:nvSpPr>
        <p:spPr>
          <a:xfrm>
            <a:off x="1627995" y="1677419"/>
            <a:ext cx="629653" cy="66625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1</a:t>
            </a:r>
            <a:endParaRPr kumimoji="0" lang="en-US" sz="4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sp>
        <p:nvSpPr>
          <p:cNvPr id="49" name="Subtitle 2"/>
          <p:cNvSpPr txBox="1">
            <a:spLocks/>
          </p:cNvSpPr>
          <p:nvPr/>
        </p:nvSpPr>
        <p:spPr>
          <a:xfrm>
            <a:off x="6276636" y="4345040"/>
            <a:ext cx="913503" cy="666259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15</a:t>
            </a:r>
          </a:p>
        </p:txBody>
      </p:sp>
      <p:sp>
        <p:nvSpPr>
          <p:cNvPr id="50" name="Subtitle 2"/>
          <p:cNvSpPr txBox="1">
            <a:spLocks/>
          </p:cNvSpPr>
          <p:nvPr/>
        </p:nvSpPr>
        <p:spPr>
          <a:xfrm>
            <a:off x="8723590" y="4364736"/>
            <a:ext cx="819785" cy="66625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000" i="1" noProof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20</a:t>
            </a:r>
            <a:endParaRPr kumimoji="0" lang="en-US" sz="4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sp>
        <p:nvSpPr>
          <p:cNvPr id="51" name="Subtitle 2"/>
          <p:cNvSpPr txBox="1">
            <a:spLocks/>
          </p:cNvSpPr>
          <p:nvPr/>
        </p:nvSpPr>
        <p:spPr>
          <a:xfrm>
            <a:off x="3950299" y="4373981"/>
            <a:ext cx="853611" cy="666259"/>
          </a:xfrm>
          <a:prstGeom prst="rect">
            <a:avLst/>
          </a:prstGeom>
          <a:solidFill>
            <a:srgbClr val="CB94CC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25</a:t>
            </a:r>
            <a:endParaRPr kumimoji="0" lang="en-US" sz="4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graphicFrame>
        <p:nvGraphicFramePr>
          <p:cNvPr id="52" name="Objeto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0762516"/>
              </p:ext>
            </p:extLst>
          </p:nvPr>
        </p:nvGraphicFramePr>
        <p:xfrm>
          <a:off x="1265823" y="4606294"/>
          <a:ext cx="10388600" cy="665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73" name="Ecuación" r:id="rId5" imgW="2869920" imgH="228600" progId="Equation.3">
                  <p:embed/>
                </p:oleObj>
              </mc:Choice>
              <mc:Fallback>
                <p:oleObj name="Ecuación" r:id="rId5" imgW="28699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5823" y="4606294"/>
                        <a:ext cx="10388600" cy="6651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" name="Subtitle 2"/>
          <p:cNvSpPr txBox="1">
            <a:spLocks/>
          </p:cNvSpPr>
          <p:nvPr/>
        </p:nvSpPr>
        <p:spPr>
          <a:xfrm>
            <a:off x="1432917" y="4364736"/>
            <a:ext cx="629653" cy="66625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5</a:t>
            </a:r>
          </a:p>
        </p:txBody>
      </p:sp>
      <p:sp>
        <p:nvSpPr>
          <p:cNvPr id="54" name="Subtitle 2"/>
          <p:cNvSpPr txBox="1">
            <a:spLocks/>
          </p:cNvSpPr>
          <p:nvPr/>
        </p:nvSpPr>
        <p:spPr>
          <a:xfrm>
            <a:off x="1173642" y="2844229"/>
            <a:ext cx="10043153" cy="893665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defRPr/>
            </a:pP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Se </a:t>
            </a:r>
            <a:r>
              <a:rPr lang="en-US" sz="22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multiplica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</a:t>
            </a:r>
            <a:r>
              <a:rPr lang="en-US" sz="22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por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5 a </a:t>
            </a:r>
            <a:r>
              <a:rPr lang="en-US" sz="22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cada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</a:t>
            </a:r>
            <a:r>
              <a:rPr lang="en-US" sz="22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uno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de </a:t>
            </a:r>
            <a:r>
              <a:rPr lang="en-US" sz="22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los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</a:t>
            </a:r>
            <a:r>
              <a:rPr lang="en-US" sz="22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coeficientes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, dado que </a:t>
            </a:r>
            <a:r>
              <a:rPr lang="en-US" sz="22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reaccionan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5 </a:t>
            </a:r>
            <a:r>
              <a:rPr lang="en-US" sz="22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mol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de  </a:t>
            </a:r>
            <a:r>
              <a:rPr lang="en-US" sz="2200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propano</a:t>
            </a:r>
            <a:r>
              <a:rPr lang="en-US" sz="22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(C</a:t>
            </a:r>
            <a:r>
              <a:rPr lang="en-US" sz="2200" i="1" baseline="-25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3</a:t>
            </a:r>
            <a:r>
              <a:rPr lang="en-US" sz="22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H</a:t>
            </a:r>
            <a:r>
              <a:rPr lang="en-US" sz="2200" i="1" baseline="-25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8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)</a:t>
            </a:r>
            <a:endParaRPr kumimoji="0" lang="en-US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sp>
        <p:nvSpPr>
          <p:cNvPr id="55" name="Subtitle 2"/>
          <p:cNvSpPr txBox="1">
            <a:spLocks/>
          </p:cNvSpPr>
          <p:nvPr/>
        </p:nvSpPr>
        <p:spPr>
          <a:xfrm>
            <a:off x="3018340" y="5631477"/>
            <a:ext cx="6824907" cy="50838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defRPr/>
            </a:pPr>
            <a:r>
              <a:rPr lang="en-US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Como se </a:t>
            </a:r>
            <a:r>
              <a:rPr lang="en-US" sz="24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observa</a:t>
            </a:r>
            <a:r>
              <a:rPr lang="en-US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, se </a:t>
            </a:r>
            <a:r>
              <a:rPr lang="en-US" sz="24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obtienen</a:t>
            </a:r>
            <a:r>
              <a:rPr lang="en-US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</a:t>
            </a:r>
            <a:r>
              <a:rPr lang="en-US" sz="2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15 </a:t>
            </a:r>
            <a:r>
              <a:rPr lang="en-US" sz="24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mol</a:t>
            </a:r>
            <a:r>
              <a:rPr lang="en-US" sz="2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de CO</a:t>
            </a:r>
            <a:r>
              <a:rPr lang="en-US" sz="2400" i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2</a:t>
            </a:r>
            <a:endParaRPr kumimoji="0" lang="en-US" sz="2400" b="0" i="1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4521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10" grpId="0" animBg="1"/>
      <p:bldP spid="11" grpId="0" animBg="1"/>
      <p:bldP spid="12" grpId="0" animBg="1"/>
      <p:bldP spid="47" grpId="0" animBg="1"/>
      <p:bldP spid="49" grpId="0" animBg="1"/>
      <p:bldP spid="50" grpId="0" animBg="1"/>
      <p:bldP spid="51" grpId="0" animBg="1"/>
      <p:bldP spid="53" grpId="0" animBg="1"/>
      <p:bldP spid="54" grpId="0" animBg="1"/>
      <p:bldP spid="5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798919" y="1466848"/>
            <a:ext cx="10765551" cy="417451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sp>
        <p:nvSpPr>
          <p:cNvPr id="47" name="Rectangle 2"/>
          <p:cNvSpPr>
            <a:spLocks noChangeArrowheads="1"/>
          </p:cNvSpPr>
          <p:nvPr/>
        </p:nvSpPr>
        <p:spPr bwMode="auto">
          <a:xfrm>
            <a:off x="566492" y="118857"/>
            <a:ext cx="4968554" cy="116180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/>
          <a:p>
            <a:pPr algn="just">
              <a:spcBef>
                <a:spcPct val="20000"/>
              </a:spcBef>
              <a:buFont typeface="Arial" pitchFamily="34" charset="0"/>
              <a:buNone/>
            </a:pP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Estequiometria mol-mol</a:t>
            </a:r>
          </a:p>
          <a:p>
            <a:pPr algn="ctr">
              <a:spcBef>
                <a:spcPct val="20000"/>
              </a:spcBef>
              <a:buFont typeface="Arial" pitchFamily="34" charset="0"/>
              <a:buNone/>
            </a:pP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sym typeface="Symbol" panose="05050102010706020507" pitchFamily="18" charset="2"/>
              </a:rPr>
              <a:t>Reactivo limitante</a:t>
            </a:r>
            <a:endParaRPr lang="es-MX" altLang="es-MX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  <a:sym typeface="Symbol" panose="05050102010706020507" pitchFamily="18" charset="2"/>
            </a:endParaRPr>
          </a:p>
        </p:txBody>
      </p:sp>
      <p:sp>
        <p:nvSpPr>
          <p:cNvPr id="50" name="Subtitle 2"/>
          <p:cNvSpPr txBox="1">
            <a:spLocks/>
          </p:cNvSpPr>
          <p:nvPr/>
        </p:nvSpPr>
        <p:spPr>
          <a:xfrm>
            <a:off x="1334108" y="5720388"/>
            <a:ext cx="9991164" cy="94885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El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resultado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correcto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siempre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es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 el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más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pequeño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,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entonces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 se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obtienen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 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11.4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mol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 de CO</a:t>
            </a:r>
            <a:r>
              <a:rPr kumimoji="0" lang="en-US" sz="2400" b="0" i="1" u="none" strike="noStrike" kern="120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2</a:t>
            </a:r>
          </a:p>
        </p:txBody>
      </p:sp>
      <p:sp>
        <p:nvSpPr>
          <p:cNvPr id="55" name="Subtitle 2"/>
          <p:cNvSpPr txBox="1">
            <a:spLocks/>
          </p:cNvSpPr>
          <p:nvPr/>
        </p:nvSpPr>
        <p:spPr>
          <a:xfrm>
            <a:off x="6700470" y="124147"/>
            <a:ext cx="5019173" cy="1186455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¿</a:t>
            </a:r>
            <a:r>
              <a:rPr lang="en-US" sz="22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Cuántos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</a:t>
            </a:r>
            <a:r>
              <a:rPr lang="en-US" sz="22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mol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de CO</a:t>
            </a:r>
            <a:r>
              <a:rPr lang="en-US" sz="2200" i="1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2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se </a:t>
            </a:r>
            <a:r>
              <a:rPr lang="en-US" sz="22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obtienen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de la </a:t>
            </a:r>
            <a:r>
              <a:rPr lang="en-US" sz="22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reacción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de 4 </a:t>
            </a:r>
            <a:r>
              <a:rPr lang="en-US" sz="22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mol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de </a:t>
            </a:r>
            <a:r>
              <a:rPr lang="en-US" sz="22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propano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(C</a:t>
            </a:r>
            <a:r>
              <a:rPr lang="en-US" sz="2200" i="1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3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H</a:t>
            </a:r>
            <a:r>
              <a:rPr lang="en-US" sz="2200" i="1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8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) con 19 </a:t>
            </a:r>
            <a:r>
              <a:rPr lang="en-US" sz="22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mol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de O</a:t>
            </a:r>
            <a:r>
              <a:rPr lang="en-US" sz="2200" i="1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2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?</a:t>
            </a:r>
            <a:endParaRPr kumimoji="0" lang="en-US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sp>
        <p:nvSpPr>
          <p:cNvPr id="17" name="Subtitle 2"/>
          <p:cNvSpPr txBox="1">
            <a:spLocks/>
          </p:cNvSpPr>
          <p:nvPr/>
        </p:nvSpPr>
        <p:spPr>
          <a:xfrm>
            <a:off x="6146203" y="1632279"/>
            <a:ext cx="629653" cy="666259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3</a:t>
            </a:r>
            <a:endParaRPr kumimoji="0" lang="en-US" sz="4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8244441" y="1651975"/>
            <a:ext cx="629653" cy="66625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000" i="1" noProof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4</a:t>
            </a:r>
            <a:endParaRPr kumimoji="0" lang="en-US" sz="4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sp>
        <p:nvSpPr>
          <p:cNvPr id="19" name="Subtitle 2"/>
          <p:cNvSpPr txBox="1">
            <a:spLocks/>
          </p:cNvSpPr>
          <p:nvPr/>
        </p:nvSpPr>
        <p:spPr>
          <a:xfrm>
            <a:off x="4110158" y="1632279"/>
            <a:ext cx="629653" cy="666259"/>
          </a:xfrm>
          <a:prstGeom prst="rect">
            <a:avLst/>
          </a:prstGeom>
          <a:solidFill>
            <a:srgbClr val="CB94CC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000" i="1" noProof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5</a:t>
            </a:r>
            <a:endParaRPr kumimoji="0" lang="en-US" sz="4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graphicFrame>
        <p:nvGraphicFramePr>
          <p:cNvPr id="20" name="Objeto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8675283"/>
              </p:ext>
            </p:extLst>
          </p:nvPr>
        </p:nvGraphicFramePr>
        <p:xfrm>
          <a:off x="1687046" y="1890008"/>
          <a:ext cx="9285288" cy="665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34" name="Ecuación" r:id="rId3" imgW="2565360" imgH="228600" progId="Equation.3">
                  <p:embed/>
                </p:oleObj>
              </mc:Choice>
              <mc:Fallback>
                <p:oleObj name="Ecuación" r:id="rId3" imgW="25653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7046" y="1890008"/>
                        <a:ext cx="9285288" cy="6651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Subtitle 2"/>
          <p:cNvSpPr txBox="1">
            <a:spLocks/>
          </p:cNvSpPr>
          <p:nvPr/>
        </p:nvSpPr>
        <p:spPr>
          <a:xfrm>
            <a:off x="1762466" y="1651974"/>
            <a:ext cx="629653" cy="66625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1</a:t>
            </a:r>
            <a:endParaRPr kumimoji="0" lang="en-US" sz="4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3093975"/>
              </p:ext>
            </p:extLst>
          </p:nvPr>
        </p:nvGraphicFramePr>
        <p:xfrm>
          <a:off x="1446135" y="3049118"/>
          <a:ext cx="5328045" cy="877308"/>
        </p:xfrm>
        <a:graphic>
          <a:graphicData uri="http://schemas.openxmlformats.org/drawingml/2006/table">
            <a:tbl>
              <a:tblPr firstRow="1" firstCol="1" bandRow="1"/>
              <a:tblGrid>
                <a:gridCol w="1776015"/>
                <a:gridCol w="1776015"/>
                <a:gridCol w="1776015"/>
              </a:tblGrid>
              <a:tr h="438654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s-MX" sz="2400" dirty="0">
                          <a:solidFill>
                            <a:srgbClr val="8FAAD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mol C</a:t>
                      </a:r>
                      <a:r>
                        <a:rPr lang="es-MX" sz="2400" baseline="-25000" dirty="0">
                          <a:solidFill>
                            <a:srgbClr val="8FAAD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s-MX" sz="2400" dirty="0">
                          <a:solidFill>
                            <a:srgbClr val="8FAAD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s-MX" sz="2400" baseline="-25000" dirty="0">
                          <a:solidFill>
                            <a:srgbClr val="8FAAD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es-MX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4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mol </a:t>
                      </a:r>
                      <a:r>
                        <a:rPr lang="es-MX" sz="24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s-MX" sz="2400" baseline="-250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s-MX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  </a:t>
                      </a:r>
                      <a:r>
                        <a:rPr lang="es-MX" sz="24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 mol CO</a:t>
                      </a:r>
                      <a:r>
                        <a:rPr lang="es-MX" sz="2400" baseline="-250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s-MX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86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400" dirty="0">
                          <a:solidFill>
                            <a:srgbClr val="8FAAD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mol C</a:t>
                      </a:r>
                      <a:r>
                        <a:rPr lang="es-MX" sz="2400" baseline="-25000" dirty="0">
                          <a:solidFill>
                            <a:srgbClr val="8FAAD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s-MX" sz="2400" dirty="0">
                          <a:solidFill>
                            <a:srgbClr val="8FAAD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s-MX" sz="2400" baseline="-25000" dirty="0">
                          <a:solidFill>
                            <a:srgbClr val="8FAAD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es-MX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MX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24" name="Tab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9302810"/>
              </p:ext>
            </p:extLst>
          </p:nvPr>
        </p:nvGraphicFramePr>
        <p:xfrm>
          <a:off x="946500" y="4264836"/>
          <a:ext cx="6234231" cy="877308"/>
        </p:xfrm>
        <a:graphic>
          <a:graphicData uri="http://schemas.openxmlformats.org/drawingml/2006/table">
            <a:tbl>
              <a:tblPr firstRow="1" firstCol="1" bandRow="1"/>
              <a:tblGrid>
                <a:gridCol w="2078077"/>
                <a:gridCol w="2078077"/>
                <a:gridCol w="2078077"/>
              </a:tblGrid>
              <a:tr h="438654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</a:t>
                      </a:r>
                      <a:r>
                        <a:rPr lang="es-MX" sz="2400" dirty="0" smtClean="0">
                          <a:solidFill>
                            <a:srgbClr val="CB94C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MX" sz="2400" dirty="0">
                          <a:solidFill>
                            <a:srgbClr val="CB94C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mol </a:t>
                      </a:r>
                      <a:r>
                        <a:rPr lang="es-MX" sz="2400" dirty="0" smtClean="0">
                          <a:solidFill>
                            <a:srgbClr val="CB94C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s-MX" sz="2400" baseline="-25000" dirty="0" smtClean="0">
                          <a:solidFill>
                            <a:srgbClr val="CB94C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s-MX" sz="2400" dirty="0">
                        <a:solidFill>
                          <a:srgbClr val="CB94CC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4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mol </a:t>
                      </a:r>
                      <a:r>
                        <a:rPr lang="es-MX" sz="24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s-MX" sz="2400" baseline="-250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s-MX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  </a:t>
                      </a:r>
                      <a:r>
                        <a:rPr lang="es-MX" sz="24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11.4 </a:t>
                      </a:r>
                      <a:r>
                        <a:rPr lang="es-MX" sz="24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mol CO</a:t>
                      </a:r>
                      <a:r>
                        <a:rPr lang="es-MX" sz="2400" baseline="-250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s-MX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86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>
                          <a:solidFill>
                            <a:srgbClr val="CB94C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mol O</a:t>
                      </a:r>
                      <a:r>
                        <a:rPr lang="es-MX" sz="2400" baseline="-25000" dirty="0" smtClean="0">
                          <a:solidFill>
                            <a:srgbClr val="CB94C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s-MX" sz="2400" dirty="0" smtClean="0">
                        <a:solidFill>
                          <a:srgbClr val="CB94CC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MX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8661866" y="320731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aphicFrame>
        <p:nvGraphicFramePr>
          <p:cNvPr id="8" name="Obje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5840074"/>
              </p:ext>
            </p:extLst>
          </p:nvPr>
        </p:nvGraphicFramePr>
        <p:xfrm>
          <a:off x="8774905" y="2836803"/>
          <a:ext cx="1625134" cy="8767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35" name="Ecuación" r:id="rId5" imgW="723586" imgH="393529" progId="Equation.3">
                  <p:embed/>
                </p:oleObj>
              </mc:Choice>
              <mc:Fallback>
                <p:oleObj name="Ecuación" r:id="rId5" imgW="723586" imgH="393529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74905" y="2836803"/>
                        <a:ext cx="1625134" cy="87671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Flecha derecha 8"/>
          <p:cNvSpPr/>
          <p:nvPr/>
        </p:nvSpPr>
        <p:spPr>
          <a:xfrm>
            <a:off x="7470102" y="3130291"/>
            <a:ext cx="1033001" cy="285345"/>
          </a:xfrm>
          <a:prstGeom prst="rightArrow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8" name="Flecha derecha 27"/>
          <p:cNvSpPr/>
          <p:nvPr/>
        </p:nvSpPr>
        <p:spPr>
          <a:xfrm>
            <a:off x="7470101" y="4367188"/>
            <a:ext cx="1033001" cy="285345"/>
          </a:xfrm>
          <a:prstGeom prst="rightArrow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29" name="Objeto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6008709"/>
              </p:ext>
            </p:extLst>
          </p:nvPr>
        </p:nvGraphicFramePr>
        <p:xfrm>
          <a:off x="8688481" y="3992896"/>
          <a:ext cx="1997075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36" name="Ecuación" r:id="rId7" imgW="888840" imgH="393480" progId="Equation.3">
                  <p:embed/>
                </p:oleObj>
              </mc:Choice>
              <mc:Fallback>
                <p:oleObj name="Ecuación" r:id="rId7" imgW="8888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88481" y="3992896"/>
                        <a:ext cx="1997075" cy="8763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Subtitle 2"/>
          <p:cNvSpPr txBox="1">
            <a:spLocks/>
          </p:cNvSpPr>
          <p:nvPr/>
        </p:nvSpPr>
        <p:spPr>
          <a:xfrm>
            <a:off x="7328312" y="5055381"/>
            <a:ext cx="3165189" cy="413915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2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Reactivo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</a:t>
            </a:r>
            <a:r>
              <a:rPr lang="en-US" sz="22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limitante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O</a:t>
            </a:r>
            <a:r>
              <a:rPr lang="en-US" sz="2200" i="1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2</a:t>
            </a:r>
            <a:endParaRPr kumimoji="0" lang="en-US" sz="2200" b="0" i="1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sp>
        <p:nvSpPr>
          <p:cNvPr id="31" name="Subtitle 2"/>
          <p:cNvSpPr txBox="1">
            <a:spLocks/>
          </p:cNvSpPr>
          <p:nvPr/>
        </p:nvSpPr>
        <p:spPr>
          <a:xfrm>
            <a:off x="5392111" y="4146871"/>
            <a:ext cx="1828961" cy="666259"/>
          </a:xfrm>
          <a:prstGeom prst="rect">
            <a:avLst/>
          </a:prstGeom>
          <a:noFill/>
          <a:ln w="38100">
            <a:solidFill>
              <a:schemeClr val="accent4"/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cxnSp>
        <p:nvCxnSpPr>
          <p:cNvPr id="12" name="Conector recto de flecha 11"/>
          <p:cNvCxnSpPr/>
          <p:nvPr/>
        </p:nvCxnSpPr>
        <p:spPr>
          <a:xfrm>
            <a:off x="2286000" y="2318233"/>
            <a:ext cx="1129553" cy="1245238"/>
          </a:xfrm>
          <a:prstGeom prst="straightConnector1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de flecha 33"/>
          <p:cNvCxnSpPr/>
          <p:nvPr/>
        </p:nvCxnSpPr>
        <p:spPr>
          <a:xfrm flipH="1">
            <a:off x="4554159" y="2377562"/>
            <a:ext cx="1570697" cy="707252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de flecha 37"/>
          <p:cNvCxnSpPr/>
          <p:nvPr/>
        </p:nvCxnSpPr>
        <p:spPr>
          <a:xfrm flipH="1">
            <a:off x="3687355" y="2279891"/>
            <a:ext cx="595002" cy="2589305"/>
          </a:xfrm>
          <a:prstGeom prst="straightConnector1">
            <a:avLst/>
          </a:prstGeom>
          <a:ln w="28575">
            <a:solidFill>
              <a:srgbClr val="7030A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de flecha 39"/>
          <p:cNvCxnSpPr/>
          <p:nvPr/>
        </p:nvCxnSpPr>
        <p:spPr>
          <a:xfrm flipH="1">
            <a:off x="4567332" y="2371513"/>
            <a:ext cx="1762358" cy="1995675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423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7" grpId="0" animBg="1"/>
      <p:bldP spid="50" grpId="0" animBg="1"/>
      <p:bldP spid="55" grpId="0" animBg="1"/>
      <p:bldP spid="17" grpId="0" animBg="1"/>
      <p:bldP spid="18" grpId="0" animBg="1"/>
      <p:bldP spid="19" grpId="0" animBg="1"/>
      <p:bldP spid="21" grpId="0" animBg="1"/>
      <p:bldP spid="9" grpId="0" animBg="1"/>
      <p:bldP spid="28" grpId="0" animBg="1"/>
      <p:bldP spid="30" grpId="0" animBg="1"/>
      <p:bldP spid="3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798919" y="1466848"/>
            <a:ext cx="10765551" cy="417451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sp>
        <p:nvSpPr>
          <p:cNvPr id="47" name="Rectangle 2"/>
          <p:cNvSpPr>
            <a:spLocks noChangeArrowheads="1"/>
          </p:cNvSpPr>
          <p:nvPr/>
        </p:nvSpPr>
        <p:spPr bwMode="auto">
          <a:xfrm>
            <a:off x="566492" y="118857"/>
            <a:ext cx="4968554" cy="116180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/>
          <a:p>
            <a:pPr algn="just">
              <a:spcBef>
                <a:spcPct val="20000"/>
              </a:spcBef>
              <a:buFont typeface="Arial" pitchFamily="34" charset="0"/>
              <a:buNone/>
            </a:pP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Estequiometria mol-mol</a:t>
            </a:r>
          </a:p>
          <a:p>
            <a:pPr algn="ctr">
              <a:spcBef>
                <a:spcPct val="20000"/>
              </a:spcBef>
              <a:buFont typeface="Arial" pitchFamily="34" charset="0"/>
              <a:buNone/>
            </a:pP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sym typeface="Symbol" panose="05050102010706020507" pitchFamily="18" charset="2"/>
              </a:rPr>
              <a:t>Reactivo limitante</a:t>
            </a:r>
            <a:endParaRPr lang="es-MX" altLang="es-MX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  <a:sym typeface="Symbol" panose="05050102010706020507" pitchFamily="18" charset="2"/>
            </a:endParaRPr>
          </a:p>
        </p:txBody>
      </p:sp>
      <p:sp>
        <p:nvSpPr>
          <p:cNvPr id="50" name="Subtitle 2"/>
          <p:cNvSpPr txBox="1">
            <a:spLocks/>
          </p:cNvSpPr>
          <p:nvPr/>
        </p:nvSpPr>
        <p:spPr>
          <a:xfrm>
            <a:off x="1334108" y="5720388"/>
            <a:ext cx="9423539" cy="94885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El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resultado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correcto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siempre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es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 el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más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pequeño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,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entonces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 se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obtienen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 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46.8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mol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 de H</a:t>
            </a:r>
            <a:r>
              <a:rPr kumimoji="0" lang="en-US" sz="2400" b="0" i="1" u="none" strike="noStrike" kern="1200" cap="none" spc="0" normalizeH="0" baseline="-25000" noProof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2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O</a:t>
            </a:r>
            <a:endParaRPr kumimoji="0" lang="en-US" sz="2400" b="0" i="1" u="none" strike="noStrike" kern="1200" cap="none" spc="0" normalizeH="0" baseline="-25000" noProof="0" dirty="0" smtClean="0">
              <a:ln>
                <a:noFill/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sp>
        <p:nvSpPr>
          <p:cNvPr id="55" name="Subtitle 2"/>
          <p:cNvSpPr txBox="1">
            <a:spLocks/>
          </p:cNvSpPr>
          <p:nvPr/>
        </p:nvSpPr>
        <p:spPr>
          <a:xfrm>
            <a:off x="6700470" y="124147"/>
            <a:ext cx="5019173" cy="1186455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¿</a:t>
            </a:r>
            <a:r>
              <a:rPr lang="en-US" sz="22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Cuántos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</a:t>
            </a:r>
            <a:r>
              <a:rPr lang="en-US" sz="22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mol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de H</a:t>
            </a:r>
            <a:r>
              <a:rPr lang="en-US" sz="2200" i="1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2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O se </a:t>
            </a:r>
            <a:r>
              <a:rPr lang="en-US" sz="22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obtienen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de la </a:t>
            </a:r>
            <a:r>
              <a:rPr lang="en-US" sz="22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reacción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de  5.2 </a:t>
            </a:r>
            <a:r>
              <a:rPr lang="en-US" sz="22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mol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de </a:t>
            </a:r>
            <a:r>
              <a:rPr lang="en-US" sz="22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octano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(C</a:t>
            </a:r>
            <a:r>
              <a:rPr lang="en-US" sz="2200" i="1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8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H</a:t>
            </a:r>
            <a:r>
              <a:rPr lang="en-US" sz="2200" i="1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18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) con  68.2 </a:t>
            </a:r>
            <a:r>
              <a:rPr lang="en-US" sz="22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mol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de O</a:t>
            </a:r>
            <a:r>
              <a:rPr lang="en-US" sz="2200" i="1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2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?</a:t>
            </a:r>
            <a:endParaRPr kumimoji="0" lang="en-US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sp>
        <p:nvSpPr>
          <p:cNvPr id="17" name="Subtitle 2"/>
          <p:cNvSpPr txBox="1">
            <a:spLocks/>
          </p:cNvSpPr>
          <p:nvPr/>
        </p:nvSpPr>
        <p:spPr>
          <a:xfrm>
            <a:off x="6146203" y="1632279"/>
            <a:ext cx="738691" cy="666259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i="1" noProof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16</a:t>
            </a:r>
            <a:endParaRPr kumimoji="0" lang="en-US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8244441" y="1651975"/>
            <a:ext cx="738194" cy="66625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18</a:t>
            </a:r>
            <a:endParaRPr kumimoji="0" lang="en-US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sp>
        <p:nvSpPr>
          <p:cNvPr id="19" name="Subtitle 2"/>
          <p:cNvSpPr txBox="1">
            <a:spLocks/>
          </p:cNvSpPr>
          <p:nvPr/>
        </p:nvSpPr>
        <p:spPr>
          <a:xfrm>
            <a:off x="4086188" y="1632279"/>
            <a:ext cx="700468" cy="666259"/>
          </a:xfrm>
          <a:prstGeom prst="rect">
            <a:avLst/>
          </a:prstGeom>
          <a:solidFill>
            <a:srgbClr val="CB94CC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25</a:t>
            </a:r>
            <a:endParaRPr kumimoji="0" lang="en-US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graphicFrame>
        <p:nvGraphicFramePr>
          <p:cNvPr id="20" name="Objeto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7754154"/>
              </p:ext>
            </p:extLst>
          </p:nvPr>
        </p:nvGraphicFramePr>
        <p:xfrm>
          <a:off x="1619250" y="1890713"/>
          <a:ext cx="9423400" cy="665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51" name="Ecuación" r:id="rId3" imgW="2603160" imgH="228600" progId="Equation.3">
                  <p:embed/>
                </p:oleObj>
              </mc:Choice>
              <mc:Fallback>
                <p:oleObj name="Ecuación" r:id="rId3" imgW="2603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250" y="1890713"/>
                        <a:ext cx="9423400" cy="6651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Subtitle 2"/>
          <p:cNvSpPr txBox="1">
            <a:spLocks/>
          </p:cNvSpPr>
          <p:nvPr/>
        </p:nvSpPr>
        <p:spPr>
          <a:xfrm>
            <a:off x="1626775" y="1681491"/>
            <a:ext cx="629653" cy="66625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000" i="1" noProof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2</a:t>
            </a:r>
            <a:endParaRPr kumimoji="0" lang="en-US" sz="4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1822384"/>
              </p:ext>
            </p:extLst>
          </p:nvPr>
        </p:nvGraphicFramePr>
        <p:xfrm>
          <a:off x="946501" y="3049118"/>
          <a:ext cx="5827680" cy="877308"/>
        </p:xfrm>
        <a:graphic>
          <a:graphicData uri="http://schemas.openxmlformats.org/drawingml/2006/table">
            <a:tbl>
              <a:tblPr firstRow="1" firstCol="1" bandRow="1"/>
              <a:tblGrid>
                <a:gridCol w="1942560"/>
                <a:gridCol w="1942560"/>
                <a:gridCol w="1942560"/>
              </a:tblGrid>
              <a:tr h="438654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5.2</a:t>
                      </a:r>
                      <a:r>
                        <a:rPr lang="es-MX" sz="2400" dirty="0" smtClean="0">
                          <a:solidFill>
                            <a:srgbClr val="8FAAD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MX" sz="2400" dirty="0">
                          <a:solidFill>
                            <a:srgbClr val="8FAAD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mol </a:t>
                      </a:r>
                      <a:r>
                        <a:rPr lang="es-MX" sz="2400" dirty="0" smtClean="0">
                          <a:solidFill>
                            <a:srgbClr val="8FAAD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s-MX" sz="2400" baseline="-25000" dirty="0" smtClean="0">
                          <a:solidFill>
                            <a:srgbClr val="8FAAD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es-MX" sz="2400" dirty="0" smtClean="0">
                          <a:solidFill>
                            <a:srgbClr val="8FAAD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s-MX" sz="2400" baseline="-25000" dirty="0" smtClean="0">
                          <a:solidFill>
                            <a:srgbClr val="8FAAD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</a:t>
                      </a:r>
                      <a:endParaRPr lang="es-MX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40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 </a:t>
                      </a:r>
                      <a:r>
                        <a:rPr lang="es-MX" sz="24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mol </a:t>
                      </a:r>
                      <a:r>
                        <a:rPr lang="es-MX" sz="240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s-MX" sz="2400" baseline="-2500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s-MX" sz="2400" baseline="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</a:t>
                      </a:r>
                      <a:endParaRPr lang="es-MX" sz="2400" baseline="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</a:t>
                      </a:r>
                      <a:r>
                        <a:rPr lang="es-MX" sz="240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46.8 mol H</a:t>
                      </a:r>
                      <a:r>
                        <a:rPr lang="es-MX" sz="2400" baseline="-2500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s-MX" sz="2400" baseline="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86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>
                          <a:solidFill>
                            <a:srgbClr val="8FAAD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es-MX" sz="2400" dirty="0">
                          <a:solidFill>
                            <a:srgbClr val="8FAAD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mol </a:t>
                      </a:r>
                      <a:r>
                        <a:rPr lang="es-MX" sz="2400" dirty="0" smtClean="0">
                          <a:solidFill>
                            <a:srgbClr val="8FAAD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s-MX" sz="2400" baseline="-25000" dirty="0" smtClean="0">
                          <a:solidFill>
                            <a:srgbClr val="8FAAD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es-MX" sz="2400" dirty="0" smtClean="0">
                          <a:solidFill>
                            <a:srgbClr val="8FAAD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s-MX" sz="2400" baseline="-25000" dirty="0" smtClean="0">
                          <a:solidFill>
                            <a:srgbClr val="8FAAD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</a:t>
                      </a:r>
                      <a:endParaRPr lang="es-MX" sz="24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MX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24" name="Tab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1787602"/>
              </p:ext>
            </p:extLst>
          </p:nvPr>
        </p:nvGraphicFramePr>
        <p:xfrm>
          <a:off x="946500" y="4264836"/>
          <a:ext cx="6234231" cy="877308"/>
        </p:xfrm>
        <a:graphic>
          <a:graphicData uri="http://schemas.openxmlformats.org/drawingml/2006/table">
            <a:tbl>
              <a:tblPr firstRow="1" firstCol="1" bandRow="1"/>
              <a:tblGrid>
                <a:gridCol w="2078077"/>
                <a:gridCol w="2078077"/>
                <a:gridCol w="2078077"/>
              </a:tblGrid>
              <a:tr h="438654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68.2</a:t>
                      </a:r>
                      <a:r>
                        <a:rPr lang="es-MX" sz="2400" dirty="0" smtClean="0">
                          <a:solidFill>
                            <a:srgbClr val="CB94C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MX" sz="2400" dirty="0">
                          <a:solidFill>
                            <a:srgbClr val="CB94C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mol </a:t>
                      </a:r>
                      <a:r>
                        <a:rPr lang="es-MX" sz="2400" dirty="0" smtClean="0">
                          <a:solidFill>
                            <a:srgbClr val="CB94C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s-MX" sz="2400" baseline="-25000" dirty="0" smtClean="0">
                          <a:solidFill>
                            <a:srgbClr val="CB94C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s-MX" sz="2400" dirty="0">
                        <a:solidFill>
                          <a:srgbClr val="CB94CC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40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 mol H</a:t>
                      </a:r>
                      <a:r>
                        <a:rPr lang="es-MX" sz="2400" baseline="-2500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s-MX" sz="2400" baseline="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</a:t>
                      </a:r>
                      <a:endParaRPr lang="es-MX" sz="2400" baseline="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  </a:t>
                      </a:r>
                      <a:r>
                        <a:rPr lang="es-MX" sz="240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49.1 mol H</a:t>
                      </a:r>
                      <a:r>
                        <a:rPr lang="es-MX" sz="2400" baseline="-2500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s-MX" sz="2400" baseline="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86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>
                          <a:solidFill>
                            <a:srgbClr val="CB94C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 mol O</a:t>
                      </a:r>
                      <a:r>
                        <a:rPr lang="es-MX" sz="2400" baseline="-25000" dirty="0" smtClean="0">
                          <a:solidFill>
                            <a:srgbClr val="CB94C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s-MX" sz="2400" dirty="0" smtClean="0">
                        <a:solidFill>
                          <a:srgbClr val="CB94CC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MX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8661866" y="320731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aphicFrame>
        <p:nvGraphicFramePr>
          <p:cNvPr id="8" name="Obje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6565813"/>
              </p:ext>
            </p:extLst>
          </p:nvPr>
        </p:nvGraphicFramePr>
        <p:xfrm>
          <a:off x="8613538" y="2834812"/>
          <a:ext cx="2281237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52" name="Ecuación" r:id="rId5" imgW="1015920" imgH="393480" progId="Equation.3">
                  <p:embed/>
                </p:oleObj>
              </mc:Choice>
              <mc:Fallback>
                <p:oleObj name="Ecuación" r:id="rId5" imgW="10159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13538" y="2834812"/>
                        <a:ext cx="2281237" cy="8763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Flecha derecha 8"/>
          <p:cNvSpPr/>
          <p:nvPr/>
        </p:nvSpPr>
        <p:spPr>
          <a:xfrm>
            <a:off x="7470102" y="3130291"/>
            <a:ext cx="1033001" cy="285345"/>
          </a:xfrm>
          <a:prstGeom prst="rightArrow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8" name="Flecha derecha 27"/>
          <p:cNvSpPr/>
          <p:nvPr/>
        </p:nvSpPr>
        <p:spPr>
          <a:xfrm>
            <a:off x="7470101" y="4367188"/>
            <a:ext cx="1033001" cy="285345"/>
          </a:xfrm>
          <a:prstGeom prst="rightArrow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29" name="Objeto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1277225"/>
              </p:ext>
            </p:extLst>
          </p:nvPr>
        </p:nvGraphicFramePr>
        <p:xfrm>
          <a:off x="8740775" y="4059238"/>
          <a:ext cx="2454275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53" name="Ecuación" r:id="rId7" imgW="1091880" imgH="393480" progId="Equation.3">
                  <p:embed/>
                </p:oleObj>
              </mc:Choice>
              <mc:Fallback>
                <p:oleObj name="Ecuación" r:id="rId7" imgW="10918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40775" y="4059238"/>
                        <a:ext cx="2454275" cy="8763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Subtitle 2"/>
          <p:cNvSpPr txBox="1">
            <a:spLocks/>
          </p:cNvSpPr>
          <p:nvPr/>
        </p:nvSpPr>
        <p:spPr>
          <a:xfrm>
            <a:off x="6774182" y="4935539"/>
            <a:ext cx="3719320" cy="533758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US" sz="22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Reactivo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</a:t>
            </a:r>
            <a:r>
              <a:rPr lang="en-US" sz="22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limitante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 </a:t>
            </a:r>
            <a:r>
              <a:rPr lang="es-MX" sz="2800" dirty="0">
                <a:solidFill>
                  <a:srgbClr val="8FAAD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s-MX" sz="2800" baseline="-25000" dirty="0">
                <a:solidFill>
                  <a:srgbClr val="8FAAD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  <a:r>
              <a:rPr lang="es-MX" sz="2800" dirty="0">
                <a:solidFill>
                  <a:srgbClr val="8FAAD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es-MX" sz="2800" baseline="-25000" dirty="0">
                <a:solidFill>
                  <a:srgbClr val="8FAAD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18</a:t>
            </a:r>
            <a:endParaRPr lang="es-MX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200" b="0" i="1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sp>
        <p:nvSpPr>
          <p:cNvPr id="31" name="Subtitle 2"/>
          <p:cNvSpPr txBox="1">
            <a:spLocks/>
          </p:cNvSpPr>
          <p:nvPr/>
        </p:nvSpPr>
        <p:spPr>
          <a:xfrm>
            <a:off x="5004488" y="2939833"/>
            <a:ext cx="1828961" cy="666259"/>
          </a:xfrm>
          <a:prstGeom prst="rect">
            <a:avLst/>
          </a:prstGeom>
          <a:noFill/>
          <a:ln w="38100">
            <a:solidFill>
              <a:schemeClr val="accent4"/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cxnSp>
        <p:nvCxnSpPr>
          <p:cNvPr id="22" name="Conector recto de flecha 21"/>
          <p:cNvCxnSpPr/>
          <p:nvPr/>
        </p:nvCxnSpPr>
        <p:spPr>
          <a:xfrm>
            <a:off x="2256428" y="2347750"/>
            <a:ext cx="849843" cy="1258342"/>
          </a:xfrm>
          <a:prstGeom prst="straightConnector1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de flecha 24"/>
          <p:cNvCxnSpPr/>
          <p:nvPr/>
        </p:nvCxnSpPr>
        <p:spPr>
          <a:xfrm flipH="1">
            <a:off x="3724835" y="2279891"/>
            <a:ext cx="557522" cy="2520709"/>
          </a:xfrm>
          <a:prstGeom prst="straightConnector1">
            <a:avLst/>
          </a:prstGeom>
          <a:ln w="28575">
            <a:solidFill>
              <a:srgbClr val="7030A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de flecha 25"/>
          <p:cNvCxnSpPr/>
          <p:nvPr/>
        </p:nvCxnSpPr>
        <p:spPr>
          <a:xfrm flipH="1">
            <a:off x="4786656" y="2305212"/>
            <a:ext cx="3678486" cy="2131107"/>
          </a:xfrm>
          <a:prstGeom prst="straightConnector1">
            <a:avLst/>
          </a:prstGeom>
          <a:ln w="28575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de flecha 31"/>
          <p:cNvCxnSpPr/>
          <p:nvPr/>
        </p:nvCxnSpPr>
        <p:spPr>
          <a:xfrm flipH="1">
            <a:off x="4282358" y="2328933"/>
            <a:ext cx="3960230" cy="830838"/>
          </a:xfrm>
          <a:prstGeom prst="straightConnector1">
            <a:avLst/>
          </a:prstGeom>
          <a:ln w="28575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9913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7" grpId="0" animBg="1"/>
      <p:bldP spid="50" grpId="0" animBg="1"/>
      <p:bldP spid="55" grpId="0" animBg="1"/>
      <p:bldP spid="17" grpId="0" animBg="1"/>
      <p:bldP spid="18" grpId="0" animBg="1"/>
      <p:bldP spid="19" grpId="0" animBg="1"/>
      <p:bldP spid="21" grpId="0" animBg="1"/>
      <p:bldP spid="9" grpId="0" animBg="1"/>
      <p:bldP spid="28" grpId="0" animBg="1"/>
      <p:bldP spid="30" grpId="0" animBg="1"/>
      <p:bldP spid="3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6045199" y="3878545"/>
            <a:ext cx="5537201" cy="286971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sp>
        <p:nvSpPr>
          <p:cNvPr id="47" name="Rectangle 2"/>
          <p:cNvSpPr>
            <a:spLocks noChangeArrowheads="1"/>
          </p:cNvSpPr>
          <p:nvPr/>
        </p:nvSpPr>
        <p:spPr bwMode="auto">
          <a:xfrm>
            <a:off x="539598" y="265927"/>
            <a:ext cx="7359802" cy="66845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/>
          <a:p>
            <a:pPr algn="just">
              <a:spcBef>
                <a:spcPct val="20000"/>
              </a:spcBef>
              <a:buFont typeface="Arial" pitchFamily="34" charset="0"/>
              <a:buNone/>
            </a:pP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Fórmula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empírica 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de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hidrocarburos</a:t>
            </a:r>
            <a:endParaRPr lang="es-MX" altLang="es-MX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  <a:sym typeface="Symbol" panose="05050102010706020507" pitchFamily="18" charset="2"/>
            </a:endParaRPr>
          </a:p>
        </p:txBody>
      </p:sp>
      <p:sp>
        <p:nvSpPr>
          <p:cNvPr id="55" name="Subtitle 2"/>
          <p:cNvSpPr txBox="1">
            <a:spLocks/>
          </p:cNvSpPr>
          <p:nvPr/>
        </p:nvSpPr>
        <p:spPr>
          <a:xfrm>
            <a:off x="539597" y="1158552"/>
            <a:ext cx="10824883" cy="1229048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defRPr/>
            </a:pPr>
            <a:r>
              <a:rPr lang="es-MX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La fórmula empírica para </a:t>
            </a:r>
            <a:r>
              <a:rPr lang="es-MX" sz="22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un compuesto es la fórmula de </a:t>
            </a:r>
            <a:r>
              <a:rPr lang="es-MX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una sustancia </a:t>
            </a:r>
            <a:r>
              <a:rPr lang="es-MX" sz="22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escrita con los índices con números enteros más </a:t>
            </a:r>
            <a:r>
              <a:rPr lang="es-MX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pequeños, es </a:t>
            </a:r>
            <a:r>
              <a:rPr lang="es-MX" sz="22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la reducción de una fórmula molecular a su </a:t>
            </a:r>
            <a:r>
              <a:rPr lang="es-MX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mínima expresión </a:t>
            </a:r>
            <a:r>
              <a:rPr lang="es-MX" sz="22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entera.</a:t>
            </a:r>
            <a:endParaRPr kumimoji="0" lang="en-US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539597" y="2533477"/>
            <a:ext cx="10824883" cy="1229048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defRPr/>
            </a:pPr>
            <a:r>
              <a:rPr kumimoji="0" lang="es-MX" sz="2200" b="0" i="1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Para un hidrocarburo es fácil de determinar:</a:t>
            </a:r>
          </a:p>
          <a:p>
            <a:pPr marL="457200" lvl="0" indent="-457200" algn="just">
              <a:buFont typeface="+mj-lt"/>
              <a:buAutoNum type="arabicPeriod"/>
              <a:defRPr/>
            </a:pPr>
            <a:r>
              <a:rPr lang="es-MX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Expresar el porcentaje en gramos, ya que son equivalentes.</a:t>
            </a:r>
          </a:p>
          <a:p>
            <a:pPr marL="457200" lvl="0" indent="-457200" algn="just">
              <a:buFont typeface="+mj-lt"/>
              <a:buAutoNum type="arabicPeriod"/>
              <a:defRPr/>
            </a:pPr>
            <a:r>
              <a:rPr kumimoji="0" lang="es-MX" sz="2200" b="0" i="1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Dividir</a:t>
            </a:r>
            <a:r>
              <a:rPr kumimoji="0" lang="es-MX" sz="2200" b="0" i="1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 la masa de cada elemento entre su masa atómica respectiva.</a:t>
            </a:r>
            <a:endParaRPr kumimoji="0" lang="es-MX" sz="2200" b="0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188605"/>
              </p:ext>
            </p:extLst>
          </p:nvPr>
        </p:nvGraphicFramePr>
        <p:xfrm>
          <a:off x="6294904" y="4024422"/>
          <a:ext cx="5148262" cy="2513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32" name="Ecuación" r:id="rId3" imgW="1422360" imgH="863280" progId="Equation.3">
                  <p:embed/>
                </p:oleObj>
              </mc:Choice>
              <mc:Fallback>
                <p:oleObj name="Ecuación" r:id="rId3" imgW="1422360" imgH="863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94904" y="4024422"/>
                        <a:ext cx="5148262" cy="25130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Subtitle 2"/>
          <p:cNvSpPr txBox="1">
            <a:spLocks/>
          </p:cNvSpPr>
          <p:nvPr/>
        </p:nvSpPr>
        <p:spPr>
          <a:xfrm>
            <a:off x="1619250" y="4445000"/>
            <a:ext cx="2987675" cy="1625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graphicFrame>
        <p:nvGraphicFramePr>
          <p:cNvPr id="10" name="Objeto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9438575"/>
              </p:ext>
            </p:extLst>
          </p:nvPr>
        </p:nvGraphicFramePr>
        <p:xfrm>
          <a:off x="1619250" y="4652963"/>
          <a:ext cx="2987675" cy="1255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33" name="Ecuación" r:id="rId5" imgW="825480" imgH="431640" progId="Equation.3">
                  <p:embed/>
                </p:oleObj>
              </mc:Choice>
              <mc:Fallback>
                <p:oleObj name="Ecuación" r:id="rId5" imgW="8254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250" y="4652963"/>
                        <a:ext cx="2987675" cy="12557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02678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7" grpId="0" animBg="1"/>
      <p:bldP spid="55" grpId="0" animBg="1"/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607266" y="6006741"/>
            <a:ext cx="353013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b="1" i="1" dirty="0" smtClean="0"/>
              <a:t>Imagen tomada de: http://qorganica.ugr.es/pages/innovacion</a:t>
            </a:r>
            <a:endParaRPr lang="es-MX" sz="1000" b="1" i="1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990599" y="3383245"/>
            <a:ext cx="9486901" cy="328425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539597" y="1495628"/>
            <a:ext cx="10824883" cy="1514271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0" indent="-457200" algn="just">
              <a:buFont typeface="+mj-lt"/>
              <a:buAutoNum type="arabicPeriod" startAt="3"/>
              <a:defRPr/>
            </a:pPr>
            <a:r>
              <a:rPr lang="es-MX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Identificar al menor cociente y dividir ambos resultados entre éste. </a:t>
            </a:r>
          </a:p>
          <a:p>
            <a:pPr marL="457200" lvl="0" indent="-457200" algn="just">
              <a:buFont typeface="+mj-lt"/>
              <a:buAutoNum type="arabicPeriod" startAt="3"/>
              <a:defRPr/>
            </a:pPr>
            <a:r>
              <a:rPr kumimoji="0" lang="es-MX" sz="2200" b="0" i="1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Si los resultados son enteros, estos serán los subíndices</a:t>
            </a:r>
            <a:r>
              <a:rPr kumimoji="0" lang="es-MX" sz="2200" b="0" i="1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 de la fórmula emp</a:t>
            </a:r>
            <a:r>
              <a:rPr lang="es-MX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írica; en caso contrario multiplicarlos por un número entero hasta que ambos resultados sean muy próximos a enteros respectivos.</a:t>
            </a:r>
            <a:endParaRPr kumimoji="0" lang="es-MX" sz="2200" b="0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4213839"/>
              </p:ext>
            </p:extLst>
          </p:nvPr>
        </p:nvGraphicFramePr>
        <p:xfrm>
          <a:off x="1668385" y="3560962"/>
          <a:ext cx="5102225" cy="31778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55" name="Ecuación" r:id="rId3" imgW="1409400" imgH="1320480" progId="Equation.3">
                  <p:embed/>
                </p:oleObj>
              </mc:Choice>
              <mc:Fallback>
                <p:oleObj name="Ecuación" r:id="rId3" imgW="1409400" imgH="1320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68385" y="3560962"/>
                        <a:ext cx="5102225" cy="317781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539597" y="239762"/>
            <a:ext cx="7359802" cy="66845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/>
          <a:p>
            <a:pPr algn="just">
              <a:spcBef>
                <a:spcPct val="20000"/>
              </a:spcBef>
              <a:buFont typeface="Arial" pitchFamily="34" charset="0"/>
              <a:buNone/>
            </a:pP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Fórmula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empírica 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de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hidrocarburos</a:t>
            </a:r>
            <a:endParaRPr lang="es-MX" altLang="es-MX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  <a:sym typeface="Symbol" panose="05050102010706020507" pitchFamily="18" charset="2"/>
            </a:endParaRPr>
          </a:p>
        </p:txBody>
      </p:sp>
      <p:graphicFrame>
        <p:nvGraphicFramePr>
          <p:cNvPr id="12" name="Objeto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8677818"/>
              </p:ext>
            </p:extLst>
          </p:nvPr>
        </p:nvGraphicFramePr>
        <p:xfrm>
          <a:off x="7596187" y="4610140"/>
          <a:ext cx="2236207" cy="10794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56" name="Ecuación" r:id="rId5" imgW="380880" imgH="228600" progId="Equation.3">
                  <p:embed/>
                </p:oleObj>
              </mc:Choice>
              <mc:Fallback>
                <p:oleObj name="Ecuación" r:id="rId5" imgW="3808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96187" y="4610140"/>
                        <a:ext cx="2236207" cy="10794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Subtitle 2"/>
          <p:cNvSpPr txBox="1">
            <a:spLocks/>
          </p:cNvSpPr>
          <p:nvPr/>
        </p:nvSpPr>
        <p:spPr>
          <a:xfrm>
            <a:off x="7390238" y="4046778"/>
            <a:ext cx="2648103" cy="43366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defRPr/>
            </a:pPr>
            <a:r>
              <a:rPr lang="es-MX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Fórmula empírica</a:t>
            </a:r>
            <a:endParaRPr kumimoji="0" lang="es-MX" sz="2200" b="0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8740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1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2232817" y="2769478"/>
            <a:ext cx="7055003" cy="326594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539597" y="1495628"/>
            <a:ext cx="10824883" cy="909717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defRPr/>
            </a:pPr>
            <a:r>
              <a:rPr lang="es-MX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Determina la fórmula empírica de un hidrocarburo con una composición porcentual en masa: 83.3 % C y 16.7 % H.</a:t>
            </a:r>
            <a:endParaRPr kumimoji="0" lang="es-MX" sz="2200" b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0660164"/>
              </p:ext>
            </p:extLst>
          </p:nvPr>
        </p:nvGraphicFramePr>
        <p:xfrm>
          <a:off x="2565400" y="3382963"/>
          <a:ext cx="6389688" cy="207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71" name="Ecuación" r:id="rId3" imgW="1765080" imgH="863280" progId="Equation.3">
                  <p:embed/>
                </p:oleObj>
              </mc:Choice>
              <mc:Fallback>
                <p:oleObj name="Ecuación" r:id="rId3" imgW="1765080" imgH="863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5400" y="3382963"/>
                        <a:ext cx="6389688" cy="20764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692432" y="129965"/>
            <a:ext cx="7359802" cy="66845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/>
          <a:p>
            <a:pPr algn="just">
              <a:spcBef>
                <a:spcPct val="20000"/>
              </a:spcBef>
              <a:buFont typeface="Arial" pitchFamily="34" charset="0"/>
              <a:buNone/>
            </a:pP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Fórmula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empírica 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de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hidrocarburos</a:t>
            </a:r>
            <a:endParaRPr lang="es-MX" altLang="es-MX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  <a:sym typeface="Symbol" panose="05050102010706020507" pitchFamily="18" charset="2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4219497" y="930193"/>
            <a:ext cx="1933419" cy="43366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s-MX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Ejemplo</a:t>
            </a:r>
            <a:endParaRPr kumimoji="0" lang="es-MX" sz="2200" b="0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347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1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8539974" y="6502041"/>
            <a:ext cx="353013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b="1" i="1" dirty="0" smtClean="0"/>
              <a:t>Imagen tomada de: http://qorganica.ugr.es/pages/innovacion</a:t>
            </a:r>
            <a:endParaRPr lang="es-MX" sz="1000" b="1" i="1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673101" y="1523250"/>
            <a:ext cx="10566400" cy="47505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2054148" y="290562"/>
            <a:ext cx="7359802" cy="66845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/>
          <a:p>
            <a:pPr algn="just">
              <a:spcBef>
                <a:spcPct val="20000"/>
              </a:spcBef>
              <a:buFont typeface="Arial" pitchFamily="34" charset="0"/>
              <a:buNone/>
            </a:pP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Fórmula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empírica 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de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hidrocarburos</a:t>
            </a:r>
            <a:endParaRPr lang="es-MX" altLang="es-MX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  <a:sym typeface="Symbol" panose="05050102010706020507" pitchFamily="18" charset="2"/>
            </a:endParaRPr>
          </a:p>
        </p:txBody>
      </p:sp>
      <p:graphicFrame>
        <p:nvGraphicFramePr>
          <p:cNvPr id="12" name="Objeto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2043164"/>
              </p:ext>
            </p:extLst>
          </p:nvPr>
        </p:nvGraphicFramePr>
        <p:xfrm>
          <a:off x="4308475" y="4962525"/>
          <a:ext cx="2386013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02" name="Ecuación" r:id="rId3" imgW="406080" imgH="228600" progId="Equation.3">
                  <p:embed/>
                </p:oleObj>
              </mc:Choice>
              <mc:Fallback>
                <p:oleObj name="Ecuación" r:id="rId3" imgW="4060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08475" y="4962525"/>
                        <a:ext cx="2386013" cy="10795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Subtitle 2"/>
          <p:cNvSpPr txBox="1">
            <a:spLocks/>
          </p:cNvSpPr>
          <p:nvPr/>
        </p:nvSpPr>
        <p:spPr>
          <a:xfrm>
            <a:off x="4177138" y="4399919"/>
            <a:ext cx="2648103" cy="43366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defRPr/>
            </a:pPr>
            <a:r>
              <a:rPr lang="es-MX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Fórmula empírica</a:t>
            </a:r>
            <a:endParaRPr kumimoji="0" lang="es-MX" sz="2200" b="0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graphicFrame>
        <p:nvGraphicFramePr>
          <p:cNvPr id="9" name="Objeto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2324977"/>
              </p:ext>
            </p:extLst>
          </p:nvPr>
        </p:nvGraphicFramePr>
        <p:xfrm>
          <a:off x="2000250" y="1865237"/>
          <a:ext cx="8155552" cy="21926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03" name="Ecuación" r:id="rId5" imgW="2133360" imgH="863280" progId="Equation.3">
                  <p:embed/>
                </p:oleObj>
              </mc:Choice>
              <mc:Fallback>
                <p:oleObj name="Ecuación" r:id="rId5" imgW="2133360" imgH="863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0250" y="1865237"/>
                        <a:ext cx="8155552" cy="219269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31928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2232817" y="2769478"/>
            <a:ext cx="7055003" cy="326594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539597" y="1495628"/>
            <a:ext cx="10824883" cy="909717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defRPr/>
            </a:pPr>
            <a:r>
              <a:rPr lang="es-MX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Determina la fórmula empírica de un hidrocarburo con una composición porcentual en masa: 85.7 % C y 16.7 % H.</a:t>
            </a:r>
            <a:endParaRPr kumimoji="0" lang="es-MX" sz="2200" b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4537031"/>
              </p:ext>
            </p:extLst>
          </p:nvPr>
        </p:nvGraphicFramePr>
        <p:xfrm>
          <a:off x="2565475" y="3382609"/>
          <a:ext cx="6389688" cy="207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24" name="Ecuación" r:id="rId3" imgW="1765080" imgH="863280" progId="Equation.3">
                  <p:embed/>
                </p:oleObj>
              </mc:Choice>
              <mc:Fallback>
                <p:oleObj name="Ecuación" r:id="rId3" imgW="1765080" imgH="863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5475" y="3382609"/>
                        <a:ext cx="6389688" cy="20764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692432" y="129965"/>
            <a:ext cx="7359802" cy="66845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/>
          <a:p>
            <a:pPr algn="just">
              <a:spcBef>
                <a:spcPct val="20000"/>
              </a:spcBef>
              <a:buFont typeface="Arial" pitchFamily="34" charset="0"/>
              <a:buNone/>
            </a:pP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Fórmula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empírica 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de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hidrocarburos</a:t>
            </a:r>
            <a:endParaRPr lang="es-MX" altLang="es-MX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  <a:sym typeface="Symbol" panose="05050102010706020507" pitchFamily="18" charset="2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4219497" y="930193"/>
            <a:ext cx="1933419" cy="43366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s-MX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Ejemplo</a:t>
            </a:r>
            <a:endParaRPr kumimoji="0" lang="es-MX" sz="2200" b="0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3205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1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2692399" y="1523250"/>
            <a:ext cx="5847575" cy="47505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2054148" y="290562"/>
            <a:ext cx="7359802" cy="66845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/>
          <a:p>
            <a:pPr algn="just">
              <a:spcBef>
                <a:spcPct val="20000"/>
              </a:spcBef>
              <a:buFont typeface="Arial" pitchFamily="34" charset="0"/>
              <a:buNone/>
            </a:pP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Fórmula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empírica 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de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hidrocarburos</a:t>
            </a:r>
            <a:endParaRPr lang="es-MX" altLang="es-MX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  <a:sym typeface="Symbol" panose="05050102010706020507" pitchFamily="18" charset="2"/>
            </a:endParaRPr>
          </a:p>
        </p:txBody>
      </p:sp>
      <p:graphicFrame>
        <p:nvGraphicFramePr>
          <p:cNvPr id="12" name="Objeto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9748248"/>
              </p:ext>
            </p:extLst>
          </p:nvPr>
        </p:nvGraphicFramePr>
        <p:xfrm>
          <a:off x="4457700" y="4991100"/>
          <a:ext cx="2087563" cy="1020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50" name="Ecuación" r:id="rId3" imgW="355320" imgH="215640" progId="Equation.3">
                  <p:embed/>
                </p:oleObj>
              </mc:Choice>
              <mc:Fallback>
                <p:oleObj name="Ecuación" r:id="rId3" imgW="3553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57700" y="4991100"/>
                        <a:ext cx="2087563" cy="10207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Subtitle 2"/>
          <p:cNvSpPr txBox="1">
            <a:spLocks/>
          </p:cNvSpPr>
          <p:nvPr/>
        </p:nvSpPr>
        <p:spPr>
          <a:xfrm>
            <a:off x="4177429" y="4298514"/>
            <a:ext cx="2648103" cy="43366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defRPr/>
            </a:pPr>
            <a:r>
              <a:rPr lang="es-MX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Fórmula empírica</a:t>
            </a:r>
            <a:endParaRPr kumimoji="0" lang="es-MX" sz="2200" b="0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graphicFrame>
        <p:nvGraphicFramePr>
          <p:cNvPr id="8" name="Obje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4086443"/>
              </p:ext>
            </p:extLst>
          </p:nvPr>
        </p:nvGraphicFramePr>
        <p:xfrm>
          <a:off x="3155950" y="2057222"/>
          <a:ext cx="4505325" cy="1893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51" name="Ecuación" r:id="rId5" imgW="1244520" imgH="787320" progId="Equation.3">
                  <p:embed/>
                </p:oleObj>
              </mc:Choice>
              <mc:Fallback>
                <p:oleObj name="Ecuación" r:id="rId5" imgW="1244520" imgH="787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55950" y="2057222"/>
                        <a:ext cx="4505325" cy="18938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322691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05865" y="3406571"/>
            <a:ext cx="5512002" cy="1597229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2800" i="1" dirty="0" err="1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Autor</a:t>
            </a:r>
            <a:endParaRPr lang="en-US" sz="2800" i="1" dirty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</a:endParaRPr>
          </a:p>
          <a:p>
            <a:pPr algn="r"/>
            <a:endParaRPr lang="en-US" sz="2800" i="1" dirty="0" smtClean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</a:endParaRPr>
          </a:p>
          <a:p>
            <a:pPr algn="r"/>
            <a:r>
              <a:rPr lang="en-US" sz="2800" i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Fernando </a:t>
            </a:r>
            <a:r>
              <a:rPr lang="en-US" sz="2800" i="1" dirty="0" err="1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Becerril</a:t>
            </a:r>
            <a:r>
              <a:rPr lang="en-US" sz="2800" i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</a:t>
            </a:r>
            <a:r>
              <a:rPr lang="en-US" sz="2800" i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Morales</a:t>
            </a:r>
            <a:endParaRPr lang="en-US" sz="2800" i="1" dirty="0" smtClean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06938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5689600" y="4165600"/>
            <a:ext cx="3746500" cy="199192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sp>
        <p:nvSpPr>
          <p:cNvPr id="47" name="Rectangle 2"/>
          <p:cNvSpPr>
            <a:spLocks noChangeArrowheads="1"/>
          </p:cNvSpPr>
          <p:nvPr/>
        </p:nvSpPr>
        <p:spPr bwMode="auto">
          <a:xfrm>
            <a:off x="539598" y="265927"/>
            <a:ext cx="7524902" cy="66845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/>
          <a:p>
            <a:pPr algn="ctr">
              <a:spcBef>
                <a:spcPct val="20000"/>
              </a:spcBef>
              <a:buFont typeface="Arial" pitchFamily="34" charset="0"/>
              <a:buNone/>
            </a:pP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Fórmula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molecular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de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hidrocarburos</a:t>
            </a:r>
            <a:endParaRPr lang="es-MX" altLang="es-MX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  <a:sym typeface="Symbol" panose="05050102010706020507" pitchFamily="18" charset="2"/>
            </a:endParaRPr>
          </a:p>
        </p:txBody>
      </p:sp>
      <p:sp>
        <p:nvSpPr>
          <p:cNvPr id="55" name="Subtitle 2"/>
          <p:cNvSpPr txBox="1">
            <a:spLocks/>
          </p:cNvSpPr>
          <p:nvPr/>
        </p:nvSpPr>
        <p:spPr>
          <a:xfrm>
            <a:off x="539597" y="1296814"/>
            <a:ext cx="10824883" cy="69245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defRPr/>
            </a:pPr>
            <a:r>
              <a:rPr lang="es-MX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La </a:t>
            </a:r>
            <a:r>
              <a:rPr lang="es-MX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fórmula molecular indica la cantidad exacta de átomos de cada elemento presentes en una molécula.</a:t>
            </a:r>
            <a:endParaRPr kumimoji="0" lang="en-US" sz="2200" b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539597" y="2533477"/>
            <a:ext cx="10824883" cy="1229048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defRPr/>
            </a:pPr>
            <a:r>
              <a:rPr kumimoji="0" lang="es-MX" sz="2200" b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Para un hidrocarburo es fácil de determinar:</a:t>
            </a:r>
          </a:p>
          <a:p>
            <a:pPr marL="457200" lvl="0" indent="-457200" algn="just">
              <a:buFont typeface="+mj-lt"/>
              <a:buAutoNum type="arabicPeriod"/>
              <a:defRPr/>
            </a:pPr>
            <a:r>
              <a:rPr kumimoji="0" lang="es-MX" sz="2200" b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Determina primero la fórmula empírica del hidrocarburo.</a:t>
            </a:r>
          </a:p>
          <a:p>
            <a:pPr marL="457200" lvl="0" indent="-457200" algn="just">
              <a:buFont typeface="+mj-lt"/>
              <a:buAutoNum type="arabicPeriod"/>
              <a:defRPr/>
            </a:pPr>
            <a:r>
              <a:rPr lang="es-MX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Calcula su masa.</a:t>
            </a:r>
            <a:endParaRPr kumimoji="0" lang="es-MX" sz="2200" b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054100" y="4421038"/>
            <a:ext cx="3416300" cy="1625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graphicFrame>
        <p:nvGraphicFramePr>
          <p:cNvPr id="10" name="Objeto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8645487"/>
              </p:ext>
            </p:extLst>
          </p:nvPr>
        </p:nvGraphicFramePr>
        <p:xfrm>
          <a:off x="1250950" y="4629001"/>
          <a:ext cx="2987675" cy="1255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74" name="Ecuación" r:id="rId3" imgW="825480" imgH="431640" progId="Equation.3">
                  <p:embed/>
                </p:oleObj>
              </mc:Choice>
              <mc:Fallback>
                <p:oleObj name="Ecuación" r:id="rId3" imgW="8254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0950" y="4629001"/>
                        <a:ext cx="2987675" cy="12557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to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5517004"/>
              </p:ext>
            </p:extLst>
          </p:nvPr>
        </p:nvGraphicFramePr>
        <p:xfrm>
          <a:off x="6427787" y="5078063"/>
          <a:ext cx="2236207" cy="10794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75" name="Ecuación" r:id="rId5" imgW="380880" imgH="228600" progId="Equation.3">
                  <p:embed/>
                </p:oleObj>
              </mc:Choice>
              <mc:Fallback>
                <p:oleObj name="Ecuación" r:id="rId5" imgW="3808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7787" y="5078063"/>
                        <a:ext cx="2236207" cy="10794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Subtitle 2"/>
          <p:cNvSpPr txBox="1">
            <a:spLocks/>
          </p:cNvSpPr>
          <p:nvPr/>
        </p:nvSpPr>
        <p:spPr>
          <a:xfrm>
            <a:off x="6221838" y="4514701"/>
            <a:ext cx="2648103" cy="43366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defRPr/>
            </a:pPr>
            <a:r>
              <a:rPr lang="es-MX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Fórmula empírica</a:t>
            </a:r>
            <a:endParaRPr kumimoji="0" lang="es-MX" sz="2200" b="0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sp>
        <p:nvSpPr>
          <p:cNvPr id="2" name="Flecha derecha 1"/>
          <p:cNvSpPr/>
          <p:nvPr/>
        </p:nvSpPr>
        <p:spPr>
          <a:xfrm>
            <a:off x="4667250" y="4912942"/>
            <a:ext cx="825500" cy="497237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86530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7" grpId="0" animBg="1"/>
      <p:bldP spid="55" grpId="0" animBg="1"/>
      <p:bldP spid="8" grpId="0" animBg="1"/>
      <p:bldP spid="9" grpId="0" animBg="1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746966" y="5509611"/>
            <a:ext cx="353013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b="1" i="1" dirty="0" smtClean="0"/>
              <a:t>Imagen tomada de: http://qorganica.ugr.es/pages/innovacion</a:t>
            </a:r>
            <a:endParaRPr lang="es-MX" sz="1000" b="1" i="1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130299" y="2886115"/>
            <a:ext cx="9486901" cy="328425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539597" y="1495629"/>
            <a:ext cx="10824883" cy="803072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0" indent="-457200" algn="just">
              <a:buFont typeface="+mj-lt"/>
              <a:buAutoNum type="arabicPeriod" startAt="3"/>
              <a:defRPr/>
            </a:pPr>
            <a:r>
              <a:rPr lang="es-MX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Determina el factor n por el que se deben multiplicar los subíndices de la fórmula empírica para determinar los de la fórmula molecular.</a:t>
            </a:r>
          </a:p>
        </p:txBody>
      </p:sp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6904178"/>
              </p:ext>
            </p:extLst>
          </p:nvPr>
        </p:nvGraphicFramePr>
        <p:xfrm>
          <a:off x="2114257" y="3076328"/>
          <a:ext cx="7675562" cy="1009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03" name="Ecuación" r:id="rId3" imgW="2120760" imgH="419040" progId="Equation.3">
                  <p:embed/>
                </p:oleObj>
              </mc:Choice>
              <mc:Fallback>
                <p:oleObj name="Ecuación" r:id="rId3" imgW="212076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4257" y="3076328"/>
                        <a:ext cx="7675562" cy="10096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288896" y="404091"/>
            <a:ext cx="7677303" cy="66845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/>
          <a:p>
            <a:pPr algn="just">
              <a:spcBef>
                <a:spcPct val="20000"/>
              </a:spcBef>
              <a:buFont typeface="Arial" pitchFamily="34" charset="0"/>
              <a:buNone/>
            </a:pP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Fórmula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molecular 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de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hidrocarburos</a:t>
            </a:r>
            <a:endParaRPr lang="es-MX" altLang="es-MX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  <a:sym typeface="Symbol" panose="05050102010706020507" pitchFamily="18" charset="2"/>
            </a:endParaRPr>
          </a:p>
        </p:txBody>
      </p:sp>
      <p:graphicFrame>
        <p:nvGraphicFramePr>
          <p:cNvPr id="12" name="Objeto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5208256"/>
              </p:ext>
            </p:extLst>
          </p:nvPr>
        </p:nvGraphicFramePr>
        <p:xfrm>
          <a:off x="1936713" y="4870125"/>
          <a:ext cx="2236207" cy="10794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04" name="Ecuación" r:id="rId5" imgW="380880" imgH="228600" progId="Equation.3">
                  <p:embed/>
                </p:oleObj>
              </mc:Choice>
              <mc:Fallback>
                <p:oleObj name="Ecuación" r:id="rId5" imgW="3808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36713" y="4870125"/>
                        <a:ext cx="2236207" cy="10794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Subtitle 2"/>
          <p:cNvSpPr txBox="1">
            <a:spLocks/>
          </p:cNvSpPr>
          <p:nvPr/>
        </p:nvSpPr>
        <p:spPr>
          <a:xfrm>
            <a:off x="1730764" y="4306763"/>
            <a:ext cx="2648103" cy="43366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defRPr/>
            </a:pPr>
            <a:r>
              <a:rPr lang="es-MX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Fórmula empírica</a:t>
            </a:r>
            <a:endParaRPr kumimoji="0" lang="es-MX" sz="2200" b="0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sp>
        <p:nvSpPr>
          <p:cNvPr id="9" name="Flecha derecha 8"/>
          <p:cNvSpPr/>
          <p:nvPr/>
        </p:nvSpPr>
        <p:spPr>
          <a:xfrm>
            <a:off x="4667250" y="4912942"/>
            <a:ext cx="825500" cy="497237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10" name="Objeto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9830836"/>
              </p:ext>
            </p:extLst>
          </p:nvPr>
        </p:nvGraphicFramePr>
        <p:xfrm>
          <a:off x="6683375" y="4870450"/>
          <a:ext cx="2757488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05" name="Ecuación" r:id="rId7" imgW="469800" imgH="228600" progId="Equation.3">
                  <p:embed/>
                </p:oleObj>
              </mc:Choice>
              <mc:Fallback>
                <p:oleObj name="Ecuación" r:id="rId7" imgW="4698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83375" y="4870450"/>
                        <a:ext cx="2757488" cy="10795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Subtitle 2"/>
          <p:cNvSpPr txBox="1">
            <a:spLocks/>
          </p:cNvSpPr>
          <p:nvPr/>
        </p:nvSpPr>
        <p:spPr>
          <a:xfrm>
            <a:off x="6649343" y="4307616"/>
            <a:ext cx="2824857" cy="43366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defRPr/>
            </a:pPr>
            <a:r>
              <a:rPr lang="es-MX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Fórmula  molecular</a:t>
            </a:r>
            <a:endParaRPr kumimoji="0" lang="es-MX" sz="2200" b="0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2058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1" grpId="0" animBg="1"/>
      <p:bldP spid="13" grpId="0" animBg="1"/>
      <p:bldP spid="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2232817" y="2769478"/>
            <a:ext cx="7055003" cy="326594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539597" y="1495628"/>
            <a:ext cx="10824883" cy="909717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defRPr/>
            </a:pPr>
            <a:r>
              <a:rPr lang="es-MX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Determina la fórmula molecular de un hidrocarburo con una composición porcentual en masa: 85.7 % C y 14.3 % H y un peso molecular de 98 g/mol.</a:t>
            </a:r>
            <a:endParaRPr kumimoji="0" lang="es-MX" sz="2200" b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8832225"/>
              </p:ext>
            </p:extLst>
          </p:nvPr>
        </p:nvGraphicFramePr>
        <p:xfrm>
          <a:off x="2565400" y="3382963"/>
          <a:ext cx="6389688" cy="207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18" name="Ecuación" r:id="rId3" imgW="1765080" imgH="863280" progId="Equation.3">
                  <p:embed/>
                </p:oleObj>
              </mc:Choice>
              <mc:Fallback>
                <p:oleObj name="Ecuación" r:id="rId3" imgW="1765080" imgH="863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5400" y="3382963"/>
                        <a:ext cx="6389688" cy="20764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692432" y="129965"/>
            <a:ext cx="7595388" cy="66845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/>
          <a:p>
            <a:pPr algn="just">
              <a:spcBef>
                <a:spcPct val="20000"/>
              </a:spcBef>
              <a:buFont typeface="Arial" pitchFamily="34" charset="0"/>
              <a:buNone/>
            </a:pP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Fórmula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molecular de hidrocarburos</a:t>
            </a:r>
            <a:endParaRPr lang="es-MX" altLang="es-MX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  <a:sym typeface="Symbol" panose="05050102010706020507" pitchFamily="18" charset="2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4219497" y="930193"/>
            <a:ext cx="1933419" cy="43366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s-MX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Ejemplo</a:t>
            </a:r>
            <a:endParaRPr kumimoji="0" lang="es-MX" sz="2200" b="0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26791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1" grpId="0" animBg="1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2717799" y="1523250"/>
            <a:ext cx="5956301" cy="47505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2054148" y="290562"/>
            <a:ext cx="7572452" cy="66845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/>
          <a:p>
            <a:pPr algn="just">
              <a:spcBef>
                <a:spcPct val="20000"/>
              </a:spcBef>
              <a:buFont typeface="Arial" pitchFamily="34" charset="0"/>
              <a:buNone/>
            </a:pP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Fórmula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molecular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de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hidrocarburos</a:t>
            </a:r>
            <a:endParaRPr lang="es-MX" altLang="es-MX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  <a:sym typeface="Symbol" panose="05050102010706020507" pitchFamily="18" charset="2"/>
            </a:endParaRPr>
          </a:p>
        </p:txBody>
      </p:sp>
      <p:graphicFrame>
        <p:nvGraphicFramePr>
          <p:cNvPr id="12" name="Objeto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3105258"/>
              </p:ext>
            </p:extLst>
          </p:nvPr>
        </p:nvGraphicFramePr>
        <p:xfrm>
          <a:off x="4457700" y="4991100"/>
          <a:ext cx="2087563" cy="1020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50" name="Ecuación" r:id="rId3" imgW="355320" imgH="215640" progId="Equation.3">
                  <p:embed/>
                </p:oleObj>
              </mc:Choice>
              <mc:Fallback>
                <p:oleObj name="Ecuación" r:id="rId3" imgW="3553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57700" y="4991100"/>
                        <a:ext cx="2087563" cy="10207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Subtitle 2"/>
          <p:cNvSpPr txBox="1">
            <a:spLocks/>
          </p:cNvSpPr>
          <p:nvPr/>
        </p:nvSpPr>
        <p:spPr>
          <a:xfrm>
            <a:off x="4177138" y="4399919"/>
            <a:ext cx="2648103" cy="43366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defRPr/>
            </a:pPr>
            <a:r>
              <a:rPr lang="es-MX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Fórmula empírica</a:t>
            </a:r>
            <a:endParaRPr kumimoji="0" lang="es-MX" sz="2200" b="0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graphicFrame>
        <p:nvGraphicFramePr>
          <p:cNvPr id="10" name="Objeto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3657664"/>
              </p:ext>
            </p:extLst>
          </p:nvPr>
        </p:nvGraphicFramePr>
        <p:xfrm>
          <a:off x="3286125" y="1923360"/>
          <a:ext cx="4641850" cy="207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51" name="Ecuación" r:id="rId5" imgW="1282680" imgH="863280" progId="Equation.3">
                  <p:embed/>
                </p:oleObj>
              </mc:Choice>
              <mc:Fallback>
                <p:oleObj name="Ecuación" r:id="rId5" imgW="1282680" imgH="863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6125" y="1923360"/>
                        <a:ext cx="4641850" cy="20764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360303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1178717" y="2599261"/>
            <a:ext cx="10479883" cy="384230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2232817" y="1740879"/>
            <a:ext cx="3384703" cy="481356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defRPr/>
            </a:pPr>
            <a:r>
              <a:rPr kumimoji="0" lang="es-MX" sz="2200" b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Determinación de n:</a:t>
            </a:r>
            <a:endParaRPr kumimoji="0" lang="es-MX" sz="2200" b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5242443"/>
              </p:ext>
            </p:extLst>
          </p:nvPr>
        </p:nvGraphicFramePr>
        <p:xfrm>
          <a:off x="1811888" y="2917829"/>
          <a:ext cx="3678238" cy="3205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670" name="Ecuación" r:id="rId3" imgW="1015920" imgH="1333440" progId="Equation.3">
                  <p:embed/>
                </p:oleObj>
              </mc:Choice>
              <mc:Fallback>
                <p:oleObj name="Ecuación" r:id="rId3" imgW="1015920" imgH="1333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1888" y="2917829"/>
                        <a:ext cx="3678238" cy="32051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692432" y="129965"/>
            <a:ext cx="7595388" cy="66845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/>
          <a:p>
            <a:pPr algn="just">
              <a:spcBef>
                <a:spcPct val="20000"/>
              </a:spcBef>
              <a:buFont typeface="Arial" pitchFamily="34" charset="0"/>
              <a:buNone/>
            </a:pP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Fórmula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molecular 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de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hidrocarburos</a:t>
            </a:r>
            <a:endParaRPr lang="es-MX" altLang="es-MX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  <a:sym typeface="Symbol" panose="05050102010706020507" pitchFamily="18" charset="2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4219497" y="930193"/>
            <a:ext cx="1933419" cy="43366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s-MX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Ejemplo</a:t>
            </a:r>
            <a:endParaRPr kumimoji="0" lang="es-MX" sz="2200" b="0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graphicFrame>
        <p:nvGraphicFramePr>
          <p:cNvPr id="10" name="Objeto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3152315"/>
              </p:ext>
            </p:extLst>
          </p:nvPr>
        </p:nvGraphicFramePr>
        <p:xfrm>
          <a:off x="7762875" y="4189413"/>
          <a:ext cx="2386013" cy="1081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671" name="Ecuación" r:id="rId5" imgW="406080" imgH="228600" progId="Equation.3">
                  <p:embed/>
                </p:oleObj>
              </mc:Choice>
              <mc:Fallback>
                <p:oleObj name="Ecuación" r:id="rId5" imgW="4060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62875" y="4189413"/>
                        <a:ext cx="2386013" cy="10810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Subtitle 2"/>
          <p:cNvSpPr txBox="1">
            <a:spLocks/>
          </p:cNvSpPr>
          <p:nvPr/>
        </p:nvSpPr>
        <p:spPr>
          <a:xfrm>
            <a:off x="7402938" y="3447419"/>
            <a:ext cx="2795162" cy="43366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defRPr/>
            </a:pPr>
            <a:r>
              <a:rPr lang="es-MX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Fórmula molecular</a:t>
            </a:r>
            <a:endParaRPr kumimoji="0" lang="es-MX" sz="2200" b="0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11007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1" grpId="0" animBg="1"/>
      <p:bldP spid="9" grpId="0" animBg="1"/>
      <p:bldP spid="1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2232817" y="2769478"/>
            <a:ext cx="7055003" cy="326594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539597" y="1495628"/>
            <a:ext cx="10824883" cy="909717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defRPr/>
            </a:pPr>
            <a:r>
              <a:rPr lang="es-MX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Determina la fórmula molecular de un hidrocarburo con una composición porcentual en masa: 86.96 % C y 13.04 % H y un peso molecular de 138 g/mol.</a:t>
            </a:r>
            <a:endParaRPr kumimoji="0" lang="es-MX" sz="2200" b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3748697"/>
              </p:ext>
            </p:extLst>
          </p:nvPr>
        </p:nvGraphicFramePr>
        <p:xfrm>
          <a:off x="2565400" y="3382963"/>
          <a:ext cx="6389688" cy="207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11" name="Ecuación" r:id="rId3" imgW="1765080" imgH="863280" progId="Equation.3">
                  <p:embed/>
                </p:oleObj>
              </mc:Choice>
              <mc:Fallback>
                <p:oleObj name="Ecuación" r:id="rId3" imgW="1765080" imgH="863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5400" y="3382963"/>
                        <a:ext cx="6389688" cy="20764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692432" y="129965"/>
            <a:ext cx="7595388" cy="66845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/>
          <a:p>
            <a:pPr algn="just">
              <a:spcBef>
                <a:spcPct val="20000"/>
              </a:spcBef>
              <a:buFont typeface="Arial" pitchFamily="34" charset="0"/>
              <a:buNone/>
            </a:pP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Fórmula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molecular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de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hidrocarburos</a:t>
            </a:r>
            <a:endParaRPr lang="es-MX" altLang="es-MX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  <a:sym typeface="Symbol" panose="05050102010706020507" pitchFamily="18" charset="2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4219497" y="930193"/>
            <a:ext cx="1933419" cy="43366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s-MX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Ejemplo</a:t>
            </a:r>
            <a:endParaRPr kumimoji="0" lang="es-MX" sz="2200" b="0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5853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1" grpId="0" animBg="1"/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1803400" y="1523250"/>
            <a:ext cx="7823199" cy="47505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2054148" y="290562"/>
            <a:ext cx="7572452" cy="66845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/>
          <a:p>
            <a:pPr algn="just">
              <a:spcBef>
                <a:spcPct val="20000"/>
              </a:spcBef>
              <a:buFont typeface="Arial" pitchFamily="34" charset="0"/>
              <a:buNone/>
            </a:pP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Fórmula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molecular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de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hidrocarburos</a:t>
            </a:r>
            <a:endParaRPr lang="es-MX" altLang="es-MX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  <a:sym typeface="Symbol" panose="05050102010706020507" pitchFamily="18" charset="2"/>
            </a:endParaRPr>
          </a:p>
        </p:txBody>
      </p:sp>
      <p:graphicFrame>
        <p:nvGraphicFramePr>
          <p:cNvPr id="12" name="Objeto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4536893"/>
              </p:ext>
            </p:extLst>
          </p:nvPr>
        </p:nvGraphicFramePr>
        <p:xfrm>
          <a:off x="4421188" y="4960938"/>
          <a:ext cx="2162175" cy="1081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38" name="Ecuación" r:id="rId3" imgW="368280" imgH="228600" progId="Equation.3">
                  <p:embed/>
                </p:oleObj>
              </mc:Choice>
              <mc:Fallback>
                <p:oleObj name="Ecuación" r:id="rId3" imgW="3682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1188" y="4960938"/>
                        <a:ext cx="2162175" cy="10810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Subtitle 2"/>
          <p:cNvSpPr txBox="1">
            <a:spLocks/>
          </p:cNvSpPr>
          <p:nvPr/>
        </p:nvSpPr>
        <p:spPr>
          <a:xfrm>
            <a:off x="4177138" y="4399919"/>
            <a:ext cx="2648103" cy="43366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defRPr/>
            </a:pPr>
            <a:r>
              <a:rPr lang="es-MX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Fórmula empírica</a:t>
            </a:r>
            <a:endParaRPr kumimoji="0" lang="es-MX" sz="2200" b="0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9592650"/>
              </p:ext>
            </p:extLst>
          </p:nvPr>
        </p:nvGraphicFramePr>
        <p:xfrm>
          <a:off x="2132013" y="1924050"/>
          <a:ext cx="7126287" cy="207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39" name="Ecuación" r:id="rId5" imgW="1968480" imgH="863280" progId="Equation.3">
                  <p:embed/>
                </p:oleObj>
              </mc:Choice>
              <mc:Fallback>
                <p:oleObj name="Ecuación" r:id="rId5" imgW="1968480" imgH="863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2013" y="1924050"/>
                        <a:ext cx="7126287" cy="20764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42018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1178717" y="2599261"/>
            <a:ext cx="10479883" cy="384230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2232817" y="1740879"/>
            <a:ext cx="3384703" cy="481356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defRPr/>
            </a:pPr>
            <a:r>
              <a:rPr kumimoji="0" lang="es-MX" sz="2200" b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Determinación de n:</a:t>
            </a:r>
            <a:endParaRPr kumimoji="0" lang="es-MX" sz="2200" b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8411082"/>
              </p:ext>
            </p:extLst>
          </p:nvPr>
        </p:nvGraphicFramePr>
        <p:xfrm>
          <a:off x="1789113" y="2917825"/>
          <a:ext cx="3724275" cy="3205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62" name="Ecuación" r:id="rId3" imgW="1028520" imgH="1333440" progId="Equation.3">
                  <p:embed/>
                </p:oleObj>
              </mc:Choice>
              <mc:Fallback>
                <p:oleObj name="Ecuación" r:id="rId3" imgW="1028520" imgH="1333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9113" y="2917825"/>
                        <a:ext cx="3724275" cy="32051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692432" y="129965"/>
            <a:ext cx="7595388" cy="66845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/>
          <a:p>
            <a:pPr algn="just">
              <a:spcBef>
                <a:spcPct val="20000"/>
              </a:spcBef>
              <a:buFont typeface="Arial" pitchFamily="34" charset="0"/>
              <a:buNone/>
            </a:pP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Fórmula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molecular 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de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hidrocarburos</a:t>
            </a:r>
            <a:endParaRPr lang="es-MX" altLang="es-MX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  <a:sym typeface="Symbol" panose="05050102010706020507" pitchFamily="18" charset="2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4219497" y="930193"/>
            <a:ext cx="1933419" cy="43366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s-MX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Ejemplo</a:t>
            </a:r>
            <a:endParaRPr kumimoji="0" lang="es-MX" sz="2200" b="0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graphicFrame>
        <p:nvGraphicFramePr>
          <p:cNvPr id="10" name="Objeto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9949028"/>
              </p:ext>
            </p:extLst>
          </p:nvPr>
        </p:nvGraphicFramePr>
        <p:xfrm>
          <a:off x="7651750" y="4189413"/>
          <a:ext cx="2609850" cy="1081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63" name="Ecuación" r:id="rId5" imgW="444240" imgH="228600" progId="Equation.3">
                  <p:embed/>
                </p:oleObj>
              </mc:Choice>
              <mc:Fallback>
                <p:oleObj name="Ecuación" r:id="rId5" imgW="4442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51750" y="4189413"/>
                        <a:ext cx="2609850" cy="10810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Subtitle 2"/>
          <p:cNvSpPr txBox="1">
            <a:spLocks/>
          </p:cNvSpPr>
          <p:nvPr/>
        </p:nvSpPr>
        <p:spPr>
          <a:xfrm>
            <a:off x="7402938" y="3447419"/>
            <a:ext cx="2795162" cy="43366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defRPr/>
            </a:pPr>
            <a:r>
              <a:rPr lang="es-MX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Fórmula molecular</a:t>
            </a:r>
            <a:endParaRPr kumimoji="0" lang="es-MX" sz="2200" b="0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09731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1" grpId="0" animBg="1"/>
      <p:bldP spid="9" grpId="0" animBg="1"/>
      <p:bldP spid="1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8500016" y="6611779"/>
            <a:ext cx="353013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b="1" i="1" dirty="0" smtClean="0"/>
              <a:t>Imagen tomada de: http://qorganica.ugr.es/pages/innovacion</a:t>
            </a:r>
            <a:endParaRPr lang="es-MX" sz="1000" b="1" i="1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2232817" y="2769478"/>
            <a:ext cx="7055003" cy="326594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539597" y="1495628"/>
            <a:ext cx="10824883" cy="909717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defRPr/>
            </a:pPr>
            <a:r>
              <a:rPr lang="es-MX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Determina la fórmula empírica de un hidrocarburo con una composición porcentual en masa: 85.7 % C y 16.7 % H.</a:t>
            </a:r>
            <a:endParaRPr kumimoji="0" lang="es-MX" sz="2200" b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graphicFrame>
        <p:nvGraphicFramePr>
          <p:cNvPr id="7" name="Objeto 6"/>
          <p:cNvGraphicFramePr>
            <a:graphicFrameLocks noChangeAspect="1"/>
          </p:cNvGraphicFramePr>
          <p:nvPr>
            <p:extLst/>
          </p:nvPr>
        </p:nvGraphicFramePr>
        <p:xfrm>
          <a:off x="2565475" y="3382609"/>
          <a:ext cx="6389688" cy="207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781" name="Ecuación" r:id="rId3" imgW="1765080" imgH="863280" progId="Equation.3">
                  <p:embed/>
                </p:oleObj>
              </mc:Choice>
              <mc:Fallback>
                <p:oleObj name="Ecuación" r:id="rId3" imgW="1765080" imgH="863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5475" y="3382609"/>
                        <a:ext cx="6389688" cy="20764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692432" y="129965"/>
            <a:ext cx="7595388" cy="66845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/>
          <a:p>
            <a:pPr algn="just">
              <a:spcBef>
                <a:spcPct val="20000"/>
              </a:spcBef>
              <a:buFont typeface="Arial" pitchFamily="34" charset="0"/>
              <a:buNone/>
            </a:pP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Fórmula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molecular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de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hidrocarburos</a:t>
            </a:r>
            <a:endParaRPr lang="es-MX" altLang="es-MX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  <a:sym typeface="Symbol" panose="05050102010706020507" pitchFamily="18" charset="2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4219497" y="930193"/>
            <a:ext cx="1933419" cy="43366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s-MX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Ejemplo</a:t>
            </a:r>
            <a:endParaRPr kumimoji="0" lang="es-MX" sz="2200" b="0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919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1" grpId="0" animBg="1"/>
      <p:bldP spid="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2692399" y="1523250"/>
            <a:ext cx="5847575" cy="47505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2054148" y="290562"/>
            <a:ext cx="7359802" cy="66845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/>
          <a:p>
            <a:pPr algn="just">
              <a:spcBef>
                <a:spcPct val="20000"/>
              </a:spcBef>
              <a:buFont typeface="Arial" pitchFamily="34" charset="0"/>
              <a:buNone/>
            </a:pP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Fórmula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empírica 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de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hidrocarburos</a:t>
            </a:r>
            <a:endParaRPr lang="es-MX" altLang="es-MX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  <a:sym typeface="Symbol" panose="05050102010706020507" pitchFamily="18" charset="2"/>
            </a:endParaRPr>
          </a:p>
        </p:txBody>
      </p:sp>
      <p:graphicFrame>
        <p:nvGraphicFramePr>
          <p:cNvPr id="12" name="Objeto 11"/>
          <p:cNvGraphicFramePr>
            <a:graphicFrameLocks noChangeAspect="1"/>
          </p:cNvGraphicFramePr>
          <p:nvPr>
            <p:extLst/>
          </p:nvPr>
        </p:nvGraphicFramePr>
        <p:xfrm>
          <a:off x="4457700" y="4991100"/>
          <a:ext cx="2087563" cy="1020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08" name="Ecuación" r:id="rId3" imgW="355320" imgH="215640" progId="Equation.3">
                  <p:embed/>
                </p:oleObj>
              </mc:Choice>
              <mc:Fallback>
                <p:oleObj name="Ecuación" r:id="rId3" imgW="3553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57700" y="4991100"/>
                        <a:ext cx="2087563" cy="10207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Subtitle 2"/>
          <p:cNvSpPr txBox="1">
            <a:spLocks/>
          </p:cNvSpPr>
          <p:nvPr/>
        </p:nvSpPr>
        <p:spPr>
          <a:xfrm>
            <a:off x="4177429" y="4298514"/>
            <a:ext cx="2648103" cy="43366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defRPr/>
            </a:pPr>
            <a:r>
              <a:rPr lang="es-MX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Fórmula empírica</a:t>
            </a:r>
            <a:endParaRPr kumimoji="0" lang="es-MX" sz="2200" b="0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graphicFrame>
        <p:nvGraphicFramePr>
          <p:cNvPr id="8" name="Objeto 7"/>
          <p:cNvGraphicFramePr>
            <a:graphicFrameLocks noChangeAspect="1"/>
          </p:cNvGraphicFramePr>
          <p:nvPr>
            <p:extLst/>
          </p:nvPr>
        </p:nvGraphicFramePr>
        <p:xfrm>
          <a:off x="3155950" y="2057222"/>
          <a:ext cx="4505325" cy="1893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09" name="Ecuación" r:id="rId5" imgW="1244520" imgH="787320" progId="Equation.3">
                  <p:embed/>
                </p:oleObj>
              </mc:Choice>
              <mc:Fallback>
                <p:oleObj name="Ecuación" r:id="rId5" imgW="1244520" imgH="787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55950" y="2057222"/>
                        <a:ext cx="4505325" cy="18938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688707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2396644" y="1916376"/>
            <a:ext cx="7600234" cy="38884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Esta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kumimoji="0" lang="en-US" sz="2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presentación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kumimoji="0" lang="en-US" sz="2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tiene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la </a:t>
            </a:r>
            <a:r>
              <a:rPr kumimoji="0" lang="en-US" sz="2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intención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de </a:t>
            </a:r>
            <a:r>
              <a:rPr kumimoji="0" lang="en-US" sz="2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funcionar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kumimoji="0" lang="en-US" sz="2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como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un material de </a:t>
            </a:r>
            <a:r>
              <a:rPr kumimoji="0" lang="en-US" sz="2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apoyo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para </a:t>
            </a:r>
            <a:r>
              <a:rPr kumimoji="0" lang="en-US" sz="2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los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kumimoji="0" lang="es-MX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alumnos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de </a:t>
            </a:r>
            <a:r>
              <a:rPr kumimoji="0" lang="en-US" sz="2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segundo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kumimoji="0" lang="en-US" sz="2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semestre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que  </a:t>
            </a:r>
            <a:r>
              <a:rPr kumimoji="0" lang="en-US" sz="2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cursan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la </a:t>
            </a:r>
            <a:r>
              <a:rPr lang="en-US" sz="22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materia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de </a:t>
            </a:r>
            <a:r>
              <a:rPr kumimoji="0" lang="en-US" sz="2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química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y </a:t>
            </a:r>
            <a:r>
              <a:rPr kumimoji="0" lang="en-US" sz="2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vida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kumimoji="0" lang="en-US" sz="2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diaria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. El </a:t>
            </a:r>
            <a:r>
              <a:rPr kumimoji="0" lang="en-US" sz="2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alumno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kumimoji="0" lang="en-US" sz="2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puede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kumimoji="0" lang="en-US" sz="2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consultar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kumimoji="0" lang="en-US" sz="2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esta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kumimoji="0" lang="en-US" sz="2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presentación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kumimoji="0" lang="en-US" sz="2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reiteradamente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para resolver </a:t>
            </a:r>
            <a:r>
              <a:rPr kumimoji="0" lang="en-US" sz="2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dudas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. </a:t>
            </a:r>
            <a:r>
              <a:rPr kumimoji="0" lang="en-US" sz="2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Muestra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kumimoji="0" lang="en-US" sz="2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una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kumimoji="0" lang="en-US" sz="2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descripción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de </a:t>
            </a:r>
            <a:r>
              <a:rPr kumimoji="0" lang="en-US" sz="2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cada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kumimoji="0" lang="en-US" sz="2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uno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de </a:t>
            </a:r>
            <a:r>
              <a:rPr kumimoji="0" lang="en-US" sz="2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los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kumimoji="0" lang="en-US" sz="2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contenidos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del </a:t>
            </a:r>
            <a:r>
              <a:rPr kumimoji="0" lang="en-US" sz="2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tema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de 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kumimoji="0" lang="en-US" sz="2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estequimetría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de </a:t>
            </a:r>
            <a:r>
              <a:rPr kumimoji="0" lang="en-US" sz="2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hidrocarburos</a:t>
            </a:r>
            <a:r>
              <a:rPr kumimoji="0" lang="en-US" sz="22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,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con </a:t>
            </a:r>
            <a:r>
              <a:rPr kumimoji="0" lang="en-US" sz="2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explicaciones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kumimoji="0" lang="en-US" sz="2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concretas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de </a:t>
            </a:r>
            <a:r>
              <a:rPr kumimoji="0" lang="en-US" sz="2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los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kumimoji="0" lang="en-US" sz="2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ejercicios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kumimoji="0" lang="en-US" sz="2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principales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que se </a:t>
            </a:r>
            <a:r>
              <a:rPr kumimoji="0" lang="en-US" sz="2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desarrollan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kumimoji="0" lang="en-US" sz="2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en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kumimoji="0" lang="en-US" sz="2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él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, </a:t>
            </a:r>
            <a:r>
              <a:rPr kumimoji="0" lang="en-US" sz="2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haciendo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kumimoji="0" lang="en-US" sz="2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énfasis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kumimoji="0" lang="en-US" sz="2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en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kumimoji="0" lang="en-US" sz="2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balanceo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kumimoji="0" lang="en-US" sz="2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por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kumimoji="0" lang="en-US" sz="2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tanteo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de las </a:t>
            </a:r>
            <a:r>
              <a:rPr kumimoji="0" lang="en-US" sz="2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reacciones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de combustion de </a:t>
            </a:r>
            <a:r>
              <a:rPr kumimoji="0" lang="en-US" sz="2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hidrocarburos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.</a:t>
            </a:r>
            <a:endParaRPr kumimoji="0" lang="en-US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726818" y="848953"/>
            <a:ext cx="6337300" cy="646331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>
            <a:spAutoFit/>
          </a:bodyPr>
          <a:lstStyle>
            <a:lvl1pPr eaLnBrk="0" hangingPunct="0">
              <a:defRPr sz="1600">
                <a:solidFill>
                  <a:schemeClr val="folHlink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folHlink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folHlink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folHlink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folHlink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MX" sz="3600" b="1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Guión</a:t>
            </a:r>
            <a:r>
              <a:rPr kumimoji="0" lang="es-ES" altLang="es-MX" sz="36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s-ES" altLang="es-MX" sz="36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Explicativo</a:t>
            </a:r>
          </a:p>
        </p:txBody>
      </p:sp>
    </p:spTree>
    <p:extLst>
      <p:ext uri="{BB962C8B-B14F-4D97-AF65-F5344CB8AC3E}">
        <p14:creationId xmlns:p14="http://schemas.microsoft.com/office/powerpoint/2010/main" val="33349670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2"/>
          <p:cNvSpPr>
            <a:spLocks noChangeArrowheads="1"/>
          </p:cNvSpPr>
          <p:nvPr/>
        </p:nvSpPr>
        <p:spPr bwMode="auto">
          <a:xfrm>
            <a:off x="539598" y="265927"/>
            <a:ext cx="7524902" cy="66845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/>
          <a:p>
            <a:pPr algn="ctr">
              <a:spcBef>
                <a:spcPct val="20000"/>
              </a:spcBef>
              <a:buFont typeface="Arial" pitchFamily="34" charset="0"/>
              <a:buNone/>
            </a:pP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Fórmula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molecular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de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hidrocarburos</a:t>
            </a:r>
            <a:endParaRPr lang="es-MX" altLang="es-MX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  <a:sym typeface="Symbol" panose="05050102010706020507" pitchFamily="18" charset="2"/>
            </a:endParaRPr>
          </a:p>
        </p:txBody>
      </p:sp>
      <p:sp>
        <p:nvSpPr>
          <p:cNvPr id="55" name="Subtitle 2"/>
          <p:cNvSpPr txBox="1">
            <a:spLocks/>
          </p:cNvSpPr>
          <p:nvPr/>
        </p:nvSpPr>
        <p:spPr>
          <a:xfrm>
            <a:off x="539597" y="1205983"/>
            <a:ext cx="10824883" cy="57815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defRPr/>
            </a:pPr>
            <a:r>
              <a:rPr lang="es-MX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Otro método para determinar la fórmula molecular es el siguiente:</a:t>
            </a:r>
            <a:endParaRPr kumimoji="0" lang="en-US" sz="2200" b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539597" y="1940276"/>
            <a:ext cx="10824883" cy="1506186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0" indent="-457200" algn="just">
              <a:buFont typeface="+mj-lt"/>
              <a:buAutoNum type="arabicPeriod"/>
              <a:defRPr/>
            </a:pPr>
            <a:r>
              <a:rPr kumimoji="0" lang="es-MX" sz="2200" b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Determina la</a:t>
            </a:r>
            <a:r>
              <a:rPr kumimoji="0" lang="es-MX" sz="2200" b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 masa de cada elemento partiendo de su </a:t>
            </a:r>
            <a:r>
              <a:rPr lang="es-MX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porcentaje y el peso molecular.</a:t>
            </a:r>
          </a:p>
          <a:p>
            <a:pPr marL="457200" lvl="0" indent="-457200" algn="just">
              <a:buFont typeface="+mj-lt"/>
              <a:buAutoNum type="arabicPeriod"/>
              <a:defRPr/>
            </a:pPr>
            <a:r>
              <a:rPr kumimoji="0" lang="es-MX" sz="2200" b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Dividir</a:t>
            </a:r>
            <a:r>
              <a:rPr kumimoji="0" lang="es-MX" sz="2200" b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 cada resultado entre su masa atómica para determinar el número de moles de cada elemento en la fórmula molecular. </a:t>
            </a:r>
            <a:endParaRPr kumimoji="0" lang="es-MX" sz="2200" b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2349500" y="3602605"/>
            <a:ext cx="6807200" cy="30521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graphicFrame>
        <p:nvGraphicFramePr>
          <p:cNvPr id="10" name="Objeto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8706496"/>
              </p:ext>
            </p:extLst>
          </p:nvPr>
        </p:nvGraphicFramePr>
        <p:xfrm>
          <a:off x="2717800" y="3749480"/>
          <a:ext cx="5938838" cy="27100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28" name="Ecuación" r:id="rId3" imgW="1968480" imgH="1117440" progId="Equation.3">
                  <p:embed/>
                </p:oleObj>
              </mc:Choice>
              <mc:Fallback>
                <p:oleObj name="Ecuación" r:id="rId3" imgW="1968480" imgH="1117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7800" y="3749480"/>
                        <a:ext cx="5938838" cy="271005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02231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55" grpId="0" animBg="1"/>
      <p:bldP spid="8" grpId="0" animBg="1"/>
      <p:bldP spid="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400282" y="1433804"/>
            <a:ext cx="10585218" cy="439237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2595980"/>
              </p:ext>
            </p:extLst>
          </p:nvPr>
        </p:nvGraphicFramePr>
        <p:xfrm>
          <a:off x="1342212" y="1798680"/>
          <a:ext cx="9145587" cy="2081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62" name="Ecuación" r:id="rId3" imgW="2527200" imgH="863280" progId="Equation.3">
                  <p:embed/>
                </p:oleObj>
              </mc:Choice>
              <mc:Fallback>
                <p:oleObj name="Ecuación" r:id="rId3" imgW="2527200" imgH="863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2212" y="1798680"/>
                        <a:ext cx="9145587" cy="20812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936713" y="411159"/>
            <a:ext cx="7956586" cy="66845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/>
          <a:p>
            <a:pPr algn="ctr">
              <a:spcBef>
                <a:spcPct val="20000"/>
              </a:spcBef>
              <a:buFont typeface="Arial" pitchFamily="34" charset="0"/>
              <a:buNone/>
            </a:pP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Fórmula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molecular 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de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hidrocarburos</a:t>
            </a:r>
            <a:endParaRPr lang="es-MX" altLang="es-MX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  <a:sym typeface="Symbol" panose="05050102010706020507" pitchFamily="18" charset="2"/>
            </a:endParaRPr>
          </a:p>
        </p:txBody>
      </p:sp>
      <p:graphicFrame>
        <p:nvGraphicFramePr>
          <p:cNvPr id="12" name="Objeto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4752584"/>
              </p:ext>
            </p:extLst>
          </p:nvPr>
        </p:nvGraphicFramePr>
        <p:xfrm>
          <a:off x="7868772" y="4500493"/>
          <a:ext cx="2236207" cy="10794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63" name="Ecuación" r:id="rId5" imgW="380880" imgH="228600" progId="Equation.3">
                  <p:embed/>
                </p:oleObj>
              </mc:Choice>
              <mc:Fallback>
                <p:oleObj name="Ecuación" r:id="rId5" imgW="3808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68772" y="4500493"/>
                        <a:ext cx="2236207" cy="10794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Subtitle 2"/>
          <p:cNvSpPr txBox="1">
            <a:spLocks/>
          </p:cNvSpPr>
          <p:nvPr/>
        </p:nvSpPr>
        <p:spPr>
          <a:xfrm>
            <a:off x="7662823" y="3937131"/>
            <a:ext cx="2648103" cy="43366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defRPr/>
            </a:pPr>
            <a:r>
              <a:rPr lang="es-MX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Fórmula empírica</a:t>
            </a:r>
            <a:endParaRPr kumimoji="0" lang="es-MX" sz="2200" b="0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sp>
        <p:nvSpPr>
          <p:cNvPr id="9" name="Flecha derecha 8"/>
          <p:cNvSpPr/>
          <p:nvPr/>
        </p:nvSpPr>
        <p:spPr>
          <a:xfrm>
            <a:off x="6187244" y="4542986"/>
            <a:ext cx="825500" cy="497237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10" name="Objeto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5423604"/>
              </p:ext>
            </p:extLst>
          </p:nvPr>
        </p:nvGraphicFramePr>
        <p:xfrm>
          <a:off x="2390522" y="4523622"/>
          <a:ext cx="2757488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64" name="Ecuación" r:id="rId7" imgW="469800" imgH="228600" progId="Equation.3">
                  <p:embed/>
                </p:oleObj>
              </mc:Choice>
              <mc:Fallback>
                <p:oleObj name="Ecuación" r:id="rId7" imgW="4698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90522" y="4523622"/>
                        <a:ext cx="2757488" cy="10795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Subtitle 2"/>
          <p:cNvSpPr txBox="1">
            <a:spLocks/>
          </p:cNvSpPr>
          <p:nvPr/>
        </p:nvSpPr>
        <p:spPr>
          <a:xfrm>
            <a:off x="2356490" y="3960788"/>
            <a:ext cx="2824857" cy="43366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defRPr/>
            </a:pPr>
            <a:r>
              <a:rPr lang="es-MX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Fórmula  molecular</a:t>
            </a:r>
            <a:endParaRPr kumimoji="0" lang="es-MX" sz="2200" b="0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08758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3" grpId="0" animBg="1"/>
      <p:bldP spid="1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279400" y="2769478"/>
            <a:ext cx="11518899" cy="384230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539597" y="1495628"/>
            <a:ext cx="10824883" cy="909717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defRPr/>
            </a:pPr>
            <a:r>
              <a:rPr lang="es-MX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Determina la fórmula molecular de un hidrocarburo con una composición porcentual en masa: 85.7 % C y 14.3 % H y un peso molecular de 98 g/mol.</a:t>
            </a:r>
            <a:endParaRPr kumimoji="0" lang="es-MX" sz="2200" b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5419704"/>
              </p:ext>
            </p:extLst>
          </p:nvPr>
        </p:nvGraphicFramePr>
        <p:xfrm>
          <a:off x="481513" y="2901652"/>
          <a:ext cx="5470525" cy="2138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881" name="Ecuación" r:id="rId3" imgW="1511280" imgH="888840" progId="Equation.3">
                  <p:embed/>
                </p:oleObj>
              </mc:Choice>
              <mc:Fallback>
                <p:oleObj name="Ecuación" r:id="rId3" imgW="1511280" imgH="888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1513" y="2901652"/>
                        <a:ext cx="5470525" cy="21383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692432" y="129965"/>
            <a:ext cx="7591268" cy="66845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/>
          <a:p>
            <a:pPr algn="just">
              <a:spcBef>
                <a:spcPct val="20000"/>
              </a:spcBef>
              <a:buFont typeface="Arial" pitchFamily="34" charset="0"/>
              <a:buNone/>
            </a:pP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Fórmula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molecular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de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hidrocarburos</a:t>
            </a:r>
            <a:endParaRPr lang="es-MX" altLang="es-MX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  <a:sym typeface="Symbol" panose="05050102010706020507" pitchFamily="18" charset="2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4219497" y="930193"/>
            <a:ext cx="1933419" cy="43366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s-MX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Ejemplo</a:t>
            </a:r>
            <a:endParaRPr kumimoji="0" lang="es-MX" sz="2200" b="0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graphicFrame>
        <p:nvGraphicFramePr>
          <p:cNvPr id="10" name="Objeto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2990916"/>
              </p:ext>
            </p:extLst>
          </p:nvPr>
        </p:nvGraphicFramePr>
        <p:xfrm>
          <a:off x="6373811" y="4425564"/>
          <a:ext cx="5424488" cy="213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882" name="Ecuación" r:id="rId5" imgW="1498320" imgH="888840" progId="Equation.3">
                  <p:embed/>
                </p:oleObj>
              </mc:Choice>
              <mc:Fallback>
                <p:oleObj name="Ecuación" r:id="rId5" imgW="1498320" imgH="888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3811" y="4425564"/>
                        <a:ext cx="5424488" cy="21367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17974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1" grpId="0" animBg="1"/>
      <p:bldP spid="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691995" y="2756778"/>
            <a:ext cx="10255405" cy="326594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539597" y="1495628"/>
            <a:ext cx="10824883" cy="909717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defRPr/>
            </a:pPr>
            <a:r>
              <a:rPr lang="es-MX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Determina la fórmula molecular de un hidrocarburo con una composición porcentual en masa: 86.96 % C y 13.04 % H y un peso molecular de 138 g/mol.</a:t>
            </a:r>
            <a:endParaRPr kumimoji="0" lang="es-MX" sz="2200" b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7378269"/>
              </p:ext>
            </p:extLst>
          </p:nvPr>
        </p:nvGraphicFramePr>
        <p:xfrm>
          <a:off x="1507178" y="3370263"/>
          <a:ext cx="5424488" cy="207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03" name="Ecuación" r:id="rId3" imgW="1498320" imgH="863280" progId="Equation.3">
                  <p:embed/>
                </p:oleObj>
              </mc:Choice>
              <mc:Fallback>
                <p:oleObj name="Ecuación" r:id="rId3" imgW="1498320" imgH="863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7178" y="3370263"/>
                        <a:ext cx="5424488" cy="20764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692432" y="129965"/>
            <a:ext cx="7595388" cy="66845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/>
          <a:p>
            <a:pPr algn="just">
              <a:spcBef>
                <a:spcPct val="20000"/>
              </a:spcBef>
              <a:buFont typeface="Arial" pitchFamily="34" charset="0"/>
              <a:buNone/>
            </a:pP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Fórmula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molecular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de </a:t>
            </a: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hidrocarburos</a:t>
            </a:r>
            <a:endParaRPr lang="es-MX" altLang="es-MX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  <a:sym typeface="Symbol" panose="05050102010706020507" pitchFamily="18" charset="2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4219497" y="930193"/>
            <a:ext cx="1933419" cy="43366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s-MX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Ejemplo</a:t>
            </a:r>
            <a:endParaRPr kumimoji="0" lang="es-MX" sz="2200" b="0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graphicFrame>
        <p:nvGraphicFramePr>
          <p:cNvPr id="10" name="Objeto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8541784"/>
              </p:ext>
            </p:extLst>
          </p:nvPr>
        </p:nvGraphicFramePr>
        <p:xfrm>
          <a:off x="7617812" y="4301381"/>
          <a:ext cx="2386012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04" name="Ecuación" r:id="rId5" imgW="406080" imgH="228600" progId="Equation.3">
                  <p:embed/>
                </p:oleObj>
              </mc:Choice>
              <mc:Fallback>
                <p:oleObj name="Ecuación" r:id="rId5" imgW="4060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17812" y="4301381"/>
                        <a:ext cx="2386012" cy="10795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Subtitle 2"/>
          <p:cNvSpPr txBox="1">
            <a:spLocks/>
          </p:cNvSpPr>
          <p:nvPr/>
        </p:nvSpPr>
        <p:spPr>
          <a:xfrm>
            <a:off x="7398390" y="3516288"/>
            <a:ext cx="2824857" cy="43366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defRPr/>
            </a:pPr>
            <a:r>
              <a:rPr lang="es-MX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Fórmula  molecular</a:t>
            </a:r>
            <a:endParaRPr kumimoji="0" lang="es-MX" sz="2200" b="0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26638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1" grpId="0" animBg="1"/>
      <p:bldP spid="9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3395265" y="3425633"/>
            <a:ext cx="7600234" cy="204201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s-MX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Universidad </a:t>
            </a:r>
            <a:r>
              <a:rPr lang="es-MX" sz="22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Autónoma del Estado de México</a:t>
            </a:r>
          </a:p>
          <a:p>
            <a:pPr lvl="0"/>
            <a:r>
              <a:rPr lang="es-MX" sz="22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Dirección del Nivel Medio Superior</a:t>
            </a:r>
          </a:p>
          <a:p>
            <a:pPr lvl="0"/>
            <a:r>
              <a:rPr lang="es-MX" sz="22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Plantel Dr. Pablo González Casanova</a:t>
            </a:r>
          </a:p>
          <a:p>
            <a:pPr lvl="0"/>
            <a:r>
              <a:rPr lang="es-MX" sz="22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Química y </a:t>
            </a:r>
            <a:r>
              <a:rPr lang="es-MX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Vida Diaria</a:t>
            </a:r>
            <a:endParaRPr lang="es-MX" sz="22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</a:endParaRPr>
          </a:p>
          <a:p>
            <a:pPr lvl="0"/>
            <a:r>
              <a:rPr lang="es-MX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2015</a:t>
            </a:r>
            <a:endParaRPr lang="es-MX" sz="22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3099797" y="1485261"/>
            <a:ext cx="6337300" cy="646331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>
            <a:spAutoFit/>
          </a:bodyPr>
          <a:lstStyle>
            <a:lvl1pPr eaLnBrk="0" hangingPunct="0">
              <a:defRPr sz="1600">
                <a:solidFill>
                  <a:schemeClr val="folHlink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folHlink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folHlink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folHlink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folHlink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Comic Sans MS" panose="030F0702030302020204" pitchFamily="66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s-MX" altLang="es-MX" sz="3600" b="1" i="1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Módulo </a:t>
            </a:r>
            <a:r>
              <a:rPr lang="es-MX" altLang="es-MX" sz="3600" b="1" i="1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II. Hidrocarburos</a:t>
            </a:r>
            <a:endParaRPr kumimoji="0" lang="es-ES" altLang="es-MX" sz="3600" b="1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6475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683041" y="317783"/>
            <a:ext cx="7523277" cy="646331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anchor="ctr">
            <a:spAutoFit/>
          </a:bodyPr>
          <a:lstStyle>
            <a:lvl1pPr eaLnBrk="0" hangingPunct="0">
              <a:defRPr sz="1600">
                <a:solidFill>
                  <a:schemeClr val="folHlink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1600">
                <a:solidFill>
                  <a:schemeClr val="folHlink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1600">
                <a:solidFill>
                  <a:schemeClr val="folHlink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1600">
                <a:solidFill>
                  <a:schemeClr val="folHlink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1600">
                <a:solidFill>
                  <a:schemeClr val="folHlink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Comic Sans MS" panose="030F0702030302020204" pitchFamily="66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s-MX" altLang="es-MX" sz="3600" b="1" i="1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Estequiometria</a:t>
            </a:r>
            <a:endParaRPr kumimoji="0" lang="es-ES" altLang="es-MX" sz="3600" b="1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176423" y="1269892"/>
            <a:ext cx="9411645" cy="83848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/>
          <a:p>
            <a:pPr algn="just">
              <a:spcBef>
                <a:spcPct val="20000"/>
              </a:spcBef>
              <a:buFont typeface="Arial" pitchFamily="34" charset="0"/>
              <a:buNone/>
            </a:pPr>
            <a:r>
              <a:rPr lang="es-MX" altLang="es-MX" sz="2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Para poder realizar cualquier cálculo </a:t>
            </a:r>
            <a:r>
              <a:rPr lang="es-MX" altLang="es-MX" sz="22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estequiométrico</a:t>
            </a:r>
            <a:r>
              <a:rPr lang="es-MX" altLang="es-MX" sz="2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la ecuación química debe estar correctamente balanceada.</a:t>
            </a:r>
            <a:endParaRPr lang="es-MX" altLang="es-MX" sz="2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  <a:sym typeface="Symbol" panose="05050102010706020507" pitchFamily="18" charset="2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766884" y="2725473"/>
            <a:ext cx="8038214" cy="332570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8733663"/>
              </p:ext>
            </p:extLst>
          </p:nvPr>
        </p:nvGraphicFramePr>
        <p:xfrm>
          <a:off x="1924050" y="3062288"/>
          <a:ext cx="7970838" cy="890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71" name="Ecuación" r:id="rId3" imgW="2133360" imgH="241200" progId="Equation.3">
                  <p:embed/>
                </p:oleObj>
              </mc:Choice>
              <mc:Fallback>
                <p:oleObj name="Ecuación" r:id="rId3" imgW="2133360" imgH="2412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4050" y="3062288"/>
                        <a:ext cx="7970838" cy="8905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1613556"/>
              </p:ext>
            </p:extLst>
          </p:nvPr>
        </p:nvGraphicFramePr>
        <p:xfrm>
          <a:off x="2683041" y="4314193"/>
          <a:ext cx="6880225" cy="1592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72" name="Ecuación" r:id="rId5" imgW="1841400" imgH="431640" progId="Equation.3">
                  <p:embed/>
                </p:oleObj>
              </mc:Choice>
              <mc:Fallback>
                <p:oleObj name="Ecuación" r:id="rId5" imgW="18414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3041" y="4314193"/>
                        <a:ext cx="6880225" cy="15922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95083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608730" y="331707"/>
            <a:ext cx="4968554" cy="66845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/>
          <a:p>
            <a:pPr algn="just">
              <a:spcBef>
                <a:spcPct val="20000"/>
              </a:spcBef>
              <a:buFont typeface="Arial" pitchFamily="34" charset="0"/>
              <a:buNone/>
            </a:pP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Estequiometria mol-mol</a:t>
            </a:r>
            <a:endParaRPr lang="es-MX" altLang="es-MX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  <a:sym typeface="Symbol" panose="05050102010706020507" pitchFamily="18" charset="2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940661" y="1130968"/>
            <a:ext cx="10407316" cy="537107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6383499"/>
              </p:ext>
            </p:extLst>
          </p:nvPr>
        </p:nvGraphicFramePr>
        <p:xfrm>
          <a:off x="1146109" y="2870079"/>
          <a:ext cx="9997324" cy="8665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71" name="Ecuación" r:id="rId3" imgW="2603160" imgH="228600" progId="Equation.3">
                  <p:embed/>
                </p:oleObj>
              </mc:Choice>
              <mc:Fallback>
                <p:oleObj name="Ecuación" r:id="rId3" imgW="2603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6109" y="2870079"/>
                        <a:ext cx="9997324" cy="86651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Subtitle 2"/>
          <p:cNvSpPr txBox="1">
            <a:spLocks/>
          </p:cNvSpPr>
          <p:nvPr/>
        </p:nvSpPr>
        <p:spPr>
          <a:xfrm>
            <a:off x="5713187" y="2870079"/>
            <a:ext cx="629653" cy="666259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3</a:t>
            </a:r>
            <a:endParaRPr kumimoji="0" lang="en-US" sz="4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8223776" y="2870079"/>
            <a:ext cx="629653" cy="66625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000" i="1" noProof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4</a:t>
            </a:r>
            <a:endParaRPr kumimoji="0" lang="en-US" sz="4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3149794" y="2870079"/>
            <a:ext cx="629653" cy="666259"/>
          </a:xfrm>
          <a:prstGeom prst="rect">
            <a:avLst/>
          </a:prstGeom>
          <a:solidFill>
            <a:srgbClr val="CB94CC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000" i="1" noProof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5</a:t>
            </a:r>
            <a:endParaRPr kumimoji="0" lang="en-US" sz="4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grpSp>
        <p:nvGrpSpPr>
          <p:cNvPr id="20" name="Grupo 19"/>
          <p:cNvGrpSpPr/>
          <p:nvPr/>
        </p:nvGrpSpPr>
        <p:grpSpPr>
          <a:xfrm>
            <a:off x="1662556" y="3674707"/>
            <a:ext cx="4365457" cy="422230"/>
            <a:chOff x="1876927" y="3898596"/>
            <a:chExt cx="4148888" cy="422230"/>
          </a:xfrm>
        </p:grpSpPr>
        <p:cxnSp>
          <p:nvCxnSpPr>
            <p:cNvPr id="13" name="Conector recto 12"/>
            <p:cNvCxnSpPr/>
            <p:nvPr/>
          </p:nvCxnSpPr>
          <p:spPr>
            <a:xfrm>
              <a:off x="1876927" y="3898596"/>
              <a:ext cx="0" cy="42176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ctor recto 14"/>
            <p:cNvCxnSpPr/>
            <p:nvPr/>
          </p:nvCxnSpPr>
          <p:spPr>
            <a:xfrm flipV="1">
              <a:off x="6025815" y="3899058"/>
              <a:ext cx="0" cy="421768"/>
            </a:xfrm>
            <a:prstGeom prst="line">
              <a:avLst/>
            </a:prstGeom>
            <a:ln w="3810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recto 16"/>
            <p:cNvCxnSpPr/>
            <p:nvPr/>
          </p:nvCxnSpPr>
          <p:spPr>
            <a:xfrm flipH="1">
              <a:off x="1876927" y="4308794"/>
              <a:ext cx="4148888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upo 28"/>
          <p:cNvGrpSpPr/>
          <p:nvPr/>
        </p:nvGrpSpPr>
        <p:grpSpPr>
          <a:xfrm>
            <a:off x="2308250" y="2203362"/>
            <a:ext cx="6176211" cy="1064884"/>
            <a:chOff x="2306052" y="2449582"/>
            <a:chExt cx="6176211" cy="1064884"/>
          </a:xfrm>
        </p:grpSpPr>
        <p:cxnSp>
          <p:nvCxnSpPr>
            <p:cNvPr id="22" name="Conector recto 21"/>
            <p:cNvCxnSpPr/>
            <p:nvPr/>
          </p:nvCxnSpPr>
          <p:spPr>
            <a:xfrm flipV="1">
              <a:off x="2306052" y="2449582"/>
              <a:ext cx="0" cy="106488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ector recto 22"/>
            <p:cNvCxnSpPr/>
            <p:nvPr/>
          </p:nvCxnSpPr>
          <p:spPr>
            <a:xfrm>
              <a:off x="8482263" y="2461614"/>
              <a:ext cx="0" cy="654685"/>
            </a:xfrm>
            <a:prstGeom prst="line">
              <a:avLst/>
            </a:prstGeom>
            <a:ln w="3810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ector recto 23"/>
            <p:cNvCxnSpPr/>
            <p:nvPr/>
          </p:nvCxnSpPr>
          <p:spPr>
            <a:xfrm flipH="1" flipV="1">
              <a:off x="2306052" y="2461614"/>
              <a:ext cx="6176211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upo 58"/>
          <p:cNvGrpSpPr/>
          <p:nvPr/>
        </p:nvGrpSpPr>
        <p:grpSpPr>
          <a:xfrm>
            <a:off x="6305648" y="3637808"/>
            <a:ext cx="1094207" cy="1086152"/>
            <a:chOff x="6305648" y="3637808"/>
            <a:chExt cx="1094207" cy="1086152"/>
          </a:xfrm>
        </p:grpSpPr>
        <p:cxnSp>
          <p:nvCxnSpPr>
            <p:cNvPr id="32" name="Conector recto 31"/>
            <p:cNvCxnSpPr/>
            <p:nvPr/>
          </p:nvCxnSpPr>
          <p:spPr>
            <a:xfrm>
              <a:off x="6842722" y="4302192"/>
              <a:ext cx="0" cy="421768"/>
            </a:xfrm>
            <a:prstGeom prst="line">
              <a:avLst/>
            </a:prstGeom>
            <a:ln w="3810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7" name="Grupo 36"/>
            <p:cNvGrpSpPr/>
            <p:nvPr/>
          </p:nvGrpSpPr>
          <p:grpSpPr>
            <a:xfrm>
              <a:off x="6305648" y="3637808"/>
              <a:ext cx="1094207" cy="680172"/>
              <a:chOff x="6303450" y="3884028"/>
              <a:chExt cx="1094207" cy="680172"/>
            </a:xfrm>
          </p:grpSpPr>
          <p:cxnSp>
            <p:nvCxnSpPr>
              <p:cNvPr id="31" name="Conector recto 30"/>
              <p:cNvCxnSpPr/>
              <p:nvPr/>
            </p:nvCxnSpPr>
            <p:spPr>
              <a:xfrm>
                <a:off x="6315482" y="3884028"/>
                <a:ext cx="2" cy="676416"/>
              </a:xfrm>
              <a:prstGeom prst="line">
                <a:avLst/>
              </a:prstGeom>
              <a:ln w="38100">
                <a:solidFill>
                  <a:srgbClr val="FF000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ector recto 32"/>
              <p:cNvCxnSpPr/>
              <p:nvPr/>
            </p:nvCxnSpPr>
            <p:spPr>
              <a:xfrm flipH="1">
                <a:off x="6303450" y="4548412"/>
                <a:ext cx="1094207" cy="1942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ector recto 35"/>
              <p:cNvCxnSpPr/>
              <p:nvPr/>
            </p:nvCxnSpPr>
            <p:spPr>
              <a:xfrm>
                <a:off x="7397655" y="3887784"/>
                <a:ext cx="2" cy="676416"/>
              </a:xfrm>
              <a:prstGeom prst="line">
                <a:avLst/>
              </a:prstGeom>
              <a:ln w="38100">
                <a:solidFill>
                  <a:srgbClr val="FF000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8" name="Subtitle 2"/>
          <p:cNvSpPr txBox="1">
            <a:spLocks/>
          </p:cNvSpPr>
          <p:nvPr/>
        </p:nvSpPr>
        <p:spPr>
          <a:xfrm>
            <a:off x="6076702" y="4723960"/>
            <a:ext cx="1207014" cy="36593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3 x 2 = 6</a:t>
            </a:r>
          </a:p>
        </p:txBody>
      </p:sp>
      <p:cxnSp>
        <p:nvCxnSpPr>
          <p:cNvPr id="39" name="Conector recto 38"/>
          <p:cNvCxnSpPr/>
          <p:nvPr/>
        </p:nvCxnSpPr>
        <p:spPr>
          <a:xfrm flipH="1">
            <a:off x="8538602" y="3554248"/>
            <a:ext cx="14608" cy="1169712"/>
          </a:xfrm>
          <a:prstGeom prst="line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Subtitle 2"/>
          <p:cNvSpPr txBox="1">
            <a:spLocks/>
          </p:cNvSpPr>
          <p:nvPr/>
        </p:nvSpPr>
        <p:spPr>
          <a:xfrm>
            <a:off x="8316020" y="4717670"/>
            <a:ext cx="445168" cy="36593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4</a:t>
            </a:r>
            <a:endParaRPr kumimoji="0" lang="en-US" sz="16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grpSp>
        <p:nvGrpSpPr>
          <p:cNvPr id="42" name="Grupo 41"/>
          <p:cNvGrpSpPr/>
          <p:nvPr/>
        </p:nvGrpSpPr>
        <p:grpSpPr>
          <a:xfrm>
            <a:off x="6852750" y="5120010"/>
            <a:ext cx="1685852" cy="267778"/>
            <a:chOff x="6303450" y="3884028"/>
            <a:chExt cx="1094207" cy="680172"/>
          </a:xfrm>
        </p:grpSpPr>
        <p:cxnSp>
          <p:nvCxnSpPr>
            <p:cNvPr id="43" name="Conector recto 42"/>
            <p:cNvCxnSpPr/>
            <p:nvPr/>
          </p:nvCxnSpPr>
          <p:spPr>
            <a:xfrm>
              <a:off x="6315482" y="3884028"/>
              <a:ext cx="2" cy="676416"/>
            </a:xfrm>
            <a:prstGeom prst="line">
              <a:avLst/>
            </a:prstGeom>
            <a:ln w="38100"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ector recto 43"/>
            <p:cNvCxnSpPr/>
            <p:nvPr/>
          </p:nvCxnSpPr>
          <p:spPr>
            <a:xfrm flipH="1">
              <a:off x="6303450" y="4548412"/>
              <a:ext cx="1094207" cy="1942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ector recto 44"/>
            <p:cNvCxnSpPr/>
            <p:nvPr/>
          </p:nvCxnSpPr>
          <p:spPr>
            <a:xfrm>
              <a:off x="7397655" y="3887784"/>
              <a:ext cx="2" cy="676416"/>
            </a:xfrm>
            <a:prstGeom prst="line">
              <a:avLst/>
            </a:prstGeom>
            <a:ln w="38100"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Subtitle 2"/>
          <p:cNvSpPr txBox="1">
            <a:spLocks/>
          </p:cNvSpPr>
          <p:nvPr/>
        </p:nvSpPr>
        <p:spPr>
          <a:xfrm>
            <a:off x="7577283" y="4717669"/>
            <a:ext cx="445168" cy="36593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+</a:t>
            </a:r>
          </a:p>
        </p:txBody>
      </p:sp>
      <p:sp>
        <p:nvSpPr>
          <p:cNvPr id="48" name="Subtitle 2"/>
          <p:cNvSpPr txBox="1">
            <a:spLocks/>
          </p:cNvSpPr>
          <p:nvPr/>
        </p:nvSpPr>
        <p:spPr>
          <a:xfrm>
            <a:off x="7328425" y="5480937"/>
            <a:ext cx="868281" cy="666259"/>
          </a:xfrm>
          <a:prstGeom prst="rect">
            <a:avLst/>
          </a:prstGeom>
          <a:solidFill>
            <a:srgbClr val="CB94CC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10</a:t>
            </a:r>
          </a:p>
        </p:txBody>
      </p:sp>
      <p:sp>
        <p:nvSpPr>
          <p:cNvPr id="56" name="Subtitle 2"/>
          <p:cNvSpPr txBox="1">
            <a:spLocks/>
          </p:cNvSpPr>
          <p:nvPr/>
        </p:nvSpPr>
        <p:spPr>
          <a:xfrm>
            <a:off x="4061914" y="5285658"/>
            <a:ext cx="1721218" cy="458350"/>
          </a:xfrm>
          <a:prstGeom prst="rect">
            <a:avLst/>
          </a:prstGeom>
          <a:solidFill>
            <a:srgbClr val="CB94CC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10/2 = 5</a:t>
            </a:r>
          </a:p>
        </p:txBody>
      </p:sp>
      <p:sp>
        <p:nvSpPr>
          <p:cNvPr id="58" name="Subtitle 2"/>
          <p:cNvSpPr txBox="1">
            <a:spLocks/>
          </p:cNvSpPr>
          <p:nvPr/>
        </p:nvSpPr>
        <p:spPr>
          <a:xfrm>
            <a:off x="4808937" y="1560710"/>
            <a:ext cx="1808500" cy="416658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i="1" noProof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8/2 = 4</a:t>
            </a:r>
            <a:endParaRPr kumimoji="0" lang="en-US" sz="24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grpSp>
        <p:nvGrpSpPr>
          <p:cNvPr id="63" name="Grupo 62"/>
          <p:cNvGrpSpPr/>
          <p:nvPr/>
        </p:nvGrpSpPr>
        <p:grpSpPr>
          <a:xfrm>
            <a:off x="3428052" y="3637808"/>
            <a:ext cx="3860510" cy="2237415"/>
            <a:chOff x="8022451" y="100868"/>
            <a:chExt cx="3860510" cy="2237415"/>
          </a:xfrm>
        </p:grpSpPr>
        <p:cxnSp>
          <p:nvCxnSpPr>
            <p:cNvPr id="60" name="Conector recto 59"/>
            <p:cNvCxnSpPr/>
            <p:nvPr/>
          </p:nvCxnSpPr>
          <p:spPr>
            <a:xfrm flipV="1">
              <a:off x="8042028" y="100868"/>
              <a:ext cx="0" cy="2237415"/>
            </a:xfrm>
            <a:prstGeom prst="line">
              <a:avLst/>
            </a:prstGeom>
            <a:ln w="3810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ector recto 60"/>
            <p:cNvCxnSpPr/>
            <p:nvPr/>
          </p:nvCxnSpPr>
          <p:spPr>
            <a:xfrm flipH="1">
              <a:off x="8022451" y="2309317"/>
              <a:ext cx="3860510" cy="11013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74699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  <p:bldP spid="11" grpId="0" animBg="1"/>
      <p:bldP spid="12" grpId="0" animBg="1"/>
      <p:bldP spid="38" grpId="0" animBg="1"/>
      <p:bldP spid="41" grpId="0" animBg="1"/>
      <p:bldP spid="46" grpId="0" animBg="1"/>
      <p:bldP spid="48" grpId="0" animBg="1"/>
      <p:bldP spid="56" grpId="0" animBg="1"/>
      <p:bldP spid="5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940661" y="126207"/>
            <a:ext cx="4968554" cy="66845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/>
          <a:p>
            <a:pPr algn="just">
              <a:spcBef>
                <a:spcPct val="20000"/>
              </a:spcBef>
              <a:buFont typeface="Arial" pitchFamily="34" charset="0"/>
              <a:buNone/>
            </a:pP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Estequiometria mol-mol</a:t>
            </a:r>
            <a:endParaRPr lang="es-MX" altLang="es-MX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  <a:sym typeface="Symbol" panose="05050102010706020507" pitchFamily="18" charset="2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940661" y="912791"/>
            <a:ext cx="10407316" cy="214274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22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22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Esta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kumimoji="0" lang="en-US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ecuación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la </a:t>
            </a:r>
            <a:r>
              <a:rPr kumimoji="0" lang="en-US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podemos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kumimoji="0" lang="en-US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interpretar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kumimoji="0" lang="en-US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así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:</a:t>
            </a:r>
          </a:p>
        </p:txBody>
      </p:sp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8848752"/>
              </p:ext>
            </p:extLst>
          </p:nvPr>
        </p:nvGraphicFramePr>
        <p:xfrm>
          <a:off x="1219200" y="1565275"/>
          <a:ext cx="9850438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51" name="Ecuación" r:id="rId3" imgW="2565360" imgH="228600" progId="Equation.3">
                  <p:embed/>
                </p:oleObj>
              </mc:Choice>
              <mc:Fallback>
                <p:oleObj name="Ecuación" r:id="rId3" imgW="25653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565275"/>
                        <a:ext cx="9850438" cy="8667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Subtitle 2"/>
          <p:cNvSpPr txBox="1">
            <a:spLocks/>
          </p:cNvSpPr>
          <p:nvPr/>
        </p:nvSpPr>
        <p:spPr>
          <a:xfrm>
            <a:off x="6008307" y="1510762"/>
            <a:ext cx="629653" cy="666259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3</a:t>
            </a:r>
            <a:endParaRPr kumimoji="0" lang="en-US" sz="4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sp>
        <p:nvSpPr>
          <p:cNvPr id="47" name="Subtitle 2"/>
          <p:cNvSpPr txBox="1">
            <a:spLocks/>
          </p:cNvSpPr>
          <p:nvPr/>
        </p:nvSpPr>
        <p:spPr>
          <a:xfrm>
            <a:off x="8254462" y="1517011"/>
            <a:ext cx="629653" cy="66625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000" i="1" noProof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4</a:t>
            </a:r>
            <a:endParaRPr kumimoji="0" lang="en-US" sz="4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sp>
        <p:nvSpPr>
          <p:cNvPr id="49" name="Subtitle 2"/>
          <p:cNvSpPr txBox="1">
            <a:spLocks/>
          </p:cNvSpPr>
          <p:nvPr/>
        </p:nvSpPr>
        <p:spPr>
          <a:xfrm>
            <a:off x="3784004" y="1510762"/>
            <a:ext cx="629653" cy="666259"/>
          </a:xfrm>
          <a:prstGeom prst="rect">
            <a:avLst/>
          </a:prstGeom>
          <a:solidFill>
            <a:srgbClr val="CB94CC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000" i="1" noProof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5</a:t>
            </a:r>
            <a:endParaRPr kumimoji="0" lang="en-US" sz="4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sp>
        <p:nvSpPr>
          <p:cNvPr id="50" name="Subtitle 2"/>
          <p:cNvSpPr txBox="1">
            <a:spLocks/>
          </p:cNvSpPr>
          <p:nvPr/>
        </p:nvSpPr>
        <p:spPr>
          <a:xfrm>
            <a:off x="1288395" y="1530457"/>
            <a:ext cx="629653" cy="66625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1</a:t>
            </a:r>
            <a:endParaRPr kumimoji="0" lang="en-US" sz="4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sp>
        <p:nvSpPr>
          <p:cNvPr id="54" name="Subtitle 2"/>
          <p:cNvSpPr txBox="1">
            <a:spLocks/>
          </p:cNvSpPr>
          <p:nvPr/>
        </p:nvSpPr>
        <p:spPr>
          <a:xfrm>
            <a:off x="1746659" y="3126993"/>
            <a:ext cx="6915208" cy="5488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US" sz="2400" i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1 </a:t>
            </a:r>
            <a:r>
              <a:rPr lang="en-US" sz="2400" i="1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mol</a:t>
            </a:r>
            <a:r>
              <a:rPr lang="en-US" sz="2400" i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de </a:t>
            </a:r>
            <a:r>
              <a:rPr lang="en-US" sz="2400" i="1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propano</a:t>
            </a:r>
            <a:r>
              <a:rPr lang="en-US" sz="2400" i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sp>
        <p:nvSpPr>
          <p:cNvPr id="55" name="Subtitle 2"/>
          <p:cNvSpPr txBox="1">
            <a:spLocks/>
          </p:cNvSpPr>
          <p:nvPr/>
        </p:nvSpPr>
        <p:spPr>
          <a:xfrm>
            <a:off x="1746658" y="3879254"/>
            <a:ext cx="6915209" cy="4714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defRPr/>
            </a:pPr>
            <a:r>
              <a:rPr lang="en-US" sz="2400" i="1" dirty="0" err="1">
                <a:solidFill>
                  <a:srgbClr val="CB94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reacciona</a:t>
            </a:r>
            <a:r>
              <a:rPr lang="en-US" sz="2400" i="1" dirty="0">
                <a:solidFill>
                  <a:srgbClr val="CB94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con 5 </a:t>
            </a:r>
            <a:r>
              <a:rPr lang="en-US" sz="2400" i="1" dirty="0" err="1">
                <a:solidFill>
                  <a:srgbClr val="CB94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mol</a:t>
            </a:r>
            <a:r>
              <a:rPr lang="en-US" sz="2400" i="1" dirty="0">
                <a:solidFill>
                  <a:srgbClr val="CB94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de </a:t>
            </a:r>
            <a:r>
              <a:rPr lang="en-US" sz="2400" i="1" dirty="0" err="1">
                <a:solidFill>
                  <a:srgbClr val="CB94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oxígeno</a:t>
            </a:r>
            <a:r>
              <a:rPr lang="en-US" sz="2400" i="1" dirty="0">
                <a:solidFill>
                  <a:srgbClr val="CB94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 molecular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sp>
        <p:nvSpPr>
          <p:cNvPr id="57" name="Subtitle 2"/>
          <p:cNvSpPr txBox="1">
            <a:spLocks/>
          </p:cNvSpPr>
          <p:nvPr/>
        </p:nvSpPr>
        <p:spPr>
          <a:xfrm>
            <a:off x="1746658" y="4602166"/>
            <a:ext cx="6915209" cy="4714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defRPr/>
            </a:pPr>
            <a:r>
              <a:rPr lang="en-US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para  </a:t>
            </a:r>
            <a:r>
              <a:rPr lang="en-US" sz="2400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producir</a:t>
            </a:r>
            <a:r>
              <a:rPr lang="en-US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3 </a:t>
            </a:r>
            <a:r>
              <a:rPr lang="en-US" sz="2400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mol</a:t>
            </a:r>
            <a:r>
              <a:rPr lang="en-US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de </a:t>
            </a:r>
            <a:r>
              <a:rPr lang="en-US" sz="2400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dióxido</a:t>
            </a:r>
            <a:r>
              <a:rPr lang="en-US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de </a:t>
            </a:r>
            <a:r>
              <a:rPr lang="en-US" sz="24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carbono</a:t>
            </a:r>
            <a:endParaRPr kumimoji="0" lang="en-US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sp>
        <p:nvSpPr>
          <p:cNvPr id="62" name="Subtitle 2"/>
          <p:cNvSpPr txBox="1">
            <a:spLocks/>
          </p:cNvSpPr>
          <p:nvPr/>
        </p:nvSpPr>
        <p:spPr>
          <a:xfrm>
            <a:off x="1746658" y="5311980"/>
            <a:ext cx="6915208" cy="5488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defRPr/>
            </a:pPr>
            <a:r>
              <a:rPr lang="en-US" sz="2400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4 </a:t>
            </a:r>
            <a:r>
              <a:rPr lang="en-US" sz="2400" i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mol</a:t>
            </a:r>
            <a:r>
              <a:rPr lang="en-US" sz="2400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de </a:t>
            </a:r>
            <a:r>
              <a:rPr lang="en-US" sz="2400" i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agua</a:t>
            </a:r>
            <a:endParaRPr lang="en-US" sz="2400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sp>
        <p:nvSpPr>
          <p:cNvPr id="64" name="Subtitle 2"/>
          <p:cNvSpPr txBox="1">
            <a:spLocks/>
          </p:cNvSpPr>
          <p:nvPr/>
        </p:nvSpPr>
        <p:spPr>
          <a:xfrm>
            <a:off x="1746658" y="6005206"/>
            <a:ext cx="6915208" cy="5488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US" sz="2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y </a:t>
            </a:r>
            <a:r>
              <a:rPr lang="en-US" sz="24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energía</a:t>
            </a:r>
            <a:endParaRPr kumimoji="0" lang="en-US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4259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0" grpId="0" animBg="1"/>
      <p:bldP spid="47" grpId="0" animBg="1"/>
      <p:bldP spid="49" grpId="0" animBg="1"/>
      <p:bldP spid="50" grpId="0" animBg="1"/>
      <p:bldP spid="54" grpId="0" animBg="1"/>
      <p:bldP spid="55" grpId="0" animBg="1"/>
      <p:bldP spid="57" grpId="0" animBg="1"/>
      <p:bldP spid="62" grpId="0" animBg="1"/>
      <p:bldP spid="6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940661" y="126207"/>
            <a:ext cx="4968554" cy="66845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/>
          <a:p>
            <a:pPr algn="just">
              <a:spcBef>
                <a:spcPct val="20000"/>
              </a:spcBef>
              <a:buFont typeface="Arial" pitchFamily="34" charset="0"/>
              <a:buNone/>
            </a:pP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Estequiometria mol-mol</a:t>
            </a:r>
            <a:endParaRPr lang="es-MX" altLang="es-MX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  <a:sym typeface="Symbol" panose="05050102010706020507" pitchFamily="18" charset="2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940661" y="912791"/>
            <a:ext cx="10407316" cy="214274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22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22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Esta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kumimoji="0" lang="en-US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ecuación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la </a:t>
            </a:r>
            <a:r>
              <a:rPr kumimoji="0" lang="en-US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podemos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kumimoji="0" lang="en-US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interpretar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 </a:t>
            </a:r>
            <a:r>
              <a:rPr kumimoji="0" lang="en-US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así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:</a:t>
            </a:r>
          </a:p>
        </p:txBody>
      </p:sp>
      <p:graphicFrame>
        <p:nvGraphicFramePr>
          <p:cNvPr id="5" name="Objeto 4"/>
          <p:cNvGraphicFramePr>
            <a:graphicFrameLocks noChangeAspect="1"/>
          </p:cNvGraphicFramePr>
          <p:nvPr>
            <p:extLst/>
          </p:nvPr>
        </p:nvGraphicFramePr>
        <p:xfrm>
          <a:off x="1219200" y="1565275"/>
          <a:ext cx="9850438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67" name="Ecuación" r:id="rId3" imgW="2565360" imgH="228600" progId="Equation.3">
                  <p:embed/>
                </p:oleObj>
              </mc:Choice>
              <mc:Fallback>
                <p:oleObj name="Ecuación" r:id="rId3" imgW="25653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565275"/>
                        <a:ext cx="9850438" cy="8667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Subtitle 2"/>
          <p:cNvSpPr txBox="1">
            <a:spLocks/>
          </p:cNvSpPr>
          <p:nvPr/>
        </p:nvSpPr>
        <p:spPr>
          <a:xfrm>
            <a:off x="6008307" y="1510762"/>
            <a:ext cx="629653" cy="666259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3</a:t>
            </a:r>
            <a:endParaRPr kumimoji="0" lang="en-US" sz="4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sp>
        <p:nvSpPr>
          <p:cNvPr id="47" name="Subtitle 2"/>
          <p:cNvSpPr txBox="1">
            <a:spLocks/>
          </p:cNvSpPr>
          <p:nvPr/>
        </p:nvSpPr>
        <p:spPr>
          <a:xfrm>
            <a:off x="8254462" y="1517011"/>
            <a:ext cx="629653" cy="66625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000" i="1" noProof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4</a:t>
            </a:r>
            <a:endParaRPr kumimoji="0" lang="en-US" sz="4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sp>
        <p:nvSpPr>
          <p:cNvPr id="49" name="Subtitle 2"/>
          <p:cNvSpPr txBox="1">
            <a:spLocks/>
          </p:cNvSpPr>
          <p:nvPr/>
        </p:nvSpPr>
        <p:spPr>
          <a:xfrm>
            <a:off x="3784004" y="1510762"/>
            <a:ext cx="629653" cy="666259"/>
          </a:xfrm>
          <a:prstGeom prst="rect">
            <a:avLst/>
          </a:prstGeom>
          <a:solidFill>
            <a:srgbClr val="CB94CC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000" i="1" noProof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5</a:t>
            </a:r>
            <a:endParaRPr kumimoji="0" lang="en-US" sz="4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sp>
        <p:nvSpPr>
          <p:cNvPr id="50" name="Subtitle 2"/>
          <p:cNvSpPr txBox="1">
            <a:spLocks/>
          </p:cNvSpPr>
          <p:nvPr/>
        </p:nvSpPr>
        <p:spPr>
          <a:xfrm>
            <a:off x="1288395" y="1530457"/>
            <a:ext cx="629653" cy="66625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1</a:t>
            </a:r>
            <a:endParaRPr kumimoji="0" lang="en-US" sz="4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sp>
        <p:nvSpPr>
          <p:cNvPr id="54" name="Subtitle 2"/>
          <p:cNvSpPr txBox="1">
            <a:spLocks/>
          </p:cNvSpPr>
          <p:nvPr/>
        </p:nvSpPr>
        <p:spPr>
          <a:xfrm>
            <a:off x="1746658" y="3126993"/>
            <a:ext cx="7585599" cy="5488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US" sz="2400" i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1 </a:t>
            </a:r>
            <a:r>
              <a:rPr lang="en-US" sz="2400" i="1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molécula</a:t>
            </a:r>
            <a:r>
              <a:rPr lang="en-US" sz="2400" i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de </a:t>
            </a:r>
            <a:r>
              <a:rPr lang="en-US" sz="2400" i="1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propano</a:t>
            </a:r>
            <a:r>
              <a:rPr lang="en-US" sz="2400" i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sp>
        <p:nvSpPr>
          <p:cNvPr id="55" name="Subtitle 2"/>
          <p:cNvSpPr txBox="1">
            <a:spLocks/>
          </p:cNvSpPr>
          <p:nvPr/>
        </p:nvSpPr>
        <p:spPr>
          <a:xfrm>
            <a:off x="1746658" y="3879254"/>
            <a:ext cx="7585600" cy="4714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defRPr/>
            </a:pPr>
            <a:r>
              <a:rPr lang="en-US" sz="2400" i="1" dirty="0" err="1">
                <a:solidFill>
                  <a:srgbClr val="CB94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reacciona</a:t>
            </a:r>
            <a:r>
              <a:rPr lang="en-US" sz="2400" i="1" dirty="0">
                <a:solidFill>
                  <a:srgbClr val="CB94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con 5 </a:t>
            </a:r>
            <a:r>
              <a:rPr lang="en-US" sz="2400" i="1" dirty="0" err="1" smtClean="0">
                <a:solidFill>
                  <a:srgbClr val="CB94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moléculas</a:t>
            </a:r>
            <a:r>
              <a:rPr lang="en-US" sz="2400" i="1" dirty="0" smtClean="0">
                <a:solidFill>
                  <a:srgbClr val="CB94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</a:t>
            </a:r>
            <a:r>
              <a:rPr lang="en-US" sz="2400" i="1" dirty="0">
                <a:solidFill>
                  <a:srgbClr val="CB94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de </a:t>
            </a:r>
            <a:r>
              <a:rPr lang="en-US" sz="2400" i="1" dirty="0" err="1">
                <a:solidFill>
                  <a:srgbClr val="CB94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oxígeno</a:t>
            </a:r>
            <a:r>
              <a:rPr lang="en-US" sz="2400" i="1" dirty="0">
                <a:solidFill>
                  <a:srgbClr val="CB94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sp>
        <p:nvSpPr>
          <p:cNvPr id="57" name="Subtitle 2"/>
          <p:cNvSpPr txBox="1">
            <a:spLocks/>
          </p:cNvSpPr>
          <p:nvPr/>
        </p:nvSpPr>
        <p:spPr>
          <a:xfrm>
            <a:off x="1746657" y="4602166"/>
            <a:ext cx="7585601" cy="4714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defRPr/>
            </a:pPr>
            <a:r>
              <a:rPr lang="en-US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para  </a:t>
            </a:r>
            <a:r>
              <a:rPr lang="en-US" sz="2400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producir</a:t>
            </a:r>
            <a:r>
              <a:rPr lang="en-US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3 </a:t>
            </a:r>
            <a:r>
              <a:rPr lang="en-US" sz="24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moléculas</a:t>
            </a:r>
            <a:r>
              <a:rPr lang="en-US" sz="2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de </a:t>
            </a:r>
            <a:r>
              <a:rPr lang="en-US" sz="2400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dióxido</a:t>
            </a:r>
            <a:r>
              <a:rPr lang="en-US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de </a:t>
            </a:r>
            <a:r>
              <a:rPr lang="en-US" sz="24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carbono</a:t>
            </a:r>
            <a:endParaRPr kumimoji="0" lang="en-US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sp>
        <p:nvSpPr>
          <p:cNvPr id="62" name="Subtitle 2"/>
          <p:cNvSpPr txBox="1">
            <a:spLocks/>
          </p:cNvSpPr>
          <p:nvPr/>
        </p:nvSpPr>
        <p:spPr>
          <a:xfrm>
            <a:off x="1746657" y="5311980"/>
            <a:ext cx="7585599" cy="5488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defRPr/>
            </a:pPr>
            <a:r>
              <a:rPr lang="en-US" sz="2400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4 </a:t>
            </a:r>
            <a:r>
              <a:rPr lang="en-US" sz="2400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moléculas</a:t>
            </a:r>
            <a:r>
              <a:rPr lang="en-US" sz="2400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de </a:t>
            </a:r>
            <a:r>
              <a:rPr lang="en-US" sz="2400" i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agua</a:t>
            </a:r>
            <a:endParaRPr lang="en-US" sz="2400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  <p:sp>
        <p:nvSpPr>
          <p:cNvPr id="64" name="Subtitle 2"/>
          <p:cNvSpPr txBox="1">
            <a:spLocks/>
          </p:cNvSpPr>
          <p:nvPr/>
        </p:nvSpPr>
        <p:spPr>
          <a:xfrm>
            <a:off x="1746658" y="6005206"/>
            <a:ext cx="7585598" cy="5488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US" sz="2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y </a:t>
            </a:r>
            <a:r>
              <a:rPr lang="en-US" sz="24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energía</a:t>
            </a:r>
            <a:endParaRPr kumimoji="0" lang="en-US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5731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0" grpId="0" animBg="1"/>
      <p:bldP spid="47" grpId="0" animBg="1"/>
      <p:bldP spid="49" grpId="0" animBg="1"/>
      <p:bldP spid="50" grpId="0" animBg="1"/>
      <p:bldP spid="54" grpId="0" animBg="1"/>
      <p:bldP spid="55" grpId="0" animBg="1"/>
      <p:bldP spid="57" grpId="0" animBg="1"/>
      <p:bldP spid="62" grpId="0" animBg="1"/>
      <p:bldP spid="6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1027520" y="2279664"/>
            <a:ext cx="10053296" cy="412824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1373315" y="2433916"/>
            <a:ext cx="6304955" cy="540857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1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mol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  de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propano</a:t>
            </a:r>
            <a:r>
              <a:rPr kumimoji="0" lang="en-US" sz="24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produce 3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mol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 de CO</a:t>
            </a:r>
            <a:r>
              <a:rPr kumimoji="0" lang="en-US" sz="24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2</a:t>
            </a:r>
          </a:p>
        </p:txBody>
      </p:sp>
      <p:grpSp>
        <p:nvGrpSpPr>
          <p:cNvPr id="7" name="Grupo 6"/>
          <p:cNvGrpSpPr/>
          <p:nvPr/>
        </p:nvGrpSpPr>
        <p:grpSpPr>
          <a:xfrm>
            <a:off x="1264024" y="4726083"/>
            <a:ext cx="4773699" cy="621145"/>
            <a:chOff x="1594279" y="4355901"/>
            <a:chExt cx="4861609" cy="621145"/>
          </a:xfrm>
        </p:grpSpPr>
        <p:cxnSp>
          <p:nvCxnSpPr>
            <p:cNvPr id="43" name="Conector recto 42"/>
            <p:cNvCxnSpPr/>
            <p:nvPr/>
          </p:nvCxnSpPr>
          <p:spPr>
            <a:xfrm>
              <a:off x="1594279" y="4355901"/>
              <a:ext cx="9" cy="617715"/>
            </a:xfrm>
            <a:prstGeom prst="line">
              <a:avLst/>
            </a:prstGeom>
            <a:ln w="38100">
              <a:solidFill>
                <a:schemeClr val="accent5">
                  <a:lumMod val="40000"/>
                  <a:lumOff val="60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ector recto 43"/>
            <p:cNvCxnSpPr/>
            <p:nvPr/>
          </p:nvCxnSpPr>
          <p:spPr>
            <a:xfrm flipH="1">
              <a:off x="1594279" y="4962628"/>
              <a:ext cx="4861609" cy="10988"/>
            </a:xfrm>
            <a:prstGeom prst="line">
              <a:avLst/>
            </a:prstGeom>
            <a:ln w="38100"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ector recto 44"/>
            <p:cNvCxnSpPr/>
            <p:nvPr/>
          </p:nvCxnSpPr>
          <p:spPr>
            <a:xfrm>
              <a:off x="6455879" y="4359331"/>
              <a:ext cx="9" cy="617715"/>
            </a:xfrm>
            <a:prstGeom prst="line">
              <a:avLst/>
            </a:prstGeom>
            <a:ln w="38100">
              <a:solidFill>
                <a:schemeClr val="accent5">
                  <a:lumMod val="40000"/>
                  <a:lumOff val="60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Rectangle 2"/>
          <p:cNvSpPr>
            <a:spLocks noChangeArrowheads="1"/>
          </p:cNvSpPr>
          <p:nvPr/>
        </p:nvSpPr>
        <p:spPr bwMode="auto">
          <a:xfrm>
            <a:off x="539598" y="265927"/>
            <a:ext cx="4968554" cy="66845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/>
          <a:p>
            <a:pPr algn="just">
              <a:spcBef>
                <a:spcPct val="20000"/>
              </a:spcBef>
              <a:buFont typeface="Arial" pitchFamily="34" charset="0"/>
              <a:buNone/>
            </a:pPr>
            <a:r>
              <a:rPr lang="es-MX" altLang="es-MX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Estequiometria mol-mol</a:t>
            </a:r>
            <a:endParaRPr lang="es-MX" altLang="es-MX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  <a:sym typeface="Symbol" panose="05050102010706020507" pitchFamily="18" charset="2"/>
            </a:endParaRPr>
          </a:p>
        </p:txBody>
      </p:sp>
      <p:graphicFrame>
        <p:nvGraphicFramePr>
          <p:cNvPr id="49" name="Objeto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7022790"/>
              </p:ext>
            </p:extLst>
          </p:nvPr>
        </p:nvGraphicFramePr>
        <p:xfrm>
          <a:off x="1153381" y="3852078"/>
          <a:ext cx="9927435" cy="8268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99" name="Ecuación" r:id="rId3" imgW="2209680" imgH="228600" progId="Equation.3">
                  <p:embed/>
                </p:oleObj>
              </mc:Choice>
              <mc:Fallback>
                <p:oleObj name="Ecuación" r:id="rId3" imgW="22096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3381" y="3852078"/>
                        <a:ext cx="9927435" cy="8268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" name="Subtitle 2"/>
          <p:cNvSpPr txBox="1">
            <a:spLocks/>
          </p:cNvSpPr>
          <p:nvPr/>
        </p:nvSpPr>
        <p:spPr>
          <a:xfrm>
            <a:off x="1437730" y="5600298"/>
            <a:ext cx="8057853" cy="54085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Entonces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 5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mol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  de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propano</a:t>
            </a:r>
            <a:r>
              <a:rPr kumimoji="0" lang="en-US" sz="24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producen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 15</a:t>
            </a:r>
            <a:r>
              <a:rPr kumimoji="0" lang="en-US" sz="24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mol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 de CO</a:t>
            </a:r>
            <a:r>
              <a:rPr kumimoji="0" lang="en-US" sz="24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anose="020F0704030504030204" pitchFamily="34" charset="0"/>
              </a:rPr>
              <a:t>2</a:t>
            </a:r>
          </a:p>
        </p:txBody>
      </p:sp>
      <p:grpSp>
        <p:nvGrpSpPr>
          <p:cNvPr id="51" name="Grupo 50"/>
          <p:cNvGrpSpPr/>
          <p:nvPr/>
        </p:nvGrpSpPr>
        <p:grpSpPr>
          <a:xfrm rot="10800000">
            <a:off x="1264024" y="3244111"/>
            <a:ext cx="4773705" cy="621145"/>
            <a:chOff x="1594279" y="4355901"/>
            <a:chExt cx="4861609" cy="621145"/>
          </a:xfrm>
        </p:grpSpPr>
        <p:cxnSp>
          <p:nvCxnSpPr>
            <p:cNvPr id="52" name="Conector recto 51"/>
            <p:cNvCxnSpPr/>
            <p:nvPr/>
          </p:nvCxnSpPr>
          <p:spPr>
            <a:xfrm>
              <a:off x="1594279" y="4355901"/>
              <a:ext cx="9" cy="617715"/>
            </a:xfrm>
            <a:prstGeom prst="line">
              <a:avLst/>
            </a:prstGeom>
            <a:ln w="38100">
              <a:solidFill>
                <a:schemeClr val="accent2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ector recto 52"/>
            <p:cNvCxnSpPr/>
            <p:nvPr/>
          </p:nvCxnSpPr>
          <p:spPr>
            <a:xfrm flipH="1">
              <a:off x="1594279" y="4962628"/>
              <a:ext cx="4861609" cy="10988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ector recto 53"/>
            <p:cNvCxnSpPr/>
            <p:nvPr/>
          </p:nvCxnSpPr>
          <p:spPr>
            <a:xfrm>
              <a:off x="6455879" y="4359331"/>
              <a:ext cx="9" cy="617715"/>
            </a:xfrm>
            <a:prstGeom prst="line">
              <a:avLst/>
            </a:prstGeom>
            <a:ln w="38100">
              <a:solidFill>
                <a:schemeClr val="accent2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Subtitle 2"/>
          <p:cNvSpPr txBox="1">
            <a:spLocks/>
          </p:cNvSpPr>
          <p:nvPr/>
        </p:nvSpPr>
        <p:spPr>
          <a:xfrm>
            <a:off x="6790764" y="799021"/>
            <a:ext cx="5019173" cy="1186455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rgbClr val="FFABC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¿</a:t>
            </a:r>
            <a:r>
              <a:rPr lang="en-US" sz="22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Cuántos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</a:t>
            </a:r>
            <a:r>
              <a:rPr lang="en-US" sz="22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mol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de CO</a:t>
            </a:r>
            <a:r>
              <a:rPr lang="en-US" sz="2200" i="1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2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se </a:t>
            </a:r>
            <a:r>
              <a:rPr lang="en-US" sz="22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obtienen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de la </a:t>
            </a:r>
            <a:r>
              <a:rPr lang="en-US" sz="22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reacción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de 5 </a:t>
            </a:r>
            <a:r>
              <a:rPr lang="en-US" sz="22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mol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de </a:t>
            </a:r>
            <a:r>
              <a:rPr lang="en-US" sz="22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propano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(C</a:t>
            </a:r>
            <a:r>
              <a:rPr lang="en-US" sz="2200" i="1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3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H</a:t>
            </a:r>
            <a:r>
              <a:rPr lang="en-US" sz="2200" i="1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8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) un </a:t>
            </a:r>
            <a:r>
              <a:rPr lang="en-US" sz="22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exceso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de O</a:t>
            </a:r>
            <a:r>
              <a:rPr lang="en-US" sz="2200" i="1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2</a:t>
            </a: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?</a:t>
            </a:r>
            <a:endParaRPr kumimoji="0" lang="en-US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5152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47" grpId="0" animBg="1"/>
      <p:bldP spid="50" grpId="0" animBg="1"/>
      <p:bldP spid="55" grpId="0" animBg="1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2215</TotalTime>
  <Words>1068</Words>
  <Application>Microsoft Office PowerPoint</Application>
  <PresentationFormat>Panorámica</PresentationFormat>
  <Paragraphs>190</Paragraphs>
  <Slides>33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33</vt:i4>
      </vt:variant>
    </vt:vector>
  </HeadingPairs>
  <TitlesOfParts>
    <vt:vector size="42" baseType="lpstr">
      <vt:lpstr>Arial</vt:lpstr>
      <vt:lpstr>Arial Rounded MT Bold</vt:lpstr>
      <vt:lpstr>Calibri</vt:lpstr>
      <vt:lpstr>Calibri Light</vt:lpstr>
      <vt:lpstr>Symbol</vt:lpstr>
      <vt:lpstr>Times New Roman</vt:lpstr>
      <vt:lpstr>Tema de Office</vt:lpstr>
      <vt:lpstr>Ecuación</vt:lpstr>
      <vt:lpstr>Microsoft Editor de ecuaciones 3.0</vt:lpstr>
      <vt:lpstr>Estequiometría  de Hidrocarburos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FERNANDO BECERRIL</dc:creator>
  <cp:lastModifiedBy>FERNANDO BECERRIL</cp:lastModifiedBy>
  <cp:revision>150</cp:revision>
  <dcterms:created xsi:type="dcterms:W3CDTF">2015-08-10T20:25:34Z</dcterms:created>
  <dcterms:modified xsi:type="dcterms:W3CDTF">2015-10-03T05:23:13Z</dcterms:modified>
</cp:coreProperties>
</file>