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5" autoAdjust="0"/>
    <p:restoredTop sz="94660"/>
  </p:normalViewPr>
  <p:slideViewPr>
    <p:cSldViewPr snapToGrid="0">
      <p:cViewPr varScale="1">
        <p:scale>
          <a:sx n="92" d="100"/>
          <a:sy n="92" d="100"/>
        </p:scale>
        <p:origin x="-45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0760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0265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289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7717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4531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44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9695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212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169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5292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348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3676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8776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8224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9717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9611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11275-F52C-4E8B-BD90-EFCFAD9B89AD}" type="datetimeFigureOut">
              <a:rPr lang="es-MX" smtClean="0"/>
              <a:t>19/09/2014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28B6FF3-2ACB-46DE-870B-D1CFD96E56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5573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2195513" y="2441864"/>
            <a:ext cx="6048375" cy="8001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altLang="es-MX" sz="2400" b="1" i="1" dirty="0" smtClean="0">
                <a:solidFill>
                  <a:schemeClr val="tx1"/>
                </a:solidFill>
              </a:rPr>
              <a:t>Arquitectura de aplicaciones</a:t>
            </a:r>
            <a:endParaRPr lang="en-US" altLang="es-MX" sz="2400" b="1" i="1" dirty="0" smtClean="0">
              <a:solidFill>
                <a:schemeClr val="tx1"/>
              </a:solidFill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7E6DC"/>
              </a:clrFrom>
              <a:clrTo>
                <a:srgbClr val="E7E6D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4" y="0"/>
            <a:ext cx="9351818" cy="149542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32 CuadroTexto"/>
          <p:cNvSpPr txBox="1"/>
          <p:nvPr/>
        </p:nvSpPr>
        <p:spPr>
          <a:xfrm>
            <a:off x="621610" y="5611874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b="1" dirty="0"/>
              <a:t>Docente</a:t>
            </a:r>
            <a:r>
              <a:rPr lang="es-ES_tradnl" sz="2400" b="1" dirty="0" smtClean="0"/>
              <a:t>: </a:t>
            </a:r>
            <a:r>
              <a:rPr lang="es-ES_tradnl" sz="2400" dirty="0" smtClean="0"/>
              <a:t>M</a:t>
            </a:r>
            <a:r>
              <a:rPr lang="es-ES_tradnl" sz="2400" dirty="0"/>
              <a:t>. en C. Laura Cecilia Méndez Guevara</a:t>
            </a:r>
            <a:endParaRPr lang="es-MX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CuadroTexto 11"/>
          <p:cNvSpPr txBox="1"/>
          <p:nvPr/>
        </p:nvSpPr>
        <p:spPr>
          <a:xfrm>
            <a:off x="1691308" y="3562851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/>
              <a:t>Programa Educativo</a:t>
            </a:r>
            <a:r>
              <a:rPr lang="es-ES_tradnl" sz="2400" b="1" dirty="0" smtClean="0"/>
              <a:t>: </a:t>
            </a:r>
            <a:r>
              <a:rPr lang="es-ES_tradnl" sz="2400" dirty="0"/>
              <a:t>Licenciatura en Ingeniería en Computación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1386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AR" altLang="es-MX"/>
              <a:t>Capa de Datos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245812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Capa de Datos</a:t>
            </a:r>
            <a:endParaRPr lang="en-US" altLang="es-MX"/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AR" altLang="es-MX" sz="2400"/>
              <a:t>Uso de base de datos relacionales, en nuestra aplicación se utiliza el más que conocido MS-Access.</a:t>
            </a:r>
          </a:p>
          <a:p>
            <a:pPr>
              <a:lnSpc>
                <a:spcPct val="80000"/>
              </a:lnSpc>
            </a:pPr>
            <a:r>
              <a:rPr lang="es-AR" altLang="es-MX" sz="2400"/>
              <a:t>Los componentes de acceso a datos son los responsables de exponer esos datos a la capa de negocio.</a:t>
            </a:r>
          </a:p>
          <a:p>
            <a:pPr>
              <a:lnSpc>
                <a:spcPct val="80000"/>
              </a:lnSpc>
            </a:pPr>
            <a:r>
              <a:rPr lang="es-ES" altLang="es-MX" sz="2400"/>
              <a:t>Conforma la capa integración. En ella esta embebida el sistema de bases de datos que se comunican con MS Access (Contienen las tablas asociadas a la informacion:Histórico,clientes,operaciones…),</a:t>
            </a:r>
          </a:p>
          <a:p>
            <a:pPr>
              <a:lnSpc>
                <a:spcPct val="80000"/>
              </a:lnSpc>
            </a:pPr>
            <a:r>
              <a:rPr lang="es-ES" altLang="es-MX" sz="2400"/>
              <a:t> También se comunica con los sistemas externos de la bolsa. </a:t>
            </a:r>
            <a:endParaRPr lang="en-US" altLang="es-MX" sz="2400"/>
          </a:p>
        </p:txBody>
      </p:sp>
    </p:spTree>
    <p:extLst>
      <p:ext uri="{BB962C8B-B14F-4D97-AF65-F5344CB8AC3E}">
        <p14:creationId xmlns:p14="http://schemas.microsoft.com/office/powerpoint/2010/main" val="4076422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s-MX" sz="4000"/>
              <a:t>Capa de Datos</a:t>
            </a:r>
          </a:p>
        </p:txBody>
      </p:sp>
      <p:sp>
        <p:nvSpPr>
          <p:cNvPr id="139267" name="Rectangle 1027"/>
          <p:cNvSpPr>
            <a:spLocks noGrp="1" noChangeArrowheads="1"/>
          </p:cNvSpPr>
          <p:nvPr>
            <p:ph idx="1"/>
          </p:nvPr>
        </p:nvSpPr>
        <p:spPr>
          <a:xfrm>
            <a:off x="624417" y="1341439"/>
            <a:ext cx="10972800" cy="45307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s-MX" sz="2200" b="1"/>
              <a:t>    ¿Que nos encontramos en esta capa?:</a:t>
            </a:r>
          </a:p>
          <a:p>
            <a:pPr>
              <a:lnSpc>
                <a:spcPct val="90000"/>
              </a:lnSpc>
            </a:pPr>
            <a:r>
              <a:rPr lang="en-US" altLang="es-MX" sz="2200"/>
              <a:t>Data Sources</a:t>
            </a:r>
          </a:p>
          <a:p>
            <a:pPr lvl="1">
              <a:lnSpc>
                <a:spcPct val="90000"/>
              </a:lnSpc>
            </a:pPr>
            <a:r>
              <a:rPr lang="en-US" altLang="es-MX" sz="2200"/>
              <a:t>Representan los origenes de datos.</a:t>
            </a:r>
          </a:p>
          <a:p>
            <a:pPr lvl="1">
              <a:lnSpc>
                <a:spcPct val="90000"/>
              </a:lnSpc>
            </a:pPr>
            <a:r>
              <a:rPr lang="en-US" altLang="es-MX" sz="2200"/>
              <a:t>Solo son accedidos por la capa Data Access Logic Component.</a:t>
            </a:r>
          </a:p>
          <a:p>
            <a:pPr>
              <a:lnSpc>
                <a:spcPct val="90000"/>
              </a:lnSpc>
            </a:pPr>
            <a:r>
              <a:rPr lang="en-US" altLang="es-MX" sz="2200"/>
              <a:t>Service Agents</a:t>
            </a:r>
          </a:p>
          <a:p>
            <a:pPr lvl="1">
              <a:lnSpc>
                <a:spcPct val="90000"/>
              </a:lnSpc>
            </a:pPr>
            <a:r>
              <a:rPr lang="en-US" altLang="es-MX" sz="2200"/>
              <a:t>Conectores para acceso a una fuente de datos externa.</a:t>
            </a:r>
          </a:p>
          <a:p>
            <a:pPr lvl="1">
              <a:lnSpc>
                <a:spcPct val="90000"/>
              </a:lnSpc>
            </a:pPr>
            <a:r>
              <a:rPr lang="en-US" altLang="es-MX" sz="2200"/>
              <a:t>Generalmente son asincrónicos realizan una fuerte conversión de datos.</a:t>
            </a:r>
          </a:p>
          <a:p>
            <a:pPr>
              <a:lnSpc>
                <a:spcPct val="90000"/>
              </a:lnSpc>
            </a:pPr>
            <a:r>
              <a:rPr lang="en-US" altLang="es-MX" sz="2200"/>
              <a:t>External Services</a:t>
            </a:r>
          </a:p>
          <a:p>
            <a:pPr lvl="1">
              <a:lnSpc>
                <a:spcPct val="90000"/>
              </a:lnSpc>
            </a:pPr>
            <a:r>
              <a:rPr lang="en-US" altLang="es-MX" sz="2200"/>
              <a:t>Sistemas externos, en nuestra aplicación un J2SE que se accede de forma sincrónica, para conectar con el mercado bursátil en tiempo real.</a:t>
            </a:r>
          </a:p>
          <a:p>
            <a:pPr lvl="1">
              <a:lnSpc>
                <a:spcPct val="90000"/>
              </a:lnSpc>
            </a:pPr>
            <a:r>
              <a:rPr lang="en-US" altLang="es-MX" sz="2200"/>
              <a:t>La conectividad puede estar apoyada por alguna tecnología.(RMI)</a:t>
            </a:r>
          </a:p>
        </p:txBody>
      </p:sp>
    </p:spTree>
    <p:extLst>
      <p:ext uri="{BB962C8B-B14F-4D97-AF65-F5344CB8AC3E}">
        <p14:creationId xmlns:p14="http://schemas.microsoft.com/office/powerpoint/2010/main" val="2526794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Capa de Datos</a:t>
            </a:r>
            <a:endParaRPr lang="es-ES" altLang="es-MX"/>
          </a:p>
        </p:txBody>
      </p:sp>
      <p:sp>
        <p:nvSpPr>
          <p:cNvPr id="149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/>
              <a:t>Características técnicas que debe resolver:</a:t>
            </a:r>
          </a:p>
          <a:p>
            <a:pPr lvl="1"/>
            <a:r>
              <a:rPr lang="es-MX" altLang="es-MX"/>
              <a:t>Acceso y modificación de los datos de la aplicación</a:t>
            </a:r>
          </a:p>
          <a:p>
            <a:pPr lvl="1"/>
            <a:r>
              <a:rPr lang="es-MX" altLang="es-MX"/>
              <a:t>Mapeo de Objetos a Datos</a:t>
            </a:r>
          </a:p>
          <a:p>
            <a:pPr lvl="1"/>
            <a:r>
              <a:rPr lang="es-MX" altLang="es-MX"/>
              <a:t>Separación del uso de lenguaje SQL</a:t>
            </a:r>
          </a:p>
          <a:p>
            <a:pPr lvl="1"/>
            <a:r>
              <a:rPr lang="es-MX" altLang="es-MX"/>
              <a:t>Concurrencia</a:t>
            </a:r>
          </a:p>
          <a:p>
            <a:pPr lvl="1"/>
            <a:r>
              <a:rPr lang="es-MX" altLang="es-MX"/>
              <a:t>Abstracción de la fuente de datos</a:t>
            </a:r>
          </a:p>
        </p:txBody>
      </p:sp>
    </p:spTree>
    <p:extLst>
      <p:ext uri="{BB962C8B-B14F-4D97-AF65-F5344CB8AC3E}">
        <p14:creationId xmlns:p14="http://schemas.microsoft.com/office/powerpoint/2010/main" val="2892259672"/>
      </p:ext>
    </p:extLst>
  </p:cSld>
  <p:clrMapOvr>
    <a:masterClrMapping/>
  </p:clrMapOvr>
  <p:transition spd="med">
    <p:strips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Patrones en Capa de Datos</a:t>
            </a:r>
            <a:endParaRPr lang="es-ES" altLang="es-MX"/>
          </a:p>
        </p:txBody>
      </p:sp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AR" altLang="es-MX" b="1"/>
              <a:t>Table Data Gateway, Row Data Gateway.</a:t>
            </a:r>
          </a:p>
          <a:p>
            <a:r>
              <a:rPr lang="es-AR" altLang="es-MX"/>
              <a:t>Active Record, Data Mapper</a:t>
            </a:r>
          </a:p>
          <a:p>
            <a:r>
              <a:rPr lang="es-AR" altLang="es-MX"/>
              <a:t>Unit of Work</a:t>
            </a:r>
          </a:p>
          <a:p>
            <a:r>
              <a:rPr lang="es-AR" altLang="es-MX"/>
              <a:t>Identity Map</a:t>
            </a:r>
          </a:p>
        </p:txBody>
      </p:sp>
    </p:spTree>
    <p:extLst>
      <p:ext uri="{BB962C8B-B14F-4D97-AF65-F5344CB8AC3E}">
        <p14:creationId xmlns:p14="http://schemas.microsoft.com/office/powerpoint/2010/main" val="3121321412"/>
      </p:ext>
    </p:extLst>
  </p:cSld>
  <p:clrMapOvr>
    <a:masterClrMapping/>
  </p:clrMapOvr>
  <p:transition spd="med">
    <p:strips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Table Data Gateway</a:t>
            </a:r>
            <a:endParaRPr lang="es-ES" altLang="es-MX"/>
          </a:p>
        </p:txBody>
      </p:sp>
      <p:sp>
        <p:nvSpPr>
          <p:cNvPr id="151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AR" altLang="es-MX"/>
              <a:t>Un objeto que actúa como “gateway” a una tabla de la base de datos</a:t>
            </a:r>
          </a:p>
          <a:p>
            <a:pPr>
              <a:lnSpc>
                <a:spcPct val="90000"/>
              </a:lnSpc>
            </a:pPr>
            <a:r>
              <a:rPr lang="es-AR" altLang="es-MX"/>
              <a:t>Un objeto por tabla</a:t>
            </a:r>
          </a:p>
          <a:p>
            <a:pPr>
              <a:lnSpc>
                <a:spcPct val="90000"/>
              </a:lnSpc>
            </a:pPr>
            <a:r>
              <a:rPr lang="es-AR" altLang="es-MX"/>
              <a:t>Contiene una interface que permite actualizar, buscar, borrar e insertar en la tabla</a:t>
            </a:r>
          </a:p>
          <a:p>
            <a:pPr>
              <a:lnSpc>
                <a:spcPct val="90000"/>
              </a:lnSpc>
            </a:pPr>
            <a:r>
              <a:rPr lang="es-AR" altLang="es-MX"/>
              <a:t>Puede retornar un registro, un grupo de registro, y hasta un objeto del dominio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968349346"/>
      </p:ext>
    </p:extLst>
  </p:cSld>
  <p:clrMapOvr>
    <a:masterClrMapping/>
  </p:clrMapOvr>
  <p:transition spd="med">
    <p:strips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Row Data Gateway</a:t>
            </a:r>
            <a:endParaRPr lang="es-ES" altLang="es-MX"/>
          </a:p>
        </p:txBody>
      </p:sp>
      <p:sp>
        <p:nvSpPr>
          <p:cNvPr id="152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AR" altLang="es-MX"/>
              <a:t>Similar al Table Data Gateway, pero cada objeto representa una fila de la tabla</a:t>
            </a:r>
          </a:p>
          <a:p>
            <a:r>
              <a:rPr lang="es-AR" altLang="es-MX"/>
              <a:t>Tiene propiedades que reflejan las columnas de la tabla, y métodos de actualización en la base</a:t>
            </a:r>
          </a:p>
          <a:p>
            <a:pPr>
              <a:buFont typeface="Wingdings" pitchFamily="2" charset="2"/>
              <a:buNone/>
            </a:pP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29346770"/>
      </p:ext>
    </p:extLst>
  </p:cSld>
  <p:clrMapOvr>
    <a:masterClrMapping/>
  </p:clrMapOvr>
  <p:transition spd="med">
    <p:strips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Unit of Work</a:t>
            </a:r>
            <a:endParaRPr lang="es-ES" altLang="es-MX"/>
          </a:p>
        </p:txBody>
      </p:sp>
      <p:sp>
        <p:nvSpPr>
          <p:cNvPr id="155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AR" altLang="es-MX"/>
              <a:t>Mantiene una lista de los objetos afectados por una transacción y coordina la actualización de los cambios y la resolución de problemas de concurrencia</a:t>
            </a:r>
          </a:p>
          <a:p>
            <a:r>
              <a:rPr lang="es-AR" altLang="es-MX"/>
              <a:t>Típica implementación .NET: el DataSet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164634753"/>
      </p:ext>
    </p:extLst>
  </p:cSld>
  <p:clrMapOvr>
    <a:masterClrMapping/>
  </p:clrMapOvr>
  <p:transition spd="med">
    <p:strips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AR" altLang="es-MX"/>
              <a:t>Capa de Negocio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785771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Capa de Negocios</a:t>
            </a:r>
            <a:endParaRPr lang="en-US" altLang="es-MX"/>
          </a:p>
        </p:txBody>
      </p:sp>
      <p:sp>
        <p:nvSpPr>
          <p:cNvPr id="192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AR" altLang="es-MX"/>
              <a:t>Se construyen desde los conceptos de:</a:t>
            </a:r>
          </a:p>
          <a:p>
            <a:pPr lvl="1"/>
            <a:r>
              <a:rPr lang="es-AR" altLang="es-MX"/>
              <a:t>Componentes</a:t>
            </a:r>
          </a:p>
          <a:p>
            <a:pPr lvl="1"/>
            <a:r>
              <a:rPr lang="es-AR" altLang="es-MX"/>
              <a:t>Entidades</a:t>
            </a:r>
          </a:p>
          <a:p>
            <a:pPr lvl="1"/>
            <a:r>
              <a:rPr lang="es-AR" altLang="es-MX"/>
              <a:t>Agentes</a:t>
            </a:r>
          </a:p>
          <a:p>
            <a:pPr lvl="1"/>
            <a:r>
              <a:rPr lang="es-AR" altLang="es-MX"/>
              <a:t>Interfaces con otras capas</a:t>
            </a:r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71582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/>
              <a:t>Arquitectura aplicación.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AR" altLang="es-MX"/>
              <a:t>Características .NET FrameWork</a:t>
            </a:r>
          </a:p>
          <a:p>
            <a:pPr>
              <a:lnSpc>
                <a:spcPct val="90000"/>
              </a:lnSpc>
            </a:pPr>
            <a:r>
              <a:rPr lang="es-AR" altLang="es-MX"/>
              <a:t>Arquitectura de Capas</a:t>
            </a:r>
          </a:p>
          <a:p>
            <a:pPr>
              <a:lnSpc>
                <a:spcPct val="90000"/>
              </a:lnSpc>
            </a:pPr>
            <a:r>
              <a:rPr lang="es-AR" altLang="es-MX"/>
              <a:t>Comunicación entre Capas</a:t>
            </a:r>
          </a:p>
          <a:p>
            <a:pPr>
              <a:lnSpc>
                <a:spcPct val="90000"/>
              </a:lnSpc>
            </a:pPr>
            <a:r>
              <a:rPr lang="es-AR" altLang="es-MX"/>
              <a:t>Capa de Presentación</a:t>
            </a:r>
          </a:p>
          <a:p>
            <a:pPr>
              <a:lnSpc>
                <a:spcPct val="90000"/>
              </a:lnSpc>
            </a:pPr>
            <a:r>
              <a:rPr lang="es-AR" altLang="es-MX"/>
              <a:t>Capa de Negocios</a:t>
            </a:r>
          </a:p>
          <a:p>
            <a:pPr>
              <a:lnSpc>
                <a:spcPct val="90000"/>
              </a:lnSpc>
            </a:pPr>
            <a:r>
              <a:rPr lang="es-AR" altLang="es-MX"/>
              <a:t>Capa de Datos</a:t>
            </a:r>
          </a:p>
          <a:p>
            <a:pPr>
              <a:lnSpc>
                <a:spcPct val="90000"/>
              </a:lnSpc>
            </a:pPr>
            <a:r>
              <a:rPr lang="es-AR" altLang="es-MX"/>
              <a:t>Patrones en cada capa</a:t>
            </a:r>
          </a:p>
          <a:p>
            <a:pPr>
              <a:lnSpc>
                <a:spcPct val="90000"/>
              </a:lnSpc>
            </a:pPr>
            <a:r>
              <a:rPr lang="es-AR" altLang="es-MX"/>
              <a:t>Modelo de despliegue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26585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Patrones en Capa de Negocios</a:t>
            </a:r>
            <a:endParaRPr lang="es-ES" altLang="es-MX"/>
          </a:p>
        </p:txBody>
      </p:sp>
      <p:sp>
        <p:nvSpPr>
          <p:cNvPr id="193539" name="Rectangle 3"/>
          <p:cNvSpPr>
            <a:spLocks noGrp="1" noChangeArrowheads="1"/>
          </p:cNvSpPr>
          <p:nvPr>
            <p:ph idx="1"/>
          </p:nvPr>
        </p:nvSpPr>
        <p:spPr>
          <a:xfrm>
            <a:off x="334434" y="1484313"/>
            <a:ext cx="11377084" cy="26527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MX" altLang="es-MX"/>
          </a:p>
          <a:p>
            <a:r>
              <a:rPr lang="es-MX" altLang="es-MX"/>
              <a:t>Patrones frecuentes:</a:t>
            </a:r>
          </a:p>
          <a:p>
            <a:pPr lvl="1"/>
            <a:r>
              <a:rPr lang="es-MX" altLang="es-MX"/>
              <a:t>Service Layer</a:t>
            </a:r>
          </a:p>
          <a:p>
            <a:pPr lvl="1"/>
            <a:r>
              <a:rPr lang="es-MX" altLang="es-MX"/>
              <a:t>Domain Model</a:t>
            </a:r>
          </a:p>
        </p:txBody>
      </p:sp>
    </p:spTree>
    <p:extLst>
      <p:ext uri="{BB962C8B-B14F-4D97-AF65-F5344CB8AC3E}">
        <p14:creationId xmlns:p14="http://schemas.microsoft.com/office/powerpoint/2010/main" val="886594060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Domain Model</a:t>
            </a:r>
            <a:endParaRPr lang="es-ES" altLang="es-MX"/>
          </a:p>
        </p:txBody>
      </p:sp>
      <p:sp>
        <p:nvSpPr>
          <p:cNvPr id="194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AR" altLang="es-MX"/>
              <a:t>Es un modelo de los objetos del negocio, con conducta y datos en cada uno.</a:t>
            </a:r>
          </a:p>
          <a:p>
            <a:r>
              <a:rPr lang="es-AR" altLang="es-MX"/>
              <a:t>Es el modelo más cercano a la programación en objetos.</a:t>
            </a:r>
          </a:p>
        </p:txBody>
      </p:sp>
    </p:spTree>
    <p:extLst>
      <p:ext uri="{BB962C8B-B14F-4D97-AF65-F5344CB8AC3E}">
        <p14:creationId xmlns:p14="http://schemas.microsoft.com/office/powerpoint/2010/main" val="825234484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Service Layer</a:t>
            </a:r>
            <a:endParaRPr lang="es-ES" altLang="es-MX"/>
          </a:p>
        </p:txBody>
      </p:sp>
      <p:sp>
        <p:nvSpPr>
          <p:cNvPr id="195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AR" altLang="es-MX"/>
              <a:t>Define la frontera de una aplicación, con una capa de servicios que otras aplicaciones pueden consumir</a:t>
            </a:r>
          </a:p>
          <a:p>
            <a:r>
              <a:rPr lang="es-AR" altLang="es-MX"/>
              <a:t>Expone las operaciones, y coordina su ejecución y respuesta</a:t>
            </a:r>
          </a:p>
          <a:p>
            <a:r>
              <a:rPr lang="es-AR" altLang="es-MX"/>
              <a:t>Por debajo, se comunica con el Domain Model.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85105434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/>
              <a:t>Modelo de Microsoft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MX"/>
              <a:t>Implementar Capa de Negocio usando:</a:t>
            </a:r>
          </a:p>
          <a:p>
            <a:pPr lvl="1"/>
            <a:r>
              <a:rPr lang="es-ES" altLang="es-MX"/>
              <a:t>Service Interface</a:t>
            </a:r>
          </a:p>
          <a:p>
            <a:pPr lvl="1"/>
            <a:r>
              <a:rPr lang="es-ES" altLang="es-MX"/>
              <a:t>Business Entities</a:t>
            </a:r>
          </a:p>
          <a:p>
            <a:pPr lvl="1"/>
            <a:r>
              <a:rPr lang="es-ES" altLang="es-MX"/>
              <a:t>Business Components</a:t>
            </a:r>
          </a:p>
          <a:p>
            <a:pPr lvl="1"/>
            <a:r>
              <a:rPr lang="es-ES" altLang="es-MX"/>
              <a:t>Business Workflow</a:t>
            </a:r>
          </a:p>
        </p:txBody>
      </p:sp>
    </p:spTree>
    <p:extLst>
      <p:ext uri="{BB962C8B-B14F-4D97-AF65-F5344CB8AC3E}">
        <p14:creationId xmlns:p14="http://schemas.microsoft.com/office/powerpoint/2010/main" val="8611848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Business Entities</a:t>
            </a:r>
            <a:endParaRPr lang="en-US" altLang="es-MX"/>
          </a:p>
        </p:txBody>
      </p:sp>
      <p:sp>
        <p:nvSpPr>
          <p:cNvPr id="197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AR" altLang="es-MX"/>
              <a:t>Son contenedores de datos</a:t>
            </a:r>
          </a:p>
          <a:p>
            <a:pPr>
              <a:lnSpc>
                <a:spcPct val="90000"/>
              </a:lnSpc>
            </a:pPr>
            <a:r>
              <a:rPr lang="es-AR" altLang="es-MX"/>
              <a:t>Encapsulan y ocultan los detalles de representación de datos</a:t>
            </a:r>
          </a:p>
          <a:p>
            <a:pPr>
              <a:lnSpc>
                <a:spcPct val="90000"/>
              </a:lnSpc>
            </a:pPr>
            <a:r>
              <a:rPr lang="es-AR" altLang="es-MX"/>
              <a:t>Puede “encapsular” datos que provengan de un DataTable, y luego enviarlos hacia un destino deseado, vistas, o otra entidad.</a:t>
            </a:r>
          </a:p>
          <a:p>
            <a:pPr>
              <a:lnSpc>
                <a:spcPct val="90000"/>
              </a:lnSpc>
            </a:pPr>
            <a:r>
              <a:rPr lang="es-AR" altLang="es-MX"/>
              <a:t>No tienen en general, lógica de negocios</a:t>
            </a:r>
          </a:p>
        </p:txBody>
      </p:sp>
    </p:spTree>
    <p:extLst>
      <p:ext uri="{BB962C8B-B14F-4D97-AF65-F5344CB8AC3E}">
        <p14:creationId xmlns:p14="http://schemas.microsoft.com/office/powerpoint/2010/main" val="21203346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Business Entities</a:t>
            </a:r>
            <a:endParaRPr lang="en-US" altLang="es-MX"/>
          </a:p>
        </p:txBody>
      </p:sp>
      <p:sp>
        <p:nvSpPr>
          <p:cNvPr id="198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AR" altLang="es-MX"/>
              <a:t>Se usan como Data Transfer Objects entre capas.</a:t>
            </a:r>
          </a:p>
          <a:p>
            <a:r>
              <a:rPr lang="es-AR" altLang="es-MX"/>
              <a:t>Se referencian desde la capa de presentación, desde la interfaz de servicio y desde los componentes de negocio.</a:t>
            </a:r>
          </a:p>
          <a:p>
            <a:pPr>
              <a:buFont typeface="Wingdings" pitchFamily="2" charset="2"/>
              <a:buNone/>
            </a:pPr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7129824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Business Components</a:t>
            </a:r>
            <a:endParaRPr lang="en-US" altLang="es-MX"/>
          </a:p>
        </p:txBody>
      </p:sp>
      <p:sp>
        <p:nvSpPr>
          <p:cNvPr id="1996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AR" altLang="es-MX" sz="2000"/>
              <a:t>Implementación en software de conceptos de negocios</a:t>
            </a:r>
          </a:p>
          <a:p>
            <a:pPr>
              <a:lnSpc>
                <a:spcPct val="80000"/>
              </a:lnSpc>
            </a:pPr>
            <a:r>
              <a:rPr lang="es-AR" altLang="es-MX" sz="2000"/>
              <a:t>Encapsulan las reglas de negocio de la aplicación, relacionadas con un Business Entity.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AR" altLang="es-MX" sz="2000"/>
          </a:p>
          <a:p>
            <a:pPr lvl="1">
              <a:lnSpc>
                <a:spcPct val="80000"/>
              </a:lnSpc>
            </a:pPr>
            <a:r>
              <a:rPr lang="en-US" altLang="es-MX" sz="1400"/>
              <a:t>.AplicarComision( accion, cuenta ).</a:t>
            </a:r>
          </a:p>
          <a:p>
            <a:pPr lvl="1">
              <a:lnSpc>
                <a:spcPct val="80000"/>
              </a:lnSpc>
            </a:pPr>
            <a:r>
              <a:rPr lang="en-US" altLang="es-MX" sz="1400"/>
              <a:t>.ValidarCompra( cliente, acciones, saldo ).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s-AR" altLang="es-MX" sz="1400"/>
          </a:p>
          <a:p>
            <a:pPr lvl="1">
              <a:lnSpc>
                <a:spcPct val="80000"/>
              </a:lnSpc>
              <a:buFontTx/>
              <a:buNone/>
            </a:pPr>
            <a:endParaRPr lang="es-AR" altLang="es-MX" sz="1400"/>
          </a:p>
          <a:p>
            <a:pPr>
              <a:lnSpc>
                <a:spcPct val="80000"/>
              </a:lnSpc>
            </a:pPr>
            <a:r>
              <a:rPr lang="es-AR" altLang="es-MX" sz="2000"/>
              <a:t>Algunos métodos requieren acceder a la base de datos.</a:t>
            </a:r>
          </a:p>
          <a:p>
            <a:pPr>
              <a:lnSpc>
                <a:spcPct val="80000"/>
              </a:lnSpc>
            </a:pPr>
            <a:r>
              <a:rPr lang="es-AR" altLang="es-MX" sz="2000"/>
              <a:t>Separación de las Business Entities.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AR" altLang="es-MX" sz="2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AR" altLang="es-MX" sz="2000"/>
              <a:t>Nota: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AR" altLang="es-MX" sz="2000"/>
              <a:t>		Nuestra empresa prescinde de estos componentes ya que por ahora se pueden sustituir por llamadas SQL más complejas.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es-MX" sz="2000"/>
          </a:p>
        </p:txBody>
      </p:sp>
    </p:spTree>
    <p:extLst>
      <p:ext uri="{BB962C8B-B14F-4D97-AF65-F5344CB8AC3E}">
        <p14:creationId xmlns:p14="http://schemas.microsoft.com/office/powerpoint/2010/main" val="29882548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Business Workflow</a:t>
            </a:r>
            <a:endParaRPr lang="en-US" altLang="es-MX"/>
          </a:p>
        </p:txBody>
      </p:sp>
      <p:sp>
        <p:nvSpPr>
          <p:cNvPr id="200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AR" altLang="es-MX" sz="2800"/>
              <a:t>Implementan las actividades de alto nivel del negocio: proceso de una orden de compra de una acción, por ejemplo.</a:t>
            </a:r>
          </a:p>
          <a:p>
            <a:pPr>
              <a:lnSpc>
                <a:spcPct val="90000"/>
              </a:lnSpc>
            </a:pPr>
            <a:r>
              <a:rPr lang="es-AR" altLang="es-MX" sz="2800"/>
              <a:t>Son métodos que no pertenecen a un objeto en particular</a:t>
            </a:r>
          </a:p>
          <a:p>
            <a:pPr>
              <a:lnSpc>
                <a:spcPct val="90000"/>
              </a:lnSpc>
            </a:pPr>
            <a:r>
              <a:rPr lang="en-US" altLang="es-MX" sz="2000">
                <a:latin typeface="Courier New" pitchFamily="49" charset="0"/>
              </a:rPr>
              <a:t>Login().</a:t>
            </a:r>
            <a:endParaRPr lang="es-AR" altLang="es-MX" sz="2800"/>
          </a:p>
          <a:p>
            <a:pPr>
              <a:lnSpc>
                <a:spcPct val="90000"/>
              </a:lnSpc>
            </a:pPr>
            <a:r>
              <a:rPr lang="es-AR" altLang="es-MX" sz="2800"/>
              <a:t>Se pueden agrupar en objetos o en un objeto por método.</a:t>
            </a:r>
          </a:p>
          <a:p>
            <a:pPr>
              <a:lnSpc>
                <a:spcPct val="90000"/>
              </a:lnSpc>
            </a:pPr>
            <a:r>
              <a:rPr lang="es-AR" altLang="es-MX" sz="2800"/>
              <a:t>Cada método de un Service Interface, accede a un Business Workflow o a un Business Object</a:t>
            </a:r>
            <a:endParaRPr lang="en-US" altLang="es-MX" sz="2800"/>
          </a:p>
        </p:txBody>
      </p:sp>
    </p:spTree>
    <p:extLst>
      <p:ext uri="{BB962C8B-B14F-4D97-AF65-F5344CB8AC3E}">
        <p14:creationId xmlns:p14="http://schemas.microsoft.com/office/powerpoint/2010/main" val="10662562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AR" altLang="es-MX"/>
              <a:t>Capa de Presentación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361844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Capa de Presentación</a:t>
            </a:r>
            <a:endParaRPr lang="en-US" altLang="es-MX"/>
          </a:p>
        </p:txBody>
      </p:sp>
      <p:sp>
        <p:nvSpPr>
          <p:cNvPr id="202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AR" altLang="es-MX" sz="2800"/>
              <a:t>Para muchas aplicaciones se usa la metáfora del formulario/reporte.</a:t>
            </a:r>
          </a:p>
          <a:p>
            <a:r>
              <a:rPr lang="es-AR" altLang="es-MX" sz="2800"/>
              <a:t>Habrá formularios/páginas web de ingreso y modificación.</a:t>
            </a:r>
          </a:p>
          <a:p>
            <a:r>
              <a:rPr lang="es-AR" altLang="es-MX" sz="2800"/>
              <a:t>Habrá páginas web de vista de datos, consultas, etc…</a:t>
            </a:r>
          </a:p>
          <a:p>
            <a:r>
              <a:rPr lang="es-AR" altLang="es-MX" sz="2800"/>
              <a:t>Son los Componentes de Interfaz.</a:t>
            </a:r>
          </a:p>
          <a:p>
            <a:r>
              <a:rPr lang="es-AR" altLang="es-MX" sz="2800"/>
              <a:t>Hay Componentes de Proceso de Interfaz.(Paneles, Textos,Formularios…).</a:t>
            </a:r>
            <a:endParaRPr lang="en-US" altLang="es-MX" sz="2800"/>
          </a:p>
        </p:txBody>
      </p:sp>
    </p:spTree>
    <p:extLst>
      <p:ext uri="{BB962C8B-B14F-4D97-AF65-F5344CB8AC3E}">
        <p14:creationId xmlns:p14="http://schemas.microsoft.com/office/powerpoint/2010/main" val="3431670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 sz="4000"/>
              <a:t>Características .NET Framework</a:t>
            </a:r>
            <a:endParaRPr lang="en-US" altLang="es-MX" sz="4000"/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AR" altLang="es-MX"/>
              <a:t>Este framework implica que se puede trabajar con:</a:t>
            </a:r>
          </a:p>
          <a:p>
            <a:pPr>
              <a:lnSpc>
                <a:spcPct val="90000"/>
              </a:lnSpc>
            </a:pPr>
            <a:r>
              <a:rPr lang="es-AR" altLang="es-MX"/>
              <a:t>Distintos tipos de lenguajes de programación.</a:t>
            </a:r>
          </a:p>
          <a:p>
            <a:pPr>
              <a:lnSpc>
                <a:spcPct val="90000"/>
              </a:lnSpc>
            </a:pPr>
            <a:r>
              <a:rPr lang="es-AR" altLang="es-MX"/>
              <a:t>Amplia biblioteca de clases.</a:t>
            </a:r>
          </a:p>
          <a:p>
            <a:pPr>
              <a:lnSpc>
                <a:spcPct val="90000"/>
              </a:lnSpc>
            </a:pPr>
            <a:r>
              <a:rPr lang="es-AR" altLang="es-MX"/>
              <a:t>Soporte de Remoting y Servicios Web</a:t>
            </a:r>
          </a:p>
          <a:p>
            <a:pPr>
              <a:lnSpc>
                <a:spcPct val="90000"/>
              </a:lnSpc>
            </a:pPr>
            <a:r>
              <a:rPr lang="es-AR" altLang="es-MX"/>
              <a:t>Orientación a Objetos completa.</a:t>
            </a:r>
          </a:p>
          <a:p>
            <a:pPr>
              <a:lnSpc>
                <a:spcPct val="90000"/>
              </a:lnSpc>
            </a:pPr>
            <a:r>
              <a:rPr lang="es-AR" altLang="es-MX"/>
              <a:t>Metadatos.</a:t>
            </a:r>
          </a:p>
          <a:p>
            <a:pPr>
              <a:lnSpc>
                <a:spcPct val="90000"/>
              </a:lnSpc>
            </a:pPr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97018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User Interface Components</a:t>
            </a:r>
            <a:endParaRPr lang="en-US" altLang="es-MX"/>
          </a:p>
        </p:txBody>
      </p:sp>
      <p:sp>
        <p:nvSpPr>
          <p:cNvPr id="203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AR" altLang="es-MX" sz="2800"/>
              <a:t>Muestran datos a los usuarios</a:t>
            </a:r>
          </a:p>
          <a:p>
            <a:pPr>
              <a:lnSpc>
                <a:spcPct val="90000"/>
              </a:lnSpc>
            </a:pPr>
            <a:r>
              <a:rPr lang="es-AR" altLang="es-MX" sz="2800"/>
              <a:t>Adquieren y validan (en alguna medida) la entrada de los usuarios.</a:t>
            </a:r>
          </a:p>
          <a:p>
            <a:pPr>
              <a:lnSpc>
                <a:spcPct val="90000"/>
              </a:lnSpc>
            </a:pPr>
            <a:r>
              <a:rPr lang="es-AR" altLang="es-MX" sz="2800"/>
              <a:t>Interpretan “gestos” del usuario, para ejecutar una acción.</a:t>
            </a:r>
          </a:p>
          <a:p>
            <a:pPr>
              <a:lnSpc>
                <a:spcPct val="90000"/>
              </a:lnSpc>
            </a:pPr>
            <a:r>
              <a:rPr lang="es-AR" altLang="es-MX" sz="2800"/>
              <a:t>Pueden encapsular la Vista y el Controlador.</a:t>
            </a:r>
          </a:p>
          <a:p>
            <a:pPr>
              <a:lnSpc>
                <a:spcPct val="90000"/>
              </a:lnSpc>
            </a:pPr>
            <a:r>
              <a:rPr lang="es-AR" altLang="es-MX" sz="2800"/>
              <a:t>NO PARTICIPAN, INICIAN o ACTIVAN en consultas o transacciones(desde el punto de vista Web).</a:t>
            </a:r>
            <a:endParaRPr lang="en-US" altLang="es-MX" sz="2800"/>
          </a:p>
        </p:txBody>
      </p:sp>
    </p:spTree>
    <p:extLst>
      <p:ext uri="{BB962C8B-B14F-4D97-AF65-F5344CB8AC3E}">
        <p14:creationId xmlns:p14="http://schemas.microsoft.com/office/powerpoint/2010/main" val="34133648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User Interface Process Components</a:t>
            </a:r>
            <a:endParaRPr lang="en-US" altLang="es-MX"/>
          </a:p>
        </p:txBody>
      </p:sp>
      <p:sp>
        <p:nvSpPr>
          <p:cNvPr id="204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AR" altLang="es-MX" sz="2800"/>
              <a:t>Sólo usar en caso necesario</a:t>
            </a:r>
          </a:p>
          <a:p>
            <a:r>
              <a:rPr lang="es-AR" altLang="es-MX" sz="2800"/>
              <a:t>Implementan la orquestación del proceso de interfaz</a:t>
            </a:r>
          </a:p>
          <a:p>
            <a:r>
              <a:rPr lang="es-AR" altLang="es-MX" sz="2800"/>
              <a:t>Ejemplo: serie de pantallas a ingresar, lógica de secuencia, estilos CSS…</a:t>
            </a:r>
          </a:p>
          <a:p>
            <a:r>
              <a:rPr lang="es-AR" altLang="es-MX" sz="2800"/>
              <a:t>Deberían ser independientes del componente visual y de la interfaz</a:t>
            </a:r>
          </a:p>
          <a:p>
            <a:r>
              <a:rPr lang="es-AR" altLang="es-MX" sz="2800"/>
              <a:t>User Interface Process Application Block</a:t>
            </a:r>
            <a:endParaRPr lang="en-US" altLang="es-MX" sz="2800"/>
          </a:p>
        </p:txBody>
      </p:sp>
    </p:spTree>
    <p:extLst>
      <p:ext uri="{BB962C8B-B14F-4D97-AF65-F5344CB8AC3E}">
        <p14:creationId xmlns:p14="http://schemas.microsoft.com/office/powerpoint/2010/main" val="14915963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Patrones en la Capa de Presentación</a:t>
            </a:r>
            <a:endParaRPr lang="es-ES" altLang="es-MX"/>
          </a:p>
        </p:txBody>
      </p:sp>
      <p:sp>
        <p:nvSpPr>
          <p:cNvPr id="205827" name="Rectangle 3"/>
          <p:cNvSpPr>
            <a:spLocks noGrp="1" noChangeArrowheads="1"/>
          </p:cNvSpPr>
          <p:nvPr>
            <p:ph idx="1"/>
          </p:nvPr>
        </p:nvSpPr>
        <p:spPr>
          <a:xfrm>
            <a:off x="461434" y="1954214"/>
            <a:ext cx="11377084" cy="41878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MX" altLang="es-MX"/>
              <a:t>Patrones Frecuentes</a:t>
            </a:r>
          </a:p>
          <a:p>
            <a:pPr lvl="1"/>
            <a:r>
              <a:rPr lang="es-MX" altLang="es-MX"/>
              <a:t>Template View</a:t>
            </a:r>
          </a:p>
          <a:p>
            <a:pPr lvl="1"/>
            <a:r>
              <a:rPr lang="es-MX" altLang="es-MX"/>
              <a:t>Model View Controller</a:t>
            </a:r>
          </a:p>
          <a:p>
            <a:pPr lvl="1"/>
            <a:r>
              <a:rPr lang="es-MX" altLang="es-MX"/>
              <a:t>Page Controller</a:t>
            </a:r>
          </a:p>
          <a:p>
            <a:pPr lvl="1"/>
            <a:r>
              <a:rPr lang="es-MX" altLang="es-MX"/>
              <a:t>Front Controller</a:t>
            </a:r>
          </a:p>
        </p:txBody>
      </p:sp>
    </p:spTree>
    <p:extLst>
      <p:ext uri="{BB962C8B-B14F-4D97-AF65-F5344CB8AC3E}">
        <p14:creationId xmlns:p14="http://schemas.microsoft.com/office/powerpoint/2010/main" val="2214522222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Template View</a:t>
            </a:r>
            <a:endParaRPr lang="es-ES" altLang="es-MX"/>
          </a:p>
        </p:txBody>
      </p:sp>
      <p:sp>
        <p:nvSpPr>
          <p:cNvPr id="206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AR" altLang="es-MX"/>
              <a:t>Produce una presentación HTML de los datos, embebiendo dentro de HTML marcas especiales</a:t>
            </a:r>
          </a:p>
          <a:p>
            <a:r>
              <a:rPr lang="es-AR" altLang="es-MX"/>
              <a:t>Las distintas tecnologías de “Server Pages” son implementaciones de este patrón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99577624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Model View Controller</a:t>
            </a:r>
            <a:endParaRPr lang="es-ES" altLang="es-MX"/>
          </a:p>
        </p:txBody>
      </p:sp>
      <p:sp>
        <p:nvSpPr>
          <p:cNvPr id="2078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AR" altLang="es-MX"/>
              <a:t>Separa la interacción con la presentación en tres roles</a:t>
            </a:r>
          </a:p>
          <a:p>
            <a:r>
              <a:rPr lang="es-AR" altLang="es-MX"/>
              <a:t>El modelo representa datos del dominio</a:t>
            </a:r>
          </a:p>
          <a:p>
            <a:r>
              <a:rPr lang="es-AR" altLang="es-MX"/>
              <a:t>La vista permite mostrarlo en la presentación</a:t>
            </a:r>
          </a:p>
          <a:p>
            <a:r>
              <a:rPr lang="es-AR" altLang="es-MX"/>
              <a:t>El controlador reacciona y atiende los gestos del usuario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251283346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Page Controller</a:t>
            </a:r>
            <a:endParaRPr lang="es-ES" altLang="es-MX"/>
          </a:p>
        </p:txBody>
      </p:sp>
      <p:sp>
        <p:nvSpPr>
          <p:cNvPr id="208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AR" altLang="es-MX"/>
              <a:t>Un objeto que maneja un pedido para una página, y decide qué modelo y vista producir</a:t>
            </a:r>
          </a:p>
          <a:p>
            <a:r>
              <a:rPr lang="es-AR" altLang="es-MX"/>
              <a:t>En .NET, la implementación natural es en el proceso del PostBack de una página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0642221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Front Controller</a:t>
            </a:r>
            <a:endParaRPr lang="es-ES" altLang="es-MX"/>
          </a:p>
        </p:txBody>
      </p:sp>
      <p:sp>
        <p:nvSpPr>
          <p:cNvPr id="209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AR" altLang="es-MX"/>
              <a:t>Es un controlador que maneja todos los pedidos de un sitio web</a:t>
            </a:r>
          </a:p>
          <a:p>
            <a:r>
              <a:rPr lang="es-AR" altLang="es-MX"/>
              <a:t>En general, tiene un “handler” que dado el pedido, decide qué operación ejecutar</a:t>
            </a:r>
          </a:p>
          <a:p>
            <a:pPr>
              <a:buFont typeface="Wingdings" pitchFamily="2" charset="2"/>
              <a:buNone/>
            </a:pP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310414681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 altLang="es-MX"/>
              <a:t>Patrones entre Capas</a:t>
            </a:r>
          </a:p>
        </p:txBody>
      </p:sp>
    </p:spTree>
    <p:extLst>
      <p:ext uri="{BB962C8B-B14F-4D97-AF65-F5344CB8AC3E}">
        <p14:creationId xmlns:p14="http://schemas.microsoft.com/office/powerpoint/2010/main" val="22038768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Patrones entre capas</a:t>
            </a:r>
            <a:endParaRPr lang="es-ES" altLang="es-MX"/>
          </a:p>
        </p:txBody>
      </p:sp>
      <p:sp>
        <p:nvSpPr>
          <p:cNvPr id="211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/>
              <a:t>Deben ayudar a comunicar dos capas separadas, cumpliendo con el rendimiento esperado</a:t>
            </a:r>
          </a:p>
          <a:p>
            <a:r>
              <a:rPr lang="es-MX" altLang="es-MX"/>
              <a:t>Patrones Frecuentes</a:t>
            </a:r>
          </a:p>
          <a:p>
            <a:pPr lvl="1"/>
            <a:r>
              <a:rPr lang="es-MX" altLang="es-MX"/>
              <a:t>Data Transfer Object</a:t>
            </a:r>
          </a:p>
          <a:p>
            <a:pPr lvl="1"/>
            <a:r>
              <a:rPr lang="es-MX" altLang="es-MX"/>
              <a:t>Remote Facade</a:t>
            </a:r>
          </a:p>
          <a:p>
            <a:pPr lvl="1"/>
            <a:r>
              <a:rPr lang="es-MX" altLang="es-MX"/>
              <a:t>Service Interface</a:t>
            </a:r>
          </a:p>
          <a:p>
            <a:pPr lvl="1"/>
            <a:r>
              <a:rPr lang="es-MX" altLang="es-MX"/>
              <a:t>Service Gateway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601322028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Data Transfer Object</a:t>
            </a:r>
            <a:endParaRPr lang="es-ES" altLang="es-MX"/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AR" altLang="es-MX"/>
              <a:t>Es un objeto que transporta datos de una capa a otra</a:t>
            </a:r>
          </a:p>
          <a:p>
            <a:r>
              <a:rPr lang="es-AR" altLang="es-MX"/>
              <a:t>Su función es reducir la cantidad de llamadas entre capas</a:t>
            </a:r>
          </a:p>
          <a:p>
            <a:r>
              <a:rPr lang="es-AR" altLang="es-MX"/>
              <a:t>Usualmente, la representación del DTO debe estar accesible a las dos capas</a:t>
            </a:r>
          </a:p>
          <a:p>
            <a:r>
              <a:rPr lang="es-AR" altLang="es-MX"/>
              <a:t>El gran DTO de .NET: el DataSet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43927605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 sz="4000"/>
              <a:t>Características .NET Framework</a:t>
            </a:r>
            <a:endParaRPr lang="en-US" altLang="es-MX" sz="400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AR" altLang="es-MX"/>
              <a:t>Intenta conseguir:</a:t>
            </a:r>
          </a:p>
          <a:p>
            <a:r>
              <a:rPr lang="es-AR" altLang="es-MX"/>
              <a:t>Definición de una buena arquitectura.</a:t>
            </a:r>
          </a:p>
          <a:p>
            <a:r>
              <a:rPr lang="es-AR" altLang="es-MX"/>
              <a:t>Buenas cualidades para el desarrollo de aplicaciones B2C, B2B, etc...</a:t>
            </a:r>
          </a:p>
          <a:p>
            <a:r>
              <a:rPr lang="es-AR" altLang="es-MX"/>
              <a:t>Crear aplicaciones fácilmente integrables y reutilizables.</a:t>
            </a:r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97331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Remote Facade</a:t>
            </a:r>
            <a:endParaRPr lang="es-ES" altLang="es-MX"/>
          </a:p>
        </p:txBody>
      </p:sp>
      <p:sp>
        <p:nvSpPr>
          <p:cNvPr id="2140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AR" altLang="es-MX"/>
              <a:t>Provee una fachada con menor granularidad, para acceder a objetos remotos</a:t>
            </a:r>
          </a:p>
          <a:p>
            <a:r>
              <a:rPr lang="es-AR" altLang="es-MX"/>
              <a:t>Es común usarla con DTOs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589842172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/>
              <a:t>Service Interface</a:t>
            </a:r>
          </a:p>
        </p:txBody>
      </p:sp>
      <p:sp>
        <p:nvSpPr>
          <p:cNvPr id="2150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MX"/>
              <a:t>Contexto</a:t>
            </a:r>
          </a:p>
          <a:p>
            <a:pPr lvl="1"/>
            <a:r>
              <a:rPr lang="es-ES" altLang="es-MX"/>
              <a:t>Diseñando una aplicación distribuída, necesitamos que la funcionalidad esté disponible por la red.</a:t>
            </a:r>
          </a:p>
          <a:p>
            <a:r>
              <a:rPr lang="es-ES" altLang="es-MX"/>
              <a:t>Problema</a:t>
            </a:r>
          </a:p>
          <a:p>
            <a:pPr lvl="1"/>
            <a:r>
              <a:rPr lang="es-ES" altLang="es-MX"/>
              <a:t>Cómo hacemos que la funcionalidad esté disponible, y a la vez desacoplada de la lógica interna de aplicación</a:t>
            </a:r>
          </a:p>
        </p:txBody>
      </p:sp>
    </p:spTree>
    <p:extLst>
      <p:ext uri="{BB962C8B-B14F-4D97-AF65-F5344CB8AC3E}">
        <p14:creationId xmlns:p14="http://schemas.microsoft.com/office/powerpoint/2010/main" val="31288623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/>
              <a:t>Service Interface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altLang="es-MX"/>
              <a:t>Fuerzas</a:t>
            </a:r>
          </a:p>
          <a:p>
            <a:pPr lvl="1">
              <a:lnSpc>
                <a:spcPct val="90000"/>
              </a:lnSpc>
            </a:pPr>
            <a:r>
              <a:rPr lang="es-ES" altLang="es-MX"/>
              <a:t>Es deseable separar la lógica de la aplicación de detalles tecnológicos como comunicación, protocolos….</a:t>
            </a:r>
          </a:p>
          <a:p>
            <a:pPr lvl="1">
              <a:lnSpc>
                <a:spcPct val="90000"/>
              </a:lnSpc>
            </a:pPr>
            <a:r>
              <a:rPr lang="es-ES" altLang="es-MX"/>
              <a:t>Se puede necesitar distintas tecnologías de acceso (SOAP, Remoting…)</a:t>
            </a:r>
          </a:p>
          <a:p>
            <a:pPr lvl="1">
              <a:lnSpc>
                <a:spcPct val="90000"/>
              </a:lnSpc>
            </a:pPr>
            <a:r>
              <a:rPr lang="es-ES" altLang="es-MX"/>
              <a:t>Las aplicaciones clientes pueden tener distintos requerimientos de rendimiento</a:t>
            </a:r>
          </a:p>
          <a:p>
            <a:pPr lvl="1">
              <a:lnSpc>
                <a:spcPct val="90000"/>
              </a:lnSpc>
            </a:pPr>
            <a:r>
              <a:rPr lang="es-ES" altLang="es-MX"/>
              <a:t>La aplicación puede requerir niveles de seguridad</a:t>
            </a:r>
          </a:p>
        </p:txBody>
      </p:sp>
    </p:spTree>
    <p:extLst>
      <p:ext uri="{BB962C8B-B14F-4D97-AF65-F5344CB8AC3E}">
        <p14:creationId xmlns:p14="http://schemas.microsoft.com/office/powerpoint/2010/main" val="12228942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/>
              <a:t>Service Interface</a:t>
            </a:r>
          </a:p>
        </p:txBody>
      </p:sp>
      <p:sp>
        <p:nvSpPr>
          <p:cNvPr id="2170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MX"/>
              <a:t>Solución</a:t>
            </a:r>
          </a:p>
          <a:p>
            <a:pPr lvl="1"/>
            <a:r>
              <a:rPr lang="es-ES" altLang="es-MX"/>
              <a:t>Diseñar la aplicación como un conjunto de service interfaces, con las cuales las aplicaciones clientes conversan</a:t>
            </a:r>
          </a:p>
        </p:txBody>
      </p:sp>
    </p:spTree>
    <p:extLst>
      <p:ext uri="{BB962C8B-B14F-4D97-AF65-F5344CB8AC3E}">
        <p14:creationId xmlns:p14="http://schemas.microsoft.com/office/powerpoint/2010/main" val="38119079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/>
              <a:t>Service Gateway</a:t>
            </a:r>
          </a:p>
        </p:txBody>
      </p:sp>
      <p:sp>
        <p:nvSpPr>
          <p:cNvPr id="2181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MX"/>
              <a:t>Contexto</a:t>
            </a:r>
          </a:p>
          <a:p>
            <a:pPr lvl="1"/>
            <a:r>
              <a:rPr lang="es-ES" altLang="es-MX"/>
              <a:t>Una aplicación que consume servicios de otra aplicación en un ambiente distribuido</a:t>
            </a:r>
          </a:p>
          <a:p>
            <a:r>
              <a:rPr lang="es-ES" altLang="es-MX"/>
              <a:t>Problema</a:t>
            </a:r>
          </a:p>
          <a:p>
            <a:pPr lvl="1"/>
            <a:r>
              <a:rPr lang="es-ES" altLang="es-MX"/>
              <a:t>Cómo desacoplar los detalles del contrato de servicio, de la lógica de la aplicación cliente</a:t>
            </a:r>
          </a:p>
        </p:txBody>
      </p:sp>
    </p:spTree>
    <p:extLst>
      <p:ext uri="{BB962C8B-B14F-4D97-AF65-F5344CB8AC3E}">
        <p14:creationId xmlns:p14="http://schemas.microsoft.com/office/powerpoint/2010/main" val="160646307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/>
              <a:t>Service Gateway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altLang="es-MX" sz="2800"/>
              <a:t>Fuerzas</a:t>
            </a:r>
          </a:p>
          <a:p>
            <a:pPr lvl="1"/>
            <a:r>
              <a:rPr lang="es-ES" altLang="es-MX" sz="2400"/>
              <a:t>Puede que necesitemos implementar mecanismos de seguridad y de comunicación para cumplir con el contrato de la aplicación remota</a:t>
            </a:r>
          </a:p>
          <a:p>
            <a:pPr lvl="1"/>
            <a:r>
              <a:rPr lang="es-ES" altLang="es-MX" sz="2400"/>
              <a:t>Los formatos de datos de transmisión pueden ser distintos de los de la aplicación cliente</a:t>
            </a:r>
          </a:p>
          <a:p>
            <a:pPr lvl="1"/>
            <a:r>
              <a:rPr lang="es-ES" altLang="es-MX" sz="2400"/>
              <a:t>El contrato con la otra aplicación puede cambiar o determinarse dinámicamente</a:t>
            </a:r>
          </a:p>
          <a:p>
            <a:pPr lvl="1"/>
            <a:r>
              <a:rPr lang="es-ES" altLang="es-MX" sz="2400"/>
              <a:t>La comunicación puede ser asincrónica</a:t>
            </a:r>
          </a:p>
          <a:p>
            <a:pPr lvl="1"/>
            <a:endParaRPr lang="es-ES" altLang="es-MX" sz="2400"/>
          </a:p>
        </p:txBody>
      </p:sp>
    </p:spTree>
    <p:extLst>
      <p:ext uri="{BB962C8B-B14F-4D97-AF65-F5344CB8AC3E}">
        <p14:creationId xmlns:p14="http://schemas.microsoft.com/office/powerpoint/2010/main" val="40934736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/>
              <a:t>Service Gateway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MX"/>
              <a:t>Solución</a:t>
            </a:r>
          </a:p>
          <a:p>
            <a:pPr lvl="1"/>
            <a:r>
              <a:rPr lang="es-ES" altLang="es-MX"/>
              <a:t>Encapsular el problema de la comunicación y otros detalles, en un componente Service Gateway</a:t>
            </a:r>
          </a:p>
        </p:txBody>
      </p:sp>
    </p:spTree>
    <p:extLst>
      <p:ext uri="{BB962C8B-B14F-4D97-AF65-F5344CB8AC3E}">
        <p14:creationId xmlns:p14="http://schemas.microsoft.com/office/powerpoint/2010/main" val="417972523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AR" altLang="es-MX"/>
              <a:t>Modelo de despliegue.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3506838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/>
              <a:t>Modelo de despliegue</a:t>
            </a:r>
          </a:p>
        </p:txBody>
      </p:sp>
      <p:pic>
        <p:nvPicPr>
          <p:cNvPr id="22426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4417" y="1557338"/>
            <a:ext cx="11328400" cy="5056187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5436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Arquitectura de Capas</a:t>
            </a:r>
            <a:endParaRPr lang="en-US" altLang="es-MX"/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AR" altLang="es-MX"/>
              <a:t>Contexto</a:t>
            </a:r>
          </a:p>
          <a:p>
            <a:pPr lvl="1"/>
            <a:r>
              <a:rPr lang="es-AR" altLang="es-MX"/>
              <a:t>Diseñamos una aplicación en capas, donde cada capa expone servicios que otras aplicaciones o capas pueden consumir, y donde cada capa puede consumir servicios de otras.</a:t>
            </a:r>
          </a:p>
          <a:p>
            <a:r>
              <a:rPr lang="es-AR" altLang="es-MX"/>
              <a:t>Problema</a:t>
            </a:r>
          </a:p>
          <a:p>
            <a:pPr lvl="1"/>
            <a:r>
              <a:rPr lang="es-AR" altLang="es-MX"/>
              <a:t>Cuáles son las capas y qué componente se coloca en cada capa.</a:t>
            </a:r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96371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Arquitectura en Capas</a:t>
            </a:r>
            <a:endParaRPr lang="en-US" altLang="es-MX"/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es-AR" altLang="es-MX"/>
              <a:t>Solución</a:t>
            </a:r>
          </a:p>
          <a:p>
            <a:pPr marL="990600" lvl="1" indent="-533400"/>
            <a:r>
              <a:rPr lang="es-AR" altLang="es-MX"/>
              <a:t>Una aplicación en 3 capas de servicios:</a:t>
            </a:r>
          </a:p>
          <a:p>
            <a:pPr marL="1371600" lvl="2" indent="-457200"/>
            <a:r>
              <a:rPr lang="es-AR" altLang="es-MX"/>
              <a:t>Presentación</a:t>
            </a:r>
          </a:p>
          <a:p>
            <a:pPr marL="1371600" lvl="2" indent="-457200"/>
            <a:r>
              <a:rPr lang="es-AR" altLang="es-MX"/>
              <a:t>Negocios</a:t>
            </a:r>
          </a:p>
          <a:p>
            <a:pPr marL="1371600" lvl="2" indent="-457200"/>
            <a:r>
              <a:rPr lang="es-AR" altLang="es-MX"/>
              <a:t>Datos</a:t>
            </a:r>
          </a:p>
          <a:p>
            <a:pPr marL="990600" lvl="1" indent="-533400"/>
            <a:r>
              <a:rPr lang="es-AR" altLang="es-MX"/>
              <a:t>Hay servicios de base que todas las capas utilizan</a:t>
            </a:r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56596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/>
              <a:t>Arquitectura de Capas.</a:t>
            </a:r>
          </a:p>
        </p:txBody>
      </p:sp>
      <p:pic>
        <p:nvPicPr>
          <p:cNvPr id="22323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63751" y="1484314"/>
            <a:ext cx="8449733" cy="4968875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7042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Arquitectura en Capas</a:t>
            </a:r>
            <a:endParaRPr lang="en-US" altLang="es-MX"/>
          </a:p>
        </p:txBody>
      </p:sp>
      <p:sp>
        <p:nvSpPr>
          <p:cNvPr id="2222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AR" altLang="es-MX" sz="2800"/>
              <a:t>¿Qué intentamos conseguir con este modelo?.</a:t>
            </a:r>
          </a:p>
          <a:p>
            <a:pPr lvl="1">
              <a:lnSpc>
                <a:spcPct val="90000"/>
              </a:lnSpc>
            </a:pPr>
            <a:r>
              <a:rPr lang="es-AR" altLang="es-MX" sz="2400"/>
              <a:t>Queremos minimizar los efectos de cambiar una capa.</a:t>
            </a:r>
          </a:p>
          <a:p>
            <a:pPr lvl="1">
              <a:lnSpc>
                <a:spcPct val="90000"/>
              </a:lnSpc>
            </a:pPr>
            <a:r>
              <a:rPr lang="es-AR" altLang="es-MX" sz="2400"/>
              <a:t>Los servicios se pueden exponer hacia fuera del lugar físico o de la empresa.</a:t>
            </a:r>
          </a:p>
          <a:p>
            <a:pPr lvl="1">
              <a:lnSpc>
                <a:spcPct val="90000"/>
              </a:lnSpc>
            </a:pPr>
            <a:r>
              <a:rPr lang="es-AR" altLang="es-MX" sz="2400"/>
              <a:t>Comunicarse con otros servicios involucra múltiples protocolos, formatos de datos y conocimientos técnicos.</a:t>
            </a:r>
          </a:p>
          <a:p>
            <a:pPr lvl="1">
              <a:lnSpc>
                <a:spcPct val="90000"/>
              </a:lnSpc>
            </a:pPr>
            <a:r>
              <a:rPr lang="es-AR" altLang="es-MX" sz="2400"/>
              <a:t>Tratamos de aislar la lógica de negocios, de la tecnología usada para acceder a los servicios (Se consigue un código mas reutilizable).</a:t>
            </a:r>
            <a:endParaRPr lang="en-US" altLang="es-MX" sz="2400"/>
          </a:p>
        </p:txBody>
      </p:sp>
    </p:spTree>
    <p:extLst>
      <p:ext uri="{BB962C8B-B14F-4D97-AF65-F5344CB8AC3E}">
        <p14:creationId xmlns:p14="http://schemas.microsoft.com/office/powerpoint/2010/main" val="336476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altLang="es-MX"/>
              <a:t>Arquitectura en Capas</a:t>
            </a:r>
            <a:endParaRPr lang="en-US" altLang="es-MX"/>
          </a:p>
        </p:txBody>
      </p:sp>
      <p:pic>
        <p:nvPicPr>
          <p:cNvPr id="118789" name="Picture 5" descr="Arc_ThreeLayeredSvcsApp_Fig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400" y="1524000"/>
            <a:ext cx="8534400" cy="473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50988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3168</TotalTime>
  <Words>1566</Words>
  <Application>Microsoft Office PowerPoint</Application>
  <PresentationFormat>Personalizado</PresentationFormat>
  <Paragraphs>221</Paragraphs>
  <Slides>48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49" baseType="lpstr">
      <vt:lpstr>Faceta</vt:lpstr>
      <vt:lpstr>Presentación de PowerPoint</vt:lpstr>
      <vt:lpstr>Arquitectura aplicación.</vt:lpstr>
      <vt:lpstr>Características .NET Framework</vt:lpstr>
      <vt:lpstr>Características .NET Framework</vt:lpstr>
      <vt:lpstr>Arquitectura de Capas</vt:lpstr>
      <vt:lpstr>Arquitectura en Capas</vt:lpstr>
      <vt:lpstr>Arquitectura de Capas.</vt:lpstr>
      <vt:lpstr>Arquitectura en Capas</vt:lpstr>
      <vt:lpstr>Arquitectura en Capas</vt:lpstr>
      <vt:lpstr>Capa de Datos</vt:lpstr>
      <vt:lpstr>Capa de Datos</vt:lpstr>
      <vt:lpstr>Capa de Datos</vt:lpstr>
      <vt:lpstr>Capa de Datos</vt:lpstr>
      <vt:lpstr>Patrones en Capa de Datos</vt:lpstr>
      <vt:lpstr>Table Data Gateway</vt:lpstr>
      <vt:lpstr>Row Data Gateway</vt:lpstr>
      <vt:lpstr>Unit of Work</vt:lpstr>
      <vt:lpstr>Capa de Negocio</vt:lpstr>
      <vt:lpstr>Capa de Negocios</vt:lpstr>
      <vt:lpstr>Patrones en Capa de Negocios</vt:lpstr>
      <vt:lpstr>Domain Model</vt:lpstr>
      <vt:lpstr>Service Layer</vt:lpstr>
      <vt:lpstr>Modelo de Microsoft</vt:lpstr>
      <vt:lpstr>Business Entities</vt:lpstr>
      <vt:lpstr>Business Entities</vt:lpstr>
      <vt:lpstr>Business Components</vt:lpstr>
      <vt:lpstr>Business Workflow</vt:lpstr>
      <vt:lpstr>Capa de Presentación</vt:lpstr>
      <vt:lpstr>Capa de Presentación</vt:lpstr>
      <vt:lpstr>User Interface Components</vt:lpstr>
      <vt:lpstr>User Interface Process Components</vt:lpstr>
      <vt:lpstr>Patrones en la Capa de Presentación</vt:lpstr>
      <vt:lpstr>Template View</vt:lpstr>
      <vt:lpstr>Model View Controller</vt:lpstr>
      <vt:lpstr>Page Controller</vt:lpstr>
      <vt:lpstr>Front Controller</vt:lpstr>
      <vt:lpstr>Patrones entre Capas</vt:lpstr>
      <vt:lpstr>Patrones entre capas</vt:lpstr>
      <vt:lpstr>Data Transfer Object</vt:lpstr>
      <vt:lpstr>Remote Facade</vt:lpstr>
      <vt:lpstr>Service Interface</vt:lpstr>
      <vt:lpstr>Service Interface</vt:lpstr>
      <vt:lpstr>Service Interface</vt:lpstr>
      <vt:lpstr>Service Gateway</vt:lpstr>
      <vt:lpstr>Service Gateway</vt:lpstr>
      <vt:lpstr>Service Gateway</vt:lpstr>
      <vt:lpstr>Modelo de despliegue.</vt:lpstr>
      <vt:lpstr>Modelo de despliegue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ISRAEL</dc:creator>
  <cp:lastModifiedBy>PTC-Cub7</cp:lastModifiedBy>
  <cp:revision>55</cp:revision>
  <dcterms:created xsi:type="dcterms:W3CDTF">2014-06-10T17:42:12Z</dcterms:created>
  <dcterms:modified xsi:type="dcterms:W3CDTF">2014-09-19T19:18:28Z</dcterms:modified>
</cp:coreProperties>
</file>