
<file path=[Content_Types].xml><?xml version="1.0" encoding="utf-8"?>
<Types xmlns="http://schemas.openxmlformats.org/package/2006/content-types">
  <Override PartName="/ppt/slides/slide6.xml" ContentType="application/vnd.openxmlformats-officedocument.presentationml.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Default Extension="png" ContentType="image/png"/>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62" r:id="rId4"/>
    <p:sldId id="264" r:id="rId5"/>
    <p:sldId id="265" r:id="rId6"/>
    <p:sldId id="266" r:id="rId7"/>
    <p:sldId id="267" r:id="rId8"/>
    <p:sldId id="268" r:id="rId9"/>
    <p:sldId id="269" r:id="rId10"/>
    <p:sldId id="286" r:id="rId11"/>
    <p:sldId id="284" r:id="rId12"/>
    <p:sldId id="271" r:id="rId13"/>
    <p:sldId id="258" r:id="rId14"/>
    <p:sldId id="263" r:id="rId15"/>
    <p:sldId id="272" r:id="rId16"/>
    <p:sldId id="260" r:id="rId17"/>
    <p:sldId id="273" r:id="rId18"/>
    <p:sldId id="257" r:id="rId19"/>
    <p:sldId id="259" r:id="rId20"/>
    <p:sldId id="274" r:id="rId21"/>
    <p:sldId id="275" r:id="rId22"/>
    <p:sldId id="276" r:id="rId23"/>
    <p:sldId id="279" r:id="rId24"/>
    <p:sldId id="283" r:id="rId25"/>
    <p:sldId id="277" r:id="rId26"/>
    <p:sldId id="280" r:id="rId27"/>
    <p:sldId id="287" r:id="rId28"/>
    <p:sldId id="288" r:id="rId29"/>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0" d="100"/>
          <a:sy n="70" d="100"/>
        </p:scale>
        <p:origin x="-1374" y="-5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494FF25-5541-4934-8A63-7B8773CEBB04}" type="doc">
      <dgm:prSet loTypeId="urn:microsoft.com/office/officeart/2005/8/layout/vList2" loCatId="list" qsTypeId="urn:microsoft.com/office/officeart/2005/8/quickstyle/simple1" qsCatId="simple" csTypeId="urn:microsoft.com/office/officeart/2005/8/colors/accent2_3" csCatId="accent2" phldr="1"/>
      <dgm:spPr/>
      <dgm:t>
        <a:bodyPr/>
        <a:lstStyle/>
        <a:p>
          <a:endParaRPr lang="es-MX"/>
        </a:p>
      </dgm:t>
    </dgm:pt>
    <dgm:pt modelId="{FDCC0E09-BE00-4206-8170-8499715C81B0}">
      <dgm:prSet phldrT="[Texto]" custT="1"/>
      <dgm:spPr>
        <a:noFill/>
      </dgm:spPr>
      <dgm:t>
        <a:bodyPr/>
        <a:lstStyle/>
        <a:p>
          <a:pPr algn="ctr"/>
          <a:r>
            <a:rPr lang="es-MX" sz="3600" dirty="0" smtClean="0">
              <a:solidFill>
                <a:schemeClr val="accent6">
                  <a:lumMod val="50000"/>
                </a:schemeClr>
              </a:solidFill>
            </a:rPr>
            <a:t>Resumen</a:t>
          </a:r>
          <a:endParaRPr lang="es-MX" sz="3600" dirty="0">
            <a:solidFill>
              <a:schemeClr val="accent6">
                <a:lumMod val="50000"/>
              </a:schemeClr>
            </a:solidFill>
          </a:endParaRPr>
        </a:p>
      </dgm:t>
    </dgm:pt>
    <dgm:pt modelId="{89E6E362-3DD9-42D7-8910-C21D9ED73DD2}" type="parTrans" cxnId="{F427E090-FB92-43C6-BED9-8DC6825BFFD6}">
      <dgm:prSet/>
      <dgm:spPr/>
      <dgm:t>
        <a:bodyPr/>
        <a:lstStyle/>
        <a:p>
          <a:endParaRPr lang="es-MX"/>
        </a:p>
      </dgm:t>
    </dgm:pt>
    <dgm:pt modelId="{D00B1277-D7C4-4375-AA49-23BAD9DAF1E2}" type="sibTrans" cxnId="{F427E090-FB92-43C6-BED9-8DC6825BFFD6}">
      <dgm:prSet/>
      <dgm:spPr/>
      <dgm:t>
        <a:bodyPr/>
        <a:lstStyle/>
        <a:p>
          <a:endParaRPr lang="es-MX"/>
        </a:p>
      </dgm:t>
    </dgm:pt>
    <dgm:pt modelId="{3DB97830-AAAD-42C0-A2C3-EBF6997A7314}" type="pres">
      <dgm:prSet presAssocID="{4494FF25-5541-4934-8A63-7B8773CEBB04}" presName="linear" presStyleCnt="0">
        <dgm:presLayoutVars>
          <dgm:animLvl val="lvl"/>
          <dgm:resizeHandles val="exact"/>
        </dgm:presLayoutVars>
      </dgm:prSet>
      <dgm:spPr/>
      <dgm:t>
        <a:bodyPr/>
        <a:lstStyle/>
        <a:p>
          <a:endParaRPr lang="es-MX"/>
        </a:p>
      </dgm:t>
    </dgm:pt>
    <dgm:pt modelId="{E49B9311-2A08-4DEF-8A7C-D6135C3D0FE7}" type="pres">
      <dgm:prSet presAssocID="{FDCC0E09-BE00-4206-8170-8499715C81B0}" presName="parentText" presStyleLbl="node1" presStyleIdx="0" presStyleCnt="1" custScaleY="174451" custLinFactNeighborX="-469" custLinFactNeighborY="13143">
        <dgm:presLayoutVars>
          <dgm:chMax val="0"/>
          <dgm:bulletEnabled val="1"/>
        </dgm:presLayoutVars>
      </dgm:prSet>
      <dgm:spPr/>
      <dgm:t>
        <a:bodyPr/>
        <a:lstStyle/>
        <a:p>
          <a:endParaRPr lang="es-MX"/>
        </a:p>
      </dgm:t>
    </dgm:pt>
  </dgm:ptLst>
  <dgm:cxnLst>
    <dgm:cxn modelId="{F427E090-FB92-43C6-BED9-8DC6825BFFD6}" srcId="{4494FF25-5541-4934-8A63-7B8773CEBB04}" destId="{FDCC0E09-BE00-4206-8170-8499715C81B0}" srcOrd="0" destOrd="0" parTransId="{89E6E362-3DD9-42D7-8910-C21D9ED73DD2}" sibTransId="{D00B1277-D7C4-4375-AA49-23BAD9DAF1E2}"/>
    <dgm:cxn modelId="{A5291D14-8229-4423-B1D4-F6C293BA7C62}" type="presOf" srcId="{FDCC0E09-BE00-4206-8170-8499715C81B0}" destId="{E49B9311-2A08-4DEF-8A7C-D6135C3D0FE7}" srcOrd="0" destOrd="0" presId="urn:microsoft.com/office/officeart/2005/8/layout/vList2"/>
    <dgm:cxn modelId="{B51A0F45-9788-4797-8C5B-FC0F6B3EFD03}" type="presOf" srcId="{4494FF25-5541-4934-8A63-7B8773CEBB04}" destId="{3DB97830-AAAD-42C0-A2C3-EBF6997A7314}" srcOrd="0" destOrd="0" presId="urn:microsoft.com/office/officeart/2005/8/layout/vList2"/>
    <dgm:cxn modelId="{E0D4694B-E2C1-4FC6-9C52-DDA39B6E8270}" type="presParOf" srcId="{3DB97830-AAAD-42C0-A2C3-EBF6997A7314}" destId="{E49B9311-2A08-4DEF-8A7C-D6135C3D0FE7}"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494FF25-5541-4934-8A63-7B8773CEBB04}" type="doc">
      <dgm:prSet loTypeId="urn:microsoft.com/office/officeart/2005/8/layout/vList2" loCatId="list" qsTypeId="urn:microsoft.com/office/officeart/2005/8/quickstyle/simple1" qsCatId="simple" csTypeId="urn:microsoft.com/office/officeart/2005/8/colors/accent2_3" csCatId="accent2" phldr="1"/>
      <dgm:spPr/>
      <dgm:t>
        <a:bodyPr/>
        <a:lstStyle/>
        <a:p>
          <a:endParaRPr lang="es-MX"/>
        </a:p>
      </dgm:t>
    </dgm:pt>
    <dgm:pt modelId="{FDCC0E09-BE00-4206-8170-8499715C81B0}">
      <dgm:prSet phldrT="[Texto]" custT="1"/>
      <dgm:spPr>
        <a:noFill/>
      </dgm:spPr>
      <dgm:t>
        <a:bodyPr/>
        <a:lstStyle/>
        <a:p>
          <a:pPr algn="ctr"/>
          <a:r>
            <a:rPr lang="es-MX" sz="3600" dirty="0" smtClean="0">
              <a:solidFill>
                <a:schemeClr val="accent6">
                  <a:lumMod val="50000"/>
                </a:schemeClr>
              </a:solidFill>
            </a:rPr>
            <a:t>Referencias bibliográficas</a:t>
          </a:r>
          <a:endParaRPr lang="es-MX" sz="3600" dirty="0">
            <a:solidFill>
              <a:schemeClr val="accent6">
                <a:lumMod val="50000"/>
              </a:schemeClr>
            </a:solidFill>
          </a:endParaRPr>
        </a:p>
      </dgm:t>
    </dgm:pt>
    <dgm:pt modelId="{89E6E362-3DD9-42D7-8910-C21D9ED73DD2}" type="parTrans" cxnId="{F427E090-FB92-43C6-BED9-8DC6825BFFD6}">
      <dgm:prSet/>
      <dgm:spPr/>
      <dgm:t>
        <a:bodyPr/>
        <a:lstStyle/>
        <a:p>
          <a:endParaRPr lang="es-MX"/>
        </a:p>
      </dgm:t>
    </dgm:pt>
    <dgm:pt modelId="{D00B1277-D7C4-4375-AA49-23BAD9DAF1E2}" type="sibTrans" cxnId="{F427E090-FB92-43C6-BED9-8DC6825BFFD6}">
      <dgm:prSet/>
      <dgm:spPr/>
      <dgm:t>
        <a:bodyPr/>
        <a:lstStyle/>
        <a:p>
          <a:endParaRPr lang="es-MX"/>
        </a:p>
      </dgm:t>
    </dgm:pt>
    <dgm:pt modelId="{3DB97830-AAAD-42C0-A2C3-EBF6997A7314}" type="pres">
      <dgm:prSet presAssocID="{4494FF25-5541-4934-8A63-7B8773CEBB04}" presName="linear" presStyleCnt="0">
        <dgm:presLayoutVars>
          <dgm:animLvl val="lvl"/>
          <dgm:resizeHandles val="exact"/>
        </dgm:presLayoutVars>
      </dgm:prSet>
      <dgm:spPr/>
      <dgm:t>
        <a:bodyPr/>
        <a:lstStyle/>
        <a:p>
          <a:endParaRPr lang="es-MX"/>
        </a:p>
      </dgm:t>
    </dgm:pt>
    <dgm:pt modelId="{E49B9311-2A08-4DEF-8A7C-D6135C3D0FE7}" type="pres">
      <dgm:prSet presAssocID="{FDCC0E09-BE00-4206-8170-8499715C81B0}" presName="parentText" presStyleLbl="node1" presStyleIdx="0" presStyleCnt="1" custScaleY="103086" custLinFactY="1132" custLinFactNeighborX="893" custLinFactNeighborY="100000">
        <dgm:presLayoutVars>
          <dgm:chMax val="0"/>
          <dgm:bulletEnabled val="1"/>
        </dgm:presLayoutVars>
      </dgm:prSet>
      <dgm:spPr/>
      <dgm:t>
        <a:bodyPr/>
        <a:lstStyle/>
        <a:p>
          <a:endParaRPr lang="es-MX"/>
        </a:p>
      </dgm:t>
    </dgm:pt>
  </dgm:ptLst>
  <dgm:cxnLst>
    <dgm:cxn modelId="{ABC25DB8-42D2-4B43-A80B-81DC4AD40650}" type="presOf" srcId="{FDCC0E09-BE00-4206-8170-8499715C81B0}" destId="{E49B9311-2A08-4DEF-8A7C-D6135C3D0FE7}" srcOrd="0" destOrd="0" presId="urn:microsoft.com/office/officeart/2005/8/layout/vList2"/>
    <dgm:cxn modelId="{F427E090-FB92-43C6-BED9-8DC6825BFFD6}" srcId="{4494FF25-5541-4934-8A63-7B8773CEBB04}" destId="{FDCC0E09-BE00-4206-8170-8499715C81B0}" srcOrd="0" destOrd="0" parTransId="{89E6E362-3DD9-42D7-8910-C21D9ED73DD2}" sibTransId="{D00B1277-D7C4-4375-AA49-23BAD9DAF1E2}"/>
    <dgm:cxn modelId="{E331BCBC-C8A2-43E5-9CC5-4C0DFB1C36CF}" type="presOf" srcId="{4494FF25-5541-4934-8A63-7B8773CEBB04}" destId="{3DB97830-AAAD-42C0-A2C3-EBF6997A7314}" srcOrd="0" destOrd="0" presId="urn:microsoft.com/office/officeart/2005/8/layout/vList2"/>
    <dgm:cxn modelId="{6D5EAB16-9DE4-4592-B333-CCDF808B51C8}" type="presParOf" srcId="{3DB97830-AAAD-42C0-A2C3-EBF6997A7314}" destId="{E49B9311-2A08-4DEF-8A7C-D6135C3D0FE7}"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9B9311-2A08-4DEF-8A7C-D6135C3D0FE7}">
      <dsp:nvSpPr>
        <dsp:cNvPr id="0" name=""/>
        <dsp:cNvSpPr/>
      </dsp:nvSpPr>
      <dsp:spPr>
        <a:xfrm>
          <a:off x="0" y="280777"/>
          <a:ext cx="8064895" cy="672897"/>
        </a:xfrm>
        <a:prstGeom prst="roundRect">
          <a:avLst/>
        </a:prstGeom>
        <a:solidFill>
          <a:schemeClr val="accent2">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s-MX" sz="3600" kern="1200" dirty="0" smtClean="0">
              <a:solidFill>
                <a:schemeClr val="accent6">
                  <a:lumMod val="50000"/>
                </a:schemeClr>
              </a:solidFill>
            </a:rPr>
            <a:t>Resumen</a:t>
          </a:r>
          <a:endParaRPr lang="es-MX" sz="3600" kern="1200" dirty="0">
            <a:solidFill>
              <a:schemeClr val="accent6">
                <a:lumMod val="50000"/>
              </a:schemeClr>
            </a:solidFill>
          </a:endParaRPr>
        </a:p>
      </dsp:txBody>
      <dsp:txXfrm>
        <a:off x="32848" y="313625"/>
        <a:ext cx="7999199" cy="607201"/>
      </dsp:txXfrm>
    </dsp:sp>
    <dsp:sp modelId="{1038474B-7EDC-452D-8D53-AF8A014CD6A4}">
      <dsp:nvSpPr>
        <dsp:cNvPr id="0" name=""/>
        <dsp:cNvSpPr/>
      </dsp:nvSpPr>
      <dsp:spPr>
        <a:xfrm>
          <a:off x="0" y="866589"/>
          <a:ext cx="8064895" cy="827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6060" tIns="6350" rIns="35560" bIns="6350" numCol="1" spcCol="1270" anchor="t" anchorCtr="0">
          <a:noAutofit/>
        </a:bodyPr>
        <a:lstStyle/>
        <a:p>
          <a:pPr marL="57150" lvl="1" indent="-57150" algn="l" defTabSz="177800">
            <a:lnSpc>
              <a:spcPct val="90000"/>
            </a:lnSpc>
            <a:spcBef>
              <a:spcPct val="0"/>
            </a:spcBef>
            <a:spcAft>
              <a:spcPct val="20000"/>
            </a:spcAft>
            <a:buChar char="••"/>
          </a:pPr>
          <a:endParaRPr lang="es-MX" sz="400" kern="1200"/>
        </a:p>
      </dsp:txBody>
      <dsp:txXfrm>
        <a:off x="0" y="866589"/>
        <a:ext cx="8064895" cy="8271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9B9311-2A08-4DEF-8A7C-D6135C3D0FE7}">
      <dsp:nvSpPr>
        <dsp:cNvPr id="0" name=""/>
        <dsp:cNvSpPr/>
      </dsp:nvSpPr>
      <dsp:spPr>
        <a:xfrm>
          <a:off x="0" y="280777"/>
          <a:ext cx="8064895" cy="672897"/>
        </a:xfrm>
        <a:prstGeom prst="roundRect">
          <a:avLst/>
        </a:prstGeom>
        <a:solidFill>
          <a:schemeClr val="accent2">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s-MX" sz="3600" kern="1200" dirty="0" smtClean="0">
              <a:solidFill>
                <a:schemeClr val="accent6">
                  <a:lumMod val="50000"/>
                </a:schemeClr>
              </a:solidFill>
            </a:rPr>
            <a:t>Referencias bibliográficas</a:t>
          </a:r>
          <a:endParaRPr lang="es-MX" sz="3600" kern="1200" dirty="0">
            <a:solidFill>
              <a:schemeClr val="accent6">
                <a:lumMod val="50000"/>
              </a:schemeClr>
            </a:solidFill>
          </a:endParaRPr>
        </a:p>
      </dsp:txBody>
      <dsp:txXfrm>
        <a:off x="32848" y="313625"/>
        <a:ext cx="7999199" cy="607201"/>
      </dsp:txXfrm>
    </dsp:sp>
    <dsp:sp modelId="{1038474B-7EDC-452D-8D53-AF8A014CD6A4}">
      <dsp:nvSpPr>
        <dsp:cNvPr id="0" name=""/>
        <dsp:cNvSpPr/>
      </dsp:nvSpPr>
      <dsp:spPr>
        <a:xfrm>
          <a:off x="0" y="866589"/>
          <a:ext cx="8064895" cy="827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6060" tIns="6350" rIns="35560" bIns="6350" numCol="1" spcCol="1270" anchor="t" anchorCtr="0">
          <a:noAutofit/>
        </a:bodyPr>
        <a:lstStyle/>
        <a:p>
          <a:pPr marL="57150" lvl="1" indent="-57150" algn="l" defTabSz="177800">
            <a:lnSpc>
              <a:spcPct val="90000"/>
            </a:lnSpc>
            <a:spcBef>
              <a:spcPct val="0"/>
            </a:spcBef>
            <a:spcAft>
              <a:spcPct val="20000"/>
            </a:spcAft>
            <a:buChar char="••"/>
          </a:pPr>
          <a:endParaRPr lang="es-MX" sz="400" kern="1200" dirty="0"/>
        </a:p>
      </dsp:txBody>
      <dsp:txXfrm>
        <a:off x="0" y="866589"/>
        <a:ext cx="8064895" cy="82719"/>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Pr>
        <a:gradFill flip="none" rotWithShape="1">
          <a:gsLst>
            <a:gs pos="46000">
              <a:srgbClr val="E2F1D3"/>
            </a:gs>
            <a:gs pos="100000">
              <a:srgbClr val="F8FBC3"/>
            </a:gs>
          </a:gsLst>
          <a:lin ang="5400000" scaled="1"/>
          <a:tileRect/>
        </a:gradFill>
        <a:effectLst/>
      </p:bgPr>
    </p:bg>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3947D2C-F5C7-4364-A5AA-C4FC5FDF4BAF}"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Haga clic para modificar el estilo de título del patrón</a:t>
            </a:r>
            <a:endParaRPr lang="es-MX" dirty="0"/>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3947D2C-F5C7-4364-A5AA-C4FC5FDF4BAF}"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a:xfrm>
            <a:off x="971600" y="116633"/>
            <a:ext cx="6984776" cy="432048"/>
          </a:xfrm>
          <a:prstGeom prst="rect">
            <a:avLst/>
          </a:prstGeom>
        </p:spPr>
        <p:txBody>
          <a:bodyPr/>
          <a:lstStyle/>
          <a:p>
            <a:fld id="{43559C9C-C4AC-4B26-AC2B-23FAA46F0F3B}" type="datetimeFigureOut">
              <a:rPr lang="es-MX" smtClean="0"/>
              <a:pPr/>
              <a:t>03/10/2015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C3947D2C-F5C7-4364-A5AA-C4FC5FDF4BAF}"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a:xfrm>
            <a:off x="971600" y="116633"/>
            <a:ext cx="6984776" cy="432048"/>
          </a:xfrm>
          <a:prstGeom prst="rect">
            <a:avLst/>
          </a:prstGeom>
        </p:spPr>
        <p:txBody>
          <a:bodyPr/>
          <a:lstStyle/>
          <a:p>
            <a:fld id="{43559C9C-C4AC-4B26-AC2B-23FAA46F0F3B}" type="datetimeFigureOut">
              <a:rPr lang="es-MX" smtClean="0"/>
              <a:pPr/>
              <a:t>03/10/2015</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C3947D2C-F5C7-4364-A5AA-C4FC5FDF4BAF}"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a:xfrm>
            <a:off x="971600" y="116633"/>
            <a:ext cx="6984776" cy="432048"/>
          </a:xfrm>
          <a:prstGeom prst="rect">
            <a:avLst/>
          </a:prstGeom>
        </p:spPr>
        <p:txBody>
          <a:bodyPr/>
          <a:lstStyle/>
          <a:p>
            <a:fld id="{43559C9C-C4AC-4B26-AC2B-23FAA46F0F3B}" type="datetimeFigureOut">
              <a:rPr lang="es-MX" smtClean="0"/>
              <a:pPr/>
              <a:t>03/10/2015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C3947D2C-F5C7-4364-A5AA-C4FC5FDF4BAF}"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a:xfrm>
            <a:off x="971600" y="116633"/>
            <a:ext cx="6984776" cy="432048"/>
          </a:xfrm>
          <a:prstGeom prst="rect">
            <a:avLst/>
          </a:prstGeom>
        </p:spPr>
        <p:txBody>
          <a:bodyPr/>
          <a:lstStyle/>
          <a:p>
            <a:fld id="{43559C9C-C4AC-4B26-AC2B-23FAA46F0F3B}" type="datetimeFigureOut">
              <a:rPr lang="es-MX" smtClean="0"/>
              <a:pPr/>
              <a:t>03/10/2015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C3947D2C-F5C7-4364-A5AA-C4FC5FDF4BAF}"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4.png"/><Relationship Id="rId5" Type="http://schemas.openxmlformats.org/officeDocument/2006/relationships/slideLayout" Target="../slideLayouts/slideLayout5.xml"/><Relationship Id="rId10"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46000">
              <a:srgbClr val="E2F1D3"/>
            </a:gs>
            <a:gs pos="100000">
              <a:srgbClr val="F8FBC3"/>
            </a:gs>
          </a:gsLst>
          <a:lin ang="5400000" scaled="1"/>
          <a:tileRect/>
        </a:gradFill>
        <a:effectLst/>
      </p:bgPr>
    </p:bg>
    <p:spTree>
      <p:nvGrpSpPr>
        <p:cNvPr id="1" name=""/>
        <p:cNvGrpSpPr/>
        <p:nvPr/>
      </p:nvGrpSpPr>
      <p:grpSpPr>
        <a:xfrm>
          <a:off x="0" y="0"/>
          <a:ext cx="0" cy="0"/>
          <a:chOff x="0" y="0"/>
          <a:chExt cx="0" cy="0"/>
        </a:xfrm>
      </p:grpSpPr>
      <p:pic>
        <p:nvPicPr>
          <p:cNvPr id="8205" name="Picture 13"/>
          <p:cNvPicPr>
            <a:picLocks noChangeAspect="1" noChangeArrowheads="1"/>
          </p:cNvPicPr>
          <p:nvPr userDrawn="1"/>
        </p:nvPicPr>
        <p:blipFill>
          <a:blip r:embed="rId8" cstate="print">
            <a:lum contrast="6000"/>
          </a:blip>
          <a:srcRect/>
          <a:stretch>
            <a:fillRect/>
          </a:stretch>
        </p:blipFill>
        <p:spPr bwMode="auto">
          <a:xfrm flipV="1">
            <a:off x="9036496" y="839688"/>
            <a:ext cx="107504" cy="6018312"/>
          </a:xfrm>
          <a:prstGeom prst="rect">
            <a:avLst/>
          </a:prstGeom>
          <a:noFill/>
          <a:ln w="9525">
            <a:noFill/>
            <a:miter lim="800000"/>
            <a:headEnd/>
            <a:tailEnd/>
          </a:ln>
        </p:spPr>
      </p:pic>
      <p:pic>
        <p:nvPicPr>
          <p:cNvPr id="14" name="13 Imagen" descr="edificio uaem 2.png"/>
          <p:cNvPicPr>
            <a:picLocks noChangeAspect="1"/>
          </p:cNvPicPr>
          <p:nvPr userDrawn="1"/>
        </p:nvPicPr>
        <p:blipFill>
          <a:blip r:embed="rId9" cstate="print">
            <a:clrChange>
              <a:clrFrom>
                <a:srgbClr val="FFFFFF"/>
              </a:clrFrom>
              <a:clrTo>
                <a:srgbClr val="FFFFFF">
                  <a:alpha val="0"/>
                </a:srgbClr>
              </a:clrTo>
            </a:clrChange>
            <a:duotone>
              <a:schemeClr val="accent3">
                <a:shade val="45000"/>
                <a:satMod val="135000"/>
              </a:schemeClr>
              <a:prstClr val="white"/>
            </a:duotone>
            <a:lum bright="44000" contrast="-37000"/>
          </a:blip>
          <a:stretch>
            <a:fillRect/>
          </a:stretch>
        </p:blipFill>
        <p:spPr>
          <a:xfrm>
            <a:off x="6444208" y="3479479"/>
            <a:ext cx="2664296" cy="3405905"/>
          </a:xfrm>
          <a:prstGeom prst="rect">
            <a:avLst/>
          </a:prstGeom>
        </p:spPr>
      </p:pic>
      <p:sp>
        <p:nvSpPr>
          <p:cNvPr id="2" name="1 Marcador de título"/>
          <p:cNvSpPr>
            <a:spLocks noGrp="1"/>
          </p:cNvSpPr>
          <p:nvPr>
            <p:ph type="title"/>
          </p:nvPr>
        </p:nvSpPr>
        <p:spPr>
          <a:xfrm>
            <a:off x="395536" y="1052736"/>
            <a:ext cx="8229600" cy="868958"/>
          </a:xfrm>
          <a:prstGeom prst="rect">
            <a:avLst/>
          </a:prstGeom>
        </p:spPr>
        <p:txBody>
          <a:bodyPr vert="horz" lIns="91440" tIns="45720" rIns="91440" bIns="45720" rtlCol="0" anchor="ctr">
            <a:normAutofit/>
          </a:bodyPr>
          <a:lstStyle/>
          <a:p>
            <a:r>
              <a:rPr lang="es-ES" dirty="0" smtClean="0"/>
              <a:t>Haga clic para modificar el estilo de título del patrón</a:t>
            </a:r>
            <a:endParaRPr lang="es-MX" dirty="0"/>
          </a:p>
        </p:txBody>
      </p:sp>
      <p:sp>
        <p:nvSpPr>
          <p:cNvPr id="3" name="2 Marcador de texto"/>
          <p:cNvSpPr>
            <a:spLocks noGrp="1"/>
          </p:cNvSpPr>
          <p:nvPr>
            <p:ph type="body" idx="1"/>
          </p:nvPr>
        </p:nvSpPr>
        <p:spPr>
          <a:xfrm>
            <a:off x="457200" y="2276872"/>
            <a:ext cx="8229600" cy="3849291"/>
          </a:xfrm>
          <a:prstGeom prst="rect">
            <a:avLst/>
          </a:prstGeom>
        </p:spPr>
        <p:txBody>
          <a:bodyPr vert="horz" lIns="91440" tIns="45720" rIns="91440" bIns="45720" rtlCol="0">
            <a:normAutofit/>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947D2C-F5C7-4364-A5AA-C4FC5FDF4BAF}" type="slidenum">
              <a:rPr lang="es-MX" smtClean="0"/>
              <a:pPr/>
              <a:t>‹Nº›</a:t>
            </a:fld>
            <a:endParaRPr lang="es-MX" dirty="0"/>
          </a:p>
        </p:txBody>
      </p:sp>
      <p:pic>
        <p:nvPicPr>
          <p:cNvPr id="8204" name="Picture 12"/>
          <p:cNvPicPr>
            <a:picLocks noChangeAspect="1" noChangeArrowheads="1"/>
          </p:cNvPicPr>
          <p:nvPr userDrawn="1"/>
        </p:nvPicPr>
        <p:blipFill>
          <a:blip r:embed="rId10" cstate="print"/>
          <a:srcRect/>
          <a:stretch>
            <a:fillRect/>
          </a:stretch>
        </p:blipFill>
        <p:spPr bwMode="auto">
          <a:xfrm>
            <a:off x="14288" y="-27384"/>
            <a:ext cx="9129712" cy="895350"/>
          </a:xfrm>
          <a:prstGeom prst="rect">
            <a:avLst/>
          </a:prstGeom>
          <a:noFill/>
          <a:ln w="9525">
            <a:noFill/>
            <a:miter lim="800000"/>
            <a:headEnd/>
            <a:tailEnd/>
          </a:ln>
        </p:spPr>
      </p:pic>
      <p:pic>
        <p:nvPicPr>
          <p:cNvPr id="23" name="22 Imagen" descr="escudo.png"/>
          <p:cNvPicPr>
            <a:picLocks noChangeAspect="1"/>
          </p:cNvPicPr>
          <p:nvPr userDrawn="1"/>
        </p:nvPicPr>
        <p:blipFill>
          <a:blip r:embed="rId11" cstate="print">
            <a:clrChange>
              <a:clrFrom>
                <a:srgbClr val="FFFFFF"/>
              </a:clrFrom>
              <a:clrTo>
                <a:srgbClr val="FFFFFF">
                  <a:alpha val="0"/>
                </a:srgbClr>
              </a:clrTo>
            </a:clrChange>
          </a:blip>
          <a:stretch>
            <a:fillRect/>
          </a:stretch>
        </p:blipFill>
        <p:spPr>
          <a:xfrm>
            <a:off x="8244408" y="-99392"/>
            <a:ext cx="792088" cy="1006166"/>
          </a:xfrm>
          <a:prstGeom prst="rect">
            <a:avLst/>
          </a:prstGeom>
          <a:ln>
            <a:noFill/>
          </a:ln>
          <a:effectLst>
            <a:softEdge rad="112500"/>
          </a:effec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1" r:id="rId5"/>
    <p:sldLayoutId id="2147483656" r:id="rId6"/>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 Id="rId9" Type="http://schemas.openxmlformats.org/officeDocument/2006/relationships/image" Target="../media/image2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2420888"/>
            <a:ext cx="7772400" cy="1470025"/>
          </a:xfrm>
        </p:spPr>
        <p:txBody>
          <a:bodyPr>
            <a:normAutofit/>
          </a:bodyPr>
          <a:lstStyle/>
          <a:p>
            <a:r>
              <a:rPr lang="es-ES" dirty="0" smtClean="0">
                <a:solidFill>
                  <a:srgbClr val="006600"/>
                </a:solidFill>
              </a:rPr>
              <a:t>AUDITORÍA GUBERNAMENTAL</a:t>
            </a:r>
            <a:endParaRPr lang="es-MX" dirty="0"/>
          </a:p>
        </p:txBody>
      </p:sp>
      <p:sp>
        <p:nvSpPr>
          <p:cNvPr id="3" name="2 Subtítulo"/>
          <p:cNvSpPr>
            <a:spLocks noGrp="1"/>
          </p:cNvSpPr>
          <p:nvPr>
            <p:ph type="subTitle" idx="1"/>
          </p:nvPr>
        </p:nvSpPr>
        <p:spPr>
          <a:xfrm>
            <a:off x="467544" y="3356992"/>
            <a:ext cx="8424936" cy="3312368"/>
          </a:xfrm>
        </p:spPr>
        <p:txBody>
          <a:bodyPr>
            <a:normAutofit/>
          </a:bodyPr>
          <a:lstStyle/>
          <a:p>
            <a:pPr>
              <a:spcBef>
                <a:spcPct val="50000"/>
              </a:spcBef>
            </a:pPr>
            <a:endParaRPr lang="es-ES" dirty="0" smtClean="0">
              <a:solidFill>
                <a:srgbClr val="003300"/>
              </a:solidFill>
            </a:endParaRPr>
          </a:p>
          <a:p>
            <a:pPr>
              <a:spcBef>
                <a:spcPct val="50000"/>
              </a:spcBef>
            </a:pPr>
            <a:endParaRPr lang="es-ES" dirty="0" smtClean="0">
              <a:solidFill>
                <a:srgbClr val="003300"/>
              </a:solidFill>
            </a:endParaRPr>
          </a:p>
          <a:p>
            <a:pPr>
              <a:spcBef>
                <a:spcPct val="50000"/>
              </a:spcBef>
            </a:pPr>
            <a:endParaRPr lang="es-ES" dirty="0" smtClean="0">
              <a:solidFill>
                <a:srgbClr val="003300"/>
              </a:solidFill>
            </a:endParaRPr>
          </a:p>
          <a:p>
            <a:pPr algn="l">
              <a:spcBef>
                <a:spcPts val="0"/>
              </a:spcBef>
            </a:pPr>
            <a:r>
              <a:rPr lang="es-MX" sz="2400" dirty="0" smtClean="0">
                <a:solidFill>
                  <a:srgbClr val="008000"/>
                </a:solidFill>
              </a:rPr>
              <a:t>Profesora:</a:t>
            </a:r>
          </a:p>
          <a:p>
            <a:pPr algn="l">
              <a:spcBef>
                <a:spcPts val="0"/>
              </a:spcBef>
            </a:pPr>
            <a:r>
              <a:rPr lang="es-MX" sz="2400" dirty="0" smtClean="0">
                <a:solidFill>
                  <a:srgbClr val="008000"/>
                </a:solidFill>
              </a:rPr>
              <a:t>Lic. en C.P. Martha Elena Sánchez Rosas </a:t>
            </a:r>
          </a:p>
          <a:p>
            <a:pPr algn="r">
              <a:spcBef>
                <a:spcPct val="50000"/>
              </a:spcBef>
            </a:pPr>
            <a:r>
              <a:rPr lang="es-ES" sz="1700" dirty="0" smtClean="0">
                <a:solidFill>
                  <a:srgbClr val="003300"/>
                </a:solidFill>
              </a:rPr>
              <a:t>Texcoco Estado de México</a:t>
            </a:r>
            <a:r>
              <a:rPr lang="es-ES" sz="1700" smtClean="0">
                <a:solidFill>
                  <a:srgbClr val="003300"/>
                </a:solidFill>
              </a:rPr>
              <a:t>, </a:t>
            </a:r>
            <a:r>
              <a:rPr lang="es-ES" sz="1700" smtClean="0">
                <a:solidFill>
                  <a:srgbClr val="003300"/>
                </a:solidFill>
              </a:rPr>
              <a:t>septiembre 2015</a:t>
            </a:r>
            <a:endParaRPr lang="es-ES" sz="1700" dirty="0">
              <a:solidFill>
                <a:srgbClr val="0033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1052736"/>
            <a:ext cx="8229600" cy="1008112"/>
          </a:xfrm>
        </p:spPr>
        <p:txBody>
          <a:bodyPr>
            <a:normAutofit fontScale="90000"/>
          </a:bodyPr>
          <a:lstStyle/>
          <a:p>
            <a:pPr algn="r"/>
            <a:r>
              <a:rPr lang="es-MX" dirty="0" smtClean="0"/>
              <a:t>Objetivo de la Auditoría gubernamental</a:t>
            </a:r>
            <a:endParaRPr lang="es-MX" dirty="0"/>
          </a:p>
        </p:txBody>
      </p:sp>
      <p:sp>
        <p:nvSpPr>
          <p:cNvPr id="3" name="2 Marcador de contenido"/>
          <p:cNvSpPr>
            <a:spLocks noGrp="1"/>
          </p:cNvSpPr>
          <p:nvPr>
            <p:ph idx="1"/>
          </p:nvPr>
        </p:nvSpPr>
        <p:spPr>
          <a:xfrm>
            <a:off x="457200" y="2559990"/>
            <a:ext cx="8229600" cy="3821338"/>
          </a:xfrm>
        </p:spPr>
        <p:txBody>
          <a:bodyPr/>
          <a:lstStyle/>
          <a:p>
            <a:pPr marL="0" indent="0" algn="just">
              <a:buNone/>
            </a:pPr>
            <a:r>
              <a:rPr lang="es-MX" dirty="0" smtClean="0"/>
              <a:t>Lograr mejoras a la gestión administrativa previniendo ineficiencias y desviaciones a la operación, mas que encontrar culpables.</a:t>
            </a:r>
            <a:endParaRPr lang="es-MX"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79512" y="908720"/>
            <a:ext cx="1656184" cy="165127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915816" y="4240162"/>
            <a:ext cx="3456384" cy="230006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1510782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07704" y="947497"/>
            <a:ext cx="5527848" cy="1041343"/>
          </a:xfrm>
        </p:spPr>
        <p:txBody>
          <a:bodyPr>
            <a:normAutofit fontScale="90000"/>
          </a:bodyPr>
          <a:lstStyle/>
          <a:p>
            <a:pPr algn="r"/>
            <a:r>
              <a:rPr lang="es-MX" sz="3600" dirty="0" smtClean="0"/>
              <a:t>Propósito de la auditoría gubernamental</a:t>
            </a:r>
            <a:endParaRPr lang="es-MX" sz="3600" dirty="0"/>
          </a:p>
        </p:txBody>
      </p:sp>
      <p:sp>
        <p:nvSpPr>
          <p:cNvPr id="3" name="2 Marcador de contenido"/>
          <p:cNvSpPr>
            <a:spLocks noGrp="1"/>
          </p:cNvSpPr>
          <p:nvPr>
            <p:ph idx="1"/>
          </p:nvPr>
        </p:nvSpPr>
        <p:spPr>
          <a:xfrm>
            <a:off x="323528" y="2519772"/>
            <a:ext cx="7056784" cy="3621470"/>
          </a:xfrm>
        </p:spPr>
        <p:txBody>
          <a:bodyPr>
            <a:normAutofit fontScale="92500" lnSpcReduction="20000"/>
          </a:bodyPr>
          <a:lstStyle/>
          <a:p>
            <a:pPr marL="0" indent="0" algn="just">
              <a:lnSpc>
                <a:spcPct val="130000"/>
              </a:lnSpc>
              <a:buNone/>
            </a:pPr>
            <a:r>
              <a:rPr lang="es-MX" dirty="0" smtClean="0"/>
              <a:t>Determinar el grado de economía, eficacia, eficiencia, efectividad, imparcialidad, honestidad y apego a la normatividad con que se han administrado los recursos públicos, que les fueron suministrados, así como la calidad y calidez con que prestan sus servicios a la ciudadanía.</a:t>
            </a:r>
            <a:endParaRPr lang="es-MX"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79512" y="908720"/>
            <a:ext cx="1296144" cy="12961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380312" y="4869160"/>
            <a:ext cx="1738142" cy="197055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9220" name="Picture 4"/>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7435552" y="1772816"/>
            <a:ext cx="1512168" cy="151216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7557280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effectLst>
                  <a:outerShdw blurRad="38100" dist="38100" dir="2700000" algn="tl">
                    <a:srgbClr val="000000">
                      <a:alpha val="43137"/>
                    </a:srgbClr>
                  </a:outerShdw>
                </a:effectLst>
              </a:rPr>
              <a:t>Generación de Información</a:t>
            </a:r>
            <a:endParaRPr lang="es-MX" dirty="0">
              <a:effectLst>
                <a:outerShdw blurRad="38100" dist="38100" dir="2700000" algn="tl">
                  <a:srgbClr val="000000">
                    <a:alpha val="43137"/>
                  </a:srgbClr>
                </a:outerShdw>
              </a:effectLst>
            </a:endParaRPr>
          </a:p>
        </p:txBody>
      </p:sp>
      <p:sp>
        <p:nvSpPr>
          <p:cNvPr id="11" name="10 Marcador de texto"/>
          <p:cNvSpPr>
            <a:spLocks noGrp="1"/>
          </p:cNvSpPr>
          <p:nvPr>
            <p:ph type="body" idx="1"/>
          </p:nvPr>
        </p:nvSpPr>
        <p:spPr>
          <a:xfrm>
            <a:off x="1115616" y="1916832"/>
            <a:ext cx="6912768" cy="639762"/>
          </a:xfrm>
        </p:spPr>
        <p:txBody>
          <a:bodyPr>
            <a:noAutofit/>
          </a:bodyPr>
          <a:lstStyle/>
          <a:p>
            <a:pPr algn="ctr"/>
            <a:r>
              <a:rPr lang="es-MX" sz="3600" b="0" i="1" dirty="0" smtClean="0">
                <a:effectLst>
                  <a:outerShdw blurRad="38100" dist="38100" dir="2700000" algn="tl">
                    <a:srgbClr val="000000">
                      <a:alpha val="43137"/>
                    </a:srgbClr>
                  </a:outerShdw>
                </a:effectLst>
                <a:latin typeface="Andalus" pitchFamily="18" charset="-78"/>
                <a:cs typeface="Andalus" pitchFamily="18" charset="-78"/>
              </a:rPr>
              <a:t>ORGANISMO</a:t>
            </a:r>
            <a:endParaRPr lang="es-MX" sz="3600" b="0" i="1" dirty="0">
              <a:effectLst>
                <a:outerShdw blurRad="38100" dist="38100" dir="2700000" algn="tl">
                  <a:srgbClr val="000000">
                    <a:alpha val="43137"/>
                  </a:srgbClr>
                </a:outerShdw>
              </a:effectLst>
              <a:latin typeface="Andalus" pitchFamily="18" charset="-78"/>
              <a:cs typeface="Andalus" pitchFamily="18" charset="-78"/>
            </a:endParaRPr>
          </a:p>
        </p:txBody>
      </p:sp>
      <p:sp>
        <p:nvSpPr>
          <p:cNvPr id="4" name="3 Marcador de contenido"/>
          <p:cNvSpPr>
            <a:spLocks noGrp="1"/>
          </p:cNvSpPr>
          <p:nvPr>
            <p:ph sz="half" idx="2"/>
          </p:nvPr>
        </p:nvSpPr>
        <p:spPr>
          <a:xfrm>
            <a:off x="179512" y="2174586"/>
            <a:ext cx="4040188" cy="3951288"/>
          </a:xfrm>
        </p:spPr>
        <p:txBody>
          <a:bodyPr/>
          <a:lstStyle/>
          <a:p>
            <a:pPr marL="0" indent="0" algn="ctr">
              <a:buNone/>
            </a:pPr>
            <a:endParaRPr lang="es-MX" dirty="0" smtClean="0"/>
          </a:p>
          <a:p>
            <a:pPr marL="0" indent="0" algn="ctr">
              <a:buNone/>
            </a:pPr>
            <a:endParaRPr lang="es-MX" dirty="0"/>
          </a:p>
          <a:p>
            <a:pPr marL="0" indent="0" algn="ctr">
              <a:buNone/>
            </a:pPr>
            <a:endParaRPr lang="es-MX" dirty="0" smtClean="0"/>
          </a:p>
          <a:p>
            <a:pPr marL="0" indent="0" algn="ctr">
              <a:buNone/>
            </a:pPr>
            <a:endParaRPr lang="es-MX" dirty="0" smtClean="0"/>
          </a:p>
          <a:p>
            <a:pPr marL="0" indent="0" algn="ctr">
              <a:buNone/>
            </a:pPr>
            <a:endParaRPr lang="es-MX" dirty="0" smtClean="0"/>
          </a:p>
          <a:p>
            <a:pPr marL="0" indent="0" algn="ctr">
              <a:buNone/>
            </a:pPr>
            <a:r>
              <a:rPr lang="es-MX" dirty="0" smtClean="0"/>
              <a:t>Información para consumo externo</a:t>
            </a:r>
          </a:p>
          <a:p>
            <a:pPr marL="0" indent="0" algn="ctr">
              <a:buNone/>
            </a:pPr>
            <a:endParaRPr lang="es-MX" dirty="0"/>
          </a:p>
        </p:txBody>
      </p:sp>
      <p:sp>
        <p:nvSpPr>
          <p:cNvPr id="5" name="4 Marcador de contenido"/>
          <p:cNvSpPr>
            <a:spLocks noGrp="1"/>
          </p:cNvSpPr>
          <p:nvPr>
            <p:ph sz="quarter" idx="4"/>
          </p:nvPr>
        </p:nvSpPr>
        <p:spPr>
          <a:xfrm>
            <a:off x="4860032" y="2174586"/>
            <a:ext cx="4041775" cy="3951288"/>
          </a:xfrm>
        </p:spPr>
        <p:txBody>
          <a:bodyPr/>
          <a:lstStyle/>
          <a:p>
            <a:pPr marL="0" indent="0">
              <a:buNone/>
            </a:pPr>
            <a:endParaRPr lang="es-MX" dirty="0" smtClean="0"/>
          </a:p>
          <a:p>
            <a:pPr marL="0" indent="0">
              <a:buNone/>
            </a:pPr>
            <a:endParaRPr lang="es-MX" dirty="0"/>
          </a:p>
          <a:p>
            <a:pPr marL="0" indent="0">
              <a:buNone/>
            </a:pPr>
            <a:endParaRPr lang="es-MX" dirty="0" smtClean="0"/>
          </a:p>
          <a:p>
            <a:pPr marL="0" indent="0" algn="ctr">
              <a:buNone/>
            </a:pPr>
            <a:endParaRPr lang="es-MX" dirty="0" smtClean="0"/>
          </a:p>
          <a:p>
            <a:pPr marL="0" indent="0" algn="ctr">
              <a:buNone/>
            </a:pPr>
            <a:endParaRPr lang="es-MX" dirty="0" smtClean="0"/>
          </a:p>
          <a:p>
            <a:pPr marL="0" indent="0" algn="ctr">
              <a:buNone/>
            </a:pPr>
            <a:r>
              <a:rPr lang="es-MX" dirty="0" smtClean="0"/>
              <a:t>Información para consumo interno</a:t>
            </a:r>
            <a:endParaRPr lang="es-MX" dirty="0"/>
          </a:p>
        </p:txBody>
      </p:sp>
      <p:sp>
        <p:nvSpPr>
          <p:cNvPr id="6" name="5 Llamada de flecha hacia abajo"/>
          <p:cNvSpPr/>
          <p:nvPr/>
        </p:nvSpPr>
        <p:spPr>
          <a:xfrm>
            <a:off x="1115616" y="2420888"/>
            <a:ext cx="2026351" cy="1584176"/>
          </a:xfrm>
          <a:prstGeom prst="downArrowCallout">
            <a:avLst/>
          </a:prstGeom>
          <a:gradFill>
            <a:gsLst>
              <a:gs pos="0">
                <a:srgbClr val="DDEBCF"/>
              </a:gs>
              <a:gs pos="60000">
                <a:srgbClr val="9CB86E"/>
              </a:gs>
              <a:gs pos="100000">
                <a:srgbClr val="156B13"/>
              </a:gs>
            </a:gsLst>
            <a:lin ang="16200000" scaled="0"/>
          </a:gradFill>
        </p:spPr>
        <p:style>
          <a:lnRef idx="1">
            <a:schemeClr val="accent3"/>
          </a:lnRef>
          <a:fillRef idx="2">
            <a:schemeClr val="accent3"/>
          </a:fillRef>
          <a:effectRef idx="1">
            <a:schemeClr val="accent3"/>
          </a:effectRef>
          <a:fontRef idx="minor">
            <a:schemeClr val="dk1"/>
          </a:fontRef>
        </p:style>
        <p:txBody>
          <a:bodyPr rtlCol="0" anchor="ctr"/>
          <a:lstStyle/>
          <a:p>
            <a:pPr algn="ctr"/>
            <a:r>
              <a:rPr lang="es-MX" dirty="0"/>
              <a:t>Auditoría Externa</a:t>
            </a:r>
          </a:p>
        </p:txBody>
      </p:sp>
      <p:sp>
        <p:nvSpPr>
          <p:cNvPr id="8" name="7 Llamada de flecha hacia abajo"/>
          <p:cNvSpPr/>
          <p:nvPr/>
        </p:nvSpPr>
        <p:spPr>
          <a:xfrm>
            <a:off x="6014856" y="2420888"/>
            <a:ext cx="2157543" cy="1584176"/>
          </a:xfrm>
          <a:prstGeom prst="downArrowCallout">
            <a:avLst/>
          </a:prstGeom>
          <a:gradFill>
            <a:gsLst>
              <a:gs pos="0">
                <a:srgbClr val="DDEBCF"/>
              </a:gs>
              <a:gs pos="60000">
                <a:srgbClr val="9CB86E"/>
              </a:gs>
              <a:gs pos="100000">
                <a:srgbClr val="156B13"/>
              </a:gs>
            </a:gsLst>
            <a:lin ang="16200000" scaled="0"/>
          </a:gradFill>
        </p:spPr>
        <p:style>
          <a:lnRef idx="1">
            <a:schemeClr val="accent3"/>
          </a:lnRef>
          <a:fillRef idx="2">
            <a:schemeClr val="accent3"/>
          </a:fillRef>
          <a:effectRef idx="1">
            <a:schemeClr val="accent3"/>
          </a:effectRef>
          <a:fontRef idx="minor">
            <a:schemeClr val="dk1"/>
          </a:fontRef>
        </p:style>
        <p:txBody>
          <a:bodyPr rtlCol="0" anchor="ctr"/>
          <a:lstStyle/>
          <a:p>
            <a:pPr algn="ctr"/>
            <a:r>
              <a:rPr lang="es-MX" dirty="0" smtClean="0"/>
              <a:t>Auditoría Interna</a:t>
            </a:r>
            <a:endParaRPr lang="es-MX" dirty="0"/>
          </a:p>
        </p:txBody>
      </p:sp>
      <p:sp>
        <p:nvSpPr>
          <p:cNvPr id="9" name="8 CuadroTexto"/>
          <p:cNvSpPr txBox="1"/>
          <p:nvPr/>
        </p:nvSpPr>
        <p:spPr>
          <a:xfrm>
            <a:off x="1701807" y="5445224"/>
            <a:ext cx="1440160" cy="64633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s-MX" dirty="0" smtClean="0"/>
              <a:t>Estados financieros</a:t>
            </a:r>
            <a:endParaRPr lang="es-MX" dirty="0"/>
          </a:p>
        </p:txBody>
      </p:sp>
      <p:sp>
        <p:nvSpPr>
          <p:cNvPr id="10" name="9 CuadroTexto"/>
          <p:cNvSpPr txBox="1"/>
          <p:nvPr/>
        </p:nvSpPr>
        <p:spPr>
          <a:xfrm>
            <a:off x="6084168" y="5583723"/>
            <a:ext cx="1440160" cy="369332"/>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s-MX" dirty="0" smtClean="0"/>
              <a:t>Operación</a:t>
            </a:r>
            <a:endParaRPr lang="es-MX" dirty="0"/>
          </a:p>
        </p:txBody>
      </p:sp>
    </p:spTree>
    <p:extLst>
      <p:ext uri="{BB962C8B-B14F-4D97-AF65-F5344CB8AC3E}">
        <p14:creationId xmlns:p14="http://schemas.microsoft.com/office/powerpoint/2010/main" xmlns="" val="22606972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effectLst>
                  <a:outerShdw blurRad="38100" dist="38100" dir="2700000" algn="tl">
                    <a:srgbClr val="000000">
                      <a:alpha val="43137"/>
                    </a:srgbClr>
                  </a:outerShdw>
                </a:effectLst>
              </a:rPr>
              <a:t>Generación de Información</a:t>
            </a:r>
            <a:endParaRPr lang="es-MX" dirty="0">
              <a:effectLst>
                <a:outerShdw blurRad="38100" dist="38100" dir="2700000" algn="tl">
                  <a:srgbClr val="000000">
                    <a:alpha val="43137"/>
                  </a:srgbClr>
                </a:outerShdw>
              </a:effectLst>
              <a:latin typeface="Arial" pitchFamily="34" charset="0"/>
              <a:cs typeface="Arial" pitchFamily="34" charset="0"/>
            </a:endParaRPr>
          </a:p>
        </p:txBody>
      </p:sp>
      <p:sp>
        <p:nvSpPr>
          <p:cNvPr id="3" name="2 Marcador de contenido"/>
          <p:cNvSpPr>
            <a:spLocks noGrp="1"/>
          </p:cNvSpPr>
          <p:nvPr>
            <p:ph idx="1"/>
          </p:nvPr>
        </p:nvSpPr>
        <p:spPr/>
        <p:txBody>
          <a:bodyPr>
            <a:normAutofit fontScale="85000" lnSpcReduction="10000"/>
          </a:bodyPr>
          <a:lstStyle/>
          <a:p>
            <a:pPr marL="0" indent="0" algn="just">
              <a:lnSpc>
                <a:spcPct val="140000"/>
              </a:lnSpc>
              <a:spcBef>
                <a:spcPts val="1800"/>
              </a:spcBef>
              <a:spcAft>
                <a:spcPts val="600"/>
              </a:spcAft>
              <a:buNone/>
            </a:pPr>
            <a:r>
              <a:rPr lang="es-MX" dirty="0" smtClean="0"/>
              <a:t>La auditoría interna debe brindar un grado de seguridad razonable, en el sentido de que:</a:t>
            </a:r>
          </a:p>
          <a:p>
            <a:pPr algn="just">
              <a:buFont typeface="Wingdings" pitchFamily="2" charset="2"/>
              <a:buChar char="ü"/>
            </a:pPr>
            <a:r>
              <a:rPr lang="es-MX" dirty="0" smtClean="0"/>
              <a:t>Las operaciones que realiza la empresa se realizan bajo un control adecuado.</a:t>
            </a:r>
          </a:p>
          <a:p>
            <a:pPr algn="just">
              <a:buFont typeface="Wingdings" pitchFamily="2" charset="2"/>
              <a:buChar char="ü"/>
            </a:pPr>
            <a:r>
              <a:rPr lang="es-MX" dirty="0" smtClean="0"/>
              <a:t>Las áreas que intervienen en las mismas cumplen con la función para la que fueron creadas;</a:t>
            </a:r>
          </a:p>
          <a:p>
            <a:pPr algn="just">
              <a:buFont typeface="Wingdings" pitchFamily="2" charset="2"/>
              <a:buChar char="ü"/>
            </a:pPr>
            <a:r>
              <a:rPr lang="es-MX" dirty="0" smtClean="0"/>
              <a:t>Los registros que se generen y los informes que se elaboran para la toma de decisiones, sean correctos.</a:t>
            </a:r>
          </a:p>
          <a:p>
            <a:pPr algn="just">
              <a:buFont typeface="Wingdings" pitchFamily="2" charset="2"/>
              <a:buChar char="ü"/>
            </a:pPr>
            <a:endParaRPr lang="es-MX" dirty="0" smtClean="0"/>
          </a:p>
          <a:p>
            <a:pPr algn="just"/>
            <a:endParaRPr lang="es-MX"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Á</a:t>
            </a:r>
            <a:r>
              <a:rPr lang="es-MX" dirty="0" smtClean="0"/>
              <a:t>mbito del Órgano Interno de Control</a:t>
            </a:r>
            <a:endParaRPr lang="es-MX" dirty="0"/>
          </a:p>
        </p:txBody>
      </p:sp>
      <p:sp>
        <p:nvSpPr>
          <p:cNvPr id="3" name="2 Marcador de contenido"/>
          <p:cNvSpPr>
            <a:spLocks noGrp="1"/>
          </p:cNvSpPr>
          <p:nvPr>
            <p:ph idx="1"/>
          </p:nvPr>
        </p:nvSpPr>
        <p:spPr/>
        <p:txBody>
          <a:bodyPr/>
          <a:lstStyle/>
          <a:p>
            <a:pPr marL="0" indent="0" algn="ctr">
              <a:buNone/>
            </a:pPr>
            <a:endParaRPr lang="es-MX" dirty="0"/>
          </a:p>
        </p:txBody>
      </p:sp>
      <p:sp>
        <p:nvSpPr>
          <p:cNvPr id="4" name="3 Llamada de flecha a la derecha"/>
          <p:cNvSpPr/>
          <p:nvPr/>
        </p:nvSpPr>
        <p:spPr>
          <a:xfrm>
            <a:off x="467544" y="2733938"/>
            <a:ext cx="2160240" cy="2279238"/>
          </a:xfrm>
          <a:prstGeom prst="rightArrowCallou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MX" dirty="0" smtClean="0"/>
              <a:t>Operaciones</a:t>
            </a:r>
          </a:p>
          <a:p>
            <a:pPr algn="ctr"/>
            <a:endParaRPr lang="es-MX" dirty="0" smtClean="0"/>
          </a:p>
          <a:p>
            <a:r>
              <a:rPr lang="es-MX" dirty="0" smtClean="0"/>
              <a:t>Compras</a:t>
            </a:r>
          </a:p>
          <a:p>
            <a:r>
              <a:rPr lang="es-MX" dirty="0" smtClean="0"/>
              <a:t>Ventas</a:t>
            </a:r>
          </a:p>
          <a:p>
            <a:r>
              <a:rPr lang="es-MX" dirty="0" smtClean="0"/>
              <a:t>Cobros</a:t>
            </a:r>
          </a:p>
          <a:p>
            <a:r>
              <a:rPr lang="es-MX" dirty="0" smtClean="0"/>
              <a:t>Pagos</a:t>
            </a:r>
            <a:endParaRPr lang="es-MX" dirty="0"/>
          </a:p>
        </p:txBody>
      </p:sp>
      <p:sp>
        <p:nvSpPr>
          <p:cNvPr id="9" name="8 Llamada de flecha a la derecha"/>
          <p:cNvSpPr/>
          <p:nvPr/>
        </p:nvSpPr>
        <p:spPr>
          <a:xfrm>
            <a:off x="2627784" y="2733938"/>
            <a:ext cx="2448272" cy="2279237"/>
          </a:xfrm>
          <a:prstGeom prst="rightArrowCallou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s-MX" dirty="0" smtClean="0"/>
              <a:t>Áreas</a:t>
            </a:r>
          </a:p>
          <a:p>
            <a:pPr algn="ctr"/>
            <a:endParaRPr lang="es-MX" dirty="0"/>
          </a:p>
          <a:p>
            <a:r>
              <a:rPr lang="es-MX" dirty="0" smtClean="0"/>
              <a:t>Almacén</a:t>
            </a:r>
          </a:p>
          <a:p>
            <a:r>
              <a:rPr lang="es-MX" dirty="0" smtClean="0"/>
              <a:t>Personal</a:t>
            </a:r>
          </a:p>
          <a:p>
            <a:r>
              <a:rPr lang="es-MX" dirty="0" smtClean="0"/>
              <a:t>Tesorería</a:t>
            </a:r>
          </a:p>
          <a:p>
            <a:r>
              <a:rPr lang="es-MX" dirty="0" smtClean="0"/>
              <a:t>Contabilidad</a:t>
            </a:r>
          </a:p>
          <a:p>
            <a:r>
              <a:rPr lang="es-MX" dirty="0" smtClean="0"/>
              <a:t>Adquisiciones</a:t>
            </a:r>
            <a:endParaRPr lang="es-MX" dirty="0"/>
          </a:p>
        </p:txBody>
      </p:sp>
      <p:sp>
        <p:nvSpPr>
          <p:cNvPr id="10" name="9 Llamada de flecha a la derecha"/>
          <p:cNvSpPr/>
          <p:nvPr/>
        </p:nvSpPr>
        <p:spPr>
          <a:xfrm>
            <a:off x="5076056" y="2733939"/>
            <a:ext cx="2736304" cy="2279237"/>
          </a:xfrm>
          <a:prstGeom prst="rightArrowCallou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dirty="0" smtClean="0"/>
              <a:t>Registros</a:t>
            </a:r>
          </a:p>
          <a:p>
            <a:pPr algn="ctr"/>
            <a:endParaRPr lang="es-MX" dirty="0"/>
          </a:p>
          <a:p>
            <a:pPr algn="ctr"/>
            <a:r>
              <a:rPr lang="es-MX" dirty="0" smtClean="0"/>
              <a:t>Contables</a:t>
            </a:r>
          </a:p>
          <a:p>
            <a:pPr algn="ctr"/>
            <a:r>
              <a:rPr lang="es-MX" dirty="0" smtClean="0"/>
              <a:t>Financieros</a:t>
            </a:r>
          </a:p>
          <a:p>
            <a:pPr algn="ctr"/>
            <a:r>
              <a:rPr lang="es-MX" dirty="0" smtClean="0"/>
              <a:t>Administrativos</a:t>
            </a:r>
          </a:p>
          <a:p>
            <a:pPr algn="ctr"/>
            <a:r>
              <a:rPr lang="es-MX" dirty="0" smtClean="0"/>
              <a:t>De personal</a:t>
            </a:r>
            <a:endParaRPr lang="es-MX" dirty="0"/>
          </a:p>
        </p:txBody>
      </p:sp>
      <p:sp>
        <p:nvSpPr>
          <p:cNvPr id="11" name="10 Rectángulo redondeado"/>
          <p:cNvSpPr/>
          <p:nvPr/>
        </p:nvSpPr>
        <p:spPr>
          <a:xfrm>
            <a:off x="7884368" y="2348880"/>
            <a:ext cx="504056" cy="3528392"/>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s-MX" sz="2800" dirty="0" smtClean="0">
                <a:latin typeface="Aharoni" pitchFamily="2" charset="-79"/>
                <a:cs typeface="Aharoni" pitchFamily="2" charset="-79"/>
              </a:rPr>
              <a:t>INFORMES</a:t>
            </a:r>
            <a:endParaRPr lang="es-MX" sz="2800" dirty="0">
              <a:latin typeface="Aharoni" pitchFamily="2" charset="-79"/>
              <a:cs typeface="Aharoni" pitchFamily="2" charset="-79"/>
            </a:endParaRPr>
          </a:p>
        </p:txBody>
      </p:sp>
    </p:spTree>
    <p:extLst>
      <p:ext uri="{BB962C8B-B14F-4D97-AF65-F5344CB8AC3E}">
        <p14:creationId xmlns:p14="http://schemas.microsoft.com/office/powerpoint/2010/main" xmlns="" val="40879667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effectLst>
                  <a:outerShdw blurRad="38100" dist="38100" dir="2700000" algn="tl">
                    <a:srgbClr val="000000">
                      <a:alpha val="43137"/>
                    </a:srgbClr>
                  </a:outerShdw>
                </a:effectLst>
              </a:rPr>
              <a:t>Características de la información</a:t>
            </a:r>
            <a:endParaRPr lang="es-MX" dirty="0">
              <a:effectLst>
                <a:outerShdw blurRad="38100" dist="38100" dir="2700000" algn="tl">
                  <a:srgbClr val="000000">
                    <a:alpha val="43137"/>
                  </a:srgbClr>
                </a:outerShdw>
              </a:effectLst>
            </a:endParaRPr>
          </a:p>
        </p:txBody>
      </p:sp>
      <p:sp>
        <p:nvSpPr>
          <p:cNvPr id="3" name="2 Marcador de contenido"/>
          <p:cNvSpPr>
            <a:spLocks noGrp="1"/>
          </p:cNvSpPr>
          <p:nvPr>
            <p:ph idx="1"/>
          </p:nvPr>
        </p:nvSpPr>
        <p:spPr/>
        <p:txBody>
          <a:bodyPr/>
          <a:lstStyle/>
          <a:p>
            <a:pPr marL="0" indent="0" algn="ctr">
              <a:buNone/>
            </a:pPr>
            <a:endParaRPr lang="es-MX" dirty="0"/>
          </a:p>
        </p:txBody>
      </p:sp>
      <p:sp>
        <p:nvSpPr>
          <p:cNvPr id="4" name="3 Llamada de flecha a la derecha"/>
          <p:cNvSpPr/>
          <p:nvPr/>
        </p:nvSpPr>
        <p:spPr>
          <a:xfrm>
            <a:off x="2195736" y="2852936"/>
            <a:ext cx="3528392" cy="2952328"/>
          </a:xfrm>
          <a:prstGeom prst="rightArrowCallou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MX" dirty="0" smtClean="0"/>
              <a:t>Deben brindar información útil para toma de decisiones rendición de cuentas y fiscalización</a:t>
            </a:r>
            <a:endParaRPr lang="es-MX" dirty="0"/>
          </a:p>
        </p:txBody>
      </p:sp>
      <p:sp>
        <p:nvSpPr>
          <p:cNvPr id="10" name="9 Llamada de flecha a la derecha"/>
          <p:cNvSpPr/>
          <p:nvPr/>
        </p:nvSpPr>
        <p:spPr>
          <a:xfrm>
            <a:off x="827584" y="2685425"/>
            <a:ext cx="1080120" cy="3047831"/>
          </a:xfrm>
          <a:prstGeom prst="rightArrowCallout">
            <a:avLst>
              <a:gd name="adj1" fmla="val 50000"/>
              <a:gd name="adj2" fmla="val 54929"/>
              <a:gd name="adj3" fmla="val 25000"/>
              <a:gd name="adj4" fmla="val 64977"/>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MX" sz="2400" dirty="0" smtClean="0">
                <a:latin typeface="Aharoni" pitchFamily="2" charset="-79"/>
                <a:cs typeface="Aharoni" pitchFamily="2" charset="-79"/>
              </a:rPr>
              <a:t>I</a:t>
            </a:r>
          </a:p>
          <a:p>
            <a:pPr algn="ctr"/>
            <a:r>
              <a:rPr lang="es-MX" sz="2400" dirty="0" smtClean="0">
                <a:latin typeface="Aharoni" pitchFamily="2" charset="-79"/>
                <a:cs typeface="Aharoni" pitchFamily="2" charset="-79"/>
              </a:rPr>
              <a:t>N</a:t>
            </a:r>
          </a:p>
          <a:p>
            <a:pPr algn="ctr"/>
            <a:r>
              <a:rPr lang="es-MX" sz="2400" dirty="0" smtClean="0">
                <a:latin typeface="Aharoni" pitchFamily="2" charset="-79"/>
                <a:cs typeface="Aharoni" pitchFamily="2" charset="-79"/>
              </a:rPr>
              <a:t>F</a:t>
            </a:r>
          </a:p>
          <a:p>
            <a:pPr algn="ctr"/>
            <a:r>
              <a:rPr lang="es-MX" sz="2400" dirty="0" smtClean="0">
                <a:latin typeface="Aharoni" pitchFamily="2" charset="-79"/>
                <a:cs typeface="Aharoni" pitchFamily="2" charset="-79"/>
              </a:rPr>
              <a:t>O</a:t>
            </a:r>
          </a:p>
          <a:p>
            <a:pPr algn="ctr"/>
            <a:r>
              <a:rPr lang="es-MX" sz="2400" dirty="0" smtClean="0">
                <a:latin typeface="Aharoni" pitchFamily="2" charset="-79"/>
                <a:cs typeface="Aharoni" pitchFamily="2" charset="-79"/>
              </a:rPr>
              <a:t>R</a:t>
            </a:r>
          </a:p>
          <a:p>
            <a:pPr algn="ctr"/>
            <a:r>
              <a:rPr lang="es-MX" sz="2400" dirty="0" smtClean="0">
                <a:latin typeface="Aharoni" pitchFamily="2" charset="-79"/>
                <a:cs typeface="Aharoni" pitchFamily="2" charset="-79"/>
              </a:rPr>
              <a:t>M</a:t>
            </a:r>
          </a:p>
          <a:p>
            <a:pPr algn="ctr"/>
            <a:r>
              <a:rPr lang="es-MX" sz="2400" dirty="0" smtClean="0">
                <a:latin typeface="Aharoni" pitchFamily="2" charset="-79"/>
                <a:cs typeface="Aharoni" pitchFamily="2" charset="-79"/>
              </a:rPr>
              <a:t>E</a:t>
            </a:r>
          </a:p>
          <a:p>
            <a:pPr algn="ctr"/>
            <a:r>
              <a:rPr lang="es-MX" sz="2400" dirty="0" smtClean="0">
                <a:latin typeface="Aharoni" pitchFamily="2" charset="-79"/>
                <a:cs typeface="Aharoni" pitchFamily="2" charset="-79"/>
              </a:rPr>
              <a:t>S</a:t>
            </a:r>
            <a:endParaRPr lang="es-MX" sz="2400" dirty="0">
              <a:latin typeface="Aharoni" pitchFamily="2" charset="-79"/>
              <a:cs typeface="Aharoni" pitchFamily="2" charset="-79"/>
            </a:endParaRPr>
          </a:p>
        </p:txBody>
      </p:sp>
      <p:sp>
        <p:nvSpPr>
          <p:cNvPr id="11" name="10 Rectángulo redondeado"/>
          <p:cNvSpPr/>
          <p:nvPr/>
        </p:nvSpPr>
        <p:spPr>
          <a:xfrm>
            <a:off x="6228184" y="2348880"/>
            <a:ext cx="2160240" cy="3528392"/>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just"/>
            <a:r>
              <a:rPr lang="es-MX" sz="2800" dirty="0" smtClean="0">
                <a:latin typeface="+mj-lt"/>
                <a:cs typeface="Aharoni" pitchFamily="2" charset="-79"/>
              </a:rPr>
              <a:t>Veraz</a:t>
            </a:r>
          </a:p>
          <a:p>
            <a:pPr algn="just"/>
            <a:r>
              <a:rPr lang="es-MX" sz="2800" dirty="0" smtClean="0">
                <a:latin typeface="+mj-lt"/>
                <a:cs typeface="Aharoni" pitchFamily="2" charset="-79"/>
              </a:rPr>
              <a:t>Oportuna</a:t>
            </a:r>
          </a:p>
          <a:p>
            <a:pPr algn="just"/>
            <a:r>
              <a:rPr lang="es-MX" sz="2800" dirty="0" smtClean="0">
                <a:latin typeface="+mj-lt"/>
                <a:cs typeface="Aharoni" pitchFamily="2" charset="-79"/>
              </a:rPr>
              <a:t>Completa</a:t>
            </a:r>
          </a:p>
          <a:p>
            <a:pPr algn="just"/>
            <a:r>
              <a:rPr lang="es-MX" sz="2800" dirty="0" smtClean="0">
                <a:latin typeface="+mj-lt"/>
                <a:cs typeface="Aharoni" pitchFamily="2" charset="-79"/>
              </a:rPr>
              <a:t>Clara</a:t>
            </a:r>
            <a:endParaRPr lang="es-MX" sz="2800" dirty="0">
              <a:latin typeface="+mj-lt"/>
              <a:cs typeface="Aharoni" pitchFamily="2" charset="-79"/>
            </a:endParaRPr>
          </a:p>
        </p:txBody>
      </p:sp>
    </p:spTree>
    <p:extLst>
      <p:ext uri="{BB962C8B-B14F-4D97-AF65-F5344CB8AC3E}">
        <p14:creationId xmlns:p14="http://schemas.microsoft.com/office/powerpoint/2010/main" xmlns="" val="3432217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Marco Normativo de la Contabilidad Gubernamental y Cuenta Pública</a:t>
            </a:r>
            <a:endParaRPr lang="es-MX" dirty="0">
              <a:effectLst>
                <a:outerShdw blurRad="38100" dist="38100" dir="2700000" algn="tl">
                  <a:srgbClr val="000000">
                    <a:alpha val="43137"/>
                  </a:srgbClr>
                </a:outerShdw>
              </a:effectLst>
            </a:endParaRPr>
          </a:p>
        </p:txBody>
      </p:sp>
      <p:sp>
        <p:nvSpPr>
          <p:cNvPr id="3" name="2 Marcador de contenido"/>
          <p:cNvSpPr>
            <a:spLocks noGrp="1"/>
          </p:cNvSpPr>
          <p:nvPr>
            <p:ph sz="half" idx="1"/>
          </p:nvPr>
        </p:nvSpPr>
        <p:spPr>
          <a:xfrm>
            <a:off x="457200" y="2348880"/>
            <a:ext cx="4038600" cy="4176464"/>
          </a:xfrm>
        </p:spPr>
        <p:txBody>
          <a:bodyPr>
            <a:normAutofit lnSpcReduction="10000"/>
          </a:bodyPr>
          <a:lstStyle/>
          <a:p>
            <a:pPr marL="0" indent="0" algn="just">
              <a:buNone/>
            </a:pPr>
            <a:r>
              <a:rPr lang="es-MX" sz="4000" i="1" dirty="0" smtClean="0">
                <a:latin typeface="Aparajita" pitchFamily="34" charset="0"/>
                <a:cs typeface="Aparajita" pitchFamily="34" charset="0"/>
              </a:rPr>
              <a:t>Principio de legalidad.</a:t>
            </a:r>
            <a:r>
              <a:rPr lang="es-MX" sz="4000" i="1" dirty="0">
                <a:latin typeface="Aparajita" pitchFamily="34" charset="0"/>
                <a:cs typeface="Aparajita" pitchFamily="34" charset="0"/>
              </a:rPr>
              <a:t> </a:t>
            </a:r>
          </a:p>
          <a:p>
            <a:pPr marL="0" indent="0" algn="just">
              <a:lnSpc>
                <a:spcPct val="120000"/>
              </a:lnSpc>
              <a:spcBef>
                <a:spcPts val="1200"/>
              </a:spcBef>
              <a:spcAft>
                <a:spcPts val="1200"/>
              </a:spcAft>
              <a:buNone/>
            </a:pPr>
            <a:r>
              <a:rPr lang="es-MX" dirty="0" smtClean="0"/>
              <a:t>Ámbito de la Ciudadanía:</a:t>
            </a:r>
          </a:p>
          <a:p>
            <a:pPr marL="0" indent="0" algn="just">
              <a:buNone/>
            </a:pPr>
            <a:r>
              <a:rPr lang="es-MX" dirty="0" smtClean="0"/>
              <a:t>La ciudadanía no puede hacer todo lo que la Ley no prohíba, por lo tanto:</a:t>
            </a:r>
          </a:p>
          <a:p>
            <a:pPr marL="0" indent="0" algn="ctr">
              <a:buNone/>
            </a:pPr>
            <a:r>
              <a:rPr lang="es-MX" b="1" i="1" dirty="0" smtClean="0">
                <a:latin typeface="Arial Black" pitchFamily="34" charset="0"/>
                <a:ea typeface="Batang" pitchFamily="18" charset="-127"/>
              </a:rPr>
              <a:t>“todo lo que no está prohibido, está permitido”</a:t>
            </a:r>
          </a:p>
          <a:p>
            <a:pPr marL="0" indent="0" algn="just">
              <a:buNone/>
            </a:pPr>
            <a:endParaRPr lang="es-MX" dirty="0" smtClean="0"/>
          </a:p>
        </p:txBody>
      </p:sp>
      <p:pic>
        <p:nvPicPr>
          <p:cNvPr id="2050" name="Picture 2"/>
          <p:cNvPicPr>
            <a:picLocks noGrp="1" noChangeAspect="1" noChangeArrowheads="1"/>
          </p:cNvPicPr>
          <p:nvPr>
            <p:ph sz="half" idx="2"/>
          </p:nvPr>
        </p:nvPicPr>
        <p:blipFill>
          <a:blip r:embed="rId2">
            <a:extLst>
              <a:ext uri="{28A0092B-C50C-407E-A947-70E740481C1C}">
                <a14:useLocalDpi xmlns:a14="http://schemas.microsoft.com/office/drawing/2010/main" xmlns="" val="0"/>
              </a:ext>
            </a:extLst>
          </a:blip>
          <a:srcRect/>
          <a:stretch>
            <a:fillRect/>
          </a:stretch>
        </p:blipFill>
        <p:spPr bwMode="auto">
          <a:xfrm>
            <a:off x="4716016" y="2636912"/>
            <a:ext cx="3240360" cy="316835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Marco Normativo de la Contabilidad Gubernamental y Cuenta Pública</a:t>
            </a:r>
            <a:endParaRPr lang="es-MX" dirty="0">
              <a:effectLst>
                <a:outerShdw blurRad="38100" dist="38100" dir="2700000" algn="tl">
                  <a:srgbClr val="000000">
                    <a:alpha val="43137"/>
                  </a:srgbClr>
                </a:outerShdw>
              </a:effectLst>
            </a:endParaRPr>
          </a:p>
        </p:txBody>
      </p:sp>
      <p:sp>
        <p:nvSpPr>
          <p:cNvPr id="3" name="2 Marcador de contenido"/>
          <p:cNvSpPr>
            <a:spLocks noGrp="1"/>
          </p:cNvSpPr>
          <p:nvPr>
            <p:ph sz="half" idx="1"/>
          </p:nvPr>
        </p:nvSpPr>
        <p:spPr>
          <a:xfrm>
            <a:off x="457200" y="2348880"/>
            <a:ext cx="4038600" cy="4176464"/>
          </a:xfrm>
        </p:spPr>
        <p:txBody>
          <a:bodyPr>
            <a:normAutofit fontScale="92500" lnSpcReduction="20000"/>
          </a:bodyPr>
          <a:lstStyle/>
          <a:p>
            <a:pPr marL="0" indent="0" algn="just">
              <a:buNone/>
            </a:pPr>
            <a:endParaRPr lang="es-MX" b="1" i="1" dirty="0" smtClean="0">
              <a:latin typeface="Arial Black" pitchFamily="34" charset="0"/>
              <a:ea typeface="Batang" pitchFamily="18" charset="-127"/>
            </a:endParaRPr>
          </a:p>
          <a:p>
            <a:pPr marL="0" indent="0" algn="just">
              <a:buNone/>
            </a:pPr>
            <a:endParaRPr lang="es-MX" dirty="0" smtClean="0"/>
          </a:p>
        </p:txBody>
      </p:sp>
      <p:sp>
        <p:nvSpPr>
          <p:cNvPr id="4" name="3 Marcador de contenido"/>
          <p:cNvSpPr>
            <a:spLocks noGrp="1"/>
          </p:cNvSpPr>
          <p:nvPr>
            <p:ph sz="half" idx="2"/>
          </p:nvPr>
        </p:nvSpPr>
        <p:spPr>
          <a:xfrm>
            <a:off x="4648200" y="2348880"/>
            <a:ext cx="4038600" cy="4176464"/>
          </a:xfrm>
        </p:spPr>
        <p:txBody>
          <a:bodyPr>
            <a:normAutofit fontScale="92500" lnSpcReduction="20000"/>
          </a:bodyPr>
          <a:lstStyle/>
          <a:p>
            <a:pPr marL="0" indent="0" algn="just">
              <a:buNone/>
            </a:pPr>
            <a:r>
              <a:rPr lang="es-MX" sz="4000" i="1" dirty="0">
                <a:latin typeface="Aparajita" pitchFamily="34" charset="0"/>
                <a:cs typeface="Aparajita" pitchFamily="34" charset="0"/>
              </a:rPr>
              <a:t>Principio de legalidad. </a:t>
            </a:r>
          </a:p>
          <a:p>
            <a:pPr marL="0" indent="0" algn="just">
              <a:lnSpc>
                <a:spcPct val="120000"/>
              </a:lnSpc>
              <a:spcBef>
                <a:spcPts val="1200"/>
              </a:spcBef>
              <a:spcAft>
                <a:spcPts val="1200"/>
              </a:spcAft>
              <a:buNone/>
            </a:pPr>
            <a:r>
              <a:rPr lang="es-MX" dirty="0"/>
              <a:t>Ámbito </a:t>
            </a:r>
            <a:r>
              <a:rPr lang="es-MX" dirty="0" smtClean="0"/>
              <a:t>Gubernamental:</a:t>
            </a:r>
            <a:endParaRPr lang="es-MX" dirty="0"/>
          </a:p>
          <a:p>
            <a:pPr marL="0" indent="0" algn="just">
              <a:buNone/>
            </a:pPr>
            <a:r>
              <a:rPr lang="es-MX" dirty="0"/>
              <a:t>La </a:t>
            </a:r>
            <a:r>
              <a:rPr lang="es-MX" dirty="0" smtClean="0"/>
              <a:t>autoridad gubernamental sólo podrá hacer aquello que le faculte, o le asigne como deber la Ley, por </a:t>
            </a:r>
            <a:r>
              <a:rPr lang="es-MX" dirty="0"/>
              <a:t>lo tanto:</a:t>
            </a:r>
          </a:p>
          <a:p>
            <a:pPr marL="0" indent="0" algn="ctr">
              <a:buNone/>
            </a:pPr>
            <a:r>
              <a:rPr lang="es-MX" b="1" i="1" dirty="0" smtClean="0">
                <a:latin typeface="Arial Black" pitchFamily="34" charset="0"/>
                <a:ea typeface="Batang" pitchFamily="18" charset="-127"/>
              </a:rPr>
              <a:t>“sólo se podrá actuar dentro del marco de la Ley”</a:t>
            </a:r>
            <a:endParaRPr lang="es-MX"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611559" y="2348880"/>
            <a:ext cx="3738661" cy="373866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6016099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836712"/>
            <a:ext cx="8229600" cy="720080"/>
          </a:xfrm>
        </p:spPr>
        <p:txBody>
          <a:bodyPr>
            <a:normAutofit fontScale="90000"/>
          </a:bodyPr>
          <a:lstStyle/>
          <a:p>
            <a:r>
              <a:rPr lang="es-MX" dirty="0" smtClean="0">
                <a:effectLst>
                  <a:outerShdw blurRad="38100" dist="38100" dir="2700000" algn="tl">
                    <a:srgbClr val="000000">
                      <a:alpha val="43137"/>
                    </a:srgbClr>
                  </a:outerShdw>
                </a:effectLst>
              </a:rPr>
              <a:t>Objetivos del presupuesto</a:t>
            </a:r>
            <a:endParaRPr lang="es-MX" dirty="0">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179512" y="1556792"/>
            <a:ext cx="8507288" cy="5112568"/>
          </a:xfrm>
        </p:spPr>
        <p:txBody>
          <a:bodyPr/>
          <a:lstStyle/>
          <a:p>
            <a:pPr marL="0" indent="0">
              <a:buNone/>
            </a:pPr>
            <a:endParaRPr lang="es-MX" dirty="0"/>
          </a:p>
        </p:txBody>
      </p:sp>
      <p:sp>
        <p:nvSpPr>
          <p:cNvPr id="4" name="3 Rectángulo"/>
          <p:cNvSpPr/>
          <p:nvPr/>
        </p:nvSpPr>
        <p:spPr>
          <a:xfrm>
            <a:off x="251520" y="1586945"/>
            <a:ext cx="1800200" cy="346503"/>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MX" dirty="0" smtClean="0"/>
              <a:t>Nivel</a:t>
            </a:r>
            <a:endParaRPr lang="es-MX" dirty="0"/>
          </a:p>
        </p:txBody>
      </p:sp>
      <p:sp>
        <p:nvSpPr>
          <p:cNvPr id="6" name="5 Elipse"/>
          <p:cNvSpPr/>
          <p:nvPr/>
        </p:nvSpPr>
        <p:spPr>
          <a:xfrm>
            <a:off x="119541" y="3061787"/>
            <a:ext cx="2016224" cy="536814"/>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dirty="0" smtClean="0"/>
              <a:t>Poder ejecutivo</a:t>
            </a:r>
            <a:endParaRPr lang="es-MX" dirty="0"/>
          </a:p>
        </p:txBody>
      </p:sp>
      <p:sp>
        <p:nvSpPr>
          <p:cNvPr id="7" name="6 Rectángulo redondeado"/>
          <p:cNvSpPr/>
          <p:nvPr/>
        </p:nvSpPr>
        <p:spPr>
          <a:xfrm>
            <a:off x="251520" y="4693271"/>
            <a:ext cx="1656184" cy="378451"/>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dirty="0" smtClean="0"/>
              <a:t>institución</a:t>
            </a:r>
            <a:endParaRPr lang="es-MX" dirty="0"/>
          </a:p>
        </p:txBody>
      </p:sp>
      <p:sp>
        <p:nvSpPr>
          <p:cNvPr id="9" name="8 Preparación"/>
          <p:cNvSpPr/>
          <p:nvPr/>
        </p:nvSpPr>
        <p:spPr>
          <a:xfrm>
            <a:off x="-52366" y="5949280"/>
            <a:ext cx="2263955" cy="591248"/>
          </a:xfrm>
          <a:prstGeom prst="flowChartPreparation">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dirty="0" smtClean="0"/>
              <a:t>Área responsable</a:t>
            </a:r>
            <a:endParaRPr lang="es-MX" dirty="0"/>
          </a:p>
        </p:txBody>
      </p:sp>
      <p:sp>
        <p:nvSpPr>
          <p:cNvPr id="11" name="10 CuadroTexto"/>
          <p:cNvSpPr txBox="1"/>
          <p:nvPr/>
        </p:nvSpPr>
        <p:spPr>
          <a:xfrm>
            <a:off x="2843808" y="1605971"/>
            <a:ext cx="2016224" cy="369332"/>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s-MX" dirty="0" smtClean="0"/>
              <a:t>Objetivos</a:t>
            </a:r>
            <a:endParaRPr lang="es-MX" dirty="0"/>
          </a:p>
        </p:txBody>
      </p:sp>
      <p:sp>
        <p:nvSpPr>
          <p:cNvPr id="13" name="12 CuadroTexto"/>
          <p:cNvSpPr txBox="1"/>
          <p:nvPr/>
        </p:nvSpPr>
        <p:spPr>
          <a:xfrm>
            <a:off x="5724128" y="1605971"/>
            <a:ext cx="2829530" cy="369332"/>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s-MX" dirty="0" smtClean="0"/>
              <a:t>Instrumentos legales</a:t>
            </a:r>
            <a:endParaRPr lang="es-MX"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82999" y="2179390"/>
            <a:ext cx="1524000" cy="857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35988" y="3645024"/>
            <a:ext cx="1487247" cy="97787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34036" y="5131662"/>
            <a:ext cx="1291152" cy="73849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4" name="13 Elipse"/>
          <p:cNvSpPr/>
          <p:nvPr/>
        </p:nvSpPr>
        <p:spPr>
          <a:xfrm>
            <a:off x="2710682" y="2432539"/>
            <a:ext cx="1872208" cy="74566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MX" dirty="0" smtClean="0"/>
              <a:t>Objetivos del PND</a:t>
            </a:r>
            <a:endParaRPr lang="es-MX" dirty="0"/>
          </a:p>
        </p:txBody>
      </p:sp>
      <p:pic>
        <p:nvPicPr>
          <p:cNvPr id="1029" name="Picture 5"/>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2962710" y="3230041"/>
            <a:ext cx="1368151" cy="101493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5" name="14 Rectángulo"/>
          <p:cNvSpPr/>
          <p:nvPr/>
        </p:nvSpPr>
        <p:spPr>
          <a:xfrm>
            <a:off x="2358568" y="4341540"/>
            <a:ext cx="2576435" cy="540956"/>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MX" dirty="0" smtClean="0"/>
              <a:t>Objetivos estratégicos y metas de las instituciones</a:t>
            </a:r>
            <a:endParaRPr lang="es-MX" dirty="0"/>
          </a:p>
        </p:txBody>
      </p:sp>
      <p:pic>
        <p:nvPicPr>
          <p:cNvPr id="1030" name="Picture 6"/>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2911352" y="5071722"/>
            <a:ext cx="1428750" cy="8001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6" name="15 Rectángulo"/>
          <p:cNvSpPr/>
          <p:nvPr/>
        </p:nvSpPr>
        <p:spPr>
          <a:xfrm>
            <a:off x="2339752" y="5955812"/>
            <a:ext cx="3024336" cy="59124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MX" dirty="0" smtClean="0"/>
              <a:t>Metas y objetivos de programas y presupuestarios</a:t>
            </a:r>
            <a:endParaRPr lang="es-MX" dirty="0"/>
          </a:p>
        </p:txBody>
      </p:sp>
      <p:pic>
        <p:nvPicPr>
          <p:cNvPr id="1034" name="Picture 10"/>
          <p:cNvPicPr>
            <a:picLocks noChangeAspect="1" noChangeArrowheads="1"/>
          </p:cNvPicPr>
          <p:nvPr/>
        </p:nvPicPr>
        <p:blipFill>
          <a:blip r:embed="rId7">
            <a:extLst>
              <a:ext uri="{28A0092B-C50C-407E-A947-70E740481C1C}">
                <a14:useLocalDpi xmlns:a14="http://schemas.microsoft.com/office/drawing/2010/main" xmlns="" val="0"/>
              </a:ext>
            </a:extLst>
          </a:blip>
          <a:srcRect/>
          <a:stretch>
            <a:fillRect/>
          </a:stretch>
        </p:blipFill>
        <p:spPr bwMode="auto">
          <a:xfrm>
            <a:off x="7722141" y="5619797"/>
            <a:ext cx="1188550" cy="109797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33" name="Picture 9"/>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7891127" y="4341540"/>
            <a:ext cx="1050671" cy="908830"/>
          </a:xfrm>
          <a:prstGeom prst="rect">
            <a:avLst/>
          </a:prstGeom>
          <a:ln/>
          <a:effectLst>
            <a:outerShdw blurRad="40000" dist="20000" dir="5400000" rotWithShape="0">
              <a:srgbClr val="000000">
                <a:alpha val="38000"/>
              </a:srgbClr>
            </a:outerShdw>
            <a:softEdge rad="127000"/>
          </a:effectLst>
        </p:spPr>
        <p:style>
          <a:lnRef idx="1">
            <a:schemeClr val="dk1"/>
          </a:lnRef>
          <a:fillRef idx="2">
            <a:schemeClr val="dk1"/>
          </a:fillRef>
          <a:effectRef idx="1">
            <a:schemeClr val="dk1"/>
          </a:effectRef>
          <a:fontRef idx="minor">
            <a:schemeClr val="dk1"/>
          </a:fontRef>
        </p:style>
      </p:pic>
      <p:pic>
        <p:nvPicPr>
          <p:cNvPr id="1035" name="Picture 11"/>
          <p:cNvPicPr>
            <a:picLocks noChangeAspect="1" noChangeArrowheads="1"/>
          </p:cNvPicPr>
          <p:nvPr/>
        </p:nvPicPr>
        <p:blipFill>
          <a:blip r:embed="rId9" cstate="print">
            <a:extLst>
              <a:ext uri="{28A0092B-C50C-407E-A947-70E740481C1C}">
                <a14:useLocalDpi xmlns:a14="http://schemas.microsoft.com/office/drawing/2010/main" xmlns="" val="0"/>
              </a:ext>
            </a:extLst>
          </a:blip>
          <a:srcRect/>
          <a:stretch>
            <a:fillRect/>
          </a:stretch>
        </p:blipFill>
        <p:spPr bwMode="auto">
          <a:xfrm>
            <a:off x="7802714" y="2271011"/>
            <a:ext cx="1027404" cy="1083701"/>
          </a:xfrm>
          <a:prstGeom prst="rect">
            <a:avLst/>
          </a:prstGeom>
          <a:noFill/>
          <a:ln>
            <a:noFill/>
          </a:ln>
          <a:effectLst>
            <a:outerShdw dist="35921" dir="2700000" algn="ctr" rotWithShape="0">
              <a:schemeClr val="bg2"/>
            </a:outerShdw>
            <a:softEdge rad="1270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7" name="16 Rectángulo"/>
          <p:cNvSpPr/>
          <p:nvPr/>
        </p:nvSpPr>
        <p:spPr>
          <a:xfrm>
            <a:off x="5366294" y="2474544"/>
            <a:ext cx="2835349" cy="1407319"/>
          </a:xfrm>
          <a:prstGeom prst="rect">
            <a:avLst/>
          </a:prstGeom>
          <a:noFill/>
          <a:ln>
            <a:noFill/>
          </a:ln>
        </p:spPr>
        <p:style>
          <a:lnRef idx="2">
            <a:schemeClr val="accent1"/>
          </a:lnRef>
          <a:fillRef idx="1">
            <a:schemeClr val="lt1"/>
          </a:fillRef>
          <a:effectRef idx="0">
            <a:schemeClr val="accent1"/>
          </a:effectRef>
          <a:fontRef idx="minor">
            <a:schemeClr val="dk1"/>
          </a:fontRef>
        </p:style>
        <p:txBody>
          <a:bodyPr rtlCol="0" anchor="ctr"/>
          <a:lstStyle/>
          <a:p>
            <a:r>
              <a:rPr lang="es-MX" dirty="0" smtClean="0"/>
              <a:t>Constitución</a:t>
            </a:r>
          </a:p>
          <a:p>
            <a:r>
              <a:rPr lang="es-MX" dirty="0" smtClean="0"/>
              <a:t>Ley de planeación</a:t>
            </a:r>
          </a:p>
          <a:p>
            <a:r>
              <a:rPr lang="es-MX" dirty="0" smtClean="0"/>
              <a:t>Ley Federal de Presupuesto y Responsabilidad Hacendaria  </a:t>
            </a:r>
            <a:endParaRPr lang="es-MX" dirty="0"/>
          </a:p>
        </p:txBody>
      </p:sp>
      <p:sp>
        <p:nvSpPr>
          <p:cNvPr id="18" name="17 Rectángulo"/>
          <p:cNvSpPr/>
          <p:nvPr/>
        </p:nvSpPr>
        <p:spPr>
          <a:xfrm>
            <a:off x="5487823" y="4094016"/>
            <a:ext cx="2713819" cy="1183822"/>
          </a:xfrm>
          <a:prstGeom prst="rect">
            <a:avLst/>
          </a:prstGeom>
          <a:noFill/>
          <a:ln>
            <a:noFill/>
          </a:ln>
        </p:spPr>
        <p:style>
          <a:lnRef idx="1">
            <a:schemeClr val="dk1"/>
          </a:lnRef>
          <a:fillRef idx="2">
            <a:schemeClr val="dk1"/>
          </a:fillRef>
          <a:effectRef idx="1">
            <a:schemeClr val="dk1"/>
          </a:effectRef>
          <a:fontRef idx="minor">
            <a:schemeClr val="dk1"/>
          </a:fontRef>
        </p:style>
        <p:txBody>
          <a:bodyPr rtlCol="0" anchor="ctr"/>
          <a:lstStyle/>
          <a:p>
            <a:r>
              <a:rPr lang="es-MX" dirty="0" smtClean="0"/>
              <a:t>Documento de creación .</a:t>
            </a:r>
          </a:p>
          <a:p>
            <a:r>
              <a:rPr lang="es-MX" dirty="0" smtClean="0"/>
              <a:t>Misión</a:t>
            </a:r>
          </a:p>
          <a:p>
            <a:r>
              <a:rPr lang="es-MX" dirty="0" smtClean="0"/>
              <a:t>Lineamientos SHCP</a:t>
            </a:r>
            <a:endParaRPr lang="es-MX" dirty="0"/>
          </a:p>
        </p:txBody>
      </p:sp>
      <p:sp>
        <p:nvSpPr>
          <p:cNvPr id="19" name="18 Rectángulo"/>
          <p:cNvSpPr/>
          <p:nvPr/>
        </p:nvSpPr>
        <p:spPr>
          <a:xfrm>
            <a:off x="5508104" y="5471773"/>
            <a:ext cx="2808312" cy="1269596"/>
          </a:xfrm>
          <a:prstGeom prst="rect">
            <a:avLst/>
          </a:prstGeom>
          <a:noFill/>
          <a:ln>
            <a:noFill/>
          </a:ln>
        </p:spPr>
        <p:style>
          <a:lnRef idx="1">
            <a:schemeClr val="dk1"/>
          </a:lnRef>
          <a:fillRef idx="2">
            <a:schemeClr val="dk1"/>
          </a:fillRef>
          <a:effectRef idx="1">
            <a:schemeClr val="dk1"/>
          </a:effectRef>
          <a:fontRef idx="minor">
            <a:schemeClr val="dk1"/>
          </a:fontRef>
        </p:style>
        <p:txBody>
          <a:bodyPr rtlCol="0" anchor="ctr"/>
          <a:lstStyle/>
          <a:p>
            <a:r>
              <a:rPr lang="es-MX" dirty="0" smtClean="0"/>
              <a:t>Reglamento interno</a:t>
            </a:r>
          </a:p>
          <a:p>
            <a:r>
              <a:rPr lang="es-MX" dirty="0" smtClean="0"/>
              <a:t>Manuales de </a:t>
            </a:r>
          </a:p>
          <a:p>
            <a:r>
              <a:rPr lang="es-MX" dirty="0" smtClean="0"/>
              <a:t>organización y procedimientos</a:t>
            </a:r>
            <a:endParaRPr lang="es-MX"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908720"/>
            <a:ext cx="8229600" cy="1152128"/>
          </a:xfrm>
        </p:spPr>
        <p:txBody>
          <a:bodyPr>
            <a:normAutofit fontScale="90000"/>
          </a:bodyPr>
          <a:lstStyle/>
          <a:p>
            <a:r>
              <a:rPr lang="es-MX" dirty="0" smtClean="0"/>
              <a:t>Esquema del Plan Nacional de Desarrollo 2013-2018</a:t>
            </a:r>
            <a:endParaRPr lang="es-MX" dirty="0"/>
          </a:p>
        </p:txBody>
      </p:sp>
      <p:sp>
        <p:nvSpPr>
          <p:cNvPr id="3" name="2 Marcador de contenido"/>
          <p:cNvSpPr>
            <a:spLocks noGrp="1"/>
          </p:cNvSpPr>
          <p:nvPr>
            <p:ph idx="1"/>
          </p:nvPr>
        </p:nvSpPr>
        <p:spPr>
          <a:xfrm>
            <a:off x="251520" y="2132856"/>
            <a:ext cx="8435280" cy="4320480"/>
          </a:xfrm>
        </p:spPr>
        <p:txBody>
          <a:bodyPr/>
          <a:lstStyle/>
          <a:p>
            <a:pPr marL="0" indent="0">
              <a:buNone/>
            </a:pPr>
            <a:endParaRPr lang="es-MX" dirty="0"/>
          </a:p>
        </p:txBody>
      </p:sp>
      <p:sp>
        <p:nvSpPr>
          <p:cNvPr id="4" name="3 Rectángulo"/>
          <p:cNvSpPr/>
          <p:nvPr/>
        </p:nvSpPr>
        <p:spPr>
          <a:xfrm>
            <a:off x="179512" y="2331840"/>
            <a:ext cx="1440160" cy="576064"/>
          </a:xfrm>
          <a:prstGeom prst="rect">
            <a:avLst/>
          </a:prstGeom>
          <a:gradFill flip="none"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0800000" scaled="1"/>
            <a:tileRect/>
          </a:gradFill>
        </p:spPr>
        <p:style>
          <a:lnRef idx="1">
            <a:schemeClr val="accent3"/>
          </a:lnRef>
          <a:fillRef idx="2">
            <a:schemeClr val="accent3"/>
          </a:fillRef>
          <a:effectRef idx="1">
            <a:schemeClr val="accent3"/>
          </a:effectRef>
          <a:fontRef idx="minor">
            <a:schemeClr val="dk1"/>
          </a:fontRef>
        </p:style>
        <p:txBody>
          <a:bodyPr rtlCol="0" anchor="ctr"/>
          <a:lstStyle/>
          <a:p>
            <a:pPr algn="ctr"/>
            <a:r>
              <a:rPr lang="es-MX" dirty="0" smtClean="0"/>
              <a:t>Objetivo general</a:t>
            </a:r>
            <a:endParaRPr lang="es-MX" dirty="0"/>
          </a:p>
        </p:txBody>
      </p:sp>
      <p:sp>
        <p:nvSpPr>
          <p:cNvPr id="5" name="4 Rectángulo"/>
          <p:cNvSpPr/>
          <p:nvPr/>
        </p:nvSpPr>
        <p:spPr>
          <a:xfrm>
            <a:off x="152897" y="3609020"/>
            <a:ext cx="1440160" cy="504056"/>
          </a:xfrm>
          <a:prstGeom prst="rect">
            <a:avLst/>
          </a:prstGeom>
          <a:gradFill flip="none"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8900000" scaled="1"/>
            <a:tileRect/>
          </a:gradFill>
        </p:spPr>
        <p:style>
          <a:lnRef idx="1">
            <a:schemeClr val="accent3"/>
          </a:lnRef>
          <a:fillRef idx="2">
            <a:schemeClr val="accent3"/>
          </a:fillRef>
          <a:effectRef idx="1">
            <a:schemeClr val="accent3"/>
          </a:effectRef>
          <a:fontRef idx="minor">
            <a:schemeClr val="dk1"/>
          </a:fontRef>
        </p:style>
        <p:txBody>
          <a:bodyPr rtlCol="0" anchor="ctr"/>
          <a:lstStyle/>
          <a:p>
            <a:pPr algn="ctr"/>
            <a:r>
              <a:rPr lang="es-MX" dirty="0" smtClean="0"/>
              <a:t>Metas Nacionales</a:t>
            </a:r>
            <a:endParaRPr lang="es-MX" dirty="0"/>
          </a:p>
        </p:txBody>
      </p:sp>
      <p:sp>
        <p:nvSpPr>
          <p:cNvPr id="6" name="5 Rectángulo"/>
          <p:cNvSpPr/>
          <p:nvPr/>
        </p:nvSpPr>
        <p:spPr>
          <a:xfrm>
            <a:off x="152897" y="5258493"/>
            <a:ext cx="1440160" cy="504056"/>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MX" dirty="0" smtClean="0"/>
              <a:t>Estrategias transversales</a:t>
            </a:r>
            <a:endParaRPr lang="es-MX" dirty="0"/>
          </a:p>
        </p:txBody>
      </p:sp>
      <p:sp>
        <p:nvSpPr>
          <p:cNvPr id="7" name="6 Rectángulo"/>
          <p:cNvSpPr/>
          <p:nvPr/>
        </p:nvSpPr>
        <p:spPr>
          <a:xfrm>
            <a:off x="1907704" y="2130227"/>
            <a:ext cx="6768752" cy="9144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MX" sz="2800" dirty="0" smtClean="0"/>
              <a:t>Llevar a México a su Máximo Potencial</a:t>
            </a:r>
            <a:endParaRPr lang="es-MX" sz="2800" dirty="0"/>
          </a:p>
        </p:txBody>
      </p:sp>
      <p:sp>
        <p:nvSpPr>
          <p:cNvPr id="8" name="7 Rectángulo"/>
          <p:cNvSpPr/>
          <p:nvPr/>
        </p:nvSpPr>
        <p:spPr>
          <a:xfrm>
            <a:off x="1966789" y="3429000"/>
            <a:ext cx="949027" cy="111612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dirty="0" smtClean="0"/>
              <a:t>I. México en Paz</a:t>
            </a:r>
            <a:endParaRPr lang="es-MX" dirty="0"/>
          </a:p>
        </p:txBody>
      </p:sp>
      <p:sp>
        <p:nvSpPr>
          <p:cNvPr id="9" name="8 Rectángulo"/>
          <p:cNvSpPr/>
          <p:nvPr/>
        </p:nvSpPr>
        <p:spPr>
          <a:xfrm>
            <a:off x="2988222" y="3429000"/>
            <a:ext cx="1224136" cy="111612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dirty="0" smtClean="0"/>
              <a:t>II. </a:t>
            </a:r>
          </a:p>
          <a:p>
            <a:pPr algn="ctr"/>
            <a:r>
              <a:rPr lang="es-MX" dirty="0" smtClean="0"/>
              <a:t>México Incluyente </a:t>
            </a:r>
            <a:endParaRPr lang="es-MX" dirty="0"/>
          </a:p>
        </p:txBody>
      </p:sp>
      <p:sp>
        <p:nvSpPr>
          <p:cNvPr id="11" name="10 Rectángulo"/>
          <p:cNvSpPr/>
          <p:nvPr/>
        </p:nvSpPr>
        <p:spPr>
          <a:xfrm>
            <a:off x="4283968" y="3432423"/>
            <a:ext cx="1440160" cy="111612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dirty="0" smtClean="0"/>
              <a:t>III. </a:t>
            </a:r>
          </a:p>
          <a:p>
            <a:pPr algn="ctr"/>
            <a:r>
              <a:rPr lang="es-MX" dirty="0" smtClean="0"/>
              <a:t>México con Educación de Calidad</a:t>
            </a:r>
            <a:endParaRPr lang="es-MX" dirty="0"/>
          </a:p>
        </p:txBody>
      </p:sp>
      <p:sp>
        <p:nvSpPr>
          <p:cNvPr id="12" name="11 Rectángulo"/>
          <p:cNvSpPr/>
          <p:nvPr/>
        </p:nvSpPr>
        <p:spPr>
          <a:xfrm>
            <a:off x="5796136" y="3434798"/>
            <a:ext cx="1080120" cy="111612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dirty="0" smtClean="0"/>
              <a:t>IV. </a:t>
            </a:r>
          </a:p>
          <a:p>
            <a:pPr algn="ctr"/>
            <a:r>
              <a:rPr lang="es-MX" dirty="0" smtClean="0"/>
              <a:t>México Próspero</a:t>
            </a:r>
            <a:endParaRPr lang="es-MX" dirty="0"/>
          </a:p>
        </p:txBody>
      </p:sp>
      <p:sp>
        <p:nvSpPr>
          <p:cNvPr id="13" name="12 Rectángulo"/>
          <p:cNvSpPr/>
          <p:nvPr/>
        </p:nvSpPr>
        <p:spPr>
          <a:xfrm>
            <a:off x="6948264" y="3438220"/>
            <a:ext cx="1728192" cy="1112701"/>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dirty="0" smtClean="0"/>
              <a:t>V. </a:t>
            </a:r>
          </a:p>
          <a:p>
            <a:pPr algn="ctr"/>
            <a:r>
              <a:rPr lang="es-MX" dirty="0" smtClean="0"/>
              <a:t>México con responsabilidad global</a:t>
            </a:r>
            <a:endParaRPr lang="es-MX" dirty="0"/>
          </a:p>
        </p:txBody>
      </p:sp>
      <p:sp>
        <p:nvSpPr>
          <p:cNvPr id="14" name="13 Elipse"/>
          <p:cNvSpPr/>
          <p:nvPr/>
        </p:nvSpPr>
        <p:spPr>
          <a:xfrm>
            <a:off x="1887910" y="4898980"/>
            <a:ext cx="2205279" cy="912465"/>
          </a:xfrm>
          <a:prstGeom prst="ellipse">
            <a:avLst/>
          </a:prstGeom>
        </p:spPr>
        <p:style>
          <a:lnRef idx="2">
            <a:schemeClr val="accent1">
              <a:shade val="50000"/>
            </a:schemeClr>
          </a:lnRef>
          <a:fillRef idx="1002">
            <a:schemeClr val="lt1"/>
          </a:fillRef>
          <a:effectRef idx="0">
            <a:schemeClr val="accent1"/>
          </a:effectRef>
          <a:fontRef idx="minor">
            <a:schemeClr val="lt1"/>
          </a:fontRef>
        </p:style>
        <p:txBody>
          <a:bodyPr rtlCol="0" anchor="ctr"/>
          <a:lstStyle/>
          <a:p>
            <a:pPr algn="ctr"/>
            <a:r>
              <a:rPr lang="es-MX" sz="1600" dirty="0" smtClean="0">
                <a:solidFill>
                  <a:schemeClr val="tx1"/>
                </a:solidFill>
              </a:rPr>
              <a:t>1) </a:t>
            </a:r>
          </a:p>
          <a:p>
            <a:pPr algn="ctr"/>
            <a:r>
              <a:rPr lang="es-MX" sz="1600" dirty="0" smtClean="0">
                <a:solidFill>
                  <a:schemeClr val="tx1"/>
                </a:solidFill>
              </a:rPr>
              <a:t>Democratizar la productividad</a:t>
            </a:r>
            <a:endParaRPr lang="es-MX" sz="1600" dirty="0">
              <a:solidFill>
                <a:schemeClr val="tx1"/>
              </a:solidFill>
            </a:endParaRPr>
          </a:p>
        </p:txBody>
      </p:sp>
      <p:sp>
        <p:nvSpPr>
          <p:cNvPr id="15" name="14 Elipse"/>
          <p:cNvSpPr/>
          <p:nvPr/>
        </p:nvSpPr>
        <p:spPr>
          <a:xfrm>
            <a:off x="4093189" y="5157193"/>
            <a:ext cx="2495035" cy="1002474"/>
          </a:xfrm>
          <a:prstGeom prst="ellipse">
            <a:avLst/>
          </a:prstGeom>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r>
              <a:rPr lang="es-MX" sz="1600" dirty="0" smtClean="0">
                <a:solidFill>
                  <a:schemeClr val="tx1"/>
                </a:solidFill>
              </a:rPr>
              <a:t>2)</a:t>
            </a:r>
          </a:p>
          <a:p>
            <a:pPr algn="ctr"/>
            <a:r>
              <a:rPr lang="es-MX" sz="1600" dirty="0" smtClean="0">
                <a:solidFill>
                  <a:schemeClr val="tx1"/>
                </a:solidFill>
              </a:rPr>
              <a:t> Gobierno cercano y moderno</a:t>
            </a:r>
            <a:endParaRPr lang="es-MX" sz="1600" dirty="0">
              <a:solidFill>
                <a:schemeClr val="tx1"/>
              </a:solidFill>
            </a:endParaRPr>
          </a:p>
        </p:txBody>
      </p:sp>
      <p:sp>
        <p:nvSpPr>
          <p:cNvPr id="16" name="15 Elipse"/>
          <p:cNvSpPr/>
          <p:nvPr/>
        </p:nvSpPr>
        <p:spPr>
          <a:xfrm>
            <a:off x="6588224" y="5505412"/>
            <a:ext cx="2088231" cy="954056"/>
          </a:xfrm>
          <a:prstGeom prst="ellipse">
            <a:avLst/>
          </a:prstGeom>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r>
              <a:rPr lang="es-MX" sz="1600" dirty="0" smtClean="0">
                <a:solidFill>
                  <a:schemeClr val="tx1"/>
                </a:solidFill>
              </a:rPr>
              <a:t>3) </a:t>
            </a:r>
          </a:p>
          <a:p>
            <a:pPr algn="ctr"/>
            <a:r>
              <a:rPr lang="es-MX" sz="1600" dirty="0" smtClean="0">
                <a:solidFill>
                  <a:schemeClr val="tx1"/>
                </a:solidFill>
              </a:rPr>
              <a:t>Perspectiva de género</a:t>
            </a:r>
            <a:endParaRPr lang="es-MX" sz="1600" dirty="0">
              <a:solidFill>
                <a:schemeClr val="tx1"/>
              </a:solidFill>
            </a:endParaRPr>
          </a:p>
        </p:txBody>
      </p:sp>
      <p:sp>
        <p:nvSpPr>
          <p:cNvPr id="17" name="16 Abrir llave"/>
          <p:cNvSpPr/>
          <p:nvPr/>
        </p:nvSpPr>
        <p:spPr>
          <a:xfrm>
            <a:off x="1691681" y="2130228"/>
            <a:ext cx="216023" cy="914400"/>
          </a:xfrm>
          <a:prstGeom prst="leftBrace">
            <a:avLst>
              <a:gd name="adj1" fmla="val 56805"/>
              <a:gd name="adj2" fmla="val 43842"/>
            </a:avLst>
          </a:prstGeom>
          <a:ln w="158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19" name="18 Abrir llave"/>
          <p:cNvSpPr/>
          <p:nvPr/>
        </p:nvSpPr>
        <p:spPr>
          <a:xfrm>
            <a:off x="1691681" y="3356992"/>
            <a:ext cx="275108" cy="1296144"/>
          </a:xfrm>
          <a:prstGeom prst="leftBrace">
            <a:avLst>
              <a:gd name="adj1" fmla="val 84503"/>
              <a:gd name="adj2" fmla="val 44856"/>
            </a:avLst>
          </a:prstGeom>
          <a:ln w="158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20" name="19 Abrir llave"/>
          <p:cNvSpPr/>
          <p:nvPr/>
        </p:nvSpPr>
        <p:spPr>
          <a:xfrm>
            <a:off x="1691680" y="4898980"/>
            <a:ext cx="275109" cy="1482348"/>
          </a:xfrm>
          <a:prstGeom prst="leftBrace">
            <a:avLst>
              <a:gd name="adj1" fmla="val 101814"/>
              <a:gd name="adj2" fmla="val 43397"/>
            </a:avLst>
          </a:prstGeom>
          <a:ln w="158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395536" y="908720"/>
            <a:ext cx="8229600" cy="792088"/>
          </a:xfrm>
        </p:spPr>
        <p:txBody>
          <a:bodyPr>
            <a:normAutofit/>
          </a:bodyPr>
          <a:lstStyle/>
          <a:p>
            <a:r>
              <a:rPr lang="es-MX" dirty="0" smtClean="0"/>
              <a:t>Unidad de Competencia I</a:t>
            </a:r>
            <a:endParaRPr lang="es-MX" dirty="0"/>
          </a:p>
        </p:txBody>
      </p:sp>
      <p:sp>
        <p:nvSpPr>
          <p:cNvPr id="4" name="4 Marcador de contenido"/>
          <p:cNvSpPr txBox="1">
            <a:spLocks noGrp="1"/>
          </p:cNvSpPr>
          <p:nvPr>
            <p:ph sz="half" idx="1"/>
          </p:nvPr>
        </p:nvSpPr>
        <p:spPr>
          <a:xfrm>
            <a:off x="899592" y="1700808"/>
            <a:ext cx="3600400" cy="4824536"/>
          </a:xfrm>
          <a:prstGeom prst="rect">
            <a:avLst/>
          </a:prstGeom>
        </p:spPr>
        <p:txBody>
          <a:bodyPr>
            <a:normAutofit/>
          </a:bodyPr>
          <a:lstStyle/>
          <a:p>
            <a:pPr marL="342900" marR="0" lvl="0" indent="-342900" algn="l" defTabSz="914400" rtl="0" eaLnBrk="1" fontAlgn="base" latinLnBrk="0" hangingPunct="1">
              <a:lnSpc>
                <a:spcPct val="100000"/>
              </a:lnSpc>
              <a:spcBef>
                <a:spcPct val="20000"/>
              </a:spcBef>
              <a:spcAft>
                <a:spcPct val="0"/>
              </a:spcAft>
              <a:buClr>
                <a:schemeClr val="accent2"/>
              </a:buClr>
              <a:buSzPct val="85000"/>
              <a:buFont typeface="Wingdings" pitchFamily="2" charset="2"/>
              <a:buNone/>
              <a:tabLst/>
              <a:defRPr/>
            </a:pPr>
            <a:r>
              <a:rPr kumimoji="0" lang="es-MX" sz="2000" b="0" i="0" u="none" strike="noStrike" kern="0" cap="none" spc="0" normalizeH="0" baseline="0" noProof="0" dirty="0" smtClean="0">
                <a:ln>
                  <a:noFill/>
                </a:ln>
                <a:solidFill>
                  <a:schemeClr val="tx1"/>
                </a:solidFill>
                <a:effectLst/>
                <a:uLnTx/>
                <a:uFillTx/>
                <a:latin typeface="+mn-lt"/>
                <a:ea typeface="+mn-ea"/>
                <a:cs typeface="+mn-cs"/>
              </a:rPr>
              <a:t>Unidad de aprendizaje:</a:t>
            </a:r>
          </a:p>
          <a:p>
            <a:pPr marL="342900" marR="0" lvl="0" indent="-342900" algn="l" defTabSz="914400" rtl="0" eaLnBrk="1" fontAlgn="base" latinLnBrk="0" hangingPunct="1">
              <a:lnSpc>
                <a:spcPct val="100000"/>
              </a:lnSpc>
              <a:spcBef>
                <a:spcPct val="20000"/>
              </a:spcBef>
              <a:spcAft>
                <a:spcPct val="0"/>
              </a:spcAft>
              <a:buClr>
                <a:schemeClr val="accent2"/>
              </a:buClr>
              <a:buSzPct val="85000"/>
              <a:buFont typeface="Wingdings" pitchFamily="2" charset="2"/>
              <a:buNone/>
              <a:tabLst/>
              <a:defRPr/>
            </a:pPr>
            <a:endParaRPr kumimoji="0" lang="es-MX" sz="20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
                <a:schemeClr val="accent2"/>
              </a:buClr>
              <a:buSzPct val="85000"/>
              <a:buFont typeface="Wingdings" pitchFamily="2" charset="2"/>
              <a:buNone/>
              <a:tabLst/>
              <a:defRPr/>
            </a:pPr>
            <a:r>
              <a:rPr lang="es-MX" sz="2000" kern="0" dirty="0" smtClean="0"/>
              <a:t>Tema:</a:t>
            </a:r>
          </a:p>
          <a:p>
            <a:pPr marL="342900" marR="0" lvl="0" indent="-342900" algn="l" defTabSz="914400" rtl="0" eaLnBrk="1" fontAlgn="base" latinLnBrk="0" hangingPunct="1">
              <a:lnSpc>
                <a:spcPct val="100000"/>
              </a:lnSpc>
              <a:spcBef>
                <a:spcPct val="20000"/>
              </a:spcBef>
              <a:spcAft>
                <a:spcPct val="0"/>
              </a:spcAft>
              <a:buClr>
                <a:schemeClr val="accent2"/>
              </a:buClr>
              <a:buSzPct val="85000"/>
              <a:buFont typeface="Wingdings" pitchFamily="2" charset="2"/>
              <a:buNone/>
              <a:tabLst/>
              <a:defRPr/>
            </a:pPr>
            <a:endParaRPr kumimoji="0" lang="es-MX" sz="20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
                <a:schemeClr val="accent2"/>
              </a:buClr>
              <a:buSzPct val="85000"/>
              <a:buFont typeface="Wingdings" pitchFamily="2" charset="2"/>
              <a:buNone/>
              <a:tabLst/>
              <a:defRPr/>
            </a:pPr>
            <a:r>
              <a:rPr kumimoji="0" lang="es-MX" sz="2000" b="0" i="0" u="none" strike="noStrike" kern="0" cap="none" spc="0" normalizeH="0" baseline="0" noProof="0" dirty="0" smtClean="0">
                <a:ln>
                  <a:noFill/>
                </a:ln>
                <a:solidFill>
                  <a:schemeClr val="tx1"/>
                </a:solidFill>
                <a:effectLst/>
                <a:uLnTx/>
                <a:uFillTx/>
                <a:latin typeface="+mn-lt"/>
                <a:ea typeface="+mn-ea"/>
                <a:cs typeface="+mn-cs"/>
              </a:rPr>
              <a:t>Créditos institucionales:</a:t>
            </a:r>
          </a:p>
          <a:p>
            <a:pPr marL="342900" marR="0" lvl="0" indent="-342900" algn="l" defTabSz="914400" rtl="0" eaLnBrk="1" fontAlgn="base" latinLnBrk="0" hangingPunct="1">
              <a:lnSpc>
                <a:spcPct val="100000"/>
              </a:lnSpc>
              <a:spcBef>
                <a:spcPct val="20000"/>
              </a:spcBef>
              <a:spcAft>
                <a:spcPct val="0"/>
              </a:spcAft>
              <a:buClr>
                <a:schemeClr val="accent2"/>
              </a:buClr>
              <a:buSzPct val="85000"/>
              <a:buFont typeface="Wingdings" pitchFamily="2" charset="2"/>
              <a:buNone/>
              <a:tabLst/>
              <a:defRPr/>
            </a:pPr>
            <a:endParaRPr kumimoji="0" lang="es-MX" sz="20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
                <a:schemeClr val="accent2"/>
              </a:buClr>
              <a:buSzPct val="85000"/>
              <a:buFont typeface="Wingdings" pitchFamily="2" charset="2"/>
              <a:buNone/>
              <a:tabLst/>
              <a:defRPr/>
            </a:pPr>
            <a:r>
              <a:rPr kumimoji="0" lang="es-MX" sz="2000" b="0" i="0" u="none" strike="noStrike" kern="0" cap="none" spc="0" normalizeH="0" baseline="0" noProof="0" dirty="0" smtClean="0">
                <a:ln>
                  <a:noFill/>
                </a:ln>
                <a:solidFill>
                  <a:schemeClr val="tx1"/>
                </a:solidFill>
                <a:effectLst/>
                <a:uLnTx/>
                <a:uFillTx/>
                <a:latin typeface="+mn-lt"/>
                <a:ea typeface="+mn-ea"/>
                <a:cs typeface="+mn-cs"/>
              </a:rPr>
              <a:t>Programa educativo:</a:t>
            </a:r>
          </a:p>
          <a:p>
            <a:pPr marL="342900" marR="0" lvl="0" indent="-342900" algn="l" defTabSz="914400" rtl="0" eaLnBrk="1" fontAlgn="base" latinLnBrk="0" hangingPunct="1">
              <a:lnSpc>
                <a:spcPct val="100000"/>
              </a:lnSpc>
              <a:spcBef>
                <a:spcPct val="20000"/>
              </a:spcBef>
              <a:spcAft>
                <a:spcPct val="0"/>
              </a:spcAft>
              <a:buClr>
                <a:schemeClr val="accent2"/>
              </a:buClr>
              <a:buSzPct val="85000"/>
              <a:buFont typeface="Wingdings" pitchFamily="2" charset="2"/>
              <a:buNone/>
              <a:tabLst/>
              <a:defRPr/>
            </a:pPr>
            <a:endParaRPr kumimoji="0" lang="es-MX" sz="20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
                <a:schemeClr val="accent2"/>
              </a:buClr>
              <a:buSzPct val="85000"/>
              <a:buFont typeface="Wingdings" pitchFamily="2" charset="2"/>
              <a:buNone/>
              <a:tabLst/>
              <a:defRPr/>
            </a:pPr>
            <a:r>
              <a:rPr kumimoji="0" lang="es-MX" sz="2000" b="0" i="0" u="none" strike="noStrike" kern="0" cap="none" spc="0" normalizeH="0" baseline="0" noProof="0" dirty="0" smtClean="0">
                <a:ln>
                  <a:noFill/>
                </a:ln>
                <a:solidFill>
                  <a:schemeClr val="tx1"/>
                </a:solidFill>
                <a:effectLst/>
                <a:uLnTx/>
                <a:uFillTx/>
                <a:latin typeface="+mn-lt"/>
                <a:ea typeface="+mn-ea"/>
                <a:cs typeface="+mn-cs"/>
              </a:rPr>
              <a:t>A impartir en:</a:t>
            </a:r>
          </a:p>
          <a:p>
            <a:pPr marL="342900" marR="0" lvl="0" indent="-342900" algn="l" defTabSz="914400" rtl="0" eaLnBrk="1" fontAlgn="base" latinLnBrk="0" hangingPunct="1">
              <a:lnSpc>
                <a:spcPct val="100000"/>
              </a:lnSpc>
              <a:spcBef>
                <a:spcPct val="20000"/>
              </a:spcBef>
              <a:spcAft>
                <a:spcPct val="0"/>
              </a:spcAft>
              <a:buClr>
                <a:schemeClr val="accent2"/>
              </a:buClr>
              <a:buSzPct val="85000"/>
              <a:buFont typeface="Wingdings" pitchFamily="2" charset="2"/>
              <a:buNone/>
              <a:tabLst/>
              <a:defRPr/>
            </a:pPr>
            <a:endParaRPr kumimoji="0" lang="es-MX" sz="20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
                <a:schemeClr val="accent2"/>
              </a:buClr>
              <a:buSzPct val="85000"/>
              <a:buFont typeface="Wingdings" pitchFamily="2" charset="2"/>
              <a:buNone/>
              <a:tabLst/>
              <a:defRPr/>
            </a:pPr>
            <a:r>
              <a:rPr kumimoji="0" lang="es-MX" sz="2000" b="0" i="0" u="none" strike="noStrike" kern="0" cap="none" spc="0" normalizeH="0" baseline="0" noProof="0" dirty="0" smtClean="0">
                <a:ln>
                  <a:noFill/>
                </a:ln>
                <a:solidFill>
                  <a:schemeClr val="tx1"/>
                </a:solidFill>
                <a:effectLst/>
                <a:uLnTx/>
                <a:uFillTx/>
                <a:latin typeface="+mn-lt"/>
                <a:ea typeface="+mn-ea"/>
                <a:cs typeface="+mn-cs"/>
              </a:rPr>
              <a:t>Responsable:</a:t>
            </a:r>
          </a:p>
          <a:p>
            <a:pPr marL="342900" marR="0" lvl="0" indent="-342900" algn="l" defTabSz="914400" rtl="0" eaLnBrk="1" fontAlgn="base" latinLnBrk="0" hangingPunct="1">
              <a:lnSpc>
                <a:spcPct val="100000"/>
              </a:lnSpc>
              <a:spcBef>
                <a:spcPct val="20000"/>
              </a:spcBef>
              <a:spcAft>
                <a:spcPct val="0"/>
              </a:spcAft>
              <a:buClr>
                <a:schemeClr val="accent2"/>
              </a:buClr>
              <a:buSzPct val="85000"/>
              <a:buFont typeface="Wingdings" pitchFamily="2" charset="2"/>
              <a:buChar char="n"/>
              <a:tabLst/>
              <a:defRPr/>
            </a:pPr>
            <a:endParaRPr kumimoji="0" lang="es-MX"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7" name="5 Marcador de contenido"/>
          <p:cNvSpPr txBox="1">
            <a:spLocks noGrp="1"/>
          </p:cNvSpPr>
          <p:nvPr>
            <p:ph sz="half" idx="2"/>
          </p:nvPr>
        </p:nvSpPr>
        <p:spPr>
          <a:xfrm>
            <a:off x="3995936" y="1772816"/>
            <a:ext cx="4104456" cy="4968552"/>
          </a:xfrm>
          <a:prstGeom prst="rect">
            <a:avLst/>
          </a:prstGeom>
        </p:spPr>
        <p:txBody>
          <a:bodyPr>
            <a:noAutofit/>
          </a:bodyPr>
          <a:lstStyle/>
          <a:p>
            <a:pPr marL="342900" marR="0" lvl="0" indent="-342900" defTabSz="914400" rtl="0" eaLnBrk="1" fontAlgn="base" latinLnBrk="0" hangingPunct="1">
              <a:lnSpc>
                <a:spcPct val="100000"/>
              </a:lnSpc>
              <a:spcBef>
                <a:spcPct val="20000"/>
              </a:spcBef>
              <a:spcAft>
                <a:spcPct val="0"/>
              </a:spcAft>
              <a:buClr>
                <a:schemeClr val="accent2"/>
              </a:buClr>
              <a:buSzPct val="85000"/>
              <a:buFont typeface="Wingdings" pitchFamily="2" charset="2"/>
              <a:buNone/>
              <a:tabLst/>
              <a:defRPr/>
            </a:pPr>
            <a:r>
              <a:rPr kumimoji="0" lang="es-MX" sz="1900" b="0" i="0" u="none" strike="noStrike" kern="0" cap="none" spc="0" normalizeH="0" baseline="0" noProof="0" dirty="0" smtClean="0">
                <a:ln>
                  <a:noFill/>
                </a:ln>
                <a:solidFill>
                  <a:schemeClr val="tx1"/>
                </a:solidFill>
                <a:effectLst/>
                <a:uLnTx/>
                <a:uFillTx/>
              </a:rPr>
              <a:t>Auditoría Gubernamental </a:t>
            </a:r>
          </a:p>
          <a:p>
            <a:pPr marL="342900" marR="0" lvl="0" indent="-342900" defTabSz="914400" rtl="0" eaLnBrk="1" fontAlgn="base" latinLnBrk="0" hangingPunct="1">
              <a:lnSpc>
                <a:spcPct val="100000"/>
              </a:lnSpc>
              <a:spcBef>
                <a:spcPct val="20000"/>
              </a:spcBef>
              <a:spcAft>
                <a:spcPct val="0"/>
              </a:spcAft>
              <a:buClr>
                <a:schemeClr val="accent2"/>
              </a:buClr>
              <a:buSzPct val="85000"/>
              <a:buFont typeface="Wingdings" pitchFamily="2" charset="2"/>
              <a:buNone/>
              <a:tabLst/>
              <a:defRPr/>
            </a:pPr>
            <a:endParaRPr kumimoji="0" lang="es-MX" sz="1900" b="0" i="0" u="none" strike="noStrike" kern="0" cap="none" spc="0" normalizeH="0" baseline="0" noProof="0" dirty="0" smtClean="0">
              <a:ln>
                <a:noFill/>
              </a:ln>
              <a:solidFill>
                <a:schemeClr val="tx1"/>
              </a:solidFill>
              <a:effectLst/>
              <a:uLnTx/>
              <a:uFillTx/>
            </a:endParaRPr>
          </a:p>
          <a:p>
            <a:pPr marL="0" indent="0" algn="just" fontAlgn="base">
              <a:spcAft>
                <a:spcPct val="0"/>
              </a:spcAft>
              <a:buClr>
                <a:schemeClr val="accent2"/>
              </a:buClr>
              <a:buSzPct val="85000"/>
              <a:buNone/>
              <a:defRPr/>
            </a:pPr>
            <a:r>
              <a:rPr lang="es-MX" sz="1900" dirty="0" smtClean="0"/>
              <a:t>Marco Normativo de La Contabilidad Gubernamental y Cuenta Publica. </a:t>
            </a:r>
          </a:p>
          <a:p>
            <a:pPr marL="342900" marR="0" lvl="0" indent="-342900" defTabSz="914400" rtl="0" eaLnBrk="1" fontAlgn="base" latinLnBrk="0" hangingPunct="1">
              <a:lnSpc>
                <a:spcPct val="100000"/>
              </a:lnSpc>
              <a:spcBef>
                <a:spcPct val="20000"/>
              </a:spcBef>
              <a:spcAft>
                <a:spcPct val="0"/>
              </a:spcAft>
              <a:buClr>
                <a:schemeClr val="accent2"/>
              </a:buClr>
              <a:buSzPct val="85000"/>
              <a:buFont typeface="Wingdings" pitchFamily="2" charset="2"/>
              <a:buNone/>
              <a:tabLst/>
              <a:defRPr/>
            </a:pPr>
            <a:endParaRPr kumimoji="0" lang="es-MX" sz="800" b="0" i="0" u="none" strike="noStrike" kern="0" cap="none" spc="0" normalizeH="0" baseline="0" noProof="0" dirty="0" smtClean="0">
              <a:ln>
                <a:noFill/>
              </a:ln>
              <a:solidFill>
                <a:schemeClr val="tx1"/>
              </a:solidFill>
              <a:effectLst/>
              <a:uLnTx/>
              <a:uFillTx/>
            </a:endParaRPr>
          </a:p>
          <a:p>
            <a:pPr marL="342900" marR="0" lvl="0" indent="-342900" defTabSz="914400" rtl="0" eaLnBrk="1" fontAlgn="base" latinLnBrk="0" hangingPunct="1">
              <a:lnSpc>
                <a:spcPct val="100000"/>
              </a:lnSpc>
              <a:spcBef>
                <a:spcPct val="20000"/>
              </a:spcBef>
              <a:spcAft>
                <a:spcPct val="0"/>
              </a:spcAft>
              <a:buClr>
                <a:schemeClr val="accent2"/>
              </a:buClr>
              <a:buSzPct val="85000"/>
              <a:buFont typeface="Wingdings" pitchFamily="2" charset="2"/>
              <a:buNone/>
              <a:tabLst/>
              <a:defRPr/>
            </a:pPr>
            <a:r>
              <a:rPr kumimoji="0" lang="es-MX" sz="1900" b="0" i="0" u="none" strike="noStrike" kern="0" cap="none" spc="0" normalizeH="0" baseline="0" noProof="0" dirty="0" smtClean="0">
                <a:ln>
                  <a:noFill/>
                </a:ln>
                <a:solidFill>
                  <a:schemeClr val="tx1"/>
                </a:solidFill>
                <a:effectLst/>
                <a:uLnTx/>
                <a:uFillTx/>
              </a:rPr>
              <a:t>6</a:t>
            </a:r>
          </a:p>
          <a:p>
            <a:pPr marL="342900" marR="0" lvl="0" indent="-342900" defTabSz="914400" rtl="0" eaLnBrk="1" fontAlgn="base" latinLnBrk="0" hangingPunct="1">
              <a:lnSpc>
                <a:spcPct val="100000"/>
              </a:lnSpc>
              <a:spcBef>
                <a:spcPct val="20000"/>
              </a:spcBef>
              <a:spcAft>
                <a:spcPct val="0"/>
              </a:spcAft>
              <a:buClr>
                <a:schemeClr val="accent2"/>
              </a:buClr>
              <a:buSzPct val="85000"/>
              <a:buFont typeface="Wingdings" pitchFamily="2" charset="2"/>
              <a:buNone/>
              <a:tabLst/>
              <a:defRPr/>
            </a:pPr>
            <a:endParaRPr kumimoji="0" lang="es-MX" sz="1900" b="0" i="0" u="none" strike="noStrike" kern="0" cap="none" spc="0" normalizeH="0" baseline="0" noProof="0" dirty="0" smtClean="0">
              <a:ln>
                <a:noFill/>
              </a:ln>
              <a:solidFill>
                <a:schemeClr val="tx1"/>
              </a:solidFill>
              <a:effectLst/>
              <a:uLnTx/>
              <a:uFillTx/>
            </a:endParaRPr>
          </a:p>
          <a:p>
            <a:pPr marL="342900" marR="0" lvl="0" indent="-342900" defTabSz="914400" rtl="0" eaLnBrk="1" fontAlgn="base" latinLnBrk="0" hangingPunct="1">
              <a:lnSpc>
                <a:spcPct val="100000"/>
              </a:lnSpc>
              <a:spcBef>
                <a:spcPct val="20000"/>
              </a:spcBef>
              <a:spcAft>
                <a:spcPct val="0"/>
              </a:spcAft>
              <a:buClr>
                <a:schemeClr val="accent2"/>
              </a:buClr>
              <a:buSzPct val="85000"/>
              <a:buFont typeface="Wingdings" pitchFamily="2" charset="2"/>
              <a:buNone/>
              <a:tabLst/>
              <a:defRPr/>
            </a:pPr>
            <a:r>
              <a:rPr kumimoji="0" lang="es-MX" sz="1900" b="0" i="0" u="none" strike="noStrike" kern="0" cap="none" spc="0" normalizeH="0" baseline="0" noProof="0" dirty="0" smtClean="0">
                <a:ln>
                  <a:noFill/>
                </a:ln>
                <a:solidFill>
                  <a:schemeClr val="tx1"/>
                </a:solidFill>
                <a:effectLst/>
                <a:uLnTx/>
                <a:uFillTx/>
              </a:rPr>
              <a:t>Licenciatura en Contaduría </a:t>
            </a:r>
          </a:p>
          <a:p>
            <a:pPr marL="342900" marR="0" lvl="0" indent="-342900" defTabSz="914400" rtl="0" eaLnBrk="1" fontAlgn="base" latinLnBrk="0" hangingPunct="1">
              <a:lnSpc>
                <a:spcPct val="100000"/>
              </a:lnSpc>
              <a:spcBef>
                <a:spcPct val="20000"/>
              </a:spcBef>
              <a:spcAft>
                <a:spcPct val="0"/>
              </a:spcAft>
              <a:buClr>
                <a:schemeClr val="accent2"/>
              </a:buClr>
              <a:buSzPct val="85000"/>
              <a:buFont typeface="Wingdings" pitchFamily="2" charset="2"/>
              <a:buNone/>
              <a:tabLst/>
              <a:defRPr/>
            </a:pPr>
            <a:endParaRPr kumimoji="0" lang="es-MX" sz="1900" b="0" i="0" u="none" strike="noStrike" kern="0" cap="none" spc="0" normalizeH="0" baseline="0" noProof="0" dirty="0" smtClean="0">
              <a:ln>
                <a:noFill/>
              </a:ln>
              <a:solidFill>
                <a:schemeClr val="tx1"/>
              </a:solidFill>
              <a:effectLst/>
              <a:uLnTx/>
              <a:uFillTx/>
            </a:endParaRPr>
          </a:p>
          <a:p>
            <a:pPr marL="342900" marR="0" lvl="0" indent="-342900" defTabSz="914400" rtl="0" eaLnBrk="1" fontAlgn="base" latinLnBrk="0" hangingPunct="1">
              <a:lnSpc>
                <a:spcPct val="100000"/>
              </a:lnSpc>
              <a:spcBef>
                <a:spcPct val="20000"/>
              </a:spcBef>
              <a:spcAft>
                <a:spcPct val="0"/>
              </a:spcAft>
              <a:buClr>
                <a:schemeClr val="accent2"/>
              </a:buClr>
              <a:buSzPct val="85000"/>
              <a:buFont typeface="Wingdings" pitchFamily="2" charset="2"/>
              <a:buNone/>
              <a:tabLst/>
              <a:defRPr/>
            </a:pPr>
            <a:r>
              <a:rPr kumimoji="0" lang="es-MX" sz="1900" b="0" i="0" u="none" strike="noStrike" kern="0" cap="none" spc="0" normalizeH="0" baseline="0" noProof="0" dirty="0" smtClean="0">
                <a:ln>
                  <a:noFill/>
                </a:ln>
                <a:solidFill>
                  <a:schemeClr val="tx1"/>
                </a:solidFill>
                <a:effectLst/>
                <a:uLnTx/>
                <a:uFillTx/>
              </a:rPr>
              <a:t>5°. Semestre.</a:t>
            </a:r>
          </a:p>
          <a:p>
            <a:pPr marL="342900" marR="0" lvl="0" indent="-342900" defTabSz="914400" rtl="0" eaLnBrk="1" fontAlgn="base" latinLnBrk="0" hangingPunct="1">
              <a:lnSpc>
                <a:spcPct val="100000"/>
              </a:lnSpc>
              <a:spcBef>
                <a:spcPct val="20000"/>
              </a:spcBef>
              <a:spcAft>
                <a:spcPct val="0"/>
              </a:spcAft>
              <a:buClr>
                <a:schemeClr val="accent2"/>
              </a:buClr>
              <a:buSzPct val="85000"/>
              <a:buFont typeface="Wingdings" pitchFamily="2" charset="2"/>
              <a:buNone/>
              <a:tabLst/>
              <a:defRPr/>
            </a:pPr>
            <a:endParaRPr kumimoji="0" lang="es-MX" sz="1900" b="0" i="0" u="none" strike="noStrike" kern="0" cap="none" spc="0" normalizeH="0" baseline="0" noProof="0" dirty="0" smtClean="0">
              <a:ln>
                <a:noFill/>
              </a:ln>
              <a:solidFill>
                <a:schemeClr val="tx1"/>
              </a:solidFill>
              <a:effectLst/>
              <a:uLnTx/>
              <a:uFillTx/>
            </a:endParaRPr>
          </a:p>
          <a:p>
            <a:pPr marL="342900" marR="0" lvl="0" indent="-342900" defTabSz="914400" rtl="0" eaLnBrk="1" fontAlgn="base" latinLnBrk="0" hangingPunct="1">
              <a:lnSpc>
                <a:spcPct val="100000"/>
              </a:lnSpc>
              <a:spcBef>
                <a:spcPct val="20000"/>
              </a:spcBef>
              <a:spcAft>
                <a:spcPct val="0"/>
              </a:spcAft>
              <a:buClr>
                <a:schemeClr val="accent2"/>
              </a:buClr>
              <a:buSzPct val="85000"/>
              <a:buFont typeface="Wingdings" pitchFamily="2" charset="2"/>
              <a:buNone/>
              <a:tabLst/>
              <a:defRPr/>
            </a:pPr>
            <a:r>
              <a:rPr kumimoji="0" lang="es-MX" sz="1900" b="0" i="0" u="none" strike="noStrike" kern="0" cap="none" spc="0" normalizeH="0" baseline="0" noProof="0" dirty="0" smtClean="0">
                <a:ln>
                  <a:noFill/>
                </a:ln>
                <a:solidFill>
                  <a:schemeClr val="tx1"/>
                </a:solidFill>
                <a:effectLst/>
                <a:uLnTx/>
                <a:uFillTx/>
              </a:rPr>
              <a:t>Lic. en C.P. Martha Elena Sánchez Rosas</a:t>
            </a:r>
          </a:p>
          <a:p>
            <a:pPr marL="342900" marR="0" lvl="0" indent="-342900" defTabSz="914400" rtl="0" eaLnBrk="1" fontAlgn="base" latinLnBrk="0" hangingPunct="1">
              <a:lnSpc>
                <a:spcPct val="100000"/>
              </a:lnSpc>
              <a:spcBef>
                <a:spcPct val="20000"/>
              </a:spcBef>
              <a:spcAft>
                <a:spcPct val="0"/>
              </a:spcAft>
              <a:buClr>
                <a:schemeClr val="accent2"/>
              </a:buClr>
              <a:buSzPct val="85000"/>
              <a:buFont typeface="Wingdings" pitchFamily="2" charset="2"/>
              <a:buNone/>
              <a:tabLst/>
              <a:defRPr/>
            </a:pPr>
            <a:r>
              <a:rPr lang="es-MX" sz="1900" b="0" kern="0" dirty="0" smtClean="0"/>
              <a:t>		</a:t>
            </a:r>
            <a:r>
              <a:rPr lang="es-MX" sz="1400" b="0" kern="0" dirty="0" smtClean="0"/>
              <a:t>          	             </a:t>
            </a:r>
          </a:p>
          <a:p>
            <a:pPr marL="342900" marR="0" lvl="0" indent="-342900" defTabSz="914400" rtl="0" eaLnBrk="1" fontAlgn="base" latinLnBrk="0" hangingPunct="1">
              <a:lnSpc>
                <a:spcPct val="100000"/>
              </a:lnSpc>
              <a:spcBef>
                <a:spcPct val="20000"/>
              </a:spcBef>
              <a:spcAft>
                <a:spcPct val="0"/>
              </a:spcAft>
              <a:buClr>
                <a:schemeClr val="accent2"/>
              </a:buClr>
              <a:buSzPct val="85000"/>
              <a:buFont typeface="Wingdings" pitchFamily="2" charset="2"/>
              <a:buNone/>
              <a:tabLst/>
              <a:defRPr/>
            </a:pPr>
            <a:r>
              <a:rPr lang="es-MX" sz="1400" kern="0" dirty="0"/>
              <a:t>	</a:t>
            </a:r>
            <a:r>
              <a:rPr lang="es-MX" sz="1400" kern="0" dirty="0" smtClean="0"/>
              <a:t>		                    S</a:t>
            </a:r>
            <a:r>
              <a:rPr lang="es-MX" sz="1400" kern="0" dirty="0" smtClean="0"/>
              <a:t>eptiembre</a:t>
            </a:r>
            <a:r>
              <a:rPr kumimoji="0" lang="es-MX" sz="1400" b="0" i="0" u="none" strike="noStrike" kern="0" cap="none" spc="0" normalizeH="0" baseline="0" noProof="0" dirty="0" smtClean="0">
                <a:ln>
                  <a:noFill/>
                </a:ln>
                <a:solidFill>
                  <a:schemeClr val="tx1"/>
                </a:solidFill>
                <a:effectLst/>
                <a:uLnTx/>
                <a:uFillTx/>
              </a:rPr>
              <a:t>,2015.</a:t>
            </a:r>
            <a:endParaRPr kumimoji="0" lang="es-MX" sz="1400" b="0" i="0" u="none" strike="noStrike" kern="0" cap="none" spc="0" normalizeH="0" baseline="0" noProof="0" dirty="0" smtClean="0">
              <a:ln>
                <a:noFill/>
              </a:ln>
              <a:solidFill>
                <a:schemeClr val="tx1"/>
              </a:solidFill>
              <a:effectLst/>
              <a:uLnTx/>
              <a:uFillTx/>
            </a:endParaRPr>
          </a:p>
        </p:txBody>
      </p:sp>
    </p:spTree>
    <p:extLst>
      <p:ext uri="{BB962C8B-B14F-4D97-AF65-F5344CB8AC3E}">
        <p14:creationId xmlns:p14="http://schemas.microsoft.com/office/powerpoint/2010/main" xmlns="" val="134123399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Marco legal de la Auditoría Pública</a:t>
            </a:r>
            <a:endParaRPr lang="es-MX" dirty="0"/>
          </a:p>
        </p:txBody>
      </p:sp>
      <p:sp>
        <p:nvSpPr>
          <p:cNvPr id="3" name="2 Marcador de contenido"/>
          <p:cNvSpPr>
            <a:spLocks noGrp="1"/>
          </p:cNvSpPr>
          <p:nvPr>
            <p:ph idx="1"/>
          </p:nvPr>
        </p:nvSpPr>
        <p:spPr/>
        <p:txBody>
          <a:bodyPr>
            <a:normAutofit fontScale="77500" lnSpcReduction="20000"/>
          </a:bodyPr>
          <a:lstStyle/>
          <a:p>
            <a:pPr algn="just">
              <a:buFont typeface="Wingdings" pitchFamily="2" charset="2"/>
              <a:buChar char="Ø"/>
            </a:pPr>
            <a:r>
              <a:rPr lang="es-MX" dirty="0" smtClean="0"/>
              <a:t>Constitución Política de los Estados Unidos Mexicanos (CPEUM)</a:t>
            </a:r>
          </a:p>
          <a:p>
            <a:pPr algn="just">
              <a:buFont typeface="Wingdings" pitchFamily="2" charset="2"/>
              <a:buChar char="Ø"/>
            </a:pPr>
            <a:r>
              <a:rPr lang="es-MX" dirty="0" smtClean="0"/>
              <a:t>Ley Federal de Presupuesto y Responsabilidad Hacendaria (LFPRH)</a:t>
            </a:r>
          </a:p>
          <a:p>
            <a:pPr algn="just">
              <a:buFont typeface="Wingdings" pitchFamily="2" charset="2"/>
              <a:buChar char="Ø"/>
            </a:pPr>
            <a:r>
              <a:rPr lang="es-MX" dirty="0"/>
              <a:t>Reglamento Ley Federal de Presupuesto y Responsabilidad Hacendaria </a:t>
            </a:r>
            <a:r>
              <a:rPr lang="es-MX" dirty="0" smtClean="0"/>
              <a:t>(RLFPRH</a:t>
            </a:r>
            <a:r>
              <a:rPr lang="es-MX" dirty="0"/>
              <a:t>)</a:t>
            </a:r>
          </a:p>
          <a:p>
            <a:pPr algn="just">
              <a:buFont typeface="Wingdings" pitchFamily="2" charset="2"/>
              <a:buChar char="Ø"/>
            </a:pPr>
            <a:r>
              <a:rPr lang="es-MX" dirty="0" smtClean="0"/>
              <a:t>Ley Federal de Responsabilidades Administrativas de los Servidores Públicos (LFRASP)</a:t>
            </a:r>
          </a:p>
          <a:p>
            <a:pPr algn="just">
              <a:buFont typeface="Wingdings" pitchFamily="2" charset="2"/>
              <a:buChar char="Ø"/>
            </a:pPr>
            <a:r>
              <a:rPr lang="es-MX" dirty="0" smtClean="0"/>
              <a:t>Disposiciones generales para la realización de auditorías, revisiones y visitas de inspección.</a:t>
            </a:r>
          </a:p>
          <a:p>
            <a:pPr algn="just">
              <a:buFont typeface="Wingdings" pitchFamily="2" charset="2"/>
              <a:buChar char="Ø"/>
            </a:pPr>
            <a:r>
              <a:rPr lang="es-MX" dirty="0" smtClean="0"/>
              <a:t>Guía General de Auditoría Pública</a:t>
            </a:r>
            <a:endParaRPr lang="es-MX" dirty="0"/>
          </a:p>
        </p:txBody>
      </p:sp>
    </p:spTree>
    <p:extLst>
      <p:ext uri="{BB962C8B-B14F-4D97-AF65-F5344CB8AC3E}">
        <p14:creationId xmlns:p14="http://schemas.microsoft.com/office/powerpoint/2010/main" xmlns="" val="323905389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1052736"/>
            <a:ext cx="8229600" cy="936104"/>
          </a:xfrm>
        </p:spPr>
        <p:txBody>
          <a:bodyPr>
            <a:noAutofit/>
          </a:bodyPr>
          <a:lstStyle/>
          <a:p>
            <a:r>
              <a:rPr lang="es-MX" sz="3200" dirty="0"/>
              <a:t>Constitución Política de los Estados Unidos Mexicanos (CPEUM</a:t>
            </a:r>
            <a:r>
              <a:rPr lang="es-MX" sz="3200" dirty="0" smtClean="0"/>
              <a:t>)</a:t>
            </a:r>
            <a:endParaRPr lang="es-MX" sz="3200" dirty="0"/>
          </a:p>
        </p:txBody>
      </p:sp>
      <p:sp>
        <p:nvSpPr>
          <p:cNvPr id="3" name="2 Marcador de contenido"/>
          <p:cNvSpPr>
            <a:spLocks noGrp="1"/>
          </p:cNvSpPr>
          <p:nvPr>
            <p:ph idx="1"/>
          </p:nvPr>
        </p:nvSpPr>
        <p:spPr>
          <a:xfrm>
            <a:off x="467544" y="2420888"/>
            <a:ext cx="8229600" cy="3849291"/>
          </a:xfrm>
        </p:spPr>
        <p:txBody>
          <a:bodyPr/>
          <a:lstStyle/>
          <a:p>
            <a:r>
              <a:rPr lang="es-MX" dirty="0" smtClean="0"/>
              <a:t>Artículo:</a:t>
            </a:r>
          </a:p>
          <a:p>
            <a:pPr>
              <a:buFont typeface="Wingdings" pitchFamily="2" charset="2"/>
              <a:buChar char="ü"/>
            </a:pPr>
            <a:r>
              <a:rPr lang="es-MX" dirty="0" smtClean="0"/>
              <a:t>74. Facultades exclusivas de la Cámara de Diputados. (</a:t>
            </a:r>
            <a:r>
              <a:rPr lang="es-MX" dirty="0" err="1" smtClean="0"/>
              <a:t>fracc</a:t>
            </a:r>
            <a:r>
              <a:rPr lang="es-MX" dirty="0" smtClean="0"/>
              <a:t>. VI)</a:t>
            </a:r>
          </a:p>
          <a:p>
            <a:pPr>
              <a:buFont typeface="Wingdings" pitchFamily="2" charset="2"/>
              <a:buChar char="ü"/>
            </a:pPr>
            <a:endParaRPr lang="es-MX" dirty="0"/>
          </a:p>
        </p:txBody>
      </p:sp>
    </p:spTree>
    <p:extLst>
      <p:ext uri="{BB962C8B-B14F-4D97-AF65-F5344CB8AC3E}">
        <p14:creationId xmlns:p14="http://schemas.microsoft.com/office/powerpoint/2010/main" xmlns="" val="240004573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1052736"/>
            <a:ext cx="8229600" cy="1080120"/>
          </a:xfrm>
        </p:spPr>
        <p:txBody>
          <a:bodyPr>
            <a:normAutofit fontScale="90000"/>
          </a:bodyPr>
          <a:lstStyle/>
          <a:p>
            <a:r>
              <a:rPr lang="es-MX" dirty="0"/>
              <a:t>Ley Federal de Presupuesto y Responsabilidad Hacendaria (LFPRH</a:t>
            </a:r>
            <a:r>
              <a:rPr lang="es-MX" dirty="0" smtClean="0"/>
              <a:t>)</a:t>
            </a:r>
            <a:endParaRPr lang="es-MX" dirty="0"/>
          </a:p>
        </p:txBody>
      </p:sp>
      <p:sp>
        <p:nvSpPr>
          <p:cNvPr id="3" name="2 Marcador de contenido"/>
          <p:cNvSpPr>
            <a:spLocks noGrp="1"/>
          </p:cNvSpPr>
          <p:nvPr>
            <p:ph idx="1"/>
          </p:nvPr>
        </p:nvSpPr>
        <p:spPr>
          <a:xfrm>
            <a:off x="457200" y="2492896"/>
            <a:ext cx="8229600" cy="3633267"/>
          </a:xfrm>
        </p:spPr>
        <p:txBody>
          <a:bodyPr>
            <a:normAutofit/>
          </a:bodyPr>
          <a:lstStyle/>
          <a:p>
            <a:r>
              <a:rPr lang="es-MX" sz="3600" dirty="0" smtClean="0"/>
              <a:t>Artículos:</a:t>
            </a:r>
          </a:p>
          <a:p>
            <a:pPr lvl="1"/>
            <a:r>
              <a:rPr lang="es-MX" sz="3200" dirty="0" smtClean="0"/>
              <a:t>De las sanciones e indemnizaciones:</a:t>
            </a:r>
          </a:p>
          <a:p>
            <a:pPr lvl="2">
              <a:buFont typeface="Wingdings" pitchFamily="2" charset="2"/>
              <a:buChar char="ü"/>
            </a:pPr>
            <a:r>
              <a:rPr lang="es-MX" sz="2800" dirty="0" smtClean="0"/>
              <a:t>Del 112 al 118</a:t>
            </a:r>
            <a:endParaRPr lang="es-MX" sz="2800" dirty="0"/>
          </a:p>
        </p:txBody>
      </p:sp>
    </p:spTree>
    <p:extLst>
      <p:ext uri="{BB962C8B-B14F-4D97-AF65-F5344CB8AC3E}">
        <p14:creationId xmlns:p14="http://schemas.microsoft.com/office/powerpoint/2010/main" xmlns="" val="302740974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1052736"/>
            <a:ext cx="8229600" cy="1656184"/>
          </a:xfrm>
        </p:spPr>
        <p:txBody>
          <a:bodyPr>
            <a:normAutofit fontScale="90000"/>
          </a:bodyPr>
          <a:lstStyle/>
          <a:p>
            <a:r>
              <a:rPr lang="es-MX" dirty="0" smtClean="0"/>
              <a:t>Reglamento de la Ley </a:t>
            </a:r>
            <a:r>
              <a:rPr lang="es-MX" dirty="0"/>
              <a:t>Federal de Presupuesto y Responsabilidad Hacendaria </a:t>
            </a:r>
            <a:r>
              <a:rPr lang="es-MX" dirty="0" smtClean="0"/>
              <a:t>(RLFPRH)</a:t>
            </a:r>
            <a:endParaRPr lang="es-MX" dirty="0"/>
          </a:p>
        </p:txBody>
      </p:sp>
      <p:sp>
        <p:nvSpPr>
          <p:cNvPr id="3" name="2 Marcador de contenido"/>
          <p:cNvSpPr>
            <a:spLocks noGrp="1"/>
          </p:cNvSpPr>
          <p:nvPr>
            <p:ph idx="1"/>
          </p:nvPr>
        </p:nvSpPr>
        <p:spPr>
          <a:xfrm>
            <a:off x="457200" y="3212976"/>
            <a:ext cx="8229600" cy="2913187"/>
          </a:xfrm>
        </p:spPr>
        <p:txBody>
          <a:bodyPr>
            <a:normAutofit/>
          </a:bodyPr>
          <a:lstStyle/>
          <a:p>
            <a:r>
              <a:rPr lang="es-MX" sz="3600" dirty="0" smtClean="0"/>
              <a:t>Artículos:</a:t>
            </a:r>
          </a:p>
          <a:p>
            <a:pPr lvl="1"/>
            <a:r>
              <a:rPr lang="es-MX" sz="3200" dirty="0" smtClean="0"/>
              <a:t>De las  auditorías:</a:t>
            </a:r>
          </a:p>
          <a:p>
            <a:pPr lvl="2">
              <a:buFont typeface="Wingdings" pitchFamily="2" charset="2"/>
              <a:buChar char="ü"/>
            </a:pPr>
            <a:r>
              <a:rPr lang="es-MX" sz="2800" dirty="0" smtClean="0"/>
              <a:t>Del 305 al 312</a:t>
            </a:r>
            <a:endParaRPr lang="es-MX" sz="2800" dirty="0"/>
          </a:p>
        </p:txBody>
      </p:sp>
    </p:spTree>
    <p:extLst>
      <p:ext uri="{BB962C8B-B14F-4D97-AF65-F5344CB8AC3E}">
        <p14:creationId xmlns:p14="http://schemas.microsoft.com/office/powerpoint/2010/main" xmlns="" val="289527599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980728"/>
            <a:ext cx="8229600" cy="1296144"/>
          </a:xfrm>
        </p:spPr>
        <p:txBody>
          <a:bodyPr>
            <a:noAutofit/>
          </a:bodyPr>
          <a:lstStyle/>
          <a:p>
            <a:r>
              <a:rPr lang="es-MX" sz="3200" dirty="0" smtClean="0"/>
              <a:t>Ley Federal de Responsabilidades Administrativas de los </a:t>
            </a:r>
            <a:r>
              <a:rPr lang="es-MX" sz="3200" dirty="0"/>
              <a:t>S</a:t>
            </a:r>
            <a:r>
              <a:rPr lang="es-MX" sz="3200" dirty="0" smtClean="0"/>
              <a:t>ervidores Públicos (LFRASP)</a:t>
            </a:r>
            <a:endParaRPr lang="es-MX" sz="3200" dirty="0"/>
          </a:p>
        </p:txBody>
      </p:sp>
      <p:sp>
        <p:nvSpPr>
          <p:cNvPr id="3" name="2 Marcador de contenido"/>
          <p:cNvSpPr>
            <a:spLocks noGrp="1"/>
          </p:cNvSpPr>
          <p:nvPr>
            <p:ph idx="1"/>
          </p:nvPr>
        </p:nvSpPr>
        <p:spPr>
          <a:xfrm>
            <a:off x="457200" y="2564904"/>
            <a:ext cx="8229600" cy="3816424"/>
          </a:xfrm>
        </p:spPr>
        <p:txBody>
          <a:bodyPr>
            <a:normAutofit fontScale="77500" lnSpcReduction="20000"/>
          </a:bodyPr>
          <a:lstStyle/>
          <a:p>
            <a:pPr marL="0" indent="0" algn="just">
              <a:lnSpc>
                <a:spcPct val="140000"/>
              </a:lnSpc>
              <a:spcBef>
                <a:spcPts val="1200"/>
              </a:spcBef>
              <a:buNone/>
            </a:pPr>
            <a:r>
              <a:rPr lang="es-MX" dirty="0" smtClean="0"/>
              <a:t>Ley reglamentaria del título IV de la CPEUM, define las obligaciones, políticas administrativas de los servidores públicos, las responsabilidades en que se incurren por su incumplimiento, los medios para identificarlo y las sanciones y procedimientos para prevenirlo y corregirlo.</a:t>
            </a:r>
          </a:p>
          <a:p>
            <a:pPr algn="just">
              <a:lnSpc>
                <a:spcPct val="140000"/>
              </a:lnSpc>
              <a:spcBef>
                <a:spcPts val="1200"/>
              </a:spcBef>
            </a:pPr>
            <a:r>
              <a:rPr lang="es-MX" dirty="0" smtClean="0"/>
              <a:t>Artículos:</a:t>
            </a:r>
          </a:p>
          <a:p>
            <a:pPr lvl="1" algn="just">
              <a:lnSpc>
                <a:spcPct val="140000"/>
              </a:lnSpc>
              <a:spcBef>
                <a:spcPts val="1800"/>
              </a:spcBef>
              <a:spcAft>
                <a:spcPts val="1800"/>
              </a:spcAft>
              <a:buFont typeface="Wingdings" pitchFamily="2" charset="2"/>
              <a:buChar char="ü"/>
            </a:pPr>
            <a:r>
              <a:rPr lang="es-MX" dirty="0" smtClean="0"/>
              <a:t>2, 4, 7 al 9</a:t>
            </a:r>
            <a:endParaRPr lang="es-MX" dirty="0"/>
          </a:p>
        </p:txBody>
      </p:sp>
    </p:spTree>
    <p:extLst>
      <p:ext uri="{BB962C8B-B14F-4D97-AF65-F5344CB8AC3E}">
        <p14:creationId xmlns:p14="http://schemas.microsoft.com/office/powerpoint/2010/main" xmlns="" val="64306935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1052736"/>
            <a:ext cx="8229600" cy="1440160"/>
          </a:xfrm>
        </p:spPr>
        <p:txBody>
          <a:bodyPr>
            <a:noAutofit/>
          </a:bodyPr>
          <a:lstStyle/>
          <a:p>
            <a:r>
              <a:rPr lang="es-MX" sz="3600" dirty="0"/>
              <a:t>Disposiciones generales para la realización de auditorías, revisiones y visitas de inspección</a:t>
            </a:r>
          </a:p>
        </p:txBody>
      </p:sp>
      <p:sp>
        <p:nvSpPr>
          <p:cNvPr id="3" name="2 Marcador de contenido"/>
          <p:cNvSpPr>
            <a:spLocks noGrp="1"/>
          </p:cNvSpPr>
          <p:nvPr>
            <p:ph idx="1"/>
          </p:nvPr>
        </p:nvSpPr>
        <p:spPr>
          <a:xfrm>
            <a:off x="457200" y="2852936"/>
            <a:ext cx="8229600" cy="3672408"/>
          </a:xfrm>
        </p:spPr>
        <p:txBody>
          <a:bodyPr>
            <a:normAutofit fontScale="85000" lnSpcReduction="20000"/>
          </a:bodyPr>
          <a:lstStyle/>
          <a:p>
            <a:pPr algn="just">
              <a:spcBef>
                <a:spcPts val="1800"/>
              </a:spcBef>
              <a:spcAft>
                <a:spcPts val="1800"/>
              </a:spcAft>
            </a:pPr>
            <a:r>
              <a:rPr lang="es-MX" dirty="0" smtClean="0"/>
              <a:t>Publicado en el Diario Oficial de la Federación el 12 de julio de 2010 y reformado el 16 de junio de 2011</a:t>
            </a:r>
          </a:p>
          <a:p>
            <a:pPr algn="just">
              <a:buFont typeface="Wingdings" pitchFamily="2" charset="2"/>
              <a:buChar char="ü"/>
            </a:pPr>
            <a:r>
              <a:rPr lang="es-MX" dirty="0" smtClean="0"/>
              <a:t>Ámbito de aplicación y definiciones:</a:t>
            </a:r>
          </a:p>
          <a:p>
            <a:pPr lvl="1" algn="just"/>
            <a:r>
              <a:rPr lang="es-MX" dirty="0" smtClean="0"/>
              <a:t>Numerales 1 y 2</a:t>
            </a:r>
          </a:p>
          <a:p>
            <a:pPr algn="just">
              <a:buFont typeface="Wingdings" pitchFamily="2" charset="2"/>
              <a:buChar char="ü"/>
            </a:pPr>
            <a:r>
              <a:rPr lang="es-MX" dirty="0" smtClean="0"/>
              <a:t>De los responsables de su aplicación:</a:t>
            </a:r>
          </a:p>
          <a:p>
            <a:pPr lvl="1" algn="just"/>
            <a:r>
              <a:rPr lang="es-MX" dirty="0" smtClean="0"/>
              <a:t>Numerales 3 y 4</a:t>
            </a:r>
          </a:p>
          <a:p>
            <a:pPr algn="just">
              <a:buFont typeface="Wingdings" pitchFamily="2" charset="2"/>
              <a:buChar char="ü"/>
            </a:pPr>
            <a:r>
              <a:rPr lang="es-MX" dirty="0" smtClean="0"/>
              <a:t>De las generalidades de las auditorías, revisiones y visitas de inspección:</a:t>
            </a:r>
          </a:p>
          <a:p>
            <a:pPr lvl="1" algn="just"/>
            <a:r>
              <a:rPr lang="es-MX" dirty="0" smtClean="0"/>
              <a:t>Numerales 5 al 7</a:t>
            </a:r>
            <a:endParaRPr lang="es-MX" dirty="0"/>
          </a:p>
        </p:txBody>
      </p:sp>
    </p:spTree>
    <p:extLst>
      <p:ext uri="{BB962C8B-B14F-4D97-AF65-F5344CB8AC3E}">
        <p14:creationId xmlns:p14="http://schemas.microsoft.com/office/powerpoint/2010/main" xmlns="" val="343136996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1052736"/>
            <a:ext cx="8229600" cy="1440160"/>
          </a:xfrm>
        </p:spPr>
        <p:txBody>
          <a:bodyPr>
            <a:noAutofit/>
          </a:bodyPr>
          <a:lstStyle/>
          <a:p>
            <a:r>
              <a:rPr lang="es-MX" sz="3600" dirty="0"/>
              <a:t>Disposiciones generales para la realización de auditorías, revisiones y visitas de inspección</a:t>
            </a:r>
          </a:p>
        </p:txBody>
      </p:sp>
      <p:sp>
        <p:nvSpPr>
          <p:cNvPr id="3" name="2 Marcador de contenido"/>
          <p:cNvSpPr>
            <a:spLocks noGrp="1"/>
          </p:cNvSpPr>
          <p:nvPr>
            <p:ph idx="1"/>
          </p:nvPr>
        </p:nvSpPr>
        <p:spPr>
          <a:xfrm>
            <a:off x="457200" y="2852936"/>
            <a:ext cx="8229600" cy="3672408"/>
          </a:xfrm>
        </p:spPr>
        <p:txBody>
          <a:bodyPr>
            <a:normAutofit fontScale="92500" lnSpcReduction="10000"/>
          </a:bodyPr>
          <a:lstStyle/>
          <a:p>
            <a:pPr algn="just">
              <a:spcBef>
                <a:spcPts val="1800"/>
              </a:spcBef>
              <a:spcAft>
                <a:spcPts val="1800"/>
              </a:spcAft>
            </a:pPr>
            <a:r>
              <a:rPr lang="es-MX" dirty="0" smtClean="0"/>
              <a:t>Publicado en el Diario Oficial de la Federación el 12 de julio de 2010 y reformado el 16 de junio de 2011</a:t>
            </a:r>
          </a:p>
          <a:p>
            <a:pPr algn="just">
              <a:buFont typeface="Wingdings" pitchFamily="2" charset="2"/>
              <a:buChar char="ü"/>
            </a:pPr>
            <a:r>
              <a:rPr lang="es-MX" dirty="0" smtClean="0"/>
              <a:t>De la programación de auditorías:</a:t>
            </a:r>
          </a:p>
          <a:p>
            <a:pPr lvl="1" algn="just"/>
            <a:r>
              <a:rPr lang="es-MX" dirty="0" smtClean="0"/>
              <a:t>Numerales 11 al 13</a:t>
            </a:r>
          </a:p>
          <a:p>
            <a:pPr algn="just">
              <a:buFont typeface="Wingdings" pitchFamily="2" charset="2"/>
              <a:buChar char="ü"/>
            </a:pPr>
            <a:r>
              <a:rPr lang="es-MX" dirty="0" smtClean="0"/>
              <a:t>De la práctica de la auditoría:</a:t>
            </a:r>
          </a:p>
          <a:p>
            <a:pPr lvl="1" algn="just"/>
            <a:r>
              <a:rPr lang="es-MX" dirty="0" smtClean="0"/>
              <a:t>Numerales 14 al 28</a:t>
            </a:r>
          </a:p>
        </p:txBody>
      </p:sp>
    </p:spTree>
    <p:extLst>
      <p:ext uri="{BB962C8B-B14F-4D97-AF65-F5344CB8AC3E}">
        <p14:creationId xmlns:p14="http://schemas.microsoft.com/office/powerpoint/2010/main" xmlns="" val="78660386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323528" y="785794"/>
          <a:ext cx="8064896" cy="10001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Marcador de contenido"/>
          <p:cNvSpPr>
            <a:spLocks noGrp="1"/>
          </p:cNvSpPr>
          <p:nvPr>
            <p:ph idx="1"/>
          </p:nvPr>
        </p:nvSpPr>
        <p:spPr>
          <a:xfrm>
            <a:off x="457200" y="1844824"/>
            <a:ext cx="7715200" cy="4680520"/>
          </a:xfrm>
        </p:spPr>
        <p:txBody>
          <a:bodyPr/>
          <a:lstStyle/>
          <a:p>
            <a:pPr algn="just"/>
            <a:r>
              <a:rPr lang="es-MX" sz="2400" dirty="0" smtClean="0"/>
              <a:t>Es primordial considerar primeramente la Constitución de los Estados Unidos Mexicanos, en cuanto a la obligación de contribuir con el gasto público, de ahí que se desprenda, que los contribuyentes que residan en el Estado de México, atiendan lo dispuesto en el Código Financiero del Estado de México y Municipios, referente a las disposiciones fiscales, estatales y municipales, con la finalidad de conocer y analizar el fundamento legal y determinar correctamente cada impuesto en los casos que se requiera.</a:t>
            </a:r>
            <a:endParaRPr lang="es-MX" sz="2400" dirty="0"/>
          </a:p>
        </p:txBody>
      </p:sp>
    </p:spTree>
    <p:extLst>
      <p:ext uri="{BB962C8B-B14F-4D97-AF65-F5344CB8AC3E}">
        <p14:creationId xmlns:p14="http://schemas.microsoft.com/office/powerpoint/2010/main" xmlns="" val="22614365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285720" y="928670"/>
          <a:ext cx="8064896" cy="10001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Marcador de contenido"/>
          <p:cNvSpPr>
            <a:spLocks noGrp="1"/>
          </p:cNvSpPr>
          <p:nvPr>
            <p:ph idx="1"/>
          </p:nvPr>
        </p:nvSpPr>
        <p:spPr>
          <a:xfrm>
            <a:off x="457200" y="2214554"/>
            <a:ext cx="7715200" cy="4643446"/>
          </a:xfrm>
        </p:spPr>
        <p:txBody>
          <a:bodyPr>
            <a:normAutofit/>
          </a:bodyPr>
          <a:lstStyle/>
          <a:p>
            <a:r>
              <a:rPr lang="es-MX" sz="2400" dirty="0" smtClean="0"/>
              <a:t>Constitución Política de los Estados Unidos Mexicanos.</a:t>
            </a:r>
          </a:p>
          <a:p>
            <a:pPr>
              <a:buNone/>
            </a:pPr>
            <a:endParaRPr lang="es-MX" sz="2400" dirty="0" smtClean="0"/>
          </a:p>
          <a:p>
            <a:r>
              <a:rPr lang="es-MX" sz="2400" dirty="0" smtClean="0"/>
              <a:t>Código Fiscal de la Federación 2013.</a:t>
            </a:r>
          </a:p>
          <a:p>
            <a:pPr>
              <a:buNone/>
            </a:pPr>
            <a:endParaRPr lang="es-MX" sz="2400" dirty="0" smtClean="0"/>
          </a:p>
          <a:p>
            <a:r>
              <a:rPr lang="es-MX" sz="2400" dirty="0" smtClean="0"/>
              <a:t>Reglamento del Código Fiscal de la Federación 2013</a:t>
            </a:r>
          </a:p>
          <a:p>
            <a:pPr>
              <a:buNone/>
            </a:pPr>
            <a:endParaRPr lang="es-MX" sz="2400" dirty="0" smtClean="0"/>
          </a:p>
          <a:p>
            <a:r>
              <a:rPr lang="es-MX" sz="2400" dirty="0" smtClean="0"/>
              <a:t>Código Financiero del Estado de México 2013.</a:t>
            </a:r>
          </a:p>
          <a:p>
            <a:pPr>
              <a:buNone/>
            </a:pPr>
            <a:endParaRPr lang="es-MX" sz="2400" dirty="0" smtClean="0"/>
          </a:p>
          <a:p>
            <a:r>
              <a:rPr lang="es-MX" sz="2400" dirty="0" err="1" smtClean="0"/>
              <a:t>Latapí</a:t>
            </a:r>
            <a:r>
              <a:rPr lang="es-MX" sz="2400" dirty="0" smtClean="0"/>
              <a:t>, R. M. (1999). Introducción al estudio de las contribuciones. Mc </a:t>
            </a:r>
            <a:r>
              <a:rPr lang="es-MX" sz="2400" dirty="0" err="1" smtClean="0"/>
              <a:t>Graw</a:t>
            </a:r>
            <a:r>
              <a:rPr lang="es-MX" sz="2400" dirty="0" smtClean="0"/>
              <a:t> Hill. México, D.F.</a:t>
            </a:r>
          </a:p>
          <a:p>
            <a:endParaRPr lang="es-MX" sz="2400" dirty="0" smtClean="0"/>
          </a:p>
          <a:p>
            <a:endParaRPr lang="es-MX" sz="2400" dirty="0" smtClean="0"/>
          </a:p>
        </p:txBody>
      </p:sp>
    </p:spTree>
    <p:extLst>
      <p:ext uri="{BB962C8B-B14F-4D97-AF65-F5344CB8AC3E}">
        <p14:creationId xmlns:p14="http://schemas.microsoft.com/office/powerpoint/2010/main" xmlns="" val="8161029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a:spLocks noGrp="1"/>
          </p:cNvSpPr>
          <p:nvPr>
            <p:ph idx="1"/>
          </p:nvPr>
        </p:nvSpPr>
        <p:spPr>
          <a:xfrm>
            <a:off x="755576" y="2060848"/>
            <a:ext cx="7272808" cy="4065315"/>
          </a:xfrm>
        </p:spPr>
        <p:txBody>
          <a:bodyPr>
            <a:normAutofit/>
          </a:bodyPr>
          <a:lstStyle/>
          <a:p>
            <a:pPr marL="0" algn="just">
              <a:lnSpc>
                <a:spcPct val="114000"/>
              </a:lnSpc>
              <a:buFont typeface="Wingdings" pitchFamily="2" charset="2"/>
              <a:buNone/>
              <a:defRPr/>
            </a:pPr>
            <a:r>
              <a:rPr lang="es-MX" sz="2000" dirty="0" smtClean="0"/>
              <a:t>La Auditoría Gubernamental es una especialidad en el campo de la Contaduría Pública que se ejerce en el Gobierno Federal, Estatal y Municipal; está apoyada en las disposiciones establecidas en la Constitución Política de los Estados Unidos Mexicanos; siendo ésta por excelencia el complemento con la que ejercen funciones o actividades las secretarías de contraloría general, estatal y municipal. Es por ello que  mediante la presentación de  estas diapositivas, el alumno realizará el estudio y análisis del marco legal, que da fundamento a la Auditoría Gubernamental y con ello estar en posibilidades de ejecutarla en el ámbito Federal, Estatal y Municipal.</a:t>
            </a:r>
          </a:p>
        </p:txBody>
      </p:sp>
      <p:sp>
        <p:nvSpPr>
          <p:cNvPr id="5" name="1 Título"/>
          <p:cNvSpPr>
            <a:spLocks noGrp="1"/>
          </p:cNvSpPr>
          <p:nvPr>
            <p:ph type="title"/>
          </p:nvPr>
        </p:nvSpPr>
        <p:spPr/>
        <p:txBody>
          <a:bodyPr/>
          <a:lstStyle/>
          <a:p>
            <a:pPr algn="l"/>
            <a:r>
              <a:rPr lang="es-MX" i="1" dirty="0" smtClean="0"/>
              <a:t>Guión explicativo:</a:t>
            </a:r>
          </a:p>
        </p:txBody>
      </p:sp>
    </p:spTree>
    <p:extLst>
      <p:ext uri="{BB962C8B-B14F-4D97-AF65-F5344CB8AC3E}">
        <p14:creationId xmlns:p14="http://schemas.microsoft.com/office/powerpoint/2010/main" xmlns="" val="14595977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MX" dirty="0" smtClean="0"/>
              <a:t>Unidad de Competencia I</a:t>
            </a:r>
            <a:endParaRPr lang="es-MX" dirty="0"/>
          </a:p>
        </p:txBody>
      </p:sp>
      <p:sp>
        <p:nvSpPr>
          <p:cNvPr id="6" name="5 Marcador de contenido"/>
          <p:cNvSpPr>
            <a:spLocks noGrp="1"/>
          </p:cNvSpPr>
          <p:nvPr>
            <p:ph idx="1"/>
          </p:nvPr>
        </p:nvSpPr>
        <p:spPr/>
        <p:txBody>
          <a:bodyPr/>
          <a:lstStyle/>
          <a:p>
            <a:pPr marL="0" indent="0" algn="ctr">
              <a:buNone/>
            </a:pPr>
            <a:r>
              <a:rPr lang="es-MX" dirty="0" smtClean="0"/>
              <a:t>Marco Normativo de la Contabilidad Gubernamental y Cuenta Pública. </a:t>
            </a:r>
          </a:p>
          <a:p>
            <a:pPr marL="0" indent="0" algn="just">
              <a:lnSpc>
                <a:spcPct val="120000"/>
              </a:lnSpc>
              <a:spcBef>
                <a:spcPts val="1800"/>
              </a:spcBef>
              <a:spcAft>
                <a:spcPts val="1800"/>
              </a:spcAft>
              <a:buNone/>
            </a:pPr>
            <a:r>
              <a:rPr lang="es-MX" dirty="0" smtClean="0"/>
              <a:t>Conocimientos de las funciones y facultades en el ejercicio presupuestal autorizado y cuenta pública.</a:t>
            </a:r>
            <a:endParaRPr lang="es-MX" dirty="0"/>
          </a:p>
        </p:txBody>
      </p:sp>
    </p:spTree>
    <p:extLst>
      <p:ext uri="{BB962C8B-B14F-4D97-AF65-F5344CB8AC3E}">
        <p14:creationId xmlns:p14="http://schemas.microsoft.com/office/powerpoint/2010/main" xmlns="" val="24927761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¿Qué significa la palabra </a:t>
            </a:r>
            <a:r>
              <a:rPr lang="es-MX" i="1" dirty="0" smtClean="0"/>
              <a:t>AUDITORÍA</a:t>
            </a:r>
            <a:r>
              <a:rPr lang="es-MX" dirty="0" smtClean="0"/>
              <a:t>?</a:t>
            </a:r>
            <a:endParaRPr lang="es-MX" dirty="0"/>
          </a:p>
        </p:txBody>
      </p:sp>
      <p:sp>
        <p:nvSpPr>
          <p:cNvPr id="3" name="2 Marcador de contenido"/>
          <p:cNvSpPr>
            <a:spLocks noGrp="1"/>
          </p:cNvSpPr>
          <p:nvPr>
            <p:ph idx="1"/>
          </p:nvPr>
        </p:nvSpPr>
        <p:spPr/>
        <p:txBody>
          <a:bodyPr/>
          <a:lstStyle/>
          <a:p>
            <a:pPr algn="just"/>
            <a:r>
              <a:rPr lang="es-MX" dirty="0" smtClean="0"/>
              <a:t>Durante la Colonia el Rey de España instituyó al </a:t>
            </a:r>
            <a:r>
              <a:rPr lang="es-MX" sz="2800" i="1" dirty="0" smtClean="0">
                <a:latin typeface="Andalus" pitchFamily="18" charset="-78"/>
                <a:cs typeface="Andalus" pitchFamily="18" charset="-78"/>
              </a:rPr>
              <a:t>REAL CONSEJO DE OIDORES</a:t>
            </a:r>
            <a:r>
              <a:rPr lang="es-MX" dirty="0" smtClean="0"/>
              <a:t>, encargados de vigilar la administración de la Nueva España y el trato a los indígenas.</a:t>
            </a:r>
            <a:endParaRPr lang="es-MX"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4211960" y="4293097"/>
            <a:ext cx="2224336" cy="256490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2148418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1052736"/>
            <a:ext cx="8229600" cy="1152128"/>
          </a:xfrm>
        </p:spPr>
        <p:txBody>
          <a:bodyPr>
            <a:normAutofit fontScale="90000"/>
          </a:bodyPr>
          <a:lstStyle/>
          <a:p>
            <a:r>
              <a:rPr lang="es-MX" dirty="0" smtClean="0"/>
              <a:t>Antecedentes históricos</a:t>
            </a:r>
            <a:br>
              <a:rPr lang="es-MX" dirty="0" smtClean="0"/>
            </a:br>
            <a:r>
              <a:rPr lang="es-MX" dirty="0" smtClean="0"/>
              <a:t>1824</a:t>
            </a:r>
            <a:endParaRPr lang="es-MX" dirty="0"/>
          </a:p>
        </p:txBody>
      </p:sp>
      <p:sp>
        <p:nvSpPr>
          <p:cNvPr id="8" name="7 Marcador de contenido"/>
          <p:cNvSpPr>
            <a:spLocks noGrp="1"/>
          </p:cNvSpPr>
          <p:nvPr>
            <p:ph idx="1"/>
          </p:nvPr>
        </p:nvSpPr>
        <p:spPr>
          <a:xfrm>
            <a:off x="395536" y="2132857"/>
            <a:ext cx="8229600" cy="4398542"/>
          </a:xfrm>
        </p:spPr>
        <p:txBody>
          <a:bodyPr/>
          <a:lstStyle/>
          <a:p>
            <a:pPr marL="0" indent="0">
              <a:buNone/>
            </a:pPr>
            <a:endParaRPr lang="es-MX" dirty="0" smtClean="0"/>
          </a:p>
          <a:p>
            <a:endParaRPr lang="es-MX" dirty="0"/>
          </a:p>
        </p:txBody>
      </p:sp>
      <p:sp>
        <p:nvSpPr>
          <p:cNvPr id="10" name="9 Rectángulo"/>
          <p:cNvSpPr/>
          <p:nvPr/>
        </p:nvSpPr>
        <p:spPr>
          <a:xfrm>
            <a:off x="1043608" y="2395736"/>
            <a:ext cx="2741380" cy="4572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MX" dirty="0" smtClean="0"/>
              <a:t>Ministerio de Hacienda</a:t>
            </a:r>
            <a:endParaRPr lang="es-MX" dirty="0"/>
          </a:p>
        </p:txBody>
      </p:sp>
      <p:sp>
        <p:nvSpPr>
          <p:cNvPr id="11" name="10 CuadroTexto"/>
          <p:cNvSpPr txBox="1"/>
          <p:nvPr/>
        </p:nvSpPr>
        <p:spPr>
          <a:xfrm>
            <a:off x="611560" y="4076307"/>
            <a:ext cx="1584176" cy="523220"/>
          </a:xfrm>
          <a:prstGeom prst="rect">
            <a:avLst/>
          </a:prstGeom>
          <a:noFill/>
          <a:ln w="19050">
            <a:gradFill>
              <a:gsLst>
                <a:gs pos="0">
                  <a:srgbClr val="92D050"/>
                </a:gs>
                <a:gs pos="50000">
                  <a:srgbClr val="9CB86E"/>
                </a:gs>
                <a:gs pos="100000">
                  <a:srgbClr val="156B13"/>
                </a:gs>
              </a:gsLst>
              <a:lin ang="5400000" scaled="0"/>
            </a:gradFill>
          </a:ln>
        </p:spPr>
        <p:txBody>
          <a:bodyPr wrap="square" rtlCol="0">
            <a:spAutoFit/>
          </a:bodyPr>
          <a:lstStyle/>
          <a:p>
            <a:pPr algn="ctr"/>
            <a:r>
              <a:rPr lang="es-MX" sz="1400" dirty="0" smtClean="0"/>
              <a:t>Tesorería general de la federación</a:t>
            </a:r>
            <a:endParaRPr lang="es-MX" sz="1400" dirty="0"/>
          </a:p>
        </p:txBody>
      </p:sp>
      <p:sp>
        <p:nvSpPr>
          <p:cNvPr id="12" name="11 CuadroTexto"/>
          <p:cNvSpPr txBox="1"/>
          <p:nvPr/>
        </p:nvSpPr>
        <p:spPr>
          <a:xfrm>
            <a:off x="2667278" y="4096236"/>
            <a:ext cx="1712772" cy="523220"/>
          </a:xfrm>
          <a:prstGeom prst="rect">
            <a:avLst/>
          </a:prstGeom>
          <a:noFill/>
          <a:ln w="19050">
            <a:gradFill>
              <a:gsLst>
                <a:gs pos="0">
                  <a:srgbClr val="92D050"/>
                </a:gs>
                <a:gs pos="50000">
                  <a:srgbClr val="9CB86E"/>
                </a:gs>
                <a:gs pos="100000">
                  <a:srgbClr val="156B13"/>
                </a:gs>
              </a:gsLst>
              <a:lin ang="5400000" scaled="0"/>
            </a:gradFill>
          </a:ln>
        </p:spPr>
        <p:txBody>
          <a:bodyPr wrap="square" rtlCol="0">
            <a:spAutoFit/>
          </a:bodyPr>
          <a:lstStyle/>
          <a:p>
            <a:pPr algn="ctr"/>
            <a:r>
              <a:rPr lang="es-MX" sz="1400" dirty="0" smtClean="0"/>
              <a:t>Departamento de cuentas y razón</a:t>
            </a:r>
            <a:endParaRPr lang="es-MX" sz="1400" dirty="0"/>
          </a:p>
        </p:txBody>
      </p:sp>
      <p:sp>
        <p:nvSpPr>
          <p:cNvPr id="13" name="12 CuadroTexto"/>
          <p:cNvSpPr txBox="1"/>
          <p:nvPr/>
        </p:nvSpPr>
        <p:spPr>
          <a:xfrm>
            <a:off x="5802599" y="3998686"/>
            <a:ext cx="1872208" cy="523220"/>
          </a:xfrm>
          <a:prstGeom prst="rect">
            <a:avLst/>
          </a:prstGeom>
          <a:noFill/>
          <a:ln w="19050">
            <a:gradFill>
              <a:gsLst>
                <a:gs pos="0">
                  <a:srgbClr val="92D050"/>
                </a:gs>
                <a:gs pos="50000">
                  <a:srgbClr val="9CB86E"/>
                </a:gs>
                <a:gs pos="100000">
                  <a:srgbClr val="156B13"/>
                </a:gs>
              </a:gsLst>
              <a:lin ang="5400000" scaled="0"/>
            </a:gradFill>
          </a:ln>
        </p:spPr>
        <p:txBody>
          <a:bodyPr wrap="square" rtlCol="0">
            <a:spAutoFit/>
          </a:bodyPr>
          <a:lstStyle/>
          <a:p>
            <a:pPr algn="ctr"/>
            <a:r>
              <a:rPr lang="es-MX" sz="1400" dirty="0" smtClean="0"/>
              <a:t>Contaduría mayor de hacienda</a:t>
            </a:r>
            <a:endParaRPr lang="es-MX" sz="1400" dirty="0"/>
          </a:p>
        </p:txBody>
      </p:sp>
      <p:sp>
        <p:nvSpPr>
          <p:cNvPr id="14" name="13 Rectángulo"/>
          <p:cNvSpPr/>
          <p:nvPr/>
        </p:nvSpPr>
        <p:spPr>
          <a:xfrm>
            <a:off x="5220072" y="2395736"/>
            <a:ext cx="2741380" cy="4572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MX" dirty="0" smtClean="0"/>
              <a:t>Cámara de diputados</a:t>
            </a:r>
            <a:endParaRPr lang="es-MX" dirty="0"/>
          </a:p>
        </p:txBody>
      </p:sp>
      <p:cxnSp>
        <p:nvCxnSpPr>
          <p:cNvPr id="16" name="15 Conector recto"/>
          <p:cNvCxnSpPr/>
          <p:nvPr/>
        </p:nvCxnSpPr>
        <p:spPr>
          <a:xfrm>
            <a:off x="1403648" y="3402364"/>
            <a:ext cx="2095942"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7" name="16 Conector recto"/>
          <p:cNvCxnSpPr>
            <a:endCxn id="11" idx="0"/>
          </p:cNvCxnSpPr>
          <p:nvPr/>
        </p:nvCxnSpPr>
        <p:spPr>
          <a:xfrm>
            <a:off x="1403648" y="3402364"/>
            <a:ext cx="0" cy="673943"/>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8" name="17 Conector recto"/>
          <p:cNvCxnSpPr>
            <a:endCxn id="12" idx="0"/>
          </p:cNvCxnSpPr>
          <p:nvPr/>
        </p:nvCxnSpPr>
        <p:spPr>
          <a:xfrm>
            <a:off x="3523664" y="3393538"/>
            <a:ext cx="0" cy="70269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9" name="28 Conector recto de flecha"/>
          <p:cNvCxnSpPr/>
          <p:nvPr/>
        </p:nvCxnSpPr>
        <p:spPr>
          <a:xfrm flipH="1" flipV="1">
            <a:off x="2414299" y="2852936"/>
            <a:ext cx="1" cy="54942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31" name="30 Conector recto de flecha"/>
          <p:cNvCxnSpPr>
            <a:stCxn id="13" idx="0"/>
          </p:cNvCxnSpPr>
          <p:nvPr/>
        </p:nvCxnSpPr>
        <p:spPr>
          <a:xfrm flipV="1">
            <a:off x="6738703" y="2852936"/>
            <a:ext cx="0" cy="114575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34" name="33 CuadroTexto"/>
          <p:cNvSpPr txBox="1"/>
          <p:nvPr/>
        </p:nvSpPr>
        <p:spPr>
          <a:xfrm>
            <a:off x="574240" y="5247958"/>
            <a:ext cx="1840059" cy="584775"/>
          </a:xfrm>
          <a:prstGeom prst="rect">
            <a:avLst/>
          </a:prstGeom>
          <a:noFill/>
        </p:spPr>
        <p:txBody>
          <a:bodyPr wrap="square" rtlCol="0">
            <a:spAutoFit/>
          </a:bodyPr>
          <a:lstStyle/>
          <a:p>
            <a:pPr algn="just"/>
            <a:r>
              <a:rPr lang="es-MX" sz="1600" dirty="0" smtClean="0"/>
              <a:t>Manejo de los caudales públicos</a:t>
            </a:r>
            <a:endParaRPr lang="es-MX" sz="1600" dirty="0"/>
          </a:p>
        </p:txBody>
      </p:sp>
      <p:sp>
        <p:nvSpPr>
          <p:cNvPr id="35" name="34 CuadroTexto"/>
          <p:cNvSpPr txBox="1"/>
          <p:nvPr/>
        </p:nvSpPr>
        <p:spPr>
          <a:xfrm>
            <a:off x="2667278" y="5232078"/>
            <a:ext cx="1972510" cy="830997"/>
          </a:xfrm>
          <a:prstGeom prst="rect">
            <a:avLst/>
          </a:prstGeom>
          <a:noFill/>
        </p:spPr>
        <p:txBody>
          <a:bodyPr wrap="square" rtlCol="0">
            <a:spAutoFit/>
          </a:bodyPr>
          <a:lstStyle/>
          <a:p>
            <a:pPr algn="just"/>
            <a:r>
              <a:rPr lang="es-MX" sz="1600" dirty="0" smtClean="0"/>
              <a:t>Presupuestos cuentas generales de ingresos</a:t>
            </a:r>
            <a:endParaRPr lang="es-MX" sz="1600" dirty="0"/>
          </a:p>
        </p:txBody>
      </p:sp>
      <p:sp>
        <p:nvSpPr>
          <p:cNvPr id="36" name="35 CuadroTexto"/>
          <p:cNvSpPr txBox="1"/>
          <p:nvPr/>
        </p:nvSpPr>
        <p:spPr>
          <a:xfrm>
            <a:off x="5796136" y="5232078"/>
            <a:ext cx="2165316" cy="584775"/>
          </a:xfrm>
          <a:prstGeom prst="rect">
            <a:avLst/>
          </a:prstGeom>
          <a:noFill/>
        </p:spPr>
        <p:txBody>
          <a:bodyPr wrap="square" rtlCol="0">
            <a:spAutoFit/>
          </a:bodyPr>
          <a:lstStyle/>
          <a:p>
            <a:pPr algn="just"/>
            <a:r>
              <a:rPr lang="es-MX" sz="1600" dirty="0" smtClean="0"/>
              <a:t>Ley de centralización de la administración</a:t>
            </a:r>
            <a:endParaRPr lang="es-MX" sz="1600" dirty="0"/>
          </a:p>
        </p:txBody>
      </p:sp>
      <p:sp>
        <p:nvSpPr>
          <p:cNvPr id="37" name="36 Abrir llave"/>
          <p:cNvSpPr/>
          <p:nvPr/>
        </p:nvSpPr>
        <p:spPr>
          <a:xfrm rot="5400000" flipV="1">
            <a:off x="3408594" y="3954528"/>
            <a:ext cx="425672" cy="2124243"/>
          </a:xfrm>
          <a:prstGeom prst="leftBrace">
            <a:avLst>
              <a:gd name="adj1" fmla="val 46292"/>
              <a:gd name="adj2" fmla="val 48874"/>
            </a:avLst>
          </a:prstGeom>
          <a:ln w="254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38" name="37 Abrir llave"/>
          <p:cNvSpPr/>
          <p:nvPr/>
        </p:nvSpPr>
        <p:spPr>
          <a:xfrm rot="5400000" flipV="1">
            <a:off x="1250713" y="4095631"/>
            <a:ext cx="425672" cy="1878983"/>
          </a:xfrm>
          <a:prstGeom prst="leftBrace">
            <a:avLst>
              <a:gd name="adj1" fmla="val 46292"/>
              <a:gd name="adj2" fmla="val 48874"/>
            </a:avLst>
          </a:prstGeom>
          <a:ln w="254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39" name="38 Abrir llave"/>
          <p:cNvSpPr/>
          <p:nvPr/>
        </p:nvSpPr>
        <p:spPr>
          <a:xfrm rot="5400000" flipV="1">
            <a:off x="6652695" y="3965727"/>
            <a:ext cx="425672" cy="2138790"/>
          </a:xfrm>
          <a:prstGeom prst="leftBrace">
            <a:avLst>
              <a:gd name="adj1" fmla="val 46292"/>
              <a:gd name="adj2" fmla="val 48874"/>
            </a:avLst>
          </a:prstGeom>
          <a:ln w="254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Tree>
    <p:extLst>
      <p:ext uri="{BB962C8B-B14F-4D97-AF65-F5344CB8AC3E}">
        <p14:creationId xmlns:p14="http://schemas.microsoft.com/office/powerpoint/2010/main" xmlns="" val="9223937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1052736"/>
            <a:ext cx="8229600" cy="1152128"/>
          </a:xfrm>
        </p:spPr>
        <p:txBody>
          <a:bodyPr>
            <a:normAutofit fontScale="90000"/>
          </a:bodyPr>
          <a:lstStyle/>
          <a:p>
            <a:r>
              <a:rPr lang="es-MX" dirty="0" smtClean="0"/>
              <a:t>Antecedentes históricos</a:t>
            </a:r>
            <a:br>
              <a:rPr lang="es-MX" dirty="0" smtClean="0"/>
            </a:br>
            <a:r>
              <a:rPr lang="es-MX" dirty="0" smtClean="0"/>
              <a:t>1917</a:t>
            </a:r>
            <a:endParaRPr lang="es-MX" dirty="0"/>
          </a:p>
        </p:txBody>
      </p:sp>
      <p:sp>
        <p:nvSpPr>
          <p:cNvPr id="8" name="7 Marcador de contenido"/>
          <p:cNvSpPr>
            <a:spLocks noGrp="1"/>
          </p:cNvSpPr>
          <p:nvPr>
            <p:ph idx="1"/>
          </p:nvPr>
        </p:nvSpPr>
        <p:spPr>
          <a:xfrm>
            <a:off x="395536" y="2132857"/>
            <a:ext cx="8229600" cy="4398542"/>
          </a:xfrm>
        </p:spPr>
        <p:txBody>
          <a:bodyPr/>
          <a:lstStyle/>
          <a:p>
            <a:pPr marL="0" indent="0">
              <a:buNone/>
            </a:pPr>
            <a:endParaRPr lang="es-MX" dirty="0" smtClean="0"/>
          </a:p>
          <a:p>
            <a:pPr marL="0" indent="0">
              <a:buNone/>
            </a:pPr>
            <a:endParaRPr lang="es-MX" dirty="0"/>
          </a:p>
        </p:txBody>
      </p:sp>
      <p:sp>
        <p:nvSpPr>
          <p:cNvPr id="10" name="9 Rectángulo"/>
          <p:cNvSpPr/>
          <p:nvPr/>
        </p:nvSpPr>
        <p:spPr>
          <a:xfrm>
            <a:off x="846713" y="3156579"/>
            <a:ext cx="2741380" cy="940296"/>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s-MX" dirty="0" smtClean="0"/>
              <a:t>Se crea el Departamento Autónomo de la Contraloría</a:t>
            </a:r>
            <a:endParaRPr lang="es-MX" dirty="0"/>
          </a:p>
        </p:txBody>
      </p:sp>
      <p:sp>
        <p:nvSpPr>
          <p:cNvPr id="11" name="10 CuadroTexto"/>
          <p:cNvSpPr txBox="1"/>
          <p:nvPr/>
        </p:nvSpPr>
        <p:spPr>
          <a:xfrm>
            <a:off x="5295006" y="3933056"/>
            <a:ext cx="1584176" cy="738664"/>
          </a:xfrm>
          <a:prstGeom prst="rect">
            <a:avLst/>
          </a:prstGeom>
          <a:noFill/>
          <a:ln w="19050">
            <a:gradFill>
              <a:gsLst>
                <a:gs pos="0">
                  <a:srgbClr val="92D050"/>
                </a:gs>
                <a:gs pos="50000">
                  <a:srgbClr val="9CB86E"/>
                </a:gs>
                <a:gs pos="100000">
                  <a:srgbClr val="156B13"/>
                </a:gs>
              </a:gsLst>
              <a:lin ang="5400000" scaled="0"/>
            </a:gradFill>
          </a:ln>
        </p:spPr>
        <p:txBody>
          <a:bodyPr wrap="square" rtlCol="0">
            <a:spAutoFit/>
          </a:bodyPr>
          <a:lstStyle/>
          <a:p>
            <a:pPr algn="ctr"/>
            <a:r>
              <a:rPr lang="es-MX" sz="1400" dirty="0" smtClean="0"/>
              <a:t>Se desglosa y fiscalizan las cuentas de fondos </a:t>
            </a:r>
            <a:endParaRPr lang="es-MX" sz="1400" dirty="0"/>
          </a:p>
        </p:txBody>
      </p:sp>
      <p:sp>
        <p:nvSpPr>
          <p:cNvPr id="12" name="11 CuadroTexto"/>
          <p:cNvSpPr txBox="1"/>
          <p:nvPr/>
        </p:nvSpPr>
        <p:spPr>
          <a:xfrm>
            <a:off x="5222718" y="2858594"/>
            <a:ext cx="1712772" cy="523220"/>
          </a:xfrm>
          <a:prstGeom prst="rect">
            <a:avLst/>
          </a:prstGeom>
          <a:noFill/>
          <a:ln w="19050">
            <a:gradFill>
              <a:gsLst>
                <a:gs pos="0">
                  <a:srgbClr val="92D050"/>
                </a:gs>
                <a:gs pos="50000">
                  <a:srgbClr val="9CB86E"/>
                </a:gs>
                <a:gs pos="100000">
                  <a:srgbClr val="156B13"/>
                </a:gs>
              </a:gsLst>
              <a:lin ang="5400000" scaled="0"/>
            </a:gradFill>
          </a:ln>
        </p:spPr>
        <p:txBody>
          <a:bodyPr wrap="square" rtlCol="0">
            <a:spAutoFit/>
          </a:bodyPr>
          <a:lstStyle/>
          <a:p>
            <a:pPr algn="ctr"/>
            <a:r>
              <a:rPr lang="es-MX" sz="1400" dirty="0" smtClean="0"/>
              <a:t>Se fiscaliza la deuda pública</a:t>
            </a:r>
            <a:endParaRPr lang="es-MX" sz="1400" dirty="0"/>
          </a:p>
        </p:txBody>
      </p:sp>
      <p:cxnSp>
        <p:nvCxnSpPr>
          <p:cNvPr id="17" name="16 Conector recto"/>
          <p:cNvCxnSpPr>
            <a:endCxn id="10" idx="3"/>
          </p:cNvCxnSpPr>
          <p:nvPr/>
        </p:nvCxnSpPr>
        <p:spPr>
          <a:xfrm flipH="1">
            <a:off x="3588093" y="3626727"/>
            <a:ext cx="983907" cy="0"/>
          </a:xfrm>
          <a:prstGeom prst="line">
            <a:avLst/>
          </a:prstGeom>
          <a:ln w="254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24" name="23 Conector recto de flecha"/>
          <p:cNvCxnSpPr/>
          <p:nvPr/>
        </p:nvCxnSpPr>
        <p:spPr>
          <a:xfrm>
            <a:off x="4575995" y="4302388"/>
            <a:ext cx="719011" cy="0"/>
          </a:xfrm>
          <a:prstGeom prst="straightConnector1">
            <a:avLst/>
          </a:prstGeom>
          <a:ln w="25400">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5" name="24 Conector recto de flecha"/>
          <p:cNvCxnSpPr/>
          <p:nvPr/>
        </p:nvCxnSpPr>
        <p:spPr>
          <a:xfrm>
            <a:off x="4575995" y="3120204"/>
            <a:ext cx="646723" cy="0"/>
          </a:xfrm>
          <a:prstGeom prst="straightConnector1">
            <a:avLst/>
          </a:prstGeom>
          <a:ln w="25400">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0" name="29 Conector recto"/>
          <p:cNvCxnSpPr/>
          <p:nvPr/>
        </p:nvCxnSpPr>
        <p:spPr>
          <a:xfrm flipH="1">
            <a:off x="4568005" y="3120204"/>
            <a:ext cx="7990" cy="1182183"/>
          </a:xfrm>
          <a:prstGeom prst="line">
            <a:avLst/>
          </a:prstGeom>
          <a:ln w="254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pic>
        <p:nvPicPr>
          <p:cNvPr id="7170"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915816" y="4797152"/>
            <a:ext cx="2591666" cy="173026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6804451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1052736"/>
            <a:ext cx="8229600" cy="1512168"/>
          </a:xfrm>
        </p:spPr>
        <p:txBody>
          <a:bodyPr>
            <a:normAutofit fontScale="90000"/>
          </a:bodyPr>
          <a:lstStyle/>
          <a:p>
            <a:r>
              <a:rPr lang="es-MX" dirty="0" smtClean="0"/>
              <a:t>Antecedentes históricos</a:t>
            </a:r>
            <a:br>
              <a:rPr lang="es-MX" dirty="0" smtClean="0"/>
            </a:br>
            <a:r>
              <a:rPr lang="es-MX" dirty="0" smtClean="0"/>
              <a:t>Periodo presidencial </a:t>
            </a:r>
            <a:br>
              <a:rPr lang="es-MX" dirty="0" smtClean="0"/>
            </a:br>
            <a:r>
              <a:rPr lang="es-MX" dirty="0" smtClean="0"/>
              <a:t>1983-1988</a:t>
            </a:r>
            <a:endParaRPr lang="es-MX" dirty="0"/>
          </a:p>
        </p:txBody>
      </p:sp>
      <p:sp>
        <p:nvSpPr>
          <p:cNvPr id="8" name="7 Marcador de contenido"/>
          <p:cNvSpPr>
            <a:spLocks noGrp="1"/>
          </p:cNvSpPr>
          <p:nvPr>
            <p:ph idx="1"/>
          </p:nvPr>
        </p:nvSpPr>
        <p:spPr>
          <a:xfrm>
            <a:off x="395536" y="2132857"/>
            <a:ext cx="8229600" cy="4398542"/>
          </a:xfrm>
        </p:spPr>
        <p:txBody>
          <a:bodyPr/>
          <a:lstStyle/>
          <a:p>
            <a:pPr marL="0" indent="0">
              <a:buNone/>
            </a:pPr>
            <a:endParaRPr lang="es-MX" dirty="0" smtClean="0"/>
          </a:p>
          <a:p>
            <a:pPr marL="0" indent="0">
              <a:buNone/>
            </a:pPr>
            <a:endParaRPr lang="es-MX" dirty="0"/>
          </a:p>
        </p:txBody>
      </p:sp>
      <p:sp>
        <p:nvSpPr>
          <p:cNvPr id="10" name="9 Rectángulo"/>
          <p:cNvSpPr/>
          <p:nvPr/>
        </p:nvSpPr>
        <p:spPr>
          <a:xfrm>
            <a:off x="846713" y="3156579"/>
            <a:ext cx="2741380" cy="125353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s-MX" dirty="0" smtClean="0"/>
              <a:t>Administración del presidente </a:t>
            </a:r>
          </a:p>
          <a:p>
            <a:pPr algn="ctr"/>
            <a:r>
              <a:rPr lang="es-MX" dirty="0" smtClean="0"/>
              <a:t>MIGUEL DE LA MADRID HURTADO</a:t>
            </a:r>
            <a:endParaRPr lang="es-MX" dirty="0"/>
          </a:p>
        </p:txBody>
      </p:sp>
      <p:sp>
        <p:nvSpPr>
          <p:cNvPr id="11" name="10 CuadroTexto"/>
          <p:cNvSpPr txBox="1"/>
          <p:nvPr/>
        </p:nvSpPr>
        <p:spPr>
          <a:xfrm>
            <a:off x="5295006" y="4149080"/>
            <a:ext cx="1584176" cy="954107"/>
          </a:xfrm>
          <a:prstGeom prst="rect">
            <a:avLst/>
          </a:prstGeom>
          <a:noFill/>
          <a:ln w="19050">
            <a:gradFill>
              <a:gsLst>
                <a:gs pos="0">
                  <a:srgbClr val="92D050"/>
                </a:gs>
                <a:gs pos="50000">
                  <a:srgbClr val="9CB86E"/>
                </a:gs>
                <a:gs pos="100000">
                  <a:srgbClr val="156B13"/>
                </a:gs>
              </a:gsLst>
              <a:lin ang="5400000" scaled="0"/>
            </a:gradFill>
          </a:ln>
        </p:spPr>
        <p:txBody>
          <a:bodyPr wrap="square" rtlCol="0">
            <a:spAutoFit/>
          </a:bodyPr>
          <a:lstStyle/>
          <a:p>
            <a:pPr algn="ctr"/>
            <a:r>
              <a:rPr lang="es-MX" sz="1400" dirty="0" smtClean="0"/>
              <a:t>Secretaría de la </a:t>
            </a:r>
            <a:r>
              <a:rPr lang="es-MX" sz="1400" dirty="0"/>
              <a:t>C</a:t>
            </a:r>
            <a:r>
              <a:rPr lang="es-MX" sz="1400" dirty="0" smtClean="0"/>
              <a:t>ontraloría General de la Federación</a:t>
            </a:r>
            <a:endParaRPr lang="es-MX" sz="1400" dirty="0"/>
          </a:p>
        </p:txBody>
      </p:sp>
      <p:sp>
        <p:nvSpPr>
          <p:cNvPr id="12" name="11 CuadroTexto"/>
          <p:cNvSpPr txBox="1"/>
          <p:nvPr/>
        </p:nvSpPr>
        <p:spPr>
          <a:xfrm>
            <a:off x="5222718" y="2858594"/>
            <a:ext cx="1712772" cy="523220"/>
          </a:xfrm>
          <a:prstGeom prst="rect">
            <a:avLst/>
          </a:prstGeom>
          <a:noFill/>
          <a:ln w="19050">
            <a:gradFill>
              <a:gsLst>
                <a:gs pos="0">
                  <a:srgbClr val="92D050"/>
                </a:gs>
                <a:gs pos="50000">
                  <a:srgbClr val="9CB86E"/>
                </a:gs>
                <a:gs pos="100000">
                  <a:srgbClr val="156B13"/>
                </a:gs>
              </a:gsLst>
              <a:lin ang="5400000" scaled="0"/>
            </a:gradFill>
          </a:ln>
        </p:spPr>
        <p:txBody>
          <a:bodyPr wrap="square" rtlCol="0">
            <a:spAutoFit/>
          </a:bodyPr>
          <a:lstStyle/>
          <a:p>
            <a:pPr algn="ctr"/>
            <a:r>
              <a:rPr lang="es-MX" sz="1400" dirty="0" smtClean="0"/>
              <a:t>Renovación moral de la sociedad</a:t>
            </a:r>
            <a:endParaRPr lang="es-MX" sz="1400" dirty="0"/>
          </a:p>
        </p:txBody>
      </p:sp>
      <p:cxnSp>
        <p:nvCxnSpPr>
          <p:cNvPr id="17" name="16 Conector recto"/>
          <p:cNvCxnSpPr>
            <a:endCxn id="10" idx="3"/>
          </p:cNvCxnSpPr>
          <p:nvPr/>
        </p:nvCxnSpPr>
        <p:spPr>
          <a:xfrm flipH="1">
            <a:off x="3588093" y="3783344"/>
            <a:ext cx="987902" cy="0"/>
          </a:xfrm>
          <a:prstGeom prst="line">
            <a:avLst/>
          </a:prstGeom>
          <a:ln w="254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24" name="23 Conector recto de flecha"/>
          <p:cNvCxnSpPr/>
          <p:nvPr/>
        </p:nvCxnSpPr>
        <p:spPr>
          <a:xfrm>
            <a:off x="4575995" y="4626133"/>
            <a:ext cx="719011" cy="0"/>
          </a:xfrm>
          <a:prstGeom prst="straightConnector1">
            <a:avLst/>
          </a:prstGeom>
          <a:ln w="25400">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5" name="24 Conector recto de flecha"/>
          <p:cNvCxnSpPr/>
          <p:nvPr/>
        </p:nvCxnSpPr>
        <p:spPr>
          <a:xfrm>
            <a:off x="4575995" y="3120204"/>
            <a:ext cx="646723" cy="0"/>
          </a:xfrm>
          <a:prstGeom prst="straightConnector1">
            <a:avLst/>
          </a:prstGeom>
          <a:ln w="25400">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0" name="29 Conector recto"/>
          <p:cNvCxnSpPr/>
          <p:nvPr/>
        </p:nvCxnSpPr>
        <p:spPr>
          <a:xfrm flipH="1">
            <a:off x="4568005" y="3120204"/>
            <a:ext cx="7990" cy="1505929"/>
          </a:xfrm>
          <a:prstGeom prst="line">
            <a:avLst/>
          </a:prstGeom>
          <a:ln w="254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3097915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55777" y="947497"/>
            <a:ext cx="5976664" cy="1185359"/>
          </a:xfrm>
        </p:spPr>
        <p:txBody>
          <a:bodyPr>
            <a:normAutofit fontScale="90000"/>
          </a:bodyPr>
          <a:lstStyle/>
          <a:p>
            <a:pPr algn="r"/>
            <a:r>
              <a:rPr lang="es-MX" sz="3600" dirty="0" smtClean="0"/>
              <a:t>¿Qué es una auditoría, en el ámbito federal estatal y municipal?</a:t>
            </a:r>
            <a:endParaRPr lang="es-MX" sz="3600" dirty="0"/>
          </a:p>
        </p:txBody>
      </p:sp>
      <p:sp>
        <p:nvSpPr>
          <p:cNvPr id="3" name="2 Marcador de contenido"/>
          <p:cNvSpPr>
            <a:spLocks noGrp="1"/>
          </p:cNvSpPr>
          <p:nvPr>
            <p:ph idx="1"/>
          </p:nvPr>
        </p:nvSpPr>
        <p:spPr>
          <a:xfrm>
            <a:off x="467544" y="2636912"/>
            <a:ext cx="8229600" cy="3528392"/>
          </a:xfrm>
        </p:spPr>
        <p:txBody>
          <a:bodyPr>
            <a:normAutofit fontScale="77500" lnSpcReduction="20000"/>
          </a:bodyPr>
          <a:lstStyle/>
          <a:p>
            <a:pPr marL="0" indent="0" algn="just">
              <a:lnSpc>
                <a:spcPct val="140000"/>
              </a:lnSpc>
              <a:buNone/>
            </a:pPr>
            <a:r>
              <a:rPr lang="es-MX" dirty="0" smtClean="0"/>
              <a:t>Es una actividad independiente, de apoyo a la función directiva, enfocada al examen, objetivo, sistemático y </a:t>
            </a:r>
            <a:r>
              <a:rPr lang="es-MX" dirty="0" err="1" smtClean="0"/>
              <a:t>evaluatorio</a:t>
            </a:r>
            <a:r>
              <a:rPr lang="es-MX" dirty="0" smtClean="0"/>
              <a:t> de las operaciones financieras y administrativas realizadas; a los sistemas y procedimientos implantados; a la estructura orgánica en operación; y a los objetivos, planes, programas y metas alcanzados  por las dependencias y entidades de la Administración Pública Federal.</a:t>
            </a:r>
            <a:endParaRPr lang="es-MX"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7505" y="927654"/>
            <a:ext cx="2304255" cy="140015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7524328" y="5673112"/>
            <a:ext cx="1482920" cy="118751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626495077"/>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588</TotalTime>
  <Words>1326</Words>
  <Application>Microsoft Office PowerPoint</Application>
  <PresentationFormat>Presentación en pantalla (4:3)</PresentationFormat>
  <Paragraphs>218</Paragraphs>
  <Slides>28</Slides>
  <Notes>0</Notes>
  <HiddenSlides>0</HiddenSlides>
  <MMClips>0</MMClips>
  <ScaleCrop>false</ScaleCrop>
  <HeadingPairs>
    <vt:vector size="4" baseType="variant">
      <vt:variant>
        <vt:lpstr>Tema</vt:lpstr>
      </vt:variant>
      <vt:variant>
        <vt:i4>1</vt:i4>
      </vt:variant>
      <vt:variant>
        <vt:lpstr>Títulos de diapositiva</vt:lpstr>
      </vt:variant>
      <vt:variant>
        <vt:i4>28</vt:i4>
      </vt:variant>
    </vt:vector>
  </HeadingPairs>
  <TitlesOfParts>
    <vt:vector size="29" baseType="lpstr">
      <vt:lpstr>Tema de Office</vt:lpstr>
      <vt:lpstr>AUDITORÍA GUBERNAMENTAL</vt:lpstr>
      <vt:lpstr>Unidad de Competencia I</vt:lpstr>
      <vt:lpstr>Guión explicativo:</vt:lpstr>
      <vt:lpstr>Unidad de Competencia I</vt:lpstr>
      <vt:lpstr>¿Qué significa la palabra AUDITORÍA?</vt:lpstr>
      <vt:lpstr>Antecedentes históricos 1824</vt:lpstr>
      <vt:lpstr>Antecedentes históricos 1917</vt:lpstr>
      <vt:lpstr>Antecedentes históricos Periodo presidencial  1983-1988</vt:lpstr>
      <vt:lpstr>¿Qué es una auditoría, en el ámbito federal estatal y municipal?</vt:lpstr>
      <vt:lpstr>Objetivo de la Auditoría gubernamental</vt:lpstr>
      <vt:lpstr>Propósito de la auditoría gubernamental</vt:lpstr>
      <vt:lpstr>Generación de Información</vt:lpstr>
      <vt:lpstr>Generación de Información</vt:lpstr>
      <vt:lpstr>Ámbito del Órgano Interno de Control</vt:lpstr>
      <vt:lpstr>Características de la información</vt:lpstr>
      <vt:lpstr>Marco Normativo de la Contabilidad Gubernamental y Cuenta Pública</vt:lpstr>
      <vt:lpstr>Marco Normativo de la Contabilidad Gubernamental y Cuenta Pública</vt:lpstr>
      <vt:lpstr>Objetivos del presupuesto</vt:lpstr>
      <vt:lpstr>Esquema del Plan Nacional de Desarrollo 2013-2018</vt:lpstr>
      <vt:lpstr>Marco legal de la Auditoría Pública</vt:lpstr>
      <vt:lpstr>Constitución Política de los Estados Unidos Mexicanos (CPEUM)</vt:lpstr>
      <vt:lpstr>Ley Federal de Presupuesto y Responsabilidad Hacendaria (LFPRH)</vt:lpstr>
      <vt:lpstr>Reglamento de la Ley Federal de Presupuesto y Responsabilidad Hacendaria (RLFPRH)</vt:lpstr>
      <vt:lpstr>Ley Federal de Responsabilidades Administrativas de los Servidores Públicos (LFRASP)</vt:lpstr>
      <vt:lpstr>Disposiciones generales para la realización de auditorías, revisiones y visitas de inspección</vt:lpstr>
      <vt:lpstr>Disposiciones generales para la realización de auditorías, revisiones y visitas de inspección</vt:lpstr>
      <vt:lpstr>Diapositiva 27</vt:lpstr>
      <vt:lpstr>Diapositiva 28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usuario</dc:creator>
  <cp:lastModifiedBy>Martha Elena sánchez rosas</cp:lastModifiedBy>
  <cp:revision>70</cp:revision>
  <dcterms:created xsi:type="dcterms:W3CDTF">2013-08-13T14:25:01Z</dcterms:created>
  <dcterms:modified xsi:type="dcterms:W3CDTF">2015-10-04T04:35:16Z</dcterms:modified>
</cp:coreProperties>
</file>