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87" r:id="rId3"/>
    <p:sldId id="262" r:id="rId4"/>
    <p:sldId id="264" r:id="rId5"/>
    <p:sldId id="269" r:id="rId6"/>
    <p:sldId id="286" r:id="rId7"/>
    <p:sldId id="284" r:id="rId8"/>
    <p:sldId id="271" r:id="rId9"/>
    <p:sldId id="258" r:id="rId10"/>
    <p:sldId id="263" r:id="rId11"/>
    <p:sldId id="272" r:id="rId12"/>
    <p:sldId id="274" r:id="rId13"/>
    <p:sldId id="288" r:id="rId14"/>
    <p:sldId id="289" r:id="rId15"/>
    <p:sldId id="290" r:id="rId16"/>
    <p:sldId id="333" r:id="rId17"/>
    <p:sldId id="335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36" r:id="rId30"/>
    <p:sldId id="306" r:id="rId31"/>
    <p:sldId id="307" r:id="rId32"/>
    <p:sldId id="308" r:id="rId33"/>
    <p:sldId id="309" r:id="rId34"/>
    <p:sldId id="310" r:id="rId35"/>
    <p:sldId id="314" r:id="rId36"/>
    <p:sldId id="315" r:id="rId37"/>
    <p:sldId id="316" r:id="rId38"/>
    <p:sldId id="317" r:id="rId39"/>
    <p:sldId id="318" r:id="rId40"/>
    <p:sldId id="319" r:id="rId41"/>
    <p:sldId id="337" r:id="rId42"/>
    <p:sldId id="320" r:id="rId43"/>
    <p:sldId id="321" r:id="rId44"/>
    <p:sldId id="322" r:id="rId45"/>
    <p:sldId id="278" r:id="rId46"/>
    <p:sldId id="340" r:id="rId47"/>
    <p:sldId id="338" r:id="rId48"/>
    <p:sldId id="339" r:id="rId49"/>
    <p:sldId id="341" r:id="rId50"/>
    <p:sldId id="342" r:id="rId51"/>
    <p:sldId id="343" r:id="rId52"/>
    <p:sldId id="344" r:id="rId53"/>
    <p:sldId id="345" r:id="rId54"/>
    <p:sldId id="346" r:id="rId55"/>
  </p:sldIdLst>
  <p:sldSz cx="9144000" cy="6858000" type="screen4x3"/>
  <p:notesSz cx="6797675" cy="99282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7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515D11-E775-448A-9706-6D791ED8B140}" type="doc">
      <dgm:prSet loTypeId="urn:microsoft.com/office/officeart/2005/8/layout/vList5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6F92EC2E-DA8B-4C3F-93BD-2BE14DB3894E}">
      <dgm:prSet phldrT="[Texto]"/>
      <dgm:spPr/>
      <dgm:t>
        <a:bodyPr/>
        <a:lstStyle/>
        <a:p>
          <a:r>
            <a:rPr lang="es-MX" dirty="0" smtClean="0"/>
            <a:t>Personales</a:t>
          </a:r>
          <a:endParaRPr lang="es-MX" dirty="0"/>
        </a:p>
      </dgm:t>
    </dgm:pt>
    <dgm:pt modelId="{A60B605D-5EA6-4C33-8833-810C32FDBF24}" type="parTrans" cxnId="{82A88344-3CDD-4689-A65C-234275F7685C}">
      <dgm:prSet/>
      <dgm:spPr/>
      <dgm:t>
        <a:bodyPr/>
        <a:lstStyle/>
        <a:p>
          <a:endParaRPr lang="es-MX"/>
        </a:p>
      </dgm:t>
    </dgm:pt>
    <dgm:pt modelId="{A4048246-93DA-447C-A6C7-3B36E6AADB70}" type="sibTrans" cxnId="{82A88344-3CDD-4689-A65C-234275F7685C}">
      <dgm:prSet/>
      <dgm:spPr/>
      <dgm:t>
        <a:bodyPr/>
        <a:lstStyle/>
        <a:p>
          <a:endParaRPr lang="es-MX"/>
        </a:p>
      </dgm:t>
    </dgm:pt>
    <dgm:pt modelId="{67A4C8B2-5112-4891-886B-C453F7437040}">
      <dgm:prSet phldrT="[Texto]" custT="1"/>
      <dgm:spPr/>
      <dgm:t>
        <a:bodyPr/>
        <a:lstStyle/>
        <a:p>
          <a:r>
            <a:rPr lang="es-MX" sz="1800" dirty="0" smtClean="0"/>
            <a:t>Independencia</a:t>
          </a:r>
          <a:endParaRPr lang="es-MX" sz="1800" dirty="0"/>
        </a:p>
      </dgm:t>
    </dgm:pt>
    <dgm:pt modelId="{64A22104-EA14-4BD5-AE3E-D057866BCE3D}" type="parTrans" cxnId="{73DAA8B7-A4D1-4F22-91CB-CAFA54F6F181}">
      <dgm:prSet/>
      <dgm:spPr/>
      <dgm:t>
        <a:bodyPr/>
        <a:lstStyle/>
        <a:p>
          <a:endParaRPr lang="es-MX"/>
        </a:p>
      </dgm:t>
    </dgm:pt>
    <dgm:pt modelId="{72A7F4B4-B239-4A2D-9BBA-99FABA14E381}" type="sibTrans" cxnId="{73DAA8B7-A4D1-4F22-91CB-CAFA54F6F181}">
      <dgm:prSet/>
      <dgm:spPr/>
      <dgm:t>
        <a:bodyPr/>
        <a:lstStyle/>
        <a:p>
          <a:endParaRPr lang="es-MX"/>
        </a:p>
      </dgm:t>
    </dgm:pt>
    <dgm:pt modelId="{104321D3-53ED-4DA0-B927-C7BFB979B62C}">
      <dgm:prSet phldrT="[Texto]" custT="1"/>
      <dgm:spPr/>
      <dgm:t>
        <a:bodyPr/>
        <a:lstStyle/>
        <a:p>
          <a:r>
            <a:rPr lang="es-MX" sz="1800" dirty="0" smtClean="0"/>
            <a:t>Cuidado y diligencia profesional</a:t>
          </a:r>
          <a:endParaRPr lang="es-MX" sz="1800" dirty="0"/>
        </a:p>
      </dgm:t>
    </dgm:pt>
    <dgm:pt modelId="{F69B0BAC-B1DE-4851-9BD6-0A7EF8844E2E}" type="parTrans" cxnId="{4C524512-825F-4068-9266-D08AC8A08076}">
      <dgm:prSet/>
      <dgm:spPr/>
      <dgm:t>
        <a:bodyPr/>
        <a:lstStyle/>
        <a:p>
          <a:endParaRPr lang="es-MX"/>
        </a:p>
      </dgm:t>
    </dgm:pt>
    <dgm:pt modelId="{35FC3166-D066-4AEE-B96F-7FD566AF8AD9}" type="sibTrans" cxnId="{4C524512-825F-4068-9266-D08AC8A08076}">
      <dgm:prSet/>
      <dgm:spPr/>
      <dgm:t>
        <a:bodyPr/>
        <a:lstStyle/>
        <a:p>
          <a:endParaRPr lang="es-MX"/>
        </a:p>
      </dgm:t>
    </dgm:pt>
    <dgm:pt modelId="{2298CC0C-6B0B-40DA-8EAA-F5051E22E671}">
      <dgm:prSet phldrT="[Texto]"/>
      <dgm:spPr/>
      <dgm:t>
        <a:bodyPr/>
        <a:lstStyle/>
        <a:p>
          <a:r>
            <a:rPr lang="es-MX" dirty="0" smtClean="0"/>
            <a:t>Ejecución del trabajo</a:t>
          </a:r>
          <a:endParaRPr lang="es-MX" dirty="0"/>
        </a:p>
      </dgm:t>
    </dgm:pt>
    <dgm:pt modelId="{64DC481D-623B-4257-B2F3-7FE27BE50BB4}" type="parTrans" cxnId="{F13C81B3-591D-41A5-A3C2-3D2764663B9E}">
      <dgm:prSet/>
      <dgm:spPr/>
      <dgm:t>
        <a:bodyPr/>
        <a:lstStyle/>
        <a:p>
          <a:endParaRPr lang="es-MX"/>
        </a:p>
      </dgm:t>
    </dgm:pt>
    <dgm:pt modelId="{21427EAE-3313-4E4E-9F70-70ABF45403B6}" type="sibTrans" cxnId="{F13C81B3-591D-41A5-A3C2-3D2764663B9E}">
      <dgm:prSet/>
      <dgm:spPr/>
      <dgm:t>
        <a:bodyPr/>
        <a:lstStyle/>
        <a:p>
          <a:endParaRPr lang="es-MX"/>
        </a:p>
      </dgm:t>
    </dgm:pt>
    <dgm:pt modelId="{F3CB32D2-752B-4117-8639-3392E28C1725}">
      <dgm:prSet phldrT="[Texto]" custT="1"/>
      <dgm:spPr/>
      <dgm:t>
        <a:bodyPr/>
        <a:lstStyle/>
        <a:p>
          <a:r>
            <a:rPr lang="es-MX" sz="1800" dirty="0" smtClean="0"/>
            <a:t>Planeación </a:t>
          </a:r>
          <a:endParaRPr lang="es-MX" sz="1800" dirty="0"/>
        </a:p>
      </dgm:t>
    </dgm:pt>
    <dgm:pt modelId="{6D76D3AE-3469-47F9-9474-19035AB085AA}" type="parTrans" cxnId="{A210BB28-236E-493D-BB1C-60D94CC7E109}">
      <dgm:prSet/>
      <dgm:spPr/>
      <dgm:t>
        <a:bodyPr/>
        <a:lstStyle/>
        <a:p>
          <a:endParaRPr lang="es-MX"/>
        </a:p>
      </dgm:t>
    </dgm:pt>
    <dgm:pt modelId="{4A3834BC-50D7-48DB-B4D3-9134BC11D227}" type="sibTrans" cxnId="{A210BB28-236E-493D-BB1C-60D94CC7E109}">
      <dgm:prSet/>
      <dgm:spPr/>
      <dgm:t>
        <a:bodyPr/>
        <a:lstStyle/>
        <a:p>
          <a:endParaRPr lang="es-MX"/>
        </a:p>
      </dgm:t>
    </dgm:pt>
    <dgm:pt modelId="{15A3FFEE-D466-4F4D-96AD-557DF6B2E535}">
      <dgm:prSet phldrT="[Texto]" custT="1"/>
      <dgm:spPr/>
      <dgm:t>
        <a:bodyPr/>
        <a:lstStyle/>
        <a:p>
          <a:r>
            <a:rPr lang="es-MX" sz="1800" dirty="0" smtClean="0"/>
            <a:t>Supervisión del trabajo de auditoría</a:t>
          </a:r>
          <a:endParaRPr lang="es-MX" sz="1800" dirty="0"/>
        </a:p>
      </dgm:t>
    </dgm:pt>
    <dgm:pt modelId="{42A20B6B-E11E-4394-ABD8-12919D170283}" type="parTrans" cxnId="{52CA9F9D-2719-4F80-B36C-FB07CD26E614}">
      <dgm:prSet/>
      <dgm:spPr/>
      <dgm:t>
        <a:bodyPr/>
        <a:lstStyle/>
        <a:p>
          <a:endParaRPr lang="es-MX"/>
        </a:p>
      </dgm:t>
    </dgm:pt>
    <dgm:pt modelId="{6E1355FB-8864-49ED-B410-B365C200E6A7}" type="sibTrans" cxnId="{52CA9F9D-2719-4F80-B36C-FB07CD26E614}">
      <dgm:prSet/>
      <dgm:spPr/>
      <dgm:t>
        <a:bodyPr/>
        <a:lstStyle/>
        <a:p>
          <a:endParaRPr lang="es-MX"/>
        </a:p>
      </dgm:t>
    </dgm:pt>
    <dgm:pt modelId="{5BBE1733-5D32-4771-977F-4392D1E9ADC9}">
      <dgm:prSet phldrT="[Texto]"/>
      <dgm:spPr/>
      <dgm:t>
        <a:bodyPr/>
        <a:lstStyle/>
        <a:p>
          <a:r>
            <a:rPr lang="es-MX" dirty="0" smtClean="0"/>
            <a:t>Informe y su seguimiento</a:t>
          </a:r>
          <a:endParaRPr lang="es-MX" dirty="0"/>
        </a:p>
      </dgm:t>
    </dgm:pt>
    <dgm:pt modelId="{CFF60DA4-5A4E-4240-86A7-44E463838654}" type="parTrans" cxnId="{56A65606-418A-4FC0-9547-927CBE11595A}">
      <dgm:prSet/>
      <dgm:spPr/>
      <dgm:t>
        <a:bodyPr/>
        <a:lstStyle/>
        <a:p>
          <a:endParaRPr lang="es-MX"/>
        </a:p>
      </dgm:t>
    </dgm:pt>
    <dgm:pt modelId="{5436A053-3C02-43E6-91FA-17D8256BF4DC}" type="sibTrans" cxnId="{56A65606-418A-4FC0-9547-927CBE11595A}">
      <dgm:prSet/>
      <dgm:spPr/>
      <dgm:t>
        <a:bodyPr/>
        <a:lstStyle/>
        <a:p>
          <a:endParaRPr lang="es-MX"/>
        </a:p>
      </dgm:t>
    </dgm:pt>
    <dgm:pt modelId="{B9C7D877-0642-4C23-8EC9-827D30062539}">
      <dgm:prSet phldrT="[Texto]" custT="1"/>
      <dgm:spPr/>
      <dgm:t>
        <a:bodyPr/>
        <a:lstStyle/>
        <a:p>
          <a:r>
            <a:rPr lang="es-MX" sz="1800" dirty="0" smtClean="0"/>
            <a:t>Informe</a:t>
          </a:r>
          <a:endParaRPr lang="es-MX" sz="1800" dirty="0"/>
        </a:p>
      </dgm:t>
    </dgm:pt>
    <dgm:pt modelId="{02A9D068-8750-4195-AA6B-5F016B7C5174}" type="parTrans" cxnId="{706654CE-657C-43E1-A9CE-C781C843E08E}">
      <dgm:prSet/>
      <dgm:spPr/>
      <dgm:t>
        <a:bodyPr/>
        <a:lstStyle/>
        <a:p>
          <a:endParaRPr lang="es-MX"/>
        </a:p>
      </dgm:t>
    </dgm:pt>
    <dgm:pt modelId="{5D6AEBB7-F7CA-4DC8-8FD8-2209CF0724BB}" type="sibTrans" cxnId="{706654CE-657C-43E1-A9CE-C781C843E08E}">
      <dgm:prSet/>
      <dgm:spPr/>
      <dgm:t>
        <a:bodyPr/>
        <a:lstStyle/>
        <a:p>
          <a:endParaRPr lang="es-MX"/>
        </a:p>
      </dgm:t>
    </dgm:pt>
    <dgm:pt modelId="{15B47E73-C23E-4403-B98D-1CBA71EFEFED}">
      <dgm:prSet phldrT="[Texto]" custT="1"/>
      <dgm:spPr/>
      <dgm:t>
        <a:bodyPr/>
        <a:lstStyle/>
        <a:p>
          <a:r>
            <a:rPr lang="es-MX" sz="1800" dirty="0" smtClean="0"/>
            <a:t>Seguimiento de las observaciones</a:t>
          </a:r>
          <a:endParaRPr lang="es-MX" sz="1800" dirty="0"/>
        </a:p>
      </dgm:t>
    </dgm:pt>
    <dgm:pt modelId="{9D9B5552-5F66-42E7-BA3B-864229A52DC3}" type="parTrans" cxnId="{02E3ABE3-9AE4-4A3E-A88F-6428E1F710EA}">
      <dgm:prSet/>
      <dgm:spPr/>
      <dgm:t>
        <a:bodyPr/>
        <a:lstStyle/>
        <a:p>
          <a:endParaRPr lang="es-MX"/>
        </a:p>
      </dgm:t>
    </dgm:pt>
    <dgm:pt modelId="{D6CE331F-F704-4112-847F-EEEEC44C224B}" type="sibTrans" cxnId="{02E3ABE3-9AE4-4A3E-A88F-6428E1F710EA}">
      <dgm:prSet/>
      <dgm:spPr/>
      <dgm:t>
        <a:bodyPr/>
        <a:lstStyle/>
        <a:p>
          <a:endParaRPr lang="es-MX"/>
        </a:p>
      </dgm:t>
    </dgm:pt>
    <dgm:pt modelId="{EC42FA18-CEF2-485B-A51B-83E5A476390B}">
      <dgm:prSet phldrT="[Texto]" custT="1"/>
      <dgm:spPr/>
      <dgm:t>
        <a:bodyPr/>
        <a:lstStyle/>
        <a:p>
          <a:r>
            <a:rPr lang="es-MX" sz="1800" dirty="0" smtClean="0"/>
            <a:t>Conocimiento técnico y capacidad profesional</a:t>
          </a:r>
          <a:endParaRPr lang="es-MX" sz="1800" dirty="0"/>
        </a:p>
      </dgm:t>
    </dgm:pt>
    <dgm:pt modelId="{5F3FCA9F-AEA5-4737-8828-0F4B6B0BBB07}" type="parTrans" cxnId="{A010E329-1301-401C-BC48-CD7915FC4033}">
      <dgm:prSet/>
      <dgm:spPr/>
      <dgm:t>
        <a:bodyPr/>
        <a:lstStyle/>
        <a:p>
          <a:endParaRPr lang="es-MX"/>
        </a:p>
      </dgm:t>
    </dgm:pt>
    <dgm:pt modelId="{FED3484C-6461-4F2E-853D-DA7E8702990F}" type="sibTrans" cxnId="{A010E329-1301-401C-BC48-CD7915FC4033}">
      <dgm:prSet/>
      <dgm:spPr/>
      <dgm:t>
        <a:bodyPr/>
        <a:lstStyle/>
        <a:p>
          <a:endParaRPr lang="es-MX"/>
        </a:p>
      </dgm:t>
    </dgm:pt>
    <dgm:pt modelId="{CB667EFF-0DEB-4C61-A25D-DFBECB1170C6}">
      <dgm:prSet phldrT="[Texto]" custT="1"/>
      <dgm:spPr/>
      <dgm:t>
        <a:bodyPr/>
        <a:lstStyle/>
        <a:p>
          <a:r>
            <a:rPr lang="es-MX" sz="1800" dirty="0" smtClean="0"/>
            <a:t>Sistemas de Control Interno</a:t>
          </a:r>
          <a:endParaRPr lang="es-MX" sz="1800" dirty="0"/>
        </a:p>
      </dgm:t>
    </dgm:pt>
    <dgm:pt modelId="{47D58AA2-670E-4D4E-BF94-0ADDB368B078}" type="parTrans" cxnId="{066FA28B-9E18-4BC7-8876-662BF51AB6F9}">
      <dgm:prSet/>
      <dgm:spPr/>
      <dgm:t>
        <a:bodyPr/>
        <a:lstStyle/>
        <a:p>
          <a:endParaRPr lang="es-MX"/>
        </a:p>
      </dgm:t>
    </dgm:pt>
    <dgm:pt modelId="{FA5EF642-AB1B-44DA-97DD-571F71BB19C0}" type="sibTrans" cxnId="{066FA28B-9E18-4BC7-8876-662BF51AB6F9}">
      <dgm:prSet/>
      <dgm:spPr/>
      <dgm:t>
        <a:bodyPr/>
        <a:lstStyle/>
        <a:p>
          <a:endParaRPr lang="es-MX"/>
        </a:p>
      </dgm:t>
    </dgm:pt>
    <dgm:pt modelId="{B726C40B-5B01-407E-B74E-ED0935DABD08}">
      <dgm:prSet phldrT="[Texto]" custT="1"/>
      <dgm:spPr/>
      <dgm:t>
        <a:bodyPr/>
        <a:lstStyle/>
        <a:p>
          <a:r>
            <a:rPr lang="es-MX" sz="1800" dirty="0" smtClean="0"/>
            <a:t>Evidencia </a:t>
          </a:r>
          <a:endParaRPr lang="es-MX" sz="1800" dirty="0"/>
        </a:p>
      </dgm:t>
    </dgm:pt>
    <dgm:pt modelId="{6CA00277-1CB9-41C2-91CE-CDD9FE549EF3}" type="parTrans" cxnId="{A88D1EAF-6343-4081-A9DF-46475674E4DB}">
      <dgm:prSet/>
      <dgm:spPr/>
      <dgm:t>
        <a:bodyPr/>
        <a:lstStyle/>
        <a:p>
          <a:endParaRPr lang="es-MX"/>
        </a:p>
      </dgm:t>
    </dgm:pt>
    <dgm:pt modelId="{0BC28A1D-E83E-459E-95E3-332663CD8515}" type="sibTrans" cxnId="{A88D1EAF-6343-4081-A9DF-46475674E4DB}">
      <dgm:prSet/>
      <dgm:spPr/>
      <dgm:t>
        <a:bodyPr/>
        <a:lstStyle/>
        <a:p>
          <a:endParaRPr lang="es-MX"/>
        </a:p>
      </dgm:t>
    </dgm:pt>
    <dgm:pt modelId="{DD3D58F7-F013-473D-9227-18663606F601}">
      <dgm:prSet phldrT="[Texto]" custT="1"/>
      <dgm:spPr/>
      <dgm:t>
        <a:bodyPr/>
        <a:lstStyle/>
        <a:p>
          <a:r>
            <a:rPr lang="es-MX" sz="1800" dirty="0" smtClean="0"/>
            <a:t>Papeles de trabajo</a:t>
          </a:r>
          <a:endParaRPr lang="es-MX" sz="1800" dirty="0"/>
        </a:p>
      </dgm:t>
    </dgm:pt>
    <dgm:pt modelId="{65195234-9EBB-46D2-8E5F-82C3B3B88F75}" type="parTrans" cxnId="{5D2599BB-9BE5-4F31-B7D0-2C49FA8FE5E2}">
      <dgm:prSet/>
      <dgm:spPr/>
      <dgm:t>
        <a:bodyPr/>
        <a:lstStyle/>
        <a:p>
          <a:endParaRPr lang="es-MX"/>
        </a:p>
      </dgm:t>
    </dgm:pt>
    <dgm:pt modelId="{48C9BD14-FC85-4B53-8C31-E105792E838B}" type="sibTrans" cxnId="{5D2599BB-9BE5-4F31-B7D0-2C49FA8FE5E2}">
      <dgm:prSet/>
      <dgm:spPr/>
      <dgm:t>
        <a:bodyPr/>
        <a:lstStyle/>
        <a:p>
          <a:endParaRPr lang="es-MX"/>
        </a:p>
      </dgm:t>
    </dgm:pt>
    <dgm:pt modelId="{BAEB7E20-5668-494C-90A4-ECD7E2166B74}">
      <dgm:prSet phldrT="[Texto]" custT="1"/>
      <dgm:spPr/>
      <dgm:t>
        <a:bodyPr/>
        <a:lstStyle/>
        <a:p>
          <a:r>
            <a:rPr lang="es-MX" sz="1800" dirty="0" smtClean="0"/>
            <a:t>Tratamiento de irregularidades</a:t>
          </a:r>
          <a:endParaRPr lang="es-MX" sz="1800" dirty="0"/>
        </a:p>
      </dgm:t>
    </dgm:pt>
    <dgm:pt modelId="{13358E52-D13E-4D7E-9FEA-D2752BD355B1}" type="parTrans" cxnId="{E9BFAE3A-7DF9-463A-82D7-85487410976F}">
      <dgm:prSet/>
      <dgm:spPr/>
      <dgm:t>
        <a:bodyPr/>
        <a:lstStyle/>
        <a:p>
          <a:endParaRPr lang="es-MX"/>
        </a:p>
      </dgm:t>
    </dgm:pt>
    <dgm:pt modelId="{6BD7EEED-DA08-4DFA-8755-43491049EDFD}" type="sibTrans" cxnId="{E9BFAE3A-7DF9-463A-82D7-85487410976F}">
      <dgm:prSet/>
      <dgm:spPr/>
      <dgm:t>
        <a:bodyPr/>
        <a:lstStyle/>
        <a:p>
          <a:endParaRPr lang="es-MX"/>
        </a:p>
      </dgm:t>
    </dgm:pt>
    <dgm:pt modelId="{950D5251-C134-4475-A29F-098EDBE453DC}" type="pres">
      <dgm:prSet presAssocID="{8B515D11-E775-448A-9706-6D791ED8B1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C624095-F229-485D-B262-50F00FBD147E}" type="pres">
      <dgm:prSet presAssocID="{6F92EC2E-DA8B-4C3F-93BD-2BE14DB3894E}" presName="linNode" presStyleCnt="0"/>
      <dgm:spPr/>
      <dgm:t>
        <a:bodyPr/>
        <a:lstStyle/>
        <a:p>
          <a:endParaRPr lang="es-MX"/>
        </a:p>
      </dgm:t>
    </dgm:pt>
    <dgm:pt modelId="{F9CF3FD9-0CB8-4E88-8E8A-A827ECF1E06D}" type="pres">
      <dgm:prSet presAssocID="{6F92EC2E-DA8B-4C3F-93BD-2BE14DB3894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B213D6-9D2B-4F09-A9CC-A379AB67034E}" type="pres">
      <dgm:prSet presAssocID="{6F92EC2E-DA8B-4C3F-93BD-2BE14DB3894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A8C060-5508-43C6-87C7-8B396E204E8A}" type="pres">
      <dgm:prSet presAssocID="{A4048246-93DA-447C-A6C7-3B36E6AADB70}" presName="sp" presStyleCnt="0"/>
      <dgm:spPr/>
      <dgm:t>
        <a:bodyPr/>
        <a:lstStyle/>
        <a:p>
          <a:endParaRPr lang="es-MX"/>
        </a:p>
      </dgm:t>
    </dgm:pt>
    <dgm:pt modelId="{17BBE32D-9F8C-40C7-815E-B8A0A9A569F7}" type="pres">
      <dgm:prSet presAssocID="{2298CC0C-6B0B-40DA-8EAA-F5051E22E671}" presName="linNode" presStyleCnt="0"/>
      <dgm:spPr/>
      <dgm:t>
        <a:bodyPr/>
        <a:lstStyle/>
        <a:p>
          <a:endParaRPr lang="es-MX"/>
        </a:p>
      </dgm:t>
    </dgm:pt>
    <dgm:pt modelId="{63CEC02E-F805-4138-BD3C-F61F0999EB5D}" type="pres">
      <dgm:prSet presAssocID="{2298CC0C-6B0B-40DA-8EAA-F5051E22E67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ADC37D-B9F2-4964-8849-19FCC546F2C9}" type="pres">
      <dgm:prSet presAssocID="{2298CC0C-6B0B-40DA-8EAA-F5051E22E671}" presName="descendantText" presStyleLbl="alignAccFollowNode1" presStyleIdx="1" presStyleCnt="3" custScaleY="1476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91BCEE-972B-4DC6-A49D-76F0800A47D8}" type="pres">
      <dgm:prSet presAssocID="{21427EAE-3313-4E4E-9F70-70ABF45403B6}" presName="sp" presStyleCnt="0"/>
      <dgm:spPr/>
      <dgm:t>
        <a:bodyPr/>
        <a:lstStyle/>
        <a:p>
          <a:endParaRPr lang="es-MX"/>
        </a:p>
      </dgm:t>
    </dgm:pt>
    <dgm:pt modelId="{6C75437A-D563-4FB5-842D-0C4B46B2AA3D}" type="pres">
      <dgm:prSet presAssocID="{5BBE1733-5D32-4771-977F-4392D1E9ADC9}" presName="linNode" presStyleCnt="0"/>
      <dgm:spPr/>
      <dgm:t>
        <a:bodyPr/>
        <a:lstStyle/>
        <a:p>
          <a:endParaRPr lang="es-MX"/>
        </a:p>
      </dgm:t>
    </dgm:pt>
    <dgm:pt modelId="{05FA6460-8286-4095-9622-0078582A6476}" type="pres">
      <dgm:prSet presAssocID="{5BBE1733-5D32-4771-977F-4392D1E9ADC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9B1333-F984-4111-9152-EC4CF43CDFF3}" type="pres">
      <dgm:prSet presAssocID="{5BBE1733-5D32-4771-977F-4392D1E9ADC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92DB741-68E3-40E0-AD3A-FF7CD009982F}" type="presOf" srcId="{5BBE1733-5D32-4771-977F-4392D1E9ADC9}" destId="{05FA6460-8286-4095-9622-0078582A6476}" srcOrd="0" destOrd="0" presId="urn:microsoft.com/office/officeart/2005/8/layout/vList5"/>
    <dgm:cxn modelId="{A010E329-1301-401C-BC48-CD7915FC4033}" srcId="{6F92EC2E-DA8B-4C3F-93BD-2BE14DB3894E}" destId="{EC42FA18-CEF2-485B-A51B-83E5A476390B}" srcOrd="1" destOrd="0" parTransId="{5F3FCA9F-AEA5-4737-8828-0F4B6B0BBB07}" sibTransId="{FED3484C-6461-4F2E-853D-DA7E8702990F}"/>
    <dgm:cxn modelId="{5D2599BB-9BE5-4F31-B7D0-2C49FA8FE5E2}" srcId="{2298CC0C-6B0B-40DA-8EAA-F5051E22E671}" destId="{DD3D58F7-F013-473D-9227-18663606F601}" srcOrd="4" destOrd="0" parTransId="{65195234-9EBB-46D2-8E5F-82C3B3B88F75}" sibTransId="{48C9BD14-FC85-4B53-8C31-E105792E838B}"/>
    <dgm:cxn modelId="{EBCF47F9-F881-4318-81BC-991A81CD0684}" type="presOf" srcId="{15B47E73-C23E-4403-B98D-1CBA71EFEFED}" destId="{F19B1333-F984-4111-9152-EC4CF43CDFF3}" srcOrd="0" destOrd="1" presId="urn:microsoft.com/office/officeart/2005/8/layout/vList5"/>
    <dgm:cxn modelId="{E9BFAE3A-7DF9-463A-82D7-85487410976F}" srcId="{2298CC0C-6B0B-40DA-8EAA-F5051E22E671}" destId="{BAEB7E20-5668-494C-90A4-ECD7E2166B74}" srcOrd="5" destOrd="0" parTransId="{13358E52-D13E-4D7E-9FEA-D2752BD355B1}" sibTransId="{6BD7EEED-DA08-4DFA-8755-43491049EDFD}"/>
    <dgm:cxn modelId="{BE5C3EA1-3B67-423A-BE84-1B4A0FFCE775}" type="presOf" srcId="{6F92EC2E-DA8B-4C3F-93BD-2BE14DB3894E}" destId="{F9CF3FD9-0CB8-4E88-8E8A-A827ECF1E06D}" srcOrd="0" destOrd="0" presId="urn:microsoft.com/office/officeart/2005/8/layout/vList5"/>
    <dgm:cxn modelId="{5E9BDBC7-EBC9-4EDB-A7DE-CE60DDB14B78}" type="presOf" srcId="{CB667EFF-0DEB-4C61-A25D-DFBECB1170C6}" destId="{7CADC37D-B9F2-4964-8849-19FCC546F2C9}" srcOrd="0" destOrd="1" presId="urn:microsoft.com/office/officeart/2005/8/layout/vList5"/>
    <dgm:cxn modelId="{73DAA8B7-A4D1-4F22-91CB-CAFA54F6F181}" srcId="{6F92EC2E-DA8B-4C3F-93BD-2BE14DB3894E}" destId="{67A4C8B2-5112-4891-886B-C453F7437040}" srcOrd="0" destOrd="0" parTransId="{64A22104-EA14-4BD5-AE3E-D057866BCE3D}" sibTransId="{72A7F4B4-B239-4A2D-9BBA-99FABA14E381}"/>
    <dgm:cxn modelId="{A3171F81-BA4D-4B9A-8B99-98D599D08068}" type="presOf" srcId="{8B515D11-E775-448A-9706-6D791ED8B140}" destId="{950D5251-C134-4475-A29F-098EDBE453DC}" srcOrd="0" destOrd="0" presId="urn:microsoft.com/office/officeart/2005/8/layout/vList5"/>
    <dgm:cxn modelId="{78839F41-2501-410A-9485-01115D7CA12C}" type="presOf" srcId="{DD3D58F7-F013-473D-9227-18663606F601}" destId="{7CADC37D-B9F2-4964-8849-19FCC546F2C9}" srcOrd="0" destOrd="4" presId="urn:microsoft.com/office/officeart/2005/8/layout/vList5"/>
    <dgm:cxn modelId="{93E7DBE1-50C4-4246-99A8-9A0DC44DE448}" type="presOf" srcId="{EC42FA18-CEF2-485B-A51B-83E5A476390B}" destId="{73B213D6-9D2B-4F09-A9CC-A379AB67034E}" srcOrd="0" destOrd="1" presId="urn:microsoft.com/office/officeart/2005/8/layout/vList5"/>
    <dgm:cxn modelId="{066FA28B-9E18-4BC7-8876-662BF51AB6F9}" srcId="{2298CC0C-6B0B-40DA-8EAA-F5051E22E671}" destId="{CB667EFF-0DEB-4C61-A25D-DFBECB1170C6}" srcOrd="1" destOrd="0" parTransId="{47D58AA2-670E-4D4E-BF94-0ADDB368B078}" sibTransId="{FA5EF642-AB1B-44DA-97DD-571F71BB19C0}"/>
    <dgm:cxn modelId="{B5B9EA93-1F14-40D5-B315-345B63274185}" type="presOf" srcId="{BAEB7E20-5668-494C-90A4-ECD7E2166B74}" destId="{7CADC37D-B9F2-4964-8849-19FCC546F2C9}" srcOrd="0" destOrd="5" presId="urn:microsoft.com/office/officeart/2005/8/layout/vList5"/>
    <dgm:cxn modelId="{4F7C3AF9-B68B-45FF-AB66-1792865C72D1}" type="presOf" srcId="{104321D3-53ED-4DA0-B927-C7BFB979B62C}" destId="{73B213D6-9D2B-4F09-A9CC-A379AB67034E}" srcOrd="0" destOrd="2" presId="urn:microsoft.com/office/officeart/2005/8/layout/vList5"/>
    <dgm:cxn modelId="{C5D963E2-6A20-4233-B7B9-2C96B325F6A2}" type="presOf" srcId="{2298CC0C-6B0B-40DA-8EAA-F5051E22E671}" destId="{63CEC02E-F805-4138-BD3C-F61F0999EB5D}" srcOrd="0" destOrd="0" presId="urn:microsoft.com/office/officeart/2005/8/layout/vList5"/>
    <dgm:cxn modelId="{2895739A-52B7-4D17-A5BF-1EBC60C2C150}" type="presOf" srcId="{67A4C8B2-5112-4891-886B-C453F7437040}" destId="{73B213D6-9D2B-4F09-A9CC-A379AB67034E}" srcOrd="0" destOrd="0" presId="urn:microsoft.com/office/officeart/2005/8/layout/vList5"/>
    <dgm:cxn modelId="{197E0BDB-3CDC-4085-85BA-908B92168CE2}" type="presOf" srcId="{15A3FFEE-D466-4F4D-96AD-557DF6B2E535}" destId="{7CADC37D-B9F2-4964-8849-19FCC546F2C9}" srcOrd="0" destOrd="2" presId="urn:microsoft.com/office/officeart/2005/8/layout/vList5"/>
    <dgm:cxn modelId="{ECB135D1-7A51-4905-B90E-6D679D833555}" type="presOf" srcId="{B726C40B-5B01-407E-B74E-ED0935DABD08}" destId="{7CADC37D-B9F2-4964-8849-19FCC546F2C9}" srcOrd="0" destOrd="3" presId="urn:microsoft.com/office/officeart/2005/8/layout/vList5"/>
    <dgm:cxn modelId="{F13C81B3-591D-41A5-A3C2-3D2764663B9E}" srcId="{8B515D11-E775-448A-9706-6D791ED8B140}" destId="{2298CC0C-6B0B-40DA-8EAA-F5051E22E671}" srcOrd="1" destOrd="0" parTransId="{64DC481D-623B-4257-B2F3-7FE27BE50BB4}" sibTransId="{21427EAE-3313-4E4E-9F70-70ABF45403B6}"/>
    <dgm:cxn modelId="{A210BB28-236E-493D-BB1C-60D94CC7E109}" srcId="{2298CC0C-6B0B-40DA-8EAA-F5051E22E671}" destId="{F3CB32D2-752B-4117-8639-3392E28C1725}" srcOrd="0" destOrd="0" parTransId="{6D76D3AE-3469-47F9-9474-19035AB085AA}" sibTransId="{4A3834BC-50D7-48DB-B4D3-9134BC11D227}"/>
    <dgm:cxn modelId="{82A88344-3CDD-4689-A65C-234275F7685C}" srcId="{8B515D11-E775-448A-9706-6D791ED8B140}" destId="{6F92EC2E-DA8B-4C3F-93BD-2BE14DB3894E}" srcOrd="0" destOrd="0" parTransId="{A60B605D-5EA6-4C33-8833-810C32FDBF24}" sibTransId="{A4048246-93DA-447C-A6C7-3B36E6AADB70}"/>
    <dgm:cxn modelId="{52CA9F9D-2719-4F80-B36C-FB07CD26E614}" srcId="{2298CC0C-6B0B-40DA-8EAA-F5051E22E671}" destId="{15A3FFEE-D466-4F4D-96AD-557DF6B2E535}" srcOrd="2" destOrd="0" parTransId="{42A20B6B-E11E-4394-ABD8-12919D170283}" sibTransId="{6E1355FB-8864-49ED-B410-B365C200E6A7}"/>
    <dgm:cxn modelId="{56A65606-418A-4FC0-9547-927CBE11595A}" srcId="{8B515D11-E775-448A-9706-6D791ED8B140}" destId="{5BBE1733-5D32-4771-977F-4392D1E9ADC9}" srcOrd="2" destOrd="0" parTransId="{CFF60DA4-5A4E-4240-86A7-44E463838654}" sibTransId="{5436A053-3C02-43E6-91FA-17D8256BF4DC}"/>
    <dgm:cxn modelId="{4C524512-825F-4068-9266-D08AC8A08076}" srcId="{6F92EC2E-DA8B-4C3F-93BD-2BE14DB3894E}" destId="{104321D3-53ED-4DA0-B927-C7BFB979B62C}" srcOrd="2" destOrd="0" parTransId="{F69B0BAC-B1DE-4851-9BD6-0A7EF8844E2E}" sibTransId="{35FC3166-D066-4AEE-B96F-7FD566AF8AD9}"/>
    <dgm:cxn modelId="{A88D1EAF-6343-4081-A9DF-46475674E4DB}" srcId="{2298CC0C-6B0B-40DA-8EAA-F5051E22E671}" destId="{B726C40B-5B01-407E-B74E-ED0935DABD08}" srcOrd="3" destOrd="0" parTransId="{6CA00277-1CB9-41C2-91CE-CDD9FE549EF3}" sibTransId="{0BC28A1D-E83E-459E-95E3-332663CD8515}"/>
    <dgm:cxn modelId="{E128C425-89CE-4878-93C7-BC07AB4CFDBB}" type="presOf" srcId="{F3CB32D2-752B-4117-8639-3392E28C1725}" destId="{7CADC37D-B9F2-4964-8849-19FCC546F2C9}" srcOrd="0" destOrd="0" presId="urn:microsoft.com/office/officeart/2005/8/layout/vList5"/>
    <dgm:cxn modelId="{527E6FC7-1824-4470-BF5A-272CF3D54AC7}" type="presOf" srcId="{B9C7D877-0642-4C23-8EC9-827D30062539}" destId="{F19B1333-F984-4111-9152-EC4CF43CDFF3}" srcOrd="0" destOrd="0" presId="urn:microsoft.com/office/officeart/2005/8/layout/vList5"/>
    <dgm:cxn modelId="{706654CE-657C-43E1-A9CE-C781C843E08E}" srcId="{5BBE1733-5D32-4771-977F-4392D1E9ADC9}" destId="{B9C7D877-0642-4C23-8EC9-827D30062539}" srcOrd="0" destOrd="0" parTransId="{02A9D068-8750-4195-AA6B-5F016B7C5174}" sibTransId="{5D6AEBB7-F7CA-4DC8-8FD8-2209CF0724BB}"/>
    <dgm:cxn modelId="{02E3ABE3-9AE4-4A3E-A88F-6428E1F710EA}" srcId="{5BBE1733-5D32-4771-977F-4392D1E9ADC9}" destId="{15B47E73-C23E-4403-B98D-1CBA71EFEFED}" srcOrd="1" destOrd="0" parTransId="{9D9B5552-5F66-42E7-BA3B-864229A52DC3}" sibTransId="{D6CE331F-F704-4112-847F-EEEEC44C224B}"/>
    <dgm:cxn modelId="{94AD00C7-1613-4F01-B302-FA21AB4ACE9B}" type="presParOf" srcId="{950D5251-C134-4475-A29F-098EDBE453DC}" destId="{FC624095-F229-485D-B262-50F00FBD147E}" srcOrd="0" destOrd="0" presId="urn:microsoft.com/office/officeart/2005/8/layout/vList5"/>
    <dgm:cxn modelId="{60A57FCF-3D52-4720-A054-A4F04B6B3164}" type="presParOf" srcId="{FC624095-F229-485D-B262-50F00FBD147E}" destId="{F9CF3FD9-0CB8-4E88-8E8A-A827ECF1E06D}" srcOrd="0" destOrd="0" presId="urn:microsoft.com/office/officeart/2005/8/layout/vList5"/>
    <dgm:cxn modelId="{ECF4D934-1470-46DC-B76B-B61ED70303B2}" type="presParOf" srcId="{FC624095-F229-485D-B262-50F00FBD147E}" destId="{73B213D6-9D2B-4F09-A9CC-A379AB67034E}" srcOrd="1" destOrd="0" presId="urn:microsoft.com/office/officeart/2005/8/layout/vList5"/>
    <dgm:cxn modelId="{683532CC-F333-4BDD-871A-3DC9B8309249}" type="presParOf" srcId="{950D5251-C134-4475-A29F-098EDBE453DC}" destId="{4DA8C060-5508-43C6-87C7-8B396E204E8A}" srcOrd="1" destOrd="0" presId="urn:microsoft.com/office/officeart/2005/8/layout/vList5"/>
    <dgm:cxn modelId="{9055BE39-31DD-4E46-A905-3834A6AC655B}" type="presParOf" srcId="{950D5251-C134-4475-A29F-098EDBE453DC}" destId="{17BBE32D-9F8C-40C7-815E-B8A0A9A569F7}" srcOrd="2" destOrd="0" presId="urn:microsoft.com/office/officeart/2005/8/layout/vList5"/>
    <dgm:cxn modelId="{7CB929D0-29BA-4D69-9D5D-0EDBF3FE6B6F}" type="presParOf" srcId="{17BBE32D-9F8C-40C7-815E-B8A0A9A569F7}" destId="{63CEC02E-F805-4138-BD3C-F61F0999EB5D}" srcOrd="0" destOrd="0" presId="urn:microsoft.com/office/officeart/2005/8/layout/vList5"/>
    <dgm:cxn modelId="{378947FD-4769-4B04-BA63-88F888A23EE7}" type="presParOf" srcId="{17BBE32D-9F8C-40C7-815E-B8A0A9A569F7}" destId="{7CADC37D-B9F2-4964-8849-19FCC546F2C9}" srcOrd="1" destOrd="0" presId="urn:microsoft.com/office/officeart/2005/8/layout/vList5"/>
    <dgm:cxn modelId="{7A66C136-3BEF-487E-B39E-E1C21337A258}" type="presParOf" srcId="{950D5251-C134-4475-A29F-098EDBE453DC}" destId="{9091BCEE-972B-4DC6-A49D-76F0800A47D8}" srcOrd="3" destOrd="0" presId="urn:microsoft.com/office/officeart/2005/8/layout/vList5"/>
    <dgm:cxn modelId="{FF18EA88-8D98-41D7-8741-FDA435676ADD}" type="presParOf" srcId="{950D5251-C134-4475-A29F-098EDBE453DC}" destId="{6C75437A-D563-4FB5-842D-0C4B46B2AA3D}" srcOrd="4" destOrd="0" presId="urn:microsoft.com/office/officeart/2005/8/layout/vList5"/>
    <dgm:cxn modelId="{B6056317-A528-4A19-A5B8-5BC1B73919FA}" type="presParOf" srcId="{6C75437A-D563-4FB5-842D-0C4B46B2AA3D}" destId="{05FA6460-8286-4095-9622-0078582A6476}" srcOrd="0" destOrd="0" presId="urn:microsoft.com/office/officeart/2005/8/layout/vList5"/>
    <dgm:cxn modelId="{1ABB068D-F3F5-4828-B37D-2442480F3474}" type="presParOf" srcId="{6C75437A-D563-4FB5-842D-0C4B46B2AA3D}" destId="{F19B1333-F984-4111-9152-EC4CF43CDFF3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FA4497-6199-4F78-AB2E-7CB1D1F87A0D}" type="doc">
      <dgm:prSet loTypeId="urn:microsoft.com/office/officeart/2005/8/layout/vList5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FFD22CB-5603-48A1-ADA0-5AE9296A3085}">
      <dgm:prSet phldrT="[Texto]"/>
      <dgm:spPr/>
      <dgm:t>
        <a:bodyPr/>
        <a:lstStyle/>
        <a:p>
          <a:r>
            <a:rPr lang="es-MX" dirty="0" smtClean="0"/>
            <a:t>Personales</a:t>
          </a:r>
          <a:endParaRPr lang="es-MX" dirty="0"/>
        </a:p>
      </dgm:t>
    </dgm:pt>
    <dgm:pt modelId="{035C6948-8658-4790-8DE9-282FD288FDA3}" type="parTrans" cxnId="{DF13A7A1-13A6-4C06-9C65-E56102A7446F}">
      <dgm:prSet/>
      <dgm:spPr/>
      <dgm:t>
        <a:bodyPr/>
        <a:lstStyle/>
        <a:p>
          <a:endParaRPr lang="es-MX"/>
        </a:p>
      </dgm:t>
    </dgm:pt>
    <dgm:pt modelId="{D88A04A3-6D70-4444-AFA5-7F85EC3FD8B9}" type="sibTrans" cxnId="{DF13A7A1-13A6-4C06-9C65-E56102A7446F}">
      <dgm:prSet/>
      <dgm:spPr/>
      <dgm:t>
        <a:bodyPr/>
        <a:lstStyle/>
        <a:p>
          <a:endParaRPr lang="es-MX"/>
        </a:p>
      </dgm:t>
    </dgm:pt>
    <dgm:pt modelId="{99DD05F2-6612-4367-8D9F-CD682055C5BD}">
      <dgm:prSet phldrT="[Texto]"/>
      <dgm:spPr/>
      <dgm:t>
        <a:bodyPr/>
        <a:lstStyle/>
        <a:p>
          <a:r>
            <a:rPr lang="es-MX" dirty="0" smtClean="0"/>
            <a:t>Cuidado y diligencia profesional</a:t>
          </a:r>
          <a:endParaRPr lang="es-MX" dirty="0"/>
        </a:p>
      </dgm:t>
    </dgm:pt>
    <dgm:pt modelId="{51896D67-68E2-4287-816D-B5307E9A6486}" type="sibTrans" cxnId="{EA7D95FF-0D64-4DD4-8C38-8D38F21995CF}">
      <dgm:prSet/>
      <dgm:spPr/>
      <dgm:t>
        <a:bodyPr/>
        <a:lstStyle/>
        <a:p>
          <a:endParaRPr lang="es-MX"/>
        </a:p>
      </dgm:t>
    </dgm:pt>
    <dgm:pt modelId="{F89DACB4-33FA-4EFD-8B33-2F76FF2B453E}" type="parTrans" cxnId="{EA7D95FF-0D64-4DD4-8C38-8D38F21995CF}">
      <dgm:prSet/>
      <dgm:spPr/>
      <dgm:t>
        <a:bodyPr/>
        <a:lstStyle/>
        <a:p>
          <a:endParaRPr lang="es-MX"/>
        </a:p>
      </dgm:t>
    </dgm:pt>
    <dgm:pt modelId="{42A7A41E-837C-49A0-A585-1C1267BFD3BE}">
      <dgm:prSet phldrT="[Texto]"/>
      <dgm:spPr/>
      <dgm:t>
        <a:bodyPr/>
        <a:lstStyle/>
        <a:p>
          <a:r>
            <a:rPr lang="es-MX" dirty="0" smtClean="0"/>
            <a:t>Independencia</a:t>
          </a:r>
          <a:endParaRPr lang="es-MX" dirty="0"/>
        </a:p>
      </dgm:t>
    </dgm:pt>
    <dgm:pt modelId="{E952A858-B979-4C57-8607-711C3F70D3F1}" type="sibTrans" cxnId="{B99C920F-B9DF-4888-9C06-FD58A0DAE010}">
      <dgm:prSet/>
      <dgm:spPr/>
      <dgm:t>
        <a:bodyPr/>
        <a:lstStyle/>
        <a:p>
          <a:endParaRPr lang="es-MX"/>
        </a:p>
      </dgm:t>
    </dgm:pt>
    <dgm:pt modelId="{7BBB9FD4-A7F1-41A6-B705-88CBFE5E07DA}" type="parTrans" cxnId="{B99C920F-B9DF-4888-9C06-FD58A0DAE010}">
      <dgm:prSet/>
      <dgm:spPr/>
      <dgm:t>
        <a:bodyPr/>
        <a:lstStyle/>
        <a:p>
          <a:endParaRPr lang="es-MX"/>
        </a:p>
      </dgm:t>
    </dgm:pt>
    <dgm:pt modelId="{855AF984-C21E-47E4-B849-A1E95A822853}">
      <dgm:prSet phldrT="[Texto]"/>
      <dgm:spPr/>
      <dgm:t>
        <a:bodyPr/>
        <a:lstStyle/>
        <a:p>
          <a:r>
            <a:rPr lang="es-MX" dirty="0" smtClean="0"/>
            <a:t>Conocimiento técnico y capacidad profesional</a:t>
          </a:r>
          <a:endParaRPr lang="es-MX" dirty="0"/>
        </a:p>
      </dgm:t>
    </dgm:pt>
    <dgm:pt modelId="{04EC7B29-E713-4E14-B85C-77F2773A3DEB}" type="parTrans" cxnId="{031256F9-3FD1-49D8-9BF3-8DD352D5F9D1}">
      <dgm:prSet/>
      <dgm:spPr/>
      <dgm:t>
        <a:bodyPr/>
        <a:lstStyle/>
        <a:p>
          <a:endParaRPr lang="es-MX"/>
        </a:p>
      </dgm:t>
    </dgm:pt>
    <dgm:pt modelId="{EA169F7E-72B7-4B7B-883D-C88C08E86987}" type="sibTrans" cxnId="{031256F9-3FD1-49D8-9BF3-8DD352D5F9D1}">
      <dgm:prSet/>
      <dgm:spPr/>
      <dgm:t>
        <a:bodyPr/>
        <a:lstStyle/>
        <a:p>
          <a:endParaRPr lang="es-MX"/>
        </a:p>
      </dgm:t>
    </dgm:pt>
    <dgm:pt modelId="{C8A6ED78-584E-40C6-850A-F13226CB2382}" type="pres">
      <dgm:prSet presAssocID="{C6FA4497-6199-4F78-AB2E-7CB1D1F87A0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2AC76B-AD19-4D69-B282-71B0B0EA89A4}" type="pres">
      <dgm:prSet presAssocID="{3FFD22CB-5603-48A1-ADA0-5AE9296A3085}" presName="linNode" presStyleCnt="0"/>
      <dgm:spPr/>
      <dgm:t>
        <a:bodyPr/>
        <a:lstStyle/>
        <a:p>
          <a:endParaRPr lang="es-MX"/>
        </a:p>
      </dgm:t>
    </dgm:pt>
    <dgm:pt modelId="{A4C63C0A-69D4-4CE1-9027-07FC0E3E5C81}" type="pres">
      <dgm:prSet presAssocID="{3FFD22CB-5603-48A1-ADA0-5AE9296A3085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E9C231-7118-43B7-B09B-164B9091B519}" type="pres">
      <dgm:prSet presAssocID="{3FFD22CB-5603-48A1-ADA0-5AE9296A3085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13A7A1-13A6-4C06-9C65-E56102A7446F}" srcId="{C6FA4497-6199-4F78-AB2E-7CB1D1F87A0D}" destId="{3FFD22CB-5603-48A1-ADA0-5AE9296A3085}" srcOrd="0" destOrd="0" parTransId="{035C6948-8658-4790-8DE9-282FD288FDA3}" sibTransId="{D88A04A3-6D70-4444-AFA5-7F85EC3FD8B9}"/>
    <dgm:cxn modelId="{EA7D95FF-0D64-4DD4-8C38-8D38F21995CF}" srcId="{3FFD22CB-5603-48A1-ADA0-5AE9296A3085}" destId="{99DD05F2-6612-4367-8D9F-CD682055C5BD}" srcOrd="2" destOrd="0" parTransId="{F89DACB4-33FA-4EFD-8B33-2F76FF2B453E}" sibTransId="{51896D67-68E2-4287-816D-B5307E9A6486}"/>
    <dgm:cxn modelId="{9DE337A3-990E-4323-A637-B3FFD809E121}" type="presOf" srcId="{99DD05F2-6612-4367-8D9F-CD682055C5BD}" destId="{1BE9C231-7118-43B7-B09B-164B9091B519}" srcOrd="0" destOrd="2" presId="urn:microsoft.com/office/officeart/2005/8/layout/vList5"/>
    <dgm:cxn modelId="{278E2EEB-1AC1-46CB-9B3F-44F85292352A}" type="presOf" srcId="{C6FA4497-6199-4F78-AB2E-7CB1D1F87A0D}" destId="{C8A6ED78-584E-40C6-850A-F13226CB2382}" srcOrd="0" destOrd="0" presId="urn:microsoft.com/office/officeart/2005/8/layout/vList5"/>
    <dgm:cxn modelId="{031256F9-3FD1-49D8-9BF3-8DD352D5F9D1}" srcId="{3FFD22CB-5603-48A1-ADA0-5AE9296A3085}" destId="{855AF984-C21E-47E4-B849-A1E95A822853}" srcOrd="1" destOrd="0" parTransId="{04EC7B29-E713-4E14-B85C-77F2773A3DEB}" sibTransId="{EA169F7E-72B7-4B7B-883D-C88C08E86987}"/>
    <dgm:cxn modelId="{3C92C398-F1A0-49E9-976B-B4FCF57284C2}" type="presOf" srcId="{3FFD22CB-5603-48A1-ADA0-5AE9296A3085}" destId="{A4C63C0A-69D4-4CE1-9027-07FC0E3E5C81}" srcOrd="0" destOrd="0" presId="urn:microsoft.com/office/officeart/2005/8/layout/vList5"/>
    <dgm:cxn modelId="{9D9EE81D-7911-4E88-BF9C-1F19333D0748}" type="presOf" srcId="{855AF984-C21E-47E4-B849-A1E95A822853}" destId="{1BE9C231-7118-43B7-B09B-164B9091B519}" srcOrd="0" destOrd="1" presId="urn:microsoft.com/office/officeart/2005/8/layout/vList5"/>
    <dgm:cxn modelId="{A1CB15B0-2518-47FB-B5E4-0BDE4B8ABF3C}" type="presOf" srcId="{42A7A41E-837C-49A0-A585-1C1267BFD3BE}" destId="{1BE9C231-7118-43B7-B09B-164B9091B519}" srcOrd="0" destOrd="0" presId="urn:microsoft.com/office/officeart/2005/8/layout/vList5"/>
    <dgm:cxn modelId="{B99C920F-B9DF-4888-9C06-FD58A0DAE010}" srcId="{3FFD22CB-5603-48A1-ADA0-5AE9296A3085}" destId="{42A7A41E-837C-49A0-A585-1C1267BFD3BE}" srcOrd="0" destOrd="0" parTransId="{7BBB9FD4-A7F1-41A6-B705-88CBFE5E07DA}" sibTransId="{E952A858-B979-4C57-8607-711C3F70D3F1}"/>
    <dgm:cxn modelId="{2683A356-AD27-4368-9AD7-476453DF4876}" type="presParOf" srcId="{C8A6ED78-584E-40C6-850A-F13226CB2382}" destId="{1C2AC76B-AD19-4D69-B282-71B0B0EA89A4}" srcOrd="0" destOrd="0" presId="urn:microsoft.com/office/officeart/2005/8/layout/vList5"/>
    <dgm:cxn modelId="{0C7A2362-2117-45ED-A91B-8B8D1EBBC5F5}" type="presParOf" srcId="{1C2AC76B-AD19-4D69-B282-71B0B0EA89A4}" destId="{A4C63C0A-69D4-4CE1-9027-07FC0E3E5C81}" srcOrd="0" destOrd="0" presId="urn:microsoft.com/office/officeart/2005/8/layout/vList5"/>
    <dgm:cxn modelId="{49A2C645-61AD-49E4-AEDA-ED7446870E17}" type="presParOf" srcId="{1C2AC76B-AD19-4D69-B282-71B0B0EA89A4}" destId="{1BE9C231-7118-43B7-B09B-164B9091B519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FA4497-6199-4F78-AB2E-7CB1D1F87A0D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FFD22CB-5603-48A1-ADA0-5AE9296A3085}">
      <dgm:prSet phldrT="[Texto]"/>
      <dgm:spPr/>
      <dgm:t>
        <a:bodyPr/>
        <a:lstStyle/>
        <a:p>
          <a:r>
            <a:rPr lang="es-MX" dirty="0" smtClean="0"/>
            <a:t>Ejecución del trabajo</a:t>
          </a:r>
          <a:endParaRPr lang="es-MX" dirty="0"/>
        </a:p>
      </dgm:t>
    </dgm:pt>
    <dgm:pt modelId="{035C6948-8658-4790-8DE9-282FD288FDA3}" type="parTrans" cxnId="{DF13A7A1-13A6-4C06-9C65-E56102A7446F}">
      <dgm:prSet/>
      <dgm:spPr/>
      <dgm:t>
        <a:bodyPr/>
        <a:lstStyle/>
        <a:p>
          <a:endParaRPr lang="es-MX"/>
        </a:p>
      </dgm:t>
    </dgm:pt>
    <dgm:pt modelId="{D88A04A3-6D70-4444-AFA5-7F85EC3FD8B9}" type="sibTrans" cxnId="{DF13A7A1-13A6-4C06-9C65-E56102A7446F}">
      <dgm:prSet/>
      <dgm:spPr/>
      <dgm:t>
        <a:bodyPr/>
        <a:lstStyle/>
        <a:p>
          <a:endParaRPr lang="es-MX"/>
        </a:p>
      </dgm:t>
    </dgm:pt>
    <dgm:pt modelId="{42A7A41E-837C-49A0-A585-1C1267BFD3BE}">
      <dgm:prSet phldrT="[Texto]"/>
      <dgm:spPr/>
      <dgm:t>
        <a:bodyPr/>
        <a:lstStyle/>
        <a:p>
          <a:r>
            <a:rPr lang="es-MX" dirty="0" smtClean="0"/>
            <a:t>Planeación </a:t>
          </a:r>
          <a:endParaRPr lang="es-MX" dirty="0"/>
        </a:p>
      </dgm:t>
    </dgm:pt>
    <dgm:pt modelId="{E952A858-B979-4C57-8607-711C3F70D3F1}" type="sibTrans" cxnId="{B99C920F-B9DF-4888-9C06-FD58A0DAE010}">
      <dgm:prSet/>
      <dgm:spPr/>
      <dgm:t>
        <a:bodyPr/>
        <a:lstStyle/>
        <a:p>
          <a:endParaRPr lang="es-MX"/>
        </a:p>
      </dgm:t>
    </dgm:pt>
    <dgm:pt modelId="{7BBB9FD4-A7F1-41A6-B705-88CBFE5E07DA}" type="parTrans" cxnId="{B99C920F-B9DF-4888-9C06-FD58A0DAE010}">
      <dgm:prSet/>
      <dgm:spPr/>
      <dgm:t>
        <a:bodyPr/>
        <a:lstStyle/>
        <a:p>
          <a:endParaRPr lang="es-MX"/>
        </a:p>
      </dgm:t>
    </dgm:pt>
    <dgm:pt modelId="{9178FE09-E476-4282-AA38-F2F91DCBA3AF}">
      <dgm:prSet phldrT="[Texto]"/>
      <dgm:spPr/>
      <dgm:t>
        <a:bodyPr/>
        <a:lstStyle/>
        <a:p>
          <a:r>
            <a:rPr lang="es-MX" dirty="0" smtClean="0"/>
            <a:t>Sistemas de Control Interno</a:t>
          </a:r>
          <a:endParaRPr lang="es-MX" dirty="0"/>
        </a:p>
      </dgm:t>
    </dgm:pt>
    <dgm:pt modelId="{3B304DB9-7BAE-432A-8EE8-9A3E0ED4DEA3}" type="parTrans" cxnId="{11E338A6-C6F5-4BED-B1CD-ED0FA8EA757E}">
      <dgm:prSet/>
      <dgm:spPr/>
      <dgm:t>
        <a:bodyPr/>
        <a:lstStyle/>
        <a:p>
          <a:endParaRPr lang="es-MX"/>
        </a:p>
      </dgm:t>
    </dgm:pt>
    <dgm:pt modelId="{A84C24D0-3F34-4D8B-9C38-83DC68727FF7}" type="sibTrans" cxnId="{11E338A6-C6F5-4BED-B1CD-ED0FA8EA757E}">
      <dgm:prSet/>
      <dgm:spPr/>
      <dgm:t>
        <a:bodyPr/>
        <a:lstStyle/>
        <a:p>
          <a:endParaRPr lang="es-MX"/>
        </a:p>
      </dgm:t>
    </dgm:pt>
    <dgm:pt modelId="{C85EE43D-E6AC-41F6-9FC3-5B2B85A95467}">
      <dgm:prSet phldrT="[Texto]"/>
      <dgm:spPr/>
      <dgm:t>
        <a:bodyPr/>
        <a:lstStyle/>
        <a:p>
          <a:r>
            <a:rPr lang="es-MX" dirty="0" smtClean="0"/>
            <a:t>Supervisión del trabajo de auditoría</a:t>
          </a:r>
          <a:endParaRPr lang="es-MX" dirty="0"/>
        </a:p>
      </dgm:t>
    </dgm:pt>
    <dgm:pt modelId="{A6454641-384B-4A4A-995D-65CDFBE789B1}" type="parTrans" cxnId="{20C0D8A3-A5F2-4A84-84A4-924490F700ED}">
      <dgm:prSet/>
      <dgm:spPr/>
      <dgm:t>
        <a:bodyPr/>
        <a:lstStyle/>
        <a:p>
          <a:endParaRPr lang="es-MX"/>
        </a:p>
      </dgm:t>
    </dgm:pt>
    <dgm:pt modelId="{7B2393B0-4A0D-41C3-BB6B-A755964C7358}" type="sibTrans" cxnId="{20C0D8A3-A5F2-4A84-84A4-924490F700ED}">
      <dgm:prSet/>
      <dgm:spPr/>
      <dgm:t>
        <a:bodyPr/>
        <a:lstStyle/>
        <a:p>
          <a:endParaRPr lang="es-MX"/>
        </a:p>
      </dgm:t>
    </dgm:pt>
    <dgm:pt modelId="{377659E5-2C18-4020-9F1F-47DBDFEA5B70}">
      <dgm:prSet phldrT="[Texto]"/>
      <dgm:spPr/>
      <dgm:t>
        <a:bodyPr/>
        <a:lstStyle/>
        <a:p>
          <a:r>
            <a:rPr lang="es-MX" dirty="0" smtClean="0"/>
            <a:t>Evidencia</a:t>
          </a:r>
          <a:endParaRPr lang="es-MX" dirty="0"/>
        </a:p>
      </dgm:t>
    </dgm:pt>
    <dgm:pt modelId="{878C2527-772E-4CBC-85C5-B4D25182B919}" type="parTrans" cxnId="{2BB4E26E-3CC5-4E19-BFCA-C2DDEC7FEB12}">
      <dgm:prSet/>
      <dgm:spPr/>
      <dgm:t>
        <a:bodyPr/>
        <a:lstStyle/>
        <a:p>
          <a:endParaRPr lang="es-MX"/>
        </a:p>
      </dgm:t>
    </dgm:pt>
    <dgm:pt modelId="{F7C9E585-DF73-4842-AA8A-8B83CF7F73CD}" type="sibTrans" cxnId="{2BB4E26E-3CC5-4E19-BFCA-C2DDEC7FEB12}">
      <dgm:prSet/>
      <dgm:spPr/>
      <dgm:t>
        <a:bodyPr/>
        <a:lstStyle/>
        <a:p>
          <a:endParaRPr lang="es-MX"/>
        </a:p>
      </dgm:t>
    </dgm:pt>
    <dgm:pt modelId="{7B05F494-ACF8-4059-9399-011B89B4CE01}">
      <dgm:prSet phldrT="[Texto]"/>
      <dgm:spPr/>
      <dgm:t>
        <a:bodyPr/>
        <a:lstStyle/>
        <a:p>
          <a:r>
            <a:rPr lang="es-MX" dirty="0" smtClean="0"/>
            <a:t>Papeles de trabajo</a:t>
          </a:r>
          <a:endParaRPr lang="es-MX" dirty="0"/>
        </a:p>
      </dgm:t>
    </dgm:pt>
    <dgm:pt modelId="{E5CAE4A1-7745-4C4A-85BF-4E8C8BD37A86}" type="parTrans" cxnId="{32423022-2443-4296-9E58-FD848B568BFE}">
      <dgm:prSet/>
      <dgm:spPr/>
      <dgm:t>
        <a:bodyPr/>
        <a:lstStyle/>
        <a:p>
          <a:endParaRPr lang="es-MX"/>
        </a:p>
      </dgm:t>
    </dgm:pt>
    <dgm:pt modelId="{E46C6FA3-EEAB-4D6F-BA99-6D9530CC5512}" type="sibTrans" cxnId="{32423022-2443-4296-9E58-FD848B568BFE}">
      <dgm:prSet/>
      <dgm:spPr/>
      <dgm:t>
        <a:bodyPr/>
        <a:lstStyle/>
        <a:p>
          <a:endParaRPr lang="es-MX"/>
        </a:p>
      </dgm:t>
    </dgm:pt>
    <dgm:pt modelId="{99FC968B-270F-4CB4-B091-D61A9EBAA492}">
      <dgm:prSet phldrT="[Texto]"/>
      <dgm:spPr/>
      <dgm:t>
        <a:bodyPr/>
        <a:lstStyle/>
        <a:p>
          <a:r>
            <a:rPr lang="es-MX" dirty="0" smtClean="0"/>
            <a:t>Tratamiento de irregularidades</a:t>
          </a:r>
          <a:endParaRPr lang="es-MX" dirty="0"/>
        </a:p>
      </dgm:t>
    </dgm:pt>
    <dgm:pt modelId="{590070BD-AE65-430C-B507-6FF0C60935DE}" type="parTrans" cxnId="{C5580EED-4E07-48BE-8D60-0AF25A75BCC0}">
      <dgm:prSet/>
      <dgm:spPr/>
      <dgm:t>
        <a:bodyPr/>
        <a:lstStyle/>
        <a:p>
          <a:endParaRPr lang="es-MX"/>
        </a:p>
      </dgm:t>
    </dgm:pt>
    <dgm:pt modelId="{AE8C48C1-A1A4-446F-B60A-A1C9205CC0F0}" type="sibTrans" cxnId="{C5580EED-4E07-48BE-8D60-0AF25A75BCC0}">
      <dgm:prSet/>
      <dgm:spPr/>
      <dgm:t>
        <a:bodyPr/>
        <a:lstStyle/>
        <a:p>
          <a:endParaRPr lang="es-MX"/>
        </a:p>
      </dgm:t>
    </dgm:pt>
    <dgm:pt modelId="{C8A6ED78-584E-40C6-850A-F13226CB2382}" type="pres">
      <dgm:prSet presAssocID="{C6FA4497-6199-4F78-AB2E-7CB1D1F87A0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2AC76B-AD19-4D69-B282-71B0B0EA89A4}" type="pres">
      <dgm:prSet presAssocID="{3FFD22CB-5603-48A1-ADA0-5AE9296A3085}" presName="linNode" presStyleCnt="0"/>
      <dgm:spPr/>
      <dgm:t>
        <a:bodyPr/>
        <a:lstStyle/>
        <a:p>
          <a:endParaRPr lang="es-MX"/>
        </a:p>
      </dgm:t>
    </dgm:pt>
    <dgm:pt modelId="{A4C63C0A-69D4-4CE1-9027-07FC0E3E5C81}" type="pres">
      <dgm:prSet presAssocID="{3FFD22CB-5603-48A1-ADA0-5AE9296A3085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E9C231-7118-43B7-B09B-164B9091B519}" type="pres">
      <dgm:prSet presAssocID="{3FFD22CB-5603-48A1-ADA0-5AE9296A3085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13A7A1-13A6-4C06-9C65-E56102A7446F}" srcId="{C6FA4497-6199-4F78-AB2E-7CB1D1F87A0D}" destId="{3FFD22CB-5603-48A1-ADA0-5AE9296A3085}" srcOrd="0" destOrd="0" parTransId="{035C6948-8658-4790-8DE9-282FD288FDA3}" sibTransId="{D88A04A3-6D70-4444-AFA5-7F85EC3FD8B9}"/>
    <dgm:cxn modelId="{10B8B50F-9073-4D70-BC61-FF0A471DE24F}" type="presOf" srcId="{42A7A41E-837C-49A0-A585-1C1267BFD3BE}" destId="{1BE9C231-7118-43B7-B09B-164B9091B519}" srcOrd="0" destOrd="0" presId="urn:microsoft.com/office/officeart/2005/8/layout/vList5"/>
    <dgm:cxn modelId="{C28C3A19-5A16-42A9-8C62-8685BB641EB1}" type="presOf" srcId="{99FC968B-270F-4CB4-B091-D61A9EBAA492}" destId="{1BE9C231-7118-43B7-B09B-164B9091B519}" srcOrd="0" destOrd="5" presId="urn:microsoft.com/office/officeart/2005/8/layout/vList5"/>
    <dgm:cxn modelId="{2BB4E26E-3CC5-4E19-BFCA-C2DDEC7FEB12}" srcId="{3FFD22CB-5603-48A1-ADA0-5AE9296A3085}" destId="{377659E5-2C18-4020-9F1F-47DBDFEA5B70}" srcOrd="3" destOrd="0" parTransId="{878C2527-772E-4CBC-85C5-B4D25182B919}" sibTransId="{F7C9E585-DF73-4842-AA8A-8B83CF7F73CD}"/>
    <dgm:cxn modelId="{32423022-2443-4296-9E58-FD848B568BFE}" srcId="{3FFD22CB-5603-48A1-ADA0-5AE9296A3085}" destId="{7B05F494-ACF8-4059-9399-011B89B4CE01}" srcOrd="4" destOrd="0" parTransId="{E5CAE4A1-7745-4C4A-85BF-4E8C8BD37A86}" sibTransId="{E46C6FA3-EEAB-4D6F-BA99-6D9530CC5512}"/>
    <dgm:cxn modelId="{11E338A6-C6F5-4BED-B1CD-ED0FA8EA757E}" srcId="{3FFD22CB-5603-48A1-ADA0-5AE9296A3085}" destId="{9178FE09-E476-4282-AA38-F2F91DCBA3AF}" srcOrd="1" destOrd="0" parTransId="{3B304DB9-7BAE-432A-8EE8-9A3E0ED4DEA3}" sibTransId="{A84C24D0-3F34-4D8B-9C38-83DC68727FF7}"/>
    <dgm:cxn modelId="{7CA69874-9F91-4983-81B5-A79286B1BAD8}" type="presOf" srcId="{C6FA4497-6199-4F78-AB2E-7CB1D1F87A0D}" destId="{C8A6ED78-584E-40C6-850A-F13226CB2382}" srcOrd="0" destOrd="0" presId="urn:microsoft.com/office/officeart/2005/8/layout/vList5"/>
    <dgm:cxn modelId="{AFACD76A-9E4A-4E18-89E7-E34537C4ED32}" type="presOf" srcId="{C85EE43D-E6AC-41F6-9FC3-5B2B85A95467}" destId="{1BE9C231-7118-43B7-B09B-164B9091B519}" srcOrd="0" destOrd="2" presId="urn:microsoft.com/office/officeart/2005/8/layout/vList5"/>
    <dgm:cxn modelId="{C22FFD7F-D498-4653-8B21-2685B4161729}" type="presOf" srcId="{3FFD22CB-5603-48A1-ADA0-5AE9296A3085}" destId="{A4C63C0A-69D4-4CE1-9027-07FC0E3E5C81}" srcOrd="0" destOrd="0" presId="urn:microsoft.com/office/officeart/2005/8/layout/vList5"/>
    <dgm:cxn modelId="{D5BA7FA8-2A5A-4ECF-8E44-631200BACC0D}" type="presOf" srcId="{9178FE09-E476-4282-AA38-F2F91DCBA3AF}" destId="{1BE9C231-7118-43B7-B09B-164B9091B519}" srcOrd="0" destOrd="1" presId="urn:microsoft.com/office/officeart/2005/8/layout/vList5"/>
    <dgm:cxn modelId="{06BC313F-DE9B-43D9-8817-39C711D7E4ED}" type="presOf" srcId="{7B05F494-ACF8-4059-9399-011B89B4CE01}" destId="{1BE9C231-7118-43B7-B09B-164B9091B519}" srcOrd="0" destOrd="4" presId="urn:microsoft.com/office/officeart/2005/8/layout/vList5"/>
    <dgm:cxn modelId="{C5580EED-4E07-48BE-8D60-0AF25A75BCC0}" srcId="{3FFD22CB-5603-48A1-ADA0-5AE9296A3085}" destId="{99FC968B-270F-4CB4-B091-D61A9EBAA492}" srcOrd="5" destOrd="0" parTransId="{590070BD-AE65-430C-B507-6FF0C60935DE}" sibTransId="{AE8C48C1-A1A4-446F-B60A-A1C9205CC0F0}"/>
    <dgm:cxn modelId="{23F5995A-9248-4C10-8AF6-8330C132FD46}" type="presOf" srcId="{377659E5-2C18-4020-9F1F-47DBDFEA5B70}" destId="{1BE9C231-7118-43B7-B09B-164B9091B519}" srcOrd="0" destOrd="3" presId="urn:microsoft.com/office/officeart/2005/8/layout/vList5"/>
    <dgm:cxn modelId="{B99C920F-B9DF-4888-9C06-FD58A0DAE010}" srcId="{3FFD22CB-5603-48A1-ADA0-5AE9296A3085}" destId="{42A7A41E-837C-49A0-A585-1C1267BFD3BE}" srcOrd="0" destOrd="0" parTransId="{7BBB9FD4-A7F1-41A6-B705-88CBFE5E07DA}" sibTransId="{E952A858-B979-4C57-8607-711C3F70D3F1}"/>
    <dgm:cxn modelId="{20C0D8A3-A5F2-4A84-84A4-924490F700ED}" srcId="{3FFD22CB-5603-48A1-ADA0-5AE9296A3085}" destId="{C85EE43D-E6AC-41F6-9FC3-5B2B85A95467}" srcOrd="2" destOrd="0" parTransId="{A6454641-384B-4A4A-995D-65CDFBE789B1}" sibTransId="{7B2393B0-4A0D-41C3-BB6B-A755964C7358}"/>
    <dgm:cxn modelId="{A741B376-A297-436F-91D8-190BA95286C7}" type="presParOf" srcId="{C8A6ED78-584E-40C6-850A-F13226CB2382}" destId="{1C2AC76B-AD19-4D69-B282-71B0B0EA89A4}" srcOrd="0" destOrd="0" presId="urn:microsoft.com/office/officeart/2005/8/layout/vList5"/>
    <dgm:cxn modelId="{B54A4855-D028-4184-88E8-CAB9F5983D5A}" type="presParOf" srcId="{1C2AC76B-AD19-4D69-B282-71B0B0EA89A4}" destId="{A4C63C0A-69D4-4CE1-9027-07FC0E3E5C81}" srcOrd="0" destOrd="0" presId="urn:microsoft.com/office/officeart/2005/8/layout/vList5"/>
    <dgm:cxn modelId="{055F42DF-96B7-4B56-8D31-07D90B05E0EE}" type="presParOf" srcId="{1C2AC76B-AD19-4D69-B282-71B0B0EA89A4}" destId="{1BE9C231-7118-43B7-B09B-164B9091B519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515D11-E775-448A-9706-6D791ED8B140}" type="doc">
      <dgm:prSet loTypeId="urn:microsoft.com/office/officeart/2005/8/layout/vList5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5BBE1733-5D32-4771-977F-4392D1E9ADC9}">
      <dgm:prSet phldrT="[Texto]"/>
      <dgm:spPr/>
      <dgm:t>
        <a:bodyPr/>
        <a:lstStyle/>
        <a:p>
          <a:r>
            <a:rPr lang="es-MX" dirty="0" smtClean="0"/>
            <a:t>Informe y su seguimiento</a:t>
          </a:r>
          <a:endParaRPr lang="es-MX" dirty="0"/>
        </a:p>
      </dgm:t>
    </dgm:pt>
    <dgm:pt modelId="{CFF60DA4-5A4E-4240-86A7-44E463838654}" type="parTrans" cxnId="{56A65606-418A-4FC0-9547-927CBE11595A}">
      <dgm:prSet/>
      <dgm:spPr/>
      <dgm:t>
        <a:bodyPr/>
        <a:lstStyle/>
        <a:p>
          <a:endParaRPr lang="es-MX"/>
        </a:p>
      </dgm:t>
    </dgm:pt>
    <dgm:pt modelId="{5436A053-3C02-43E6-91FA-17D8256BF4DC}" type="sibTrans" cxnId="{56A65606-418A-4FC0-9547-927CBE11595A}">
      <dgm:prSet/>
      <dgm:spPr/>
      <dgm:t>
        <a:bodyPr/>
        <a:lstStyle/>
        <a:p>
          <a:endParaRPr lang="es-MX"/>
        </a:p>
      </dgm:t>
    </dgm:pt>
    <dgm:pt modelId="{B9C7D877-0642-4C23-8EC9-827D30062539}">
      <dgm:prSet phldrT="[Texto]" custT="1"/>
      <dgm:spPr/>
      <dgm:t>
        <a:bodyPr/>
        <a:lstStyle/>
        <a:p>
          <a:r>
            <a:rPr lang="es-MX" sz="2400" dirty="0" smtClean="0"/>
            <a:t>Informe</a:t>
          </a:r>
          <a:endParaRPr lang="es-MX" sz="2400" dirty="0"/>
        </a:p>
      </dgm:t>
    </dgm:pt>
    <dgm:pt modelId="{02A9D068-8750-4195-AA6B-5F016B7C5174}" type="parTrans" cxnId="{706654CE-657C-43E1-A9CE-C781C843E08E}">
      <dgm:prSet/>
      <dgm:spPr/>
      <dgm:t>
        <a:bodyPr/>
        <a:lstStyle/>
        <a:p>
          <a:endParaRPr lang="es-MX"/>
        </a:p>
      </dgm:t>
    </dgm:pt>
    <dgm:pt modelId="{5D6AEBB7-F7CA-4DC8-8FD8-2209CF0724BB}" type="sibTrans" cxnId="{706654CE-657C-43E1-A9CE-C781C843E08E}">
      <dgm:prSet/>
      <dgm:spPr/>
      <dgm:t>
        <a:bodyPr/>
        <a:lstStyle/>
        <a:p>
          <a:endParaRPr lang="es-MX"/>
        </a:p>
      </dgm:t>
    </dgm:pt>
    <dgm:pt modelId="{15B47E73-C23E-4403-B98D-1CBA71EFEFED}">
      <dgm:prSet phldrT="[Texto]" custT="1"/>
      <dgm:spPr/>
      <dgm:t>
        <a:bodyPr/>
        <a:lstStyle/>
        <a:p>
          <a:r>
            <a:rPr lang="es-MX" sz="2400" dirty="0" smtClean="0"/>
            <a:t>Seguimiento de las observaciones</a:t>
          </a:r>
          <a:endParaRPr lang="es-MX" sz="2400" dirty="0"/>
        </a:p>
      </dgm:t>
    </dgm:pt>
    <dgm:pt modelId="{9D9B5552-5F66-42E7-BA3B-864229A52DC3}" type="parTrans" cxnId="{02E3ABE3-9AE4-4A3E-A88F-6428E1F710EA}">
      <dgm:prSet/>
      <dgm:spPr/>
      <dgm:t>
        <a:bodyPr/>
        <a:lstStyle/>
        <a:p>
          <a:endParaRPr lang="es-MX"/>
        </a:p>
      </dgm:t>
    </dgm:pt>
    <dgm:pt modelId="{D6CE331F-F704-4112-847F-EEEEC44C224B}" type="sibTrans" cxnId="{02E3ABE3-9AE4-4A3E-A88F-6428E1F710EA}">
      <dgm:prSet/>
      <dgm:spPr/>
      <dgm:t>
        <a:bodyPr/>
        <a:lstStyle/>
        <a:p>
          <a:endParaRPr lang="es-MX"/>
        </a:p>
      </dgm:t>
    </dgm:pt>
    <dgm:pt modelId="{950D5251-C134-4475-A29F-098EDBE453DC}" type="pres">
      <dgm:prSet presAssocID="{8B515D11-E775-448A-9706-6D791ED8B1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C75437A-D563-4FB5-842D-0C4B46B2AA3D}" type="pres">
      <dgm:prSet presAssocID="{5BBE1733-5D32-4771-977F-4392D1E9ADC9}" presName="linNode" presStyleCnt="0"/>
      <dgm:spPr/>
      <dgm:t>
        <a:bodyPr/>
        <a:lstStyle/>
        <a:p>
          <a:endParaRPr lang="es-MX"/>
        </a:p>
      </dgm:t>
    </dgm:pt>
    <dgm:pt modelId="{05FA6460-8286-4095-9622-0078582A6476}" type="pres">
      <dgm:prSet presAssocID="{5BBE1733-5D32-4771-977F-4392D1E9ADC9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9B1333-F984-4111-9152-EC4CF43CDFF3}" type="pres">
      <dgm:prSet presAssocID="{5BBE1733-5D32-4771-977F-4392D1E9ADC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2E3ABE3-9AE4-4A3E-A88F-6428E1F710EA}" srcId="{5BBE1733-5D32-4771-977F-4392D1E9ADC9}" destId="{15B47E73-C23E-4403-B98D-1CBA71EFEFED}" srcOrd="1" destOrd="0" parTransId="{9D9B5552-5F66-42E7-BA3B-864229A52DC3}" sibTransId="{D6CE331F-F704-4112-847F-EEEEC44C224B}"/>
    <dgm:cxn modelId="{1CBFA6AA-FCDA-4D48-9B65-AEA575FA4BAF}" type="presOf" srcId="{15B47E73-C23E-4403-B98D-1CBA71EFEFED}" destId="{F19B1333-F984-4111-9152-EC4CF43CDFF3}" srcOrd="0" destOrd="1" presId="urn:microsoft.com/office/officeart/2005/8/layout/vList5"/>
    <dgm:cxn modelId="{F5C7BFED-6386-47F4-9702-B58F75948580}" type="presOf" srcId="{8B515D11-E775-448A-9706-6D791ED8B140}" destId="{950D5251-C134-4475-A29F-098EDBE453DC}" srcOrd="0" destOrd="0" presId="urn:microsoft.com/office/officeart/2005/8/layout/vList5"/>
    <dgm:cxn modelId="{387FA065-598D-4959-A41A-A8215B5DCB4B}" type="presOf" srcId="{B9C7D877-0642-4C23-8EC9-827D30062539}" destId="{F19B1333-F984-4111-9152-EC4CF43CDFF3}" srcOrd="0" destOrd="0" presId="urn:microsoft.com/office/officeart/2005/8/layout/vList5"/>
    <dgm:cxn modelId="{56A65606-418A-4FC0-9547-927CBE11595A}" srcId="{8B515D11-E775-448A-9706-6D791ED8B140}" destId="{5BBE1733-5D32-4771-977F-4392D1E9ADC9}" srcOrd="0" destOrd="0" parTransId="{CFF60DA4-5A4E-4240-86A7-44E463838654}" sibTransId="{5436A053-3C02-43E6-91FA-17D8256BF4DC}"/>
    <dgm:cxn modelId="{706654CE-657C-43E1-A9CE-C781C843E08E}" srcId="{5BBE1733-5D32-4771-977F-4392D1E9ADC9}" destId="{B9C7D877-0642-4C23-8EC9-827D30062539}" srcOrd="0" destOrd="0" parTransId="{02A9D068-8750-4195-AA6B-5F016B7C5174}" sibTransId="{5D6AEBB7-F7CA-4DC8-8FD8-2209CF0724BB}"/>
    <dgm:cxn modelId="{5A86F690-6DD7-47F5-A18F-7D445006EA32}" type="presOf" srcId="{5BBE1733-5D32-4771-977F-4392D1E9ADC9}" destId="{05FA6460-8286-4095-9622-0078582A6476}" srcOrd="0" destOrd="0" presId="urn:microsoft.com/office/officeart/2005/8/layout/vList5"/>
    <dgm:cxn modelId="{4A665202-8583-4A78-BB60-D9E8B83F18C6}" type="presParOf" srcId="{950D5251-C134-4475-A29F-098EDBE453DC}" destId="{6C75437A-D563-4FB5-842D-0C4B46B2AA3D}" srcOrd="0" destOrd="0" presId="urn:microsoft.com/office/officeart/2005/8/layout/vList5"/>
    <dgm:cxn modelId="{7BD626F9-C9A1-47E7-A178-CAC6E38A1DAA}" type="presParOf" srcId="{6C75437A-D563-4FB5-842D-0C4B46B2AA3D}" destId="{05FA6460-8286-4095-9622-0078582A6476}" srcOrd="0" destOrd="0" presId="urn:microsoft.com/office/officeart/2005/8/layout/vList5"/>
    <dgm:cxn modelId="{A6673231-39F9-45E1-BA98-0390D9AF619F}" type="presParOf" srcId="{6C75437A-D563-4FB5-842D-0C4B46B2AA3D}" destId="{F19B1333-F984-4111-9152-EC4CF43CDFF3}" srcOrd="1" destOrd="0" presId="urn:microsoft.com/office/officeart/2005/8/layout/vList5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213D6-9D2B-4F09-A9CC-A379AB67034E}">
      <dsp:nvSpPr>
        <dsp:cNvPr id="0" name=""/>
        <dsp:cNvSpPr/>
      </dsp:nvSpPr>
      <dsp:spPr>
        <a:xfrm rot="5400000">
          <a:off x="4955481" y="-1832258"/>
          <a:ext cx="1281292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Independencia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Conocimiento técnica y capacidad profesional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Cuidado y diligencia profesional</a:t>
          </a:r>
          <a:endParaRPr lang="es-MX" sz="1800" kern="1200" dirty="0"/>
        </a:p>
      </dsp:txBody>
      <dsp:txXfrm rot="-5400000">
        <a:off x="2962655" y="223116"/>
        <a:ext cx="5204396" cy="1156196"/>
      </dsp:txXfrm>
    </dsp:sp>
    <dsp:sp modelId="{F9CF3FD9-0CB8-4E88-8E8A-A827ECF1E06D}">
      <dsp:nvSpPr>
        <dsp:cNvPr id="0" name=""/>
        <dsp:cNvSpPr/>
      </dsp:nvSpPr>
      <dsp:spPr>
        <a:xfrm>
          <a:off x="0" y="406"/>
          <a:ext cx="2962656" cy="1601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Personales</a:t>
          </a:r>
          <a:endParaRPr lang="es-MX" sz="3700" kern="1200" dirty="0"/>
        </a:p>
      </dsp:txBody>
      <dsp:txXfrm>
        <a:off x="78184" y="78590"/>
        <a:ext cx="2806288" cy="1445247"/>
      </dsp:txXfrm>
    </dsp:sp>
    <dsp:sp modelId="{7CADC37D-B9F2-4964-8849-19FCC546F2C9}">
      <dsp:nvSpPr>
        <dsp:cNvPr id="0" name=""/>
        <dsp:cNvSpPr/>
      </dsp:nvSpPr>
      <dsp:spPr>
        <a:xfrm rot="5400000">
          <a:off x="4639013" y="-39"/>
          <a:ext cx="1892379" cy="52566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Planeación 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Sistemas de Control Interno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Supervisión del trabajo de auditoría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Evidencia 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Papeles de trabajo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Tratamiento de irregularidades</a:t>
          </a:r>
          <a:endParaRPr lang="es-MX" sz="1800" kern="1200" dirty="0"/>
        </a:p>
      </dsp:txBody>
      <dsp:txXfrm rot="-5400000">
        <a:off x="2956872" y="1774480"/>
        <a:ext cx="5164284" cy="1707623"/>
      </dsp:txXfrm>
    </dsp:sp>
    <dsp:sp modelId="{63CEC02E-F805-4138-BD3C-F61F0999EB5D}">
      <dsp:nvSpPr>
        <dsp:cNvPr id="0" name=""/>
        <dsp:cNvSpPr/>
      </dsp:nvSpPr>
      <dsp:spPr>
        <a:xfrm>
          <a:off x="0" y="1827484"/>
          <a:ext cx="2956872" cy="1601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Ejecución del trabajo</a:t>
          </a:r>
          <a:endParaRPr lang="es-MX" sz="3700" kern="1200" dirty="0"/>
        </a:p>
      </dsp:txBody>
      <dsp:txXfrm>
        <a:off x="78184" y="1905668"/>
        <a:ext cx="2800504" cy="1445247"/>
      </dsp:txXfrm>
    </dsp:sp>
    <dsp:sp modelId="{F19B1333-F984-4111-9152-EC4CF43CDFF3}">
      <dsp:nvSpPr>
        <dsp:cNvPr id="0" name=""/>
        <dsp:cNvSpPr/>
      </dsp:nvSpPr>
      <dsp:spPr>
        <a:xfrm rot="5400000">
          <a:off x="4955481" y="1821898"/>
          <a:ext cx="1281292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Informe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Seguimiento de las observaciones</a:t>
          </a:r>
          <a:endParaRPr lang="es-MX" sz="1800" kern="1200" dirty="0"/>
        </a:p>
      </dsp:txBody>
      <dsp:txXfrm rot="-5400000">
        <a:off x="2962655" y="3877272"/>
        <a:ext cx="5204396" cy="1156196"/>
      </dsp:txXfrm>
    </dsp:sp>
    <dsp:sp modelId="{05FA6460-8286-4095-9622-0078582A6476}">
      <dsp:nvSpPr>
        <dsp:cNvPr id="0" name=""/>
        <dsp:cNvSpPr/>
      </dsp:nvSpPr>
      <dsp:spPr>
        <a:xfrm>
          <a:off x="0" y="3654562"/>
          <a:ext cx="2962656" cy="1601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Informe y su seguimiento</a:t>
          </a:r>
          <a:endParaRPr lang="es-MX" sz="3700" kern="1200" dirty="0"/>
        </a:p>
      </dsp:txBody>
      <dsp:txXfrm>
        <a:off x="78184" y="3732746"/>
        <a:ext cx="2806288" cy="14452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9C231-7118-43B7-B09B-164B9091B519}">
      <dsp:nvSpPr>
        <dsp:cNvPr id="0" name=""/>
        <dsp:cNvSpPr/>
      </dsp:nvSpPr>
      <dsp:spPr>
        <a:xfrm rot="5400000">
          <a:off x="4098361" y="-761264"/>
          <a:ext cx="2995532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400" kern="1200" dirty="0" smtClean="0"/>
            <a:t>Independencia</a:t>
          </a:r>
          <a:endParaRPr lang="es-MX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400" kern="1200" dirty="0" smtClean="0"/>
            <a:t>Conocimiento técnico y capacidad profesional</a:t>
          </a:r>
          <a:endParaRPr lang="es-MX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400" kern="1200" dirty="0" smtClean="0"/>
            <a:t>Cuidado y diligencia profesional</a:t>
          </a:r>
          <a:endParaRPr lang="es-MX" sz="3400" kern="1200" dirty="0"/>
        </a:p>
      </dsp:txBody>
      <dsp:txXfrm rot="-5400000">
        <a:off x="2962655" y="520672"/>
        <a:ext cx="5120714" cy="2703072"/>
      </dsp:txXfrm>
    </dsp:sp>
    <dsp:sp modelId="{A4C63C0A-69D4-4CE1-9027-07FC0E3E5C81}">
      <dsp:nvSpPr>
        <dsp:cNvPr id="0" name=""/>
        <dsp:cNvSpPr/>
      </dsp:nvSpPr>
      <dsp:spPr>
        <a:xfrm>
          <a:off x="0" y="0"/>
          <a:ext cx="2962656" cy="37444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dirty="0" smtClean="0"/>
            <a:t>Personales</a:t>
          </a:r>
          <a:endParaRPr lang="es-MX" sz="4200" kern="1200" dirty="0"/>
        </a:p>
      </dsp:txBody>
      <dsp:txXfrm>
        <a:off x="144625" y="144625"/>
        <a:ext cx="2673406" cy="34551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9C231-7118-43B7-B09B-164B9091B519}">
      <dsp:nvSpPr>
        <dsp:cNvPr id="0" name=""/>
        <dsp:cNvSpPr/>
      </dsp:nvSpPr>
      <dsp:spPr>
        <a:xfrm rot="5400000">
          <a:off x="4098361" y="-761264"/>
          <a:ext cx="2995532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Planeación 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Sistemas de Control Interno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Supervisión del trabajo de auditoría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Evidencia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Papeles de trabajo</a:t>
          </a:r>
          <a:endParaRPr lang="es-MX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kern="1200" dirty="0" smtClean="0"/>
            <a:t>Tratamiento de irregularidades</a:t>
          </a:r>
          <a:endParaRPr lang="es-MX" sz="2500" kern="1200" dirty="0"/>
        </a:p>
      </dsp:txBody>
      <dsp:txXfrm rot="-5400000">
        <a:off x="2962655" y="520672"/>
        <a:ext cx="5120714" cy="2703072"/>
      </dsp:txXfrm>
    </dsp:sp>
    <dsp:sp modelId="{A4C63C0A-69D4-4CE1-9027-07FC0E3E5C81}">
      <dsp:nvSpPr>
        <dsp:cNvPr id="0" name=""/>
        <dsp:cNvSpPr/>
      </dsp:nvSpPr>
      <dsp:spPr>
        <a:xfrm>
          <a:off x="0" y="0"/>
          <a:ext cx="2962656" cy="37444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/>
            <a:t>Ejecución del trabajo</a:t>
          </a:r>
          <a:endParaRPr lang="es-MX" sz="4700" kern="1200" dirty="0"/>
        </a:p>
      </dsp:txBody>
      <dsp:txXfrm>
        <a:off x="144625" y="144625"/>
        <a:ext cx="2673406" cy="3455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1CB4E-E10A-4C03-A5AD-FFA4A95791A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D32AC-D832-4C8A-BFB1-45E03E42D22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978003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F61AB-348C-42BA-99DC-6FB0D51A653F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0F7FE-C980-4BE2-ACD9-EE807864681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96738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gradFill flip="none" rotWithShape="1">
          <a:gsLst>
            <a:gs pos="46000">
              <a:srgbClr val="E2F1D3"/>
            </a:gs>
            <a:gs pos="100000">
              <a:srgbClr val="F8FBC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71600" y="116633"/>
            <a:ext cx="6984776" cy="432048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971600" y="116633"/>
            <a:ext cx="6984776" cy="432048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971600" y="116633"/>
            <a:ext cx="6984776" cy="432048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71600" y="116633"/>
            <a:ext cx="6984776" cy="432048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rgbClr val="E2F1D3"/>
            </a:gs>
            <a:gs pos="100000">
              <a:srgbClr val="F8FBC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5" name="Picture 13"/>
          <p:cNvPicPr>
            <a:picLocks noChangeAspect="1" noChangeArrowheads="1"/>
          </p:cNvPicPr>
          <p:nvPr userDrawn="1"/>
        </p:nvPicPr>
        <p:blipFill>
          <a:blip r:embed="rId8" cstate="print">
            <a:lum contrast="6000"/>
          </a:blip>
          <a:srcRect/>
          <a:stretch>
            <a:fillRect/>
          </a:stretch>
        </p:blipFill>
        <p:spPr bwMode="auto">
          <a:xfrm flipV="1">
            <a:off x="9036496" y="839688"/>
            <a:ext cx="107504" cy="601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13 Imagen" descr="edificio uaem 2.pn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lum bright="44000" contrast="-37000"/>
          </a:blip>
          <a:stretch>
            <a:fillRect/>
          </a:stretch>
        </p:blipFill>
        <p:spPr>
          <a:xfrm>
            <a:off x="6444208" y="3479479"/>
            <a:ext cx="2664296" cy="3405905"/>
          </a:xfrm>
          <a:prstGeom prst="rect">
            <a:avLst/>
          </a:prstGeom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47D2C-F5C7-4364-A5AA-C4FC5FDF4BAF}" type="slidenum">
              <a:rPr lang="es-MX" smtClean="0"/>
              <a:pPr/>
              <a:t>‹Nº›</a:t>
            </a:fld>
            <a:endParaRPr lang="es-MX" dirty="0"/>
          </a:p>
        </p:txBody>
      </p:sp>
      <p:pic>
        <p:nvPicPr>
          <p:cNvPr id="8204" name="Picture 12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8" y="-27384"/>
            <a:ext cx="91297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22 Imagen" descr="escudo.png"/>
          <p:cNvPicPr>
            <a:picLocks noChangeAspect="1"/>
          </p:cNvPicPr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4408" y="-99392"/>
            <a:ext cx="792088" cy="1006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1" r:id="rId5"/>
    <p:sldLayoutId id="2147483656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.mx/url?sa=i&amp;rct=j&amp;q=&amp;esrc=s&amp;source=images&amp;cd=&amp;cad=rja&amp;uact=8&amp;ved=0CAcQjRxqFQoTCICHq57sp8gCFYGXgAod7ZUNmw&amp;url=http://es.slideshare.net/jplazaz/papeles-de-trabajo-14577984&amp;psig=AFQjCNG9S-m12WLwQIDBXpWfi9whnL2Ong&amp;ust=1444014722707503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mx/url?sa=i&amp;rct=j&amp;q=&amp;esrc=s&amp;source=images&amp;cd=&amp;cad=rja&amp;uact=8&amp;ved=0CAcQjRxqFQoTCNX6xLnxp8gCFYHUgAod5zkAQw&amp;url=http://marcontrol.blogspot.com/2012/08/el-informe-de-auditoria.html&amp;psig=AFQjCNGUYj8XvS57q1BKnJTFuwXOskIQ0A&amp;ust=144401603744661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://www.google.com.mx/url?sa=i&amp;rct=j&amp;q=&amp;esrc=s&amp;source=images&amp;cd=&amp;cad=rja&amp;uact=8&amp;ved=0CAcQjRxqFQoTCIX8xo_xp8gCFUHQgAodufIA8Q&amp;url=http://www.monografias.com/trabajos-pdf5/informes-auditoria-calidad/informes-auditoria-calidad.shtml&amp;psig=AFQjCNGUYj8XvS57q1BKnJTFuwXOskIQ0A&amp;ust=1444016037446617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006600"/>
                </a:solidFill>
              </a:rPr>
              <a:t>AUDITORÍA </a:t>
            </a:r>
            <a:r>
              <a:rPr lang="es-ES" dirty="0" smtClean="0">
                <a:solidFill>
                  <a:srgbClr val="006600"/>
                </a:solidFill>
              </a:rPr>
              <a:t>DE</a:t>
            </a:r>
            <a:r>
              <a:rPr lang="es-ES" dirty="0" smtClean="0">
                <a:solidFill>
                  <a:srgbClr val="006600"/>
                </a:solidFill>
              </a:rPr>
              <a:t> </a:t>
            </a:r>
            <a:r>
              <a:rPr lang="es-ES" dirty="0" smtClean="0">
                <a:solidFill>
                  <a:srgbClr val="006600"/>
                </a:solidFill>
              </a:rPr>
              <a:t>ORGANISMOS GUBERNAMENTALES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2928934"/>
            <a:ext cx="8424936" cy="3312368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endParaRPr lang="es-ES" dirty="0" smtClean="0">
              <a:solidFill>
                <a:srgbClr val="003300"/>
              </a:solidFill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rgbClr val="003300"/>
              </a:solidFill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rgbClr val="003300"/>
              </a:solidFill>
            </a:endParaRPr>
          </a:p>
          <a:p>
            <a:pPr algn="l">
              <a:spcBef>
                <a:spcPts val="0"/>
              </a:spcBef>
            </a:pPr>
            <a:r>
              <a:rPr lang="es-MX" sz="2400" dirty="0" smtClean="0">
                <a:solidFill>
                  <a:srgbClr val="008000"/>
                </a:solidFill>
              </a:rPr>
              <a:t>Profesora:</a:t>
            </a:r>
          </a:p>
          <a:p>
            <a:pPr algn="l">
              <a:spcBef>
                <a:spcPts val="0"/>
              </a:spcBef>
            </a:pPr>
            <a:r>
              <a:rPr lang="es-MX" sz="2400" dirty="0" smtClean="0">
                <a:solidFill>
                  <a:srgbClr val="008000"/>
                </a:solidFill>
              </a:rPr>
              <a:t>Lic. en C.P. Martha Elena Sánchez Rosas </a:t>
            </a:r>
          </a:p>
          <a:p>
            <a:pPr algn="r">
              <a:spcBef>
                <a:spcPct val="50000"/>
              </a:spcBef>
            </a:pPr>
            <a:r>
              <a:rPr lang="es-ES" sz="1700" dirty="0" smtClean="0">
                <a:solidFill>
                  <a:srgbClr val="003300"/>
                </a:solidFill>
              </a:rPr>
              <a:t>Texcoco Estado de México, </a:t>
            </a:r>
            <a:r>
              <a:rPr lang="es-ES" sz="1700" dirty="0" smtClean="0">
                <a:solidFill>
                  <a:srgbClr val="003300"/>
                </a:solidFill>
              </a:rPr>
              <a:t>septiembre 2015</a:t>
            </a:r>
            <a:endParaRPr lang="es-ES" sz="1700" dirty="0">
              <a:solidFill>
                <a:srgbClr val="0033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Á</a:t>
            </a:r>
            <a:r>
              <a:rPr lang="es-MX" dirty="0" smtClean="0"/>
              <a:t>mbito del Órgano Interno de Control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276872"/>
            <a:ext cx="8568952" cy="4032448"/>
          </a:xfrm>
        </p:spPr>
        <p:txBody>
          <a:bodyPr/>
          <a:lstStyle/>
          <a:p>
            <a:pPr marL="0" indent="0" algn="ctr">
              <a:buNone/>
            </a:pPr>
            <a:endParaRPr lang="es-MX" dirty="0"/>
          </a:p>
        </p:txBody>
      </p:sp>
      <p:sp>
        <p:nvSpPr>
          <p:cNvPr id="4" name="3 Llamada de flecha a la derecha"/>
          <p:cNvSpPr/>
          <p:nvPr/>
        </p:nvSpPr>
        <p:spPr>
          <a:xfrm>
            <a:off x="323528" y="2733938"/>
            <a:ext cx="2520280" cy="2279238"/>
          </a:xfrm>
          <a:prstGeom prst="righ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Operaciones</a:t>
            </a:r>
          </a:p>
          <a:p>
            <a:pPr algn="ctr"/>
            <a:endParaRPr lang="es-MX" sz="2000" dirty="0" smtClean="0"/>
          </a:p>
          <a:p>
            <a:r>
              <a:rPr lang="es-MX" sz="2000" dirty="0" smtClean="0"/>
              <a:t>Compras</a:t>
            </a:r>
          </a:p>
          <a:p>
            <a:r>
              <a:rPr lang="es-MX" sz="2000" dirty="0" smtClean="0"/>
              <a:t>Ventas</a:t>
            </a:r>
          </a:p>
          <a:p>
            <a:r>
              <a:rPr lang="es-MX" sz="2000" dirty="0" smtClean="0"/>
              <a:t>Cobros</a:t>
            </a:r>
          </a:p>
          <a:p>
            <a:r>
              <a:rPr lang="es-MX" sz="2000" dirty="0" smtClean="0"/>
              <a:t>Pagos</a:t>
            </a:r>
            <a:endParaRPr lang="es-MX" sz="2000" dirty="0"/>
          </a:p>
        </p:txBody>
      </p:sp>
      <p:sp>
        <p:nvSpPr>
          <p:cNvPr id="9" name="8 Llamada de flecha a la derecha"/>
          <p:cNvSpPr/>
          <p:nvPr/>
        </p:nvSpPr>
        <p:spPr>
          <a:xfrm>
            <a:off x="2843808" y="2733938"/>
            <a:ext cx="2520280" cy="2279237"/>
          </a:xfrm>
          <a:prstGeom prst="right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Áreas</a:t>
            </a:r>
          </a:p>
          <a:p>
            <a:pPr algn="ctr"/>
            <a:endParaRPr lang="es-MX" sz="2000" dirty="0"/>
          </a:p>
          <a:p>
            <a:r>
              <a:rPr lang="es-MX" sz="2000" dirty="0" smtClean="0"/>
              <a:t>Almacén</a:t>
            </a:r>
          </a:p>
          <a:p>
            <a:r>
              <a:rPr lang="es-MX" sz="2000" dirty="0" smtClean="0"/>
              <a:t>Personal</a:t>
            </a:r>
          </a:p>
          <a:p>
            <a:r>
              <a:rPr lang="es-MX" sz="2000" dirty="0" smtClean="0"/>
              <a:t>Tesorería</a:t>
            </a:r>
          </a:p>
          <a:p>
            <a:r>
              <a:rPr lang="es-MX" sz="2000" dirty="0" smtClean="0"/>
              <a:t>Contabilidad</a:t>
            </a:r>
          </a:p>
          <a:p>
            <a:r>
              <a:rPr lang="es-MX" sz="2000" dirty="0" smtClean="0"/>
              <a:t>Adquisiciones</a:t>
            </a:r>
            <a:endParaRPr lang="es-MX" sz="2000" dirty="0"/>
          </a:p>
        </p:txBody>
      </p:sp>
      <p:sp>
        <p:nvSpPr>
          <p:cNvPr id="10" name="9 Llamada de flecha a la derecha"/>
          <p:cNvSpPr/>
          <p:nvPr/>
        </p:nvSpPr>
        <p:spPr>
          <a:xfrm>
            <a:off x="5364088" y="2733939"/>
            <a:ext cx="2812378" cy="2279237"/>
          </a:xfrm>
          <a:prstGeom prst="right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Registros</a:t>
            </a:r>
          </a:p>
          <a:p>
            <a:pPr algn="ctr"/>
            <a:endParaRPr lang="es-MX" sz="2000" dirty="0"/>
          </a:p>
          <a:p>
            <a:pPr algn="ctr"/>
            <a:r>
              <a:rPr lang="es-MX" sz="2000" dirty="0" smtClean="0"/>
              <a:t>Contables</a:t>
            </a:r>
          </a:p>
          <a:p>
            <a:pPr algn="ctr"/>
            <a:r>
              <a:rPr lang="es-MX" sz="2000" dirty="0" smtClean="0"/>
              <a:t>Financieros</a:t>
            </a:r>
          </a:p>
          <a:p>
            <a:pPr algn="ctr"/>
            <a:r>
              <a:rPr lang="es-MX" sz="2000" dirty="0" smtClean="0"/>
              <a:t>Administrativos</a:t>
            </a:r>
          </a:p>
          <a:p>
            <a:pPr algn="ctr"/>
            <a:r>
              <a:rPr lang="es-MX" sz="2000" dirty="0" smtClean="0"/>
              <a:t>De personal</a:t>
            </a:r>
            <a:endParaRPr lang="es-MX" sz="2000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8176467" y="2337060"/>
            <a:ext cx="504056" cy="352839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latin typeface="Aharoni" pitchFamily="2" charset="-79"/>
                <a:cs typeface="Aharoni" pitchFamily="2" charset="-79"/>
              </a:rPr>
              <a:t>INFORMES</a:t>
            </a:r>
            <a:endParaRPr lang="es-MX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08796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de la información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s-MX" dirty="0"/>
          </a:p>
        </p:txBody>
      </p:sp>
      <p:sp>
        <p:nvSpPr>
          <p:cNvPr id="4" name="3 Llamada de flecha a la derecha"/>
          <p:cNvSpPr/>
          <p:nvPr/>
        </p:nvSpPr>
        <p:spPr>
          <a:xfrm>
            <a:off x="2051720" y="2852936"/>
            <a:ext cx="4104456" cy="2952328"/>
          </a:xfrm>
          <a:prstGeom prst="righ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Deben brindar información útil para toma de decisiones rendición de cuentas y fiscalización</a:t>
            </a:r>
            <a:endParaRPr lang="es-MX" sz="2400" dirty="0"/>
          </a:p>
        </p:txBody>
      </p:sp>
      <p:sp>
        <p:nvSpPr>
          <p:cNvPr id="10" name="9 Llamada de flecha a la derecha"/>
          <p:cNvSpPr/>
          <p:nvPr/>
        </p:nvSpPr>
        <p:spPr>
          <a:xfrm>
            <a:off x="539552" y="2685425"/>
            <a:ext cx="1368152" cy="3047831"/>
          </a:xfrm>
          <a:prstGeom prst="rightArrowCallout">
            <a:avLst>
              <a:gd name="adj1" fmla="val 50000"/>
              <a:gd name="adj2" fmla="val 43935"/>
              <a:gd name="adj3" fmla="val 25000"/>
              <a:gd name="adj4" fmla="val 6497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I</a:t>
            </a:r>
          </a:p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N</a:t>
            </a:r>
          </a:p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F</a:t>
            </a:r>
          </a:p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O</a:t>
            </a:r>
          </a:p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R</a:t>
            </a:r>
          </a:p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M</a:t>
            </a:r>
          </a:p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E</a:t>
            </a:r>
          </a:p>
          <a:p>
            <a:pPr algn="ctr"/>
            <a:r>
              <a:rPr lang="es-MX" sz="2400" dirty="0" smtClean="0">
                <a:latin typeface="Aharoni" pitchFamily="2" charset="-79"/>
                <a:cs typeface="Aharoni" pitchFamily="2" charset="-79"/>
              </a:rPr>
              <a:t>S</a:t>
            </a:r>
            <a:endParaRPr lang="es-MX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6228184" y="2348880"/>
            <a:ext cx="2160240" cy="352839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800" dirty="0" smtClean="0">
                <a:latin typeface="+mj-lt"/>
                <a:cs typeface="Aharoni" pitchFamily="2" charset="-79"/>
              </a:rPr>
              <a:t>Veraz</a:t>
            </a:r>
          </a:p>
          <a:p>
            <a:pPr algn="just"/>
            <a:r>
              <a:rPr lang="es-MX" sz="2800" dirty="0" smtClean="0">
                <a:latin typeface="+mj-lt"/>
                <a:cs typeface="Aharoni" pitchFamily="2" charset="-79"/>
              </a:rPr>
              <a:t>Oportuna</a:t>
            </a:r>
          </a:p>
          <a:p>
            <a:pPr algn="just"/>
            <a:r>
              <a:rPr lang="es-MX" sz="2800" dirty="0" smtClean="0">
                <a:latin typeface="+mj-lt"/>
                <a:cs typeface="Aharoni" pitchFamily="2" charset="-79"/>
              </a:rPr>
              <a:t>Completa</a:t>
            </a:r>
          </a:p>
          <a:p>
            <a:pPr algn="just"/>
            <a:r>
              <a:rPr lang="es-MX" sz="2800" dirty="0" smtClean="0">
                <a:latin typeface="+mj-lt"/>
                <a:cs typeface="Aharoni" pitchFamily="2" charset="-79"/>
              </a:rPr>
              <a:t>Clara</a:t>
            </a:r>
            <a:endParaRPr lang="es-MX" sz="2800" dirty="0">
              <a:latin typeface="+mj-lt"/>
              <a:cs typeface="Aharoni" pitchFamily="2" charset="-79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4322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Marco legal de la Auditoría Pública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s-MX" dirty="0" smtClean="0"/>
              <a:t>Constitución Política de los Estados Unidos Mexicanos (CPEUM)</a:t>
            </a:r>
          </a:p>
          <a:p>
            <a:pPr algn="just">
              <a:buFont typeface="Wingdings" pitchFamily="2" charset="2"/>
              <a:buChar char="Ø"/>
            </a:pPr>
            <a:r>
              <a:rPr lang="es-MX" dirty="0" smtClean="0"/>
              <a:t>Ley Federal de Presupuesto y Responsabilidad Hacendaria (LFPRH)</a:t>
            </a:r>
          </a:p>
          <a:p>
            <a:pPr algn="just">
              <a:buFont typeface="Wingdings" pitchFamily="2" charset="2"/>
              <a:buChar char="Ø"/>
            </a:pPr>
            <a:r>
              <a:rPr lang="es-MX" dirty="0"/>
              <a:t>Reglamento Ley Federal de Presupuesto y Responsabilidad Hacendaria </a:t>
            </a:r>
            <a:r>
              <a:rPr lang="es-MX" dirty="0" smtClean="0"/>
              <a:t>(RLFPRH</a:t>
            </a:r>
            <a:r>
              <a:rPr lang="es-MX" dirty="0"/>
              <a:t>)</a:t>
            </a:r>
          </a:p>
          <a:p>
            <a:pPr algn="just">
              <a:buFont typeface="Wingdings" pitchFamily="2" charset="2"/>
              <a:buChar char="Ø"/>
            </a:pPr>
            <a:r>
              <a:rPr lang="es-MX" dirty="0" smtClean="0"/>
              <a:t>Ley Federal de Responsabilidades Administrativas de los Servidores Públicos (LFRASP)</a:t>
            </a:r>
          </a:p>
          <a:p>
            <a:pPr algn="just">
              <a:buFont typeface="Wingdings" pitchFamily="2" charset="2"/>
              <a:buChar char="Ø"/>
            </a:pPr>
            <a:r>
              <a:rPr lang="es-MX" dirty="0" smtClean="0"/>
              <a:t>Acuerdo por el que se establecen las Disposiciones Generales para la Realización de Auditorías, Revisiones y Visitas de Inspección.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23905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496944" cy="72008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Normas Generales de Auditoría Pública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MX" dirty="0"/>
              <a:t>Las Normas Generales de Auditoría Pública confieren a las instancias </a:t>
            </a:r>
            <a:r>
              <a:rPr lang="es-MX" dirty="0" smtClean="0"/>
              <a:t>que conforman </a:t>
            </a:r>
            <a:r>
              <a:rPr lang="es-MX" dirty="0"/>
              <a:t>el Sistema Integral de Control y Evaluación de la Gestión Pública en </a:t>
            </a:r>
            <a:r>
              <a:rPr lang="es-MX" dirty="0" smtClean="0"/>
              <a:t>su conjunto </a:t>
            </a:r>
            <a:r>
              <a:rPr lang="es-MX" dirty="0"/>
              <a:t>y a todos </a:t>
            </a:r>
            <a:r>
              <a:rPr lang="es-MX" dirty="0" smtClean="0"/>
              <a:t>los </a:t>
            </a:r>
            <a:r>
              <a:rPr lang="es-MX" dirty="0"/>
              <a:t>auditores públicos, entendiendo como tales </a:t>
            </a:r>
            <a:r>
              <a:rPr lang="es-MX" dirty="0" smtClean="0"/>
              <a:t>a quienes </a:t>
            </a:r>
            <a:r>
              <a:rPr lang="es-MX" dirty="0"/>
              <a:t>en sus diversos niveles jerárquicos intervienen en una auditoría pública, </a:t>
            </a:r>
            <a:r>
              <a:rPr lang="es-MX" dirty="0" smtClean="0"/>
              <a:t>la responsabilidad </a:t>
            </a:r>
            <a:r>
              <a:rPr lang="es-MX" dirty="0"/>
              <a:t>de garantizar que: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13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92032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lphaLcParenR"/>
            </a:pPr>
            <a:r>
              <a:rPr lang="es-MX" dirty="0" smtClean="0"/>
              <a:t>Preserven </a:t>
            </a:r>
            <a:r>
              <a:rPr lang="es-MX" dirty="0"/>
              <a:t>su independencia mental.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s-MX" dirty="0" smtClean="0"/>
              <a:t>Cada </a:t>
            </a:r>
            <a:r>
              <a:rPr lang="es-MX" dirty="0"/>
              <a:t>auditoría sea ejecutada por personal que posea los </a:t>
            </a:r>
            <a:r>
              <a:rPr lang="es-MX" dirty="0" smtClean="0"/>
              <a:t>conocimientos técnicos </a:t>
            </a:r>
            <a:r>
              <a:rPr lang="es-MX" dirty="0"/>
              <a:t>y la capacidad profesional necesarios para el caso particular.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s-MX" dirty="0" smtClean="0"/>
              <a:t>Cumplan </a:t>
            </a:r>
            <a:r>
              <a:rPr lang="es-MX" dirty="0"/>
              <a:t>con la aplicación de las normas relativas a la ejecución del </a:t>
            </a:r>
            <a:r>
              <a:rPr lang="es-MX" dirty="0" smtClean="0"/>
              <a:t>trabajo, del </a:t>
            </a:r>
            <a:r>
              <a:rPr lang="es-MX" dirty="0"/>
              <a:t>informe y del seguimiento de auditoría.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es-MX" dirty="0" smtClean="0"/>
              <a:t>Se </a:t>
            </a:r>
            <a:r>
              <a:rPr lang="es-MX" dirty="0"/>
              <a:t>sujeten a un programa de capacitación y autoevaluación buscando </a:t>
            </a:r>
            <a:r>
              <a:rPr lang="es-MX" dirty="0" smtClean="0"/>
              <a:t>la excelencia </a:t>
            </a:r>
            <a:r>
              <a:rPr lang="es-MX" dirty="0"/>
              <a:t>en su trabajo.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83220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864096"/>
          </a:xfrm>
        </p:spPr>
        <p:txBody>
          <a:bodyPr>
            <a:normAutofit/>
          </a:bodyPr>
          <a:lstStyle/>
          <a:p>
            <a:r>
              <a:rPr lang="es-MX" dirty="0" smtClean="0"/>
              <a:t>Clasificación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Las Normas Generales de Auditoría Pública, representan los requisitos </a:t>
            </a:r>
            <a:r>
              <a:rPr lang="es-MX" dirty="0" smtClean="0"/>
              <a:t>mínimos de </a:t>
            </a:r>
            <a:r>
              <a:rPr lang="es-MX" dirty="0"/>
              <a:t>calidad relativos a la personalidad del auditor público, el trabajo que </a:t>
            </a:r>
            <a:r>
              <a:rPr lang="es-MX" dirty="0" smtClean="0"/>
              <a:t>desarrolla y </a:t>
            </a:r>
            <a:r>
              <a:rPr lang="es-MX" dirty="0"/>
              <a:t>la información que obtiene como resultado de las revisiones que </a:t>
            </a:r>
            <a:r>
              <a:rPr lang="es-MX" dirty="0" smtClean="0"/>
              <a:t>practica; clasificándose </a:t>
            </a:r>
            <a:r>
              <a:rPr lang="es-MX" dirty="0"/>
              <a:t>en personales, de ejecución del trabajo y sobre el informe </a:t>
            </a:r>
            <a:r>
              <a:rPr lang="es-MX" dirty="0" smtClean="0"/>
              <a:t>de auditoría </a:t>
            </a:r>
            <a:r>
              <a:rPr lang="es-MX" dirty="0"/>
              <a:t>y su seguimiento.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15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2073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11025211"/>
              </p:ext>
            </p:extLst>
          </p:nvPr>
        </p:nvGraphicFramePr>
        <p:xfrm>
          <a:off x="467544" y="1124744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9475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50325682"/>
              </p:ext>
            </p:extLst>
          </p:nvPr>
        </p:nvGraphicFramePr>
        <p:xfrm>
          <a:off x="285720" y="1643050"/>
          <a:ext cx="822960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02549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936104"/>
          </a:xfrm>
        </p:spPr>
        <p:txBody>
          <a:bodyPr>
            <a:normAutofit/>
          </a:bodyPr>
          <a:lstStyle/>
          <a:p>
            <a:r>
              <a:rPr lang="es-ES" sz="4000" dirty="0" smtClean="0">
                <a:latin typeface="+mn-lt"/>
              </a:rPr>
              <a:t>INDEPENDENCIA</a:t>
            </a:r>
            <a:endParaRPr lang="es-ES" sz="4000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80520"/>
          </a:xfrm>
        </p:spPr>
        <p:txBody>
          <a:bodyPr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s-MX" sz="2200" dirty="0" smtClean="0">
                <a:latin typeface="+mj-lt"/>
              </a:rPr>
              <a:t>Son </a:t>
            </a:r>
            <a:r>
              <a:rPr lang="es-MX" sz="2200" dirty="0">
                <a:latin typeface="+mj-lt"/>
              </a:rPr>
              <a:t>las cualidades que el auditor público debe tener, obtener y mantener </a:t>
            </a:r>
            <a:r>
              <a:rPr lang="es-MX" sz="2200" dirty="0" smtClean="0">
                <a:latin typeface="+mj-lt"/>
              </a:rPr>
              <a:t>para poder </a:t>
            </a:r>
            <a:r>
              <a:rPr lang="es-MX" sz="2200" dirty="0">
                <a:latin typeface="+mj-lt"/>
              </a:rPr>
              <a:t>asumir con profesionalismo su trabajo de </a:t>
            </a:r>
            <a:r>
              <a:rPr lang="es-MX" sz="2200" dirty="0" smtClean="0">
                <a:latin typeface="+mj-lt"/>
              </a:rPr>
              <a:t>auditoría.</a:t>
            </a:r>
          </a:p>
          <a:p>
            <a:pPr algn="just">
              <a:lnSpc>
                <a:spcPct val="140000"/>
              </a:lnSpc>
            </a:pPr>
            <a:r>
              <a:rPr lang="es-MX" sz="2200" dirty="0" smtClean="0">
                <a:latin typeface="+mj-lt"/>
              </a:rPr>
              <a:t>El </a:t>
            </a:r>
            <a:r>
              <a:rPr lang="es-MX" sz="2200" dirty="0">
                <a:latin typeface="+mj-lt"/>
              </a:rPr>
              <a:t>personal </a:t>
            </a:r>
            <a:r>
              <a:rPr lang="es-MX" sz="2200" dirty="0" smtClean="0">
                <a:latin typeface="+mj-lt"/>
              </a:rPr>
              <a:t>deberá </a:t>
            </a:r>
            <a:r>
              <a:rPr lang="es-MX" sz="2200" dirty="0">
                <a:latin typeface="+mj-lt"/>
              </a:rPr>
              <a:t>estar libre de impedimentos para mantener su integridad de </a:t>
            </a:r>
            <a:r>
              <a:rPr lang="es-MX" sz="2200" dirty="0" smtClean="0">
                <a:latin typeface="+mj-lt"/>
              </a:rPr>
              <a:t>juicio, autonomía </a:t>
            </a:r>
            <a:r>
              <a:rPr lang="es-MX" sz="2200" dirty="0">
                <a:latin typeface="+mj-lt"/>
              </a:rPr>
              <a:t>y objetividad, procediendo a planear sus revisiones, seleccionar </a:t>
            </a:r>
            <a:r>
              <a:rPr lang="es-MX" sz="2200" dirty="0" smtClean="0">
                <a:latin typeface="+mj-lt"/>
              </a:rPr>
              <a:t>sus muestras</a:t>
            </a:r>
            <a:r>
              <a:rPr lang="es-MX" sz="2200" dirty="0">
                <a:latin typeface="+mj-lt"/>
              </a:rPr>
              <a:t>, aplicar las técnicas y procedimientos de auditoría, así como emitir </a:t>
            </a:r>
            <a:r>
              <a:rPr lang="es-MX" sz="2200" dirty="0" smtClean="0">
                <a:latin typeface="+mj-lt"/>
              </a:rPr>
              <a:t>sus conclusiones</a:t>
            </a:r>
            <a:r>
              <a:rPr lang="es-MX" sz="2200" dirty="0">
                <a:latin typeface="+mj-lt"/>
              </a:rPr>
              <a:t>, opiniones y recomendaciones con firmeza, desde el punto de </a:t>
            </a:r>
            <a:r>
              <a:rPr lang="es-MX" sz="2200" dirty="0" smtClean="0">
                <a:latin typeface="+mj-lt"/>
              </a:rPr>
              <a:t>vista organizacional</a:t>
            </a:r>
            <a:r>
              <a:rPr lang="es-MX" sz="2200" dirty="0">
                <a:latin typeface="+mj-lt"/>
              </a:rPr>
              <a:t>, para que su labor sea totalmente </a:t>
            </a:r>
            <a:r>
              <a:rPr lang="es-MX" sz="2200" dirty="0" smtClean="0">
                <a:latin typeface="+mj-lt"/>
              </a:rPr>
              <a:t>imparcial.</a:t>
            </a:r>
            <a:endParaRPr lang="es-ES" sz="2200" dirty="0">
              <a:latin typeface="+mj-lt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18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176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12968" cy="1008112"/>
          </a:xfrm>
        </p:spPr>
        <p:txBody>
          <a:bodyPr>
            <a:normAutofit fontScale="90000"/>
          </a:bodyPr>
          <a:lstStyle/>
          <a:p>
            <a:r>
              <a:rPr lang="es-MX" dirty="0"/>
              <a:t>CONOCIMIENTO </a:t>
            </a:r>
            <a:r>
              <a:rPr lang="es-MX" dirty="0" smtClean="0"/>
              <a:t>TÉCNICO </a:t>
            </a:r>
            <a:r>
              <a:rPr lang="es-MX" dirty="0"/>
              <a:t>Y CAPACIDAD PROFESIONAL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132856"/>
            <a:ext cx="8363272" cy="424847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40000"/>
              </a:lnSpc>
              <a:buNone/>
            </a:pPr>
            <a:r>
              <a:rPr lang="es-MX" sz="2200" dirty="0" smtClean="0"/>
              <a:t>Poseer una preparación </a:t>
            </a:r>
            <a:r>
              <a:rPr lang="es-MX" sz="2200" dirty="0"/>
              <a:t>y experiencia profesional que lo sitúe en condiciones de </a:t>
            </a:r>
            <a:r>
              <a:rPr lang="es-MX" sz="2200" dirty="0" smtClean="0"/>
              <a:t>prestar satisfactoriamente </a:t>
            </a:r>
            <a:r>
              <a:rPr lang="es-MX" sz="2200" dirty="0"/>
              <a:t>sus servicios.</a:t>
            </a:r>
          </a:p>
          <a:p>
            <a:pPr marL="0" indent="0" algn="just">
              <a:lnSpc>
                <a:spcPct val="140000"/>
              </a:lnSpc>
              <a:buNone/>
            </a:pPr>
            <a:r>
              <a:rPr lang="es-MX" sz="2800" i="1" dirty="0">
                <a:latin typeface="Baskerville Old Face" pitchFamily="18" charset="0"/>
              </a:rPr>
              <a:t>Conocimiento </a:t>
            </a:r>
            <a:r>
              <a:rPr lang="es-MX" sz="2800" i="1" dirty="0" smtClean="0">
                <a:latin typeface="Baskerville Old Face" pitchFamily="18" charset="0"/>
              </a:rPr>
              <a:t>Técnico</a:t>
            </a:r>
            <a:r>
              <a:rPr lang="es-MX" sz="2200" i="1" dirty="0" smtClean="0">
                <a:latin typeface="Baskerville Old Face" pitchFamily="18" charset="0"/>
              </a:rPr>
              <a:t>.- </a:t>
            </a:r>
            <a:r>
              <a:rPr lang="es-MX" sz="2200" dirty="0" smtClean="0"/>
              <a:t>Está </a:t>
            </a:r>
            <a:r>
              <a:rPr lang="es-MX" sz="2200" dirty="0"/>
              <a:t>determinado por el conjunto de conocimientos obtenidos en las </a:t>
            </a:r>
            <a:r>
              <a:rPr lang="es-MX" sz="2200" dirty="0" smtClean="0"/>
              <a:t>instituciones educativas</a:t>
            </a:r>
            <a:r>
              <a:rPr lang="es-MX" sz="2200" dirty="0"/>
              <a:t>, mismos que el auditor debe mantener actualizados con </a:t>
            </a:r>
            <a:r>
              <a:rPr lang="es-MX" sz="2200" dirty="0" smtClean="0"/>
              <a:t>una capacitación </a:t>
            </a:r>
            <a:r>
              <a:rPr lang="es-MX" sz="2200" dirty="0"/>
              <a:t>continua, que le permita tener acceso a las normas técnicas </a:t>
            </a:r>
            <a:r>
              <a:rPr lang="es-MX" sz="2200" dirty="0" smtClean="0"/>
              <a:t>y procedimientos </a:t>
            </a:r>
            <a:r>
              <a:rPr lang="es-MX" sz="2200" dirty="0"/>
              <a:t>de la auditoría pública; así como los programas, </a:t>
            </a:r>
            <a:r>
              <a:rPr lang="es-MX" sz="2200" dirty="0" smtClean="0"/>
              <a:t>planes, actividades</a:t>
            </a:r>
            <a:r>
              <a:rPr lang="es-MX" sz="2200" dirty="0"/>
              <a:t>, funciones, servicios y normatividad legal y administrativa de la </a:t>
            </a:r>
            <a:r>
              <a:rPr lang="es-MX" sz="2200" dirty="0" smtClean="0"/>
              <a:t>función gubernamental.</a:t>
            </a:r>
            <a:endParaRPr lang="es-MX" sz="22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19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76220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Unidad de Competencia III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197361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Unidad de aprendizaje: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Tema: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Créditos institucionales: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Programa educativo: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A impartir en: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Responsable:</a:t>
            </a:r>
            <a:endParaRPr lang="es-ES" sz="20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214678" y="1928802"/>
            <a:ext cx="5472122" cy="4197361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Auditoría </a:t>
            </a:r>
            <a:r>
              <a:rPr lang="es-MX" sz="2000" kern="0" dirty="0" smtClean="0"/>
              <a:t>de Organismos Gubernamentales </a:t>
            </a: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marL="0" indent="0" algn="just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dirty="0" smtClean="0"/>
              <a:t>Auditoría Pública.</a:t>
            </a:r>
            <a:endParaRPr lang="es-MX" sz="200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6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Licenciatura en Contaduría 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7°. Semestre.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endParaRPr lang="es-MX" sz="2000" kern="0" dirty="0" smtClean="0"/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Lic. en C.P. Martha Elena Sánchez Rosas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		          	             </a:t>
            </a:r>
          </a:p>
          <a:p>
            <a:pPr lvl="0" fontAlgn="base">
              <a:spcAft>
                <a:spcPct val="0"/>
              </a:spcAft>
              <a:buClr>
                <a:schemeClr val="accent2"/>
              </a:buClr>
              <a:buSzPct val="85000"/>
              <a:buNone/>
              <a:defRPr/>
            </a:pPr>
            <a:r>
              <a:rPr lang="es-MX" sz="2000" kern="0" dirty="0" smtClean="0"/>
              <a:t>			                    Septiembre, 2015.</a:t>
            </a:r>
          </a:p>
          <a:p>
            <a:endParaRPr lang="es-ES" sz="2000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</a:t>
            </a:fld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CONOCIMIENTO </a:t>
            </a:r>
            <a:r>
              <a:rPr lang="es-MX" dirty="0" smtClean="0"/>
              <a:t>TÉCNICO </a:t>
            </a:r>
            <a:r>
              <a:rPr lang="es-MX" dirty="0"/>
              <a:t>Y CAPACIDAD PROFESIONAL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32048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MX" sz="3000" i="1" dirty="0">
                <a:latin typeface="Baskerville Old Face" pitchFamily="18" charset="0"/>
              </a:rPr>
              <a:t>Capacidad </a:t>
            </a:r>
            <a:r>
              <a:rPr lang="es-MX" sz="3000" i="1" dirty="0" smtClean="0">
                <a:latin typeface="Baskerville Old Face" pitchFamily="18" charset="0"/>
              </a:rPr>
              <a:t>Profesional.- </a:t>
            </a:r>
            <a:r>
              <a:rPr lang="es-MX" dirty="0" smtClean="0"/>
              <a:t>Es </a:t>
            </a:r>
            <a:r>
              <a:rPr lang="es-MX" dirty="0"/>
              <a:t>la conjugación de los conocimientos y experiencias que adquiere el </a:t>
            </a:r>
            <a:r>
              <a:rPr lang="es-MX" dirty="0" smtClean="0"/>
              <a:t>auditor público </a:t>
            </a:r>
            <a:r>
              <a:rPr lang="es-MX" dirty="0"/>
              <a:t>en la práctica de sus actividades profesionales y que a través del tiempo </a:t>
            </a:r>
            <a:r>
              <a:rPr lang="es-MX" dirty="0" smtClean="0"/>
              <a:t>le proporcionan </a:t>
            </a:r>
            <a:r>
              <a:rPr lang="es-MX" dirty="0"/>
              <a:t>la madurez de juicio necesaria para evaluar y juzgar los actos </a:t>
            </a:r>
            <a:r>
              <a:rPr lang="es-MX" dirty="0" smtClean="0"/>
              <a:t>u omisiones </a:t>
            </a:r>
            <a:r>
              <a:rPr lang="es-MX" dirty="0"/>
              <a:t>determinadas en las revisiones que efectúa.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20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9088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80728"/>
            <a:ext cx="8568952" cy="648072"/>
          </a:xfrm>
        </p:spPr>
        <p:txBody>
          <a:bodyPr>
            <a:normAutofit fontScale="90000"/>
          </a:bodyPr>
          <a:lstStyle/>
          <a:p>
            <a:r>
              <a:rPr lang="es-MX" dirty="0"/>
              <a:t>CUIDADO Y DILIGENCIA </a:t>
            </a:r>
            <a:r>
              <a:rPr lang="es-MX" dirty="0" smtClean="0"/>
              <a:t>PROFESIONALES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39248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MX" dirty="0" smtClean="0"/>
              <a:t>El </a:t>
            </a:r>
            <a:r>
              <a:rPr lang="es-MX" dirty="0"/>
              <a:t>auditor público debe ejecutar su trabajo de auditoría meticulosamente, </a:t>
            </a:r>
            <a:r>
              <a:rPr lang="es-MX" dirty="0" smtClean="0"/>
              <a:t>con esmero </a:t>
            </a:r>
            <a:r>
              <a:rPr lang="es-MX" dirty="0"/>
              <a:t>e integridad; poniendo siempre toda su capacidad y habilidad </a:t>
            </a:r>
            <a:r>
              <a:rPr lang="es-MX" dirty="0" smtClean="0"/>
              <a:t>profesional, la </a:t>
            </a:r>
            <a:r>
              <a:rPr lang="es-MX" dirty="0"/>
              <a:t>atención, el cuidado y la diligencia que puede esperarse de una persona </a:t>
            </a:r>
            <a:r>
              <a:rPr lang="es-MX" dirty="0" smtClean="0"/>
              <a:t>con sentido </a:t>
            </a:r>
            <a:r>
              <a:rPr lang="es-MX" dirty="0"/>
              <a:t>de responsabilidad.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21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69002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Proceder con el debido cuidado profesional significa, emplear correctamente </a:t>
            </a:r>
            <a:r>
              <a:rPr lang="es-MX" dirty="0" smtClean="0"/>
              <a:t>el criterio </a:t>
            </a:r>
            <a:r>
              <a:rPr lang="es-MX" dirty="0"/>
              <a:t>para determinar el alcance de la auditoría y para seleccionar los </a:t>
            </a:r>
            <a:r>
              <a:rPr lang="es-MX" dirty="0" smtClean="0"/>
              <a:t>métodos, técnicas</a:t>
            </a:r>
            <a:r>
              <a:rPr lang="es-MX" dirty="0"/>
              <a:t>, pruebas y procedimientos de auditoría que habrán de aplicarse en </a:t>
            </a:r>
            <a:r>
              <a:rPr lang="es-MX" dirty="0" smtClean="0"/>
              <a:t>ella, así </a:t>
            </a:r>
            <a:r>
              <a:rPr lang="es-MX" dirty="0"/>
              <a:t>como para poder evaluar los resultados de la auditoría y presentar los </a:t>
            </a:r>
            <a:r>
              <a:rPr lang="es-MX" dirty="0" smtClean="0"/>
              <a:t>informes correspondientes</a:t>
            </a:r>
            <a:endParaRPr lang="es-ES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78522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868958"/>
          </a:xfrm>
        </p:spPr>
        <p:txBody>
          <a:bodyPr>
            <a:normAutofit/>
          </a:bodyPr>
          <a:lstStyle/>
          <a:p>
            <a:r>
              <a:rPr lang="es-MX" dirty="0"/>
              <a:t>Código </a:t>
            </a:r>
            <a:r>
              <a:rPr lang="es-MX" dirty="0" smtClean="0"/>
              <a:t>Ético </a:t>
            </a:r>
            <a:r>
              <a:rPr lang="es-MX" dirty="0"/>
              <a:t>del Auditor </a:t>
            </a:r>
            <a:r>
              <a:rPr lang="es-MX" dirty="0" smtClean="0"/>
              <a:t>Público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Son </a:t>
            </a:r>
            <a:r>
              <a:rPr lang="es-MX" dirty="0"/>
              <a:t>las reglas que debe observar el auditor público de manera cotidiana, </a:t>
            </a:r>
            <a:r>
              <a:rPr lang="es-MX" dirty="0" smtClean="0"/>
              <a:t>como parte </a:t>
            </a:r>
            <a:r>
              <a:rPr lang="es-MX" dirty="0"/>
              <a:t>del cuidado y diligencia profesional, a efecto de garantizar a la </a:t>
            </a:r>
            <a:r>
              <a:rPr lang="es-MX" dirty="0" smtClean="0"/>
              <a:t>sociedad servicios </a:t>
            </a:r>
            <a:r>
              <a:rPr lang="es-MX" dirty="0"/>
              <a:t>profesionales de alta calidad, que reduzcan el riesgo de errores </a:t>
            </a:r>
            <a:r>
              <a:rPr lang="es-MX" dirty="0" smtClean="0"/>
              <a:t>en beneficio </a:t>
            </a:r>
            <a:r>
              <a:rPr lang="es-MX" dirty="0"/>
              <a:t>de la comunidad y de la imagen del auditor </a:t>
            </a:r>
            <a:r>
              <a:rPr lang="es-MX" dirty="0" smtClean="0"/>
              <a:t>público: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184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Honestidad.- </a:t>
            </a:r>
            <a:r>
              <a:rPr lang="es-MX" dirty="0"/>
              <a:t>Lealtad a México y a sus instituciones, por lo que debe cuidar </a:t>
            </a:r>
            <a:r>
              <a:rPr lang="es-MX" dirty="0" smtClean="0"/>
              <a:t>con esmero </a:t>
            </a:r>
            <a:r>
              <a:rPr lang="es-MX" dirty="0"/>
              <a:t>los recursos que le corresponde supervisar y no desviar la acción de </a:t>
            </a:r>
            <a:r>
              <a:rPr lang="es-MX" dirty="0" smtClean="0"/>
              <a:t>los objetivos </a:t>
            </a:r>
            <a:r>
              <a:rPr lang="es-MX" dirty="0"/>
              <a:t>propuestos.</a:t>
            </a:r>
          </a:p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Credibilidad.- </a:t>
            </a:r>
            <a:r>
              <a:rPr lang="es-MX" dirty="0"/>
              <a:t>Desempeñarse con integridad en el pensamiento y en los actos </a:t>
            </a:r>
            <a:r>
              <a:rPr lang="es-MX" dirty="0" smtClean="0"/>
              <a:t>para que </a:t>
            </a:r>
            <a:r>
              <a:rPr lang="es-MX" dirty="0"/>
              <a:t>la función pública sea ejemplo en todos los actos de gobierno.</a:t>
            </a:r>
          </a:p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Imparcialidad.- </a:t>
            </a:r>
            <a:r>
              <a:rPr lang="es-MX" dirty="0"/>
              <a:t>La objetividad y neutralidad deben caracterizar su actuación, </a:t>
            </a:r>
            <a:r>
              <a:rPr lang="es-MX" dirty="0" smtClean="0"/>
              <a:t>dado que </a:t>
            </a:r>
            <a:r>
              <a:rPr lang="es-MX" dirty="0"/>
              <a:t>la esencia de su función es prevenir y salvaguardar los intereses del </a:t>
            </a:r>
            <a:r>
              <a:rPr lang="es-MX" dirty="0" smtClean="0"/>
              <a:t>gobierno federal.</a:t>
            </a:r>
            <a:endParaRPr lang="es-MX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74998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Institucionalidad.-</a:t>
            </a:r>
            <a:r>
              <a:rPr lang="es-MX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s-MX" sz="2200" dirty="0" smtClean="0"/>
              <a:t>Recordar en cualquier acto en el ejercicio de la función pública, que los intereses generales están por encima de los intereses particulares o de grupo, defendiendo siempre la autoridad que los asiste y la confianza depositada por el bien común.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Compromiso.- </a:t>
            </a:r>
            <a:r>
              <a:rPr lang="es-MX" sz="2200" dirty="0"/>
              <a:t>Tener siempre presente su obligación con la nación, con </a:t>
            </a:r>
            <a:r>
              <a:rPr lang="es-MX" sz="2200" dirty="0" smtClean="0"/>
              <a:t>las instituciones </a:t>
            </a:r>
            <a:r>
              <a:rPr lang="es-MX" sz="2200" dirty="0"/>
              <a:t>públicas y con una actitud de servicio.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Supervisión.- </a:t>
            </a:r>
            <a:r>
              <a:rPr lang="es-MX" sz="2200" dirty="0"/>
              <a:t>Vigilar el estricto cumplimiento y apego a las disposiciones </a:t>
            </a:r>
            <a:r>
              <a:rPr lang="es-MX" sz="2200" dirty="0" smtClean="0"/>
              <a:t>jurídicas y </a:t>
            </a:r>
            <a:r>
              <a:rPr lang="es-MX" sz="2200" dirty="0"/>
              <a:t>administrativas con el propósito de que sus informes tengan objetividad y </a:t>
            </a:r>
            <a:r>
              <a:rPr lang="es-MX" sz="2200" dirty="0" smtClean="0"/>
              <a:t>sirvan de </a:t>
            </a:r>
            <a:r>
              <a:rPr lang="es-MX" sz="2200" dirty="0"/>
              <a:t>orientación en la toma de decisiones</a:t>
            </a:r>
            <a:r>
              <a:rPr lang="es-MX" sz="2200" dirty="0" smtClean="0"/>
              <a:t>.</a:t>
            </a:r>
            <a:endParaRPr lang="es-MX" sz="2200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43006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32859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4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Criterio.- </a:t>
            </a:r>
            <a:r>
              <a:rPr lang="es-MX" sz="3800" dirty="0"/>
              <a:t>Establecer lineamientos de operación que contribuyan a ejercer </a:t>
            </a:r>
            <a:r>
              <a:rPr lang="es-MX" sz="3800" dirty="0" smtClean="0"/>
              <a:t>con eficiencia</a:t>
            </a:r>
            <a:r>
              <a:rPr lang="es-MX" sz="3800" dirty="0"/>
              <a:t>, responsabilidad y madurez su función</a:t>
            </a:r>
            <a:r>
              <a:rPr lang="es-MX" sz="3600" dirty="0"/>
              <a:t>.</a:t>
            </a:r>
          </a:p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4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Integración.- </a:t>
            </a:r>
            <a:r>
              <a:rPr lang="es-MX" sz="3800" dirty="0"/>
              <a:t>Buscar en todo momento sistemas de control, seguimiento </a:t>
            </a:r>
            <a:r>
              <a:rPr lang="es-MX" sz="3800" dirty="0" smtClean="0"/>
              <a:t>y evaluación </a:t>
            </a:r>
            <a:r>
              <a:rPr lang="es-MX" sz="3800" dirty="0"/>
              <a:t>congruentes para la conformación de sistemas homogéneos </a:t>
            </a:r>
            <a:r>
              <a:rPr lang="es-MX" sz="3800" dirty="0" smtClean="0"/>
              <a:t>y compatibles </a:t>
            </a:r>
            <a:r>
              <a:rPr lang="es-MX" sz="3800" dirty="0"/>
              <a:t>que faciliten y orienten las decisiones en todas las instituciones </a:t>
            </a:r>
            <a:r>
              <a:rPr lang="es-MX" sz="3800" dirty="0" smtClean="0"/>
              <a:t>del sector </a:t>
            </a:r>
            <a:r>
              <a:rPr lang="es-MX" sz="3800" dirty="0"/>
              <a:t>público.</a:t>
            </a:r>
          </a:p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4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Responsabilidad.- </a:t>
            </a:r>
            <a:r>
              <a:rPr lang="es-MX" sz="3800" dirty="0"/>
              <a:t>Mantener una actitud ejemplar de intachable conducta en </a:t>
            </a:r>
            <a:r>
              <a:rPr lang="es-MX" sz="3800" dirty="0" smtClean="0"/>
              <a:t>el ejercicio </a:t>
            </a:r>
            <a:r>
              <a:rPr lang="es-MX" sz="3800" dirty="0"/>
              <a:t>de la función encomendada</a:t>
            </a:r>
            <a:r>
              <a:rPr lang="es-MX" sz="3800" dirty="0" smtClean="0"/>
              <a:t>.</a:t>
            </a:r>
            <a:endParaRPr lang="es-MX" sz="3800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92200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Objetividad.- </a:t>
            </a:r>
            <a:r>
              <a:rPr lang="es-MX" sz="3100" dirty="0"/>
              <a:t>Evitar juicios que no respondan estrictamente al propósito de </a:t>
            </a:r>
            <a:r>
              <a:rPr lang="es-MX" sz="3100" dirty="0" smtClean="0"/>
              <a:t>las acciones </a:t>
            </a:r>
            <a:r>
              <a:rPr lang="es-MX" sz="3100" dirty="0"/>
              <a:t>de vigilancia y cuidar que las recomendaciones derivadas del ejercicio </a:t>
            </a:r>
            <a:r>
              <a:rPr lang="es-MX" sz="3100" dirty="0" smtClean="0"/>
              <a:t>de la </a:t>
            </a:r>
            <a:r>
              <a:rPr lang="es-MX" sz="3100" dirty="0"/>
              <a:t>tarea, no presenten omisiones y fallas que puedan parecer premeditadas </a:t>
            </a:r>
            <a:r>
              <a:rPr lang="es-MX" sz="3100" dirty="0" smtClean="0"/>
              <a:t>por falta </a:t>
            </a:r>
            <a:r>
              <a:rPr lang="es-MX" sz="3100" dirty="0"/>
              <a:t>de cuidado.</a:t>
            </a:r>
          </a:p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Creatividad.- </a:t>
            </a:r>
            <a:r>
              <a:rPr lang="es-MX" sz="3100" dirty="0"/>
              <a:t>Atender con solvencia, entereza y dedicación sus labores, </a:t>
            </a:r>
            <a:r>
              <a:rPr lang="es-MX" sz="3100" dirty="0" smtClean="0"/>
              <a:t>buscando siempre </a:t>
            </a:r>
            <a:r>
              <a:rPr lang="es-MX" sz="3100" dirty="0"/>
              <a:t>lograr resultados óptimos con los recursos disponibles, con </a:t>
            </a:r>
            <a:r>
              <a:rPr lang="es-MX" sz="3100" dirty="0" smtClean="0"/>
              <a:t>prontitud, comunicación </a:t>
            </a:r>
            <a:r>
              <a:rPr lang="es-MX" sz="3100" dirty="0"/>
              <a:t>y respeto necesarios</a:t>
            </a:r>
            <a:r>
              <a:rPr lang="es-MX" sz="3100" dirty="0" smtClean="0"/>
              <a:t>.</a:t>
            </a:r>
            <a:endParaRPr lang="es-MX" sz="3100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3423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Equilibrio</a:t>
            </a:r>
            <a:r>
              <a:rPr lang="es-MX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.- </a:t>
            </a:r>
            <a:r>
              <a:rPr lang="es-MX" sz="2500" dirty="0"/>
              <a:t>Alejarse en la medida de lo posible, de sociabilizar con los </a:t>
            </a:r>
            <a:r>
              <a:rPr lang="es-MX" sz="2500" dirty="0" smtClean="0"/>
              <a:t>usuarios, clientes </a:t>
            </a:r>
            <a:r>
              <a:rPr lang="es-MX" sz="2500" dirty="0"/>
              <a:t>y proveedores para no comprometer la independencia que </a:t>
            </a:r>
            <a:r>
              <a:rPr lang="es-MX" sz="2500" dirty="0" smtClean="0"/>
              <a:t>debe prevalecer </a:t>
            </a:r>
            <a:r>
              <a:rPr lang="es-MX" sz="2500" dirty="0"/>
              <a:t>en su actividad.</a:t>
            </a:r>
          </a:p>
          <a:p>
            <a:pPr marL="0" indent="0" algn="just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Confidencialidad.- </a:t>
            </a:r>
            <a:r>
              <a:rPr lang="es-MX" sz="2500" dirty="0"/>
              <a:t>Guardar el debido secreto respecto a la información obtenida </a:t>
            </a:r>
            <a:r>
              <a:rPr lang="es-MX" sz="2500" dirty="0" smtClean="0"/>
              <a:t>y a </a:t>
            </a:r>
            <a:r>
              <a:rPr lang="es-MX" sz="2500" dirty="0"/>
              <a:t>no utilizarla en beneficio propio o de intereses ajenos a la unidad </a:t>
            </a:r>
            <a:r>
              <a:rPr lang="es-MX" sz="2500" dirty="0" smtClean="0"/>
              <a:t>administrativa auditada</a:t>
            </a:r>
            <a:r>
              <a:rPr lang="es-MX" sz="2500" dirty="0"/>
              <a:t>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28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5521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28173109"/>
              </p:ext>
            </p:extLst>
          </p:nvPr>
        </p:nvGraphicFramePr>
        <p:xfrm>
          <a:off x="457200" y="1844825"/>
          <a:ext cx="822960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29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26999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755576" y="2214554"/>
            <a:ext cx="7560840" cy="3806734"/>
          </a:xfrm>
        </p:spPr>
        <p:txBody>
          <a:bodyPr>
            <a:noAutofit/>
          </a:bodyPr>
          <a:lstStyle/>
          <a:p>
            <a:pPr marL="0" algn="just">
              <a:lnSpc>
                <a:spcPct val="114000"/>
              </a:lnSpc>
              <a:buFont typeface="Wingdings" pitchFamily="2" charset="2"/>
              <a:buNone/>
              <a:defRPr/>
            </a:pPr>
            <a:r>
              <a:rPr lang="es-MX" sz="2400" dirty="0" smtClean="0"/>
              <a:t>Mediante esta presentación, el alumno tendrá conocimiento de los diferentes tipos de auditoría, normas, técnicas y procedimientos a aplicar así como las principales herramientas para llevar a cabo una auditoría.</a:t>
            </a:r>
          </a:p>
          <a:p>
            <a:pPr marL="0" algn="just">
              <a:lnSpc>
                <a:spcPct val="114000"/>
              </a:lnSpc>
              <a:buFont typeface="Wingdings" pitchFamily="2" charset="2"/>
              <a:buNone/>
              <a:defRPr/>
            </a:pPr>
            <a:r>
              <a:rPr lang="es-MX" sz="2400" dirty="0" smtClean="0"/>
              <a:t>El alumno utilizará a la Auditoría Pública como un instrumento fundamental del sistema integral de control y evaluación de la gestión pública ya que le permite conocer la forma en que las dependencias y entidades de la administración pública realizan su gestión</a:t>
            </a:r>
          </a:p>
          <a:p>
            <a:pPr marL="0" algn="just">
              <a:lnSpc>
                <a:spcPct val="114000"/>
              </a:lnSpc>
              <a:buFont typeface="Wingdings" pitchFamily="2" charset="2"/>
              <a:buNone/>
              <a:defRPr/>
            </a:pPr>
            <a:endParaRPr lang="es-MX" sz="2400" dirty="0" smtClean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857224" y="1052736"/>
            <a:ext cx="7767912" cy="868958"/>
          </a:xfrm>
        </p:spPr>
        <p:txBody>
          <a:bodyPr/>
          <a:lstStyle/>
          <a:p>
            <a:pPr algn="l"/>
            <a:r>
              <a:rPr lang="es-MX" i="1" dirty="0" smtClean="0"/>
              <a:t>Guión explicativo: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45959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080120"/>
          </a:xfrm>
        </p:spPr>
        <p:txBody>
          <a:bodyPr>
            <a:normAutofit/>
          </a:bodyPr>
          <a:lstStyle/>
          <a:p>
            <a:r>
              <a:rPr lang="es-MX" dirty="0" smtClean="0"/>
              <a:t>PLANEACIÓN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085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400" dirty="0"/>
              <a:t>El titular de la instancia de control deberá elaborar anualmente un </a:t>
            </a:r>
            <a:r>
              <a:rPr lang="es-MX" sz="2400" dirty="0" smtClean="0"/>
              <a:t>programa general </a:t>
            </a:r>
            <a:r>
              <a:rPr lang="es-MX" sz="2400" dirty="0"/>
              <a:t>de revisiones, con un enfoque moderno, fortaleciendo las </a:t>
            </a:r>
            <a:r>
              <a:rPr lang="es-MX" sz="2400" dirty="0" smtClean="0"/>
              <a:t>acciones preventivas</a:t>
            </a:r>
            <a:r>
              <a:rPr lang="es-MX" sz="2400" dirty="0"/>
              <a:t>, el seguimiento de programas y la evaluación del desempeño, </a:t>
            </a:r>
            <a:r>
              <a:rPr lang="es-MX" sz="2400" dirty="0" smtClean="0"/>
              <a:t>así como </a:t>
            </a:r>
            <a:r>
              <a:rPr lang="es-MX" sz="2400" dirty="0"/>
              <a:t>la operación en un ambiente de autocontrol, autocorrección </a:t>
            </a:r>
            <a:r>
              <a:rPr lang="es-MX" sz="2400" dirty="0" smtClean="0"/>
              <a:t>y autoevaluación</a:t>
            </a:r>
            <a:r>
              <a:rPr lang="es-MX" sz="2400" dirty="0"/>
              <a:t>.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400" dirty="0"/>
              <a:t>El trabajo debe ser adecuadamente planeado, el auditor deberá definir </a:t>
            </a:r>
            <a:r>
              <a:rPr lang="es-MX" sz="2400" dirty="0" smtClean="0"/>
              <a:t>los objetivos </a:t>
            </a:r>
            <a:r>
              <a:rPr lang="es-MX" sz="2400" dirty="0"/>
              <a:t>de la auditoría, el alcance y metodología dirigida a conseguir esos logros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4987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6449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400" dirty="0" smtClean="0"/>
              <a:t>Los </a:t>
            </a:r>
            <a:r>
              <a:rPr lang="es-MX" sz="2400" dirty="0"/>
              <a:t>objetivos identifican las fases de la auditoría desde el alcance hasta la forma </a:t>
            </a:r>
            <a:r>
              <a:rPr lang="es-MX" sz="2400" dirty="0" smtClean="0"/>
              <a:t>y oportunidad </a:t>
            </a:r>
            <a:r>
              <a:rPr lang="es-MX" sz="2400" dirty="0"/>
              <a:t>en que se presentarán los hallazgos</a:t>
            </a:r>
            <a:r>
              <a:rPr lang="es-MX" sz="2400" dirty="0" smtClean="0"/>
              <a:t>.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400" dirty="0"/>
              <a:t>El alcance son límites del trabajo a realizar, con los que se pueden alcanzar </a:t>
            </a:r>
            <a:r>
              <a:rPr lang="es-MX" sz="2400" dirty="0" smtClean="0"/>
              <a:t>los objetivos </a:t>
            </a:r>
            <a:r>
              <a:rPr lang="es-MX" sz="2400" dirty="0"/>
              <a:t>predeterminados e incluye el período a revisar y los programas </a:t>
            </a:r>
            <a:r>
              <a:rPr lang="es-MX" sz="2400" dirty="0" smtClean="0"/>
              <a:t>a desahogar</a:t>
            </a:r>
            <a:r>
              <a:rPr lang="es-MX" sz="2400" dirty="0"/>
              <a:t>, así como el porcentaje o proporción de las actividades que se van </a:t>
            </a:r>
            <a:r>
              <a:rPr lang="es-MX" sz="2400" dirty="0" smtClean="0"/>
              <a:t>a revisar</a:t>
            </a:r>
            <a:r>
              <a:rPr lang="es-MX" sz="2400" dirty="0"/>
              <a:t>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3545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868958"/>
          </a:xfrm>
        </p:spPr>
        <p:txBody>
          <a:bodyPr/>
          <a:lstStyle/>
          <a:p>
            <a:r>
              <a:rPr lang="es-MX" dirty="0" smtClean="0"/>
              <a:t>SISTEMAS DE CONTROL INTERNO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3849291"/>
          </a:xfrm>
        </p:spPr>
        <p:txBody>
          <a:bodyPr/>
          <a:lstStyle/>
          <a:p>
            <a:pPr algn="just"/>
            <a:r>
              <a:rPr lang="es-MX" dirty="0" smtClean="0"/>
              <a:t>Los sistemas de control interno incluyen los procesos de planeación, organización, políticas, métodos y procedimientos que en forma coordinada adopta la dependencia o entidad con el propósito de promover la eficiencia operacional.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32</a:t>
            </a:fld>
            <a:endParaRPr lang="es-MX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572008"/>
            <a:ext cx="1500198" cy="1700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7857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El auditor debe comprender los sistemas de control interno de la dependencia, entidad, proyecto, programa o recurso sujeto a revisión, con base en la suficiencia o insuficiencia de los mecanismos de control encontrados, determinar el grado de confianza que debe depositar en los mismos y de esta manera establecer el alcance, la profundidad que requieren las pruebas de auditoría.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33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2383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Supervisión del trabajo de auditoría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 algn="just"/>
            <a:r>
              <a:rPr lang="es-MX" dirty="0" smtClean="0"/>
              <a:t>Para asegurar que se siguen todos los procedimientos adecuados en las auditorías, es esencial supervisar a los auditores, por lo que al auditor de mayor jerarquía se le debe delegar esa tarea; será el responsable de la totalidad del trabajo, establecerá mecanismos adecuados de vigilancia.</a:t>
            </a:r>
          </a:p>
          <a:p>
            <a:pPr algn="just"/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34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83775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EVIDENCIA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Se deben obtener las pruebas suficientes, competentes y relevantes para fundamentar razonablemente los juicios y conclusiones que formulen los auditores. Consiste en la comprobación de información y datos, que sean importantes con respecto a lo que se examina y que pueda influenciar al emitir su opinión.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35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2778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auditor deberá reunir aquella información adecuada, donde considere riesgo, la importancia relativa y el costo como factores de juicio, además de la confiabilidad y calidad de la evidencia.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36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43373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868958"/>
          </a:xfrm>
        </p:spPr>
        <p:txBody>
          <a:bodyPr/>
          <a:lstStyle/>
          <a:p>
            <a:r>
              <a:rPr lang="es-MX" dirty="0" smtClean="0"/>
              <a:t>PAPELES DE TRABJO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14810" y="1928802"/>
            <a:ext cx="4471990" cy="419736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Son registros que conserva el auditor sobre los procedimientos aplicados, las pruebas realizadas, la información obtenida y las conclusiones pertinentes alcanzadas en su resumen, y sirven para:</a:t>
            </a:r>
          </a:p>
          <a:p>
            <a:pPr algn="just"/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37</a:t>
            </a:fld>
            <a:endParaRPr lang="es-MX"/>
          </a:p>
        </p:txBody>
      </p:sp>
      <p:pic>
        <p:nvPicPr>
          <p:cNvPr id="6" name="irc_mi" descr="http://image.slidesharecdn.com/papelesdetarabajo-121003144959-phpapp01/95/papeles-de-trabajo-10-728.jpg?cb=134927585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643050"/>
            <a:ext cx="428628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7234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Proporcionar el soporte principal del auditor, incluyendo las observaciones, hechos argumentos, entre otros</a:t>
            </a:r>
          </a:p>
          <a:p>
            <a:r>
              <a:rPr lang="es-MX" dirty="0" smtClean="0"/>
              <a:t>Ayudar al auditor a ejecutar y supervisar el trabajo.</a:t>
            </a:r>
          </a:p>
          <a:p>
            <a:r>
              <a:rPr lang="es-MX" dirty="0" smtClean="0"/>
              <a:t>Presentarse como evidencia </a:t>
            </a:r>
            <a:r>
              <a:rPr lang="es-MX" dirty="0" smtClean="0"/>
              <a:t>en caso de demanda legal.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38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68773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TRATAMIENTO DE IRREGULARIDADES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auditor debe diseñar la auditoría para proporcionar una seguridad razonable de que se cumplirá con ello, deberá estar alerta a situaciones o transacciones que pudieran indicar actos ilegales o de abuso.</a:t>
            </a:r>
          </a:p>
          <a:p>
            <a:pPr algn="just"/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39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12792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Unidad de Competencia III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1214414" y="2571744"/>
            <a:ext cx="7000924" cy="3554419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dirty="0" smtClean="0"/>
              <a:t>Auditoría Pública</a:t>
            </a: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dirty="0" smtClean="0"/>
              <a:t>Marco Legal de la Auditoría Pública   </a:t>
            </a:r>
          </a:p>
          <a:p>
            <a:pPr marL="0" indent="0" algn="ctr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dirty="0" smtClean="0"/>
              <a:t>Normas Generales de Auditoría Pública</a:t>
            </a:r>
          </a:p>
          <a:p>
            <a:pPr marL="0" indent="0" algn="ctr">
              <a:lnSpc>
                <a:spcPct val="14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dirty="0" smtClean="0"/>
              <a:t> Técnicas de Auditoría.</a:t>
            </a:r>
            <a:endParaRPr lang="es-MX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49277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es-MX" dirty="0" smtClean="0"/>
              <a:t>El auditor deberá proceder con el debido cuidado profesional al dar seguimiento a los indicios de actos ilícitos para no interferir con las investigaciones y/o procedimientos legales que puedan emprenderse en lo futuro.</a:t>
            </a:r>
          </a:p>
          <a:p>
            <a:pPr algn="just"/>
            <a:r>
              <a:rPr lang="es-MX" dirty="0" smtClean="0"/>
              <a:t>Cuando sea necesario el auditor deberá consultar previamente a los asesores legales apropiados y/o a las autoridades a las que competa aplicar las leyes correspondientes.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40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8433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11025211"/>
              </p:ext>
            </p:extLst>
          </p:nvPr>
        </p:nvGraphicFramePr>
        <p:xfrm>
          <a:off x="428596" y="1571612"/>
          <a:ext cx="822960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9475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868958"/>
          </a:xfrm>
        </p:spPr>
        <p:txBody>
          <a:bodyPr/>
          <a:lstStyle/>
          <a:p>
            <a:r>
              <a:rPr lang="es-MX" dirty="0" smtClean="0"/>
              <a:t>INFORME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92500"/>
          </a:bodyPr>
          <a:lstStyle/>
          <a:p>
            <a:pPr algn="just">
              <a:spcAft>
                <a:spcPts val="1200"/>
              </a:spcAft>
            </a:pPr>
            <a:r>
              <a:rPr lang="es-MX" dirty="0" smtClean="0"/>
              <a:t>Es el documento que señala los hallazgos del auditor, así como las conclusiones y recomendaciones que han resultado con relación a los objetivos propuestos para el examen de que se trate.</a:t>
            </a:r>
          </a:p>
          <a:p>
            <a:pPr algn="just"/>
            <a:r>
              <a:rPr lang="es-MX" dirty="0" smtClean="0"/>
              <a:t>Al termino de cada intervención, el titular de la instancia de control lo presentará a la autoridad competente, por escrito y con su firma.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42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49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es-MX" dirty="0" smtClean="0"/>
              <a:t>En la presentación del informe de auditoría se considerará la forma, el contenido y la distribución de los mismos</a:t>
            </a:r>
          </a:p>
          <a:p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43</a:t>
            </a:fld>
            <a:endParaRPr lang="es-MX"/>
          </a:p>
        </p:txBody>
      </p:sp>
      <p:pic>
        <p:nvPicPr>
          <p:cNvPr id="6" name="irc_mi" descr="http://2.bp.blogspot.com/-XDy6CJez8Wo/UEZ4nzcKGOI/AAAAAAAAAKE/T-fKBnm2m_w/s1600/informe1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9995058">
            <a:off x="4095942" y="2870797"/>
            <a:ext cx="2684780" cy="169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rc_mi" descr="http://www.monografias.com/trabajos-pdf5/informes-auditoria-calidad/image001.png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643182"/>
            <a:ext cx="3214710" cy="350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5458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SEGUIMIENTO DE LAS RECOMENDACIONES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 instancia fiscalizadora deberá llevar un control del seguimiento de las medidas adoptadas, a fin de que en las fechas señaladas en el informe de auditoría, se visite el área auditada, y se verifique su cumplimiento en los términos y fechas establecidos.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44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3829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Técnicas de auditoría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spcAft>
                <a:spcPts val="1200"/>
              </a:spcAft>
            </a:pPr>
            <a:r>
              <a:rPr lang="es-MX" dirty="0" smtClean="0"/>
              <a:t>Las técnicas de auditoría más comunes en el trabajo de auditoría </a:t>
            </a:r>
            <a:r>
              <a:rPr lang="es-MX" dirty="0" smtClean="0"/>
              <a:t>pública </a:t>
            </a:r>
            <a:r>
              <a:rPr lang="es-MX" dirty="0" smtClean="0"/>
              <a:t>son las siguientes:</a:t>
            </a:r>
          </a:p>
          <a:p>
            <a:pPr algn="just"/>
            <a:r>
              <a:rPr lang="es-MX" dirty="0" smtClean="0"/>
              <a:t>1. </a:t>
            </a:r>
            <a:r>
              <a:rPr lang="es-MX" i="1" dirty="0" smtClean="0"/>
              <a:t>Técnica de Estudio general</a:t>
            </a:r>
            <a:r>
              <a:rPr lang="es-MX" dirty="0" smtClean="0"/>
              <a:t>. Es la apreciación sobre las características generales de la instancia universitaria, área, concepto, rubro, proyecto o programa sujeto a auditar; así como de las partes importantes, significativas o extraordinarias que lo constituyen.</a:t>
            </a:r>
          </a:p>
          <a:p>
            <a:pPr algn="just"/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45211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4000"/>
              </a:lnSpc>
              <a:spcAft>
                <a:spcPts val="1200"/>
              </a:spcAft>
            </a:pPr>
            <a:r>
              <a:rPr lang="es-MX" dirty="0" smtClean="0"/>
              <a:t>2. </a:t>
            </a:r>
            <a:r>
              <a:rPr lang="es-MX" i="1" dirty="0" smtClean="0"/>
              <a:t>Técnica de Análisis</a:t>
            </a:r>
            <a:r>
              <a:rPr lang="es-MX" dirty="0" smtClean="0"/>
              <a:t>. Es la clasificación y agrupación de los distintos elementos individuales que forman la instancia universitaria, área, concepto, rubro, proyecto o programa a revisar, constituidos en unidades homogéneas y significativas.</a:t>
            </a:r>
          </a:p>
          <a:p>
            <a:pPr algn="just">
              <a:lnSpc>
                <a:spcPct val="124000"/>
              </a:lnSpc>
              <a:spcAft>
                <a:spcPts val="1200"/>
              </a:spcAft>
            </a:pPr>
            <a:r>
              <a:rPr lang="es-MX" dirty="0" smtClean="0"/>
              <a:t>3</a:t>
            </a:r>
            <a:r>
              <a:rPr lang="es-MX" dirty="0" smtClean="0"/>
              <a:t>. </a:t>
            </a:r>
            <a:r>
              <a:rPr lang="es-MX" i="1" dirty="0" smtClean="0"/>
              <a:t>Técnica de Inspección</a:t>
            </a:r>
            <a:r>
              <a:rPr lang="es-MX" dirty="0" smtClean="0"/>
              <a:t>. Es el examen físico de documentos, con objeto de cerciorarse de su existencia o autenticidad.</a:t>
            </a:r>
          </a:p>
          <a:p>
            <a:pPr algn="just">
              <a:lnSpc>
                <a:spcPct val="124000"/>
              </a:lnSpc>
              <a:spcAft>
                <a:spcPts val="1200"/>
              </a:spcAft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46</a:t>
            </a:fld>
            <a:endParaRPr lang="es-MX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4000"/>
              </a:lnSpc>
              <a:spcAft>
                <a:spcPts val="1200"/>
              </a:spcAft>
            </a:pPr>
            <a:r>
              <a:rPr lang="es-MX" dirty="0" smtClean="0"/>
              <a:t>4. </a:t>
            </a:r>
            <a:r>
              <a:rPr lang="es-MX" i="1" dirty="0" smtClean="0"/>
              <a:t>Técnica de Confirmación</a:t>
            </a:r>
            <a:r>
              <a:rPr lang="es-MX" dirty="0" smtClean="0"/>
              <a:t>. Es la obtención de la comunicación escrita de una persona independiente a la Instancia Universitaria auditada, que se encuentre en posibilidad de conocer la naturaleza y condiciones de la operación y, por lo tanto, de informar de un amanera válida sobre ella (autenticidad de un hecho, operación o actividad).</a:t>
            </a:r>
          </a:p>
          <a:p>
            <a:pPr algn="just">
              <a:lnSpc>
                <a:spcPct val="124000"/>
              </a:lnSpc>
              <a:spcAft>
                <a:spcPts val="1200"/>
              </a:spcAft>
            </a:pPr>
            <a:r>
              <a:rPr lang="es-MX" dirty="0" smtClean="0"/>
              <a:t>Esta técnica se aplica solicitando a la persona a quien se pregunta, que conteste por escrito al auditor y proporcione la información que se solicita. Puede ser aplicada de las siguientes formas: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47</a:t>
            </a:fld>
            <a:endParaRPr lang="es-MX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34000"/>
              </a:lnSpc>
              <a:spcAft>
                <a:spcPts val="1200"/>
              </a:spcAft>
            </a:pPr>
            <a:r>
              <a:rPr lang="es-MX" u="sng" dirty="0" smtClean="0"/>
              <a:t>Positiva</a:t>
            </a:r>
            <a:r>
              <a:rPr lang="es-MX" dirty="0" smtClean="0"/>
              <a:t>: Se envían datos a la persona y se le solicita que confirme la información y que emita sus comentarios, en su caso.</a:t>
            </a:r>
          </a:p>
          <a:p>
            <a:pPr algn="just">
              <a:lnSpc>
                <a:spcPct val="134000"/>
              </a:lnSpc>
              <a:spcAft>
                <a:spcPts val="1200"/>
              </a:spcAft>
            </a:pPr>
            <a:r>
              <a:rPr lang="es-MX" u="sng" dirty="0" smtClean="0"/>
              <a:t>Negativa</a:t>
            </a:r>
            <a:r>
              <a:rPr lang="es-MX" dirty="0" smtClean="0"/>
              <a:t>: Se envían datos al confirmante y se le solicita dé respuesta sólo si está en desacuerdo con la información presentada.</a:t>
            </a:r>
          </a:p>
          <a:p>
            <a:pPr algn="just">
              <a:lnSpc>
                <a:spcPct val="134000"/>
              </a:lnSpc>
              <a:spcAft>
                <a:spcPts val="1200"/>
              </a:spcAft>
            </a:pPr>
            <a:r>
              <a:rPr lang="es-MX" u="sng" dirty="0" smtClean="0"/>
              <a:t>Indirecta, ciega o en blanco</a:t>
            </a:r>
            <a:r>
              <a:rPr lang="es-MX" dirty="0" smtClean="0"/>
              <a:t>: No se envían datos y se solicita información sobre el proceso, procedimiento, actividades o cualquier otro dato necesario para la auditoría</a:t>
            </a:r>
            <a:r>
              <a:rPr lang="es-MX" dirty="0" smtClean="0"/>
              <a:t>.</a:t>
            </a:r>
            <a:endParaRPr lang="es-MX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48</a:t>
            </a:fld>
            <a:endParaRPr lang="es-MX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34000"/>
              </a:lnSpc>
              <a:spcAft>
                <a:spcPts val="1200"/>
              </a:spcAft>
            </a:pPr>
            <a:r>
              <a:rPr lang="es-MX" dirty="0" smtClean="0"/>
              <a:t>5</a:t>
            </a:r>
            <a:r>
              <a:rPr lang="es-MX" dirty="0" smtClean="0"/>
              <a:t>. </a:t>
            </a:r>
            <a:r>
              <a:rPr lang="es-MX" i="1" dirty="0" smtClean="0"/>
              <a:t>Técnica de Investigación.</a:t>
            </a:r>
            <a:r>
              <a:rPr lang="es-MX" dirty="0" smtClean="0"/>
              <a:t> Es la obtención de información, datos y comentarios emitidos por el Titular de la Instancia Universitaria o los responsables de los procesos académico-administrativos. Con esta técnica el auditor puede obtener información y formarse un juicio sobre algunos hechos, procedimientos o actividades dela Instancia Universitaria auditada y del área, concepto, rubro, proyecto o programa a revisar.</a:t>
            </a:r>
          </a:p>
          <a:p>
            <a:pPr algn="just">
              <a:lnSpc>
                <a:spcPct val="134000"/>
              </a:lnSpc>
              <a:spcAft>
                <a:spcPts val="1200"/>
              </a:spcAft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49</a:t>
            </a:fld>
            <a:endParaRPr lang="es-MX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5777" y="947497"/>
            <a:ext cx="5976664" cy="1185359"/>
          </a:xfrm>
        </p:spPr>
        <p:txBody>
          <a:bodyPr>
            <a:normAutofit fontScale="90000"/>
          </a:bodyPr>
          <a:lstStyle/>
          <a:p>
            <a:pPr algn="r"/>
            <a:r>
              <a:rPr lang="es-MX" sz="3600" dirty="0" smtClean="0"/>
              <a:t>¿Qué es una auditoría, en el ámbito federal estatal y municipal?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352839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40000"/>
              </a:lnSpc>
              <a:buNone/>
            </a:pPr>
            <a:r>
              <a:rPr lang="es-MX" dirty="0" smtClean="0"/>
              <a:t>Es una actividad independiente, de apoyo a la función directiva, enfocada al examen, objetivo, sistemático y de evaluación de las operaciones financieras y administrativas realizadas; a los sistemas y procedimientos implantados; a la estructura orgánica en operación; y a los objetivos, planes, programas y metas alcanzados  por las dependencias y entidades de la Administración Pública Federal.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927654"/>
            <a:ext cx="2304255" cy="1400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673112"/>
            <a:ext cx="1482920" cy="118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6264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34000"/>
              </a:lnSpc>
              <a:spcAft>
                <a:spcPts val="1200"/>
              </a:spcAft>
            </a:pPr>
            <a:r>
              <a:rPr lang="es-MX" dirty="0" smtClean="0"/>
              <a:t>6. </a:t>
            </a:r>
            <a:r>
              <a:rPr lang="es-MX" i="1" dirty="0" smtClean="0"/>
              <a:t>Técnica de Declaración</a:t>
            </a:r>
            <a:r>
              <a:rPr lang="es-MX" dirty="0" smtClean="0"/>
              <a:t>: Manifestación por escrito con la firma del Titular de la Instancia Universitaria o los responsables de </a:t>
            </a:r>
            <a:r>
              <a:rPr lang="es-MX" dirty="0" smtClean="0"/>
              <a:t>atender la auditoría pública </a:t>
            </a:r>
            <a:r>
              <a:rPr lang="es-MX" dirty="0" smtClean="0"/>
              <a:t>que emiten la declaratoria de información o datos solicitados por el auditor.</a:t>
            </a:r>
          </a:p>
          <a:p>
            <a:pPr algn="just">
              <a:lnSpc>
                <a:spcPct val="134000"/>
              </a:lnSpc>
              <a:spcAft>
                <a:spcPts val="1200"/>
              </a:spcAft>
            </a:pPr>
            <a:r>
              <a:rPr lang="es-MX" dirty="0" smtClean="0"/>
              <a:t>Esta técnica debe ser aplicada a las personas que directamente conocen de la situación que se analiza; puede realizarse mediante una solicitud de información o una comparecencia donde la declaratoria del servidor público quede asentada en un acta.</a:t>
            </a:r>
          </a:p>
          <a:p>
            <a:pPr algn="just">
              <a:lnSpc>
                <a:spcPct val="134000"/>
              </a:lnSpc>
              <a:spcAft>
                <a:spcPts val="1200"/>
              </a:spcAft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50</a:t>
            </a:fld>
            <a:endParaRPr lang="es-MX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24000"/>
              </a:lnSpc>
              <a:spcAft>
                <a:spcPts val="1200"/>
              </a:spcAft>
            </a:pPr>
            <a:r>
              <a:rPr lang="es-MX" dirty="0" smtClean="0"/>
              <a:t>7. </a:t>
            </a:r>
            <a:r>
              <a:rPr lang="es-MX" i="1" dirty="0" smtClean="0"/>
              <a:t>Técnica de Certificación</a:t>
            </a:r>
            <a:r>
              <a:rPr lang="es-MX" dirty="0" smtClean="0"/>
              <a:t>. Es la obtención de un documento en el que se asegure la verdad de un hecho, o documento legalizado con la firma de una autoridad que cuente con tal atribución.</a:t>
            </a:r>
          </a:p>
          <a:p>
            <a:pPr algn="just">
              <a:lnSpc>
                <a:spcPct val="124000"/>
              </a:lnSpc>
              <a:spcAft>
                <a:spcPts val="1200"/>
              </a:spcAft>
            </a:pPr>
            <a:r>
              <a:rPr lang="es-MX" dirty="0" smtClean="0"/>
              <a:t>8. </a:t>
            </a:r>
            <a:r>
              <a:rPr lang="es-MX" i="1" dirty="0" smtClean="0"/>
              <a:t>Técnica de Observación</a:t>
            </a:r>
            <a:r>
              <a:rPr lang="es-MX" dirty="0" smtClean="0"/>
              <a:t>. Es la presencia física para constatar cómo se realiza una operación, actividad o evento. Mediante esta técnica el auditor se cerciora de la ejecución de los procesos </a:t>
            </a:r>
            <a:r>
              <a:rPr lang="es-MX" dirty="0" smtClean="0"/>
              <a:t>administrativos</a:t>
            </a:r>
            <a:r>
              <a:rPr lang="es-MX" dirty="0" smtClean="0"/>
              <a:t>, mismos que puede cotejar contra los manuales de organización y procedimientos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51</a:t>
            </a:fld>
            <a:endParaRPr lang="es-MX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 algn="just"/>
            <a:r>
              <a:rPr lang="es-MX" dirty="0" smtClean="0"/>
              <a:t>9. </a:t>
            </a:r>
            <a:r>
              <a:rPr lang="es-MX" i="1" dirty="0" smtClean="0"/>
              <a:t>Técnica de Cálculo.</a:t>
            </a:r>
            <a:r>
              <a:rPr lang="es-MX" dirty="0" smtClean="0"/>
              <a:t> Es la verificación matemática de alguna operación o partida. El auditor podrá realizar visitas de verificación en otras </a:t>
            </a:r>
            <a:r>
              <a:rPr lang="es-MX" dirty="0" smtClean="0"/>
              <a:t>instancias, </a:t>
            </a:r>
            <a:r>
              <a:rPr lang="es-MX" dirty="0" smtClean="0"/>
              <a:t>para solicitar documentación y compararla con la presentada por la Instancia </a:t>
            </a:r>
            <a:r>
              <a:rPr lang="es-MX" dirty="0" smtClean="0"/>
              <a:t>auditada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52</a:t>
            </a:fld>
            <a:endParaRPr lang="es-MX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s-MX" dirty="0" smtClean="0"/>
              <a:t>Académica Mexicana de Auditoría Integral, (1999). </a:t>
            </a:r>
            <a:r>
              <a:rPr lang="es-MX" i="1" dirty="0" smtClean="0"/>
              <a:t>Criterios de Evaluación e Indicadores de Gestión en Auditoría Integral.</a:t>
            </a:r>
            <a:r>
              <a:rPr lang="es-MX" dirty="0" smtClean="0"/>
              <a:t> México, </a:t>
            </a:r>
            <a:r>
              <a:rPr lang="es-MX" dirty="0" err="1" smtClean="0"/>
              <a:t>Dofisca</a:t>
            </a:r>
            <a:r>
              <a:rPr lang="es-MX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s-MX" dirty="0" smtClean="0"/>
              <a:t>Auditoría Especial de Desempeño, (2004). </a:t>
            </a:r>
            <a:r>
              <a:rPr lang="es-MX" i="1" dirty="0" smtClean="0"/>
              <a:t>Aspectos Básicos para Estructurar los Indicadores de Desempeño</a:t>
            </a:r>
            <a:r>
              <a:rPr lang="es-MX" dirty="0" smtClean="0"/>
              <a:t>. México.</a:t>
            </a:r>
          </a:p>
          <a:p>
            <a:pPr>
              <a:spcAft>
                <a:spcPts val="1200"/>
              </a:spcAft>
            </a:pPr>
            <a:r>
              <a:rPr lang="es-MX" dirty="0" smtClean="0"/>
              <a:t>Calvo </a:t>
            </a:r>
            <a:r>
              <a:rPr lang="es-MX" dirty="0" err="1" smtClean="0"/>
              <a:t>Langarica</a:t>
            </a:r>
            <a:r>
              <a:rPr lang="es-MX" dirty="0" smtClean="0"/>
              <a:t>, Cesar, (2009), ABC del Auditor, Segunda edición</a:t>
            </a:r>
          </a:p>
          <a:p>
            <a:pPr>
              <a:spcAft>
                <a:spcPts val="1200"/>
              </a:spcAft>
            </a:pPr>
            <a:r>
              <a:rPr lang="es-MX" dirty="0" smtClean="0"/>
              <a:t>Franklin F., Enrique Benjamín, (2001). </a:t>
            </a:r>
            <a:r>
              <a:rPr lang="es-MX" i="1" dirty="0" smtClean="0"/>
              <a:t>Auditoría Administrativa</a:t>
            </a:r>
            <a:r>
              <a:rPr lang="es-MX" dirty="0" smtClean="0"/>
              <a:t>. México, </a:t>
            </a:r>
            <a:r>
              <a:rPr lang="es-MX" dirty="0" err="1" smtClean="0"/>
              <a:t>Mc.</a:t>
            </a:r>
            <a:r>
              <a:rPr lang="es-MX" dirty="0" smtClean="0"/>
              <a:t> </a:t>
            </a:r>
            <a:r>
              <a:rPr lang="es-MX" dirty="0" err="1" smtClean="0"/>
              <a:t>Graw</a:t>
            </a:r>
            <a:r>
              <a:rPr lang="es-MX" dirty="0" smtClean="0"/>
              <a:t> Hill</a:t>
            </a:r>
            <a:r>
              <a:rPr lang="es-MX" dirty="0" smtClean="0"/>
              <a:t>.</a:t>
            </a:r>
            <a:endParaRPr lang="es-MX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53</a:t>
            </a:fld>
            <a:endParaRPr lang="es-MX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s-MX" dirty="0" smtClean="0"/>
              <a:t>López </a:t>
            </a:r>
            <a:r>
              <a:rPr lang="es-MX" dirty="0" smtClean="0"/>
              <a:t>Araiza, Mario. (1999). </a:t>
            </a:r>
            <a:r>
              <a:rPr lang="es-MX" i="1" dirty="0" smtClean="0"/>
              <a:t>Auditoría al Desempeño</a:t>
            </a:r>
            <a:r>
              <a:rPr lang="es-MX" dirty="0" smtClean="0"/>
              <a:t>. México, Instituto Mexicano de Contadores Públicos, A.C</a:t>
            </a:r>
          </a:p>
          <a:p>
            <a:pPr>
              <a:spcAft>
                <a:spcPts val="1200"/>
              </a:spcAft>
            </a:pPr>
            <a:r>
              <a:rPr lang="es-MX" dirty="0" smtClean="0"/>
              <a:t>Rubio </a:t>
            </a:r>
            <a:r>
              <a:rPr lang="es-MX" dirty="0" err="1" smtClean="0"/>
              <a:t>Ragazzoni</a:t>
            </a:r>
            <a:r>
              <a:rPr lang="es-MX" dirty="0" smtClean="0"/>
              <a:t>, Víctor M. y Hernández Fuentes, Jorge, (2013). </a:t>
            </a:r>
            <a:r>
              <a:rPr lang="es-MX" i="1" dirty="0" smtClean="0"/>
              <a:t>Guía Práctica de Auditoría Administrativa, </a:t>
            </a:r>
            <a:r>
              <a:rPr lang="es-MX" dirty="0" smtClean="0"/>
              <a:t>México, Edit. PACJ</a:t>
            </a:r>
          </a:p>
          <a:p>
            <a:pPr>
              <a:spcAft>
                <a:spcPts val="1200"/>
              </a:spcAft>
            </a:pPr>
            <a:r>
              <a:rPr lang="es-MX" dirty="0" smtClean="0"/>
              <a:t>Salcedo Aquino, Roberto. (2003), </a:t>
            </a:r>
            <a:r>
              <a:rPr lang="es-MX" i="1" dirty="0" smtClean="0"/>
              <a:t>Evaluación del Desempeño</a:t>
            </a:r>
            <a:r>
              <a:rPr lang="es-MX" dirty="0" smtClean="0"/>
              <a:t>. México, Auditoría Superior de la Federación.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54</a:t>
            </a:fld>
            <a:endParaRPr lang="es-MX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7356" y="1052736"/>
            <a:ext cx="6767780" cy="1008112"/>
          </a:xfrm>
        </p:spPr>
        <p:txBody>
          <a:bodyPr>
            <a:normAutofit fontScale="90000"/>
          </a:bodyPr>
          <a:lstStyle/>
          <a:p>
            <a:pPr algn="r"/>
            <a:r>
              <a:rPr lang="es-MX" dirty="0" smtClean="0"/>
              <a:t>Objetivo de la Auditoría Pública o Gubernamental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559990"/>
            <a:ext cx="8229600" cy="382133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Lograr mejoras a la gestión administrativa previniendo ineficiencias y desviaciones a la operación, mas que encontrar culpables.</a:t>
            </a:r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1656184" cy="165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77072"/>
            <a:ext cx="3456384" cy="230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15107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67744" y="947497"/>
            <a:ext cx="6552728" cy="1041343"/>
          </a:xfrm>
        </p:spPr>
        <p:txBody>
          <a:bodyPr>
            <a:normAutofit/>
          </a:bodyPr>
          <a:lstStyle/>
          <a:p>
            <a:pPr algn="r"/>
            <a:r>
              <a:rPr lang="es-MX" sz="3600" dirty="0" smtClean="0"/>
              <a:t>Propósito de la Auditoría Pública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519772"/>
            <a:ext cx="6768752" cy="378954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30000"/>
              </a:lnSpc>
              <a:buNone/>
            </a:pPr>
            <a:r>
              <a:rPr lang="es-MX" dirty="0" smtClean="0"/>
              <a:t>Determinar el grado de economía, eficacia, eficiencia, efectividad, imparcialidad, honestidad y apego a la normatividad con que se han administrado los recursos públicos, que les fueron suministrados, así como la calidad y calidez con que prestan sus servicios a la ciudadanía.</a:t>
            </a:r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32" y="1052736"/>
            <a:ext cx="129614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993" y="2204864"/>
            <a:ext cx="15121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75572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864096"/>
          </a:xfrm>
        </p:spPr>
        <p:txBody>
          <a:bodyPr>
            <a:normAutofit/>
          </a:bodyPr>
          <a:lstStyle/>
          <a:p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Generación de Información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Marcador de texto"/>
          <p:cNvSpPr>
            <a:spLocks noGrp="1"/>
          </p:cNvSpPr>
          <p:nvPr>
            <p:ph type="body" idx="1"/>
          </p:nvPr>
        </p:nvSpPr>
        <p:spPr>
          <a:xfrm>
            <a:off x="1115616" y="1772816"/>
            <a:ext cx="6912768" cy="792088"/>
          </a:xfrm>
        </p:spPr>
        <p:txBody>
          <a:bodyPr>
            <a:noAutofit/>
          </a:bodyPr>
          <a:lstStyle/>
          <a:p>
            <a:pPr algn="ctr"/>
            <a:r>
              <a:rPr lang="es-MX" sz="36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ORGANISMO</a:t>
            </a:r>
            <a:endParaRPr lang="es-MX" sz="3600" b="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79512" y="2174586"/>
            <a:ext cx="4040188" cy="3951288"/>
          </a:xfrm>
        </p:spPr>
        <p:txBody>
          <a:bodyPr/>
          <a:lstStyle/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Información para consumo externo</a:t>
            </a:r>
          </a:p>
          <a:p>
            <a:pPr marL="0" indent="0" algn="ctr">
              <a:buNone/>
            </a:pP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4"/>
          </p:nvPr>
        </p:nvSpPr>
        <p:spPr>
          <a:xfrm>
            <a:off x="4860032" y="2174586"/>
            <a:ext cx="4041775" cy="3951288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Información para consumo interno</a:t>
            </a:r>
            <a:endParaRPr lang="es-MX" dirty="0"/>
          </a:p>
        </p:txBody>
      </p:sp>
      <p:sp>
        <p:nvSpPr>
          <p:cNvPr id="6" name="5 Llamada de flecha hacia abajo"/>
          <p:cNvSpPr/>
          <p:nvPr/>
        </p:nvSpPr>
        <p:spPr>
          <a:xfrm>
            <a:off x="1115616" y="2420888"/>
            <a:ext cx="2026351" cy="1584176"/>
          </a:xfrm>
          <a:prstGeom prst="downArrowCallou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Auditoría Externa</a:t>
            </a:r>
          </a:p>
        </p:txBody>
      </p:sp>
      <p:sp>
        <p:nvSpPr>
          <p:cNvPr id="8" name="7 Llamada de flecha hacia abajo"/>
          <p:cNvSpPr/>
          <p:nvPr/>
        </p:nvSpPr>
        <p:spPr>
          <a:xfrm>
            <a:off x="6014856" y="2420888"/>
            <a:ext cx="2157543" cy="1584176"/>
          </a:xfrm>
          <a:prstGeom prst="downArrowCallou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Auditoría Interna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1701807" y="5445224"/>
            <a:ext cx="1440160" cy="646331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Estados financieros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6084168" y="5583723"/>
            <a:ext cx="1440160" cy="369332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Operación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8</a:t>
            </a:fld>
            <a:endParaRPr lang="es-MX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26069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Generación de Información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1800"/>
              </a:spcBef>
              <a:spcAft>
                <a:spcPts val="600"/>
              </a:spcAft>
              <a:buNone/>
            </a:pPr>
            <a:r>
              <a:rPr lang="es-MX" dirty="0" smtClean="0"/>
              <a:t>La auditoría interna debe brindar un grado de seguridad razonable, en el sentido de que:</a:t>
            </a:r>
          </a:p>
          <a:p>
            <a:pPr algn="just">
              <a:buFont typeface="Wingdings" pitchFamily="2" charset="2"/>
              <a:buChar char="ü"/>
            </a:pPr>
            <a:r>
              <a:rPr lang="es-MX" dirty="0" smtClean="0"/>
              <a:t>Las operaciones que realiza la empresa se realizan bajo un control adecuado.</a:t>
            </a:r>
          </a:p>
          <a:p>
            <a:pPr algn="just">
              <a:buFont typeface="Wingdings" pitchFamily="2" charset="2"/>
              <a:buChar char="ü"/>
            </a:pPr>
            <a:r>
              <a:rPr lang="es-MX" dirty="0" smtClean="0"/>
              <a:t>Las áreas que intervienen en las mismas cumplen con la función para la que fueron creadas;</a:t>
            </a:r>
          </a:p>
          <a:p>
            <a:pPr algn="just">
              <a:buFont typeface="Wingdings" pitchFamily="2" charset="2"/>
              <a:buChar char="ü"/>
            </a:pPr>
            <a:r>
              <a:rPr lang="es-MX" dirty="0" smtClean="0"/>
              <a:t>Los registros que se generen y los informes que se elaboran para la toma de decisiones, sean correctos.</a:t>
            </a:r>
          </a:p>
          <a:p>
            <a:pPr algn="just">
              <a:buFont typeface="Wingdings" pitchFamily="2" charset="2"/>
              <a:buChar char="ü"/>
            </a:pPr>
            <a:endParaRPr lang="es-MX" dirty="0" smtClean="0"/>
          </a:p>
          <a:p>
            <a:pPr algn="just"/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7D2C-F5C7-4364-A5AA-C4FC5FDF4BAF}" type="slidenum">
              <a:rPr lang="es-MX" smtClean="0"/>
              <a:pPr/>
              <a:t>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Lic. en C.P. Martha Elena Sánchez Rosas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3533</Words>
  <Application>Microsoft Office PowerPoint</Application>
  <PresentationFormat>Presentación en pantalla (4:3)</PresentationFormat>
  <Paragraphs>333</Paragraphs>
  <Slides>54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54</vt:i4>
      </vt:variant>
    </vt:vector>
  </HeadingPairs>
  <TitlesOfParts>
    <vt:vector size="55" baseType="lpstr">
      <vt:lpstr>Tema de Office</vt:lpstr>
      <vt:lpstr>AUDITORÍA DE ORGANISMOS GUBERNAMENTALES</vt:lpstr>
      <vt:lpstr>Unidad de Competencia III</vt:lpstr>
      <vt:lpstr>Guión explicativo:</vt:lpstr>
      <vt:lpstr>Unidad de Competencia III</vt:lpstr>
      <vt:lpstr>¿Qué es una auditoría, en el ámbito federal estatal y municipal?</vt:lpstr>
      <vt:lpstr>Objetivo de la Auditoría Pública o Gubernamental</vt:lpstr>
      <vt:lpstr>Propósito de la Auditoría Pública</vt:lpstr>
      <vt:lpstr>Generación de Información</vt:lpstr>
      <vt:lpstr>Generación de Información</vt:lpstr>
      <vt:lpstr>Ámbito del Órgano Interno de Control</vt:lpstr>
      <vt:lpstr>Características de la información</vt:lpstr>
      <vt:lpstr>Marco legal de la Auditoría Pública</vt:lpstr>
      <vt:lpstr>Normas Generales de Auditoría Pública</vt:lpstr>
      <vt:lpstr>Diapositiva 14</vt:lpstr>
      <vt:lpstr>Clasificación </vt:lpstr>
      <vt:lpstr>Diapositiva 16</vt:lpstr>
      <vt:lpstr>Diapositiva 17</vt:lpstr>
      <vt:lpstr>INDEPENDENCIA</vt:lpstr>
      <vt:lpstr>CONOCIMIENTO TÉCNICO Y CAPACIDAD PROFESIONAL</vt:lpstr>
      <vt:lpstr>CONOCIMIENTO TÉCNICO Y CAPACIDAD PROFESIONAL</vt:lpstr>
      <vt:lpstr>CUIDADO Y DILIGENCIA PROFESIONALES</vt:lpstr>
      <vt:lpstr>Diapositiva 22</vt:lpstr>
      <vt:lpstr>Código Ético del Auditor Público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PLANEACIÓN </vt:lpstr>
      <vt:lpstr>Diapositiva 31</vt:lpstr>
      <vt:lpstr>SISTEMAS DE CONTROL INTERNO</vt:lpstr>
      <vt:lpstr>Diapositiva 33</vt:lpstr>
      <vt:lpstr>Supervisión del trabajo de auditoría</vt:lpstr>
      <vt:lpstr>EVIDENCIA</vt:lpstr>
      <vt:lpstr>Diapositiva 36</vt:lpstr>
      <vt:lpstr>PAPELES DE TRABJO</vt:lpstr>
      <vt:lpstr>Diapositiva 38</vt:lpstr>
      <vt:lpstr>TRATAMIENTO DE IRREGULARIDADES</vt:lpstr>
      <vt:lpstr>Diapositiva 40</vt:lpstr>
      <vt:lpstr>Diapositiva 41</vt:lpstr>
      <vt:lpstr>INFORME</vt:lpstr>
      <vt:lpstr>Diapositiva 43</vt:lpstr>
      <vt:lpstr>SEGUIMIENTO DE LAS RECOMENDACIONES</vt:lpstr>
      <vt:lpstr>Técnicas de auditoría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Bibliografía</vt:lpstr>
      <vt:lpstr>Bibliografía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Martha Elena sánchez rosas</cp:lastModifiedBy>
  <cp:revision>103</cp:revision>
  <cp:lastPrinted>2014-09-03T15:13:52Z</cp:lastPrinted>
  <dcterms:created xsi:type="dcterms:W3CDTF">2013-08-13T14:25:01Z</dcterms:created>
  <dcterms:modified xsi:type="dcterms:W3CDTF">2015-10-04T04:27:26Z</dcterms:modified>
</cp:coreProperties>
</file>