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6"/>
  </p:notesMasterIdLst>
  <p:sldIdLst>
    <p:sldId id="291" r:id="rId2"/>
    <p:sldId id="296" r:id="rId3"/>
    <p:sldId id="312" r:id="rId4"/>
    <p:sldId id="277" r:id="rId5"/>
    <p:sldId id="297" r:id="rId6"/>
    <p:sldId id="292" r:id="rId7"/>
    <p:sldId id="298" r:id="rId8"/>
    <p:sldId id="299" r:id="rId9"/>
    <p:sldId id="275" r:id="rId10"/>
    <p:sldId id="278" r:id="rId11"/>
    <p:sldId id="300" r:id="rId12"/>
    <p:sldId id="301" r:id="rId13"/>
    <p:sldId id="302" r:id="rId14"/>
    <p:sldId id="303" r:id="rId15"/>
    <p:sldId id="304" r:id="rId16"/>
    <p:sldId id="305" r:id="rId17"/>
    <p:sldId id="306" r:id="rId18"/>
    <p:sldId id="280" r:id="rId19"/>
    <p:sldId id="285" r:id="rId20"/>
    <p:sldId id="307" r:id="rId21"/>
    <p:sldId id="308" r:id="rId22"/>
    <p:sldId id="309" r:id="rId23"/>
    <p:sldId id="310" r:id="rId24"/>
    <p:sldId id="311" r:id="rId25"/>
    <p:sldId id="317" r:id="rId26"/>
    <p:sldId id="318" r:id="rId27"/>
    <p:sldId id="323" r:id="rId28"/>
    <p:sldId id="319" r:id="rId29"/>
    <p:sldId id="320" r:id="rId30"/>
    <p:sldId id="321" r:id="rId31"/>
    <p:sldId id="322" r:id="rId32"/>
    <p:sldId id="324" r:id="rId33"/>
    <p:sldId id="325" r:id="rId34"/>
    <p:sldId id="326" r:id="rId3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charset="0"/>
        <a:ea typeface="ＭＳ Ｐゴシック" charset="0"/>
        <a:cs typeface="+mn-cs"/>
      </a:defRPr>
    </a:lvl1pPr>
    <a:lvl2pPr marL="457200" algn="l" rtl="0" fontAlgn="base">
      <a:spcBef>
        <a:spcPct val="0"/>
      </a:spcBef>
      <a:spcAft>
        <a:spcPct val="0"/>
      </a:spcAft>
      <a:defRPr kern="1200">
        <a:solidFill>
          <a:schemeClr val="tx1"/>
        </a:solidFill>
        <a:latin typeface="Verdana" charset="0"/>
        <a:ea typeface="ＭＳ Ｐゴシック" charset="0"/>
        <a:cs typeface="+mn-cs"/>
      </a:defRPr>
    </a:lvl2pPr>
    <a:lvl3pPr marL="914400" algn="l" rtl="0" fontAlgn="base">
      <a:spcBef>
        <a:spcPct val="0"/>
      </a:spcBef>
      <a:spcAft>
        <a:spcPct val="0"/>
      </a:spcAft>
      <a:defRPr kern="1200">
        <a:solidFill>
          <a:schemeClr val="tx1"/>
        </a:solidFill>
        <a:latin typeface="Verdana" charset="0"/>
        <a:ea typeface="ＭＳ Ｐゴシック" charset="0"/>
        <a:cs typeface="+mn-cs"/>
      </a:defRPr>
    </a:lvl3pPr>
    <a:lvl4pPr marL="1371600" algn="l" rtl="0" fontAlgn="base">
      <a:spcBef>
        <a:spcPct val="0"/>
      </a:spcBef>
      <a:spcAft>
        <a:spcPct val="0"/>
      </a:spcAft>
      <a:defRPr kern="1200">
        <a:solidFill>
          <a:schemeClr val="tx1"/>
        </a:solidFill>
        <a:latin typeface="Verdana" charset="0"/>
        <a:ea typeface="ＭＳ Ｐゴシック" charset="0"/>
        <a:cs typeface="+mn-cs"/>
      </a:defRPr>
    </a:lvl4pPr>
    <a:lvl5pPr marL="1828800" algn="l" rtl="0" fontAlgn="base">
      <a:spcBef>
        <a:spcPct val="0"/>
      </a:spcBef>
      <a:spcAft>
        <a:spcPct val="0"/>
      </a:spcAft>
      <a:defRPr kern="1200">
        <a:solidFill>
          <a:schemeClr val="tx1"/>
        </a:solidFill>
        <a:latin typeface="Verdana" charset="0"/>
        <a:ea typeface="ＭＳ Ｐゴシック" charset="0"/>
        <a:cs typeface="+mn-cs"/>
      </a:defRPr>
    </a:lvl5pPr>
    <a:lvl6pPr marL="2286000" algn="l" defTabSz="457200" rtl="0" eaLnBrk="1" latinLnBrk="0" hangingPunct="1">
      <a:defRPr kern="1200">
        <a:solidFill>
          <a:schemeClr val="tx1"/>
        </a:solidFill>
        <a:latin typeface="Verdana" charset="0"/>
        <a:ea typeface="ＭＳ Ｐゴシック" charset="0"/>
        <a:cs typeface="+mn-cs"/>
      </a:defRPr>
    </a:lvl6pPr>
    <a:lvl7pPr marL="2743200" algn="l" defTabSz="457200" rtl="0" eaLnBrk="1" latinLnBrk="0" hangingPunct="1">
      <a:defRPr kern="1200">
        <a:solidFill>
          <a:schemeClr val="tx1"/>
        </a:solidFill>
        <a:latin typeface="Verdana" charset="0"/>
        <a:ea typeface="ＭＳ Ｐゴシック" charset="0"/>
        <a:cs typeface="+mn-cs"/>
      </a:defRPr>
    </a:lvl7pPr>
    <a:lvl8pPr marL="3200400" algn="l" defTabSz="457200" rtl="0" eaLnBrk="1" latinLnBrk="0" hangingPunct="1">
      <a:defRPr kern="1200">
        <a:solidFill>
          <a:schemeClr val="tx1"/>
        </a:solidFill>
        <a:latin typeface="Verdana" charset="0"/>
        <a:ea typeface="ＭＳ Ｐゴシック" charset="0"/>
        <a:cs typeface="+mn-cs"/>
      </a:defRPr>
    </a:lvl8pPr>
    <a:lvl9pPr marL="3657600" algn="l" defTabSz="457200" rtl="0" eaLnBrk="1" latinLnBrk="0" hangingPunct="1">
      <a:defRPr kern="1200">
        <a:solidFill>
          <a:schemeClr val="tx1"/>
        </a:solidFill>
        <a:latin typeface="Verdana"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84" d="100"/>
          <a:sy n="84" d="100"/>
        </p:scale>
        <p:origin x="-104" y="-6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pitchFamily="18" charset="0"/>
                <a:ea typeface="+mn-ea"/>
              </a:defRPr>
            </a:lvl1pPr>
          </a:lstStyle>
          <a:p>
            <a:pPr>
              <a:defRPr/>
            </a:pPr>
            <a:endParaRPr lang="es-ES"/>
          </a:p>
        </p:txBody>
      </p:sp>
      <p:sp>
        <p:nvSpPr>
          <p:cNvPr id="604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ea typeface="+mn-ea"/>
              </a:defRPr>
            </a:lvl1pPr>
          </a:lstStyle>
          <a:p>
            <a:pPr>
              <a:defRPr/>
            </a:pPr>
            <a:endParaRPr lang="es-E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04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pitchFamily="18" charset="0"/>
                <a:ea typeface="+mn-ea"/>
              </a:defRPr>
            </a:lvl1pPr>
          </a:lstStyle>
          <a:p>
            <a:pPr>
              <a:defRPr/>
            </a:pPr>
            <a:endParaRPr lang="es-ES"/>
          </a:p>
        </p:txBody>
      </p:sp>
      <p:sp>
        <p:nvSpPr>
          <p:cNvPr id="604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fld id="{564BE9B3-FE45-2A44-AE86-3847409CEEF2}" type="slidenum">
              <a:rPr lang="es-ES"/>
              <a:pPr/>
              <a:t>‹Nr.›</a:t>
            </a:fld>
            <a:endParaRPr lang="es-ES"/>
          </a:p>
        </p:txBody>
      </p:sp>
    </p:spTree>
    <p:extLst>
      <p:ext uri="{BB962C8B-B14F-4D97-AF65-F5344CB8AC3E}">
        <p14:creationId xmlns:p14="http://schemas.microsoft.com/office/powerpoint/2010/main" val="3512834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charset="0"/>
                <a:ea typeface="ＭＳ Ｐゴシック" charset="0"/>
              </a:defRPr>
            </a:lvl1pPr>
            <a:lvl2pPr marL="742950" indent="-285750" eaLnBrk="0" hangingPunct="0">
              <a:defRPr>
                <a:solidFill>
                  <a:schemeClr val="tx1"/>
                </a:solidFill>
                <a:latin typeface="Verdana" charset="0"/>
                <a:ea typeface="ＭＳ Ｐゴシック" charset="0"/>
              </a:defRPr>
            </a:lvl2pPr>
            <a:lvl3pPr marL="1143000" indent="-228600" eaLnBrk="0" hangingPunct="0">
              <a:defRPr>
                <a:solidFill>
                  <a:schemeClr val="tx1"/>
                </a:solidFill>
                <a:latin typeface="Verdana" charset="0"/>
                <a:ea typeface="ＭＳ Ｐゴシック" charset="0"/>
              </a:defRPr>
            </a:lvl3pPr>
            <a:lvl4pPr marL="1600200" indent="-228600" eaLnBrk="0" hangingPunct="0">
              <a:defRPr>
                <a:solidFill>
                  <a:schemeClr val="tx1"/>
                </a:solidFill>
                <a:latin typeface="Verdana" charset="0"/>
                <a:ea typeface="ＭＳ Ｐゴシック" charset="0"/>
              </a:defRPr>
            </a:lvl4pPr>
            <a:lvl5pPr marL="2057400" indent="-228600" eaLnBrk="0" hangingPunct="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eaLnBrk="1" hangingPunct="1"/>
            <a:fld id="{1DD63A11-D243-904E-8C33-19CEB5F7AF58}" type="slidenum">
              <a:rPr lang="es-ES">
                <a:latin typeface="Times New Roman" charset="0"/>
              </a:rPr>
              <a:pPr eaLnBrk="1" hangingPunct="1"/>
              <a:t>4</a:t>
            </a:fld>
            <a:endParaRPr lang="es-ES">
              <a:latin typeface="Times New Roman"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s-MX">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charset="0"/>
                <a:ea typeface="ＭＳ Ｐゴシック" charset="0"/>
              </a:defRPr>
            </a:lvl1pPr>
            <a:lvl2pPr marL="742950" indent="-285750" eaLnBrk="0" hangingPunct="0">
              <a:defRPr>
                <a:solidFill>
                  <a:schemeClr val="tx1"/>
                </a:solidFill>
                <a:latin typeface="Verdana" charset="0"/>
                <a:ea typeface="ＭＳ Ｐゴシック" charset="0"/>
              </a:defRPr>
            </a:lvl2pPr>
            <a:lvl3pPr marL="1143000" indent="-228600" eaLnBrk="0" hangingPunct="0">
              <a:defRPr>
                <a:solidFill>
                  <a:schemeClr val="tx1"/>
                </a:solidFill>
                <a:latin typeface="Verdana" charset="0"/>
                <a:ea typeface="ＭＳ Ｐゴシック" charset="0"/>
              </a:defRPr>
            </a:lvl3pPr>
            <a:lvl4pPr marL="1600200" indent="-228600" eaLnBrk="0" hangingPunct="0">
              <a:defRPr>
                <a:solidFill>
                  <a:schemeClr val="tx1"/>
                </a:solidFill>
                <a:latin typeface="Verdana" charset="0"/>
                <a:ea typeface="ＭＳ Ｐゴシック" charset="0"/>
              </a:defRPr>
            </a:lvl4pPr>
            <a:lvl5pPr marL="2057400" indent="-228600" eaLnBrk="0" hangingPunct="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eaLnBrk="1" hangingPunct="1"/>
            <a:fld id="{8E2BE81E-0AC8-BF4F-B0C6-14526450D10E}" type="slidenum">
              <a:rPr lang="es-ES">
                <a:latin typeface="Times New Roman" charset="0"/>
              </a:rPr>
              <a:pPr eaLnBrk="1" hangingPunct="1"/>
              <a:t>9</a:t>
            </a:fld>
            <a:endParaRPr lang="es-ES">
              <a:latin typeface="Times New Roman"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s-MX">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charset="0"/>
                <a:ea typeface="ＭＳ Ｐゴシック" charset="0"/>
              </a:defRPr>
            </a:lvl1pPr>
            <a:lvl2pPr marL="742950" indent="-285750" eaLnBrk="0" hangingPunct="0">
              <a:defRPr>
                <a:solidFill>
                  <a:schemeClr val="tx1"/>
                </a:solidFill>
                <a:latin typeface="Verdana" charset="0"/>
                <a:ea typeface="ＭＳ Ｐゴシック" charset="0"/>
              </a:defRPr>
            </a:lvl2pPr>
            <a:lvl3pPr marL="1143000" indent="-228600" eaLnBrk="0" hangingPunct="0">
              <a:defRPr>
                <a:solidFill>
                  <a:schemeClr val="tx1"/>
                </a:solidFill>
                <a:latin typeface="Verdana" charset="0"/>
                <a:ea typeface="ＭＳ Ｐゴシック" charset="0"/>
              </a:defRPr>
            </a:lvl3pPr>
            <a:lvl4pPr marL="1600200" indent="-228600" eaLnBrk="0" hangingPunct="0">
              <a:defRPr>
                <a:solidFill>
                  <a:schemeClr val="tx1"/>
                </a:solidFill>
                <a:latin typeface="Verdana" charset="0"/>
                <a:ea typeface="ＭＳ Ｐゴシック" charset="0"/>
              </a:defRPr>
            </a:lvl4pPr>
            <a:lvl5pPr marL="2057400" indent="-228600" eaLnBrk="0" hangingPunct="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eaLnBrk="1" hangingPunct="1"/>
            <a:fld id="{269B677B-7756-D849-ABAA-3C6BE342FB17}" type="slidenum">
              <a:rPr lang="es-ES">
                <a:latin typeface="Times New Roman" charset="0"/>
              </a:rPr>
              <a:pPr eaLnBrk="1" hangingPunct="1"/>
              <a:t>10</a:t>
            </a:fld>
            <a:endParaRPr lang="es-ES">
              <a:latin typeface="Times New Roman"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s-MX">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charset="0"/>
                <a:ea typeface="ＭＳ Ｐゴシック" charset="0"/>
              </a:defRPr>
            </a:lvl1pPr>
            <a:lvl2pPr marL="742950" indent="-285750" eaLnBrk="0" hangingPunct="0">
              <a:defRPr>
                <a:solidFill>
                  <a:schemeClr val="tx1"/>
                </a:solidFill>
                <a:latin typeface="Verdana" charset="0"/>
                <a:ea typeface="ＭＳ Ｐゴシック" charset="0"/>
              </a:defRPr>
            </a:lvl2pPr>
            <a:lvl3pPr marL="1143000" indent="-228600" eaLnBrk="0" hangingPunct="0">
              <a:defRPr>
                <a:solidFill>
                  <a:schemeClr val="tx1"/>
                </a:solidFill>
                <a:latin typeface="Verdana" charset="0"/>
                <a:ea typeface="ＭＳ Ｐゴシック" charset="0"/>
              </a:defRPr>
            </a:lvl3pPr>
            <a:lvl4pPr marL="1600200" indent="-228600" eaLnBrk="0" hangingPunct="0">
              <a:defRPr>
                <a:solidFill>
                  <a:schemeClr val="tx1"/>
                </a:solidFill>
                <a:latin typeface="Verdana" charset="0"/>
                <a:ea typeface="ＭＳ Ｐゴシック" charset="0"/>
              </a:defRPr>
            </a:lvl4pPr>
            <a:lvl5pPr marL="2057400" indent="-228600" eaLnBrk="0" hangingPunct="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eaLnBrk="1" hangingPunct="1"/>
            <a:fld id="{25214F87-521E-464A-96A2-343B947DF4ED}" type="slidenum">
              <a:rPr lang="es-ES">
                <a:latin typeface="Times New Roman" charset="0"/>
              </a:rPr>
              <a:pPr eaLnBrk="1" hangingPunct="1"/>
              <a:t>18</a:t>
            </a:fld>
            <a:endParaRPr lang="es-ES">
              <a:latin typeface="Times New Roman"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s-MX">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charset="0"/>
                <a:ea typeface="ＭＳ Ｐゴシック" charset="0"/>
              </a:defRPr>
            </a:lvl1pPr>
            <a:lvl2pPr marL="742950" indent="-285750" eaLnBrk="0" hangingPunct="0">
              <a:defRPr>
                <a:solidFill>
                  <a:schemeClr val="tx1"/>
                </a:solidFill>
                <a:latin typeface="Verdana" charset="0"/>
                <a:ea typeface="ＭＳ Ｐゴシック" charset="0"/>
              </a:defRPr>
            </a:lvl2pPr>
            <a:lvl3pPr marL="1143000" indent="-228600" eaLnBrk="0" hangingPunct="0">
              <a:defRPr>
                <a:solidFill>
                  <a:schemeClr val="tx1"/>
                </a:solidFill>
                <a:latin typeface="Verdana" charset="0"/>
                <a:ea typeface="ＭＳ Ｐゴシック" charset="0"/>
              </a:defRPr>
            </a:lvl3pPr>
            <a:lvl4pPr marL="1600200" indent="-228600" eaLnBrk="0" hangingPunct="0">
              <a:defRPr>
                <a:solidFill>
                  <a:schemeClr val="tx1"/>
                </a:solidFill>
                <a:latin typeface="Verdana" charset="0"/>
                <a:ea typeface="ＭＳ Ｐゴシック" charset="0"/>
              </a:defRPr>
            </a:lvl4pPr>
            <a:lvl5pPr marL="2057400" indent="-228600" eaLnBrk="0" hangingPunct="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eaLnBrk="1" hangingPunct="1"/>
            <a:fld id="{B25BEE11-9C6E-6A44-BF7B-A432094D167B}" type="slidenum">
              <a:rPr lang="es-ES">
                <a:latin typeface="Times New Roman" charset="0"/>
              </a:rPr>
              <a:pPr eaLnBrk="1" hangingPunct="1"/>
              <a:t>19</a:t>
            </a:fld>
            <a:endParaRPr lang="es-ES">
              <a:latin typeface="Times New Roman"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s-MX">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222625" y="304800"/>
            <a:ext cx="11909425" cy="4724400"/>
            <a:chOff x="-2030" y="192"/>
            <a:chExt cx="7502" cy="2976"/>
          </a:xfrm>
        </p:grpSpPr>
        <p:sp>
          <p:nvSpPr>
            <p:cNvPr id="5"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pPr>
                <a:defRPr/>
              </a:pPr>
              <a:endParaRPr lang="es-MX">
                <a:latin typeface="Verdana" pitchFamily="34" charset="0"/>
                <a:ea typeface="+mn-ea"/>
              </a:endParaRPr>
            </a:p>
          </p:txBody>
        </p:sp>
        <p:sp>
          <p:nvSpPr>
            <p:cNvPr id="6"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a:defRPr/>
              </a:pPr>
              <a:endParaRPr lang="es-MX" sz="2400">
                <a:latin typeface="Times New Roman" pitchFamily="18" charset="0"/>
                <a:ea typeface="+mn-ea"/>
              </a:endParaRPr>
            </a:p>
          </p:txBody>
        </p:sp>
        <p:sp>
          <p:nvSpPr>
            <p:cNvPr id="7"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a:defRPr/>
              </a:pPr>
              <a:endParaRPr lang="es-MX">
                <a:latin typeface="Arial" charset="0"/>
                <a:ea typeface="+mn-ea"/>
              </a:endParaRPr>
            </a:p>
          </p:txBody>
        </p:sp>
      </p:grpSp>
      <p:sp>
        <p:nvSpPr>
          <p:cNvPr id="57350" name="Rectangle 6"/>
          <p:cNvSpPr>
            <a:spLocks noGrp="1" noChangeArrowheads="1"/>
          </p:cNvSpPr>
          <p:nvPr>
            <p:ph type="ctrTitle"/>
          </p:nvPr>
        </p:nvSpPr>
        <p:spPr>
          <a:xfrm>
            <a:off x="1443038" y="985838"/>
            <a:ext cx="7239000" cy="1444625"/>
          </a:xfrm>
        </p:spPr>
        <p:txBody>
          <a:bodyPr/>
          <a:lstStyle>
            <a:lvl1pPr>
              <a:defRPr sz="4000"/>
            </a:lvl1pPr>
          </a:lstStyle>
          <a:p>
            <a:r>
              <a:rPr lang="es-ES"/>
              <a:t>Haga clic para cambiar el estilo de título	</a:t>
            </a:r>
          </a:p>
        </p:txBody>
      </p:sp>
      <p:sp>
        <p:nvSpPr>
          <p:cNvPr id="57351"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8" name="Rectangle 8"/>
          <p:cNvSpPr>
            <a:spLocks noGrp="1" noChangeArrowheads="1"/>
          </p:cNvSpPr>
          <p:nvPr>
            <p:ph type="dt" sz="half" idx="10"/>
          </p:nvPr>
        </p:nvSpPr>
        <p:spPr/>
        <p:txBody>
          <a:bodyPr/>
          <a:lstStyle>
            <a:lvl1pPr>
              <a:defRPr smtClean="0"/>
            </a:lvl1pPr>
          </a:lstStyle>
          <a:p>
            <a:pPr>
              <a:defRPr/>
            </a:pPr>
            <a:endParaRPr lang="es-ES"/>
          </a:p>
        </p:txBody>
      </p:sp>
      <p:sp>
        <p:nvSpPr>
          <p:cNvPr id="9" name="Rectangle 9"/>
          <p:cNvSpPr>
            <a:spLocks noGrp="1" noChangeArrowheads="1"/>
          </p:cNvSpPr>
          <p:nvPr>
            <p:ph type="ftr" sz="quarter" idx="11"/>
          </p:nvPr>
        </p:nvSpPr>
        <p:spPr/>
        <p:txBody>
          <a:bodyPr/>
          <a:lstStyle>
            <a:lvl1pPr>
              <a:defRPr smtClean="0"/>
            </a:lvl1pPr>
          </a:lstStyle>
          <a:p>
            <a:pPr>
              <a:defRPr/>
            </a:pPr>
            <a:endParaRPr lang="es-ES"/>
          </a:p>
        </p:txBody>
      </p:sp>
      <p:sp>
        <p:nvSpPr>
          <p:cNvPr id="10" name="Rectangle 10"/>
          <p:cNvSpPr>
            <a:spLocks noGrp="1" noChangeArrowheads="1"/>
          </p:cNvSpPr>
          <p:nvPr>
            <p:ph type="sldNum" sz="quarter" idx="12"/>
          </p:nvPr>
        </p:nvSpPr>
        <p:spPr/>
        <p:txBody>
          <a:bodyPr/>
          <a:lstStyle>
            <a:lvl1pPr>
              <a:defRPr/>
            </a:lvl1pPr>
          </a:lstStyle>
          <a:p>
            <a:fld id="{D9CF8D9B-A084-0349-8E2F-A013E0F10494}" type="slidenum">
              <a:rPr lang="es-ES"/>
              <a:pPr/>
              <a:t>‹Nr.›</a:t>
            </a:fld>
            <a:endParaRPr lang="es-ES"/>
          </a:p>
        </p:txBody>
      </p:sp>
    </p:spTree>
    <p:extLst>
      <p:ext uri="{BB962C8B-B14F-4D97-AF65-F5344CB8AC3E}">
        <p14:creationId xmlns:p14="http://schemas.microsoft.com/office/powerpoint/2010/main" val="918017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fld id="{9C03B1DC-42AF-B74D-B1EC-BF2DC51886F2}" type="slidenum">
              <a:rPr lang="es-ES"/>
              <a:pPr/>
              <a:t>‹Nr.›</a:t>
            </a:fld>
            <a:endParaRPr lang="es-ES"/>
          </a:p>
        </p:txBody>
      </p:sp>
    </p:spTree>
    <p:extLst>
      <p:ext uri="{BB962C8B-B14F-4D97-AF65-F5344CB8AC3E}">
        <p14:creationId xmlns:p14="http://schemas.microsoft.com/office/powerpoint/2010/main" val="69740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6413" y="301625"/>
            <a:ext cx="1827212" cy="5640388"/>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1370013" y="301625"/>
            <a:ext cx="5334000" cy="56403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fld id="{4B526291-2A31-3B40-A09F-9669FC8F3A27}" type="slidenum">
              <a:rPr lang="es-ES"/>
              <a:pPr/>
              <a:t>‹Nr.›</a:t>
            </a:fld>
            <a:endParaRPr lang="es-ES"/>
          </a:p>
        </p:txBody>
      </p:sp>
    </p:spTree>
    <p:extLst>
      <p:ext uri="{BB962C8B-B14F-4D97-AF65-F5344CB8AC3E}">
        <p14:creationId xmlns:p14="http://schemas.microsoft.com/office/powerpoint/2010/main" val="20506877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370013" y="301625"/>
            <a:ext cx="7313612"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1370013" y="1827213"/>
            <a:ext cx="7313612" cy="4114800"/>
          </a:xfrm>
        </p:spPr>
        <p:txBody>
          <a:bodyPr/>
          <a:lstStyle/>
          <a:p>
            <a:pPr lvl="0"/>
            <a:endParaRPr lang="es-MX"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fld id="{E96187A1-5997-CE41-9568-06316376DC7B}" type="slidenum">
              <a:rPr lang="es-ES"/>
              <a:pPr/>
              <a:t>‹Nr.›</a:t>
            </a:fld>
            <a:endParaRPr lang="es-ES"/>
          </a:p>
        </p:txBody>
      </p:sp>
    </p:spTree>
    <p:extLst>
      <p:ext uri="{BB962C8B-B14F-4D97-AF65-F5344CB8AC3E}">
        <p14:creationId xmlns:p14="http://schemas.microsoft.com/office/powerpoint/2010/main" val="1369118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fld id="{C31B2C98-9DB0-1640-A5B9-AEB7931754C0}" type="slidenum">
              <a:rPr lang="es-ES"/>
              <a:pPr/>
              <a:t>‹Nr.›</a:t>
            </a:fld>
            <a:endParaRPr lang="es-ES"/>
          </a:p>
        </p:txBody>
      </p:sp>
    </p:spTree>
    <p:extLst>
      <p:ext uri="{BB962C8B-B14F-4D97-AF65-F5344CB8AC3E}">
        <p14:creationId xmlns:p14="http://schemas.microsoft.com/office/powerpoint/2010/main" val="1105146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fld id="{7808E511-7D39-BA4C-BCF9-E2A94308A4E0}" type="slidenum">
              <a:rPr lang="es-ES"/>
              <a:pPr/>
              <a:t>‹Nr.›</a:t>
            </a:fld>
            <a:endParaRPr lang="es-ES"/>
          </a:p>
        </p:txBody>
      </p:sp>
    </p:spTree>
    <p:extLst>
      <p:ext uri="{BB962C8B-B14F-4D97-AF65-F5344CB8AC3E}">
        <p14:creationId xmlns:p14="http://schemas.microsoft.com/office/powerpoint/2010/main" val="3576530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fld id="{67AF7EEB-128F-AA49-A3F0-E5B8F8C85D71}" type="slidenum">
              <a:rPr lang="es-ES"/>
              <a:pPr/>
              <a:t>‹Nr.›</a:t>
            </a:fld>
            <a:endParaRPr lang="es-ES"/>
          </a:p>
        </p:txBody>
      </p:sp>
    </p:spTree>
    <p:extLst>
      <p:ext uri="{BB962C8B-B14F-4D97-AF65-F5344CB8AC3E}">
        <p14:creationId xmlns:p14="http://schemas.microsoft.com/office/powerpoint/2010/main" val="267285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8"/>
          <p:cNvSpPr>
            <a:spLocks noGrp="1" noChangeArrowheads="1"/>
          </p:cNvSpPr>
          <p:nvPr>
            <p:ph type="dt" sz="half" idx="10"/>
          </p:nvPr>
        </p:nvSpPr>
        <p:spPr>
          <a:ln/>
        </p:spPr>
        <p:txBody>
          <a:bodyPr/>
          <a:lstStyle>
            <a:lvl1pPr>
              <a:defRPr/>
            </a:lvl1pPr>
          </a:lstStyle>
          <a:p>
            <a:pPr>
              <a:defRPr/>
            </a:pPr>
            <a:endParaRPr lang="es-ES"/>
          </a:p>
        </p:txBody>
      </p:sp>
      <p:sp>
        <p:nvSpPr>
          <p:cNvPr id="8" name="Rectangle 9"/>
          <p:cNvSpPr>
            <a:spLocks noGrp="1" noChangeArrowheads="1"/>
          </p:cNvSpPr>
          <p:nvPr>
            <p:ph type="ftr" sz="quarter" idx="11"/>
          </p:nvPr>
        </p:nvSpPr>
        <p:spPr>
          <a:ln/>
        </p:spPr>
        <p:txBody>
          <a:bodyPr/>
          <a:lstStyle>
            <a:lvl1pPr>
              <a:defRPr/>
            </a:lvl1pPr>
          </a:lstStyle>
          <a:p>
            <a:pPr>
              <a:defRPr/>
            </a:pPr>
            <a:endParaRPr lang="es-ES"/>
          </a:p>
        </p:txBody>
      </p:sp>
      <p:sp>
        <p:nvSpPr>
          <p:cNvPr id="9" name="Rectangle 10"/>
          <p:cNvSpPr>
            <a:spLocks noGrp="1" noChangeArrowheads="1"/>
          </p:cNvSpPr>
          <p:nvPr>
            <p:ph type="sldNum" sz="quarter" idx="12"/>
          </p:nvPr>
        </p:nvSpPr>
        <p:spPr>
          <a:ln/>
        </p:spPr>
        <p:txBody>
          <a:bodyPr/>
          <a:lstStyle>
            <a:lvl1pPr>
              <a:defRPr/>
            </a:lvl1pPr>
          </a:lstStyle>
          <a:p>
            <a:fld id="{0805E3D2-A550-594D-AA16-0B855B647F14}" type="slidenum">
              <a:rPr lang="es-ES"/>
              <a:pPr/>
              <a:t>‹Nr.›</a:t>
            </a:fld>
            <a:endParaRPr lang="es-ES"/>
          </a:p>
        </p:txBody>
      </p:sp>
    </p:spTree>
    <p:extLst>
      <p:ext uri="{BB962C8B-B14F-4D97-AF65-F5344CB8AC3E}">
        <p14:creationId xmlns:p14="http://schemas.microsoft.com/office/powerpoint/2010/main" val="732580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8"/>
          <p:cNvSpPr>
            <a:spLocks noGrp="1" noChangeArrowheads="1"/>
          </p:cNvSpPr>
          <p:nvPr>
            <p:ph type="dt" sz="half" idx="10"/>
          </p:nvPr>
        </p:nvSpPr>
        <p:spPr>
          <a:ln/>
        </p:spPr>
        <p:txBody>
          <a:bodyPr/>
          <a:lstStyle>
            <a:lvl1pPr>
              <a:defRPr/>
            </a:lvl1pPr>
          </a:lstStyle>
          <a:p>
            <a:pPr>
              <a:defRPr/>
            </a:pPr>
            <a:endParaRPr lang="es-ES"/>
          </a:p>
        </p:txBody>
      </p:sp>
      <p:sp>
        <p:nvSpPr>
          <p:cNvPr id="4" name="Rectangle 9"/>
          <p:cNvSpPr>
            <a:spLocks noGrp="1" noChangeArrowheads="1"/>
          </p:cNvSpPr>
          <p:nvPr>
            <p:ph type="ftr" sz="quarter" idx="11"/>
          </p:nvPr>
        </p:nvSpPr>
        <p:spPr>
          <a:ln/>
        </p:spPr>
        <p:txBody>
          <a:bodyPr/>
          <a:lstStyle>
            <a:lvl1pPr>
              <a:defRPr/>
            </a:lvl1pPr>
          </a:lstStyle>
          <a:p>
            <a:pPr>
              <a:defRPr/>
            </a:pPr>
            <a:endParaRPr lang="es-ES"/>
          </a:p>
        </p:txBody>
      </p:sp>
      <p:sp>
        <p:nvSpPr>
          <p:cNvPr id="5" name="Rectangle 10"/>
          <p:cNvSpPr>
            <a:spLocks noGrp="1" noChangeArrowheads="1"/>
          </p:cNvSpPr>
          <p:nvPr>
            <p:ph type="sldNum" sz="quarter" idx="12"/>
          </p:nvPr>
        </p:nvSpPr>
        <p:spPr>
          <a:ln/>
        </p:spPr>
        <p:txBody>
          <a:bodyPr/>
          <a:lstStyle>
            <a:lvl1pPr>
              <a:defRPr/>
            </a:lvl1pPr>
          </a:lstStyle>
          <a:p>
            <a:fld id="{A70D876F-EEBD-424D-9C13-5B4E5316CA8C}" type="slidenum">
              <a:rPr lang="es-ES"/>
              <a:pPr/>
              <a:t>‹Nr.›</a:t>
            </a:fld>
            <a:endParaRPr lang="es-ES"/>
          </a:p>
        </p:txBody>
      </p:sp>
    </p:spTree>
    <p:extLst>
      <p:ext uri="{BB962C8B-B14F-4D97-AF65-F5344CB8AC3E}">
        <p14:creationId xmlns:p14="http://schemas.microsoft.com/office/powerpoint/2010/main" val="3609801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s-ES"/>
          </a:p>
        </p:txBody>
      </p:sp>
      <p:sp>
        <p:nvSpPr>
          <p:cNvPr id="3" name="Rectangle 9"/>
          <p:cNvSpPr>
            <a:spLocks noGrp="1" noChangeArrowheads="1"/>
          </p:cNvSpPr>
          <p:nvPr>
            <p:ph type="ftr" sz="quarter" idx="11"/>
          </p:nvPr>
        </p:nvSpPr>
        <p:spPr>
          <a:ln/>
        </p:spPr>
        <p:txBody>
          <a:bodyPr/>
          <a:lstStyle>
            <a:lvl1pPr>
              <a:defRPr/>
            </a:lvl1pPr>
          </a:lstStyle>
          <a:p>
            <a:pPr>
              <a:defRPr/>
            </a:pPr>
            <a:endParaRPr lang="es-ES"/>
          </a:p>
        </p:txBody>
      </p:sp>
      <p:sp>
        <p:nvSpPr>
          <p:cNvPr id="4" name="Rectangle 10"/>
          <p:cNvSpPr>
            <a:spLocks noGrp="1" noChangeArrowheads="1"/>
          </p:cNvSpPr>
          <p:nvPr>
            <p:ph type="sldNum" sz="quarter" idx="12"/>
          </p:nvPr>
        </p:nvSpPr>
        <p:spPr>
          <a:ln/>
        </p:spPr>
        <p:txBody>
          <a:bodyPr/>
          <a:lstStyle>
            <a:lvl1pPr>
              <a:defRPr/>
            </a:lvl1pPr>
          </a:lstStyle>
          <a:p>
            <a:fld id="{532228E8-B6C1-714A-B592-07F57885C352}" type="slidenum">
              <a:rPr lang="es-ES"/>
              <a:pPr/>
              <a:t>‹Nr.›</a:t>
            </a:fld>
            <a:endParaRPr lang="es-ES"/>
          </a:p>
        </p:txBody>
      </p:sp>
    </p:spTree>
    <p:extLst>
      <p:ext uri="{BB962C8B-B14F-4D97-AF65-F5344CB8AC3E}">
        <p14:creationId xmlns:p14="http://schemas.microsoft.com/office/powerpoint/2010/main" val="210359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fld id="{DE340EBB-E73F-C141-B134-CFC99A80C080}" type="slidenum">
              <a:rPr lang="es-ES"/>
              <a:pPr/>
              <a:t>‹Nr.›</a:t>
            </a:fld>
            <a:endParaRPr lang="es-ES"/>
          </a:p>
        </p:txBody>
      </p:sp>
    </p:spTree>
    <p:extLst>
      <p:ext uri="{BB962C8B-B14F-4D97-AF65-F5344CB8AC3E}">
        <p14:creationId xmlns:p14="http://schemas.microsoft.com/office/powerpoint/2010/main" val="3895843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fld id="{CAAF34D4-2EEB-2B47-85E4-BF59A3C01672}" type="slidenum">
              <a:rPr lang="es-ES"/>
              <a:pPr/>
              <a:t>‹Nr.›</a:t>
            </a:fld>
            <a:endParaRPr lang="es-ES"/>
          </a:p>
        </p:txBody>
      </p:sp>
    </p:spTree>
    <p:extLst>
      <p:ext uri="{BB962C8B-B14F-4D97-AF65-F5344CB8AC3E}">
        <p14:creationId xmlns:p14="http://schemas.microsoft.com/office/powerpoint/2010/main" val="17694876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238500" y="0"/>
            <a:ext cx="11925300" cy="3810000"/>
            <a:chOff x="-2040" y="0"/>
            <a:chExt cx="7512" cy="2400"/>
          </a:xfrm>
        </p:grpSpPr>
        <p:sp>
          <p:nvSpPr>
            <p:cNvPr id="56323"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a:defRPr/>
              </a:pPr>
              <a:endParaRPr lang="es-MX" sz="2400">
                <a:latin typeface="Times New Roman" pitchFamily="18" charset="0"/>
                <a:ea typeface="+mn-ea"/>
              </a:endParaRPr>
            </a:p>
          </p:txBody>
        </p:sp>
        <p:sp>
          <p:nvSpPr>
            <p:cNvPr id="56324"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a:defRPr/>
              </a:pPr>
              <a:endParaRPr lang="es-MX">
                <a:latin typeface="Arial" charset="0"/>
                <a:ea typeface="+mn-ea"/>
              </a:endParaRPr>
            </a:p>
          </p:txBody>
        </p:sp>
        <p:sp>
          <p:nvSpPr>
            <p:cNvPr id="56325"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pPr>
                <a:defRPr/>
              </a:pPr>
              <a:endParaRPr lang="es-MX">
                <a:latin typeface="Verdana" pitchFamily="34" charset="0"/>
                <a:ea typeface="+mn-ea"/>
              </a:endParaRPr>
            </a:p>
          </p:txBody>
        </p:sp>
      </p:grpSp>
      <p:sp>
        <p:nvSpPr>
          <p:cNvPr id="1027" name="Rectangle 6"/>
          <p:cNvSpPr>
            <a:spLocks noGrp="1" noChangeArrowheads="1"/>
          </p:cNvSpPr>
          <p:nvPr>
            <p:ph type="title"/>
          </p:nvPr>
        </p:nvSpPr>
        <p:spPr bwMode="auto">
          <a:xfrm>
            <a:off x="1370013" y="301625"/>
            <a:ext cx="73136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s-ES"/>
              <a:t>Haga clic para cambiar el estilo de título	</a:t>
            </a:r>
          </a:p>
        </p:txBody>
      </p:sp>
      <p:sp>
        <p:nvSpPr>
          <p:cNvPr id="1028" name="Rectangle 7"/>
          <p:cNvSpPr>
            <a:spLocks noGrp="1" noChangeArrowheads="1"/>
          </p:cNvSpPr>
          <p:nvPr>
            <p:ph type="body" idx="1"/>
          </p:nvPr>
        </p:nvSpPr>
        <p:spPr bwMode="auto">
          <a:xfrm>
            <a:off x="1370013" y="1827213"/>
            <a:ext cx="7313612"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6328"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Verdana" pitchFamily="34" charset="0"/>
                <a:ea typeface="+mn-ea"/>
              </a:defRPr>
            </a:lvl1pPr>
          </a:lstStyle>
          <a:p>
            <a:pPr>
              <a:defRPr/>
            </a:pPr>
            <a:endParaRPr lang="es-ES"/>
          </a:p>
        </p:txBody>
      </p:sp>
      <p:sp>
        <p:nvSpPr>
          <p:cNvPr id="56329"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atin typeface="Verdana" pitchFamily="34" charset="0"/>
                <a:ea typeface="+mn-ea"/>
              </a:defRPr>
            </a:lvl1pPr>
          </a:lstStyle>
          <a:p>
            <a:pPr>
              <a:defRPr/>
            </a:pPr>
            <a:endParaRPr lang="es-ES"/>
          </a:p>
        </p:txBody>
      </p:sp>
      <p:sp>
        <p:nvSpPr>
          <p:cNvPr id="56330"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F40E254-2DAC-2745-B56A-8018B2A2941C}" type="slidenum">
              <a:rPr lang="es-ES"/>
              <a:pPr/>
              <a:t>‹Nr.›</a:t>
            </a:fld>
            <a:endParaRPr lang="es-ES"/>
          </a:p>
        </p:txBody>
      </p:sp>
    </p:spTree>
  </p:cSld>
  <p:clrMap bg1="lt1" tx1="dk1" bg2="lt2" tx2="dk2" accent1="accent1" accent2="accent2" accent3="accent3" accent4="accent4" accent5="accent5" accent6="accent6" hlink="hlink" folHlink="folHlink"/>
  <p:sldLayoutIdLst>
    <p:sldLayoutId id="2147483677"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xStyles>
    <p:titleStyle>
      <a:lvl1pPr algn="l" rtl="0" eaLnBrk="0" fontAlgn="base" hangingPunct="0">
        <a:spcBef>
          <a:spcPct val="0"/>
        </a:spcBef>
        <a:spcAft>
          <a:spcPct val="0"/>
        </a:spcAft>
        <a:defRPr sz="3600">
          <a:solidFill>
            <a:schemeClr val="tx2"/>
          </a:solidFill>
          <a:latin typeface="+mj-lt"/>
          <a:ea typeface="ＭＳ Ｐゴシック" charset="0"/>
          <a:cs typeface="+mj-cs"/>
        </a:defRPr>
      </a:lvl1pPr>
      <a:lvl2pPr algn="l" rtl="0" eaLnBrk="0" fontAlgn="base" hangingPunct="0">
        <a:spcBef>
          <a:spcPct val="0"/>
        </a:spcBef>
        <a:spcAft>
          <a:spcPct val="0"/>
        </a:spcAft>
        <a:defRPr sz="3600">
          <a:solidFill>
            <a:schemeClr val="tx2"/>
          </a:solidFill>
          <a:latin typeface="Arial" charset="0"/>
          <a:ea typeface="ＭＳ Ｐゴシック" charset="0"/>
        </a:defRPr>
      </a:lvl2pPr>
      <a:lvl3pPr algn="l" rtl="0" eaLnBrk="0" fontAlgn="base" hangingPunct="0">
        <a:spcBef>
          <a:spcPct val="0"/>
        </a:spcBef>
        <a:spcAft>
          <a:spcPct val="0"/>
        </a:spcAft>
        <a:defRPr sz="3600">
          <a:solidFill>
            <a:schemeClr val="tx2"/>
          </a:solidFill>
          <a:latin typeface="Arial" charset="0"/>
          <a:ea typeface="ＭＳ Ｐゴシック" charset="0"/>
        </a:defRPr>
      </a:lvl3pPr>
      <a:lvl4pPr algn="l" rtl="0" eaLnBrk="0" fontAlgn="base" hangingPunct="0">
        <a:spcBef>
          <a:spcPct val="0"/>
        </a:spcBef>
        <a:spcAft>
          <a:spcPct val="0"/>
        </a:spcAft>
        <a:defRPr sz="3600">
          <a:solidFill>
            <a:schemeClr val="tx2"/>
          </a:solidFill>
          <a:latin typeface="Arial" charset="0"/>
          <a:ea typeface="ＭＳ Ｐゴシック" charset="0"/>
        </a:defRPr>
      </a:lvl4pPr>
      <a:lvl5pPr algn="l" rtl="0" eaLnBrk="0" fontAlgn="base" hangingPunct="0">
        <a:spcBef>
          <a:spcPct val="0"/>
        </a:spcBef>
        <a:spcAft>
          <a:spcPct val="0"/>
        </a:spcAft>
        <a:defRPr sz="3600">
          <a:solidFill>
            <a:schemeClr val="tx2"/>
          </a:solidFill>
          <a:latin typeface="Arial" charset="0"/>
          <a:ea typeface="ＭＳ Ｐゴシック"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charset="0"/>
        <a:buChar char="¡"/>
        <a:defRPr sz="29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accent2"/>
        </a:buClr>
        <a:buSzPct val="70000"/>
        <a:buFont typeface="Wingdings" charset="0"/>
        <a:buChar char="l"/>
        <a:defRPr sz="2500">
          <a:solidFill>
            <a:schemeClr val="tx1"/>
          </a:solidFill>
          <a:latin typeface="+mn-lt"/>
          <a:ea typeface="ＭＳ Ｐゴシック" charset="0"/>
        </a:defRPr>
      </a:lvl2pPr>
      <a:lvl3pPr marL="1143000" indent="-228600" algn="l" rtl="0" eaLnBrk="0" fontAlgn="base" hangingPunct="0">
        <a:spcBef>
          <a:spcPct val="20000"/>
        </a:spcBef>
        <a:spcAft>
          <a:spcPct val="0"/>
        </a:spcAft>
        <a:buClr>
          <a:schemeClr val="tx2"/>
        </a:buClr>
        <a:buSzPct val="65000"/>
        <a:buFont typeface="Wingdings" charset="0"/>
        <a:buChar char="¡"/>
        <a:defRPr sz="2200">
          <a:solidFill>
            <a:schemeClr val="tx1"/>
          </a:solidFill>
          <a:latin typeface="+mn-lt"/>
          <a:ea typeface="ＭＳ Ｐゴシック" charset="0"/>
        </a:defRPr>
      </a:lvl3pPr>
      <a:lvl4pPr marL="1600200" indent="-228600" algn="l" rtl="0" eaLnBrk="0" fontAlgn="base" hangingPunct="0">
        <a:spcBef>
          <a:spcPct val="20000"/>
        </a:spcBef>
        <a:spcAft>
          <a:spcPct val="0"/>
        </a:spcAft>
        <a:buClr>
          <a:schemeClr val="accent2"/>
        </a:buClr>
        <a:buSzPct val="70000"/>
        <a:buFont typeface="Wingdings" charset="0"/>
        <a:buChar char="l"/>
        <a:defRPr sz="1900">
          <a:solidFill>
            <a:schemeClr val="tx1"/>
          </a:solidFill>
          <a:latin typeface="+mn-lt"/>
          <a:ea typeface="ＭＳ Ｐゴシック" charset="0"/>
        </a:defRPr>
      </a:lvl4pPr>
      <a:lvl5pPr marL="2057400" indent="-228600" algn="l" rtl="0" eaLnBrk="0" fontAlgn="base" hangingPunct="0">
        <a:spcBef>
          <a:spcPct val="20000"/>
        </a:spcBef>
        <a:spcAft>
          <a:spcPct val="0"/>
        </a:spcAft>
        <a:buClr>
          <a:schemeClr val="tx2"/>
        </a:buClr>
        <a:buSzPct val="60000"/>
        <a:buFont typeface="Wingdings" charset="0"/>
        <a:buChar char="¡"/>
        <a:defRPr sz="1900">
          <a:solidFill>
            <a:schemeClr val="tx1"/>
          </a:solidFill>
          <a:latin typeface="+mn-lt"/>
          <a:ea typeface="ＭＳ Ｐゴシック" charset="0"/>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115616" y="2996952"/>
            <a:ext cx="7239000" cy="1444625"/>
          </a:xfrm>
        </p:spPr>
        <p:txBody>
          <a:bodyPr/>
          <a:lstStyle/>
          <a:p>
            <a:pPr algn="ctr"/>
            <a:r>
              <a:rPr lang="es-ES" sz="3600" dirty="0"/>
              <a:t>Programa de Estudios por Competencias </a:t>
            </a:r>
            <a:r>
              <a:rPr lang="es-ES" sz="3600" dirty="0" smtClean="0"/>
              <a:t/>
            </a:r>
            <a:br>
              <a:rPr lang="es-ES" sz="3600" dirty="0" smtClean="0"/>
            </a:br>
            <a:r>
              <a:rPr lang="es-ES" sz="3600" dirty="0" smtClean="0"/>
              <a:t>Taller de Titulación</a:t>
            </a:r>
            <a:endParaRPr lang="es-ES" sz="3600" dirty="0"/>
          </a:p>
        </p:txBody>
      </p:sp>
      <p:sp>
        <p:nvSpPr>
          <p:cNvPr id="5" name="Subtítulo 4"/>
          <p:cNvSpPr>
            <a:spLocks noGrp="1"/>
          </p:cNvSpPr>
          <p:nvPr>
            <p:ph type="subTitle" idx="1"/>
          </p:nvPr>
        </p:nvSpPr>
        <p:spPr>
          <a:xfrm>
            <a:off x="1115616" y="4725144"/>
            <a:ext cx="7239000" cy="1752600"/>
          </a:xfrm>
        </p:spPr>
        <p:txBody>
          <a:bodyPr>
            <a:normAutofit/>
          </a:bodyPr>
          <a:lstStyle/>
          <a:p>
            <a:r>
              <a:rPr lang="es-ES" dirty="0" smtClean="0"/>
              <a:t>Elaborado por: M. En T. I. Rafael Valentín Mendoza Méndez</a:t>
            </a:r>
            <a:endParaRPr lang="es-ES" dirty="0"/>
          </a:p>
        </p:txBody>
      </p:sp>
      <p:pic>
        <p:nvPicPr>
          <p:cNvPr id="6" name="Imagen 5"/>
          <p:cNvPicPr>
            <a:picLocks noChangeAspect="1"/>
          </p:cNvPicPr>
          <p:nvPr/>
        </p:nvPicPr>
        <p:blipFill rotWithShape="1">
          <a:blip r:embed="rId2">
            <a:extLst>
              <a:ext uri="{BEBA8EAE-BF5A-486C-A8C5-ECC9F3942E4B}">
                <a14:imgProps xmlns:a14="http://schemas.microsoft.com/office/drawing/2010/main">
                  <a14:imgLayer r:embed="rId3">
                    <a14:imgEffect>
                      <a14:backgroundRemoval t="625" b="90000" l="1875" r="20000"/>
                    </a14:imgEffect>
                  </a14:imgLayer>
                </a14:imgProps>
              </a:ext>
            </a:extLst>
          </a:blip>
          <a:srcRect r="80297"/>
          <a:stretch/>
        </p:blipFill>
        <p:spPr>
          <a:xfrm>
            <a:off x="0" y="116632"/>
            <a:ext cx="2051720" cy="1915368"/>
          </a:xfrm>
          <a:prstGeom prst="rect">
            <a:avLst/>
          </a:prstGeom>
          <a:noFill/>
          <a:ln>
            <a:noFill/>
          </a:ln>
        </p:spPr>
      </p:pic>
      <p:pic>
        <p:nvPicPr>
          <p:cNvPr id="7" name="Imagen 6"/>
          <p:cNvPicPr>
            <a:picLocks noChangeAspect="1"/>
          </p:cNvPicPr>
          <p:nvPr/>
        </p:nvPicPr>
        <p:blipFill rotWithShape="1">
          <a:blip r:embed="rId4">
            <a:clrChange>
              <a:clrFrom>
                <a:srgbClr val="F9F9F6"/>
              </a:clrFrom>
              <a:clrTo>
                <a:srgbClr val="F9F9F6">
                  <a:alpha val="0"/>
                </a:srgbClr>
              </a:clrTo>
            </a:clrChange>
          </a:blip>
          <a:srcRect t="8759"/>
          <a:stretch/>
        </p:blipFill>
        <p:spPr>
          <a:xfrm>
            <a:off x="7236296" y="1"/>
            <a:ext cx="1907704" cy="1984373"/>
          </a:xfrm>
          <a:prstGeom prst="rect">
            <a:avLst/>
          </a:prstGeom>
        </p:spPr>
      </p:pic>
      <p:sp>
        <p:nvSpPr>
          <p:cNvPr id="8" name="CuadroTexto 7"/>
          <p:cNvSpPr txBox="1"/>
          <p:nvPr/>
        </p:nvSpPr>
        <p:spPr>
          <a:xfrm>
            <a:off x="1979712" y="260648"/>
            <a:ext cx="5334000" cy="1938992"/>
          </a:xfrm>
          <a:prstGeom prst="rect">
            <a:avLst/>
          </a:prstGeom>
          <a:noFill/>
        </p:spPr>
        <p:txBody>
          <a:bodyPr wrap="square" rtlCol="0">
            <a:spAutoFit/>
          </a:bodyPr>
          <a:lstStyle/>
          <a:p>
            <a:pPr algn="ctr"/>
            <a:r>
              <a:rPr lang="es-ES" sz="2000" b="1" dirty="0" smtClean="0"/>
              <a:t>UNIVERSIDAD AUTÓNOMA DEL ESTADO DE MÉXICO</a:t>
            </a:r>
          </a:p>
          <a:p>
            <a:pPr algn="ctr"/>
            <a:r>
              <a:rPr lang="es-ES" sz="2000" b="1" dirty="0" smtClean="0"/>
              <a:t>CENTRO UNIVERSITARIO UAEM TEMASCALTEPEC</a:t>
            </a:r>
          </a:p>
          <a:p>
            <a:pPr algn="ctr"/>
            <a:r>
              <a:rPr lang="es-ES" sz="2000" b="1" dirty="0" smtClean="0"/>
              <a:t>LICENCIATURA EN INFORMÁTICA ADMINISTRATIVA</a:t>
            </a:r>
            <a:endParaRPr lang="es-ES" sz="2000" b="1" dirty="0"/>
          </a:p>
        </p:txBody>
      </p:sp>
    </p:spTree>
    <p:extLst>
      <p:ext uri="{BB962C8B-B14F-4D97-AF65-F5344CB8AC3E}">
        <p14:creationId xmlns:p14="http://schemas.microsoft.com/office/powerpoint/2010/main" val="2971960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MX" sz="3200">
                <a:latin typeface="Arial" charset="0"/>
              </a:rPr>
              <a:t>Algunas dificultades en la Selección del Tema</a:t>
            </a:r>
            <a:endParaRPr lang="es-ES" sz="3200">
              <a:latin typeface="Arial" charset="0"/>
            </a:endParaRPr>
          </a:p>
        </p:txBody>
      </p:sp>
      <p:sp>
        <p:nvSpPr>
          <p:cNvPr id="10243" name="Rectangle 3"/>
          <p:cNvSpPr>
            <a:spLocks noGrp="1" noChangeArrowheads="1"/>
          </p:cNvSpPr>
          <p:nvPr>
            <p:ph type="body" idx="1"/>
          </p:nvPr>
        </p:nvSpPr>
        <p:spPr/>
        <p:txBody>
          <a:bodyPr/>
          <a:lstStyle/>
          <a:p>
            <a:pPr eaLnBrk="1" hangingPunct="1">
              <a:lnSpc>
                <a:spcPct val="80000"/>
              </a:lnSpc>
            </a:pPr>
            <a:r>
              <a:rPr lang="es-MX" sz="2500">
                <a:latin typeface="Verdana" charset="0"/>
              </a:rPr>
              <a:t>Hay que distinguir lo fundamental de lo secundario.</a:t>
            </a:r>
          </a:p>
          <a:p>
            <a:pPr eaLnBrk="1" hangingPunct="1">
              <a:lnSpc>
                <a:spcPct val="80000"/>
              </a:lnSpc>
            </a:pPr>
            <a:r>
              <a:rPr lang="es-MX" sz="2500">
                <a:latin typeface="Verdana" charset="0"/>
              </a:rPr>
              <a:t>El tema no ha sido comprendido lo suficiente.</a:t>
            </a:r>
          </a:p>
          <a:p>
            <a:pPr eaLnBrk="1" hangingPunct="1">
              <a:lnSpc>
                <a:spcPct val="80000"/>
              </a:lnSpc>
            </a:pPr>
            <a:r>
              <a:rPr lang="es-MX" sz="2500">
                <a:latin typeface="Verdana" charset="0"/>
              </a:rPr>
              <a:t>Se rechaza la perspectiva de trabajar metódicamente y se prefiere “la inspiración”.</a:t>
            </a:r>
          </a:p>
          <a:p>
            <a:pPr eaLnBrk="1" hangingPunct="1">
              <a:lnSpc>
                <a:spcPct val="80000"/>
              </a:lnSpc>
            </a:pPr>
            <a:r>
              <a:rPr lang="es-MX" sz="2500">
                <a:latin typeface="Verdana" charset="0"/>
              </a:rPr>
              <a:t>No suele ser atributo de la juventud el espíritu de síntesis.</a:t>
            </a:r>
          </a:p>
          <a:p>
            <a:pPr eaLnBrk="1" hangingPunct="1">
              <a:lnSpc>
                <a:spcPct val="80000"/>
              </a:lnSpc>
            </a:pPr>
            <a:r>
              <a:rPr lang="es-MX" sz="2500">
                <a:latin typeface="Verdana" charset="0"/>
              </a:rPr>
              <a:t>La dispersión mental y la superficialidad conducen al verbalismo.</a:t>
            </a:r>
            <a:endParaRPr lang="es-ES" sz="2500">
              <a:latin typeface="Verdana"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sz="4400" b="1">
                <a:effectLst>
                  <a:outerShdw blurRad="38100" dist="38100" dir="2700000" algn="tl">
                    <a:srgbClr val="DDDDDD"/>
                  </a:outerShdw>
                </a:effectLst>
                <a:latin typeface="Calibri" charset="0"/>
              </a:rPr>
              <a:t>Delimitación de la investigación</a:t>
            </a:r>
            <a:endParaRPr lang="en-US" sz="4400">
              <a:effectLst>
                <a:outerShdw blurRad="38100" dist="38100" dir="2700000" algn="tl">
                  <a:srgbClr val="DDDDDD"/>
                </a:outerShdw>
              </a:effectLst>
              <a:latin typeface="Calibri" charset="0"/>
            </a:endParaRPr>
          </a:p>
        </p:txBody>
      </p:sp>
      <p:sp>
        <p:nvSpPr>
          <p:cNvPr id="12291" name="2 Marcador de contenido"/>
          <p:cNvSpPr>
            <a:spLocks noGrp="1"/>
          </p:cNvSpPr>
          <p:nvPr>
            <p:ph idx="1"/>
          </p:nvPr>
        </p:nvSpPr>
        <p:spPr/>
        <p:txBody>
          <a:bodyPr/>
          <a:lstStyle/>
          <a:p>
            <a:pPr algn="just">
              <a:spcBef>
                <a:spcPts val="600"/>
              </a:spcBef>
              <a:spcAft>
                <a:spcPts val="600"/>
              </a:spcAft>
            </a:pPr>
            <a:r>
              <a:rPr lang="es-VE">
                <a:latin typeface="Constantia" charset="0"/>
              </a:rPr>
              <a:t>El primer punto en el proceso de concebir un objeto de investigación es </a:t>
            </a:r>
            <a:r>
              <a:rPr lang="es-VE" b="1" i="1">
                <a:latin typeface="Constantia" charset="0"/>
              </a:rPr>
              <a:t>saber plantear adecuadamente un problema</a:t>
            </a:r>
            <a:r>
              <a:rPr lang="es-VE">
                <a:latin typeface="Constantia" charset="0"/>
              </a:rPr>
              <a:t> a fin de </a:t>
            </a:r>
            <a:r>
              <a:rPr lang="es-VE" b="1" i="1">
                <a:latin typeface="Constantia" charset="0"/>
              </a:rPr>
              <a:t>ubicarlo</a:t>
            </a:r>
            <a:r>
              <a:rPr lang="es-VE" i="1">
                <a:latin typeface="Constantia" charset="0"/>
              </a:rPr>
              <a:t> </a:t>
            </a:r>
            <a:r>
              <a:rPr lang="es-VE" b="1" i="1">
                <a:latin typeface="Constantia" charset="0"/>
              </a:rPr>
              <a:t>correctamente</a:t>
            </a:r>
            <a:r>
              <a:rPr lang="es-VE" i="1">
                <a:latin typeface="Constantia" charset="0"/>
              </a:rPr>
              <a:t> y </a:t>
            </a:r>
            <a:r>
              <a:rPr lang="es-VE" b="1" i="1">
                <a:latin typeface="Constantia" charset="0"/>
              </a:rPr>
              <a:t>formularlo</a:t>
            </a:r>
            <a:r>
              <a:rPr lang="es-VE" i="1">
                <a:latin typeface="Constantia" charset="0"/>
              </a:rPr>
              <a:t> </a:t>
            </a:r>
            <a:r>
              <a:rPr lang="es-VE" b="1" i="1">
                <a:latin typeface="Constantia" charset="0"/>
              </a:rPr>
              <a:t>conceptualmente</a:t>
            </a:r>
            <a:r>
              <a:rPr lang="es-VE">
                <a:latin typeface="Constantia" charset="0"/>
              </a:rPr>
              <a:t>.</a:t>
            </a:r>
          </a:p>
          <a:p>
            <a:pPr algn="just">
              <a:spcBef>
                <a:spcPts val="600"/>
              </a:spcBef>
              <a:spcAft>
                <a:spcPts val="600"/>
              </a:spcAft>
            </a:pPr>
            <a:r>
              <a:rPr lang="es-VE">
                <a:latin typeface="Constantia" charset="0"/>
              </a:rPr>
              <a:t>¿Cómo </a:t>
            </a:r>
            <a:r>
              <a:rPr lang="es-VE" b="1" i="1">
                <a:latin typeface="Constantia" charset="0"/>
              </a:rPr>
              <a:t>plantear-delimitar</a:t>
            </a:r>
            <a:r>
              <a:rPr lang="es-VE">
                <a:latin typeface="Constantia" charset="0"/>
              </a:rPr>
              <a:t> un tema o problema de investigación?</a:t>
            </a:r>
          </a:p>
          <a:p>
            <a:pPr lvl="1" algn="just">
              <a:spcBef>
                <a:spcPts val="600"/>
              </a:spcBef>
              <a:spcAft>
                <a:spcPts val="600"/>
              </a:spcAft>
            </a:pPr>
            <a:r>
              <a:rPr lang="es-VE">
                <a:latin typeface="Constantia" charset="0"/>
              </a:rPr>
              <a:t>Todo problema no surge aislado, está condicionado por una multiplicidad y variedad de </a:t>
            </a:r>
            <a:r>
              <a:rPr lang="es-VE" b="1" i="1">
                <a:latin typeface="Constantia" charset="0"/>
              </a:rPr>
              <a:t>factores</a:t>
            </a:r>
            <a:r>
              <a:rPr lang="es-VE">
                <a:latin typeface="Constantia" charset="0"/>
              </a:rPr>
              <a:t>, forman parte de una totalidad más amplia: histórica, social, económica, política, ecológica, etc</a:t>
            </a:r>
            <a:r>
              <a:rPr lang="es-VE" b="1" i="1">
                <a:latin typeface="Constantia" charset="0"/>
              </a:rPr>
              <a:t>.(Contextualizar)</a:t>
            </a:r>
            <a:endParaRPr lang="en-US" b="1" i="1">
              <a:latin typeface="Constantia" charset="0"/>
            </a:endParaRPr>
          </a:p>
        </p:txBody>
      </p:sp>
    </p:spTree>
    <p:extLst>
      <p:ext uri="{BB962C8B-B14F-4D97-AF65-F5344CB8AC3E}">
        <p14:creationId xmlns:p14="http://schemas.microsoft.com/office/powerpoint/2010/main" val="15959086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sz="4500" b="1">
                <a:effectLst>
                  <a:outerShdw blurRad="38100" dist="38100" dir="2700000" algn="tl">
                    <a:srgbClr val="DDDDDD"/>
                  </a:outerShdw>
                </a:effectLst>
                <a:latin typeface="Calibri" charset="0"/>
              </a:rPr>
              <a:t>Delimitación de la investigación</a:t>
            </a:r>
            <a:endParaRPr lang="en-US" sz="4500">
              <a:effectLst>
                <a:outerShdw blurRad="38100" dist="38100" dir="2700000" algn="tl">
                  <a:srgbClr val="DDDDDD"/>
                </a:outerShdw>
              </a:effectLst>
              <a:latin typeface="Calibri" charset="0"/>
            </a:endParaRPr>
          </a:p>
        </p:txBody>
      </p:sp>
      <p:sp>
        <p:nvSpPr>
          <p:cNvPr id="13315" name="2 Marcador de contenido"/>
          <p:cNvSpPr>
            <a:spLocks noGrp="1"/>
          </p:cNvSpPr>
          <p:nvPr>
            <p:ph idx="1"/>
          </p:nvPr>
        </p:nvSpPr>
        <p:spPr/>
        <p:txBody>
          <a:bodyPr/>
          <a:lstStyle/>
          <a:p>
            <a:pPr algn="just">
              <a:spcBef>
                <a:spcPts val="600"/>
              </a:spcBef>
              <a:spcAft>
                <a:spcPts val="600"/>
              </a:spcAft>
            </a:pPr>
            <a:r>
              <a:rPr lang="es-VE">
                <a:latin typeface="Constantia" charset="0"/>
              </a:rPr>
              <a:t>¿Cómo </a:t>
            </a:r>
            <a:r>
              <a:rPr lang="es-VE" b="1" i="1">
                <a:latin typeface="Constantia" charset="0"/>
              </a:rPr>
              <a:t>plantear-delimitar</a:t>
            </a:r>
            <a:r>
              <a:rPr lang="es-VE">
                <a:latin typeface="Constantia" charset="0"/>
              </a:rPr>
              <a:t> un tema o problema de investigación?</a:t>
            </a:r>
          </a:p>
          <a:p>
            <a:pPr lvl="1" algn="just">
              <a:spcBef>
                <a:spcPts val="600"/>
              </a:spcBef>
              <a:spcAft>
                <a:spcPts val="600"/>
              </a:spcAft>
            </a:pPr>
            <a:r>
              <a:rPr lang="es-VE">
                <a:latin typeface="Constantia" charset="0"/>
              </a:rPr>
              <a:t>De un adecuado </a:t>
            </a:r>
            <a:r>
              <a:rPr lang="es-VE" b="1" i="1">
                <a:latin typeface="Constantia" charset="0"/>
              </a:rPr>
              <a:t>planteamiento-delimitación</a:t>
            </a:r>
            <a:r>
              <a:rPr lang="es-VE">
                <a:latin typeface="Constantia" charset="0"/>
              </a:rPr>
              <a:t> del tema o problema, depende el </a:t>
            </a:r>
            <a:r>
              <a:rPr lang="es-VE" b="1" i="1">
                <a:latin typeface="Constantia" charset="0"/>
              </a:rPr>
              <a:t>éxito</a:t>
            </a:r>
            <a:r>
              <a:rPr lang="es-VE">
                <a:latin typeface="Constantia" charset="0"/>
              </a:rPr>
              <a:t> de toda investigación; porque en esta parte es donde se encuentra el resumen de los </a:t>
            </a:r>
            <a:r>
              <a:rPr lang="es-VE" b="1" i="1">
                <a:latin typeface="Constantia" charset="0"/>
              </a:rPr>
              <a:t>componentes (variables)</a:t>
            </a:r>
            <a:r>
              <a:rPr lang="es-VE">
                <a:latin typeface="Constantia" charset="0"/>
              </a:rPr>
              <a:t> y </a:t>
            </a:r>
            <a:r>
              <a:rPr lang="es-VE" b="1" i="1">
                <a:latin typeface="Constantia" charset="0"/>
              </a:rPr>
              <a:t>características (Marco teórico)</a:t>
            </a:r>
            <a:r>
              <a:rPr lang="es-VE">
                <a:latin typeface="Constantia" charset="0"/>
              </a:rPr>
              <a:t> del tema o problema estableciendo la </a:t>
            </a:r>
            <a:r>
              <a:rPr lang="es-VE" b="1" i="1">
                <a:latin typeface="Constantia" charset="0"/>
              </a:rPr>
              <a:t>dirección (Marco Metodológico y Tipo de Investigación) </a:t>
            </a:r>
            <a:r>
              <a:rPr lang="es-VE">
                <a:latin typeface="Constantia" charset="0"/>
              </a:rPr>
              <a:t>del estudio a realizar. </a:t>
            </a:r>
            <a:endParaRPr lang="es-VE" sz="3400">
              <a:latin typeface="Constantia" charset="0"/>
            </a:endParaRPr>
          </a:p>
        </p:txBody>
      </p:sp>
      <p:pic>
        <p:nvPicPr>
          <p:cNvPr id="133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3288" y="5292725"/>
            <a:ext cx="1614487" cy="13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50496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VE" sz="3600" b="1">
                <a:effectLst>
                  <a:outerShdw blurRad="38100" dist="38100" dir="2700000" algn="tl">
                    <a:srgbClr val="DDDDDD"/>
                  </a:outerShdw>
                </a:effectLst>
                <a:latin typeface="Calibri" charset="0"/>
              </a:rPr>
              <a:t>¿Cómo </a:t>
            </a:r>
            <a:r>
              <a:rPr lang="es-VE" sz="3600" b="1" i="1">
                <a:effectLst>
                  <a:outerShdw blurRad="38100" dist="38100" dir="2700000" algn="tl">
                    <a:srgbClr val="DDDDDD"/>
                  </a:outerShdw>
                </a:effectLst>
                <a:latin typeface="Calibri" charset="0"/>
              </a:rPr>
              <a:t>plantear-delimitar</a:t>
            </a:r>
            <a:r>
              <a:rPr lang="es-VE" sz="3600" b="1">
                <a:effectLst>
                  <a:outerShdw blurRad="38100" dist="38100" dir="2700000" algn="tl">
                    <a:srgbClr val="DDDDDD"/>
                  </a:outerShdw>
                </a:effectLst>
                <a:latin typeface="Calibri" charset="0"/>
              </a:rPr>
              <a:t> un tema o problema de investigación?</a:t>
            </a:r>
          </a:p>
        </p:txBody>
      </p:sp>
      <p:sp>
        <p:nvSpPr>
          <p:cNvPr id="14339" name="2 Marcador de contenido"/>
          <p:cNvSpPr>
            <a:spLocks noGrp="1"/>
          </p:cNvSpPr>
          <p:nvPr>
            <p:ph idx="1"/>
          </p:nvPr>
        </p:nvSpPr>
        <p:spPr/>
        <p:txBody>
          <a:bodyPr/>
          <a:lstStyle/>
          <a:p>
            <a:pPr algn="just">
              <a:spcBef>
                <a:spcPts val="600"/>
              </a:spcBef>
              <a:spcAft>
                <a:spcPts val="600"/>
              </a:spcAft>
            </a:pPr>
            <a:r>
              <a:rPr lang="es-VE" sz="2800" dirty="0">
                <a:latin typeface="Constantia" charset="0"/>
              </a:rPr>
              <a:t>Señalar los </a:t>
            </a:r>
            <a:r>
              <a:rPr lang="es-VE" sz="2800" b="1" i="1" dirty="0">
                <a:latin typeface="Constantia" charset="0"/>
              </a:rPr>
              <a:t>límites teóricos del problema </a:t>
            </a:r>
            <a:r>
              <a:rPr lang="es-VE" sz="2800" dirty="0">
                <a:latin typeface="Constantia" charset="0"/>
              </a:rPr>
              <a:t>mediante su conceptualización , es decir, exponer las </a:t>
            </a:r>
            <a:r>
              <a:rPr lang="es-VE" sz="2800" b="1" i="1" dirty="0">
                <a:latin typeface="Constantia" charset="0"/>
              </a:rPr>
              <a:t>ideas</a:t>
            </a:r>
            <a:r>
              <a:rPr lang="es-VE" sz="2800" dirty="0">
                <a:latin typeface="Constantia" charset="0"/>
              </a:rPr>
              <a:t> y </a:t>
            </a:r>
            <a:r>
              <a:rPr lang="es-VE" sz="2800" b="1" i="1" dirty="0">
                <a:latin typeface="Constantia" charset="0"/>
              </a:rPr>
              <a:t>conceptos</a:t>
            </a:r>
            <a:r>
              <a:rPr lang="es-VE" sz="2800" dirty="0">
                <a:latin typeface="Constantia" charset="0"/>
              </a:rPr>
              <a:t> relacionados con el problema que se estudia.</a:t>
            </a:r>
          </a:p>
          <a:p>
            <a:pPr lvl="1" algn="just">
              <a:spcBef>
                <a:spcPts val="600"/>
              </a:spcBef>
              <a:spcAft>
                <a:spcPts val="600"/>
              </a:spcAft>
            </a:pPr>
            <a:r>
              <a:rPr lang="es-VE" sz="2400" dirty="0">
                <a:latin typeface="Constantia" charset="0"/>
              </a:rPr>
              <a:t>Precisar los </a:t>
            </a:r>
            <a:r>
              <a:rPr lang="es-VE" sz="2400" b="1" i="1" dirty="0">
                <a:latin typeface="Constantia" charset="0"/>
              </a:rPr>
              <a:t>factores</a:t>
            </a:r>
            <a:r>
              <a:rPr lang="es-VE" sz="2400" dirty="0">
                <a:latin typeface="Constantia" charset="0"/>
              </a:rPr>
              <a:t> o </a:t>
            </a:r>
            <a:r>
              <a:rPr lang="es-VE" sz="2400" b="1" i="1" dirty="0">
                <a:latin typeface="Constantia" charset="0"/>
              </a:rPr>
              <a:t>características</a:t>
            </a:r>
            <a:r>
              <a:rPr lang="es-VE" sz="2400" dirty="0">
                <a:latin typeface="Constantia" charset="0"/>
              </a:rPr>
              <a:t> del problema que interesa investigar.</a:t>
            </a:r>
          </a:p>
          <a:p>
            <a:pPr algn="just">
              <a:spcBef>
                <a:spcPts val="600"/>
              </a:spcBef>
              <a:spcAft>
                <a:spcPts val="600"/>
              </a:spcAft>
            </a:pPr>
            <a:r>
              <a:rPr lang="es-VE" sz="2800" dirty="0">
                <a:latin typeface="Constantia" charset="0"/>
              </a:rPr>
              <a:t>Fijar </a:t>
            </a:r>
            <a:r>
              <a:rPr lang="es-VE" sz="2800" b="1" i="1" dirty="0">
                <a:latin typeface="Constantia" charset="0"/>
              </a:rPr>
              <a:t>los límites temporales de la investigación</a:t>
            </a:r>
            <a:r>
              <a:rPr lang="es-VE" sz="2800" i="1" dirty="0">
                <a:latin typeface="Constantia" charset="0"/>
              </a:rPr>
              <a:t>, </a:t>
            </a:r>
            <a:r>
              <a:rPr lang="es-VE" sz="2800" dirty="0">
                <a:latin typeface="Constantia" charset="0"/>
              </a:rPr>
              <a:t>ya que el interés puede radicar en analizar el problema durante un </a:t>
            </a:r>
            <a:r>
              <a:rPr lang="es-VE" sz="2800" b="1" i="1" dirty="0">
                <a:latin typeface="Constantia" charset="0"/>
              </a:rPr>
              <a:t>período determinado</a:t>
            </a:r>
            <a:r>
              <a:rPr lang="es-VE" sz="2800" dirty="0">
                <a:latin typeface="Constantia" charset="0"/>
              </a:rPr>
              <a:t>, o en conocer sus mutaciones en el </a:t>
            </a:r>
            <a:r>
              <a:rPr lang="es-VE" sz="2800" b="1" i="1" dirty="0">
                <a:latin typeface="Constantia" charset="0"/>
              </a:rPr>
              <a:t>paso del tiempo</a:t>
            </a:r>
            <a:r>
              <a:rPr lang="es-VE" sz="2800" dirty="0">
                <a:latin typeface="Constantia" charset="0"/>
              </a:rPr>
              <a:t>.</a:t>
            </a:r>
          </a:p>
        </p:txBody>
      </p:sp>
    </p:spTree>
    <p:extLst>
      <p:ext uri="{BB962C8B-B14F-4D97-AF65-F5344CB8AC3E}">
        <p14:creationId xmlns:p14="http://schemas.microsoft.com/office/powerpoint/2010/main" val="119915102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VE" sz="3600" b="1">
                <a:effectLst>
                  <a:outerShdw blurRad="38100" dist="38100" dir="2700000" algn="tl">
                    <a:srgbClr val="DDDDDD"/>
                  </a:outerShdw>
                </a:effectLst>
                <a:latin typeface="Calibri" charset="0"/>
              </a:rPr>
              <a:t>¿Cómo </a:t>
            </a:r>
            <a:r>
              <a:rPr lang="es-VE" sz="3600" b="1" i="1">
                <a:effectLst>
                  <a:outerShdw blurRad="38100" dist="38100" dir="2700000" algn="tl">
                    <a:srgbClr val="DDDDDD"/>
                  </a:outerShdw>
                </a:effectLst>
                <a:latin typeface="Calibri" charset="0"/>
              </a:rPr>
              <a:t>plantear-delimitar</a:t>
            </a:r>
            <a:r>
              <a:rPr lang="es-VE" sz="3600" b="1">
                <a:effectLst>
                  <a:outerShdw blurRad="38100" dist="38100" dir="2700000" algn="tl">
                    <a:srgbClr val="DDDDDD"/>
                  </a:outerShdw>
                </a:effectLst>
                <a:latin typeface="Calibri" charset="0"/>
              </a:rPr>
              <a:t> un tema o problema de investigación?</a:t>
            </a:r>
          </a:p>
        </p:txBody>
      </p:sp>
      <p:sp>
        <p:nvSpPr>
          <p:cNvPr id="3" name="2 Marcador de contenido"/>
          <p:cNvSpPr>
            <a:spLocks noGrp="1"/>
          </p:cNvSpPr>
          <p:nvPr>
            <p:ph idx="1"/>
          </p:nvPr>
        </p:nvSpPr>
        <p:spPr>
          <a:xfrm>
            <a:off x="457200" y="2039938"/>
            <a:ext cx="8229600" cy="4389437"/>
          </a:xfrm>
        </p:spPr>
        <p:txBody>
          <a:bodyPr>
            <a:normAutofit/>
          </a:bodyPr>
          <a:lstStyle/>
          <a:p>
            <a:pPr algn="just">
              <a:lnSpc>
                <a:spcPct val="80000"/>
              </a:lnSpc>
              <a:spcBef>
                <a:spcPts val="600"/>
              </a:spcBef>
              <a:spcAft>
                <a:spcPts val="600"/>
              </a:spcAft>
            </a:pPr>
            <a:r>
              <a:rPr lang="es-VE" sz="2400">
                <a:latin typeface="Constantia" charset="0"/>
              </a:rPr>
              <a:t>Establecer los </a:t>
            </a:r>
            <a:r>
              <a:rPr lang="es-VE" sz="2400" b="1" i="1">
                <a:latin typeface="Constantia" charset="0"/>
              </a:rPr>
              <a:t>límites espaciales</a:t>
            </a:r>
            <a:r>
              <a:rPr lang="es-VE" sz="2400">
                <a:latin typeface="Constantia" charset="0"/>
              </a:rPr>
              <a:t> de la investigación</a:t>
            </a:r>
            <a:r>
              <a:rPr lang="es-VE" sz="2400" i="1">
                <a:latin typeface="Constantia" charset="0"/>
              </a:rPr>
              <a:t>, </a:t>
            </a:r>
            <a:r>
              <a:rPr lang="es-VE" sz="2400">
                <a:latin typeface="Constantia" charset="0"/>
              </a:rPr>
              <a:t>ya que difícilmente un fenómeno podrá estudiarse en todo el ámbito en que se presenta, por lo que se señala el </a:t>
            </a:r>
            <a:r>
              <a:rPr lang="es-VE" sz="2400" b="1" i="1">
                <a:latin typeface="Constantia" charset="0"/>
              </a:rPr>
              <a:t>área geográfica </a:t>
            </a:r>
            <a:r>
              <a:rPr lang="es-VE" sz="2400">
                <a:latin typeface="Constantia" charset="0"/>
              </a:rPr>
              <a:t>(región, zona, territorio) que comprenderá la investigación. </a:t>
            </a:r>
          </a:p>
          <a:p>
            <a:pPr lvl="1" algn="just">
              <a:lnSpc>
                <a:spcPct val="80000"/>
              </a:lnSpc>
              <a:spcBef>
                <a:spcPts val="600"/>
              </a:spcBef>
              <a:spcAft>
                <a:spcPts val="600"/>
              </a:spcAft>
            </a:pPr>
            <a:r>
              <a:rPr lang="es-VE" sz="2000">
                <a:latin typeface="Constantia" charset="0"/>
              </a:rPr>
              <a:t>Se selecciona una </a:t>
            </a:r>
            <a:r>
              <a:rPr lang="es-VE" sz="2000" b="1" i="1">
                <a:latin typeface="Constantia" charset="0"/>
              </a:rPr>
              <a:t>parte del universo de observación (muestra)</a:t>
            </a:r>
            <a:r>
              <a:rPr lang="es-VE" sz="2000">
                <a:latin typeface="Constantia" charset="0"/>
              </a:rPr>
              <a:t>, sobre la cual se realizará el estudio y los resultados de aquélla se generalizarán para la población de la que se extrajo. </a:t>
            </a:r>
          </a:p>
          <a:p>
            <a:pPr algn="just">
              <a:lnSpc>
                <a:spcPct val="80000"/>
              </a:lnSpc>
              <a:spcBef>
                <a:spcPts val="600"/>
              </a:spcBef>
              <a:spcAft>
                <a:spcPts val="600"/>
              </a:spcAft>
            </a:pPr>
            <a:r>
              <a:rPr lang="es-VE" sz="2400">
                <a:latin typeface="Constantia" charset="0"/>
              </a:rPr>
              <a:t>Definir las </a:t>
            </a:r>
            <a:r>
              <a:rPr lang="es-VE" sz="2400" b="1" i="1">
                <a:latin typeface="Constantia" charset="0"/>
              </a:rPr>
              <a:t>unidades de observación</a:t>
            </a:r>
            <a:r>
              <a:rPr lang="es-VE" sz="2400" i="1">
                <a:latin typeface="Constantia" charset="0"/>
              </a:rPr>
              <a:t>, </a:t>
            </a:r>
            <a:r>
              <a:rPr lang="es-VE" sz="2400">
                <a:latin typeface="Constantia" charset="0"/>
              </a:rPr>
              <a:t>esto permitirá tener una idea concreta sobre las </a:t>
            </a:r>
            <a:r>
              <a:rPr lang="es-VE" sz="2400" b="1" i="1">
                <a:latin typeface="Constantia" charset="0"/>
              </a:rPr>
              <a:t>características</a:t>
            </a:r>
            <a:r>
              <a:rPr lang="es-VE" sz="2400">
                <a:latin typeface="Constantia" charset="0"/>
              </a:rPr>
              <a:t> fundamentales que deben reunir los elementos (personas, viviendas, etc.), para que puedan considerarse dentro de la población objeto de estudio.</a:t>
            </a:r>
          </a:p>
        </p:txBody>
      </p:sp>
    </p:spTree>
    <p:extLst>
      <p:ext uri="{BB962C8B-B14F-4D97-AF65-F5344CB8AC3E}">
        <p14:creationId xmlns:p14="http://schemas.microsoft.com/office/powerpoint/2010/main" val="92370451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VE" sz="3600" b="1">
                <a:effectLst>
                  <a:outerShdw blurRad="38100" dist="38100" dir="2700000" algn="tl">
                    <a:srgbClr val="DDDDDD"/>
                  </a:outerShdw>
                </a:effectLst>
                <a:latin typeface="Calibri" charset="0"/>
              </a:rPr>
              <a:t>¿Cómo </a:t>
            </a:r>
            <a:r>
              <a:rPr lang="es-VE" sz="3600" b="1" i="1">
                <a:effectLst>
                  <a:outerShdw blurRad="38100" dist="38100" dir="2700000" algn="tl">
                    <a:srgbClr val="DDDDDD"/>
                  </a:outerShdw>
                </a:effectLst>
                <a:latin typeface="Calibri" charset="0"/>
              </a:rPr>
              <a:t>plantear-delimitar</a:t>
            </a:r>
            <a:r>
              <a:rPr lang="es-VE" sz="3600" b="1">
                <a:effectLst>
                  <a:outerShdw blurRad="38100" dist="38100" dir="2700000" algn="tl">
                    <a:srgbClr val="DDDDDD"/>
                  </a:outerShdw>
                </a:effectLst>
                <a:latin typeface="Calibri" charset="0"/>
              </a:rPr>
              <a:t> un tema o problema de investigación?</a:t>
            </a:r>
          </a:p>
        </p:txBody>
      </p:sp>
      <p:sp>
        <p:nvSpPr>
          <p:cNvPr id="16387" name="2 Marcador de contenido"/>
          <p:cNvSpPr>
            <a:spLocks noGrp="1"/>
          </p:cNvSpPr>
          <p:nvPr>
            <p:ph idx="1"/>
          </p:nvPr>
        </p:nvSpPr>
        <p:spPr>
          <a:xfrm>
            <a:off x="457200" y="2039938"/>
            <a:ext cx="8229600" cy="4389437"/>
          </a:xfrm>
        </p:spPr>
        <p:txBody>
          <a:bodyPr/>
          <a:lstStyle/>
          <a:p>
            <a:pPr algn="just"/>
            <a:r>
              <a:rPr lang="es-VE" sz="2400">
                <a:latin typeface="Constantia" charset="0"/>
              </a:rPr>
              <a:t>Situar el problema en el </a:t>
            </a:r>
            <a:r>
              <a:rPr lang="es-VE" sz="2400" b="1" i="1">
                <a:latin typeface="Constantia" charset="0"/>
              </a:rPr>
              <a:t>contexto socioeconómico, político, histórico y ecológico respectivo </a:t>
            </a:r>
            <a:r>
              <a:rPr lang="es-VE" sz="2400">
                <a:latin typeface="Constantia" charset="0"/>
              </a:rPr>
              <a:t>, ya que esto reviste gran importancia, primordialmente si el estudio está dirigido a aportar elementos de juicio para corregir o solucionar problemas, pues, los factores mencionados pueden impedir o dificultar la aplicación de las políticas y estrategias formuladas. </a:t>
            </a:r>
          </a:p>
        </p:txBody>
      </p:sp>
    </p:spTree>
    <p:extLst>
      <p:ext uri="{BB962C8B-B14F-4D97-AF65-F5344CB8AC3E}">
        <p14:creationId xmlns:p14="http://schemas.microsoft.com/office/powerpoint/2010/main" val="74115631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VE" sz="4000" b="1">
                <a:effectLst>
                  <a:outerShdw blurRad="38100" dist="38100" dir="2700000" algn="tl">
                    <a:srgbClr val="DDDDDD"/>
                  </a:outerShdw>
                </a:effectLst>
                <a:latin typeface="Calibri" charset="0"/>
              </a:rPr>
              <a:t>Justificación de la investigación</a:t>
            </a:r>
          </a:p>
        </p:txBody>
      </p:sp>
      <p:sp>
        <p:nvSpPr>
          <p:cNvPr id="18435" name="2 Marcador de contenido"/>
          <p:cNvSpPr>
            <a:spLocks noGrp="1"/>
          </p:cNvSpPr>
          <p:nvPr>
            <p:ph idx="1"/>
          </p:nvPr>
        </p:nvSpPr>
        <p:spPr>
          <a:xfrm>
            <a:off x="457200" y="2039938"/>
            <a:ext cx="8229600" cy="4389437"/>
          </a:xfrm>
        </p:spPr>
        <p:txBody>
          <a:bodyPr/>
          <a:lstStyle/>
          <a:p>
            <a:pPr algn="just">
              <a:spcBef>
                <a:spcPts val="600"/>
              </a:spcBef>
              <a:spcAft>
                <a:spcPts val="600"/>
              </a:spcAft>
            </a:pPr>
            <a:r>
              <a:rPr lang="es-VE" sz="2400">
                <a:latin typeface="Constantia" charset="0"/>
              </a:rPr>
              <a:t>Por </a:t>
            </a:r>
            <a:r>
              <a:rPr lang="es-VE" sz="2400" b="1" i="1">
                <a:latin typeface="Constantia" charset="0"/>
              </a:rPr>
              <a:t>justificación</a:t>
            </a:r>
            <a:r>
              <a:rPr lang="es-VE" sz="2400">
                <a:latin typeface="Constantia" charset="0"/>
              </a:rPr>
              <a:t> se entiende: </a:t>
            </a:r>
            <a:r>
              <a:rPr lang="es-VE" sz="2400" b="1" i="1">
                <a:latin typeface="Constantia" charset="0"/>
              </a:rPr>
              <a:t>sustentar con argumentos </a:t>
            </a:r>
            <a:r>
              <a:rPr lang="es-VE" sz="2400">
                <a:latin typeface="Constantia" charset="0"/>
              </a:rPr>
              <a:t>convincentes, la realización de un estudio; en otras palabras, señalar </a:t>
            </a:r>
            <a:r>
              <a:rPr lang="es-VE" sz="2400" b="1" i="1">
                <a:latin typeface="Constantia" charset="0"/>
              </a:rPr>
              <a:t>por qué </a:t>
            </a:r>
            <a:r>
              <a:rPr lang="es-VE" sz="2400">
                <a:latin typeface="Constantia" charset="0"/>
              </a:rPr>
              <a:t>se va a llevar a cabo.</a:t>
            </a:r>
          </a:p>
          <a:p>
            <a:pPr algn="just">
              <a:spcBef>
                <a:spcPts val="600"/>
              </a:spcBef>
              <a:spcAft>
                <a:spcPts val="600"/>
              </a:spcAft>
            </a:pPr>
            <a:r>
              <a:rPr lang="es-VE" sz="2400">
                <a:latin typeface="Constantia" charset="0"/>
              </a:rPr>
              <a:t>Una </a:t>
            </a:r>
            <a:r>
              <a:rPr lang="es-VE" sz="2400" b="1" i="1">
                <a:latin typeface="Constantia" charset="0"/>
              </a:rPr>
              <a:t>justificación correcta </a:t>
            </a:r>
            <a:r>
              <a:rPr lang="es-VE" sz="2400">
                <a:latin typeface="Constantia" charset="0"/>
              </a:rPr>
              <a:t>requiere conocer ampliamente las </a:t>
            </a:r>
            <a:r>
              <a:rPr lang="es-VE" sz="2400" b="1" i="1">
                <a:latin typeface="Constantia" charset="0"/>
              </a:rPr>
              <a:t>causas</a:t>
            </a:r>
            <a:r>
              <a:rPr lang="es-VE" sz="2400">
                <a:latin typeface="Constantia" charset="0"/>
              </a:rPr>
              <a:t> y </a:t>
            </a:r>
            <a:r>
              <a:rPr lang="es-VE" sz="2400" b="1" i="1">
                <a:latin typeface="Constantia" charset="0"/>
              </a:rPr>
              <a:t>propósitos</a:t>
            </a:r>
            <a:r>
              <a:rPr lang="es-VE" sz="2400">
                <a:latin typeface="Constantia" charset="0"/>
              </a:rPr>
              <a:t> que </a:t>
            </a:r>
            <a:r>
              <a:rPr lang="es-VE" sz="2400" b="1" i="1">
                <a:latin typeface="Constantia" charset="0"/>
              </a:rPr>
              <a:t>motivan</a:t>
            </a:r>
            <a:r>
              <a:rPr lang="es-VE" sz="2400">
                <a:latin typeface="Constantia" charset="0"/>
              </a:rPr>
              <a:t> la investigación.</a:t>
            </a:r>
          </a:p>
          <a:p>
            <a:pPr lvl="1" algn="just">
              <a:spcBef>
                <a:spcPts val="600"/>
              </a:spcBef>
              <a:spcAft>
                <a:spcPts val="600"/>
              </a:spcAft>
            </a:pPr>
            <a:r>
              <a:rPr lang="es-VE" sz="2000">
                <a:latin typeface="Constantia" charset="0"/>
              </a:rPr>
              <a:t>Por la </a:t>
            </a:r>
            <a:r>
              <a:rPr lang="es-VE" sz="2000" b="1" i="1">
                <a:latin typeface="Constantia" charset="0"/>
              </a:rPr>
              <a:t>inquietud de lograr mayores conocimientos teóricos </a:t>
            </a:r>
            <a:r>
              <a:rPr lang="es-VE" sz="2000">
                <a:latin typeface="Constantia" charset="0"/>
              </a:rPr>
              <a:t>en ciertas áreas de la ciencia.</a:t>
            </a:r>
          </a:p>
          <a:p>
            <a:pPr lvl="1" algn="just">
              <a:spcBef>
                <a:spcPts val="600"/>
              </a:spcBef>
              <a:spcAft>
                <a:spcPts val="600"/>
              </a:spcAft>
            </a:pPr>
            <a:r>
              <a:rPr lang="es-VE" sz="2000">
                <a:latin typeface="Constantia" charset="0"/>
              </a:rPr>
              <a:t>Por la </a:t>
            </a:r>
            <a:r>
              <a:rPr lang="es-VE" sz="2000" b="1" i="1">
                <a:latin typeface="Constantia" charset="0"/>
              </a:rPr>
              <a:t>necesidad de contar con elementos de juicio para estructurar políticas y estrategias operativas </a:t>
            </a:r>
            <a:r>
              <a:rPr lang="es-VE" sz="2000">
                <a:latin typeface="Constantia" charset="0"/>
              </a:rPr>
              <a:t>que permitan la </a:t>
            </a:r>
            <a:r>
              <a:rPr lang="es-VE" sz="2000" b="1" i="1">
                <a:latin typeface="Constantia" charset="0"/>
              </a:rPr>
              <a:t>solución de los problemas</a:t>
            </a:r>
            <a:r>
              <a:rPr lang="es-VE" sz="2000">
                <a:latin typeface="Constantia" charset="0"/>
              </a:rPr>
              <a:t> que se investigan. </a:t>
            </a:r>
          </a:p>
        </p:txBody>
      </p:sp>
    </p:spTree>
    <p:extLst>
      <p:ext uri="{BB962C8B-B14F-4D97-AF65-F5344CB8AC3E}">
        <p14:creationId xmlns:p14="http://schemas.microsoft.com/office/powerpoint/2010/main" val="372329144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VE" sz="4000" b="1">
                <a:effectLst>
                  <a:outerShdw blurRad="38100" dist="38100" dir="2700000" algn="tl">
                    <a:srgbClr val="DDDDDD"/>
                  </a:outerShdw>
                </a:effectLst>
                <a:latin typeface="Calibri" charset="0"/>
              </a:rPr>
              <a:t>Justificación de la investigación</a:t>
            </a:r>
          </a:p>
        </p:txBody>
      </p:sp>
      <p:sp>
        <p:nvSpPr>
          <p:cNvPr id="19459" name="2 Marcador de contenido"/>
          <p:cNvSpPr>
            <a:spLocks noGrp="1"/>
          </p:cNvSpPr>
          <p:nvPr>
            <p:ph idx="1"/>
          </p:nvPr>
        </p:nvSpPr>
        <p:spPr>
          <a:xfrm>
            <a:off x="457200" y="2039938"/>
            <a:ext cx="8229600" cy="4389437"/>
          </a:xfrm>
        </p:spPr>
        <p:txBody>
          <a:bodyPr/>
          <a:lstStyle/>
          <a:p>
            <a:pPr algn="just">
              <a:spcBef>
                <a:spcPts val="600"/>
              </a:spcBef>
              <a:spcAft>
                <a:spcPts val="600"/>
              </a:spcAft>
            </a:pPr>
            <a:r>
              <a:rPr lang="es-VE" sz="2400">
                <a:latin typeface="Constantia" charset="0"/>
              </a:rPr>
              <a:t>Para </a:t>
            </a:r>
            <a:r>
              <a:rPr lang="es-VE" sz="2400" b="1" i="1">
                <a:latin typeface="Constantia" charset="0"/>
              </a:rPr>
              <a:t>argumentar</a:t>
            </a:r>
            <a:r>
              <a:rPr lang="es-VE" sz="2400">
                <a:latin typeface="Constantia" charset="0"/>
              </a:rPr>
              <a:t> se debe responder a las siguientes preguntas:</a:t>
            </a:r>
          </a:p>
          <a:p>
            <a:pPr lvl="1">
              <a:spcBef>
                <a:spcPts val="600"/>
              </a:spcBef>
              <a:spcAft>
                <a:spcPts val="600"/>
              </a:spcAft>
            </a:pPr>
            <a:r>
              <a:rPr lang="es-VE">
                <a:latin typeface="Constantia" charset="0"/>
              </a:rPr>
              <a:t>¿Qué aportes proporcionará el estudio a realizar? </a:t>
            </a:r>
            <a:endParaRPr lang="es-VE" sz="3400">
              <a:latin typeface="Constantia" charset="0"/>
            </a:endParaRPr>
          </a:p>
          <a:p>
            <a:pPr lvl="1">
              <a:spcBef>
                <a:spcPts val="600"/>
              </a:spcBef>
              <a:spcAft>
                <a:spcPts val="600"/>
              </a:spcAft>
            </a:pPr>
            <a:r>
              <a:rPr lang="es-VE">
                <a:latin typeface="Constantia" charset="0"/>
              </a:rPr>
              <a:t>¿Qué vacío teórico llenará o aclarará? </a:t>
            </a:r>
            <a:endParaRPr lang="es-VE" sz="3400">
              <a:latin typeface="Constantia" charset="0"/>
            </a:endParaRPr>
          </a:p>
          <a:p>
            <a:pPr lvl="1">
              <a:spcBef>
                <a:spcPts val="600"/>
              </a:spcBef>
              <a:spcAft>
                <a:spcPts val="600"/>
              </a:spcAft>
            </a:pPr>
            <a:r>
              <a:rPr lang="es-VE">
                <a:latin typeface="Constantia" charset="0"/>
              </a:rPr>
              <a:t>¿Qué soluciones pretende proponer? </a:t>
            </a:r>
            <a:endParaRPr lang="es-VE" sz="3400">
              <a:latin typeface="Constantia" charset="0"/>
            </a:endParaRPr>
          </a:p>
          <a:p>
            <a:pPr lvl="1">
              <a:spcBef>
                <a:spcPts val="600"/>
              </a:spcBef>
              <a:spcAft>
                <a:spcPts val="600"/>
              </a:spcAft>
            </a:pPr>
            <a:r>
              <a:rPr lang="es-VE">
                <a:latin typeface="Constantia" charset="0"/>
              </a:rPr>
              <a:t>¿Qué beneficios traerá al país, a la universidad, a los profesionales y/o estudiantes?, etc. </a:t>
            </a:r>
            <a:endParaRPr lang="es-VE" sz="3400">
              <a:latin typeface="Constantia" charset="0"/>
            </a:endParaRPr>
          </a:p>
        </p:txBody>
      </p:sp>
      <p:pic>
        <p:nvPicPr>
          <p:cNvPr id="1946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3288" y="5292725"/>
            <a:ext cx="1614487" cy="13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269176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MX">
                <a:latin typeface="Arial" charset="0"/>
              </a:rPr>
              <a:t>Objetivo</a:t>
            </a:r>
            <a:endParaRPr lang="es-ES">
              <a:latin typeface="Arial" charset="0"/>
            </a:endParaRPr>
          </a:p>
        </p:txBody>
      </p:sp>
      <p:sp>
        <p:nvSpPr>
          <p:cNvPr id="12291" name="Rectangle 3"/>
          <p:cNvSpPr>
            <a:spLocks noGrp="1" noChangeArrowheads="1"/>
          </p:cNvSpPr>
          <p:nvPr>
            <p:ph type="body" idx="1"/>
          </p:nvPr>
        </p:nvSpPr>
        <p:spPr>
          <a:ln>
            <a:solidFill>
              <a:schemeClr val="tx1"/>
            </a:solidFill>
            <a:miter lim="800000"/>
            <a:headEnd/>
            <a:tailEnd/>
          </a:ln>
        </p:spPr>
        <p:txBody>
          <a:bodyPr/>
          <a:lstStyle/>
          <a:p>
            <a:pPr eaLnBrk="1" hangingPunct="1"/>
            <a:r>
              <a:rPr lang="es-MX" sz="2500">
                <a:latin typeface="Verdana" charset="0"/>
              </a:rPr>
              <a:t>Una vez que la idea se ha convertido en tema o temas, es necesario construir el objetivo que se busca alcanzar con la construcción de lo escrito. </a:t>
            </a:r>
          </a:p>
          <a:p>
            <a:pPr eaLnBrk="1" hangingPunct="1"/>
            <a:r>
              <a:rPr lang="es-MX" sz="2500">
                <a:latin typeface="Verdana" charset="0"/>
              </a:rPr>
              <a:t>Un objetivo es un resultado que se desea, es nuestra meta, nuestro compromiso. </a:t>
            </a:r>
          </a:p>
          <a:p>
            <a:pPr eaLnBrk="1" hangingPunct="1"/>
            <a:r>
              <a:rPr lang="es-MX" sz="2500">
                <a:latin typeface="Verdana" charset="0"/>
              </a:rPr>
              <a:t>El objetivo especifica a dónde queremos llegar.</a:t>
            </a:r>
            <a:endParaRPr lang="es-ES" sz="2500">
              <a:latin typeface="Verdana"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MX" sz="3200">
                <a:latin typeface="Arial" charset="0"/>
              </a:rPr>
              <a:t>Características de los objetivos</a:t>
            </a:r>
            <a:endParaRPr lang="es-ES" sz="3200">
              <a:latin typeface="Arial" charset="0"/>
            </a:endParaRPr>
          </a:p>
        </p:txBody>
      </p:sp>
      <p:sp>
        <p:nvSpPr>
          <p:cNvPr id="13315" name="Rectangle 3"/>
          <p:cNvSpPr>
            <a:spLocks noGrp="1" noChangeArrowheads="1"/>
          </p:cNvSpPr>
          <p:nvPr>
            <p:ph type="body" idx="1"/>
          </p:nvPr>
        </p:nvSpPr>
        <p:spPr/>
        <p:txBody>
          <a:bodyPr/>
          <a:lstStyle/>
          <a:p>
            <a:pPr eaLnBrk="1" hangingPunct="1"/>
            <a:r>
              <a:rPr lang="es-MX">
                <a:latin typeface="Verdana" charset="0"/>
              </a:rPr>
              <a:t>Expresarse con claridad</a:t>
            </a:r>
          </a:p>
          <a:p>
            <a:pPr eaLnBrk="1" hangingPunct="1"/>
            <a:r>
              <a:rPr lang="es-MX">
                <a:latin typeface="Verdana" charset="0"/>
              </a:rPr>
              <a:t>Ser susceptibles de alcanzarse</a:t>
            </a:r>
          </a:p>
          <a:p>
            <a:pPr eaLnBrk="1" hangingPunct="1"/>
            <a:r>
              <a:rPr lang="es-MX">
                <a:latin typeface="Verdana" charset="0"/>
              </a:rPr>
              <a:t>Ser guías de estudio</a:t>
            </a:r>
          </a:p>
          <a:p>
            <a:pPr eaLnBrk="1" hangingPunct="1"/>
            <a:r>
              <a:rPr lang="es-MX">
                <a:latin typeface="Verdana" charset="0"/>
              </a:rPr>
              <a:t>Ser congruentes entre sí</a:t>
            </a:r>
          </a:p>
          <a:p>
            <a:pPr eaLnBrk="1" hangingPunct="1"/>
            <a:r>
              <a:rPr lang="es-MX">
                <a:latin typeface="Verdana" charset="0"/>
              </a:rPr>
              <a:t>Hacer objetivos generales (fines) y objetivos particulares (medios)</a:t>
            </a:r>
          </a:p>
          <a:p>
            <a:pPr eaLnBrk="1" hangingPunct="1"/>
            <a:r>
              <a:rPr lang="es-MX">
                <a:latin typeface="Verdana" charset="0"/>
              </a:rPr>
              <a:t>Usar verbos en infinitivo que reflejan acción intelectual.</a:t>
            </a:r>
            <a:endParaRPr lang="es-ES">
              <a:latin typeface="Verdana"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UNIDAD II ELECCIÓN DEL TEMA. </a:t>
            </a:r>
            <a:endParaRPr lang="es-ES" dirty="0"/>
          </a:p>
        </p:txBody>
      </p:sp>
      <p:sp>
        <p:nvSpPr>
          <p:cNvPr id="3" name="Marcador de contenido 2"/>
          <p:cNvSpPr>
            <a:spLocks noGrp="1"/>
          </p:cNvSpPr>
          <p:nvPr>
            <p:ph idx="1"/>
          </p:nvPr>
        </p:nvSpPr>
        <p:spPr>
          <a:xfrm>
            <a:off x="1370013" y="1827213"/>
            <a:ext cx="7313612" cy="2537891"/>
          </a:xfrm>
        </p:spPr>
        <p:txBody>
          <a:bodyPr/>
          <a:lstStyle/>
          <a:p>
            <a:r>
              <a:rPr lang="es-ES" dirty="0"/>
              <a:t>El alumno identificará las necesidades para poder elegir un tema de </a:t>
            </a:r>
            <a:r>
              <a:rPr lang="es-ES" dirty="0" smtClean="0"/>
              <a:t>investigación </a:t>
            </a:r>
            <a:r>
              <a:rPr lang="es-ES" dirty="0"/>
              <a:t>en las diferentes organizaciones. </a:t>
            </a:r>
            <a:endParaRPr lang="es-ES" dirty="0" smtClean="0"/>
          </a:p>
          <a:p>
            <a:pPr marL="0" indent="0">
              <a:buNone/>
            </a:pPr>
            <a:endParaRPr lang="es-ES" dirty="0"/>
          </a:p>
        </p:txBody>
      </p:sp>
    </p:spTree>
    <p:extLst>
      <p:ext uri="{BB962C8B-B14F-4D97-AF65-F5344CB8AC3E}">
        <p14:creationId xmlns:p14="http://schemas.microsoft.com/office/powerpoint/2010/main" val="10884859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r>
              <a:rPr lang="es-MX" sz="3600" b="1">
                <a:solidFill>
                  <a:schemeClr val="tx1"/>
                </a:solidFill>
                <a:latin typeface="Calibri" charset="0"/>
              </a:rPr>
              <a:t>RELACIÓN PREGUNTA- OBJETIVO</a:t>
            </a:r>
            <a:endParaRPr lang="en-US" sz="3600" b="1">
              <a:solidFill>
                <a:schemeClr val="tx1"/>
              </a:solidFill>
              <a:latin typeface="Calibri" charset="0"/>
            </a:endParaRPr>
          </a:p>
        </p:txBody>
      </p:sp>
      <p:graphicFrame>
        <p:nvGraphicFramePr>
          <p:cNvPr id="34820" name="Group 4"/>
          <p:cNvGraphicFramePr>
            <a:graphicFrameLocks noGrp="1"/>
          </p:cNvGraphicFramePr>
          <p:nvPr>
            <p:ph idx="1"/>
          </p:nvPr>
        </p:nvGraphicFramePr>
        <p:xfrm>
          <a:off x="457200" y="1935163"/>
          <a:ext cx="8229600" cy="4389440"/>
        </p:xfrm>
        <a:graphic>
          <a:graphicData uri="http://schemas.openxmlformats.org/drawingml/2006/table">
            <a:tbl>
              <a:tblPr/>
              <a:tblGrid>
                <a:gridCol w="4641850"/>
                <a:gridCol w="3587750"/>
              </a:tblGrid>
              <a:tr h="785813">
                <a:tc>
                  <a:txBody>
                    <a:bodyPr/>
                    <a:lstStyle/>
                    <a:p>
                      <a:pPr marL="0" marR="0" lvl="0" indent="0" algn="ctr"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1" i="0" u="none" strike="noStrike" cap="none" normalizeH="0" baseline="0">
                          <a:ln>
                            <a:noFill/>
                          </a:ln>
                          <a:solidFill>
                            <a:schemeClr val="tx1"/>
                          </a:solidFill>
                          <a:effectLst/>
                          <a:latin typeface="Constantia" charset="0"/>
                          <a:ea typeface="ＭＳ Ｐゴシック" charset="0"/>
                        </a:rPr>
                        <a:t>PREGUNTA</a:t>
                      </a:r>
                      <a:endParaRPr kumimoji="0" lang="es-ES" sz="2400" b="1"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1" i="0" u="none" strike="noStrike" cap="none" normalizeH="0" baseline="0">
                          <a:ln>
                            <a:noFill/>
                          </a:ln>
                          <a:solidFill>
                            <a:schemeClr val="tx1"/>
                          </a:solidFill>
                          <a:effectLst/>
                          <a:latin typeface="Constantia" charset="0"/>
                          <a:ea typeface="ＭＳ Ｐゴシック" charset="0"/>
                        </a:rPr>
                        <a:t>OBJETIVO</a:t>
                      </a:r>
                      <a:endParaRPr kumimoji="0" lang="es-ES" sz="2400" b="1"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8988">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¿Cómo será…?</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Describir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4413">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¿Qué diferencias habrá…?</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Comparar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4413">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¿Cuáles elementos conformarán…?</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Analizar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5813">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¿Por qué ocurrirá...?</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Explicar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651161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p:txBody>
          <a:bodyPr/>
          <a:lstStyle/>
          <a:p>
            <a:r>
              <a:rPr lang="es-MX" sz="3600" b="1">
                <a:solidFill>
                  <a:schemeClr val="tx1"/>
                </a:solidFill>
                <a:latin typeface="Calibri" charset="0"/>
              </a:rPr>
              <a:t>RELACIÓN PREGUNTA- OBJETIVO</a:t>
            </a:r>
            <a:endParaRPr lang="en-US" sz="3600" b="1">
              <a:solidFill>
                <a:schemeClr val="tx1"/>
              </a:solidFill>
              <a:latin typeface="Calibri" charset="0"/>
            </a:endParaRPr>
          </a:p>
        </p:txBody>
      </p:sp>
      <p:graphicFrame>
        <p:nvGraphicFramePr>
          <p:cNvPr id="36888" name="Group 24"/>
          <p:cNvGraphicFramePr>
            <a:graphicFrameLocks noGrp="1"/>
          </p:cNvGraphicFramePr>
          <p:nvPr>
            <p:ph idx="1"/>
          </p:nvPr>
        </p:nvGraphicFramePr>
        <p:xfrm>
          <a:off x="457200" y="1935163"/>
          <a:ext cx="8229600" cy="4389439"/>
        </p:xfrm>
        <a:graphic>
          <a:graphicData uri="http://schemas.openxmlformats.org/drawingml/2006/table">
            <a:tbl>
              <a:tblPr/>
              <a:tblGrid>
                <a:gridCol w="5994400"/>
                <a:gridCol w="2235200"/>
              </a:tblGrid>
              <a:tr h="471488">
                <a:tc>
                  <a:txBody>
                    <a:bodyPr/>
                    <a:lstStyle/>
                    <a:p>
                      <a:pPr marL="0" marR="0" lvl="0" indent="0" algn="ctr"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1" i="0" u="none" strike="noStrike" cap="none" normalizeH="0" baseline="0">
                          <a:ln>
                            <a:noFill/>
                          </a:ln>
                          <a:solidFill>
                            <a:schemeClr val="tx1"/>
                          </a:solidFill>
                          <a:effectLst/>
                          <a:latin typeface="Constantia" charset="0"/>
                          <a:ea typeface="ＭＳ Ｐゴシック" charset="0"/>
                        </a:rPr>
                        <a:t>PREGUNTA</a:t>
                      </a:r>
                      <a:endParaRPr kumimoji="0" lang="es-ES" sz="2400" b="1"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1" i="0" u="none" strike="noStrike" cap="none" normalizeH="0" baseline="0">
                          <a:ln>
                            <a:noFill/>
                          </a:ln>
                          <a:solidFill>
                            <a:schemeClr val="tx1"/>
                          </a:solidFill>
                          <a:effectLst/>
                          <a:latin typeface="Constantia" charset="0"/>
                          <a:ea typeface="ＭＳ Ｐゴシック" charset="0"/>
                        </a:rPr>
                        <a:t>OBJETIVO</a:t>
                      </a:r>
                      <a:endParaRPr kumimoji="0" lang="es-ES" sz="2400" b="1"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4850">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¿Cuáles serán las consecuencias de....?</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Predecir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¿Cuáles serán las características de un diseño para....?</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Proponer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¿Cómo se afectará ...... si..     ?</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Modificar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¿Existirá relación entre... ?</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Confirmar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8063">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¿Hasta que punto el programa... ha alcanzado los objetivos...?</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Evaluar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195837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p:txBody>
          <a:bodyPr/>
          <a:lstStyle/>
          <a:p>
            <a:r>
              <a:rPr lang="es-MX" sz="3600" b="1">
                <a:solidFill>
                  <a:schemeClr val="tx1"/>
                </a:solidFill>
                <a:latin typeface="Calibri" charset="0"/>
              </a:rPr>
              <a:t>RELACIÓN PREGUNTA- OBJETIVO</a:t>
            </a:r>
            <a:endParaRPr lang="en-US" sz="3600" b="1">
              <a:solidFill>
                <a:schemeClr val="tx1"/>
              </a:solidFill>
              <a:latin typeface="Calibri" charset="0"/>
            </a:endParaRPr>
          </a:p>
        </p:txBody>
      </p:sp>
      <p:graphicFrame>
        <p:nvGraphicFramePr>
          <p:cNvPr id="37891" name="Group 3"/>
          <p:cNvGraphicFramePr>
            <a:graphicFrameLocks noGrp="1"/>
          </p:cNvGraphicFramePr>
          <p:nvPr>
            <p:ph idx="1"/>
          </p:nvPr>
        </p:nvGraphicFramePr>
        <p:xfrm>
          <a:off x="457200" y="1935163"/>
          <a:ext cx="8229600" cy="4389439"/>
        </p:xfrm>
        <a:graphic>
          <a:graphicData uri="http://schemas.openxmlformats.org/drawingml/2006/table">
            <a:tbl>
              <a:tblPr/>
              <a:tblGrid>
                <a:gridCol w="5994400"/>
                <a:gridCol w="2235200"/>
              </a:tblGrid>
              <a:tr h="471488">
                <a:tc>
                  <a:txBody>
                    <a:bodyPr/>
                    <a:lstStyle/>
                    <a:p>
                      <a:pPr marL="0" marR="0" lvl="0" indent="0" algn="ctr"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1" i="0" u="none" strike="noStrike" cap="none" normalizeH="0" baseline="0">
                          <a:ln>
                            <a:noFill/>
                          </a:ln>
                          <a:solidFill>
                            <a:schemeClr val="tx1"/>
                          </a:solidFill>
                          <a:effectLst/>
                          <a:latin typeface="Constantia" charset="0"/>
                          <a:ea typeface="ＭＳ Ｐゴシック" charset="0"/>
                        </a:rPr>
                        <a:t>PREGUNTA</a:t>
                      </a:r>
                      <a:endParaRPr kumimoji="0" lang="es-ES" sz="2400" b="1"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1" i="0" u="none" strike="noStrike" cap="none" normalizeH="0" baseline="0">
                          <a:ln>
                            <a:noFill/>
                          </a:ln>
                          <a:solidFill>
                            <a:schemeClr val="tx1"/>
                          </a:solidFill>
                          <a:effectLst/>
                          <a:latin typeface="Constantia" charset="0"/>
                          <a:ea typeface="ＭＳ Ｐゴシック" charset="0"/>
                        </a:rPr>
                        <a:t>OBJETIVO</a:t>
                      </a:r>
                      <a:endParaRPr kumimoji="0" lang="es-ES" sz="2400" b="1"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4850">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¿Cuáles serán las consecuencias de....?</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Predecir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¿Cuáles serán las características de un diseño para....?</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Proponer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¿Cómo se afectará ...... si..     ?</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Modificar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¿Existirá relación entre... ?</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Confirmar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8063">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¿Hasta que punto el programa... ha alcanzado los objetivos...?</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Evaluar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8877374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1143000"/>
          </a:xfrm>
        </p:spPr>
        <p:txBody>
          <a:bodyPr>
            <a:normAutofit/>
          </a:bodyPr>
          <a:lstStyle/>
          <a:p>
            <a:r>
              <a:rPr lang="en-US" sz="4000" b="1" dirty="0" err="1">
                <a:effectLst>
                  <a:outerShdw blurRad="38100" dist="38100" dir="2700000" algn="tl">
                    <a:srgbClr val="DDDDDD"/>
                  </a:outerShdw>
                </a:effectLst>
                <a:latin typeface="Calibri" charset="0"/>
              </a:rPr>
              <a:t>Objetivos</a:t>
            </a:r>
            <a:r>
              <a:rPr lang="en-US" sz="4000" b="1" dirty="0">
                <a:effectLst>
                  <a:outerShdw blurRad="38100" dist="38100" dir="2700000" algn="tl">
                    <a:srgbClr val="DDDDDD"/>
                  </a:outerShdw>
                </a:effectLst>
                <a:latin typeface="Calibri" charset="0"/>
              </a:rPr>
              <a:t> y </a:t>
            </a:r>
            <a:r>
              <a:rPr lang="en-US" sz="4000" b="1" dirty="0" err="1">
                <a:effectLst>
                  <a:outerShdw blurRad="38100" dist="38100" dir="2700000" algn="tl">
                    <a:srgbClr val="DDDDDD"/>
                  </a:outerShdw>
                </a:effectLst>
                <a:latin typeface="Calibri" charset="0"/>
              </a:rPr>
              <a:t>Tipo</a:t>
            </a:r>
            <a:r>
              <a:rPr lang="en-US" sz="4000" b="1" dirty="0">
                <a:effectLst>
                  <a:outerShdw blurRad="38100" dist="38100" dir="2700000" algn="tl">
                    <a:srgbClr val="DDDDDD"/>
                  </a:outerShdw>
                </a:effectLst>
                <a:latin typeface="Calibri" charset="0"/>
              </a:rPr>
              <a:t> de </a:t>
            </a:r>
            <a:r>
              <a:rPr lang="en-US" sz="4000" b="1" dirty="0" err="1">
                <a:effectLst>
                  <a:outerShdw blurRad="38100" dist="38100" dir="2700000" algn="tl">
                    <a:srgbClr val="DDDDDD"/>
                  </a:outerShdw>
                </a:effectLst>
                <a:latin typeface="Calibri" charset="0"/>
              </a:rPr>
              <a:t>Investigación</a:t>
            </a:r>
            <a:endParaRPr lang="en-US" sz="4000" b="1" dirty="0">
              <a:effectLst>
                <a:outerShdw blurRad="38100" dist="38100" dir="2700000" algn="tl">
                  <a:srgbClr val="DDDDDD"/>
                </a:outerShdw>
              </a:effectLst>
              <a:latin typeface="Calibri" charset="0"/>
            </a:endParaRPr>
          </a:p>
        </p:txBody>
      </p:sp>
      <p:sp>
        <p:nvSpPr>
          <p:cNvPr id="22533" name="Text Box 5"/>
          <p:cNvSpPr txBox="1">
            <a:spLocks noChangeArrowheads="1"/>
          </p:cNvSpPr>
          <p:nvPr/>
        </p:nvSpPr>
        <p:spPr bwMode="auto">
          <a:xfrm>
            <a:off x="2879725" y="29368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sz="2400">
              <a:latin typeface="Times New Roman" charset="0"/>
            </a:endParaRPr>
          </a:p>
        </p:txBody>
      </p:sp>
      <p:graphicFrame>
        <p:nvGraphicFramePr>
          <p:cNvPr id="22565" name="Group 37"/>
          <p:cNvGraphicFramePr>
            <a:graphicFrameLocks noGrp="1"/>
          </p:cNvGraphicFramePr>
          <p:nvPr/>
        </p:nvGraphicFramePr>
        <p:xfrm>
          <a:off x="395288" y="1546225"/>
          <a:ext cx="8351837" cy="5131436"/>
        </p:xfrm>
        <a:graphic>
          <a:graphicData uri="http://schemas.openxmlformats.org/drawingml/2006/table">
            <a:tbl>
              <a:tblPr/>
              <a:tblGrid>
                <a:gridCol w="3871912"/>
                <a:gridCol w="4479925"/>
              </a:tblGrid>
              <a:tr h="509588">
                <a:tc>
                  <a:txBody>
                    <a:bodyPr/>
                    <a:lstStyle/>
                    <a:p>
                      <a:pPr marL="0" marR="0" lvl="0" indent="0" algn="ctr"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1" i="0" u="none" strike="noStrike" cap="none" normalizeH="0" baseline="0">
                          <a:ln>
                            <a:noFill/>
                          </a:ln>
                          <a:solidFill>
                            <a:schemeClr val="tx1"/>
                          </a:solidFill>
                          <a:effectLst/>
                          <a:latin typeface="Constantia" charset="0"/>
                          <a:ea typeface="ＭＳ Ｐゴシック" charset="0"/>
                        </a:rPr>
                        <a:t>OBJETIVO</a:t>
                      </a:r>
                      <a:endParaRPr kumimoji="0" lang="es-ES" sz="2400" b="1"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1" i="0" u="none" strike="noStrike" cap="none" normalizeH="0" baseline="0">
                          <a:ln>
                            <a:noFill/>
                          </a:ln>
                          <a:solidFill>
                            <a:schemeClr val="tx1"/>
                          </a:solidFill>
                          <a:effectLst/>
                          <a:latin typeface="Constantia" charset="0"/>
                          <a:ea typeface="ＭＳ Ｐゴシック" charset="0"/>
                        </a:rPr>
                        <a:t>TIPO DE INVESTIG.</a:t>
                      </a:r>
                      <a:endParaRPr kumimoji="0" lang="es-ES" sz="2400" b="1"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Explorar</a:t>
                      </a:r>
                    </a:p>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Describir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Exploratoria, Descriptiva</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Comparar Analizar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Comparativa </a:t>
                      </a:r>
                    </a:p>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Analítica</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7275">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Explicar Predecir Proponer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Explicativa</a:t>
                      </a:r>
                    </a:p>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Predictiva</a:t>
                      </a:r>
                    </a:p>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Proyectiva</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1725">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Modificar</a:t>
                      </a:r>
                    </a:p>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Confirmar</a:t>
                      </a:r>
                    </a:p>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a:ln>
                            <a:noFill/>
                          </a:ln>
                          <a:solidFill>
                            <a:schemeClr val="tx1"/>
                          </a:solidFill>
                          <a:effectLst/>
                          <a:latin typeface="Constantia" charset="0"/>
                          <a:ea typeface="ＭＳ Ｐゴシック" charset="0"/>
                        </a:rPr>
                        <a:t>Evaluar</a:t>
                      </a:r>
                      <a:endParaRPr kumimoji="0" lang="es-ES" sz="2400" b="0" i="0" u="none" strike="noStrike" cap="none" normalizeH="0" baseline="0">
                        <a:ln>
                          <a:noFill/>
                        </a:ln>
                        <a:solidFill>
                          <a:schemeClr val="tx1"/>
                        </a:solidFill>
                        <a:effectLst/>
                        <a:latin typeface="Constantia"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dirty="0">
                          <a:ln>
                            <a:noFill/>
                          </a:ln>
                          <a:solidFill>
                            <a:schemeClr val="tx1"/>
                          </a:solidFill>
                          <a:effectLst/>
                          <a:latin typeface="Constantia" charset="0"/>
                          <a:ea typeface="ＭＳ Ｐゴシック" charset="0"/>
                        </a:rPr>
                        <a:t>Interactiva</a:t>
                      </a:r>
                    </a:p>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dirty="0">
                          <a:ln>
                            <a:noFill/>
                          </a:ln>
                          <a:solidFill>
                            <a:schemeClr val="tx1"/>
                          </a:solidFill>
                          <a:effectLst/>
                          <a:latin typeface="Constantia" charset="0"/>
                          <a:ea typeface="ＭＳ Ｐゴシック" charset="0"/>
                        </a:rPr>
                        <a:t>Confirmatoria</a:t>
                      </a:r>
                    </a:p>
                    <a:p>
                      <a:pPr marL="0" marR="0" lvl="0" indent="0" algn="l" defTabSz="914400" rtl="0" eaLnBrk="1" fontAlgn="base" latinLnBrk="0" hangingPunct="1">
                        <a:lnSpc>
                          <a:spcPct val="100000"/>
                        </a:lnSpc>
                        <a:spcBef>
                          <a:spcPct val="20000"/>
                        </a:spcBef>
                        <a:spcAft>
                          <a:spcPct val="0"/>
                        </a:spcAft>
                        <a:buClr>
                          <a:srgbClr val="E7BC29"/>
                        </a:buClr>
                        <a:buSzPct val="95000"/>
                        <a:buFont typeface="Wingdings 2" charset="0"/>
                        <a:buNone/>
                        <a:tabLst/>
                      </a:pPr>
                      <a:r>
                        <a:rPr kumimoji="0" lang="es-MX" sz="2400" b="0" i="0" u="none" strike="noStrike" cap="none" normalizeH="0" baseline="0" dirty="0">
                          <a:ln>
                            <a:noFill/>
                          </a:ln>
                          <a:solidFill>
                            <a:schemeClr val="tx1"/>
                          </a:solidFill>
                          <a:effectLst/>
                          <a:latin typeface="Constantia" charset="0"/>
                          <a:ea typeface="ＭＳ Ｐゴシック" charset="0"/>
                        </a:rPr>
                        <a:t>Evaluativa</a:t>
                      </a:r>
                      <a:endParaRPr kumimoji="0" lang="es-ES" sz="2400" b="0" i="0" u="none" strike="noStrike" cap="none" normalizeH="0" baseline="0" dirty="0">
                        <a:ln>
                          <a:noFill/>
                        </a:ln>
                        <a:solidFill>
                          <a:schemeClr val="tx1"/>
                        </a:solidFill>
                        <a:effectLst/>
                        <a:latin typeface="Constanti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07859540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a:xfrm>
            <a:off x="457200" y="-100013"/>
            <a:ext cx="8229600" cy="1143001"/>
          </a:xfrm>
        </p:spPr>
        <p:txBody>
          <a:bodyPr/>
          <a:lstStyle/>
          <a:p>
            <a:pPr algn="ctr"/>
            <a:r>
              <a:rPr lang="en-US" sz="4400" b="1">
                <a:latin typeface="Calibri" charset="0"/>
              </a:rPr>
              <a:t>Objetivo General &amp; Específico</a:t>
            </a:r>
          </a:p>
        </p:txBody>
      </p:sp>
      <p:sp>
        <p:nvSpPr>
          <p:cNvPr id="38917" name="Text Box 5"/>
          <p:cNvSpPr txBox="1">
            <a:spLocks noChangeArrowheads="1"/>
          </p:cNvSpPr>
          <p:nvPr/>
        </p:nvSpPr>
        <p:spPr bwMode="auto">
          <a:xfrm>
            <a:off x="684213" y="1196975"/>
            <a:ext cx="15700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EXPLORAR</a:t>
            </a:r>
          </a:p>
        </p:txBody>
      </p:sp>
      <p:sp>
        <p:nvSpPr>
          <p:cNvPr id="38918" name="Text Box 6"/>
          <p:cNvSpPr txBox="1">
            <a:spLocks noChangeArrowheads="1"/>
          </p:cNvSpPr>
          <p:nvPr/>
        </p:nvSpPr>
        <p:spPr bwMode="auto">
          <a:xfrm>
            <a:off x="684213" y="1916113"/>
            <a:ext cx="15700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DESCRIBIR</a:t>
            </a:r>
          </a:p>
        </p:txBody>
      </p:sp>
      <p:sp>
        <p:nvSpPr>
          <p:cNvPr id="38919" name="Text Box 7"/>
          <p:cNvSpPr txBox="1">
            <a:spLocks noChangeArrowheads="1"/>
          </p:cNvSpPr>
          <p:nvPr/>
        </p:nvSpPr>
        <p:spPr bwMode="auto">
          <a:xfrm>
            <a:off x="3565525" y="2449513"/>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US" sz="2000">
              <a:solidFill>
                <a:srgbClr val="FF0000"/>
              </a:solidFill>
            </a:endParaRPr>
          </a:p>
        </p:txBody>
      </p:sp>
      <p:sp>
        <p:nvSpPr>
          <p:cNvPr id="38920" name="Text Box 8"/>
          <p:cNvSpPr txBox="1">
            <a:spLocks noChangeArrowheads="1"/>
          </p:cNvSpPr>
          <p:nvPr/>
        </p:nvSpPr>
        <p:spPr bwMode="auto">
          <a:xfrm>
            <a:off x="4787900" y="1143000"/>
            <a:ext cx="4073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Indagar, revisar, observar,registrar</a:t>
            </a:r>
          </a:p>
        </p:txBody>
      </p:sp>
      <p:sp>
        <p:nvSpPr>
          <p:cNvPr id="38921" name="Text Box 9"/>
          <p:cNvSpPr txBox="1">
            <a:spLocks noChangeArrowheads="1"/>
          </p:cNvSpPr>
          <p:nvPr/>
        </p:nvSpPr>
        <p:spPr bwMode="auto">
          <a:xfrm>
            <a:off x="4787900" y="1763713"/>
            <a:ext cx="36401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Codificar, enumerar, identificar</a:t>
            </a:r>
          </a:p>
          <a:p>
            <a:pPr eaLnBrk="0" hangingPunct="0"/>
            <a:r>
              <a:rPr lang="es-ES_tradnl" sz="2000"/>
              <a:t>clasificar, definir</a:t>
            </a:r>
          </a:p>
        </p:txBody>
      </p:sp>
      <p:sp>
        <p:nvSpPr>
          <p:cNvPr id="38922" name="Text Box 10"/>
          <p:cNvSpPr txBox="1">
            <a:spLocks noChangeArrowheads="1"/>
          </p:cNvSpPr>
          <p:nvPr/>
        </p:nvSpPr>
        <p:spPr bwMode="auto">
          <a:xfrm>
            <a:off x="4859338" y="2743200"/>
            <a:ext cx="3429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s-ES_tradnl" sz="2000"/>
              <a:t>Diferenciar, asemejar,cotejar</a:t>
            </a:r>
          </a:p>
        </p:txBody>
      </p:sp>
      <p:sp>
        <p:nvSpPr>
          <p:cNvPr id="38924" name="Rectangle 12"/>
          <p:cNvSpPr>
            <a:spLocks noChangeArrowheads="1"/>
          </p:cNvSpPr>
          <p:nvPr/>
        </p:nvSpPr>
        <p:spPr bwMode="auto">
          <a:xfrm>
            <a:off x="684213" y="2819400"/>
            <a:ext cx="1654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s-ES_tradnl" sz="2000"/>
              <a:t>COMPARAR</a:t>
            </a:r>
          </a:p>
        </p:txBody>
      </p:sp>
      <p:sp>
        <p:nvSpPr>
          <p:cNvPr id="38925" name="Text Box 13"/>
          <p:cNvSpPr txBox="1">
            <a:spLocks noChangeArrowheads="1"/>
          </p:cNvSpPr>
          <p:nvPr/>
        </p:nvSpPr>
        <p:spPr bwMode="auto">
          <a:xfrm>
            <a:off x="684213" y="3516313"/>
            <a:ext cx="1428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ANALIZAR</a:t>
            </a:r>
          </a:p>
        </p:txBody>
      </p:sp>
      <p:sp>
        <p:nvSpPr>
          <p:cNvPr id="38926" name="Text Box 14"/>
          <p:cNvSpPr txBox="1">
            <a:spLocks noChangeArrowheads="1"/>
          </p:cNvSpPr>
          <p:nvPr/>
        </p:nvSpPr>
        <p:spPr bwMode="auto">
          <a:xfrm>
            <a:off x="4859338" y="3486150"/>
            <a:ext cx="2286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Desglosar, criticar</a:t>
            </a:r>
            <a:r>
              <a:rPr lang="es-ES_tradnl" sz="2000">
                <a:solidFill>
                  <a:srgbClr val="FF0000"/>
                </a:solidFill>
              </a:rPr>
              <a:t>,</a:t>
            </a:r>
          </a:p>
        </p:txBody>
      </p:sp>
      <p:sp>
        <p:nvSpPr>
          <p:cNvPr id="38928" name="Text Box 16"/>
          <p:cNvSpPr txBox="1">
            <a:spLocks noChangeArrowheads="1"/>
          </p:cNvSpPr>
          <p:nvPr/>
        </p:nvSpPr>
        <p:spPr bwMode="auto">
          <a:xfrm>
            <a:off x="684213" y="4049713"/>
            <a:ext cx="163988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EXPLICAR</a:t>
            </a:r>
          </a:p>
          <a:p>
            <a:pPr eaLnBrk="0" hangingPunct="0"/>
            <a:r>
              <a:rPr lang="es-ES_tradnl" sz="2000"/>
              <a:t>PREDECIR</a:t>
            </a:r>
          </a:p>
          <a:p>
            <a:pPr eaLnBrk="0" hangingPunct="0"/>
            <a:r>
              <a:rPr lang="es-ES_tradnl" sz="2000"/>
              <a:t>PROPONER</a:t>
            </a:r>
          </a:p>
        </p:txBody>
      </p:sp>
      <p:sp>
        <p:nvSpPr>
          <p:cNvPr id="38929" name="Text Box 17"/>
          <p:cNvSpPr txBox="1">
            <a:spLocks noChangeArrowheads="1"/>
          </p:cNvSpPr>
          <p:nvPr/>
        </p:nvSpPr>
        <p:spPr bwMode="auto">
          <a:xfrm>
            <a:off x="4932363" y="4049713"/>
            <a:ext cx="34559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Preveer, pronosticar,predecir</a:t>
            </a:r>
          </a:p>
          <a:p>
            <a:pPr eaLnBrk="0" hangingPunct="0"/>
            <a:r>
              <a:rPr lang="es-ES_tradnl" sz="2000"/>
              <a:t>plantear,formular,diseñar</a:t>
            </a:r>
          </a:p>
        </p:txBody>
      </p:sp>
      <p:sp>
        <p:nvSpPr>
          <p:cNvPr id="38931" name="Text Box 19"/>
          <p:cNvSpPr txBox="1">
            <a:spLocks noChangeArrowheads="1"/>
          </p:cNvSpPr>
          <p:nvPr/>
        </p:nvSpPr>
        <p:spPr bwMode="auto">
          <a:xfrm>
            <a:off x="687388" y="5345113"/>
            <a:ext cx="17240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MODIFICAR</a:t>
            </a:r>
          </a:p>
          <a:p>
            <a:pPr eaLnBrk="0" hangingPunct="0"/>
            <a:r>
              <a:rPr lang="es-ES_tradnl" sz="2000"/>
              <a:t>CONFIRMAR</a:t>
            </a:r>
          </a:p>
          <a:p>
            <a:pPr eaLnBrk="0" hangingPunct="0"/>
            <a:r>
              <a:rPr lang="es-ES_tradnl" sz="2000"/>
              <a:t>EVALUAR</a:t>
            </a:r>
          </a:p>
        </p:txBody>
      </p:sp>
      <p:sp>
        <p:nvSpPr>
          <p:cNvPr id="38932" name="Text Box 20"/>
          <p:cNvSpPr txBox="1">
            <a:spLocks noChangeArrowheads="1"/>
          </p:cNvSpPr>
          <p:nvPr/>
        </p:nvSpPr>
        <p:spPr bwMode="auto">
          <a:xfrm>
            <a:off x="4932363" y="5268913"/>
            <a:ext cx="308768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s-ES_tradnl" sz="2000"/>
              <a:t>Cambiar, aplicar, mejorar</a:t>
            </a:r>
          </a:p>
          <a:p>
            <a:pPr eaLnBrk="0" hangingPunct="0"/>
            <a:r>
              <a:rPr lang="es-ES_tradnl" sz="2000"/>
              <a:t>verificar,demostrar,probar</a:t>
            </a:r>
          </a:p>
          <a:p>
            <a:pPr eaLnBrk="0" hangingPunct="0"/>
            <a:r>
              <a:rPr lang="es-ES_tradnl" sz="2000"/>
              <a:t>valorar,estimar,ajustar</a:t>
            </a:r>
          </a:p>
        </p:txBody>
      </p:sp>
      <p:sp>
        <p:nvSpPr>
          <p:cNvPr id="38933" name="Line 21"/>
          <p:cNvSpPr>
            <a:spLocks noChangeShapeType="1"/>
          </p:cNvSpPr>
          <p:nvPr/>
        </p:nvSpPr>
        <p:spPr bwMode="auto">
          <a:xfrm>
            <a:off x="2339975" y="1412875"/>
            <a:ext cx="23034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s-ES"/>
          </a:p>
        </p:txBody>
      </p:sp>
      <p:sp>
        <p:nvSpPr>
          <p:cNvPr id="38934" name="Line 22"/>
          <p:cNvSpPr>
            <a:spLocks noChangeShapeType="1"/>
          </p:cNvSpPr>
          <p:nvPr/>
        </p:nvSpPr>
        <p:spPr bwMode="auto">
          <a:xfrm>
            <a:off x="2339975" y="2133600"/>
            <a:ext cx="23034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s-ES"/>
          </a:p>
        </p:txBody>
      </p:sp>
      <p:sp>
        <p:nvSpPr>
          <p:cNvPr id="38935" name="Line 23"/>
          <p:cNvSpPr>
            <a:spLocks noChangeShapeType="1"/>
          </p:cNvSpPr>
          <p:nvPr/>
        </p:nvSpPr>
        <p:spPr bwMode="auto">
          <a:xfrm>
            <a:off x="2411413" y="2997200"/>
            <a:ext cx="23034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s-ES"/>
          </a:p>
        </p:txBody>
      </p:sp>
      <p:sp>
        <p:nvSpPr>
          <p:cNvPr id="38936" name="Line 24"/>
          <p:cNvSpPr>
            <a:spLocks noChangeShapeType="1"/>
          </p:cNvSpPr>
          <p:nvPr/>
        </p:nvSpPr>
        <p:spPr bwMode="auto">
          <a:xfrm>
            <a:off x="2195513" y="3702050"/>
            <a:ext cx="23034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s-ES"/>
          </a:p>
        </p:txBody>
      </p:sp>
      <p:sp>
        <p:nvSpPr>
          <p:cNvPr id="38937" name="Line 25"/>
          <p:cNvSpPr>
            <a:spLocks noChangeShapeType="1"/>
          </p:cNvSpPr>
          <p:nvPr/>
        </p:nvSpPr>
        <p:spPr bwMode="auto">
          <a:xfrm>
            <a:off x="2411413" y="4437063"/>
            <a:ext cx="23034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s-ES"/>
          </a:p>
        </p:txBody>
      </p:sp>
      <p:sp>
        <p:nvSpPr>
          <p:cNvPr id="38938" name="Line 26"/>
          <p:cNvSpPr>
            <a:spLocks noChangeShapeType="1"/>
          </p:cNvSpPr>
          <p:nvPr/>
        </p:nvSpPr>
        <p:spPr bwMode="auto">
          <a:xfrm>
            <a:off x="2411413" y="5805488"/>
            <a:ext cx="23034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s-ES"/>
          </a:p>
        </p:txBody>
      </p:sp>
    </p:spTree>
    <p:extLst>
      <p:ext uri="{BB962C8B-B14F-4D97-AF65-F5344CB8AC3E}">
        <p14:creationId xmlns:p14="http://schemas.microsoft.com/office/powerpoint/2010/main" val="23450195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17"/>
                                        </p:tgtEl>
                                        <p:attrNameLst>
                                          <p:attrName>style.visibility</p:attrName>
                                        </p:attrNameLst>
                                      </p:cBhvr>
                                      <p:to>
                                        <p:strVal val="visible"/>
                                      </p:to>
                                    </p:set>
                                    <p:anim calcmode="lin" valueType="num">
                                      <p:cBhvr additive="base">
                                        <p:cTn id="7" dur="500" fill="hold"/>
                                        <p:tgtEl>
                                          <p:spTgt spid="38917"/>
                                        </p:tgtEl>
                                        <p:attrNameLst>
                                          <p:attrName>ppt_x</p:attrName>
                                        </p:attrNameLst>
                                      </p:cBhvr>
                                      <p:tavLst>
                                        <p:tav tm="0">
                                          <p:val>
                                            <p:strVal val="#ppt_x"/>
                                          </p:val>
                                        </p:tav>
                                        <p:tav tm="100000">
                                          <p:val>
                                            <p:strVal val="#ppt_x"/>
                                          </p:val>
                                        </p:tav>
                                      </p:tavLst>
                                    </p:anim>
                                    <p:anim calcmode="lin" valueType="num">
                                      <p:cBhvr additive="base">
                                        <p:cTn id="8" dur="500" fill="hold"/>
                                        <p:tgtEl>
                                          <p:spTgt spid="3891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920"/>
                                        </p:tgtEl>
                                        <p:attrNameLst>
                                          <p:attrName>style.visibility</p:attrName>
                                        </p:attrNameLst>
                                      </p:cBhvr>
                                      <p:to>
                                        <p:strVal val="visible"/>
                                      </p:to>
                                    </p:set>
                                    <p:anim calcmode="lin" valueType="num">
                                      <p:cBhvr additive="base">
                                        <p:cTn id="13" dur="500" fill="hold"/>
                                        <p:tgtEl>
                                          <p:spTgt spid="38920"/>
                                        </p:tgtEl>
                                        <p:attrNameLst>
                                          <p:attrName>ppt_x</p:attrName>
                                        </p:attrNameLst>
                                      </p:cBhvr>
                                      <p:tavLst>
                                        <p:tav tm="0">
                                          <p:val>
                                            <p:strVal val="#ppt_x"/>
                                          </p:val>
                                        </p:tav>
                                        <p:tav tm="100000">
                                          <p:val>
                                            <p:strVal val="#ppt_x"/>
                                          </p:val>
                                        </p:tav>
                                      </p:tavLst>
                                    </p:anim>
                                    <p:anim calcmode="lin" valueType="num">
                                      <p:cBhvr additive="base">
                                        <p:cTn id="14" dur="500" fill="hold"/>
                                        <p:tgtEl>
                                          <p:spTgt spid="38920"/>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8918"/>
                                        </p:tgtEl>
                                        <p:attrNameLst>
                                          <p:attrName>style.visibility</p:attrName>
                                        </p:attrNameLst>
                                      </p:cBhvr>
                                      <p:to>
                                        <p:strVal val="visible"/>
                                      </p:to>
                                    </p:set>
                                    <p:anim calcmode="lin" valueType="num">
                                      <p:cBhvr additive="base">
                                        <p:cTn id="19" dur="500" fill="hold"/>
                                        <p:tgtEl>
                                          <p:spTgt spid="38918"/>
                                        </p:tgtEl>
                                        <p:attrNameLst>
                                          <p:attrName>ppt_x</p:attrName>
                                        </p:attrNameLst>
                                      </p:cBhvr>
                                      <p:tavLst>
                                        <p:tav tm="0">
                                          <p:val>
                                            <p:strVal val="#ppt_x"/>
                                          </p:val>
                                        </p:tav>
                                        <p:tav tm="100000">
                                          <p:val>
                                            <p:strVal val="#ppt_x"/>
                                          </p:val>
                                        </p:tav>
                                      </p:tavLst>
                                    </p:anim>
                                    <p:anim calcmode="lin" valueType="num">
                                      <p:cBhvr additive="base">
                                        <p:cTn id="20" dur="500" fill="hold"/>
                                        <p:tgtEl>
                                          <p:spTgt spid="38918"/>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8921"/>
                                        </p:tgtEl>
                                        <p:attrNameLst>
                                          <p:attrName>style.visibility</p:attrName>
                                        </p:attrNameLst>
                                      </p:cBhvr>
                                      <p:to>
                                        <p:strVal val="visible"/>
                                      </p:to>
                                    </p:set>
                                    <p:anim calcmode="lin" valueType="num">
                                      <p:cBhvr additive="base">
                                        <p:cTn id="25" dur="500" fill="hold"/>
                                        <p:tgtEl>
                                          <p:spTgt spid="38921"/>
                                        </p:tgtEl>
                                        <p:attrNameLst>
                                          <p:attrName>ppt_x</p:attrName>
                                        </p:attrNameLst>
                                      </p:cBhvr>
                                      <p:tavLst>
                                        <p:tav tm="0">
                                          <p:val>
                                            <p:strVal val="#ppt_x"/>
                                          </p:val>
                                        </p:tav>
                                        <p:tav tm="100000">
                                          <p:val>
                                            <p:strVal val="#ppt_x"/>
                                          </p:val>
                                        </p:tav>
                                      </p:tavLst>
                                    </p:anim>
                                    <p:anim calcmode="lin" valueType="num">
                                      <p:cBhvr additive="base">
                                        <p:cTn id="26" dur="500" fill="hold"/>
                                        <p:tgtEl>
                                          <p:spTgt spid="38921"/>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nodePh="1">
                                  <p:stCondLst>
                                    <p:cond delay="0"/>
                                  </p:stCondLst>
                                  <p:endCondLst>
                                    <p:cond evt="begin" delay="0">
                                      <p:tn val="29"/>
                                    </p:cond>
                                  </p:endCondLst>
                                  <p:childTnLst>
                                    <p:set>
                                      <p:cBhvr>
                                        <p:cTn id="30" dur="1" fill="hold">
                                          <p:stCondLst>
                                            <p:cond delay="0"/>
                                          </p:stCondLst>
                                        </p:cTn>
                                        <p:tgtEl>
                                          <p:spTgt spid="38919"/>
                                        </p:tgtEl>
                                        <p:attrNameLst>
                                          <p:attrName>style.visibility</p:attrName>
                                        </p:attrNameLst>
                                      </p:cBhvr>
                                      <p:to>
                                        <p:strVal val="visible"/>
                                      </p:to>
                                    </p:set>
                                    <p:anim calcmode="lin" valueType="num">
                                      <p:cBhvr additive="base">
                                        <p:cTn id="31" dur="500" fill="hold"/>
                                        <p:tgtEl>
                                          <p:spTgt spid="38919"/>
                                        </p:tgtEl>
                                        <p:attrNameLst>
                                          <p:attrName>ppt_x</p:attrName>
                                        </p:attrNameLst>
                                      </p:cBhvr>
                                      <p:tavLst>
                                        <p:tav tm="0">
                                          <p:val>
                                            <p:strVal val="1+#ppt_w/2"/>
                                          </p:val>
                                        </p:tav>
                                        <p:tav tm="100000">
                                          <p:val>
                                            <p:strVal val="#ppt_x"/>
                                          </p:val>
                                        </p:tav>
                                      </p:tavLst>
                                    </p:anim>
                                    <p:anim calcmode="lin" valueType="num">
                                      <p:cBhvr additive="base">
                                        <p:cTn id="32" dur="500" fill="hold"/>
                                        <p:tgtEl>
                                          <p:spTgt spid="3891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3" fill="hold" grpId="0" nodeType="clickEffect">
                                  <p:stCondLst>
                                    <p:cond delay="0"/>
                                  </p:stCondLst>
                                  <p:childTnLst>
                                    <p:set>
                                      <p:cBhvr>
                                        <p:cTn id="36" dur="1" fill="hold">
                                          <p:stCondLst>
                                            <p:cond delay="0"/>
                                          </p:stCondLst>
                                        </p:cTn>
                                        <p:tgtEl>
                                          <p:spTgt spid="38922"/>
                                        </p:tgtEl>
                                        <p:attrNameLst>
                                          <p:attrName>style.visibility</p:attrName>
                                        </p:attrNameLst>
                                      </p:cBhvr>
                                      <p:to>
                                        <p:strVal val="visible"/>
                                      </p:to>
                                    </p:set>
                                    <p:anim calcmode="lin" valueType="num">
                                      <p:cBhvr additive="base">
                                        <p:cTn id="37" dur="500" fill="hold"/>
                                        <p:tgtEl>
                                          <p:spTgt spid="38922"/>
                                        </p:tgtEl>
                                        <p:attrNameLst>
                                          <p:attrName>ppt_x</p:attrName>
                                        </p:attrNameLst>
                                      </p:cBhvr>
                                      <p:tavLst>
                                        <p:tav tm="0">
                                          <p:val>
                                            <p:strVal val="1+#ppt_w/2"/>
                                          </p:val>
                                        </p:tav>
                                        <p:tav tm="100000">
                                          <p:val>
                                            <p:strVal val="#ppt_x"/>
                                          </p:val>
                                        </p:tav>
                                      </p:tavLst>
                                    </p:anim>
                                    <p:anim calcmode="lin" valueType="num">
                                      <p:cBhvr additive="base">
                                        <p:cTn id="38" dur="500" fill="hold"/>
                                        <p:tgtEl>
                                          <p:spTgt spid="38922"/>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8924"/>
                                        </p:tgtEl>
                                        <p:attrNameLst>
                                          <p:attrName>style.visibility</p:attrName>
                                        </p:attrNameLst>
                                      </p:cBhvr>
                                      <p:to>
                                        <p:strVal val="visible"/>
                                      </p:to>
                                    </p:set>
                                    <p:anim calcmode="lin" valueType="num">
                                      <p:cBhvr additive="base">
                                        <p:cTn id="43" dur="500" fill="hold"/>
                                        <p:tgtEl>
                                          <p:spTgt spid="38924"/>
                                        </p:tgtEl>
                                        <p:attrNameLst>
                                          <p:attrName>ppt_x</p:attrName>
                                        </p:attrNameLst>
                                      </p:cBhvr>
                                      <p:tavLst>
                                        <p:tav tm="0">
                                          <p:val>
                                            <p:strVal val="0-#ppt_w/2"/>
                                          </p:val>
                                        </p:tav>
                                        <p:tav tm="100000">
                                          <p:val>
                                            <p:strVal val="#ppt_x"/>
                                          </p:val>
                                        </p:tav>
                                      </p:tavLst>
                                    </p:anim>
                                    <p:anim calcmode="lin" valueType="num">
                                      <p:cBhvr additive="base">
                                        <p:cTn id="44" dur="500" fill="hold"/>
                                        <p:tgtEl>
                                          <p:spTgt spid="38924"/>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8925"/>
                                        </p:tgtEl>
                                        <p:attrNameLst>
                                          <p:attrName>style.visibility</p:attrName>
                                        </p:attrNameLst>
                                      </p:cBhvr>
                                      <p:to>
                                        <p:strVal val="visible"/>
                                      </p:to>
                                    </p:set>
                                    <p:anim calcmode="lin" valueType="num">
                                      <p:cBhvr additive="base">
                                        <p:cTn id="49" dur="500" fill="hold"/>
                                        <p:tgtEl>
                                          <p:spTgt spid="38925"/>
                                        </p:tgtEl>
                                        <p:attrNameLst>
                                          <p:attrName>ppt_x</p:attrName>
                                        </p:attrNameLst>
                                      </p:cBhvr>
                                      <p:tavLst>
                                        <p:tav tm="0">
                                          <p:val>
                                            <p:strVal val="#ppt_x"/>
                                          </p:val>
                                        </p:tav>
                                        <p:tav tm="100000">
                                          <p:val>
                                            <p:strVal val="#ppt_x"/>
                                          </p:val>
                                        </p:tav>
                                      </p:tavLst>
                                    </p:anim>
                                    <p:anim calcmode="lin" valueType="num">
                                      <p:cBhvr additive="base">
                                        <p:cTn id="50" dur="500" fill="hold"/>
                                        <p:tgtEl>
                                          <p:spTgt spid="38925"/>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3" fill="hold" grpId="0" nodeType="clickEffect">
                                  <p:stCondLst>
                                    <p:cond delay="0"/>
                                  </p:stCondLst>
                                  <p:childTnLst>
                                    <p:set>
                                      <p:cBhvr>
                                        <p:cTn id="54" dur="1" fill="hold">
                                          <p:stCondLst>
                                            <p:cond delay="0"/>
                                          </p:stCondLst>
                                        </p:cTn>
                                        <p:tgtEl>
                                          <p:spTgt spid="38926"/>
                                        </p:tgtEl>
                                        <p:attrNameLst>
                                          <p:attrName>style.visibility</p:attrName>
                                        </p:attrNameLst>
                                      </p:cBhvr>
                                      <p:to>
                                        <p:strVal val="visible"/>
                                      </p:to>
                                    </p:set>
                                    <p:anim calcmode="lin" valueType="num">
                                      <p:cBhvr additive="base">
                                        <p:cTn id="55" dur="500" fill="hold"/>
                                        <p:tgtEl>
                                          <p:spTgt spid="38926"/>
                                        </p:tgtEl>
                                        <p:attrNameLst>
                                          <p:attrName>ppt_x</p:attrName>
                                        </p:attrNameLst>
                                      </p:cBhvr>
                                      <p:tavLst>
                                        <p:tav tm="0">
                                          <p:val>
                                            <p:strVal val="1+#ppt_w/2"/>
                                          </p:val>
                                        </p:tav>
                                        <p:tav tm="100000">
                                          <p:val>
                                            <p:strVal val="#ppt_x"/>
                                          </p:val>
                                        </p:tav>
                                      </p:tavLst>
                                    </p:anim>
                                    <p:anim calcmode="lin" valueType="num">
                                      <p:cBhvr additive="base">
                                        <p:cTn id="56" dur="500" fill="hold"/>
                                        <p:tgtEl>
                                          <p:spTgt spid="38926"/>
                                        </p:tgtEl>
                                        <p:attrNameLst>
                                          <p:attrName>ppt_y</p:attrName>
                                        </p:attrNameLst>
                                      </p:cBhvr>
                                      <p:tavLst>
                                        <p:tav tm="0">
                                          <p:val>
                                            <p:strVal val="0-#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8928"/>
                                        </p:tgtEl>
                                        <p:attrNameLst>
                                          <p:attrName>style.visibility</p:attrName>
                                        </p:attrNameLst>
                                      </p:cBhvr>
                                      <p:to>
                                        <p:strVal val="visible"/>
                                      </p:to>
                                    </p:set>
                                    <p:anim calcmode="lin" valueType="num">
                                      <p:cBhvr additive="base">
                                        <p:cTn id="61" dur="500" fill="hold"/>
                                        <p:tgtEl>
                                          <p:spTgt spid="38928"/>
                                        </p:tgtEl>
                                        <p:attrNameLst>
                                          <p:attrName>ppt_x</p:attrName>
                                        </p:attrNameLst>
                                      </p:cBhvr>
                                      <p:tavLst>
                                        <p:tav tm="0">
                                          <p:val>
                                            <p:strVal val="#ppt_x"/>
                                          </p:val>
                                        </p:tav>
                                        <p:tav tm="100000">
                                          <p:val>
                                            <p:strVal val="#ppt_x"/>
                                          </p:val>
                                        </p:tav>
                                      </p:tavLst>
                                    </p:anim>
                                    <p:anim calcmode="lin" valueType="num">
                                      <p:cBhvr additive="base">
                                        <p:cTn id="62" dur="500" fill="hold"/>
                                        <p:tgtEl>
                                          <p:spTgt spid="38928"/>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8929"/>
                                        </p:tgtEl>
                                        <p:attrNameLst>
                                          <p:attrName>style.visibility</p:attrName>
                                        </p:attrNameLst>
                                      </p:cBhvr>
                                      <p:to>
                                        <p:strVal val="visible"/>
                                      </p:to>
                                    </p:set>
                                    <p:anim calcmode="lin" valueType="num">
                                      <p:cBhvr additive="base">
                                        <p:cTn id="67" dur="500" fill="hold"/>
                                        <p:tgtEl>
                                          <p:spTgt spid="38929"/>
                                        </p:tgtEl>
                                        <p:attrNameLst>
                                          <p:attrName>ppt_x</p:attrName>
                                        </p:attrNameLst>
                                      </p:cBhvr>
                                      <p:tavLst>
                                        <p:tav tm="0">
                                          <p:val>
                                            <p:strVal val="#ppt_x"/>
                                          </p:val>
                                        </p:tav>
                                        <p:tav tm="100000">
                                          <p:val>
                                            <p:strVal val="#ppt_x"/>
                                          </p:val>
                                        </p:tav>
                                      </p:tavLst>
                                    </p:anim>
                                    <p:anim calcmode="lin" valueType="num">
                                      <p:cBhvr additive="base">
                                        <p:cTn id="68" dur="500" fill="hold"/>
                                        <p:tgtEl>
                                          <p:spTgt spid="38929"/>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38931"/>
                                        </p:tgtEl>
                                        <p:attrNameLst>
                                          <p:attrName>style.visibility</p:attrName>
                                        </p:attrNameLst>
                                      </p:cBhvr>
                                      <p:to>
                                        <p:strVal val="visible"/>
                                      </p:to>
                                    </p:set>
                                    <p:anim calcmode="lin" valueType="num">
                                      <p:cBhvr additive="base">
                                        <p:cTn id="73" dur="500" fill="hold"/>
                                        <p:tgtEl>
                                          <p:spTgt spid="38931"/>
                                        </p:tgtEl>
                                        <p:attrNameLst>
                                          <p:attrName>ppt_x</p:attrName>
                                        </p:attrNameLst>
                                      </p:cBhvr>
                                      <p:tavLst>
                                        <p:tav tm="0">
                                          <p:val>
                                            <p:strVal val="1+#ppt_w/2"/>
                                          </p:val>
                                        </p:tav>
                                        <p:tav tm="100000">
                                          <p:val>
                                            <p:strVal val="#ppt_x"/>
                                          </p:val>
                                        </p:tav>
                                      </p:tavLst>
                                    </p:anim>
                                    <p:anim calcmode="lin" valueType="num">
                                      <p:cBhvr additive="base">
                                        <p:cTn id="74" dur="500" fill="hold"/>
                                        <p:tgtEl>
                                          <p:spTgt spid="38931"/>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8932"/>
                                        </p:tgtEl>
                                        <p:attrNameLst>
                                          <p:attrName>style.visibility</p:attrName>
                                        </p:attrNameLst>
                                      </p:cBhvr>
                                      <p:to>
                                        <p:strVal val="visible"/>
                                      </p:to>
                                    </p:set>
                                    <p:anim calcmode="lin" valueType="num">
                                      <p:cBhvr additive="base">
                                        <p:cTn id="79" dur="500" fill="hold"/>
                                        <p:tgtEl>
                                          <p:spTgt spid="38932"/>
                                        </p:tgtEl>
                                        <p:attrNameLst>
                                          <p:attrName>ppt_x</p:attrName>
                                        </p:attrNameLst>
                                      </p:cBhvr>
                                      <p:tavLst>
                                        <p:tav tm="0">
                                          <p:val>
                                            <p:strVal val="#ppt_x"/>
                                          </p:val>
                                        </p:tav>
                                        <p:tav tm="100000">
                                          <p:val>
                                            <p:strVal val="#ppt_x"/>
                                          </p:val>
                                        </p:tav>
                                      </p:tavLst>
                                    </p:anim>
                                    <p:anim calcmode="lin" valueType="num">
                                      <p:cBhvr additive="base">
                                        <p:cTn id="80" dur="500" fill="hold"/>
                                        <p:tgtEl>
                                          <p:spTgt spid="389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autoUpdateAnimBg="0"/>
      <p:bldP spid="38918" grpId="0" autoUpdateAnimBg="0"/>
      <p:bldP spid="38919" grpId="0" autoUpdateAnimBg="0"/>
      <p:bldP spid="38920" grpId="0" autoUpdateAnimBg="0"/>
      <p:bldP spid="38921" grpId="0" autoUpdateAnimBg="0"/>
      <p:bldP spid="38922" grpId="0" autoUpdateAnimBg="0"/>
      <p:bldP spid="38924" grpId="0" autoUpdateAnimBg="0"/>
      <p:bldP spid="38925" grpId="0" autoUpdateAnimBg="0"/>
      <p:bldP spid="38926" grpId="0" autoUpdateAnimBg="0"/>
      <p:bldP spid="38928" grpId="0" autoUpdateAnimBg="0"/>
      <p:bldP spid="38929" grpId="0" autoUpdateAnimBg="0"/>
      <p:bldP spid="38931" grpId="0" autoUpdateAnimBg="0"/>
      <p:bldP spid="38932"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err="1"/>
              <a:t>Hipótesis</a:t>
            </a:r>
            <a:r>
              <a:rPr lang="es-ES" b="1" dirty="0"/>
              <a:t> </a:t>
            </a:r>
            <a:endParaRPr lang="es-ES" dirty="0"/>
          </a:p>
        </p:txBody>
      </p:sp>
      <p:sp>
        <p:nvSpPr>
          <p:cNvPr id="3" name="Marcador de contenido 2"/>
          <p:cNvSpPr>
            <a:spLocks noGrp="1"/>
          </p:cNvSpPr>
          <p:nvPr>
            <p:ph idx="1"/>
          </p:nvPr>
        </p:nvSpPr>
        <p:spPr/>
        <p:txBody>
          <a:bodyPr/>
          <a:lstStyle/>
          <a:p>
            <a:r>
              <a:rPr lang="es-ES" sz="2400" dirty="0"/>
              <a:t>"</a:t>
            </a:r>
            <a:r>
              <a:rPr lang="es-ES" sz="2400" dirty="0" err="1"/>
              <a:t>Hipótesis</a:t>
            </a:r>
            <a:r>
              <a:rPr lang="es-ES" sz="2400" dirty="0"/>
              <a:t> es una </a:t>
            </a:r>
            <a:r>
              <a:rPr lang="es-ES" sz="2400" dirty="0" err="1"/>
              <a:t>proposición</a:t>
            </a:r>
            <a:r>
              <a:rPr lang="es-ES" sz="2400" dirty="0"/>
              <a:t> enunciada para responder tentativamente a un problema." (Pardinas, 1991, p. 151). </a:t>
            </a:r>
            <a:endParaRPr lang="es-ES" sz="2400" dirty="0"/>
          </a:p>
          <a:p>
            <a:r>
              <a:rPr lang="es-ES" sz="2400" dirty="0"/>
              <a:t>Es importante </a:t>
            </a:r>
            <a:r>
              <a:rPr lang="es-ES" sz="2400" dirty="0" err="1"/>
              <a:t>señalar</a:t>
            </a:r>
            <a:r>
              <a:rPr lang="es-ES" sz="2400" dirty="0"/>
              <a:t>, que por lo general, la </a:t>
            </a:r>
            <a:r>
              <a:rPr lang="es-ES" sz="2400" dirty="0" err="1"/>
              <a:t>formulación</a:t>
            </a:r>
            <a:r>
              <a:rPr lang="es-ES" sz="2400" dirty="0"/>
              <a:t> de </a:t>
            </a:r>
            <a:r>
              <a:rPr lang="es-ES" sz="2400" dirty="0" err="1"/>
              <a:t>hipótesis</a:t>
            </a:r>
            <a:r>
              <a:rPr lang="es-ES" sz="2400" dirty="0"/>
              <a:t> es pertinente en investigaciones de nivel explicativo, donde se pretende establecer relaciones causales entre variables. En las investigaciones de nivel exploratorio y en algunas de </a:t>
            </a:r>
            <a:r>
              <a:rPr lang="es-ES" sz="2400" dirty="0" err="1"/>
              <a:t>carácter</a:t>
            </a:r>
            <a:r>
              <a:rPr lang="es-ES" sz="2400" dirty="0"/>
              <a:t> descriptivo </a:t>
            </a:r>
            <a:r>
              <a:rPr lang="es-ES" sz="2400" dirty="0" err="1"/>
              <a:t>comúnmente</a:t>
            </a:r>
            <a:r>
              <a:rPr lang="es-ES" sz="2400" dirty="0"/>
              <a:t> no se plantean </a:t>
            </a:r>
            <a:r>
              <a:rPr lang="es-ES" sz="2400" dirty="0" err="1"/>
              <a:t>hipótesis</a:t>
            </a:r>
            <a:r>
              <a:rPr lang="es-ES" sz="2400" dirty="0"/>
              <a:t> de </a:t>
            </a:r>
            <a:r>
              <a:rPr lang="es-ES" sz="2400" dirty="0" err="1"/>
              <a:t>explícita</a:t>
            </a:r>
            <a:r>
              <a:rPr lang="es-ES" sz="2400" dirty="0"/>
              <a:t> </a:t>
            </a:r>
            <a:r>
              <a:rPr lang="es-ES" sz="2400" dirty="0" smtClean="0"/>
              <a:t>es </a:t>
            </a:r>
            <a:r>
              <a:rPr lang="es-ES" sz="2400" dirty="0"/>
              <a:t>decir, se trabaja con objetivos. </a:t>
            </a:r>
            <a:endParaRPr lang="es-ES" sz="2400" dirty="0"/>
          </a:p>
        </p:txBody>
      </p:sp>
    </p:spTree>
    <p:extLst>
      <p:ext uri="{BB962C8B-B14F-4D97-AF65-F5344CB8AC3E}">
        <p14:creationId xmlns:p14="http://schemas.microsoft.com/office/powerpoint/2010/main" val="870594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Recomendaciones</a:t>
            </a:r>
            <a:endParaRPr lang="es-ES" dirty="0"/>
          </a:p>
        </p:txBody>
      </p:sp>
      <p:sp>
        <p:nvSpPr>
          <p:cNvPr id="3" name="Marcador de contenido 2"/>
          <p:cNvSpPr>
            <a:spLocks noGrp="1"/>
          </p:cNvSpPr>
          <p:nvPr>
            <p:ph idx="1"/>
          </p:nvPr>
        </p:nvSpPr>
        <p:spPr/>
        <p:txBody>
          <a:bodyPr/>
          <a:lstStyle/>
          <a:p>
            <a:r>
              <a:rPr lang="es-ES" dirty="0"/>
              <a:t>Se </a:t>
            </a:r>
            <a:r>
              <a:rPr lang="es-ES" dirty="0" smtClean="0"/>
              <a:t>redactaran </a:t>
            </a:r>
            <a:r>
              <a:rPr lang="es-ES" dirty="0"/>
              <a:t>de manera precisa, sin emplear juicios de valor, por ejemplo: bueno, malo, mejor, etc. </a:t>
            </a:r>
          </a:p>
          <a:p>
            <a:r>
              <a:rPr lang="es-ES" dirty="0" smtClean="0"/>
              <a:t>Expresaran </a:t>
            </a:r>
            <a:r>
              <a:rPr lang="es-ES" dirty="0"/>
              <a:t>las variables contenidas en el problema. </a:t>
            </a:r>
          </a:p>
          <a:p>
            <a:r>
              <a:rPr lang="es-ES" dirty="0"/>
              <a:t>Deben ser susceptibles de </a:t>
            </a:r>
            <a:r>
              <a:rPr lang="es-ES" dirty="0" smtClean="0"/>
              <a:t>comprobación. </a:t>
            </a:r>
            <a:endParaRPr lang="es-ES" dirty="0"/>
          </a:p>
          <a:p>
            <a:endParaRPr lang="es-ES" dirty="0"/>
          </a:p>
        </p:txBody>
      </p:sp>
    </p:spTree>
    <p:extLst>
      <p:ext uri="{BB962C8B-B14F-4D97-AF65-F5344CB8AC3E}">
        <p14:creationId xmlns:p14="http://schemas.microsoft.com/office/powerpoint/2010/main" val="2313834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Ejemplos</a:t>
            </a:r>
            <a:endParaRPr lang="es-ES" dirty="0"/>
          </a:p>
        </p:txBody>
      </p:sp>
      <p:sp>
        <p:nvSpPr>
          <p:cNvPr id="3" name="Marcador de contenido 2"/>
          <p:cNvSpPr>
            <a:spLocks noGrp="1"/>
          </p:cNvSpPr>
          <p:nvPr>
            <p:ph idx="1"/>
          </p:nvPr>
        </p:nvSpPr>
        <p:spPr>
          <a:xfrm>
            <a:off x="395536" y="1827213"/>
            <a:ext cx="8288089" cy="4114800"/>
          </a:xfrm>
        </p:spPr>
        <p:txBody>
          <a:bodyPr/>
          <a:lstStyle/>
          <a:p>
            <a:pPr lvl="1"/>
            <a:r>
              <a:rPr lang="es-ES" sz="2400" dirty="0"/>
              <a:t>“El aumento del </a:t>
            </a:r>
            <a:r>
              <a:rPr lang="es-ES" sz="2400" b="1" dirty="0"/>
              <a:t>impuesto a las ventas </a:t>
            </a:r>
            <a:r>
              <a:rPr lang="es-ES" sz="2400" dirty="0"/>
              <a:t>ocasionará un descenso en el </a:t>
            </a:r>
            <a:r>
              <a:rPr lang="es-ES" sz="2400" b="1" dirty="0"/>
              <a:t>consumo.</a:t>
            </a:r>
            <a:r>
              <a:rPr lang="es-ES" sz="2400" dirty="0" smtClean="0"/>
              <a:t>”</a:t>
            </a:r>
          </a:p>
          <a:p>
            <a:pPr lvl="1"/>
            <a:r>
              <a:rPr lang="es-ES" sz="2400" dirty="0" smtClean="0"/>
              <a:t>"</a:t>
            </a:r>
            <a:r>
              <a:rPr lang="es-ES" sz="2400" dirty="0"/>
              <a:t>La ausencia de </a:t>
            </a:r>
            <a:r>
              <a:rPr lang="es-ES" sz="2400" b="1" dirty="0" err="1"/>
              <a:t>técnicas</a:t>
            </a:r>
            <a:r>
              <a:rPr lang="es-ES" sz="2400" b="1" dirty="0"/>
              <a:t> de estudio </a:t>
            </a:r>
            <a:r>
              <a:rPr lang="es-ES" sz="2400" dirty="0"/>
              <a:t>provoca un bajo rendimiento </a:t>
            </a:r>
            <a:r>
              <a:rPr lang="es-ES" sz="2400" dirty="0" err="1"/>
              <a:t>académico</a:t>
            </a:r>
            <a:r>
              <a:rPr lang="es-ES" sz="2400" dirty="0" smtClean="0"/>
              <a:t>.”</a:t>
            </a:r>
          </a:p>
          <a:p>
            <a:pPr lvl="1"/>
            <a:r>
              <a:rPr lang="es-ES" sz="2400" dirty="0" smtClean="0"/>
              <a:t>"</a:t>
            </a:r>
            <a:r>
              <a:rPr lang="es-ES" sz="2400" dirty="0"/>
              <a:t>El bajo </a:t>
            </a:r>
            <a:r>
              <a:rPr lang="es-ES" sz="2400" b="1" dirty="0"/>
              <a:t>sueldo </a:t>
            </a:r>
            <a:r>
              <a:rPr lang="es-ES" sz="2400" dirty="0"/>
              <a:t>que devengan los docentes incide en la </a:t>
            </a:r>
            <a:r>
              <a:rPr lang="es-ES" sz="2400" b="1" dirty="0"/>
              <a:t>calidad de la </a:t>
            </a:r>
            <a:r>
              <a:rPr lang="es-ES" sz="2400" b="1" dirty="0" err="1"/>
              <a:t>enseñanza</a:t>
            </a:r>
            <a:r>
              <a:rPr lang="es-ES" sz="2400" b="1" dirty="0"/>
              <a:t>." </a:t>
            </a:r>
            <a:endParaRPr lang="es-ES" sz="2400" dirty="0"/>
          </a:p>
          <a:p>
            <a:r>
              <a:rPr lang="es-ES" sz="2800" dirty="0"/>
              <a:t>Como </a:t>
            </a:r>
            <a:r>
              <a:rPr lang="es-ES" sz="2800" dirty="0" err="1"/>
              <a:t>podra</a:t>
            </a:r>
            <a:r>
              <a:rPr lang="es-ES" sz="2800" dirty="0"/>
              <a:t>́ observarse, en cada uno de los ejemplos anteriores se establece una </a:t>
            </a:r>
            <a:r>
              <a:rPr lang="es-ES" sz="2800" dirty="0" err="1"/>
              <a:t>relación</a:t>
            </a:r>
            <a:r>
              <a:rPr lang="es-ES" sz="2800" dirty="0"/>
              <a:t> entre dos variables, las que se identifican claramente. </a:t>
            </a:r>
            <a:endParaRPr lang="es-ES" sz="2800" dirty="0"/>
          </a:p>
          <a:p>
            <a:endParaRPr lang="es-ES" sz="2800" dirty="0"/>
          </a:p>
        </p:txBody>
      </p:sp>
    </p:spTree>
    <p:extLst>
      <p:ext uri="{BB962C8B-B14F-4D97-AF65-F5344CB8AC3E}">
        <p14:creationId xmlns:p14="http://schemas.microsoft.com/office/powerpoint/2010/main" val="3341955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800" dirty="0"/>
              <a:t>METODOLOGÍA PARA DESARROLLAR EL PROYECTO DE INVESTIGACION </a:t>
            </a:r>
          </a:p>
        </p:txBody>
      </p:sp>
      <p:sp>
        <p:nvSpPr>
          <p:cNvPr id="3" name="Marcador de contenido 2"/>
          <p:cNvSpPr>
            <a:spLocks noGrp="1"/>
          </p:cNvSpPr>
          <p:nvPr>
            <p:ph idx="1"/>
          </p:nvPr>
        </p:nvSpPr>
        <p:spPr>
          <a:xfrm>
            <a:off x="539552" y="1827213"/>
            <a:ext cx="8604448" cy="4114800"/>
          </a:xfrm>
        </p:spPr>
        <p:txBody>
          <a:bodyPr/>
          <a:lstStyle/>
          <a:p>
            <a:r>
              <a:rPr lang="es-ES" sz="2800" dirty="0"/>
              <a:t>La </a:t>
            </a:r>
            <a:r>
              <a:rPr lang="es-ES" sz="2800" dirty="0" smtClean="0"/>
              <a:t>metodología </a:t>
            </a:r>
            <a:r>
              <a:rPr lang="es-ES" sz="2800" dirty="0"/>
              <a:t>no es </a:t>
            </a:r>
            <a:r>
              <a:rPr lang="es-ES" sz="2800" dirty="0" smtClean="0"/>
              <a:t>más </a:t>
            </a:r>
            <a:r>
              <a:rPr lang="es-ES" sz="2800" dirty="0"/>
              <a:t>que el conjunto de procedimientos o de acciones que van a emplear para dar </a:t>
            </a:r>
            <a:r>
              <a:rPr lang="es-ES" sz="2800" dirty="0" smtClean="0"/>
              <a:t>solución </a:t>
            </a:r>
            <a:r>
              <a:rPr lang="es-ES" sz="2800" dirty="0"/>
              <a:t>al problema de </a:t>
            </a:r>
            <a:r>
              <a:rPr lang="es-ES" sz="2800" dirty="0" smtClean="0"/>
              <a:t>investigación, </a:t>
            </a:r>
            <a:r>
              <a:rPr lang="es-ES" sz="2800" dirty="0"/>
              <a:t>esto equivale a establecer el </a:t>
            </a:r>
            <a:r>
              <a:rPr lang="es-ES" sz="2800" dirty="0" smtClean="0"/>
              <a:t>como </a:t>
            </a:r>
            <a:r>
              <a:rPr lang="es-ES" sz="2800" dirty="0"/>
              <a:t>se llevará a cabo la </a:t>
            </a:r>
            <a:r>
              <a:rPr lang="es-ES" sz="2800" dirty="0" smtClean="0"/>
              <a:t>investigación. </a:t>
            </a:r>
          </a:p>
          <a:p>
            <a:r>
              <a:rPr lang="es-ES" sz="2800" dirty="0"/>
              <a:t>La </a:t>
            </a:r>
            <a:r>
              <a:rPr lang="es-ES" sz="2800" dirty="0" smtClean="0"/>
              <a:t>Metodología </a:t>
            </a:r>
            <a:r>
              <a:rPr lang="es-ES" sz="2800" dirty="0"/>
              <a:t>comprende: </a:t>
            </a:r>
            <a:endParaRPr lang="es-ES" sz="2800" dirty="0" smtClean="0"/>
          </a:p>
          <a:p>
            <a:r>
              <a:rPr lang="es-ES" sz="2800" dirty="0"/>
              <a:t>1. Clasificar la </a:t>
            </a:r>
            <a:r>
              <a:rPr lang="es-ES" sz="2800" dirty="0" smtClean="0"/>
              <a:t>investigación: básica </a:t>
            </a:r>
            <a:r>
              <a:rPr lang="es-ES" sz="2800" dirty="0"/>
              <a:t>o aplicada.</a:t>
            </a:r>
            <a:br>
              <a:rPr lang="es-ES" sz="2800" dirty="0"/>
            </a:br>
            <a:r>
              <a:rPr lang="es-ES" sz="2800" dirty="0"/>
              <a:t>2. Determinar, dentro de la </a:t>
            </a:r>
            <a:r>
              <a:rPr lang="es-ES" sz="2800" dirty="0" smtClean="0"/>
              <a:t>investigación básica, </a:t>
            </a:r>
            <a:r>
              <a:rPr lang="es-ES" sz="2800" dirty="0"/>
              <a:t>de qué tipo es. </a:t>
            </a:r>
            <a:endParaRPr lang="es-ES" sz="2800" dirty="0" smtClean="0"/>
          </a:p>
        </p:txBody>
      </p:sp>
    </p:spTree>
    <p:extLst>
      <p:ext uri="{BB962C8B-B14F-4D97-AF65-F5344CB8AC3E}">
        <p14:creationId xmlns:p14="http://schemas.microsoft.com/office/powerpoint/2010/main" val="4647599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611560" y="1827213"/>
            <a:ext cx="8072065" cy="4114800"/>
          </a:xfrm>
        </p:spPr>
        <p:txBody>
          <a:bodyPr/>
          <a:lstStyle/>
          <a:p>
            <a:r>
              <a:rPr lang="es-ES" sz="3200" dirty="0" smtClean="0"/>
              <a:t>Puede ser: </a:t>
            </a:r>
          </a:p>
          <a:p>
            <a:pPr lvl="1"/>
            <a:r>
              <a:rPr lang="es-ES" sz="2800" dirty="0" smtClean="0"/>
              <a:t>Exploratoria: Examinan un tema o problema de investigación poco estudiado o que no ha sido abordado antes. </a:t>
            </a:r>
          </a:p>
          <a:p>
            <a:pPr lvl="1"/>
            <a:r>
              <a:rPr lang="es-ES" sz="2800" dirty="0" smtClean="0"/>
              <a:t>Descriptiva: buscan señalar las características más sobresalientes de personas, grupos humanos o cualquier otro fenómeno que se toma como objeto de estudio. </a:t>
            </a:r>
          </a:p>
        </p:txBody>
      </p:sp>
    </p:spTree>
    <p:extLst>
      <p:ext uri="{BB962C8B-B14F-4D97-AF65-F5344CB8AC3E}">
        <p14:creationId xmlns:p14="http://schemas.microsoft.com/office/powerpoint/2010/main" val="1251736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Temas</a:t>
            </a:r>
            <a:endParaRPr lang="es-ES" dirty="0"/>
          </a:p>
        </p:txBody>
      </p:sp>
      <p:sp>
        <p:nvSpPr>
          <p:cNvPr id="3" name="Marcador de contenido 2"/>
          <p:cNvSpPr>
            <a:spLocks noGrp="1"/>
          </p:cNvSpPr>
          <p:nvPr>
            <p:ph idx="1"/>
          </p:nvPr>
        </p:nvSpPr>
        <p:spPr/>
        <p:txBody>
          <a:bodyPr/>
          <a:lstStyle/>
          <a:p>
            <a:r>
              <a:rPr lang="es-ES" dirty="0" smtClean="0"/>
              <a:t>Elección </a:t>
            </a:r>
            <a:r>
              <a:rPr lang="es-ES" dirty="0"/>
              <a:t>del tema </a:t>
            </a:r>
          </a:p>
          <a:p>
            <a:r>
              <a:rPr lang="es-ES" dirty="0" smtClean="0"/>
              <a:t>Áreas </a:t>
            </a:r>
            <a:r>
              <a:rPr lang="es-ES" dirty="0"/>
              <a:t>de estudio y de </a:t>
            </a:r>
            <a:r>
              <a:rPr lang="es-ES" dirty="0" smtClean="0"/>
              <a:t>investigación </a:t>
            </a:r>
            <a:endParaRPr lang="es-ES" dirty="0"/>
          </a:p>
          <a:p>
            <a:r>
              <a:rPr lang="es-ES" dirty="0" smtClean="0"/>
              <a:t>Selección </a:t>
            </a:r>
            <a:r>
              <a:rPr lang="es-ES" dirty="0"/>
              <a:t>del tema </a:t>
            </a:r>
          </a:p>
          <a:p>
            <a:r>
              <a:rPr lang="es-ES" dirty="0" smtClean="0"/>
              <a:t>Justificación </a:t>
            </a:r>
            <a:r>
              <a:rPr lang="es-ES" dirty="0"/>
              <a:t>del tema </a:t>
            </a:r>
          </a:p>
          <a:p>
            <a:r>
              <a:rPr lang="es-ES" dirty="0"/>
              <a:t>Planteamiento de objetivos </a:t>
            </a:r>
          </a:p>
          <a:p>
            <a:r>
              <a:rPr lang="es-ES" dirty="0"/>
              <a:t>Objetivos Principales </a:t>
            </a:r>
          </a:p>
          <a:p>
            <a:r>
              <a:rPr lang="es-ES" dirty="0"/>
              <a:t>Objetivos secundarios </a:t>
            </a:r>
          </a:p>
          <a:p>
            <a:r>
              <a:rPr lang="es-ES" dirty="0" smtClean="0"/>
              <a:t>Hip</a:t>
            </a:r>
            <a:r>
              <a:rPr lang="es-ES" dirty="0" smtClean="0"/>
              <a:t>ótesis</a:t>
            </a:r>
          </a:p>
          <a:p>
            <a:r>
              <a:rPr lang="es-ES" dirty="0" smtClean="0"/>
              <a:t>Metodología</a:t>
            </a:r>
            <a:endParaRPr lang="es-ES" dirty="0"/>
          </a:p>
        </p:txBody>
      </p:sp>
    </p:spTree>
    <p:extLst>
      <p:ext uri="{BB962C8B-B14F-4D97-AF65-F5344CB8AC3E}">
        <p14:creationId xmlns:p14="http://schemas.microsoft.com/office/powerpoint/2010/main" val="3303497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683568" y="1827213"/>
            <a:ext cx="8000057" cy="4114800"/>
          </a:xfrm>
        </p:spPr>
        <p:txBody>
          <a:bodyPr/>
          <a:lstStyle/>
          <a:p>
            <a:pPr lvl="1"/>
            <a:r>
              <a:rPr lang="es-ES" sz="2400" dirty="0" err="1" smtClean="0"/>
              <a:t>Correlacional</a:t>
            </a:r>
            <a:r>
              <a:rPr lang="es-ES" sz="2400" dirty="0" smtClean="0"/>
              <a:t>: el </a:t>
            </a:r>
            <a:r>
              <a:rPr lang="es-ES" sz="2400" dirty="0" err="1" smtClean="0"/>
              <a:t>propósito</a:t>
            </a:r>
            <a:r>
              <a:rPr lang="es-ES" sz="2400" dirty="0" smtClean="0"/>
              <a:t> central es establecer el grado de </a:t>
            </a:r>
            <a:r>
              <a:rPr lang="es-ES" sz="2400" dirty="0" err="1" smtClean="0"/>
              <a:t>relación</a:t>
            </a:r>
            <a:r>
              <a:rPr lang="es-ES" sz="2400" dirty="0" smtClean="0"/>
              <a:t> que existe entre dos o </a:t>
            </a:r>
            <a:r>
              <a:rPr lang="es-ES" sz="2400" dirty="0" err="1" smtClean="0"/>
              <a:t>más</a:t>
            </a:r>
            <a:r>
              <a:rPr lang="es-ES" sz="2400" dirty="0" smtClean="0"/>
              <a:t> variables.</a:t>
            </a:r>
            <a:br>
              <a:rPr lang="es-ES" sz="2400" dirty="0" smtClean="0"/>
            </a:br>
            <a:r>
              <a:rPr lang="es-ES" sz="2400" dirty="0" smtClean="0"/>
              <a:t>Explicativa: busca establecer las causas que originan un determinado hecho o </a:t>
            </a:r>
            <a:r>
              <a:rPr lang="es-ES" sz="2400" dirty="0" err="1" smtClean="0"/>
              <a:t>fenómeno</a:t>
            </a:r>
            <a:r>
              <a:rPr lang="es-ES" sz="2400" dirty="0" smtClean="0"/>
              <a:t>. </a:t>
            </a:r>
          </a:p>
          <a:p>
            <a:pPr lvl="1"/>
            <a:r>
              <a:rPr lang="es-ES" sz="2400" dirty="0" smtClean="0"/>
              <a:t>Experimental: es someter a prueba una determinada </a:t>
            </a:r>
            <a:r>
              <a:rPr lang="es-ES" sz="2400" dirty="0" err="1" smtClean="0"/>
              <a:t>hipótesis</a:t>
            </a:r>
            <a:r>
              <a:rPr lang="es-ES" sz="2400" dirty="0" smtClean="0"/>
              <a:t> para establecer los resultados que de ella se desprenden</a:t>
            </a:r>
            <a:r>
              <a:rPr lang="es-ES" sz="2800" dirty="0" smtClean="0"/>
              <a:t>. </a:t>
            </a:r>
          </a:p>
          <a:p>
            <a:endParaRPr lang="es-ES" sz="2800" dirty="0" smtClean="0"/>
          </a:p>
          <a:p>
            <a:endParaRPr lang="es-ES" dirty="0" smtClean="0"/>
          </a:p>
          <a:p>
            <a:endParaRPr lang="es-ES" dirty="0"/>
          </a:p>
        </p:txBody>
      </p:sp>
    </p:spTree>
    <p:extLst>
      <p:ext uri="{BB962C8B-B14F-4D97-AF65-F5344CB8AC3E}">
        <p14:creationId xmlns:p14="http://schemas.microsoft.com/office/powerpoint/2010/main" val="18708696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467544" y="1628800"/>
            <a:ext cx="8216081" cy="4114800"/>
          </a:xfrm>
        </p:spPr>
        <p:txBody>
          <a:bodyPr/>
          <a:lstStyle/>
          <a:p>
            <a:r>
              <a:rPr lang="es-ES" dirty="0"/>
              <a:t>Definir las fuentes de </a:t>
            </a:r>
            <a:r>
              <a:rPr lang="es-ES" dirty="0" smtClean="0"/>
              <a:t>información: </a:t>
            </a:r>
          </a:p>
          <a:p>
            <a:pPr lvl="1"/>
            <a:r>
              <a:rPr lang="es-ES" dirty="0"/>
              <a:t>Fuentes Primarias: Establecer de manera clara todo el contacto personal con objetos o procesos directamente relacionados con la </a:t>
            </a:r>
            <a:r>
              <a:rPr lang="es-ES" dirty="0" smtClean="0"/>
              <a:t>investigación. </a:t>
            </a:r>
          </a:p>
          <a:p>
            <a:pPr lvl="1"/>
            <a:r>
              <a:rPr lang="es-ES" dirty="0"/>
              <a:t>Fuentes Secundarias: Establecer de manera clara todos los documentos, fotos, videos o </a:t>
            </a:r>
            <a:r>
              <a:rPr lang="es-ES" dirty="0" smtClean="0"/>
              <a:t>información </a:t>
            </a:r>
            <a:r>
              <a:rPr lang="es-ES" dirty="0"/>
              <a:t>de Internet. </a:t>
            </a:r>
            <a:endParaRPr lang="es-ES" dirty="0" smtClean="0"/>
          </a:p>
          <a:p>
            <a:r>
              <a:rPr lang="es-ES" dirty="0" smtClean="0"/>
              <a:t>Emplear </a:t>
            </a:r>
            <a:r>
              <a:rPr lang="es-ES" dirty="0"/>
              <a:t>las </a:t>
            </a:r>
            <a:r>
              <a:rPr lang="es-ES" dirty="0" smtClean="0"/>
              <a:t>técnicas </a:t>
            </a:r>
            <a:r>
              <a:rPr lang="es-ES" dirty="0"/>
              <a:t>de </a:t>
            </a:r>
            <a:r>
              <a:rPr lang="es-ES" dirty="0" smtClean="0"/>
              <a:t>recolección </a:t>
            </a:r>
            <a:r>
              <a:rPr lang="es-ES" dirty="0"/>
              <a:t>de </a:t>
            </a:r>
            <a:r>
              <a:rPr lang="es-ES" dirty="0" smtClean="0"/>
              <a:t>información </a:t>
            </a:r>
            <a:r>
              <a:rPr lang="es-ES" dirty="0"/>
              <a:t>que considere necesarias y </a:t>
            </a:r>
            <a:r>
              <a:rPr lang="es-ES" dirty="0" smtClean="0"/>
              <a:t>validas </a:t>
            </a:r>
            <a:r>
              <a:rPr lang="es-ES" dirty="0"/>
              <a:t>para realizar su proceso de </a:t>
            </a:r>
            <a:r>
              <a:rPr lang="es-ES" dirty="0" smtClean="0"/>
              <a:t>investigación. </a:t>
            </a:r>
          </a:p>
        </p:txBody>
      </p:sp>
    </p:spTree>
    <p:extLst>
      <p:ext uri="{BB962C8B-B14F-4D97-AF65-F5344CB8AC3E}">
        <p14:creationId xmlns:p14="http://schemas.microsoft.com/office/powerpoint/2010/main" val="28962515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Bibliografia</a:t>
            </a:r>
            <a:endParaRPr lang="es-ES" dirty="0"/>
          </a:p>
        </p:txBody>
      </p:sp>
      <p:sp>
        <p:nvSpPr>
          <p:cNvPr id="3" name="Marcador de contenido 2"/>
          <p:cNvSpPr>
            <a:spLocks noGrp="1"/>
          </p:cNvSpPr>
          <p:nvPr>
            <p:ph idx="1"/>
          </p:nvPr>
        </p:nvSpPr>
        <p:spPr/>
        <p:txBody>
          <a:bodyPr/>
          <a:lstStyle/>
          <a:p>
            <a:r>
              <a:rPr lang="es-ES" sz="2400" dirty="0"/>
              <a:t>Arias, E (1994). </a:t>
            </a:r>
            <a:r>
              <a:rPr lang="es-ES" sz="2400" i="1" dirty="0" err="1"/>
              <a:t>Guía</a:t>
            </a:r>
            <a:r>
              <a:rPr lang="es-ES" sz="2400" i="1" dirty="0"/>
              <a:t> para la </a:t>
            </a:r>
            <a:r>
              <a:rPr lang="es-ES" sz="2400" i="1" dirty="0" err="1"/>
              <a:t>elaboración</a:t>
            </a:r>
            <a:r>
              <a:rPr lang="es-ES" sz="2400" i="1" dirty="0"/>
              <a:t> de proyectos de </a:t>
            </a:r>
            <a:r>
              <a:rPr lang="es-ES" sz="2400" i="1" dirty="0" err="1"/>
              <a:t>investigación</a:t>
            </a:r>
            <a:r>
              <a:rPr lang="es-ES" sz="2400" i="1" dirty="0"/>
              <a:t>. </a:t>
            </a:r>
            <a:r>
              <a:rPr lang="es-ES" sz="2400" dirty="0"/>
              <a:t>Trabajo no publicado. Caracas. </a:t>
            </a:r>
            <a:endParaRPr lang="es-ES" sz="2400" dirty="0"/>
          </a:p>
          <a:p>
            <a:r>
              <a:rPr lang="es-ES" sz="2400" dirty="0" err="1"/>
              <a:t>Ary</a:t>
            </a:r>
            <a:r>
              <a:rPr lang="es-ES" sz="2400" dirty="0"/>
              <a:t>, D., </a:t>
            </a:r>
            <a:r>
              <a:rPr lang="es-ES" sz="2400" dirty="0" err="1"/>
              <a:t>Jacobs</a:t>
            </a:r>
            <a:r>
              <a:rPr lang="es-ES" sz="2400" dirty="0"/>
              <a:t>, L. y </a:t>
            </a:r>
            <a:r>
              <a:rPr lang="es-ES" sz="2400" dirty="0" err="1"/>
              <a:t>Razavieh</a:t>
            </a:r>
            <a:r>
              <a:rPr lang="es-ES" sz="2400" dirty="0"/>
              <a:t>, A. (1990). </a:t>
            </a:r>
            <a:r>
              <a:rPr lang="es-ES" sz="2400" dirty="0" err="1"/>
              <a:t>Introducción</a:t>
            </a:r>
            <a:r>
              <a:rPr lang="es-ES" sz="2400" dirty="0"/>
              <a:t> o lo </a:t>
            </a:r>
            <a:r>
              <a:rPr lang="es-ES" sz="2400" i="1" dirty="0" err="1"/>
              <a:t>gación</a:t>
            </a:r>
            <a:r>
              <a:rPr lang="es-ES" sz="2400" i="1" dirty="0"/>
              <a:t> </a:t>
            </a:r>
            <a:r>
              <a:rPr lang="es-ES" sz="2400" i="1" dirty="0" err="1"/>
              <a:t>pedagógica</a:t>
            </a:r>
            <a:r>
              <a:rPr lang="es-ES" sz="2400" i="1" dirty="0"/>
              <a:t> </a:t>
            </a:r>
            <a:r>
              <a:rPr lang="es-ES" sz="2400" dirty="0"/>
              <a:t>(2a ed.). </a:t>
            </a:r>
            <a:r>
              <a:rPr lang="es-ES" sz="2400" dirty="0" err="1"/>
              <a:t>México</a:t>
            </a:r>
            <a:r>
              <a:rPr lang="es-ES" sz="2400" dirty="0"/>
              <a:t>: McGraw-Hill. </a:t>
            </a:r>
            <a:endParaRPr lang="es-ES" sz="2400" dirty="0"/>
          </a:p>
          <a:p>
            <a:r>
              <a:rPr lang="es-ES" sz="2400" dirty="0" err="1"/>
              <a:t>Best</a:t>
            </a:r>
            <a:r>
              <a:rPr lang="es-ES" sz="2400" dirty="0"/>
              <a:t>, J. (1982). </a:t>
            </a:r>
            <a:r>
              <a:rPr lang="es-ES" sz="2400" i="1" dirty="0" err="1"/>
              <a:t>Cómo</a:t>
            </a:r>
            <a:r>
              <a:rPr lang="es-ES" sz="2400" i="1" dirty="0"/>
              <a:t> investigar en </a:t>
            </a:r>
            <a:r>
              <a:rPr lang="es-ES" sz="2400" i="1" dirty="0" err="1"/>
              <a:t>educación</a:t>
            </a:r>
            <a:r>
              <a:rPr lang="es-ES" sz="2400" i="1" dirty="0"/>
              <a:t> (9a ed.). </a:t>
            </a:r>
            <a:r>
              <a:rPr lang="es-ES" sz="2400" dirty="0"/>
              <a:t>Madrid: Morata.</a:t>
            </a:r>
            <a:br>
              <a:rPr lang="es-ES" sz="2400" dirty="0"/>
            </a:br>
            <a:r>
              <a:rPr lang="es-ES" sz="2400" dirty="0"/>
              <a:t>Bravo, L., </a:t>
            </a:r>
            <a:r>
              <a:rPr lang="es-ES" sz="2400" dirty="0" err="1"/>
              <a:t>Méndez</a:t>
            </a:r>
            <a:r>
              <a:rPr lang="es-ES" sz="2400" dirty="0"/>
              <a:t>, P y </a:t>
            </a:r>
            <a:r>
              <a:rPr lang="es-ES" sz="2400" dirty="0" err="1"/>
              <a:t>Ramírez</a:t>
            </a:r>
            <a:r>
              <a:rPr lang="es-ES" sz="2400" dirty="0"/>
              <a:t>, T. (1987). </a:t>
            </a:r>
            <a:r>
              <a:rPr lang="es-ES" sz="2400" i="1" dirty="0"/>
              <a:t>La </a:t>
            </a:r>
            <a:r>
              <a:rPr lang="es-ES" sz="2400" i="1" dirty="0" err="1"/>
              <a:t>investigación</a:t>
            </a:r>
            <a:r>
              <a:rPr lang="es-ES" sz="2400" i="1" dirty="0"/>
              <a:t> documental y </a:t>
            </a:r>
            <a:r>
              <a:rPr lang="es-ES" sz="2400" i="1" dirty="0" err="1" smtClean="0"/>
              <a:t>bibliográfica</a:t>
            </a:r>
            <a:r>
              <a:rPr lang="es-ES" sz="2400" i="1" dirty="0"/>
              <a:t>. </a:t>
            </a:r>
            <a:r>
              <a:rPr lang="es-ES" sz="2400" dirty="0"/>
              <a:t>Caracas: </a:t>
            </a:r>
            <a:r>
              <a:rPr lang="es-ES" sz="2400" dirty="0" err="1"/>
              <a:t>Panapo</a:t>
            </a:r>
            <a:r>
              <a:rPr lang="es-ES" sz="2400" dirty="0"/>
              <a:t>. </a:t>
            </a:r>
            <a:endParaRPr lang="es-ES" sz="2400" dirty="0"/>
          </a:p>
          <a:p>
            <a:endParaRPr lang="es-ES" sz="2400" dirty="0"/>
          </a:p>
        </p:txBody>
      </p:sp>
    </p:spTree>
    <p:extLst>
      <p:ext uri="{BB962C8B-B14F-4D97-AF65-F5344CB8AC3E}">
        <p14:creationId xmlns:p14="http://schemas.microsoft.com/office/powerpoint/2010/main" val="3443550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sz="2400" dirty="0" err="1"/>
              <a:t>Chavarría</a:t>
            </a:r>
            <a:r>
              <a:rPr lang="es-ES" sz="2400" dirty="0"/>
              <a:t>, M. y Villalobos, M. (1993). </a:t>
            </a:r>
            <a:r>
              <a:rPr lang="es-ES" sz="2400" i="1" dirty="0"/>
              <a:t>Orientaciones para la </a:t>
            </a:r>
            <a:r>
              <a:rPr lang="es-ES" sz="2400" i="1" dirty="0" err="1"/>
              <a:t>elaboración</a:t>
            </a:r>
            <a:r>
              <a:rPr lang="es-ES" sz="2400" i="1" dirty="0"/>
              <a:t> y </a:t>
            </a:r>
            <a:endParaRPr lang="es-ES" sz="2400" dirty="0"/>
          </a:p>
          <a:p>
            <a:r>
              <a:rPr lang="es-ES" sz="2400" i="1" dirty="0" err="1"/>
              <a:t>presentación</a:t>
            </a:r>
            <a:r>
              <a:rPr lang="es-ES" sz="2400" i="1" dirty="0"/>
              <a:t> de tesis. </a:t>
            </a:r>
            <a:r>
              <a:rPr lang="es-ES" sz="2400" dirty="0" err="1"/>
              <a:t>México</a:t>
            </a:r>
            <a:r>
              <a:rPr lang="es-ES" sz="2400" dirty="0"/>
              <a:t>: Trillas.</a:t>
            </a:r>
            <a:br>
              <a:rPr lang="es-ES" sz="2400" dirty="0"/>
            </a:br>
            <a:r>
              <a:rPr lang="es-ES" sz="2400" dirty="0" err="1"/>
              <a:t>Hayman</a:t>
            </a:r>
            <a:r>
              <a:rPr lang="es-ES" sz="2400" dirty="0"/>
              <a:t>, J. (1984). </a:t>
            </a:r>
            <a:r>
              <a:rPr lang="es-ES" sz="2400" i="1" dirty="0" err="1"/>
              <a:t>Investigación</a:t>
            </a:r>
            <a:r>
              <a:rPr lang="es-ES" sz="2400" i="1" dirty="0"/>
              <a:t> y </a:t>
            </a:r>
            <a:r>
              <a:rPr lang="es-ES" sz="2400" i="1" dirty="0" err="1"/>
              <a:t>educación</a:t>
            </a:r>
            <a:r>
              <a:rPr lang="es-ES" sz="2400" i="1" dirty="0"/>
              <a:t>. </a:t>
            </a:r>
            <a:r>
              <a:rPr lang="es-ES" sz="2400" dirty="0"/>
              <a:t>Barcelona: </a:t>
            </a:r>
            <a:r>
              <a:rPr lang="es-ES" sz="2400" dirty="0" err="1"/>
              <a:t>Paidós</a:t>
            </a:r>
            <a:r>
              <a:rPr lang="es-ES" sz="2400" dirty="0"/>
              <a:t>. </a:t>
            </a:r>
            <a:endParaRPr lang="es-ES" sz="2400" dirty="0"/>
          </a:p>
          <a:p>
            <a:r>
              <a:rPr lang="es-ES" sz="2400" dirty="0" err="1"/>
              <a:t>Hernández</a:t>
            </a:r>
            <a:r>
              <a:rPr lang="es-ES" sz="2400" dirty="0"/>
              <a:t>, R., </a:t>
            </a:r>
            <a:r>
              <a:rPr lang="es-ES" sz="2400" dirty="0" err="1"/>
              <a:t>Fernández</a:t>
            </a:r>
            <a:r>
              <a:rPr lang="es-ES" sz="2400" dirty="0"/>
              <a:t>, C. y Baptista, Pilar. (1998). </a:t>
            </a:r>
            <a:r>
              <a:rPr lang="es-ES" sz="2400" i="1" dirty="0" err="1"/>
              <a:t>Metodología</a:t>
            </a:r>
            <a:r>
              <a:rPr lang="es-ES" sz="2400" i="1" dirty="0"/>
              <a:t> de la </a:t>
            </a:r>
            <a:r>
              <a:rPr lang="es-ES" sz="2400" i="1" dirty="0" err="1"/>
              <a:t>investigación</a:t>
            </a:r>
            <a:r>
              <a:rPr lang="es-ES" sz="2400" i="1" dirty="0"/>
              <a:t> </a:t>
            </a:r>
            <a:r>
              <a:rPr lang="es-ES" sz="2400" dirty="0"/>
              <a:t>(2a ed.). </a:t>
            </a:r>
            <a:r>
              <a:rPr lang="es-ES" sz="2400" dirty="0" err="1"/>
              <a:t>México</a:t>
            </a:r>
            <a:r>
              <a:rPr lang="es-ES" sz="2400" dirty="0"/>
              <a:t>: McGraw-Hill. </a:t>
            </a:r>
            <a:endParaRPr lang="es-ES" sz="2400" dirty="0"/>
          </a:p>
          <a:p>
            <a:r>
              <a:rPr lang="es-ES" sz="2400" dirty="0" err="1"/>
              <a:t>Morles</a:t>
            </a:r>
            <a:r>
              <a:rPr lang="es-ES" sz="2400" dirty="0"/>
              <a:t>, V (1994). </a:t>
            </a:r>
            <a:r>
              <a:rPr lang="es-ES" sz="2400" i="1" dirty="0"/>
              <a:t>Planeamiento y </a:t>
            </a:r>
            <a:r>
              <a:rPr lang="es-ES" sz="2400" i="1" dirty="0" err="1"/>
              <a:t>análisis</a:t>
            </a:r>
            <a:r>
              <a:rPr lang="es-ES" sz="2400" i="1" dirty="0"/>
              <a:t> de investigaciones </a:t>
            </a:r>
            <a:r>
              <a:rPr lang="es-ES" sz="2400" dirty="0"/>
              <a:t>(8a ed.). Caracas: El Dorado. </a:t>
            </a:r>
            <a:endParaRPr lang="es-ES" sz="2400" dirty="0"/>
          </a:p>
        </p:txBody>
      </p:sp>
    </p:spTree>
    <p:extLst>
      <p:ext uri="{BB962C8B-B14F-4D97-AF65-F5344CB8AC3E}">
        <p14:creationId xmlns:p14="http://schemas.microsoft.com/office/powerpoint/2010/main" val="6864011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sz="3200" dirty="0"/>
              <a:t>Pardinas, E (1991). </a:t>
            </a:r>
            <a:r>
              <a:rPr lang="es-ES" sz="3200" i="1" dirty="0" err="1"/>
              <a:t>Metodología</a:t>
            </a:r>
            <a:r>
              <a:rPr lang="es-ES" sz="3200" i="1" dirty="0"/>
              <a:t> y </a:t>
            </a:r>
            <a:r>
              <a:rPr lang="es-ES" sz="3200" i="1" dirty="0" err="1"/>
              <a:t>técnicas</a:t>
            </a:r>
            <a:r>
              <a:rPr lang="es-ES" sz="3200" i="1" dirty="0"/>
              <a:t> de </a:t>
            </a:r>
            <a:r>
              <a:rPr lang="es-ES" sz="3200" i="1" dirty="0" err="1"/>
              <a:t>investigación</a:t>
            </a:r>
            <a:r>
              <a:rPr lang="es-ES" sz="3200" i="1" dirty="0"/>
              <a:t> en ciencias sociales </a:t>
            </a:r>
            <a:r>
              <a:rPr lang="es-ES" sz="3200" dirty="0"/>
              <a:t>(32a ed.). </a:t>
            </a:r>
            <a:r>
              <a:rPr lang="es-ES" sz="3200" dirty="0" err="1"/>
              <a:t>México</a:t>
            </a:r>
            <a:r>
              <a:rPr lang="es-ES" sz="3200" dirty="0"/>
              <a:t>: Siglo Veintiuno. </a:t>
            </a:r>
          </a:p>
          <a:p>
            <a:r>
              <a:rPr lang="es-ES" sz="3200" dirty="0" err="1"/>
              <a:t>Ramírez</a:t>
            </a:r>
            <a:r>
              <a:rPr lang="es-ES" sz="3200" dirty="0"/>
              <a:t>, T (1996). </a:t>
            </a:r>
            <a:r>
              <a:rPr lang="es-ES" sz="3200" i="1" dirty="0" err="1"/>
              <a:t>Cómo</a:t>
            </a:r>
            <a:r>
              <a:rPr lang="es-ES" sz="3200" i="1" dirty="0"/>
              <a:t> hacer un proyecto de </a:t>
            </a:r>
            <a:r>
              <a:rPr lang="es-ES" sz="3200" i="1" dirty="0" err="1"/>
              <a:t>investigación</a:t>
            </a:r>
            <a:r>
              <a:rPr lang="es-ES" sz="3200" i="1" dirty="0"/>
              <a:t> </a:t>
            </a:r>
            <a:r>
              <a:rPr lang="es-ES" sz="3200" dirty="0"/>
              <a:t>(3a ed.). Caracas: </a:t>
            </a:r>
            <a:r>
              <a:rPr lang="es-ES" sz="3200" dirty="0" err="1"/>
              <a:t>Carhel</a:t>
            </a:r>
            <a:r>
              <a:rPr lang="es-ES" sz="3200"/>
              <a:t>. </a:t>
            </a:r>
          </a:p>
          <a:p>
            <a:endParaRPr lang="es-ES"/>
          </a:p>
        </p:txBody>
      </p:sp>
    </p:spTree>
    <p:extLst>
      <p:ext uri="{BB962C8B-B14F-4D97-AF65-F5344CB8AC3E}">
        <p14:creationId xmlns:p14="http://schemas.microsoft.com/office/powerpoint/2010/main" val="2302917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0"/>
            <a:ext cx="7772400" cy="1143000"/>
          </a:xfrm>
        </p:spPr>
        <p:txBody>
          <a:bodyPr/>
          <a:lstStyle/>
          <a:p>
            <a:pPr eaLnBrk="1" hangingPunct="1"/>
            <a:r>
              <a:rPr lang="es-MX">
                <a:latin typeface="Arial" charset="0"/>
              </a:rPr>
              <a:t>Elección del tema</a:t>
            </a:r>
            <a:endParaRPr lang="es-ES">
              <a:latin typeface="Arial" charset="0"/>
            </a:endParaRPr>
          </a:p>
        </p:txBody>
      </p:sp>
      <p:sp>
        <p:nvSpPr>
          <p:cNvPr id="6147" name="Rectangle 3"/>
          <p:cNvSpPr>
            <a:spLocks noGrp="1" noChangeArrowheads="1"/>
          </p:cNvSpPr>
          <p:nvPr>
            <p:ph type="body" idx="1"/>
          </p:nvPr>
        </p:nvSpPr>
        <p:spPr>
          <a:xfrm>
            <a:off x="685800" y="1600200"/>
            <a:ext cx="7772400" cy="4114800"/>
          </a:xfrm>
        </p:spPr>
        <p:txBody>
          <a:bodyPr/>
          <a:lstStyle/>
          <a:p>
            <a:pPr eaLnBrk="1" hangingPunct="1"/>
            <a:r>
              <a:rPr lang="es-MX" sz="2500">
                <a:latin typeface="Verdana" charset="0"/>
              </a:rPr>
              <a:t>¿Qué es comprender el tema?</a:t>
            </a:r>
          </a:p>
          <a:p>
            <a:pPr lvl="1" eaLnBrk="1" hangingPunct="1"/>
            <a:r>
              <a:rPr lang="es-MX" sz="2100">
                <a:latin typeface="Verdana" charset="0"/>
              </a:rPr>
              <a:t>Estar en condiciones de explicarlo a los demás.</a:t>
            </a:r>
          </a:p>
          <a:p>
            <a:pPr lvl="1" eaLnBrk="1" hangingPunct="1"/>
            <a:r>
              <a:rPr lang="es-MX" sz="2100">
                <a:latin typeface="Verdana" charset="0"/>
              </a:rPr>
              <a:t>Poder señalar aspectos particulares (casos y ejemplos)</a:t>
            </a:r>
          </a:p>
          <a:p>
            <a:pPr eaLnBrk="1" hangingPunct="1"/>
            <a:r>
              <a:rPr lang="es-MX" sz="2500">
                <a:latin typeface="Verdana" charset="0"/>
              </a:rPr>
              <a:t>¿Qué peligros se corren al seleccionar el tema?</a:t>
            </a:r>
          </a:p>
          <a:p>
            <a:pPr lvl="1" eaLnBrk="1" hangingPunct="1"/>
            <a:r>
              <a:rPr lang="es-MX" sz="2100">
                <a:latin typeface="Verdana" charset="0"/>
              </a:rPr>
              <a:t>Una comprensión parcial del asunto.</a:t>
            </a:r>
          </a:p>
          <a:p>
            <a:pPr lvl="1" eaLnBrk="1" hangingPunct="1"/>
            <a:r>
              <a:rPr lang="es-MX" sz="2100">
                <a:latin typeface="Verdana" charset="0"/>
              </a:rPr>
              <a:t>Un enfoque lateral</a:t>
            </a:r>
          </a:p>
          <a:p>
            <a:pPr lvl="1" eaLnBrk="1" hangingPunct="1"/>
            <a:r>
              <a:rPr lang="es-MX" sz="2100">
                <a:latin typeface="Verdana" charset="0"/>
              </a:rPr>
              <a:t>No “ver lógicamente” el tema.</a:t>
            </a:r>
            <a:endParaRPr lang="es-ES" sz="2100">
              <a:latin typeface="Verdana" charset="0"/>
            </a:endParaRPr>
          </a:p>
        </p:txBody>
      </p:sp>
      <p:sp>
        <p:nvSpPr>
          <p:cNvPr id="6148" name="Text Box 5"/>
          <p:cNvSpPr txBox="1">
            <a:spLocks noChangeArrowheads="1"/>
          </p:cNvSpPr>
          <p:nvPr/>
        </p:nvSpPr>
        <p:spPr bwMode="auto">
          <a:xfrm>
            <a:off x="419100" y="5638800"/>
            <a:ext cx="8501063" cy="831850"/>
          </a:xfrm>
          <a:prstGeom prst="rect">
            <a:avLst/>
          </a:prstGeom>
          <a:solidFill>
            <a:schemeClr val="accent2"/>
          </a:solidFill>
          <a:ln w="9525">
            <a:solidFill>
              <a:schemeClr val="tx1"/>
            </a:solidFill>
            <a:miter lim="800000"/>
            <a:headEnd/>
            <a:tailEnd/>
          </a:ln>
        </p:spPr>
        <p:txBody>
          <a:bodyPr wrap="none">
            <a:spAutoFit/>
          </a:bodyPr>
          <a:lstStyle>
            <a:lvl1pPr eaLnBrk="0" hangingPunct="0">
              <a:defRPr>
                <a:solidFill>
                  <a:schemeClr val="tx1"/>
                </a:solidFill>
                <a:latin typeface="Verdana" charset="0"/>
                <a:ea typeface="ＭＳ Ｐゴシック" charset="0"/>
              </a:defRPr>
            </a:lvl1pPr>
            <a:lvl2pPr marL="742950" indent="-285750" eaLnBrk="0" hangingPunct="0">
              <a:defRPr>
                <a:solidFill>
                  <a:schemeClr val="tx1"/>
                </a:solidFill>
                <a:latin typeface="Verdana" charset="0"/>
                <a:ea typeface="ＭＳ Ｐゴシック" charset="0"/>
              </a:defRPr>
            </a:lvl2pPr>
            <a:lvl3pPr marL="1143000" indent="-228600" eaLnBrk="0" hangingPunct="0">
              <a:defRPr>
                <a:solidFill>
                  <a:schemeClr val="tx1"/>
                </a:solidFill>
                <a:latin typeface="Verdana" charset="0"/>
                <a:ea typeface="ＭＳ Ｐゴシック" charset="0"/>
              </a:defRPr>
            </a:lvl3pPr>
            <a:lvl4pPr marL="1600200" indent="-228600" eaLnBrk="0" hangingPunct="0">
              <a:defRPr>
                <a:solidFill>
                  <a:schemeClr val="tx1"/>
                </a:solidFill>
                <a:latin typeface="Verdana" charset="0"/>
                <a:ea typeface="ＭＳ Ｐゴシック" charset="0"/>
              </a:defRPr>
            </a:lvl4pPr>
            <a:lvl5pPr marL="2057400" indent="-228600" eaLnBrk="0" hangingPunct="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r>
              <a:rPr lang="es-MX" sz="2400">
                <a:latin typeface="Times New Roman" charset="0"/>
              </a:rPr>
              <a:t>Toda investigación (trabajo documental) requiere de la construcción</a:t>
            </a:r>
          </a:p>
          <a:p>
            <a:pPr algn="ctr" eaLnBrk="1" hangingPunct="1"/>
            <a:r>
              <a:rPr lang="es-MX" sz="2400">
                <a:latin typeface="Times New Roman" charset="0"/>
              </a:rPr>
              <a:t>de un andamiaje para apoyar su desarrollo.</a:t>
            </a:r>
            <a:endParaRPr lang="es-ES" sz="2400">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VE" sz="4000" b="1">
                <a:effectLst>
                  <a:outerShdw blurRad="38100" dist="38100" dir="2700000" algn="tl">
                    <a:srgbClr val="DDDDDD"/>
                  </a:outerShdw>
                </a:effectLst>
                <a:latin typeface="Calibri" charset="0"/>
              </a:rPr>
              <a:t>La elección del tema o problema de investigación </a:t>
            </a:r>
            <a:endParaRPr lang="en-US" sz="4000">
              <a:effectLst>
                <a:outerShdw blurRad="38100" dist="38100" dir="2700000" algn="tl">
                  <a:srgbClr val="DDDDDD"/>
                </a:outerShdw>
              </a:effectLst>
              <a:latin typeface="Calibri" charset="0"/>
            </a:endParaRPr>
          </a:p>
        </p:txBody>
      </p:sp>
      <p:sp>
        <p:nvSpPr>
          <p:cNvPr id="7171" name="2 Marcador de contenido"/>
          <p:cNvSpPr>
            <a:spLocks noGrp="1"/>
          </p:cNvSpPr>
          <p:nvPr>
            <p:ph idx="1"/>
          </p:nvPr>
        </p:nvSpPr>
        <p:spPr>
          <a:xfrm>
            <a:off x="457200" y="1806575"/>
            <a:ext cx="8229600" cy="4389438"/>
          </a:xfrm>
        </p:spPr>
        <p:txBody>
          <a:bodyPr/>
          <a:lstStyle/>
          <a:p>
            <a:pPr algn="just">
              <a:spcBef>
                <a:spcPts val="600"/>
              </a:spcBef>
              <a:spcAft>
                <a:spcPts val="600"/>
              </a:spcAft>
            </a:pPr>
            <a:r>
              <a:rPr lang="es-VE" sz="2000">
                <a:latin typeface="Constantia" charset="0"/>
              </a:rPr>
              <a:t>El tema es el punto de partida de toda investigación, el cual puede ser tomado del </a:t>
            </a:r>
            <a:r>
              <a:rPr lang="es-VE" sz="2000" b="1" i="1">
                <a:latin typeface="Constantia" charset="0"/>
              </a:rPr>
              <a:t>ámbito académico</a:t>
            </a:r>
            <a:r>
              <a:rPr lang="es-VE" sz="2000">
                <a:latin typeface="Constantia" charset="0"/>
              </a:rPr>
              <a:t>, o de </a:t>
            </a:r>
            <a:r>
              <a:rPr lang="es-VE" sz="2000" b="1" i="1">
                <a:latin typeface="Constantia" charset="0"/>
              </a:rPr>
              <a:t>una empresa u organización </a:t>
            </a:r>
            <a:r>
              <a:rPr lang="es-VE" sz="2000">
                <a:latin typeface="Constantia" charset="0"/>
              </a:rPr>
              <a:t>si la investigación responde a un proyecto asignado (pasantías).</a:t>
            </a:r>
          </a:p>
          <a:p>
            <a:pPr algn="just">
              <a:spcBef>
                <a:spcPts val="600"/>
              </a:spcBef>
              <a:spcAft>
                <a:spcPts val="600"/>
              </a:spcAft>
            </a:pPr>
            <a:r>
              <a:rPr lang="es-VE" sz="2000">
                <a:latin typeface="Constantia" charset="0"/>
              </a:rPr>
              <a:t>Cuando el investigador identifica un problema o una situación que pretende investigar, el </a:t>
            </a:r>
            <a:r>
              <a:rPr lang="es-VE" sz="2000" b="1" i="1">
                <a:latin typeface="Constantia" charset="0"/>
              </a:rPr>
              <a:t>título</a:t>
            </a:r>
            <a:r>
              <a:rPr lang="es-VE" sz="2000">
                <a:latin typeface="Constantia" charset="0"/>
              </a:rPr>
              <a:t> es la expresión conceptual </a:t>
            </a:r>
            <a:r>
              <a:rPr lang="es-VE" sz="2000" b="1" i="1">
                <a:latin typeface="Constantia" charset="0"/>
              </a:rPr>
              <a:t>simplificada</a:t>
            </a:r>
            <a:r>
              <a:rPr lang="es-VE" sz="2000">
                <a:latin typeface="Constantia" charset="0"/>
              </a:rPr>
              <a:t> de la </a:t>
            </a:r>
            <a:r>
              <a:rPr lang="es-VE" sz="2000" b="1" i="1">
                <a:latin typeface="Constantia" charset="0"/>
              </a:rPr>
              <a:t>situación problemática sujeto de investigación</a:t>
            </a:r>
            <a:r>
              <a:rPr lang="es-VE" sz="2000">
                <a:latin typeface="Constantia" charset="0"/>
              </a:rPr>
              <a:t>. </a:t>
            </a:r>
          </a:p>
          <a:p>
            <a:pPr lvl="1" algn="just">
              <a:spcBef>
                <a:spcPts val="600"/>
              </a:spcBef>
              <a:spcAft>
                <a:spcPts val="600"/>
              </a:spcAft>
            </a:pPr>
            <a:r>
              <a:rPr lang="es-VE" sz="2000">
                <a:latin typeface="Constantia" charset="0"/>
              </a:rPr>
              <a:t>Ejem. = </a:t>
            </a:r>
            <a:r>
              <a:rPr lang="es-VE" sz="2000" b="1" i="1">
                <a:latin typeface="Constantia" charset="0"/>
              </a:rPr>
              <a:t>Tema</a:t>
            </a:r>
            <a:r>
              <a:rPr lang="es-VE" sz="2000">
                <a:latin typeface="Constantia" charset="0"/>
              </a:rPr>
              <a:t>: Planificación de la Enseñanza</a:t>
            </a:r>
          </a:p>
          <a:p>
            <a:pPr marL="1143000" lvl="2" indent="-228600" algn="just"/>
            <a:r>
              <a:rPr lang="es-ES_tradnl" sz="1800" b="1">
                <a:latin typeface="Constantia" charset="0"/>
              </a:rPr>
              <a:t>CONCEPCIONES PREVIAS DEL PROFESORADO EN LA TOMA DE DECISIONES PARA LA PLANIFICACIÓN DE LA ENSEÑANZA. Caso Departamento de Inglés de la Universidad Metropolitana</a:t>
            </a:r>
            <a:endParaRPr lang="es-VE" sz="1800">
              <a:latin typeface="Constantia" charset="0"/>
            </a:endParaRPr>
          </a:p>
          <a:p>
            <a:pPr algn="just">
              <a:spcBef>
                <a:spcPts val="600"/>
              </a:spcBef>
              <a:spcAft>
                <a:spcPts val="600"/>
              </a:spcAft>
            </a:pPr>
            <a:r>
              <a:rPr lang="es-VE" sz="2000">
                <a:latin typeface="Constantia" charset="0"/>
              </a:rPr>
              <a:t>Si tenemos un </a:t>
            </a:r>
            <a:r>
              <a:rPr lang="es-VE" sz="2000" b="1" i="1">
                <a:latin typeface="Constantia" charset="0"/>
              </a:rPr>
              <a:t>tema</a:t>
            </a:r>
            <a:r>
              <a:rPr lang="es-VE" sz="2000">
                <a:latin typeface="Constantia" charset="0"/>
              </a:rPr>
              <a:t> debemos entonces convertirlo a </a:t>
            </a:r>
            <a:r>
              <a:rPr lang="es-VE" sz="2000" b="1" i="1">
                <a:latin typeface="Constantia" charset="0"/>
              </a:rPr>
              <a:t>problema</a:t>
            </a:r>
            <a:r>
              <a:rPr lang="es-VE" sz="2000">
                <a:latin typeface="Constantia" charset="0"/>
              </a:rPr>
              <a:t>; en cambio, cuando se identifica una </a:t>
            </a:r>
            <a:r>
              <a:rPr lang="es-VE" sz="2000" b="1" i="1">
                <a:latin typeface="Constantia" charset="0"/>
              </a:rPr>
              <a:t>situación problemática</a:t>
            </a:r>
            <a:r>
              <a:rPr lang="es-VE" sz="2000">
                <a:latin typeface="Constantia" charset="0"/>
              </a:rPr>
              <a:t> la tarea consiste en expresar su </a:t>
            </a:r>
            <a:r>
              <a:rPr lang="es-VE" sz="2000" b="1" i="1">
                <a:latin typeface="Constantia" charset="0"/>
              </a:rPr>
              <a:t>formulación conceptual (Planteamiento del problema).</a:t>
            </a:r>
          </a:p>
        </p:txBody>
      </p:sp>
    </p:spTree>
    <p:extLst>
      <p:ext uri="{BB962C8B-B14F-4D97-AF65-F5344CB8AC3E}">
        <p14:creationId xmlns:p14="http://schemas.microsoft.com/office/powerpoint/2010/main" val="124048213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336305" y="260648"/>
            <a:ext cx="8785225" cy="1007641"/>
          </a:xfrm>
          <a:noFill/>
          <a:extLst>
            <a:ext uri="{909E8E84-426E-40dd-AFC4-6F175D3DCCD1}">
              <a14:hiddenFill xmlns:a14="http://schemas.microsoft.com/office/drawing/2010/main">
                <a:solidFill>
                  <a:srgbClr val="FFFFFF"/>
                </a:solidFill>
              </a14:hiddenFill>
            </a:ext>
          </a:extLst>
        </p:spPr>
        <p:style>
          <a:lnRef idx="0">
            <a:scrgbClr r="0" g="0" b="0"/>
          </a:lnRef>
          <a:fillRef idx="1002">
            <a:schemeClr val="lt2"/>
          </a:fillRef>
          <a:effectRef idx="0">
            <a:scrgbClr r="0" g="0" b="0"/>
          </a:effectRef>
          <a:fontRef idx="major"/>
        </p:style>
        <p:txBody>
          <a:bodyPr/>
          <a:lstStyle/>
          <a:p>
            <a:pPr eaLnBrk="1" hangingPunct="1"/>
            <a:r>
              <a:rPr lang="es-ES" sz="2400" b="1" dirty="0" smtClean="0">
                <a:latin typeface="Calibri" charset="0"/>
                <a:ea typeface="ＭＳ Ｐゴシック" charset="0"/>
              </a:rPr>
              <a:t>REQUISITOS </a:t>
            </a:r>
            <a:r>
              <a:rPr lang="es-ES" sz="2400" b="1" dirty="0">
                <a:latin typeface="Calibri" charset="0"/>
                <a:ea typeface="ＭＳ Ｐゴシック" charset="0"/>
              </a:rPr>
              <a:t>PARA LA SELECCIÓN DEL TEMA DE </a:t>
            </a:r>
            <a:r>
              <a:rPr lang="es-ES" sz="2400" b="1" dirty="0" smtClean="0">
                <a:latin typeface="Calibri" charset="0"/>
                <a:ea typeface="ＭＳ Ｐゴシック" charset="0"/>
              </a:rPr>
              <a:t>INVESTIGACIÓN</a:t>
            </a:r>
            <a:endParaRPr lang="es-ES" sz="2800" dirty="0">
              <a:latin typeface="Calibri" charset="0"/>
              <a:ea typeface="ＭＳ Ｐゴシック" charset="0"/>
            </a:endParaRPr>
          </a:p>
        </p:txBody>
      </p:sp>
      <p:sp>
        <p:nvSpPr>
          <p:cNvPr id="3" name="2 Subtítulo"/>
          <p:cNvSpPr>
            <a:spLocks noGrp="1"/>
          </p:cNvSpPr>
          <p:nvPr>
            <p:ph type="subTitle" idx="1"/>
          </p:nvPr>
        </p:nvSpPr>
        <p:spPr>
          <a:xfrm>
            <a:off x="395536" y="2780928"/>
            <a:ext cx="8569325" cy="3960069"/>
          </a:xfrm>
        </p:spPr>
        <p:txBody>
          <a:bodyPr>
            <a:normAutofit fontScale="92500" lnSpcReduction="10000"/>
          </a:bodyPr>
          <a:lstStyle/>
          <a:p>
            <a:pPr algn="just" eaLnBrk="1" hangingPunct="1">
              <a:lnSpc>
                <a:spcPct val="80000"/>
              </a:lnSpc>
              <a:buFont typeface="Arial" charset="0"/>
              <a:buChar char="•"/>
            </a:pPr>
            <a:r>
              <a:rPr lang="es-ES" sz="2400" dirty="0">
                <a:solidFill>
                  <a:schemeClr val="tx1"/>
                </a:solidFill>
                <a:latin typeface="Calibri" charset="0"/>
              </a:rPr>
              <a:t>Que corresponda con los intereses de quien la realiza y se vincule con la temática que domina el investigador.</a:t>
            </a:r>
          </a:p>
          <a:p>
            <a:pPr algn="just" eaLnBrk="1" hangingPunct="1">
              <a:lnSpc>
                <a:spcPct val="80000"/>
              </a:lnSpc>
            </a:pPr>
            <a:endParaRPr lang="es-ES" sz="2400" dirty="0">
              <a:solidFill>
                <a:schemeClr val="tx1"/>
              </a:solidFill>
              <a:latin typeface="Calibri" charset="0"/>
            </a:endParaRPr>
          </a:p>
          <a:p>
            <a:pPr algn="just" eaLnBrk="1" hangingPunct="1">
              <a:lnSpc>
                <a:spcPct val="80000"/>
              </a:lnSpc>
              <a:buFont typeface="Arial" charset="0"/>
              <a:buChar char="•"/>
            </a:pPr>
            <a:r>
              <a:rPr lang="es-ES" sz="2400" dirty="0">
                <a:solidFill>
                  <a:schemeClr val="tx1"/>
                </a:solidFill>
                <a:latin typeface="Calibri" charset="0"/>
              </a:rPr>
              <a:t>Que las fuentes que se requieren sean accesibles, es decir al alcance físico, económico, cultural, etc.</a:t>
            </a:r>
          </a:p>
          <a:p>
            <a:pPr algn="just" eaLnBrk="1" hangingPunct="1">
              <a:lnSpc>
                <a:spcPct val="80000"/>
              </a:lnSpc>
            </a:pPr>
            <a:endParaRPr lang="es-ES" sz="2400" dirty="0">
              <a:solidFill>
                <a:schemeClr val="tx1"/>
              </a:solidFill>
              <a:latin typeface="Calibri" charset="0"/>
            </a:endParaRPr>
          </a:p>
          <a:p>
            <a:pPr algn="just" eaLnBrk="1" hangingPunct="1">
              <a:lnSpc>
                <a:spcPct val="80000"/>
              </a:lnSpc>
              <a:buFont typeface="Arial" charset="0"/>
              <a:buChar char="•"/>
            </a:pPr>
            <a:r>
              <a:rPr lang="es-ES" sz="2400" dirty="0">
                <a:solidFill>
                  <a:schemeClr val="tx1"/>
                </a:solidFill>
                <a:latin typeface="Calibri" charset="0"/>
              </a:rPr>
              <a:t>Que la información ó datos a los que se recurran sean manejables, es decir al alcance cultural.</a:t>
            </a:r>
          </a:p>
          <a:p>
            <a:pPr algn="just" eaLnBrk="1" hangingPunct="1">
              <a:lnSpc>
                <a:spcPct val="80000"/>
              </a:lnSpc>
            </a:pPr>
            <a:endParaRPr lang="es-ES" sz="2400" dirty="0">
              <a:solidFill>
                <a:schemeClr val="tx1"/>
              </a:solidFill>
              <a:latin typeface="Calibri" charset="0"/>
            </a:endParaRPr>
          </a:p>
          <a:p>
            <a:pPr algn="just" eaLnBrk="1" hangingPunct="1">
              <a:lnSpc>
                <a:spcPct val="80000"/>
              </a:lnSpc>
              <a:buFont typeface="Arial" charset="0"/>
              <a:buChar char="•"/>
            </a:pPr>
            <a:r>
              <a:rPr lang="es-ES" sz="2400" dirty="0">
                <a:solidFill>
                  <a:schemeClr val="tx1"/>
                </a:solidFill>
                <a:latin typeface="Calibri" charset="0"/>
              </a:rPr>
              <a:t>Que el cuadro metodológico de la investigación esté al alcance de la experiencia de quien la realiza. Sin embargo no se puede ignorar también que muchas veces si los métodos pueden aprenderse haciendo, aunque es claro que hay limites especialmente en la investigación cuantitativa cuando se requiere métodos sofisticados estadísticos.</a:t>
            </a:r>
          </a:p>
          <a:p>
            <a:pPr eaLnBrk="1" hangingPunct="1">
              <a:lnSpc>
                <a:spcPct val="80000"/>
              </a:lnSpc>
            </a:pPr>
            <a:endParaRPr lang="es-ES" sz="1800" dirty="0">
              <a:solidFill>
                <a:srgbClr val="898989"/>
              </a:solidFill>
              <a:latin typeface="Calibri" charset="0"/>
            </a:endParaRPr>
          </a:p>
        </p:txBody>
      </p:sp>
    </p:spTree>
    <p:extLst>
      <p:ext uri="{BB962C8B-B14F-4D97-AF65-F5344CB8AC3E}">
        <p14:creationId xmlns:p14="http://schemas.microsoft.com/office/powerpoint/2010/main" val="243770977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lnSpc>
                <a:spcPct val="80000"/>
              </a:lnSpc>
            </a:pPr>
            <a:r>
              <a:rPr lang="es-VE" sz="2400">
                <a:latin typeface="Constantia" charset="0"/>
              </a:rPr>
              <a:t>Examine sus experiencias personales, su lugar de trabajo, su comunidad, etc. </a:t>
            </a:r>
          </a:p>
          <a:p>
            <a:pPr algn="just">
              <a:lnSpc>
                <a:spcPct val="80000"/>
              </a:lnSpc>
            </a:pPr>
            <a:r>
              <a:rPr lang="es-VE" sz="2400">
                <a:latin typeface="Constantia" charset="0"/>
              </a:rPr>
              <a:t>Considere temas o problemas que alguna vez le inquietaron. </a:t>
            </a:r>
          </a:p>
          <a:p>
            <a:pPr algn="just">
              <a:lnSpc>
                <a:spcPct val="80000"/>
              </a:lnSpc>
            </a:pPr>
            <a:r>
              <a:rPr lang="es-VE" sz="2400">
                <a:latin typeface="Constantia" charset="0"/>
              </a:rPr>
              <a:t>Repase los programas de asignaturas, las notas o apuntes de clase. </a:t>
            </a:r>
          </a:p>
          <a:p>
            <a:pPr algn="just">
              <a:lnSpc>
                <a:spcPct val="80000"/>
              </a:lnSpc>
            </a:pPr>
            <a:r>
              <a:rPr lang="es-VE" sz="2400">
                <a:latin typeface="Constantia" charset="0"/>
              </a:rPr>
              <a:t>Entrevístese con expertos en áreas de actividad que sean de su interés. </a:t>
            </a:r>
          </a:p>
          <a:p>
            <a:pPr algn="just">
              <a:lnSpc>
                <a:spcPct val="80000"/>
              </a:lnSpc>
            </a:pPr>
            <a:r>
              <a:rPr lang="es-VE" sz="2400">
                <a:latin typeface="Constantia" charset="0"/>
              </a:rPr>
              <a:t>Infórmese de investigaciones publicadas o en proceso de publicación. </a:t>
            </a:r>
          </a:p>
          <a:p>
            <a:pPr algn="just">
              <a:lnSpc>
                <a:spcPct val="80000"/>
              </a:lnSpc>
            </a:pPr>
            <a:r>
              <a:rPr lang="es-VE" sz="2400">
                <a:latin typeface="Constantia" charset="0"/>
              </a:rPr>
              <a:t>Revise sugerencias de lecturas. </a:t>
            </a:r>
          </a:p>
          <a:p>
            <a:pPr algn="just">
              <a:lnSpc>
                <a:spcPct val="80000"/>
              </a:lnSpc>
            </a:pPr>
            <a:r>
              <a:rPr lang="es-VE" sz="2400">
                <a:latin typeface="Constantia" charset="0"/>
              </a:rPr>
              <a:t>Ver bibliografía en libros, enciclopedias, y catálogos en librerías. </a:t>
            </a:r>
          </a:p>
          <a:p>
            <a:pPr algn="just">
              <a:lnSpc>
                <a:spcPct val="80000"/>
              </a:lnSpc>
              <a:buFont typeface="Wingdings 2" charset="0"/>
              <a:buNone/>
            </a:pPr>
            <a:endParaRPr lang="en-US" sz="2400">
              <a:latin typeface="Constantia" charset="0"/>
            </a:endParaRPr>
          </a:p>
        </p:txBody>
      </p:sp>
      <p:sp>
        <p:nvSpPr>
          <p:cNvPr id="4" name="3 Título"/>
          <p:cNvSpPr>
            <a:spLocks noGrp="1"/>
          </p:cNvSpPr>
          <p:nvPr>
            <p:ph type="title"/>
          </p:nvPr>
        </p:nvSpPr>
        <p:spPr/>
        <p:txBody>
          <a:bodyPr>
            <a:noAutofit/>
          </a:bodyPr>
          <a:lstStyle/>
          <a:p>
            <a:r>
              <a:rPr lang="es-VE" sz="4400" b="1">
                <a:effectLst>
                  <a:outerShdw blurRad="38100" dist="38100" dir="2700000" algn="tl">
                    <a:srgbClr val="DDDDDD"/>
                  </a:outerShdw>
                </a:effectLst>
                <a:latin typeface="Calibri" charset="0"/>
              </a:rPr>
              <a:t>Para una buena selección del tema: </a:t>
            </a:r>
            <a:endParaRPr lang="en-US" sz="4400" b="1">
              <a:effectLst>
                <a:outerShdw blurRad="38100" dist="38100" dir="2700000" algn="tl">
                  <a:srgbClr val="DDDDDD"/>
                </a:outerShdw>
              </a:effectLst>
              <a:latin typeface="Calibri" charset="0"/>
            </a:endParaRPr>
          </a:p>
        </p:txBody>
      </p:sp>
    </p:spTree>
    <p:extLst>
      <p:ext uri="{BB962C8B-B14F-4D97-AF65-F5344CB8AC3E}">
        <p14:creationId xmlns:p14="http://schemas.microsoft.com/office/powerpoint/2010/main" val="30703620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sz="4400" b="1">
                <a:solidFill>
                  <a:srgbClr val="444D26"/>
                </a:solidFill>
                <a:effectLst>
                  <a:outerShdw blurRad="38100" dist="38100" dir="2700000" algn="tl">
                    <a:srgbClr val="DDDDDD"/>
                  </a:outerShdw>
                </a:effectLst>
                <a:latin typeface="Calibri" charset="0"/>
              </a:rPr>
              <a:t>Para una buena selección del tema:</a:t>
            </a:r>
            <a:endParaRPr lang="en-US">
              <a:latin typeface="Calibri" charset="0"/>
            </a:endParaRPr>
          </a:p>
        </p:txBody>
      </p:sp>
      <p:sp>
        <p:nvSpPr>
          <p:cNvPr id="9219" name="2 Marcador de contenido"/>
          <p:cNvSpPr>
            <a:spLocks noGrp="1"/>
          </p:cNvSpPr>
          <p:nvPr>
            <p:ph idx="1"/>
          </p:nvPr>
        </p:nvSpPr>
        <p:spPr/>
        <p:txBody>
          <a:bodyPr/>
          <a:lstStyle/>
          <a:p>
            <a:pPr algn="just"/>
            <a:r>
              <a:rPr lang="es-VE">
                <a:latin typeface="Constantia" charset="0"/>
              </a:rPr>
              <a:t>Lea artículos en revistas, periódicos y otras publicaciones. </a:t>
            </a:r>
          </a:p>
          <a:p>
            <a:pPr algn="just"/>
            <a:r>
              <a:rPr lang="es-VE">
                <a:latin typeface="Constantia" charset="0"/>
              </a:rPr>
              <a:t>Consulte a sus profesores. </a:t>
            </a:r>
          </a:p>
          <a:p>
            <a:pPr algn="just"/>
            <a:r>
              <a:rPr lang="es-VE">
                <a:latin typeface="Constantia" charset="0"/>
              </a:rPr>
              <a:t>Recuerde experiencias de visitas a instituciones, empresas o comunidades. </a:t>
            </a:r>
          </a:p>
          <a:p>
            <a:pPr algn="just"/>
            <a:r>
              <a:rPr lang="es-VE">
                <a:latin typeface="Constantia" charset="0"/>
              </a:rPr>
              <a:t>Ver el índice temático al final de la mayoría de libros. </a:t>
            </a:r>
          </a:p>
          <a:p>
            <a:pPr algn="just"/>
            <a:r>
              <a:rPr lang="es-VE">
                <a:latin typeface="Constantia" charset="0"/>
              </a:rPr>
              <a:t>Observe ficheros de biblioteca. </a:t>
            </a:r>
          </a:p>
          <a:p>
            <a:pPr algn="just"/>
            <a:r>
              <a:rPr lang="es-VE">
                <a:latin typeface="Constantia" charset="0"/>
              </a:rPr>
              <a:t>Navegue constantemente en internet. </a:t>
            </a:r>
          </a:p>
          <a:p>
            <a:pPr algn="just">
              <a:buFont typeface="Wingdings 2" charset="0"/>
              <a:buNone/>
            </a:pPr>
            <a:endParaRPr lang="en-US">
              <a:latin typeface="Constantia" charset="0"/>
            </a:endParaRPr>
          </a:p>
        </p:txBody>
      </p:sp>
      <p:pic>
        <p:nvPicPr>
          <p:cNvPr id="92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3288" y="5292725"/>
            <a:ext cx="1614487" cy="13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004769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00113" y="-531813"/>
            <a:ext cx="8915400" cy="1143001"/>
          </a:xfrm>
        </p:spPr>
        <p:txBody>
          <a:bodyPr/>
          <a:lstStyle/>
          <a:p>
            <a:pPr eaLnBrk="1" hangingPunct="1"/>
            <a:r>
              <a:rPr lang="es-MX" sz="3200">
                <a:latin typeface="Arial Unicode MS" charset="0"/>
              </a:rPr>
              <a:t>Cómo llegar a una idea de investigación</a:t>
            </a:r>
            <a:endParaRPr lang="es-ES" sz="3200">
              <a:latin typeface="Arial Unicode MS" charset="0"/>
            </a:endParaRPr>
          </a:p>
        </p:txBody>
      </p:sp>
      <p:graphicFrame>
        <p:nvGraphicFramePr>
          <p:cNvPr id="23592" name="Group 40"/>
          <p:cNvGraphicFramePr>
            <a:graphicFrameLocks noGrp="1"/>
          </p:cNvGraphicFramePr>
          <p:nvPr>
            <p:ph type="tbl" idx="1"/>
          </p:nvPr>
        </p:nvGraphicFramePr>
        <p:xfrm>
          <a:off x="457200" y="685800"/>
          <a:ext cx="8382000" cy="5548884"/>
        </p:xfrm>
        <a:graphic>
          <a:graphicData uri="http://schemas.openxmlformats.org/drawingml/2006/table">
            <a:tbl>
              <a:tblPr/>
              <a:tblGrid>
                <a:gridCol w="1143000"/>
                <a:gridCol w="1981200"/>
                <a:gridCol w="3429000"/>
                <a:gridCol w="1828800"/>
              </a:tblGrid>
              <a:tr h="5334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s-MX" sz="1900" b="1" i="0" u="none" strike="noStrike" cap="none" normalizeH="0" baseline="0">
                          <a:ln>
                            <a:noFill/>
                          </a:ln>
                          <a:solidFill>
                            <a:schemeClr val="tx1"/>
                          </a:solidFill>
                          <a:effectLst/>
                          <a:latin typeface="Arial Unicode MS" charset="0"/>
                          <a:ea typeface="ＭＳ Ｐゴシック" charset="0"/>
                        </a:rPr>
                        <a:t>ETAPA</a:t>
                      </a:r>
                      <a:endParaRPr kumimoji="0" lang="es-ES" sz="1900" b="1" i="0" u="none" strike="noStrike" cap="none" normalizeH="0" baseline="0">
                        <a:ln>
                          <a:noFill/>
                        </a:ln>
                        <a:solidFill>
                          <a:schemeClr val="tx1"/>
                        </a:solidFill>
                        <a:effectLst/>
                        <a:latin typeface="Arial Unicode MS"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s-MX" sz="1900" b="1" i="0" u="none" strike="noStrike" cap="none" normalizeH="0" baseline="0">
                          <a:ln>
                            <a:noFill/>
                          </a:ln>
                          <a:solidFill>
                            <a:schemeClr val="tx1"/>
                          </a:solidFill>
                          <a:effectLst/>
                          <a:latin typeface="Arial Unicode MS" charset="0"/>
                          <a:ea typeface="ＭＳ Ｐゴシック" charset="0"/>
                        </a:rPr>
                        <a:t>ACTIVIDAD</a:t>
                      </a:r>
                      <a:endParaRPr kumimoji="0" lang="es-ES" sz="1900" b="1"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s-MX" sz="1900" b="1" i="0" u="none" strike="noStrike" cap="none" normalizeH="0" baseline="0">
                          <a:ln>
                            <a:noFill/>
                          </a:ln>
                          <a:solidFill>
                            <a:schemeClr val="tx1"/>
                          </a:solidFill>
                          <a:effectLst/>
                          <a:latin typeface="Arial Unicode MS" charset="0"/>
                          <a:ea typeface="ＭＳ Ｐゴシック" charset="0"/>
                        </a:rPr>
                        <a:t>CARACTERÍSTICAS</a:t>
                      </a:r>
                      <a:endParaRPr kumimoji="0" lang="es-ES" sz="1900" b="1"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s-MX" sz="1900" b="1" i="0" u="none" strike="noStrike" cap="none" normalizeH="0" baseline="0">
                          <a:ln>
                            <a:noFill/>
                          </a:ln>
                          <a:solidFill>
                            <a:schemeClr val="tx1"/>
                          </a:solidFill>
                          <a:effectLst/>
                          <a:latin typeface="Arial Unicode MS" charset="0"/>
                          <a:ea typeface="ＭＳ Ｐゴシック" charset="0"/>
                        </a:rPr>
                        <a:t>RESULTADO</a:t>
                      </a:r>
                      <a:endParaRPr kumimoji="0" lang="es-ES" sz="1900" b="1"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Primera</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Obtener materias primas</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1" i="0" u="none" strike="noStrike" cap="none" normalizeH="0" baseline="0">
                          <a:ln>
                            <a:noFill/>
                          </a:ln>
                          <a:solidFill>
                            <a:schemeClr val="tx1"/>
                          </a:solidFill>
                          <a:effectLst/>
                          <a:latin typeface="Arial Unicode MS" charset="0"/>
                          <a:ea typeface="ＭＳ Ｐゴシック" charset="0"/>
                        </a:rPr>
                        <a:t>Reunir la comida</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La mente reune su materia prima.</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Es un proceso permanente.</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Tarjetas</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Archivo</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Apuntes</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Recortes</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Segunda</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Procesar mentalmente los materiales</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1" i="0" u="none" strike="noStrike" cap="none" normalizeH="0" baseline="0">
                          <a:ln>
                            <a:noFill/>
                          </a:ln>
                          <a:solidFill>
                            <a:schemeClr val="tx1"/>
                          </a:solidFill>
                          <a:effectLst/>
                          <a:latin typeface="Arial Unicode MS" charset="0"/>
                          <a:ea typeface="ＭＳ Ｐゴシック" charset="0"/>
                        </a:rPr>
                        <a:t>Masticar bien</a:t>
                      </a:r>
                      <a:r>
                        <a:rPr kumimoji="0" lang="es-MX" sz="1700" b="0" i="0" u="none" strike="noStrike" cap="none" normalizeH="0" baseline="0">
                          <a:ln>
                            <a:noFill/>
                          </a:ln>
                          <a:solidFill>
                            <a:schemeClr val="tx1"/>
                          </a:solidFill>
                          <a:effectLst/>
                          <a:latin typeface="Arial Unicode MS" charset="0"/>
                          <a:ea typeface="ＭＳ Ｐゴシック" charset="0"/>
                        </a:rPr>
                        <a:t>.</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Se busca relación y combinación armoniosa entre elementos.</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Se efectúa enteramente dentro de la cabeza</a:t>
                      </a:r>
                      <a:endParaRPr kumimoji="0" lang="es-ES" sz="1700" b="1"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Tarjetas con ideas tentativas, absurdas y parciales</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Tercera</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Incubar. El trabajo de síntesis lo realiza el inconsciente</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1" i="0" u="none" strike="noStrike" cap="none" normalizeH="0" baseline="0">
                          <a:ln>
                            <a:noFill/>
                          </a:ln>
                          <a:solidFill>
                            <a:schemeClr val="tx1"/>
                          </a:solidFill>
                          <a:effectLst/>
                          <a:latin typeface="Arial Unicode MS" charset="0"/>
                          <a:ea typeface="ＭＳ Ｐゴシック" charset="0"/>
                        </a:rPr>
                        <a:t>Proceso de digestión</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No intervenir</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Olvidarse del asunto</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Actividades recreativas</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Cuarta</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Nace la idea</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Las ideas surgen prácticamente de la nada; llegan inesperadamente.</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Idea escrita</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5863">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Quinta</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Moldear la idea para darle utilidad práctica</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Introducir la idea recién nacida al mundo real.</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Una buena idea tiene cualidades de autoexpansión.</a:t>
                      </a:r>
                    </a:p>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Ser paciente y práctico</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tx2"/>
                        </a:buClr>
                        <a:buSzPct val="70000"/>
                        <a:buFont typeface="Wingdings" charset="0"/>
                        <a:buNone/>
                        <a:tabLst/>
                      </a:pPr>
                      <a:r>
                        <a:rPr kumimoji="0" lang="es-MX" sz="1700" b="0" i="0" u="none" strike="noStrike" cap="none" normalizeH="0" baseline="0">
                          <a:ln>
                            <a:noFill/>
                          </a:ln>
                          <a:solidFill>
                            <a:schemeClr val="tx1"/>
                          </a:solidFill>
                          <a:effectLst/>
                          <a:latin typeface="Arial Unicode MS" charset="0"/>
                          <a:ea typeface="ＭＳ Ｐゴシック" charset="0"/>
                        </a:rPr>
                        <a:t>Idea sometida a  personas sensatas y objetivas.</a:t>
                      </a:r>
                      <a:endParaRPr kumimoji="0" lang="es-ES" sz="1700" b="0" i="0" u="none" strike="noStrike" cap="none" normalizeH="0" baseline="0">
                        <a:ln>
                          <a:noFill/>
                        </a:ln>
                        <a:solidFill>
                          <a:schemeClr val="tx1"/>
                        </a:solidFill>
                        <a:effectLst/>
                        <a:latin typeface="Arial Unicode MS"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Eclipse</Template>
  <TotalTime>812</TotalTime>
  <Words>2266</Words>
  <Application>Microsoft Macintosh PowerPoint</Application>
  <PresentationFormat>Presentación en pantalla (4:3)</PresentationFormat>
  <Paragraphs>255</Paragraphs>
  <Slides>34</Slides>
  <Notes>5</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Eclipse</vt:lpstr>
      <vt:lpstr>Programa de Estudios por Competencias  Taller de Titulación</vt:lpstr>
      <vt:lpstr>UNIDAD II ELECCIÓN DEL TEMA. </vt:lpstr>
      <vt:lpstr>Temas</vt:lpstr>
      <vt:lpstr>Elección del tema</vt:lpstr>
      <vt:lpstr>La elección del tema o problema de investigación </vt:lpstr>
      <vt:lpstr>REQUISITOS PARA LA SELECCIÓN DEL TEMA DE INVESTIGACIÓN</vt:lpstr>
      <vt:lpstr>Para una buena selección del tema: </vt:lpstr>
      <vt:lpstr>Para una buena selección del tema:</vt:lpstr>
      <vt:lpstr>Cómo llegar a una idea de investigación</vt:lpstr>
      <vt:lpstr>Algunas dificultades en la Selección del Tema</vt:lpstr>
      <vt:lpstr>Delimitación de la investigación</vt:lpstr>
      <vt:lpstr>Delimitación de la investigación</vt:lpstr>
      <vt:lpstr>¿Cómo plantear-delimitar un tema o problema de investigación?</vt:lpstr>
      <vt:lpstr>¿Cómo plantear-delimitar un tema o problema de investigación?</vt:lpstr>
      <vt:lpstr>¿Cómo plantear-delimitar un tema o problema de investigación?</vt:lpstr>
      <vt:lpstr>Justificación de la investigación</vt:lpstr>
      <vt:lpstr>Justificación de la investigación</vt:lpstr>
      <vt:lpstr>Objetivo</vt:lpstr>
      <vt:lpstr>Características de los objetivos</vt:lpstr>
      <vt:lpstr>RELACIÓN PREGUNTA- OBJETIVO</vt:lpstr>
      <vt:lpstr>RELACIÓN PREGUNTA- OBJETIVO</vt:lpstr>
      <vt:lpstr>RELACIÓN PREGUNTA- OBJETIVO</vt:lpstr>
      <vt:lpstr>Objetivos y Tipo de Investigación</vt:lpstr>
      <vt:lpstr>Objetivo General &amp; Específico</vt:lpstr>
      <vt:lpstr>Hipótesis </vt:lpstr>
      <vt:lpstr>Recomendaciones</vt:lpstr>
      <vt:lpstr>Ejemplos</vt:lpstr>
      <vt:lpstr>METODOLOGÍA PARA DESARROLLAR EL PROYECTO DE INVESTIGACION </vt:lpstr>
      <vt:lpstr>Presentación de PowerPoint</vt:lpstr>
      <vt:lpstr>Presentación de PowerPoint</vt:lpstr>
      <vt:lpstr>Presentación de PowerPoint</vt:lpstr>
      <vt:lpstr>Bibliografia</vt:lpstr>
      <vt:lpstr>Presentación de PowerPoint</vt:lpstr>
      <vt:lpstr>Presentación de PowerPoint</vt:lpstr>
    </vt:vector>
  </TitlesOfParts>
  <Company> UAEM/FCyA/Posgrado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es la Investigación Documental?</dc:title>
  <dc:creator>Patricia Mercado Salgado</dc:creator>
  <cp:lastModifiedBy>Gisela R. Baena Castro</cp:lastModifiedBy>
  <cp:revision>19</cp:revision>
  <dcterms:created xsi:type="dcterms:W3CDTF">2006-04-25T01:37:17Z</dcterms:created>
  <dcterms:modified xsi:type="dcterms:W3CDTF">2015-10-06T17:56:50Z</dcterms:modified>
</cp:coreProperties>
</file>