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tmp" ContentType="image/p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7"/>
  </p:notesMasterIdLst>
  <p:sldIdLst>
    <p:sldId id="288" r:id="rId2"/>
    <p:sldId id="256" r:id="rId3"/>
    <p:sldId id="257" r:id="rId4"/>
    <p:sldId id="28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  <p:sldId id="270" r:id="rId19"/>
    <p:sldId id="271" r:id="rId20"/>
    <p:sldId id="272" r:id="rId21"/>
    <p:sldId id="274" r:id="rId22"/>
    <p:sldId id="275" r:id="rId23"/>
    <p:sldId id="277" r:id="rId24"/>
    <p:sldId id="276" r:id="rId25"/>
    <p:sldId id="281" r:id="rId26"/>
    <p:sldId id="282" r:id="rId27"/>
    <p:sldId id="283" r:id="rId28"/>
    <p:sldId id="278" r:id="rId29"/>
    <p:sldId id="279" r:id="rId30"/>
    <p:sldId id="280" r:id="rId31"/>
    <p:sldId id="284" r:id="rId32"/>
    <p:sldId id="285" r:id="rId33"/>
    <p:sldId id="286" r:id="rId34"/>
    <p:sldId id="287" r:id="rId35"/>
    <p:sldId id="291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96" y="-9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2F68EF-1D94-41D5-84CC-4F5C0E34416E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7964E9FB-A3C0-4271-AC29-E74600760D20}">
      <dgm:prSet phldrT="[Texto]"/>
      <dgm:spPr/>
      <dgm:t>
        <a:bodyPr/>
        <a:lstStyle/>
        <a:p>
          <a:r>
            <a:rPr lang="es-ES" dirty="0" smtClean="0"/>
            <a:t>Mundo Real</a:t>
          </a:r>
          <a:endParaRPr lang="es-ES" dirty="0"/>
        </a:p>
      </dgm:t>
    </dgm:pt>
    <dgm:pt modelId="{4FCB4215-DAF8-4DF2-AE5A-DD4A31451CEF}" type="parTrans" cxnId="{5074279A-3F6E-40A4-AFA7-187DF93D0CE4}">
      <dgm:prSet/>
      <dgm:spPr/>
      <dgm:t>
        <a:bodyPr/>
        <a:lstStyle/>
        <a:p>
          <a:endParaRPr lang="es-ES"/>
        </a:p>
      </dgm:t>
    </dgm:pt>
    <dgm:pt modelId="{053DBCED-94FB-424C-BF4C-E098212B1401}" type="sibTrans" cxnId="{5074279A-3F6E-40A4-AFA7-187DF93D0CE4}">
      <dgm:prSet/>
      <dgm:spPr/>
      <dgm:t>
        <a:bodyPr/>
        <a:lstStyle/>
        <a:p>
          <a:endParaRPr lang="es-ES" dirty="0"/>
        </a:p>
      </dgm:t>
    </dgm:pt>
    <dgm:pt modelId="{F5738E20-E3A3-44C9-A21E-D36986BE9CE6}">
      <dgm:prSet phldrT="[Texto]"/>
      <dgm:spPr/>
      <dgm:t>
        <a:bodyPr/>
        <a:lstStyle/>
        <a:p>
          <a:r>
            <a:rPr lang="es-ES" dirty="0" smtClean="0"/>
            <a:t>Esquema Estructurado de Datos</a:t>
          </a:r>
          <a:endParaRPr lang="es-ES" dirty="0"/>
        </a:p>
      </dgm:t>
    </dgm:pt>
    <dgm:pt modelId="{3483F918-9A93-48C8-BC9C-451D7C19BE03}" type="parTrans" cxnId="{AFC459D2-4BCC-4706-BAC0-1C1ECD1ED657}">
      <dgm:prSet/>
      <dgm:spPr/>
      <dgm:t>
        <a:bodyPr/>
        <a:lstStyle/>
        <a:p>
          <a:endParaRPr lang="es-ES"/>
        </a:p>
      </dgm:t>
    </dgm:pt>
    <dgm:pt modelId="{9C17E4B9-7E0B-4BD2-92ED-EA9F3C5C0B4C}" type="sibTrans" cxnId="{AFC459D2-4BCC-4706-BAC0-1C1ECD1ED657}">
      <dgm:prSet/>
      <dgm:spPr/>
      <dgm:t>
        <a:bodyPr/>
        <a:lstStyle/>
        <a:p>
          <a:endParaRPr lang="es-ES" dirty="0"/>
        </a:p>
      </dgm:t>
    </dgm:pt>
    <dgm:pt modelId="{99B96842-B4A6-42BA-97C3-447F65BCD2EC}">
      <dgm:prSet phldrT="[Texto]"/>
      <dgm:spPr/>
      <dgm:t>
        <a:bodyPr/>
        <a:lstStyle/>
        <a:p>
          <a:r>
            <a:rPr lang="es-ES" dirty="0" smtClean="0"/>
            <a:t>Modelo de Datos</a:t>
          </a:r>
          <a:endParaRPr lang="es-ES" dirty="0"/>
        </a:p>
      </dgm:t>
    </dgm:pt>
    <dgm:pt modelId="{DFEBB11A-4058-4386-B90E-F644CD0B82A4}" type="parTrans" cxnId="{3A35E7C6-2CF2-4CB2-93B9-B953C58EBCC4}">
      <dgm:prSet/>
      <dgm:spPr/>
      <dgm:t>
        <a:bodyPr/>
        <a:lstStyle/>
        <a:p>
          <a:endParaRPr lang="es-ES"/>
        </a:p>
      </dgm:t>
    </dgm:pt>
    <dgm:pt modelId="{A1744959-F78E-4C19-858B-98FAB1195948}" type="sibTrans" cxnId="{3A35E7C6-2CF2-4CB2-93B9-B953C58EBCC4}">
      <dgm:prSet/>
      <dgm:spPr/>
      <dgm:t>
        <a:bodyPr/>
        <a:lstStyle/>
        <a:p>
          <a:endParaRPr lang="es-ES"/>
        </a:p>
      </dgm:t>
    </dgm:pt>
    <dgm:pt modelId="{A4B06DCB-F3A1-43AF-B53C-DD4F402FA590}" type="pres">
      <dgm:prSet presAssocID="{6B2F68EF-1D94-41D5-84CC-4F5C0E34416E}" presName="linearFlow" presStyleCnt="0">
        <dgm:presLayoutVars>
          <dgm:dir/>
          <dgm:resizeHandles val="exact"/>
        </dgm:presLayoutVars>
      </dgm:prSet>
      <dgm:spPr/>
    </dgm:pt>
    <dgm:pt modelId="{41D3EF32-45CA-43FC-A61A-E32B01969210}" type="pres">
      <dgm:prSet presAssocID="{7964E9FB-A3C0-4271-AC29-E74600760D2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5D4DAC-F404-4CBC-B4DE-543B16545017}" type="pres">
      <dgm:prSet presAssocID="{053DBCED-94FB-424C-BF4C-E098212B1401}" presName="spacerL" presStyleCnt="0"/>
      <dgm:spPr/>
    </dgm:pt>
    <dgm:pt modelId="{2E3690F5-F759-455B-BFD1-6E5A02B08613}" type="pres">
      <dgm:prSet presAssocID="{053DBCED-94FB-424C-BF4C-E098212B1401}" presName="sibTrans" presStyleLbl="sibTrans2D1" presStyleIdx="0" presStyleCnt="2"/>
      <dgm:spPr/>
      <dgm:t>
        <a:bodyPr/>
        <a:lstStyle/>
        <a:p>
          <a:endParaRPr lang="es-ES"/>
        </a:p>
      </dgm:t>
    </dgm:pt>
    <dgm:pt modelId="{38F6A7FF-EEAA-433A-BE09-7923E48CAEA5}" type="pres">
      <dgm:prSet presAssocID="{053DBCED-94FB-424C-BF4C-E098212B1401}" presName="spacerR" presStyleCnt="0"/>
      <dgm:spPr/>
    </dgm:pt>
    <dgm:pt modelId="{F8568EF0-F026-4DB5-A5AB-22BD26A78742}" type="pres">
      <dgm:prSet presAssocID="{F5738E20-E3A3-44C9-A21E-D36986BE9CE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5B134F-D46D-4EBA-B2BC-36AC62316A05}" type="pres">
      <dgm:prSet presAssocID="{9C17E4B9-7E0B-4BD2-92ED-EA9F3C5C0B4C}" presName="spacerL" presStyleCnt="0"/>
      <dgm:spPr/>
    </dgm:pt>
    <dgm:pt modelId="{68735B58-73C9-46BF-865D-86EF5B1B66A1}" type="pres">
      <dgm:prSet presAssocID="{9C17E4B9-7E0B-4BD2-92ED-EA9F3C5C0B4C}" presName="sibTrans" presStyleLbl="sibTrans2D1" presStyleIdx="1" presStyleCnt="2"/>
      <dgm:spPr/>
      <dgm:t>
        <a:bodyPr/>
        <a:lstStyle/>
        <a:p>
          <a:endParaRPr lang="es-ES"/>
        </a:p>
      </dgm:t>
    </dgm:pt>
    <dgm:pt modelId="{B29BF2A7-E4CA-457D-9428-FA6046C96087}" type="pres">
      <dgm:prSet presAssocID="{9C17E4B9-7E0B-4BD2-92ED-EA9F3C5C0B4C}" presName="spacerR" presStyleCnt="0"/>
      <dgm:spPr/>
    </dgm:pt>
    <dgm:pt modelId="{503A7170-1A7C-486B-8350-D262F23E72C1}" type="pres">
      <dgm:prSet presAssocID="{99B96842-B4A6-42BA-97C3-447F65BCD2E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A35E7C6-2CF2-4CB2-93B9-B953C58EBCC4}" srcId="{6B2F68EF-1D94-41D5-84CC-4F5C0E34416E}" destId="{99B96842-B4A6-42BA-97C3-447F65BCD2EC}" srcOrd="2" destOrd="0" parTransId="{DFEBB11A-4058-4386-B90E-F644CD0B82A4}" sibTransId="{A1744959-F78E-4C19-858B-98FAB1195948}"/>
    <dgm:cxn modelId="{77FE5D50-69A9-4736-B313-B49303AD72E4}" type="presOf" srcId="{6B2F68EF-1D94-41D5-84CC-4F5C0E34416E}" destId="{A4B06DCB-F3A1-43AF-B53C-DD4F402FA590}" srcOrd="0" destOrd="0" presId="urn:microsoft.com/office/officeart/2005/8/layout/equation1"/>
    <dgm:cxn modelId="{BE578DDB-5F20-4006-9E80-376464E85240}" type="presOf" srcId="{053DBCED-94FB-424C-BF4C-E098212B1401}" destId="{2E3690F5-F759-455B-BFD1-6E5A02B08613}" srcOrd="0" destOrd="0" presId="urn:microsoft.com/office/officeart/2005/8/layout/equation1"/>
    <dgm:cxn modelId="{AFC459D2-4BCC-4706-BAC0-1C1ECD1ED657}" srcId="{6B2F68EF-1D94-41D5-84CC-4F5C0E34416E}" destId="{F5738E20-E3A3-44C9-A21E-D36986BE9CE6}" srcOrd="1" destOrd="0" parTransId="{3483F918-9A93-48C8-BC9C-451D7C19BE03}" sibTransId="{9C17E4B9-7E0B-4BD2-92ED-EA9F3C5C0B4C}"/>
    <dgm:cxn modelId="{87E1C2F3-96C3-4BC1-AEE9-D13A9F36AB83}" type="presOf" srcId="{99B96842-B4A6-42BA-97C3-447F65BCD2EC}" destId="{503A7170-1A7C-486B-8350-D262F23E72C1}" srcOrd="0" destOrd="0" presId="urn:microsoft.com/office/officeart/2005/8/layout/equation1"/>
    <dgm:cxn modelId="{5074279A-3F6E-40A4-AFA7-187DF93D0CE4}" srcId="{6B2F68EF-1D94-41D5-84CC-4F5C0E34416E}" destId="{7964E9FB-A3C0-4271-AC29-E74600760D20}" srcOrd="0" destOrd="0" parTransId="{4FCB4215-DAF8-4DF2-AE5A-DD4A31451CEF}" sibTransId="{053DBCED-94FB-424C-BF4C-E098212B1401}"/>
    <dgm:cxn modelId="{D0D581F2-B8C6-4DBE-A598-2248F2A725AB}" type="presOf" srcId="{7964E9FB-A3C0-4271-AC29-E74600760D20}" destId="{41D3EF32-45CA-43FC-A61A-E32B01969210}" srcOrd="0" destOrd="0" presId="urn:microsoft.com/office/officeart/2005/8/layout/equation1"/>
    <dgm:cxn modelId="{F335C6B6-37A9-47F8-BBC2-C6EB873D2A04}" type="presOf" srcId="{F5738E20-E3A3-44C9-A21E-D36986BE9CE6}" destId="{F8568EF0-F026-4DB5-A5AB-22BD26A78742}" srcOrd="0" destOrd="0" presId="urn:microsoft.com/office/officeart/2005/8/layout/equation1"/>
    <dgm:cxn modelId="{F55C2211-251F-47D3-A616-612049BCABA6}" type="presOf" srcId="{9C17E4B9-7E0B-4BD2-92ED-EA9F3C5C0B4C}" destId="{68735B58-73C9-46BF-865D-86EF5B1B66A1}" srcOrd="0" destOrd="0" presId="urn:microsoft.com/office/officeart/2005/8/layout/equation1"/>
    <dgm:cxn modelId="{1DD64FB9-6E21-4D4B-BC8E-7EBB3F0AA921}" type="presParOf" srcId="{A4B06DCB-F3A1-43AF-B53C-DD4F402FA590}" destId="{41D3EF32-45CA-43FC-A61A-E32B01969210}" srcOrd="0" destOrd="0" presId="urn:microsoft.com/office/officeart/2005/8/layout/equation1"/>
    <dgm:cxn modelId="{A339D132-6E27-4791-926B-6116C3E75B87}" type="presParOf" srcId="{A4B06DCB-F3A1-43AF-B53C-DD4F402FA590}" destId="{6D5D4DAC-F404-4CBC-B4DE-543B16545017}" srcOrd="1" destOrd="0" presId="urn:microsoft.com/office/officeart/2005/8/layout/equation1"/>
    <dgm:cxn modelId="{31A2DA70-5A7C-4D08-BD64-347512BAA77E}" type="presParOf" srcId="{A4B06DCB-F3A1-43AF-B53C-DD4F402FA590}" destId="{2E3690F5-F759-455B-BFD1-6E5A02B08613}" srcOrd="2" destOrd="0" presId="urn:microsoft.com/office/officeart/2005/8/layout/equation1"/>
    <dgm:cxn modelId="{B0FF6C30-6731-4704-BE34-2F68B1371063}" type="presParOf" srcId="{A4B06DCB-F3A1-43AF-B53C-DD4F402FA590}" destId="{38F6A7FF-EEAA-433A-BE09-7923E48CAEA5}" srcOrd="3" destOrd="0" presId="urn:microsoft.com/office/officeart/2005/8/layout/equation1"/>
    <dgm:cxn modelId="{15413B2D-774E-408E-A0E6-6AB869890B29}" type="presParOf" srcId="{A4B06DCB-F3A1-43AF-B53C-DD4F402FA590}" destId="{F8568EF0-F026-4DB5-A5AB-22BD26A78742}" srcOrd="4" destOrd="0" presId="urn:microsoft.com/office/officeart/2005/8/layout/equation1"/>
    <dgm:cxn modelId="{F2FD5060-516B-4999-A5FB-A5BA78A4CA99}" type="presParOf" srcId="{A4B06DCB-F3A1-43AF-B53C-DD4F402FA590}" destId="{9F5B134F-D46D-4EBA-B2BC-36AC62316A05}" srcOrd="5" destOrd="0" presId="urn:microsoft.com/office/officeart/2005/8/layout/equation1"/>
    <dgm:cxn modelId="{F68F4B59-3A4B-4B60-9BB0-242D9CAB585C}" type="presParOf" srcId="{A4B06DCB-F3A1-43AF-B53C-DD4F402FA590}" destId="{68735B58-73C9-46BF-865D-86EF5B1B66A1}" srcOrd="6" destOrd="0" presId="urn:microsoft.com/office/officeart/2005/8/layout/equation1"/>
    <dgm:cxn modelId="{44A92A19-C811-4E6C-83EB-877AD8539762}" type="presParOf" srcId="{A4B06DCB-F3A1-43AF-B53C-DD4F402FA590}" destId="{B29BF2A7-E4CA-457D-9428-FA6046C96087}" srcOrd="7" destOrd="0" presId="urn:microsoft.com/office/officeart/2005/8/layout/equation1"/>
    <dgm:cxn modelId="{74BE6C0C-3871-4C11-8F58-3280C1B0F0C2}" type="presParOf" srcId="{A4B06DCB-F3A1-43AF-B53C-DD4F402FA590}" destId="{503A7170-1A7C-486B-8350-D262F23E72C1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DB6E6-C6C2-3A48-BCFC-F127460FDD3E}" type="datetimeFigureOut">
              <a:rPr lang="es-ES" smtClean="0"/>
              <a:t>06/10/15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A4A8E-4265-4246-85E2-9A41D3FEB19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194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6803" name="Text Box 2"/>
          <p:cNvSpPr txBox="1">
            <a:spLocks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06/10/15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10.wmf"/><Relationship Id="rId5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m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/>
              <a:t>Programa de Estudios por Competencias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Bases </a:t>
            </a:r>
            <a:r>
              <a:rPr lang="es-ES" dirty="0"/>
              <a:t>de Datos Relaciones 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Elaborado por: M. En T. I. Rafael Valentín Mendoza Méndez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5" b="90000" l="1875" r="20000"/>
                    </a14:imgEffect>
                  </a14:imgLayer>
                </a14:imgProps>
              </a:ext>
            </a:extLst>
          </a:blip>
          <a:srcRect r="80297"/>
          <a:stretch/>
        </p:blipFill>
        <p:spPr>
          <a:xfrm>
            <a:off x="0" y="0"/>
            <a:ext cx="2317750" cy="20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9F9F6"/>
              </a:clrFrom>
              <a:clrTo>
                <a:srgbClr val="F9F9F6">
                  <a:alpha val="0"/>
                </a:srgbClr>
              </a:clrTo>
            </a:clrChange>
          </a:blip>
          <a:srcRect t="8759"/>
          <a:stretch/>
        </p:blipFill>
        <p:spPr>
          <a:xfrm>
            <a:off x="10017125" y="0"/>
            <a:ext cx="2174875" cy="198437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603500" y="349250"/>
            <a:ext cx="711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/>
              <a:t>UNIVERSIDAD AUTÓNOMA DEL ESTADO DE MÉXICO</a:t>
            </a:r>
          </a:p>
          <a:p>
            <a:pPr algn="ctr"/>
            <a:r>
              <a:rPr lang="es-ES" sz="2000" b="1" dirty="0" smtClean="0"/>
              <a:t>CENTRO UNIVERSITARIO UAEM TEMASCALTEPEC</a:t>
            </a:r>
          </a:p>
          <a:p>
            <a:pPr algn="ctr"/>
            <a:r>
              <a:rPr lang="es-ES" sz="2000" b="1" dirty="0" smtClean="0"/>
              <a:t>LICENCIATURA EN INFORMÁTICA ADMINISTRATIVA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132457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10000" y="1958272"/>
            <a:ext cx="10554574" cy="4458711"/>
          </a:xfrm>
        </p:spPr>
        <p:txBody>
          <a:bodyPr>
            <a:normAutofit/>
          </a:bodyPr>
          <a:lstStyle/>
          <a:p>
            <a:pPr algn="just"/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El </a:t>
            </a:r>
            <a:r>
              <a:rPr lang="es-MX" altLang="es-ES" sz="2000" b="1" u="sng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modelo de datos Entidad-Relación</a:t>
            </a:r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s-MX" altLang="es-ES" sz="2000" b="1" i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(E-R)</a:t>
            </a:r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es un </a:t>
            </a:r>
            <a:r>
              <a:rPr lang="es-MX" altLang="es-ES" sz="2000" b="1" i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modelo de datos conceptual</a:t>
            </a:r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algn="just"/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 basa en una percepción de un </a:t>
            </a:r>
            <a:r>
              <a:rPr lang="es-MX" altLang="es-ES" sz="2000" b="1" i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mundo real</a:t>
            </a:r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que consiste en un </a:t>
            </a:r>
            <a:r>
              <a:rPr lang="es-MX" altLang="es-ES" sz="20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conjunto de objetos básicos</a:t>
            </a:r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llamados </a:t>
            </a:r>
            <a:r>
              <a:rPr lang="es-MX" altLang="es-ES" sz="2000" b="1" i="1" u="sng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Entidades</a:t>
            </a:r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 </a:t>
            </a:r>
            <a:r>
              <a:rPr lang="es-MX" altLang="es-ES" sz="2000" b="1" i="1" u="sng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Relaciones</a:t>
            </a:r>
            <a:r>
              <a:rPr lang="es-MX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entre estos objetos.</a:t>
            </a:r>
          </a:p>
          <a:p>
            <a:pPr algn="just"/>
            <a:r>
              <a:rPr lang="es-ES_tradnl" altLang="es-E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Es un modelo abstracto independiente de la Base de Datos y puede incluir componentes de sistemas existentes y no existentes, con el cual se pretende especificar el esquema de dominio de información de un sistema</a:t>
            </a:r>
            <a:r>
              <a:rPr lang="es-ES_tradnl" altLang="es-ES" sz="20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es-ES_tradnl" altLang="es-ES" sz="20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6190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Introducción…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676" y="1959201"/>
            <a:ext cx="8727356" cy="479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698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Introducción…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8435" y="2516374"/>
            <a:ext cx="7075128" cy="396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84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Entidades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MX" altLang="es-E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ENTIDAD</a:t>
            </a:r>
            <a:r>
              <a:rPr lang="es-MX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 una entidad es un objeto que existe y es distinguible de otros objetos. </a:t>
            </a:r>
            <a:r>
              <a:rPr lang="es-MX" altLang="es-ES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lang="es-MX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cara al modelo conceptual una </a:t>
            </a:r>
            <a:r>
              <a:rPr lang="es-MX" altLang="es-E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entidad </a:t>
            </a:r>
            <a:r>
              <a:rPr lang="es-MX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 puede definir como 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cualquier </a:t>
            </a:r>
            <a:r>
              <a:rPr lang="es-ES" altLang="es-E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objeto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real o abstracto, que existe en un </a:t>
            </a:r>
            <a:r>
              <a:rPr lang="es-ES" altLang="es-E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contexto determinado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o puede llegar a existir y del cual </a:t>
            </a:r>
            <a:r>
              <a:rPr lang="es-ES" altLang="es-E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deseamos guardar información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por ejemplo: "PROFESOR</a:t>
            </a:r>
            <a:r>
              <a:rPr lang="es-MX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ES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", "CURSO</a:t>
            </a:r>
            <a:r>
              <a:rPr lang="es-MX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", "ALUMNO</a:t>
            </a:r>
            <a:r>
              <a:rPr lang="es-MX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" </a:t>
            </a:r>
            <a:r>
              <a:rPr lang="es-ES" altLang="es-ES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es-MX" altLang="es-ES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s-ES" dirty="0"/>
              <a:t>CONJUNTO DE ENTIDADES: es un conjunto de entidades del mismo tipo.</a:t>
            </a:r>
          </a:p>
          <a:p>
            <a:r>
              <a:rPr lang="es-ES" dirty="0"/>
              <a:t>Ejemplo: el conjunto de todas las personas que tienen una cuenta en un banco, pueden definirse como el conjunto de entidades CLIENTE. </a:t>
            </a:r>
            <a:r>
              <a:rPr lang="es-ES" dirty="0" err="1"/>
              <a:t>Ánalogamente</a:t>
            </a:r>
            <a:r>
              <a:rPr lang="es-ES" dirty="0"/>
              <a:t>, el conjunto de entidades CUENTA podría representar el conjunto de todas las cuentas de un banco determinado.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0110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Entidades…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Reglas para las </a:t>
            </a:r>
            <a:r>
              <a:rPr lang="es-ES" b="1" dirty="0" smtClean="0"/>
              <a:t>entidades</a:t>
            </a:r>
          </a:p>
          <a:p>
            <a:r>
              <a:rPr lang="es-ES" dirty="0"/>
              <a:t>Para considerar una entidad, debe cumplir con las siguientes reglas:</a:t>
            </a:r>
          </a:p>
          <a:p>
            <a:pPr lvl="1"/>
            <a:r>
              <a:rPr lang="es-ES" b="1" dirty="0" smtClean="0"/>
              <a:t>Los </a:t>
            </a:r>
            <a:r>
              <a:rPr lang="es-ES" b="1" dirty="0"/>
              <a:t>nombres de las entidades deben representar el tipo de entidades </a:t>
            </a:r>
            <a:r>
              <a:rPr lang="es-ES" dirty="0"/>
              <a:t>(el conjunto de las ocurrencias) </a:t>
            </a:r>
            <a:r>
              <a:rPr lang="es-ES" b="1" dirty="0"/>
              <a:t>y no una ocurrencia de la misma</a:t>
            </a:r>
            <a:r>
              <a:rPr lang="es-ES" dirty="0"/>
              <a:t>. Por ejemplo, un nombre apropiado para una entidad debe ser “Avión” y no “</a:t>
            </a:r>
            <a:r>
              <a:rPr lang="es-ES" dirty="0" err="1"/>
              <a:t>Boening</a:t>
            </a:r>
            <a:r>
              <a:rPr lang="es-ES" dirty="0"/>
              <a:t> 727” o “</a:t>
            </a:r>
            <a:r>
              <a:rPr lang="es-ES" dirty="0" err="1"/>
              <a:t>Boening</a:t>
            </a:r>
            <a:r>
              <a:rPr lang="es-ES" dirty="0"/>
              <a:t> 747”. </a:t>
            </a:r>
          </a:p>
          <a:p>
            <a:pPr lvl="1"/>
            <a:r>
              <a:rPr lang="es-ES" b="1" dirty="0"/>
              <a:t>Debe tener múltiples ocurrencias</a:t>
            </a:r>
            <a:r>
              <a:rPr lang="es-ES" dirty="0"/>
              <a:t>. Una entidad con sólo una ocurrencia puede ser mejor representada como un atributo y no una entidad (no en todos los casos).</a:t>
            </a:r>
          </a:p>
          <a:p>
            <a:pPr lvl="1"/>
            <a:r>
              <a:rPr lang="es-ES" b="1" dirty="0"/>
              <a:t>Una cosa u objeto debe poderse representar por una y solo una entidad</a:t>
            </a:r>
            <a:r>
              <a:rPr lang="es-ES" dirty="0"/>
              <a:t>. Las entidades deben ser mutuamente excluyentes en sus ocurrencias</a:t>
            </a:r>
          </a:p>
          <a:p>
            <a:pPr lvl="1"/>
            <a:r>
              <a:rPr lang="es-ES" b="1" dirty="0"/>
              <a:t>Debe poseer un identificador</a:t>
            </a:r>
            <a:r>
              <a:rPr lang="es-ES" dirty="0"/>
              <a:t>, un atributo que identifique únicamente a una ocurrencia de la entidad.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90349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Entidades…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1928927"/>
          </a:xfrm>
        </p:spPr>
        <p:txBody>
          <a:bodyPr/>
          <a:lstStyle/>
          <a:p>
            <a:r>
              <a:rPr lang="es-ES" b="1" dirty="0"/>
              <a:t>Notación de una Entidad</a:t>
            </a:r>
          </a:p>
          <a:p>
            <a:r>
              <a:rPr lang="es-ES" dirty="0"/>
              <a:t>Las entidades se representan mediante rectángulos, en cuyo interior colocamos el nombre de la entidad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974483" y="4756094"/>
            <a:ext cx="1981200" cy="137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700" tIns="12700" rIns="12700" bIns="12700"/>
          <a:lstStyle/>
          <a:p>
            <a:r>
              <a:rPr lang="es-ES_tradnl" altLang="es-E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</a:p>
          <a:p>
            <a:pPr algn="ctr" eaLnBrk="0" hangingPunct="0"/>
            <a:r>
              <a:rPr lang="es-ES_tradnl" altLang="es-ES" sz="2800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EMPLEADO</a:t>
            </a:r>
            <a:endParaRPr lang="es-ES_tradnl" altLang="es-ES" sz="28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0" hangingPunct="0"/>
            <a:endParaRPr lang="es-ES_tradnl" altLang="es-ES" sz="2800" dirty="0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6789218" y="4837014"/>
            <a:ext cx="1981200" cy="137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700" tIns="12700" rIns="12700" bIns="12700"/>
          <a:lstStyle/>
          <a:p>
            <a:r>
              <a:rPr lang="es-ES_tradnl" altLang="es-E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</a:p>
          <a:p>
            <a:pPr algn="ctr" eaLnBrk="0" hangingPunct="0"/>
            <a:r>
              <a:rPr lang="es-ES_tradnl" altLang="es-E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CLIENTE</a:t>
            </a:r>
          </a:p>
          <a:p>
            <a:pPr eaLnBrk="0" hangingPunct="0"/>
            <a:endParaRPr lang="es-ES_tradnl" altLang="es-ES" sz="2800" dirty="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9315888" y="3655577"/>
            <a:ext cx="1981200" cy="137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700" tIns="12700" rIns="12700" bIns="12700"/>
          <a:lstStyle/>
          <a:p>
            <a:r>
              <a:rPr lang="es-ES_tradnl" altLang="es-E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</a:p>
          <a:p>
            <a:pPr algn="ctr" eaLnBrk="0" hangingPunct="0"/>
            <a:r>
              <a:rPr lang="es-ES_tradnl" altLang="es-E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CUENTA</a:t>
            </a:r>
          </a:p>
          <a:p>
            <a:pPr eaLnBrk="0" hangingPunct="0"/>
            <a:endParaRPr lang="es-ES_tradnl" altLang="es-ES" sz="2800" dirty="0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925683" y="3808314"/>
            <a:ext cx="2119067" cy="12188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700" tIns="12700" rIns="12700" bIns="12700"/>
          <a:lstStyle/>
          <a:p>
            <a:r>
              <a:rPr lang="es-ES_tradnl" altLang="es-ES" sz="28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</a:p>
          <a:p>
            <a:pPr algn="ctr" eaLnBrk="0" hangingPunct="0"/>
            <a:r>
              <a:rPr lang="es-ES_tradnl" altLang="es-ES" sz="2800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LIBRO</a:t>
            </a:r>
            <a:endParaRPr lang="es-ES_tradnl" altLang="es-ES" sz="28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0" hangingPunct="0"/>
            <a:endParaRPr lang="es-ES_tradnl" altLang="es-ES" sz="2800" dirty="0"/>
          </a:p>
        </p:txBody>
      </p:sp>
    </p:spTree>
    <p:extLst>
      <p:ext uri="{BB962C8B-B14F-4D97-AF65-F5344CB8AC3E}">
        <p14:creationId xmlns:p14="http://schemas.microsoft.com/office/powerpoint/2010/main" val="1426846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 de una </a:t>
            </a:r>
            <a:r>
              <a:rPr lang="es-ES" dirty="0" smtClean="0"/>
              <a:t>Entidad</a:t>
            </a:r>
            <a:endParaRPr lang="es-E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71639" y="2330506"/>
            <a:ext cx="10710359" cy="4375094"/>
            <a:chOff x="12" y="12"/>
            <a:chExt cx="6904" cy="2629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2" y="12"/>
              <a:ext cx="1144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s-ES" sz="1600" dirty="0" err="1">
                  <a:cs typeface="Arial" panose="020B0604020202020204" pitchFamily="34" charset="0"/>
                </a:rPr>
                <a:t>Nombre</a:t>
              </a:r>
              <a:endParaRPr lang="en-US" altLang="es-ES" sz="16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ctr" eaLnBrk="0" hangingPunct="0"/>
              <a:endParaRPr lang="en-US" altLang="es-ES" sz="1600" dirty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56" y="12"/>
              <a:ext cx="5760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altLang="es-ES" sz="1600">
                  <a:cs typeface="Arial" panose="020B0604020202020204" pitchFamily="34" charset="0"/>
                </a:rPr>
                <a:t>PROFESOR</a:t>
              </a:r>
              <a:endParaRPr lang="en-US" altLang="es-ES" sz="160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2" y="439"/>
              <a:ext cx="1144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s-ES" sz="1600">
                  <a:cs typeface="Arial" panose="020B0604020202020204" pitchFamily="34" charset="0"/>
                </a:rPr>
                <a:t>Objeto</a:t>
              </a:r>
              <a:endParaRPr lang="en-US" altLang="es-ES" sz="1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ctr" eaLnBrk="0" hangingPunct="0"/>
              <a:endParaRPr lang="en-US" altLang="es-ES" sz="1600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156" y="439"/>
              <a:ext cx="5760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altLang="es-ES" sz="1600">
                  <a:cs typeface="Arial" panose="020B0604020202020204" pitchFamily="34" charset="0"/>
                </a:rPr>
                <a:t>Almacenar la información relativa de los profesores de la organización.</a:t>
              </a:r>
              <a:endParaRPr lang="en-US" altLang="es-ES" sz="160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2" y="866"/>
              <a:ext cx="1144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s-ES" sz="1600" dirty="0" err="1">
                  <a:cs typeface="Arial" panose="020B0604020202020204" pitchFamily="34" charset="0"/>
                </a:rPr>
                <a:t>Alcance</a:t>
              </a:r>
              <a:endParaRPr lang="en-US" altLang="es-ES" sz="16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ctr" eaLnBrk="0" hangingPunct="0"/>
              <a:endParaRPr lang="en-US" altLang="es-ES" sz="1600" dirty="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156" y="866"/>
              <a:ext cx="5760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altLang="es-ES" sz="1600">
                  <a:cs typeface="Arial" panose="020B0604020202020204" pitchFamily="34" charset="0"/>
                </a:rPr>
                <a:t>Se entiende como profesor a aquella persona que, contratada por la organización, imparte, al menos, un curso dentro de la misma.</a:t>
              </a:r>
              <a:endParaRPr lang="en-US" altLang="es-ES" sz="1600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2" y="1293"/>
              <a:ext cx="1144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s-ES" sz="1600">
                  <a:cs typeface="Arial" panose="020B0604020202020204" pitchFamily="34" charset="0"/>
                </a:rPr>
                <a:t>Número de ejemplares</a:t>
              </a:r>
              <a:endParaRPr lang="en-US" altLang="es-ES" sz="1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ctr" eaLnBrk="0" hangingPunct="0"/>
              <a:endParaRPr lang="en-US" altLang="es-ES" sz="160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1156" y="1293"/>
              <a:ext cx="5760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altLang="es-ES" sz="1600">
                  <a:cs typeface="Arial" panose="020B0604020202020204" pitchFamily="34" charset="0"/>
                </a:rPr>
                <a:t>10 profesores</a:t>
              </a:r>
              <a:endParaRPr lang="en-US" altLang="es-ES" sz="160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12" y="1720"/>
              <a:ext cx="1144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s-ES" sz="1600" dirty="0" err="1">
                  <a:cs typeface="Arial" panose="020B0604020202020204" pitchFamily="34" charset="0"/>
                </a:rPr>
                <a:t>Crecimiento</a:t>
              </a:r>
              <a:r>
                <a:rPr lang="en-US" altLang="es-ES" sz="1600" dirty="0">
                  <a:cs typeface="Arial" panose="020B0604020202020204" pitchFamily="34" charset="0"/>
                </a:rPr>
                <a:t> </a:t>
              </a:r>
              <a:r>
                <a:rPr lang="en-US" altLang="es-ES" sz="1600" dirty="0" err="1">
                  <a:cs typeface="Arial" panose="020B0604020202020204" pitchFamily="34" charset="0"/>
                </a:rPr>
                <a:t>previsto</a:t>
              </a:r>
              <a:endParaRPr lang="en-US" altLang="es-ES" sz="16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ctr" eaLnBrk="0" hangingPunct="0"/>
              <a:endParaRPr lang="en-US" altLang="es-ES" sz="1600" dirty="0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1156" y="1720"/>
              <a:ext cx="5760" cy="37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altLang="es-ES" sz="1600">
                  <a:cs typeface="Arial" panose="020B0604020202020204" pitchFamily="34" charset="0"/>
                </a:rPr>
                <a:t>2 profesores / año</a:t>
              </a:r>
              <a:endParaRPr lang="en-US" altLang="es-ES" sz="160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2" y="2147"/>
              <a:ext cx="1144" cy="49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es-ES" sz="1600">
                  <a:cs typeface="Arial" panose="020B0604020202020204" pitchFamily="34" charset="0"/>
                </a:rPr>
                <a:t>Observaciones</a:t>
              </a:r>
              <a:endParaRPr lang="en-US" altLang="es-ES" sz="1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ctr" eaLnBrk="0" hangingPunct="0"/>
              <a:endParaRPr lang="en-US" altLang="es-ES" sz="160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156" y="2147"/>
              <a:ext cx="5760" cy="49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altLang="es-ES" sz="1600">
                  <a:cs typeface="Arial" panose="020B0604020202020204" pitchFamily="34" charset="0"/>
                </a:rPr>
                <a:t>Los ejemplares dados de baja no serán eliminados de la base de datos; pasarán a tener una marca de eliminado y no serán visualizados desde la aplicación.</a:t>
              </a:r>
              <a:endParaRPr lang="en-US" altLang="es-ES" sz="1600"/>
            </a:p>
          </p:txBody>
        </p:sp>
      </p:grpSp>
    </p:spTree>
    <p:extLst>
      <p:ext uri="{BB962C8B-B14F-4D97-AF65-F5344CB8AC3E}">
        <p14:creationId xmlns:p14="http://schemas.microsoft.com/office/powerpoint/2010/main" val="1398172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Rectángulo"/>
          <p:cNvSpPr>
            <a:spLocks noChangeArrowheads="1"/>
          </p:cNvSpPr>
          <p:nvPr/>
        </p:nvSpPr>
        <p:spPr bwMode="auto">
          <a:xfrm>
            <a:off x="1157161" y="2025650"/>
            <a:ext cx="9864191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s-ES" sz="2400" b="1" dirty="0"/>
              <a:t>Regulares. </a:t>
            </a:r>
            <a:r>
              <a:rPr lang="es-ES" sz="2400" dirty="0"/>
              <a:t>Son las entidades normales que tienen existencia por sí mismas sin depender de otras.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ES" sz="2400" dirty="0"/>
          </a:p>
          <a:p>
            <a:pPr marL="342900" indent="-342900" algn="just">
              <a:buFont typeface="Arial" pitchFamily="34" charset="0"/>
              <a:buChar char="•"/>
            </a:pPr>
            <a:endParaRPr lang="es-ES" sz="2400" dirty="0"/>
          </a:p>
          <a:p>
            <a:pPr marL="342900" indent="-342900" algn="just">
              <a:buFont typeface="Arial" pitchFamily="34" charset="0"/>
              <a:buChar char="•"/>
            </a:pPr>
            <a:endParaRPr lang="es-ES" sz="24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sz="2400" b="1" dirty="0"/>
              <a:t>Débiles. </a:t>
            </a:r>
            <a:r>
              <a:rPr lang="es-ES" sz="2400" dirty="0"/>
              <a:t>Su existencia depende de otras. Por ejemplo la entidad </a:t>
            </a:r>
            <a:r>
              <a:rPr lang="es-ES" sz="2400" b="1" dirty="0"/>
              <a:t>tarea laboral </a:t>
            </a:r>
            <a:r>
              <a:rPr lang="es-ES" sz="2400" dirty="0"/>
              <a:t>sólo podrá tener existencia si existe la entidad </a:t>
            </a:r>
            <a:r>
              <a:rPr lang="es-ES" sz="2400" b="1" dirty="0"/>
              <a:t>trabajo.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MX" sz="2200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160169" y="3032919"/>
            <a:ext cx="1871662" cy="792162"/>
          </a:xfrm>
          <a:prstGeom prst="rect">
            <a:avLst/>
          </a:prstGeom>
          <a:ln w="28575"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s-ES" b="1" dirty="0">
                <a:solidFill>
                  <a:schemeClr val="bg1"/>
                </a:solidFill>
              </a:rPr>
              <a:t>TRABAJO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5087888" y="5229200"/>
            <a:ext cx="2808312" cy="1224136"/>
            <a:chOff x="3563888" y="5229200"/>
            <a:chExt cx="2232248" cy="1080120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563888" y="5229200"/>
              <a:ext cx="2232248" cy="1080120"/>
            </a:xfrm>
            <a:prstGeom prst="rect">
              <a:avLst/>
            </a:prstGeom>
            <a:ln w="28575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s-E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b="1" dirty="0">
                  <a:solidFill>
                    <a:schemeClr val="bg1"/>
                  </a:solidFill>
                </a:rPr>
                <a:t>Trabajo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678362" y="5356273"/>
              <a:ext cx="2027355" cy="864096"/>
            </a:xfrm>
            <a:prstGeom prst="rect">
              <a:avLst/>
            </a:prstGeom>
            <a:ln w="28575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s-E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b="1" dirty="0">
                  <a:solidFill>
                    <a:schemeClr val="bg1"/>
                  </a:solidFill>
                </a:rPr>
                <a:t>TAREA LABORAL</a:t>
              </a:r>
            </a:p>
          </p:txBody>
        </p:sp>
      </p:grpSp>
      <p:sp>
        <p:nvSpPr>
          <p:cNvPr id="12" name="Títu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Entidades…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10959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Atributos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21869"/>
          </a:xfrm>
        </p:spPr>
        <p:txBody>
          <a:bodyPr>
            <a:normAutofit/>
          </a:bodyPr>
          <a:lstStyle/>
          <a:p>
            <a:r>
              <a:rPr lang="es-ES" sz="2000" dirty="0"/>
              <a:t>Características que tiene un tipo de entidad o un tipo de interrelación. Se la representa con ovalo o un </a:t>
            </a:r>
            <a:r>
              <a:rPr lang="es-ES" sz="2000" dirty="0" smtClean="0"/>
              <a:t>circulo*.</a:t>
            </a:r>
            <a:endParaRPr lang="es-ES" sz="2000" dirty="0"/>
          </a:p>
          <a:p>
            <a:r>
              <a:rPr lang="es-ES" sz="2000" dirty="0" smtClean="0"/>
              <a:t>Si </a:t>
            </a:r>
            <a:r>
              <a:rPr lang="es-ES" sz="2000" dirty="0"/>
              <a:t>consideramos la entidad "PROFESOR" y definimos los atributos Nombre, Teléfono y Salario, podríamos obtener los siguientes:	</a:t>
            </a:r>
            <a:endParaRPr lang="es-ES" sz="2000" dirty="0" smtClean="0"/>
          </a:p>
          <a:p>
            <a:pPr lvl="1"/>
            <a:r>
              <a:rPr lang="es-ES" sz="1800" dirty="0" smtClean="0"/>
              <a:t>{</a:t>
            </a:r>
            <a:r>
              <a:rPr lang="es-ES" sz="1800" dirty="0"/>
              <a:t>Luis García, 074-458962, S/.2,500</a:t>
            </a:r>
            <a:r>
              <a:rPr lang="es-ES" sz="1800" dirty="0" smtClean="0"/>
              <a:t>}</a:t>
            </a:r>
          </a:p>
          <a:p>
            <a:pPr lvl="1"/>
            <a:r>
              <a:rPr lang="es-ES" sz="1800" dirty="0" smtClean="0"/>
              <a:t>{</a:t>
            </a:r>
            <a:r>
              <a:rPr lang="es-ES" sz="1800" dirty="0"/>
              <a:t>Juan Antonio Álvarez,01-4205398,S/.5,500 </a:t>
            </a:r>
            <a:r>
              <a:rPr lang="es-ES" sz="1800" dirty="0" smtClean="0"/>
              <a:t>}</a:t>
            </a:r>
          </a:p>
          <a:p>
            <a:pPr lvl="1"/>
            <a:r>
              <a:rPr lang="es-ES" sz="1800" dirty="0" smtClean="0"/>
              <a:t>{</a:t>
            </a:r>
            <a:r>
              <a:rPr lang="es-ES" sz="1800" dirty="0"/>
              <a:t>Martha Casas Verastegui,074-224512,S/.6,500 } </a:t>
            </a:r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602745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Atributos…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955200" cy="4502194"/>
          </a:xfrm>
        </p:spPr>
        <p:txBody>
          <a:bodyPr>
            <a:normAutofit/>
          </a:bodyPr>
          <a:lstStyle/>
          <a:p>
            <a:r>
              <a:rPr lang="es-ES" sz="2000" dirty="0"/>
              <a:t>Existen cuatro tipos de atributos:</a:t>
            </a:r>
          </a:p>
          <a:p>
            <a:pPr>
              <a:buFont typeface="+mj-lt"/>
              <a:buAutoNum type="arabicPeriod"/>
            </a:pPr>
            <a:r>
              <a:rPr lang="es-ES" sz="2000" b="1" dirty="0" smtClean="0"/>
              <a:t>Obligatorios</a:t>
            </a:r>
            <a:r>
              <a:rPr lang="es-ES" sz="2000" b="1" dirty="0"/>
              <a:t>:</a:t>
            </a:r>
            <a:r>
              <a:rPr lang="es-ES" sz="2000" dirty="0"/>
              <a:t> aquellos que deben tomar un valor y no se permite ningún ejemplar no tenga un valor determinado en el atributo. </a:t>
            </a:r>
          </a:p>
          <a:p>
            <a:pPr>
              <a:buFont typeface="+mj-lt"/>
              <a:buAutoNum type="arabicPeriod"/>
            </a:pPr>
            <a:r>
              <a:rPr lang="es-ES" sz="2000" b="1" dirty="0" smtClean="0"/>
              <a:t>Opcional</a:t>
            </a:r>
            <a:r>
              <a:rPr lang="es-ES" sz="2000" b="1" dirty="0"/>
              <a:t>:</a:t>
            </a:r>
            <a:r>
              <a:rPr lang="es-ES" sz="2000" dirty="0"/>
              <a:t> aquellos atributos que pueden tener valores o no tenerlo. </a:t>
            </a:r>
          </a:p>
          <a:p>
            <a:pPr>
              <a:buFont typeface="+mj-lt"/>
              <a:buAutoNum type="arabicPeriod"/>
            </a:pPr>
            <a:r>
              <a:rPr lang="es-ES" sz="2000" b="1" dirty="0" smtClean="0"/>
              <a:t>Derivado</a:t>
            </a:r>
            <a:r>
              <a:rPr lang="es-ES" sz="2000" b="1" dirty="0"/>
              <a:t>: </a:t>
            </a:r>
            <a:r>
              <a:rPr lang="es-ES" sz="2000" dirty="0"/>
              <a:t>aquellos atributos cuyo valor se obtiene a partir de los valores de otros atributos.</a:t>
            </a:r>
          </a:p>
          <a:p>
            <a:pPr>
              <a:buFont typeface="+mj-lt"/>
              <a:buAutoNum type="arabicPeriod"/>
            </a:pPr>
            <a:r>
              <a:rPr lang="es-ES" sz="2000" b="1" dirty="0" smtClean="0"/>
              <a:t>Claves</a:t>
            </a:r>
            <a:r>
              <a:rPr lang="es-ES" sz="2000" b="1" dirty="0"/>
              <a:t>:</a:t>
            </a:r>
            <a:r>
              <a:rPr lang="es-ES" sz="2000" dirty="0"/>
              <a:t> El modelo E-R exige que cada entidad tenga un identificador, se trata de un atributo o conjunto de atributos que identifican de forma única a cada uno de los ejemplares de la entidad. De tal forma que ningún par de ejemplares de la entidad puedan tener el mismo valor en ese identificador. </a:t>
            </a:r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36817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UNIDAD DE COMPETENCIA II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s-ES" sz="2000" dirty="0">
                <a:latin typeface="Helvetica"/>
              </a:rPr>
              <a:t>Aprender los principios </a:t>
            </a:r>
            <a:r>
              <a:rPr lang="es-ES" sz="2000" dirty="0" smtClean="0">
                <a:latin typeface="Helvetica"/>
              </a:rPr>
              <a:t>fundamentales </a:t>
            </a:r>
            <a:r>
              <a:rPr lang="es-ES" sz="2000" dirty="0">
                <a:latin typeface="Helvetica"/>
              </a:rPr>
              <a:t>para el diseño de </a:t>
            </a:r>
            <a:r>
              <a:rPr lang="es-ES" sz="2000" dirty="0" smtClean="0">
                <a:latin typeface="Helvetica"/>
              </a:rPr>
              <a:t>una </a:t>
            </a:r>
            <a:r>
              <a:rPr lang="es-ES" sz="2000" dirty="0">
                <a:latin typeface="Helvetica"/>
              </a:rPr>
              <a:t>base de datos bajo el modelo </a:t>
            </a:r>
            <a:r>
              <a:rPr lang="es-ES" sz="2000" dirty="0" smtClean="0">
                <a:latin typeface="Helvetica"/>
              </a:rPr>
              <a:t>relacional </a:t>
            </a:r>
            <a:r>
              <a:rPr lang="es-ES" sz="2000" dirty="0">
                <a:latin typeface="Helvetica"/>
              </a:rPr>
              <a:t>para poder aprovechar </a:t>
            </a:r>
            <a:r>
              <a:rPr lang="es-ES" sz="2000" dirty="0" smtClean="0">
                <a:latin typeface="Helvetica"/>
              </a:rPr>
              <a:t>sus </a:t>
            </a:r>
            <a:r>
              <a:rPr lang="es-ES" sz="2000" dirty="0">
                <a:latin typeface="Helvetica"/>
              </a:rPr>
              <a:t>beneficios respecto a la </a:t>
            </a:r>
            <a:r>
              <a:rPr lang="es-ES" sz="2000" dirty="0" smtClean="0">
                <a:latin typeface="Helvetica"/>
              </a:rPr>
              <a:t>integridad </a:t>
            </a:r>
            <a:r>
              <a:rPr lang="es-ES" sz="2000" dirty="0">
                <a:latin typeface="Helvetica"/>
              </a:rPr>
              <a:t>y consistencia de datos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156441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Atributos…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b="1" dirty="0" smtClean="0"/>
              <a:t>Reglas de los Atributos</a:t>
            </a:r>
            <a:endParaRPr lang="es-ES" sz="2400" dirty="0" smtClean="0"/>
          </a:p>
          <a:p>
            <a:pPr lvl="1"/>
            <a:r>
              <a:rPr lang="es-ES" sz="2000" dirty="0"/>
              <a:t>Los atributos deben </a:t>
            </a:r>
            <a:r>
              <a:rPr lang="es-ES" sz="2000" b="1" dirty="0"/>
              <a:t>ser </a:t>
            </a:r>
            <a:r>
              <a:rPr lang="es-ES" sz="2000" b="1" dirty="0" err="1"/>
              <a:t>univaluados</a:t>
            </a:r>
            <a:r>
              <a:rPr lang="es-ES" sz="2000" dirty="0"/>
              <a:t>, no pueden tener varios valores para una ocurrencia dada en un momento determinado. </a:t>
            </a:r>
          </a:p>
          <a:p>
            <a:pPr lvl="1"/>
            <a:r>
              <a:rPr lang="es-ES" sz="2000" b="1" dirty="0" smtClean="0"/>
              <a:t>Pertenencia </a:t>
            </a:r>
            <a:r>
              <a:rPr lang="es-ES" sz="2000" b="1" dirty="0"/>
              <a:t>a la entidad</a:t>
            </a:r>
            <a:r>
              <a:rPr lang="es-ES" sz="2000" dirty="0"/>
              <a:t>.  ¿Hace parte realmente de la entidad a la que asociamos?</a:t>
            </a:r>
          </a:p>
          <a:p>
            <a:pPr lvl="1"/>
            <a:r>
              <a:rPr lang="es-ES" sz="2000" b="1" dirty="0" smtClean="0"/>
              <a:t>Relevancia</a:t>
            </a:r>
            <a:r>
              <a:rPr lang="es-ES" sz="2000" dirty="0" smtClean="0"/>
              <a:t> </a:t>
            </a:r>
            <a:r>
              <a:rPr lang="es-ES" sz="2000" dirty="0"/>
              <a:t>de un atributo depende del tipo del problema.</a:t>
            </a:r>
          </a:p>
          <a:p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1509686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Atributos…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1809" y="2040912"/>
            <a:ext cx="10554574" cy="2131228"/>
          </a:xfrm>
        </p:spPr>
        <p:txBody>
          <a:bodyPr/>
          <a:lstStyle/>
          <a:p>
            <a:r>
              <a:rPr lang="es-ES" b="1" dirty="0" smtClean="0"/>
              <a:t>*Representación:</a:t>
            </a:r>
          </a:p>
          <a:p>
            <a:r>
              <a:rPr lang="es-MX" altLang="es-ES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Los atributos de las entidades se representan de manera diferente de acuerdo a la notación seleccionada.</a:t>
            </a:r>
            <a:endParaRPr lang="es-ES_tradnl" altLang="es-ES" dirty="0"/>
          </a:p>
          <a:p>
            <a:r>
              <a:rPr lang="es-ES" dirty="0" smtClean="0"/>
              <a:t>Ejemplos:</a:t>
            </a:r>
          </a:p>
        </p:txBody>
      </p:sp>
      <p:grpSp>
        <p:nvGrpSpPr>
          <p:cNvPr id="21" name="Grupo 20"/>
          <p:cNvGrpSpPr/>
          <p:nvPr/>
        </p:nvGrpSpPr>
        <p:grpSpPr>
          <a:xfrm>
            <a:off x="275728" y="4795415"/>
            <a:ext cx="3933825" cy="1514475"/>
            <a:chOff x="275728" y="4795415"/>
            <a:chExt cx="3933825" cy="1514475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402853" y="5805065"/>
              <a:ext cx="1439863" cy="5048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400" b="1"/>
                <a:t>Cliente</a:t>
              </a:r>
            </a:p>
          </p:txBody>
        </p:sp>
        <p:sp>
          <p:nvSpPr>
            <p:cNvPr id="5" name="Oval 14"/>
            <p:cNvSpPr>
              <a:spLocks noChangeArrowheads="1"/>
            </p:cNvSpPr>
            <p:nvPr/>
          </p:nvSpPr>
          <p:spPr bwMode="auto">
            <a:xfrm>
              <a:off x="275728" y="4795415"/>
              <a:ext cx="792163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Id_Cliente</a:t>
              </a:r>
            </a:p>
          </p:txBody>
        </p:sp>
        <p:sp>
          <p:nvSpPr>
            <p:cNvPr id="6" name="Oval 15"/>
            <p:cNvSpPr>
              <a:spLocks noChangeArrowheads="1"/>
            </p:cNvSpPr>
            <p:nvPr/>
          </p:nvSpPr>
          <p:spPr bwMode="auto">
            <a:xfrm>
              <a:off x="1402853" y="4795415"/>
              <a:ext cx="792163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Nombre_Cliente</a:t>
              </a:r>
            </a:p>
          </p:txBody>
        </p:sp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2445841" y="4795415"/>
              <a:ext cx="792162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Dir_Cliente</a:t>
              </a:r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3417391" y="4795415"/>
              <a:ext cx="792162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Ciudad_Cliente</a:t>
              </a:r>
            </a:p>
          </p:txBody>
        </p:sp>
        <p:sp>
          <p:nvSpPr>
            <p:cNvPr id="9" name="Line 18"/>
            <p:cNvSpPr>
              <a:spLocks noChangeShapeType="1"/>
            </p:cNvSpPr>
            <p:nvPr/>
          </p:nvSpPr>
          <p:spPr bwMode="auto">
            <a:xfrm>
              <a:off x="672603" y="5082753"/>
              <a:ext cx="1162050" cy="722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>
              <a:off x="1834653" y="5082753"/>
              <a:ext cx="0" cy="722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1" name="Line 20"/>
            <p:cNvSpPr>
              <a:spLocks noChangeShapeType="1"/>
            </p:cNvSpPr>
            <p:nvPr/>
          </p:nvSpPr>
          <p:spPr bwMode="auto">
            <a:xfrm flipH="1">
              <a:off x="1834653" y="5082753"/>
              <a:ext cx="1008063" cy="722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2" name="Line 21"/>
            <p:cNvSpPr>
              <a:spLocks noChangeShapeType="1"/>
            </p:cNvSpPr>
            <p:nvPr/>
          </p:nvSpPr>
          <p:spPr bwMode="auto">
            <a:xfrm flipH="1">
              <a:off x="1834653" y="5082753"/>
              <a:ext cx="2016125" cy="722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</p:grpSp>
      <p:sp>
        <p:nvSpPr>
          <p:cNvPr id="14" name="CuadroTexto 13"/>
          <p:cNvSpPr txBox="1"/>
          <p:nvPr/>
        </p:nvSpPr>
        <p:spPr>
          <a:xfrm>
            <a:off x="1522268" y="4205133"/>
            <a:ext cx="98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Chen</a:t>
            </a:r>
            <a:endParaRPr lang="es-ES" b="1" dirty="0"/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8727696" y="3771198"/>
            <a:ext cx="1152680" cy="86787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algn="ctr" eaLnBrk="0" hangingPunct="0"/>
            <a:r>
              <a:rPr lang="es-ES" altLang="es-ES" sz="1400" b="1" dirty="0"/>
              <a:t>PERSONA</a:t>
            </a:r>
            <a:endParaRPr lang="es-ES" altLang="es-ES" sz="1400" dirty="0"/>
          </a:p>
          <a:p>
            <a:pPr eaLnBrk="0" hangingPunct="0"/>
            <a:endParaRPr lang="es-ES" altLang="es-ES" sz="1400" dirty="0"/>
          </a:p>
          <a:p>
            <a:pPr eaLnBrk="0" hangingPunct="0"/>
            <a:r>
              <a:rPr lang="es-ES" altLang="es-ES" sz="1400" dirty="0"/>
              <a:t>  #  </a:t>
            </a:r>
            <a:r>
              <a:rPr lang="es-MX" altLang="es-ES" sz="1400" dirty="0"/>
              <a:t>C</a:t>
            </a:r>
            <a:r>
              <a:rPr lang="es-ES" altLang="es-ES" sz="1400" dirty="0" err="1"/>
              <a:t>édula</a:t>
            </a:r>
            <a:endParaRPr lang="es-ES" altLang="es-ES" sz="1400" dirty="0"/>
          </a:p>
          <a:p>
            <a:pPr eaLnBrk="0" hangingPunct="0"/>
            <a:r>
              <a:rPr lang="es-ES" altLang="es-ES" sz="1400" dirty="0"/>
              <a:t>  *  </a:t>
            </a:r>
            <a:r>
              <a:rPr lang="es-MX" altLang="es-ES" sz="1400" dirty="0"/>
              <a:t>N</a:t>
            </a:r>
            <a:r>
              <a:rPr lang="es-ES" altLang="es-ES" sz="1400" dirty="0" err="1"/>
              <a:t>ombre</a:t>
            </a:r>
            <a:endParaRPr lang="es-ES" altLang="es-ES" sz="1400" dirty="0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7143237" y="4800677"/>
            <a:ext cx="4419600" cy="181588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s-MX" altLang="es-ES" sz="1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Un carácter se incluye a un lado del nombre del atributo para especificar algunas características de los mismos.</a:t>
            </a:r>
            <a:endParaRPr lang="es-ES_tradnl" altLang="es-ES" sz="1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 eaLnBrk="0" hangingPunct="0"/>
            <a:r>
              <a:rPr lang="es-MX" altLang="es-ES" sz="1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* Atributo Obligatorio (presente en todas las ocurrencias de la entidad)</a:t>
            </a:r>
            <a:endParaRPr lang="es-ES_tradnl" altLang="es-ES" sz="1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 eaLnBrk="0" hangingPunct="0"/>
            <a:r>
              <a:rPr lang="es-MX" altLang="es-ES" sz="1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o Atributo Opcional</a:t>
            </a:r>
            <a:endParaRPr lang="es-ES_tradnl" altLang="es-ES" sz="1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 eaLnBrk="0" hangingPunct="0"/>
            <a:r>
              <a:rPr lang="es-MX" altLang="es-ES" sz="1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# Atributo Identificador </a:t>
            </a:r>
            <a:endParaRPr lang="es-ES_tradnl" altLang="es-ES" sz="14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 eaLnBrk="0" hangingPunct="0"/>
            <a:r>
              <a:rPr lang="es-MX" altLang="es-ES" sz="140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(#)Atributo Identificador Secundario</a:t>
            </a:r>
            <a:endParaRPr lang="es-ES_tradnl" altLang="es-ES" sz="1400" dirty="0"/>
          </a:p>
        </p:txBody>
      </p:sp>
      <p:sp>
        <p:nvSpPr>
          <p:cNvPr id="30" name="CuadroTexto 29"/>
          <p:cNvSpPr txBox="1"/>
          <p:nvPr/>
        </p:nvSpPr>
        <p:spPr>
          <a:xfrm>
            <a:off x="6999612" y="3414839"/>
            <a:ext cx="4450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s-ES" sz="14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James Martín y la utilizada por las herramientas CASE de Oracle,</a:t>
            </a:r>
            <a:endParaRPr lang="es-ES" sz="1400" b="1" dirty="0"/>
          </a:p>
        </p:txBody>
      </p:sp>
      <p:grpSp>
        <p:nvGrpSpPr>
          <p:cNvPr id="31" name="2 Grupo"/>
          <p:cNvGrpSpPr/>
          <p:nvPr/>
        </p:nvGrpSpPr>
        <p:grpSpPr>
          <a:xfrm>
            <a:off x="3465979" y="5515547"/>
            <a:ext cx="3322266" cy="792088"/>
            <a:chOff x="2833910" y="2420888"/>
            <a:chExt cx="3970338" cy="935037"/>
          </a:xfrm>
        </p:grpSpPr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2833910" y="2636788"/>
              <a:ext cx="1584325" cy="719137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s-ES" sz="1400" b="1" dirty="0" smtClean="0"/>
                <a:t>TRABAJO</a:t>
              </a:r>
              <a:endParaRPr lang="es-ES" sz="1400" b="1" dirty="0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4418235" y="2997150"/>
              <a:ext cx="10795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34" name="Oval 9"/>
            <p:cNvSpPr>
              <a:spLocks noChangeArrowheads="1"/>
            </p:cNvSpPr>
            <p:nvPr/>
          </p:nvSpPr>
          <p:spPr bwMode="auto">
            <a:xfrm>
              <a:off x="5497735" y="2845904"/>
              <a:ext cx="287338" cy="265852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 sz="1400"/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5281835" y="2420888"/>
              <a:ext cx="1522413" cy="363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sz="1400" b="1" dirty="0" smtClean="0"/>
                <a:t>SALARIO</a:t>
              </a:r>
              <a:endParaRPr lang="es-ES" sz="1400" b="1" dirty="0"/>
            </a:p>
          </p:txBody>
        </p:sp>
        <p:sp>
          <p:nvSpPr>
            <p:cNvPr id="36" name="Text Box 11"/>
            <p:cNvSpPr txBox="1">
              <a:spLocks noChangeArrowheads="1"/>
            </p:cNvSpPr>
            <p:nvPr/>
          </p:nvSpPr>
          <p:spPr bwMode="auto">
            <a:xfrm>
              <a:off x="4129310" y="2997150"/>
              <a:ext cx="1522413" cy="308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sz="1050" b="1" dirty="0" smtClean="0"/>
                <a:t>SALARIO</a:t>
              </a:r>
              <a:endParaRPr lang="es-ES" sz="105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98197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Atributos…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2252609"/>
          </a:xfrm>
        </p:spPr>
        <p:txBody>
          <a:bodyPr/>
          <a:lstStyle/>
          <a:p>
            <a:r>
              <a:rPr lang="es-ES" b="1" dirty="0"/>
              <a:t>Atributos Compuestos.- </a:t>
            </a:r>
            <a:r>
              <a:rPr lang="es-ES" dirty="0"/>
              <a:t>definidos sobre más de un dominio. A diferencia de los Dominios  que tienen vida Propia, es decir, existen por si mismos, la existencia de un atributo está ligada a la del correspondiente tipo de entidad.</a:t>
            </a:r>
          </a:p>
          <a:p>
            <a:endParaRPr lang="es-ES" dirty="0"/>
          </a:p>
        </p:txBody>
      </p:sp>
      <p:grpSp>
        <p:nvGrpSpPr>
          <p:cNvPr id="5" name="44 Grupo"/>
          <p:cNvGrpSpPr/>
          <p:nvPr/>
        </p:nvGrpSpPr>
        <p:grpSpPr>
          <a:xfrm>
            <a:off x="1675051" y="3981281"/>
            <a:ext cx="7195725" cy="1770402"/>
            <a:chOff x="1043608" y="2852936"/>
            <a:chExt cx="6264696" cy="1593468"/>
          </a:xfrm>
        </p:grpSpPr>
        <p:sp>
          <p:nvSpPr>
            <p:cNvPr id="6" name="1 CuadroTexto"/>
            <p:cNvSpPr txBox="1"/>
            <p:nvPr/>
          </p:nvSpPr>
          <p:spPr>
            <a:xfrm>
              <a:off x="1043608" y="3501008"/>
              <a:ext cx="208823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PROFESOR</a:t>
              </a:r>
              <a:endParaRPr lang="es-ES" dirty="0"/>
            </a:p>
          </p:txBody>
        </p:sp>
        <p:cxnSp>
          <p:nvCxnSpPr>
            <p:cNvPr id="7" name="5 Conector recto"/>
            <p:cNvCxnSpPr>
              <a:stCxn id="6" idx="3"/>
            </p:cNvCxnSpPr>
            <p:nvPr/>
          </p:nvCxnSpPr>
          <p:spPr>
            <a:xfrm>
              <a:off x="3131840" y="3685674"/>
              <a:ext cx="16561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6 Elipse"/>
            <p:cNvSpPr/>
            <p:nvPr/>
          </p:nvSpPr>
          <p:spPr>
            <a:xfrm>
              <a:off x="4788024" y="3604374"/>
              <a:ext cx="144016" cy="1846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9" name="10 Conector recto"/>
            <p:cNvCxnSpPr>
              <a:stCxn id="8" idx="7"/>
            </p:cNvCxnSpPr>
            <p:nvPr/>
          </p:nvCxnSpPr>
          <p:spPr>
            <a:xfrm flipV="1">
              <a:off x="4910949" y="3140968"/>
              <a:ext cx="741171" cy="4904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34 Conector recto"/>
            <p:cNvCxnSpPr>
              <a:stCxn id="8" idx="6"/>
            </p:cNvCxnSpPr>
            <p:nvPr/>
          </p:nvCxnSpPr>
          <p:spPr>
            <a:xfrm>
              <a:off x="4932040" y="3696707"/>
              <a:ext cx="8640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37 Conector recto"/>
            <p:cNvCxnSpPr/>
            <p:nvPr/>
          </p:nvCxnSpPr>
          <p:spPr>
            <a:xfrm>
              <a:off x="4910949" y="3761996"/>
              <a:ext cx="741171" cy="459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43 CuadroTexto"/>
            <p:cNvSpPr txBox="1"/>
            <p:nvPr/>
          </p:nvSpPr>
          <p:spPr>
            <a:xfrm>
              <a:off x="3275856" y="3717032"/>
              <a:ext cx="1364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Fecha_Nac</a:t>
              </a:r>
              <a:endParaRPr lang="es-ES" dirty="0"/>
            </a:p>
          </p:txBody>
        </p:sp>
        <p:sp>
          <p:nvSpPr>
            <p:cNvPr id="13" name="45 CuadroTexto"/>
            <p:cNvSpPr txBox="1"/>
            <p:nvPr/>
          </p:nvSpPr>
          <p:spPr>
            <a:xfrm>
              <a:off x="5727441" y="2852936"/>
              <a:ext cx="1364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Día</a:t>
              </a:r>
              <a:endParaRPr lang="es-ES" dirty="0"/>
            </a:p>
          </p:txBody>
        </p:sp>
        <p:sp>
          <p:nvSpPr>
            <p:cNvPr id="14" name="46 Elipse"/>
            <p:cNvSpPr/>
            <p:nvPr/>
          </p:nvSpPr>
          <p:spPr>
            <a:xfrm>
              <a:off x="5652120" y="3028310"/>
              <a:ext cx="144016" cy="1846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47 Elipse"/>
            <p:cNvSpPr/>
            <p:nvPr/>
          </p:nvSpPr>
          <p:spPr>
            <a:xfrm>
              <a:off x="5804520" y="3604374"/>
              <a:ext cx="144016" cy="1846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48 Elipse"/>
            <p:cNvSpPr/>
            <p:nvPr/>
          </p:nvSpPr>
          <p:spPr>
            <a:xfrm>
              <a:off x="5652120" y="4149080"/>
              <a:ext cx="144016" cy="1846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49 CuadroTexto"/>
            <p:cNvSpPr txBox="1"/>
            <p:nvPr/>
          </p:nvSpPr>
          <p:spPr>
            <a:xfrm>
              <a:off x="5943465" y="3491716"/>
              <a:ext cx="1364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Mes</a:t>
              </a:r>
              <a:endParaRPr lang="es-ES" dirty="0"/>
            </a:p>
          </p:txBody>
        </p:sp>
        <p:sp>
          <p:nvSpPr>
            <p:cNvPr id="18" name="50 CuadroTexto"/>
            <p:cNvSpPr txBox="1"/>
            <p:nvPr/>
          </p:nvSpPr>
          <p:spPr>
            <a:xfrm>
              <a:off x="5796136" y="4077072"/>
              <a:ext cx="1364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Año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7790027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s-ES" sz="1800" dirty="0" smtClean="0">
                <a:latin typeface="Arial Black" pitchFamily="34" charset="0"/>
              </a:rPr>
              <a:t>Atributos…</a:t>
            </a:r>
            <a:endParaRPr lang="es-ES" sz="1800" dirty="0">
              <a:latin typeface="Arial Black" pitchFamily="34" charset="0"/>
            </a:endParaRP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62400" y="1749425"/>
            <a:ext cx="8229600" cy="26162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dirty="0" smtClean="0"/>
              <a:t>Hay atributos que pueden tomar más de un valor. En ellos, se pueden colocar apropiadamente  límites inferior y superior en el número de valores en el atributo </a:t>
            </a:r>
            <a:r>
              <a:rPr lang="es-ES" dirty="0" err="1" smtClean="0"/>
              <a:t>multivalorado</a:t>
            </a:r>
            <a:r>
              <a:rPr lang="es-ES" dirty="0" smtClean="0"/>
              <a:t>.    </a:t>
            </a:r>
          </a:p>
        </p:txBody>
      </p:sp>
      <p:sp>
        <p:nvSpPr>
          <p:cNvPr id="26629" name="Rectangle 8"/>
          <p:cNvSpPr>
            <a:spLocks noChangeArrowheads="1"/>
          </p:cNvSpPr>
          <p:nvPr/>
        </p:nvSpPr>
        <p:spPr bwMode="auto">
          <a:xfrm>
            <a:off x="2997201" y="5192713"/>
            <a:ext cx="1693863" cy="723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dirty="0"/>
              <a:t>EJEMPLAR</a:t>
            </a:r>
            <a:endParaRPr lang="es-ES" dirty="0"/>
          </a:p>
        </p:txBody>
      </p:sp>
      <p:sp>
        <p:nvSpPr>
          <p:cNvPr id="26630" name="Line 9"/>
          <p:cNvSpPr>
            <a:spLocks noChangeShapeType="1"/>
          </p:cNvSpPr>
          <p:nvPr/>
        </p:nvSpPr>
        <p:spPr bwMode="auto">
          <a:xfrm>
            <a:off x="3665538" y="4643439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6631" name="Line 10"/>
          <p:cNvSpPr>
            <a:spLocks noChangeShapeType="1"/>
          </p:cNvSpPr>
          <p:nvPr/>
        </p:nvSpPr>
        <p:spPr bwMode="auto">
          <a:xfrm>
            <a:off x="4314825" y="4643439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6632" name="Line 13"/>
          <p:cNvSpPr>
            <a:spLocks noChangeShapeType="1"/>
          </p:cNvSpPr>
          <p:nvPr/>
        </p:nvSpPr>
        <p:spPr bwMode="auto">
          <a:xfrm flipV="1">
            <a:off x="3951288" y="5949951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6633" name="Oval 14"/>
          <p:cNvSpPr>
            <a:spLocks noChangeArrowheads="1"/>
          </p:cNvSpPr>
          <p:nvPr/>
        </p:nvSpPr>
        <p:spPr bwMode="auto">
          <a:xfrm>
            <a:off x="3735388" y="6308726"/>
            <a:ext cx="431800" cy="366713"/>
          </a:xfrm>
          <a:prstGeom prst="ellipse">
            <a:avLst/>
          </a:prstGeom>
          <a:solidFill>
            <a:srgbClr val="00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6634" name="Oval 16"/>
          <p:cNvSpPr>
            <a:spLocks noChangeArrowheads="1"/>
          </p:cNvSpPr>
          <p:nvPr/>
        </p:nvSpPr>
        <p:spPr bwMode="auto">
          <a:xfrm>
            <a:off x="3484563" y="4276726"/>
            <a:ext cx="360362" cy="366713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35" name="Text Box 17"/>
          <p:cNvSpPr txBox="1">
            <a:spLocks noChangeArrowheads="1"/>
          </p:cNvSpPr>
          <p:nvPr/>
        </p:nvSpPr>
        <p:spPr bwMode="auto">
          <a:xfrm>
            <a:off x="4167189" y="6308726"/>
            <a:ext cx="949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/>
              <a:t>Código</a:t>
            </a:r>
            <a:endParaRPr lang="es-ES"/>
          </a:p>
        </p:txBody>
      </p:sp>
      <p:sp>
        <p:nvSpPr>
          <p:cNvPr id="26636" name="Text Box 18"/>
          <p:cNvSpPr txBox="1">
            <a:spLocks noChangeArrowheads="1"/>
          </p:cNvSpPr>
          <p:nvPr/>
        </p:nvSpPr>
        <p:spPr bwMode="auto">
          <a:xfrm>
            <a:off x="4386263" y="4176713"/>
            <a:ext cx="107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/>
              <a:t>Idioma</a:t>
            </a:r>
            <a:endParaRPr lang="es-ES"/>
          </a:p>
        </p:txBody>
      </p:sp>
      <p:sp>
        <p:nvSpPr>
          <p:cNvPr id="26637" name="Text Box 19"/>
          <p:cNvSpPr txBox="1">
            <a:spLocks noChangeArrowheads="1"/>
          </p:cNvSpPr>
          <p:nvPr/>
        </p:nvSpPr>
        <p:spPr bwMode="auto">
          <a:xfrm>
            <a:off x="2297114" y="4276726"/>
            <a:ext cx="11890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/>
              <a:t>Formato</a:t>
            </a:r>
            <a:endParaRPr lang="es-ES"/>
          </a:p>
        </p:txBody>
      </p:sp>
      <p:sp>
        <p:nvSpPr>
          <p:cNvPr id="26638" name="AutoShape 20"/>
          <p:cNvSpPr>
            <a:spLocks/>
          </p:cNvSpPr>
          <p:nvPr/>
        </p:nvSpPr>
        <p:spPr bwMode="auto">
          <a:xfrm>
            <a:off x="1558926" y="4351338"/>
            <a:ext cx="73025" cy="1198562"/>
          </a:xfrm>
          <a:prstGeom prst="leftBrace">
            <a:avLst>
              <a:gd name="adj1" fmla="val 13677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39" name="Text Box 21"/>
          <p:cNvSpPr txBox="1">
            <a:spLocks noChangeArrowheads="1"/>
          </p:cNvSpPr>
          <p:nvPr/>
        </p:nvSpPr>
        <p:spPr bwMode="auto">
          <a:xfrm flipH="1">
            <a:off x="1631951" y="4460875"/>
            <a:ext cx="8985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200"/>
              <a:t>VHS</a:t>
            </a:r>
          </a:p>
          <a:p>
            <a:pPr eaLnBrk="1" hangingPunct="1">
              <a:spcBef>
                <a:spcPct val="50000"/>
              </a:spcBef>
            </a:pPr>
            <a:r>
              <a:rPr lang="es-MX" sz="1200"/>
              <a:t>Beta</a:t>
            </a:r>
          </a:p>
          <a:p>
            <a:pPr eaLnBrk="1" hangingPunct="1">
              <a:spcBef>
                <a:spcPct val="50000"/>
              </a:spcBef>
            </a:pPr>
            <a:r>
              <a:rPr lang="es-MX" sz="1200"/>
              <a:t>MP3</a:t>
            </a:r>
          </a:p>
          <a:p>
            <a:pPr eaLnBrk="1" hangingPunct="1">
              <a:spcBef>
                <a:spcPct val="50000"/>
              </a:spcBef>
            </a:pPr>
            <a:r>
              <a:rPr lang="es-MX" sz="1200"/>
              <a:t>DVD</a:t>
            </a:r>
            <a:endParaRPr lang="es-ES" sz="1200"/>
          </a:p>
        </p:txBody>
      </p:sp>
      <p:sp>
        <p:nvSpPr>
          <p:cNvPr id="26640" name="Text Box 22"/>
          <p:cNvSpPr txBox="1">
            <a:spLocks noChangeArrowheads="1"/>
          </p:cNvSpPr>
          <p:nvPr/>
        </p:nvSpPr>
        <p:spPr bwMode="auto">
          <a:xfrm>
            <a:off x="5465764" y="3994150"/>
            <a:ext cx="8985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200"/>
              <a:t>Inglés</a:t>
            </a:r>
          </a:p>
          <a:p>
            <a:pPr eaLnBrk="1" hangingPunct="1">
              <a:spcBef>
                <a:spcPct val="50000"/>
              </a:spcBef>
            </a:pPr>
            <a:r>
              <a:rPr lang="es-MX" sz="1200"/>
              <a:t>Francés</a:t>
            </a:r>
          </a:p>
          <a:p>
            <a:pPr eaLnBrk="1" hangingPunct="1">
              <a:spcBef>
                <a:spcPct val="50000"/>
              </a:spcBef>
            </a:pPr>
            <a:r>
              <a:rPr lang="es-MX" sz="1200"/>
              <a:t>Español</a:t>
            </a:r>
          </a:p>
          <a:p>
            <a:pPr eaLnBrk="1" hangingPunct="1">
              <a:spcBef>
                <a:spcPct val="50000"/>
              </a:spcBef>
            </a:pPr>
            <a:r>
              <a:rPr lang="es-MX" sz="1200"/>
              <a:t>Alemán</a:t>
            </a:r>
            <a:endParaRPr lang="es-ES" sz="1200"/>
          </a:p>
        </p:txBody>
      </p:sp>
      <p:sp>
        <p:nvSpPr>
          <p:cNvPr id="26641" name="AutoShape 23"/>
          <p:cNvSpPr>
            <a:spLocks/>
          </p:cNvSpPr>
          <p:nvPr/>
        </p:nvSpPr>
        <p:spPr bwMode="auto">
          <a:xfrm>
            <a:off x="5392739" y="3994151"/>
            <a:ext cx="73025" cy="1198563"/>
          </a:xfrm>
          <a:prstGeom prst="leftBrace">
            <a:avLst>
              <a:gd name="adj1" fmla="val 13677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42" name="AutoShape 25"/>
          <p:cNvSpPr>
            <a:spLocks/>
          </p:cNvSpPr>
          <p:nvPr/>
        </p:nvSpPr>
        <p:spPr bwMode="auto">
          <a:xfrm rot="10800000">
            <a:off x="6186489" y="3994151"/>
            <a:ext cx="73025" cy="1198563"/>
          </a:xfrm>
          <a:prstGeom prst="leftBrace">
            <a:avLst>
              <a:gd name="adj1" fmla="val 136775"/>
              <a:gd name="adj2" fmla="val 5244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43" name="AutoShape 26"/>
          <p:cNvSpPr>
            <a:spLocks/>
          </p:cNvSpPr>
          <p:nvPr/>
        </p:nvSpPr>
        <p:spPr bwMode="auto">
          <a:xfrm rot="10800000">
            <a:off x="2297114" y="4360863"/>
            <a:ext cx="73025" cy="1198562"/>
          </a:xfrm>
          <a:prstGeom prst="leftBrace">
            <a:avLst>
              <a:gd name="adj1" fmla="val 136775"/>
              <a:gd name="adj2" fmla="val 5244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44" name="Line 27"/>
          <p:cNvSpPr>
            <a:spLocks noChangeShapeType="1"/>
          </p:cNvSpPr>
          <p:nvPr/>
        </p:nvSpPr>
        <p:spPr bwMode="auto">
          <a:xfrm>
            <a:off x="4316413" y="4643439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6645" name="Oval 28"/>
          <p:cNvSpPr>
            <a:spLocks noChangeArrowheads="1"/>
          </p:cNvSpPr>
          <p:nvPr/>
        </p:nvSpPr>
        <p:spPr bwMode="auto">
          <a:xfrm>
            <a:off x="4133851" y="4276726"/>
            <a:ext cx="360363" cy="366713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46" name="Line 31"/>
          <p:cNvSpPr>
            <a:spLocks noChangeShapeType="1"/>
          </p:cNvSpPr>
          <p:nvPr/>
        </p:nvSpPr>
        <p:spPr bwMode="auto">
          <a:xfrm>
            <a:off x="6708775" y="3994150"/>
            <a:ext cx="0" cy="26812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6647" name="Rectangle 32"/>
          <p:cNvSpPr>
            <a:spLocks noChangeArrowheads="1"/>
          </p:cNvSpPr>
          <p:nvPr/>
        </p:nvSpPr>
        <p:spPr bwMode="auto">
          <a:xfrm>
            <a:off x="7535864" y="4868863"/>
            <a:ext cx="2217737" cy="690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/>
              <a:t>TELEFONO</a:t>
            </a:r>
            <a:endParaRPr lang="es-ES"/>
          </a:p>
        </p:txBody>
      </p:sp>
      <p:sp>
        <p:nvSpPr>
          <p:cNvPr id="26648" name="Oval 33"/>
          <p:cNvSpPr>
            <a:spLocks noChangeArrowheads="1"/>
          </p:cNvSpPr>
          <p:nvPr/>
        </p:nvSpPr>
        <p:spPr bwMode="auto">
          <a:xfrm>
            <a:off x="7751763" y="4176714"/>
            <a:ext cx="431800" cy="466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49" name="Text Box 34"/>
          <p:cNvSpPr txBox="1">
            <a:spLocks noChangeArrowheads="1"/>
          </p:cNvSpPr>
          <p:nvPr/>
        </p:nvSpPr>
        <p:spPr bwMode="auto">
          <a:xfrm>
            <a:off x="6924675" y="4268788"/>
            <a:ext cx="1042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200"/>
              <a:t>Num. Teléfono</a:t>
            </a:r>
            <a:endParaRPr lang="es-ES" sz="1200"/>
          </a:p>
        </p:txBody>
      </p:sp>
      <p:sp>
        <p:nvSpPr>
          <p:cNvPr id="26650" name="Line 38"/>
          <p:cNvSpPr>
            <a:spLocks noChangeShapeType="1"/>
          </p:cNvSpPr>
          <p:nvPr/>
        </p:nvSpPr>
        <p:spPr bwMode="auto">
          <a:xfrm>
            <a:off x="7967663" y="4643439"/>
            <a:ext cx="0" cy="225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6651" name="Text Box 42"/>
          <p:cNvSpPr txBox="1">
            <a:spLocks noChangeArrowheads="1"/>
          </p:cNvSpPr>
          <p:nvPr/>
        </p:nvSpPr>
        <p:spPr bwMode="auto">
          <a:xfrm>
            <a:off x="8310564" y="3717926"/>
            <a:ext cx="1042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200"/>
              <a:t>Tel: Móvil</a:t>
            </a:r>
            <a:endParaRPr lang="es-ES" sz="1200"/>
          </a:p>
        </p:txBody>
      </p:sp>
      <p:sp>
        <p:nvSpPr>
          <p:cNvPr id="26652" name="Text Box 43"/>
          <p:cNvSpPr txBox="1">
            <a:spLocks noChangeArrowheads="1"/>
          </p:cNvSpPr>
          <p:nvPr/>
        </p:nvSpPr>
        <p:spPr bwMode="auto">
          <a:xfrm>
            <a:off x="8310564" y="4000501"/>
            <a:ext cx="1042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200"/>
              <a:t>Tel: Oficina</a:t>
            </a:r>
            <a:endParaRPr lang="es-ES" sz="1200"/>
          </a:p>
        </p:txBody>
      </p:sp>
      <p:sp>
        <p:nvSpPr>
          <p:cNvPr id="26653" name="AutoShape 45"/>
          <p:cNvSpPr>
            <a:spLocks/>
          </p:cNvSpPr>
          <p:nvPr/>
        </p:nvSpPr>
        <p:spPr bwMode="auto">
          <a:xfrm>
            <a:off x="8310564" y="3670301"/>
            <a:ext cx="73025" cy="1198563"/>
          </a:xfrm>
          <a:prstGeom prst="leftBrace">
            <a:avLst>
              <a:gd name="adj1" fmla="val 13677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54" name="AutoShape 46"/>
          <p:cNvSpPr>
            <a:spLocks/>
          </p:cNvSpPr>
          <p:nvPr/>
        </p:nvSpPr>
        <p:spPr bwMode="auto">
          <a:xfrm rot="10800000">
            <a:off x="9244014" y="3670301"/>
            <a:ext cx="73025" cy="1198563"/>
          </a:xfrm>
          <a:prstGeom prst="leftBrace">
            <a:avLst>
              <a:gd name="adj1" fmla="val 136775"/>
              <a:gd name="adj2" fmla="val 5244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55" name="Text Box 47"/>
          <p:cNvSpPr txBox="1">
            <a:spLocks noChangeArrowheads="1"/>
          </p:cNvSpPr>
          <p:nvPr/>
        </p:nvSpPr>
        <p:spPr bwMode="auto">
          <a:xfrm>
            <a:off x="8366125" y="4460876"/>
            <a:ext cx="1042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200"/>
              <a:t>Tel: Casa</a:t>
            </a:r>
            <a:endParaRPr lang="es-ES" sz="1200"/>
          </a:p>
        </p:txBody>
      </p:sp>
      <p:sp>
        <p:nvSpPr>
          <p:cNvPr id="2" name="Rectángulo 1"/>
          <p:cNvSpPr/>
          <p:nvPr/>
        </p:nvSpPr>
        <p:spPr>
          <a:xfrm>
            <a:off x="551659" y="2201110"/>
            <a:ext cx="4891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latin typeface="Arial Black" pitchFamily="34" charset="0"/>
              </a:rPr>
              <a:t>Atributos </a:t>
            </a:r>
            <a:r>
              <a:rPr lang="es-ES" dirty="0" err="1">
                <a:latin typeface="Arial Black" pitchFamily="34" charset="0"/>
              </a:rPr>
              <a:t>Multivaluados</a:t>
            </a:r>
            <a:r>
              <a:rPr lang="es-ES" dirty="0">
                <a:latin typeface="Arial Black" pitchFamily="34" charset="0"/>
              </a:rPr>
              <a:t> y Opcionales</a:t>
            </a:r>
          </a:p>
        </p:txBody>
      </p:sp>
    </p:spTree>
    <p:extLst>
      <p:ext uri="{BB962C8B-B14F-4D97-AF65-F5344CB8AC3E}">
        <p14:creationId xmlns:p14="http://schemas.microsoft.com/office/powerpoint/2010/main" val="334769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Relaciones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2333529"/>
          </a:xfrm>
        </p:spPr>
        <p:txBody>
          <a:bodyPr/>
          <a:lstStyle/>
          <a:p>
            <a:r>
              <a:rPr lang="es-ES" dirty="0"/>
              <a:t>Una relación es un asociación, vinculación o correspondencia significativa entre entidades</a:t>
            </a:r>
            <a:r>
              <a:rPr lang="es-ES" dirty="0" smtClean="0"/>
              <a:t>. Las </a:t>
            </a:r>
            <a:r>
              <a:rPr lang="es-ES" dirty="0"/>
              <a:t>relaciones tienen asociadas una medida conocida como cardinalidad de </a:t>
            </a:r>
            <a:r>
              <a:rPr lang="es-ES" dirty="0" smtClean="0"/>
              <a:t>asignación</a:t>
            </a:r>
          </a:p>
          <a:p>
            <a:endParaRPr lang="es-E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65" y="3847232"/>
            <a:ext cx="2843592" cy="1417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010" y="5264400"/>
            <a:ext cx="2912774" cy="1419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920" y="4369729"/>
            <a:ext cx="2247764" cy="206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412" y="3491242"/>
            <a:ext cx="1769234" cy="156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328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Relaciones…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2665302"/>
          </a:xfrm>
        </p:spPr>
        <p:txBody>
          <a:bodyPr/>
          <a:lstStyle/>
          <a:p>
            <a:r>
              <a:rPr lang="es-ES" b="1" dirty="0" smtClean="0"/>
              <a:t>Representación:</a:t>
            </a:r>
          </a:p>
          <a:p>
            <a:r>
              <a:rPr lang="es-ES" dirty="0"/>
              <a:t>Las Relaciones entre entidades se representan de manera diferente de acuerdo a la notación </a:t>
            </a:r>
            <a:r>
              <a:rPr lang="es-ES" dirty="0" smtClean="0"/>
              <a:t>seleccionada:</a:t>
            </a:r>
          </a:p>
          <a:p>
            <a:pPr lvl="1"/>
            <a:r>
              <a:rPr lang="es-ES" b="1" dirty="0" err="1" smtClean="0"/>
              <a:t>Chen</a:t>
            </a:r>
            <a:r>
              <a:rPr lang="es-ES" b="1" dirty="0"/>
              <a:t>: </a:t>
            </a:r>
            <a:r>
              <a:rPr lang="es-ES" dirty="0"/>
              <a:t>las relaciones se representan por rombos que se enlazan a las entidades involucradas. La cardinalidad de la relación se especifica mediante letras en los </a:t>
            </a:r>
            <a:r>
              <a:rPr lang="es-ES" dirty="0" err="1"/>
              <a:t>extermos</a:t>
            </a:r>
            <a:r>
              <a:rPr lang="es-ES" dirty="0"/>
              <a:t> de las </a:t>
            </a:r>
            <a:r>
              <a:rPr lang="es-ES" dirty="0" smtClean="0"/>
              <a:t>relaciones</a:t>
            </a:r>
          </a:p>
        </p:txBody>
      </p:sp>
      <p:grpSp>
        <p:nvGrpSpPr>
          <p:cNvPr id="21" name="Grupo 20"/>
          <p:cNvGrpSpPr/>
          <p:nvPr/>
        </p:nvGrpSpPr>
        <p:grpSpPr>
          <a:xfrm>
            <a:off x="1958871" y="4887590"/>
            <a:ext cx="8040688" cy="1585913"/>
            <a:chOff x="275728" y="4795415"/>
            <a:chExt cx="8040688" cy="1585913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402853" y="5805065"/>
              <a:ext cx="1439863" cy="5048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400" b="1" dirty="0"/>
                <a:t>Cliente</a:t>
              </a:r>
            </a:p>
          </p:txBody>
        </p:sp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4066678" y="5516140"/>
              <a:ext cx="1657350" cy="865188"/>
            </a:xfrm>
            <a:prstGeom prst="diamond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400" b="1"/>
                <a:t>Impositor</a:t>
              </a: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6982916" y="5660603"/>
              <a:ext cx="1223962" cy="64928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400" b="1"/>
                <a:t>Cuenta</a:t>
              </a:r>
            </a:p>
          </p:txBody>
        </p:sp>
        <p:sp>
          <p:nvSpPr>
            <p:cNvPr id="7" name="Oval 14"/>
            <p:cNvSpPr>
              <a:spLocks noChangeArrowheads="1"/>
            </p:cNvSpPr>
            <p:nvPr/>
          </p:nvSpPr>
          <p:spPr bwMode="auto">
            <a:xfrm>
              <a:off x="275728" y="4795415"/>
              <a:ext cx="792163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Id_Cliente</a:t>
              </a:r>
            </a:p>
          </p:txBody>
        </p:sp>
        <p:sp>
          <p:nvSpPr>
            <p:cNvPr id="8" name="Oval 15"/>
            <p:cNvSpPr>
              <a:spLocks noChangeArrowheads="1"/>
            </p:cNvSpPr>
            <p:nvPr/>
          </p:nvSpPr>
          <p:spPr bwMode="auto">
            <a:xfrm>
              <a:off x="1402853" y="4795415"/>
              <a:ext cx="792163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Nombre_Cliente</a:t>
              </a:r>
            </a:p>
          </p:txBody>
        </p:sp>
        <p:sp>
          <p:nvSpPr>
            <p:cNvPr id="9" name="Oval 16"/>
            <p:cNvSpPr>
              <a:spLocks noChangeArrowheads="1"/>
            </p:cNvSpPr>
            <p:nvPr/>
          </p:nvSpPr>
          <p:spPr bwMode="auto">
            <a:xfrm>
              <a:off x="2445841" y="4795415"/>
              <a:ext cx="792162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Dir_Cliente</a:t>
              </a:r>
            </a:p>
          </p:txBody>
        </p:sp>
        <p:sp>
          <p:nvSpPr>
            <p:cNvPr id="10" name="Oval 17"/>
            <p:cNvSpPr>
              <a:spLocks noChangeArrowheads="1"/>
            </p:cNvSpPr>
            <p:nvPr/>
          </p:nvSpPr>
          <p:spPr bwMode="auto">
            <a:xfrm>
              <a:off x="3417391" y="4795415"/>
              <a:ext cx="792162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Ciudad_Cliente</a:t>
              </a:r>
            </a:p>
          </p:txBody>
        </p: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>
              <a:off x="672603" y="5082753"/>
              <a:ext cx="1162050" cy="722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2" name="Line 19"/>
            <p:cNvSpPr>
              <a:spLocks noChangeShapeType="1"/>
            </p:cNvSpPr>
            <p:nvPr/>
          </p:nvSpPr>
          <p:spPr bwMode="auto">
            <a:xfrm>
              <a:off x="1834653" y="5082753"/>
              <a:ext cx="0" cy="722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 flipH="1">
              <a:off x="1834653" y="5082753"/>
              <a:ext cx="1008063" cy="722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 flipH="1">
              <a:off x="1834653" y="5082753"/>
              <a:ext cx="2016125" cy="722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5" name="Oval 22"/>
            <p:cNvSpPr>
              <a:spLocks noChangeArrowheads="1"/>
            </p:cNvSpPr>
            <p:nvPr/>
          </p:nvSpPr>
          <p:spPr bwMode="auto">
            <a:xfrm>
              <a:off x="6397128" y="4868440"/>
              <a:ext cx="792163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Num_Cuenta</a:t>
              </a:r>
            </a:p>
          </p:txBody>
        </p:sp>
        <p:sp>
          <p:nvSpPr>
            <p:cNvPr id="16" name="Oval 23"/>
            <p:cNvSpPr>
              <a:spLocks noChangeArrowheads="1"/>
            </p:cNvSpPr>
            <p:nvPr/>
          </p:nvSpPr>
          <p:spPr bwMode="auto">
            <a:xfrm>
              <a:off x="7524253" y="4868440"/>
              <a:ext cx="792163" cy="28733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1050"/>
                <a:t>Saldo</a:t>
              </a:r>
            </a:p>
          </p:txBody>
        </p:sp>
        <p:sp>
          <p:nvSpPr>
            <p:cNvPr id="17" name="Line 24"/>
            <p:cNvSpPr>
              <a:spLocks noChangeShapeType="1"/>
            </p:cNvSpPr>
            <p:nvPr/>
          </p:nvSpPr>
          <p:spPr bwMode="auto">
            <a:xfrm>
              <a:off x="6794003" y="5155778"/>
              <a:ext cx="730250" cy="5064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8" name="Line 25"/>
            <p:cNvSpPr>
              <a:spLocks noChangeShapeType="1"/>
            </p:cNvSpPr>
            <p:nvPr/>
          </p:nvSpPr>
          <p:spPr bwMode="auto">
            <a:xfrm flipV="1">
              <a:off x="7524253" y="5155778"/>
              <a:ext cx="493713" cy="5064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 flipH="1">
              <a:off x="2842716" y="5949528"/>
              <a:ext cx="12239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20" name="Line 27"/>
            <p:cNvSpPr>
              <a:spLocks noChangeShapeType="1"/>
            </p:cNvSpPr>
            <p:nvPr/>
          </p:nvSpPr>
          <p:spPr bwMode="auto">
            <a:xfrm flipH="1">
              <a:off x="5758953" y="5949528"/>
              <a:ext cx="12239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 sz="1400"/>
            </a:p>
          </p:txBody>
        </p:sp>
      </p:grpSp>
    </p:spTree>
    <p:extLst>
      <p:ext uri="{BB962C8B-B14F-4D97-AF65-F5344CB8AC3E}">
        <p14:creationId xmlns:p14="http://schemas.microsoft.com/office/powerpoint/2010/main" val="21478602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Relaciones…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ES" b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James Martin: 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sugiere utilizar </a:t>
            </a:r>
            <a:r>
              <a:rPr lang="es-ES" altLang="es-ES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líneas 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para representar las relaciones incluyendo los nombres de las relaciones como etiqueta para esas líneas. Los extremos de las líneas deben incluir algunos </a:t>
            </a:r>
            <a:r>
              <a:rPr lang="es-ES" altLang="es-ES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simbolos</a:t>
            </a:r>
            <a:r>
              <a:rPr lang="es-ES" altLang="es-ES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que señalen la cardinalidad de la relación. En esta notación, deben especificarse los dos nombres existentes para la relación.</a:t>
            </a:r>
          </a:p>
          <a:p>
            <a:endParaRPr lang="es-ES" dirty="0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493020" y="4961766"/>
            <a:ext cx="6570059" cy="1042524"/>
            <a:chOff x="2450" y="11796"/>
            <a:chExt cx="5473" cy="875"/>
          </a:xfrm>
        </p:grpSpPr>
        <p:sp>
          <p:nvSpPr>
            <p:cNvPr id="5" name="Line 14"/>
            <p:cNvSpPr>
              <a:spLocks noChangeShapeType="1"/>
            </p:cNvSpPr>
            <p:nvPr/>
          </p:nvSpPr>
          <p:spPr bwMode="auto">
            <a:xfrm>
              <a:off x="3746" y="12238"/>
              <a:ext cx="1585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450" y="11796"/>
              <a:ext cx="5473" cy="875"/>
              <a:chOff x="2450" y="11796"/>
              <a:chExt cx="5473" cy="875"/>
            </a:xfrm>
          </p:grpSpPr>
          <p:sp>
            <p:nvSpPr>
              <p:cNvPr id="7" name="Rectangle 16"/>
              <p:cNvSpPr>
                <a:spLocks noChangeArrowheads="1"/>
              </p:cNvSpPr>
              <p:nvPr/>
            </p:nvSpPr>
            <p:spPr bwMode="auto">
              <a:xfrm>
                <a:off x="2450" y="11797"/>
                <a:ext cx="1297" cy="7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PERSONA</a:t>
                </a:r>
              </a:p>
            </p:txBody>
          </p:sp>
          <p:sp>
            <p:nvSpPr>
              <p:cNvPr id="8" name="Rectangle 17"/>
              <p:cNvSpPr>
                <a:spLocks noChangeArrowheads="1"/>
              </p:cNvSpPr>
              <p:nvPr/>
            </p:nvSpPr>
            <p:spPr bwMode="auto">
              <a:xfrm>
                <a:off x="6626" y="11796"/>
                <a:ext cx="1297" cy="7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LIBRO</a:t>
                </a:r>
              </a:p>
            </p:txBody>
          </p:sp>
          <p:sp>
            <p:nvSpPr>
              <p:cNvPr id="9" name="Line 18"/>
              <p:cNvSpPr>
                <a:spLocks noChangeShapeType="1"/>
              </p:cNvSpPr>
              <p:nvPr/>
            </p:nvSpPr>
            <p:spPr bwMode="auto">
              <a:xfrm>
                <a:off x="5186" y="12238"/>
                <a:ext cx="1441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" name="Line 19"/>
              <p:cNvSpPr>
                <a:spLocks noChangeShapeType="1"/>
              </p:cNvSpPr>
              <p:nvPr/>
            </p:nvSpPr>
            <p:spPr bwMode="auto">
              <a:xfrm flipV="1">
                <a:off x="6482" y="12072"/>
                <a:ext cx="145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" name="Line 20"/>
              <p:cNvSpPr>
                <a:spLocks noChangeShapeType="1"/>
              </p:cNvSpPr>
              <p:nvPr/>
            </p:nvSpPr>
            <p:spPr bwMode="auto">
              <a:xfrm>
                <a:off x="6482" y="12253"/>
                <a:ext cx="145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21"/>
              <p:cNvSpPr>
                <a:spLocks noChangeArrowheads="1"/>
              </p:cNvSpPr>
              <p:nvPr/>
            </p:nvSpPr>
            <p:spPr bwMode="auto">
              <a:xfrm>
                <a:off x="4178" y="11928"/>
                <a:ext cx="721" cy="28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Tiene</a:t>
                </a:r>
              </a:p>
            </p:txBody>
          </p:sp>
          <p:sp>
            <p:nvSpPr>
              <p:cNvPr id="13" name="Rectangle 22"/>
              <p:cNvSpPr>
                <a:spLocks noChangeArrowheads="1"/>
              </p:cNvSpPr>
              <p:nvPr/>
            </p:nvSpPr>
            <p:spPr bwMode="auto">
              <a:xfrm>
                <a:off x="5042" y="12382"/>
                <a:ext cx="1297" cy="28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Pertenece a </a:t>
                </a:r>
              </a:p>
            </p:txBody>
          </p:sp>
          <p:sp>
            <p:nvSpPr>
              <p:cNvPr id="14" name="Line 23"/>
              <p:cNvSpPr>
                <a:spLocks noChangeShapeType="1"/>
              </p:cNvSpPr>
              <p:nvPr/>
            </p:nvSpPr>
            <p:spPr bwMode="auto">
              <a:xfrm>
                <a:off x="3890" y="12072"/>
                <a:ext cx="1" cy="28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5" name="Line 24"/>
              <p:cNvSpPr>
                <a:spLocks noChangeShapeType="1"/>
              </p:cNvSpPr>
              <p:nvPr/>
            </p:nvSpPr>
            <p:spPr bwMode="auto">
              <a:xfrm>
                <a:off x="4034" y="12072"/>
                <a:ext cx="1" cy="28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" name="Oval 25"/>
              <p:cNvSpPr>
                <a:spLocks noChangeArrowheads="1"/>
              </p:cNvSpPr>
              <p:nvPr/>
            </p:nvSpPr>
            <p:spPr bwMode="auto">
              <a:xfrm>
                <a:off x="6338" y="12072"/>
                <a:ext cx="145" cy="28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0038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Relación…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CASE de Oracle: se utiliza una notación similar a la sugerida por Martín. Sin embargo, el grado de opcionalidad u obligatoriedad (cardinalidad </a:t>
            </a:r>
            <a:r>
              <a:rPr lang="es-ES" dirty="0" err="1"/>
              <a:t>minima</a:t>
            </a:r>
            <a:r>
              <a:rPr lang="es-ES" dirty="0"/>
              <a:t>), se representa colocando una porción de la línea continua o punteada. .</a:t>
            </a:r>
          </a:p>
          <a:p>
            <a:endParaRPr lang="es-ES" dirty="0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869259" y="5021782"/>
            <a:ext cx="7088623" cy="990599"/>
            <a:chOff x="2450" y="7920"/>
            <a:chExt cx="5473" cy="818"/>
          </a:xfrm>
        </p:grpSpPr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2450" y="7920"/>
              <a:ext cx="5473" cy="722"/>
              <a:chOff x="2450" y="7920"/>
              <a:chExt cx="5473" cy="722"/>
            </a:xfrm>
          </p:grpSpPr>
          <p:sp>
            <p:nvSpPr>
              <p:cNvPr id="7" name="Rectangle 15"/>
              <p:cNvSpPr>
                <a:spLocks noChangeArrowheads="1"/>
              </p:cNvSpPr>
              <p:nvPr/>
            </p:nvSpPr>
            <p:spPr bwMode="auto">
              <a:xfrm>
                <a:off x="2450" y="7921"/>
                <a:ext cx="1297" cy="7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Persona</a:t>
                </a:r>
              </a:p>
            </p:txBody>
          </p:sp>
          <p:sp>
            <p:nvSpPr>
              <p:cNvPr id="8" name="Rectangle 16"/>
              <p:cNvSpPr>
                <a:spLocks noChangeArrowheads="1"/>
              </p:cNvSpPr>
              <p:nvPr/>
            </p:nvSpPr>
            <p:spPr bwMode="auto">
              <a:xfrm>
                <a:off x="6626" y="7920"/>
                <a:ext cx="1297" cy="7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Libro</a:t>
                </a:r>
              </a:p>
            </p:txBody>
          </p:sp>
          <p:sp>
            <p:nvSpPr>
              <p:cNvPr id="9" name="Line 17"/>
              <p:cNvSpPr>
                <a:spLocks noChangeShapeType="1"/>
              </p:cNvSpPr>
              <p:nvPr/>
            </p:nvSpPr>
            <p:spPr bwMode="auto">
              <a:xfrm>
                <a:off x="3746" y="8305"/>
                <a:ext cx="1585" cy="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" name="Line 18"/>
              <p:cNvSpPr>
                <a:spLocks noChangeShapeType="1"/>
              </p:cNvSpPr>
              <p:nvPr/>
            </p:nvSpPr>
            <p:spPr bwMode="auto">
              <a:xfrm>
                <a:off x="5186" y="8305"/>
                <a:ext cx="1441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" name="Line 19"/>
              <p:cNvSpPr>
                <a:spLocks noChangeShapeType="1"/>
              </p:cNvSpPr>
              <p:nvPr/>
            </p:nvSpPr>
            <p:spPr bwMode="auto">
              <a:xfrm flipV="1">
                <a:off x="6482" y="8161"/>
                <a:ext cx="145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Line 20"/>
              <p:cNvSpPr>
                <a:spLocks noChangeShapeType="1"/>
              </p:cNvSpPr>
              <p:nvPr/>
            </p:nvSpPr>
            <p:spPr bwMode="auto">
              <a:xfrm>
                <a:off x="6482" y="8305"/>
                <a:ext cx="145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21"/>
              <p:cNvSpPr>
                <a:spLocks noChangeArrowheads="1"/>
              </p:cNvSpPr>
              <p:nvPr/>
            </p:nvSpPr>
            <p:spPr bwMode="auto">
              <a:xfrm>
                <a:off x="3890" y="8017"/>
                <a:ext cx="721" cy="28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Tiene</a:t>
                </a:r>
              </a:p>
            </p:txBody>
          </p:sp>
        </p:grpSp>
        <p:sp>
          <p:nvSpPr>
            <p:cNvPr id="6" name="Rectangle 22"/>
            <p:cNvSpPr>
              <a:spLocks noChangeArrowheads="1"/>
            </p:cNvSpPr>
            <p:nvPr/>
          </p:nvSpPr>
          <p:spPr bwMode="auto">
            <a:xfrm>
              <a:off x="5186" y="8449"/>
              <a:ext cx="1297" cy="2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pPr eaLnBrk="0" hangingPunct="0"/>
              <a:r>
                <a:rPr lang="es-ES" altLang="es-ES" sz="1200" dirty="0">
                  <a:latin typeface="Arial Unicode MS" panose="020B0604020202020204" pitchFamily="34" charset="-128"/>
                </a:rPr>
                <a:t>Pertenece a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6418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Cardinalidad…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91801"/>
          </a:xfrm>
        </p:spPr>
        <p:txBody>
          <a:bodyPr/>
          <a:lstStyle/>
          <a:p>
            <a:r>
              <a:rPr lang="es-ES" dirty="0" smtClean="0"/>
              <a:t>Expresan </a:t>
            </a:r>
            <a:r>
              <a:rPr lang="es-ES" dirty="0"/>
              <a:t>el número de entidades con las que puede asociarse otra entidad mediante una relación</a:t>
            </a:r>
            <a:r>
              <a:rPr lang="es-ES" dirty="0" smtClean="0"/>
              <a:t>. Cada </a:t>
            </a:r>
            <a:r>
              <a:rPr lang="es-ES" dirty="0"/>
              <a:t>relación debe contener </a:t>
            </a:r>
          </a:p>
          <a:p>
            <a:pPr lvl="1"/>
            <a:r>
              <a:rPr lang="es-ES" dirty="0" smtClean="0"/>
              <a:t>un </a:t>
            </a:r>
            <a:r>
              <a:rPr lang="es-ES" dirty="0"/>
              <a:t>verbo</a:t>
            </a:r>
          </a:p>
          <a:p>
            <a:pPr lvl="1"/>
            <a:r>
              <a:rPr lang="es-ES" b="1" dirty="0" smtClean="0"/>
              <a:t>Cardinalidad </a:t>
            </a:r>
            <a:r>
              <a:rPr lang="es-ES" b="1" dirty="0"/>
              <a:t>Mínima. </a:t>
            </a:r>
            <a:r>
              <a:rPr lang="es-ES" dirty="0"/>
              <a:t>Indica el número mínimo de asociaciones en las que aparecerá cada ejemplar de la entidad (el valor que se anota es de cero o uno)</a:t>
            </a:r>
          </a:p>
          <a:p>
            <a:pPr lvl="1"/>
            <a:r>
              <a:rPr lang="es-ES" b="1" dirty="0"/>
              <a:t>Cardinalidad Máxima. </a:t>
            </a:r>
            <a:r>
              <a:rPr lang="es-ES" dirty="0"/>
              <a:t>Indica el número máximo de relaciones en las que puede aparecer cada ejemplar de la entidad (puede ser uno o muchos)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37284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Cardinalidad…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971384" cy="4170421"/>
          </a:xfrm>
        </p:spPr>
        <p:txBody>
          <a:bodyPr/>
          <a:lstStyle/>
          <a:p>
            <a:r>
              <a:rPr lang="es-ES" b="1" dirty="0"/>
              <a:t>Una a Una:</a:t>
            </a:r>
            <a:r>
              <a:rPr lang="es-ES" dirty="0"/>
              <a:t> una entidad en A está asociada a lo sumo con una entidad en B, y una entidad en B está asociada a lo sumo con una entidad en A.</a:t>
            </a:r>
          </a:p>
          <a:p>
            <a:r>
              <a:rPr lang="es-ES" b="1" dirty="0"/>
              <a:t>Una a muchas: </a:t>
            </a:r>
            <a:r>
              <a:rPr lang="es-ES" dirty="0"/>
              <a:t>una entidad en A está asociada con un número cualquiera de entidades en B. Una entidad en B, sin embargo, puede estar asociada a lo sumo con una entidad en A.</a:t>
            </a:r>
          </a:p>
          <a:p>
            <a:r>
              <a:rPr lang="es-ES" b="1" dirty="0"/>
              <a:t>Muchas a Una: </a:t>
            </a:r>
            <a:r>
              <a:rPr lang="es-ES" dirty="0"/>
              <a:t>una entidad en A está asociada a lo sumo con una entidad en B, y una entidad en B, sin embargo, puede  estar asociada con  un número cualquiera de entidades en A.</a:t>
            </a:r>
          </a:p>
          <a:p>
            <a:r>
              <a:rPr lang="es-ES" b="1" dirty="0"/>
              <a:t>Muchas a muchas: </a:t>
            </a:r>
            <a:r>
              <a:rPr lang="es-ES" dirty="0"/>
              <a:t>una entidad en A está asociada con un número cualquiera de entidades en B, y una entidad en B está asociada con un número cualquiera de entidades en A.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3883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Que es Modelar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1961295"/>
          </a:xfrm>
        </p:spPr>
        <p:txBody>
          <a:bodyPr>
            <a:normAutofit/>
          </a:bodyPr>
          <a:lstStyle/>
          <a:p>
            <a:r>
              <a:rPr lang="es-ES" dirty="0"/>
              <a:t>labor intelectual mediante la que </a:t>
            </a:r>
            <a:r>
              <a:rPr lang="es-ES" dirty="0" smtClean="0"/>
              <a:t>representamos la </a:t>
            </a:r>
            <a:r>
              <a:rPr lang="es-ES" dirty="0"/>
              <a:t>realidad y en pasos sucesivos llegamos a una </a:t>
            </a:r>
            <a:r>
              <a:rPr lang="es-ES" dirty="0" smtClean="0"/>
              <a:t>estructura adecuada </a:t>
            </a:r>
            <a:r>
              <a:rPr lang="es-ES" dirty="0"/>
              <a:t>para almacenar datos.</a:t>
            </a:r>
          </a:p>
          <a:p>
            <a:endParaRPr lang="es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98804743"/>
              </p:ext>
            </p:extLst>
          </p:nvPr>
        </p:nvGraphicFramePr>
        <p:xfrm>
          <a:off x="1602223" y="3568588"/>
          <a:ext cx="7727893" cy="3039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46534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Cardinalidad…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Represtnación</a:t>
            </a:r>
            <a:r>
              <a:rPr lang="es-ES" dirty="0" smtClean="0"/>
              <a:t>:</a:t>
            </a:r>
          </a:p>
          <a:p>
            <a:r>
              <a:rPr lang="es-ES" b="1" dirty="0" err="1" smtClean="0"/>
              <a:t>Chen</a:t>
            </a:r>
            <a:r>
              <a:rPr lang="es-ES" b="1" dirty="0" smtClean="0"/>
              <a:t>:</a:t>
            </a:r>
          </a:p>
          <a:p>
            <a:pPr lvl="1"/>
            <a:r>
              <a:rPr lang="es-ES" b="1" dirty="0"/>
              <a:t>Uno a Uno:</a:t>
            </a:r>
            <a:r>
              <a:rPr lang="es-ES" dirty="0"/>
              <a:t> (1:1</a:t>
            </a:r>
            <a:r>
              <a:rPr lang="es-ES" dirty="0" smtClean="0"/>
              <a:t>)</a:t>
            </a:r>
          </a:p>
          <a:p>
            <a:pPr lvl="1"/>
            <a:r>
              <a:rPr lang="es-ES" b="1" dirty="0"/>
              <a:t>Uno a varios:</a:t>
            </a:r>
            <a:r>
              <a:rPr lang="es-ES" dirty="0"/>
              <a:t> (1:N</a:t>
            </a:r>
            <a:r>
              <a:rPr lang="es-ES" dirty="0" smtClean="0"/>
              <a:t>)</a:t>
            </a:r>
          </a:p>
          <a:p>
            <a:pPr lvl="1"/>
            <a:r>
              <a:rPr lang="es-ES" b="1" dirty="0"/>
              <a:t>Varios a Uno:</a:t>
            </a:r>
            <a:r>
              <a:rPr lang="es-ES" dirty="0"/>
              <a:t> (N:1</a:t>
            </a:r>
            <a:r>
              <a:rPr lang="es-ES" dirty="0" smtClean="0"/>
              <a:t>)</a:t>
            </a:r>
          </a:p>
          <a:p>
            <a:pPr lvl="1"/>
            <a:r>
              <a:rPr lang="es-ES" b="1" dirty="0"/>
              <a:t>Varios a Varios:</a:t>
            </a:r>
            <a:r>
              <a:rPr lang="es-ES" dirty="0"/>
              <a:t> (N:M)  </a:t>
            </a:r>
            <a:endParaRPr lang="es-ES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33267" y="2739432"/>
            <a:ext cx="6383065" cy="167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9948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Cardinalidad…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836502"/>
          </a:xfrm>
        </p:spPr>
        <p:txBody>
          <a:bodyPr/>
          <a:lstStyle/>
          <a:p>
            <a:r>
              <a:rPr lang="es-MX" altLang="es-ES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James Martin</a:t>
            </a:r>
            <a:r>
              <a:rPr lang="es-MX" altLang="es-ES" b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10" y="2924574"/>
            <a:ext cx="3621338" cy="187773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508" y="4240605"/>
            <a:ext cx="2674982" cy="216546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2516" y="2222288"/>
            <a:ext cx="3752671" cy="402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329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Cardinalidad…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0521" y="1713528"/>
            <a:ext cx="10554574" cy="1338209"/>
          </a:xfrm>
        </p:spPr>
        <p:txBody>
          <a:bodyPr/>
          <a:lstStyle/>
          <a:p>
            <a:r>
              <a:rPr lang="es-ES" b="1" dirty="0"/>
              <a:t>CASE de Oracle:</a:t>
            </a:r>
          </a:p>
        </p:txBody>
      </p:sp>
      <p:grpSp>
        <p:nvGrpSpPr>
          <p:cNvPr id="28" name="Grupo 27"/>
          <p:cNvGrpSpPr/>
          <p:nvPr/>
        </p:nvGrpSpPr>
        <p:grpSpPr>
          <a:xfrm>
            <a:off x="2938757" y="2385337"/>
            <a:ext cx="8077200" cy="3743325"/>
            <a:chOff x="1231338" y="3114675"/>
            <a:chExt cx="8077200" cy="3743325"/>
          </a:xfrm>
        </p:grpSpPr>
        <p:sp>
          <p:nvSpPr>
            <p:cNvPr id="5" name="Rectangle 12"/>
            <p:cNvSpPr>
              <a:spLocks noChangeArrowheads="1"/>
            </p:cNvSpPr>
            <p:nvPr/>
          </p:nvSpPr>
          <p:spPr bwMode="auto">
            <a:xfrm>
              <a:off x="1231338" y="3114675"/>
              <a:ext cx="8077200" cy="37433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s-ES_tradnl" altLang="es-ES" sz="24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 </a:t>
              </a:r>
              <a:r>
                <a:rPr lang="es-MX" altLang="es-ES" sz="24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La relación entre A y B es :</a:t>
              </a:r>
              <a:endParaRPr lang="es-ES_tradnl" altLang="es-ES" sz="24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just"/>
              <a:r>
                <a:rPr lang="es-MX" altLang="es-ES" sz="24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 </a:t>
              </a:r>
              <a:endParaRPr lang="es-ES_tradnl" altLang="es-ES" sz="24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just"/>
              <a:r>
                <a:rPr lang="es-MX" altLang="es-ES" sz="24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 0 o 1</a:t>
              </a:r>
            </a:p>
            <a:p>
              <a:pPr algn="just"/>
              <a:endParaRPr lang="es-MX" altLang="es-ES" sz="24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just"/>
              <a:r>
                <a:rPr lang="es-MX" altLang="es-ES" sz="24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 1 y solo uno</a:t>
              </a:r>
            </a:p>
            <a:p>
              <a:pPr algn="just"/>
              <a:endParaRPr lang="es-MX" altLang="es-ES" sz="24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just"/>
              <a:r>
                <a:rPr lang="es-MX" altLang="es-ES" sz="24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 0 o muchos</a:t>
              </a:r>
            </a:p>
            <a:p>
              <a:pPr algn="just"/>
              <a:endParaRPr lang="es-MX" altLang="es-ES" sz="24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 algn="just"/>
              <a:r>
                <a:rPr lang="es-MX" altLang="es-ES" sz="24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 1 o muchos</a:t>
              </a:r>
            </a:p>
            <a:p>
              <a:pPr algn="just"/>
              <a:endParaRPr lang="es-ES_tradnl" altLang="es-ES" sz="24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5574738" y="6183313"/>
              <a:ext cx="2847975" cy="661987"/>
              <a:chOff x="5474" y="12853"/>
              <a:chExt cx="3169" cy="721"/>
            </a:xfrm>
          </p:grpSpPr>
          <p:sp>
            <p:nvSpPr>
              <p:cNvPr id="7" name="Rectangle 14"/>
              <p:cNvSpPr>
                <a:spLocks noChangeArrowheads="1"/>
              </p:cNvSpPr>
              <p:nvPr/>
            </p:nvSpPr>
            <p:spPr bwMode="auto">
              <a:xfrm>
                <a:off x="5474" y="12853"/>
                <a:ext cx="865" cy="7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A</a:t>
                </a:r>
              </a:p>
            </p:txBody>
          </p:sp>
          <p:sp>
            <p:nvSpPr>
              <p:cNvPr id="8" name="Rectangle 15"/>
              <p:cNvSpPr>
                <a:spLocks noChangeArrowheads="1"/>
              </p:cNvSpPr>
              <p:nvPr/>
            </p:nvSpPr>
            <p:spPr bwMode="auto">
              <a:xfrm>
                <a:off x="7778" y="12853"/>
                <a:ext cx="865" cy="7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B</a:t>
                </a:r>
              </a:p>
            </p:txBody>
          </p:sp>
          <p:sp>
            <p:nvSpPr>
              <p:cNvPr id="9" name="Line 16"/>
              <p:cNvSpPr>
                <a:spLocks noChangeShapeType="1"/>
              </p:cNvSpPr>
              <p:nvPr/>
            </p:nvSpPr>
            <p:spPr bwMode="auto">
              <a:xfrm>
                <a:off x="6338" y="13225"/>
                <a:ext cx="1441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" name="Line 17"/>
              <p:cNvSpPr>
                <a:spLocks noChangeShapeType="1"/>
              </p:cNvSpPr>
              <p:nvPr/>
            </p:nvSpPr>
            <p:spPr bwMode="auto">
              <a:xfrm flipV="1">
                <a:off x="7634" y="13081"/>
                <a:ext cx="145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" name="Line 18"/>
              <p:cNvSpPr>
                <a:spLocks noChangeShapeType="1"/>
              </p:cNvSpPr>
              <p:nvPr/>
            </p:nvSpPr>
            <p:spPr bwMode="auto">
              <a:xfrm>
                <a:off x="7634" y="13225"/>
                <a:ext cx="145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" name="Group 19"/>
            <p:cNvGrpSpPr>
              <a:grpSpLocks/>
            </p:cNvGrpSpPr>
            <p:nvPr/>
          </p:nvGrpSpPr>
          <p:grpSpPr bwMode="auto">
            <a:xfrm>
              <a:off x="5574738" y="4483100"/>
              <a:ext cx="2847975" cy="661988"/>
              <a:chOff x="5474" y="10416"/>
              <a:chExt cx="3169" cy="721"/>
            </a:xfrm>
          </p:grpSpPr>
          <p:sp>
            <p:nvSpPr>
              <p:cNvPr id="13" name="Rectangle 20"/>
              <p:cNvSpPr>
                <a:spLocks noChangeArrowheads="1"/>
              </p:cNvSpPr>
              <p:nvPr/>
            </p:nvSpPr>
            <p:spPr bwMode="auto">
              <a:xfrm>
                <a:off x="5474" y="10416"/>
                <a:ext cx="865" cy="7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A</a:t>
                </a:r>
              </a:p>
            </p:txBody>
          </p:sp>
          <p:sp>
            <p:nvSpPr>
              <p:cNvPr id="14" name="Rectangle 21"/>
              <p:cNvSpPr>
                <a:spLocks noChangeArrowheads="1"/>
              </p:cNvSpPr>
              <p:nvPr/>
            </p:nvSpPr>
            <p:spPr bwMode="auto">
              <a:xfrm>
                <a:off x="7778" y="10416"/>
                <a:ext cx="865" cy="7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B</a:t>
                </a:r>
              </a:p>
            </p:txBody>
          </p:sp>
          <p:sp>
            <p:nvSpPr>
              <p:cNvPr id="15" name="Line 22"/>
              <p:cNvSpPr>
                <a:spLocks noChangeShapeType="1"/>
              </p:cNvSpPr>
              <p:nvPr/>
            </p:nvSpPr>
            <p:spPr bwMode="auto">
              <a:xfrm>
                <a:off x="6338" y="10848"/>
                <a:ext cx="1441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6" name="Group 23"/>
            <p:cNvGrpSpPr>
              <a:grpSpLocks/>
            </p:cNvGrpSpPr>
            <p:nvPr/>
          </p:nvGrpSpPr>
          <p:grpSpPr bwMode="auto">
            <a:xfrm>
              <a:off x="5574738" y="3644900"/>
              <a:ext cx="2847975" cy="661988"/>
              <a:chOff x="5474" y="9216"/>
              <a:chExt cx="3169" cy="721"/>
            </a:xfrm>
          </p:grpSpPr>
          <p:sp>
            <p:nvSpPr>
              <p:cNvPr id="17" name="Line 24"/>
              <p:cNvSpPr>
                <a:spLocks noChangeShapeType="1"/>
              </p:cNvSpPr>
              <p:nvPr/>
            </p:nvSpPr>
            <p:spPr bwMode="auto">
              <a:xfrm>
                <a:off x="7058" y="9721"/>
                <a:ext cx="721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" name="Rectangle 25"/>
              <p:cNvSpPr>
                <a:spLocks noChangeArrowheads="1"/>
              </p:cNvSpPr>
              <p:nvPr/>
            </p:nvSpPr>
            <p:spPr bwMode="auto">
              <a:xfrm>
                <a:off x="5474" y="9216"/>
                <a:ext cx="865" cy="7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A</a:t>
                </a:r>
              </a:p>
            </p:txBody>
          </p:sp>
          <p:sp>
            <p:nvSpPr>
              <p:cNvPr id="19" name="Rectangle 26"/>
              <p:cNvSpPr>
                <a:spLocks noChangeArrowheads="1"/>
              </p:cNvSpPr>
              <p:nvPr/>
            </p:nvSpPr>
            <p:spPr bwMode="auto">
              <a:xfrm>
                <a:off x="7778" y="9217"/>
                <a:ext cx="865" cy="7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B</a:t>
                </a:r>
              </a:p>
            </p:txBody>
          </p:sp>
          <p:sp>
            <p:nvSpPr>
              <p:cNvPr id="20" name="Line 27"/>
              <p:cNvSpPr>
                <a:spLocks noChangeShapeType="1"/>
              </p:cNvSpPr>
              <p:nvPr/>
            </p:nvSpPr>
            <p:spPr bwMode="auto">
              <a:xfrm>
                <a:off x="6338" y="9721"/>
                <a:ext cx="721" cy="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1" name="Group 28"/>
            <p:cNvGrpSpPr>
              <a:grpSpLocks/>
            </p:cNvGrpSpPr>
            <p:nvPr/>
          </p:nvGrpSpPr>
          <p:grpSpPr bwMode="auto">
            <a:xfrm>
              <a:off x="5574738" y="5330825"/>
              <a:ext cx="2847975" cy="660400"/>
              <a:chOff x="5474" y="11749"/>
              <a:chExt cx="3169" cy="721"/>
            </a:xfrm>
          </p:grpSpPr>
          <p:sp>
            <p:nvSpPr>
              <p:cNvPr id="22" name="Rectangle 29"/>
              <p:cNvSpPr>
                <a:spLocks noChangeArrowheads="1"/>
              </p:cNvSpPr>
              <p:nvPr/>
            </p:nvSpPr>
            <p:spPr bwMode="auto">
              <a:xfrm>
                <a:off x="5474" y="11749"/>
                <a:ext cx="865" cy="7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A</a:t>
                </a:r>
              </a:p>
            </p:txBody>
          </p:sp>
          <p:sp>
            <p:nvSpPr>
              <p:cNvPr id="23" name="Rectangle 30"/>
              <p:cNvSpPr>
                <a:spLocks noChangeArrowheads="1"/>
              </p:cNvSpPr>
              <p:nvPr/>
            </p:nvSpPr>
            <p:spPr bwMode="auto">
              <a:xfrm>
                <a:off x="7778" y="11749"/>
                <a:ext cx="865" cy="7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2700" tIns="12700" rIns="12700" bIns="12700"/>
              <a:lstStyle/>
              <a:p>
                <a:pPr eaLnBrk="0" hangingPunct="0"/>
                <a:endParaRPr lang="es-ES" altLang="es-ES" sz="1200">
                  <a:latin typeface="Arial Unicode MS" panose="020B0604020202020204" pitchFamily="34" charset="-128"/>
                </a:endParaRPr>
              </a:p>
              <a:p>
                <a:pPr algn="ctr" eaLnBrk="0" hangingPunct="0"/>
                <a:r>
                  <a:rPr lang="es-ES" altLang="es-ES" sz="1200">
                    <a:latin typeface="Arial Unicode MS" panose="020B0604020202020204" pitchFamily="34" charset="-128"/>
                  </a:rPr>
                  <a:t>B</a:t>
                </a:r>
              </a:p>
            </p:txBody>
          </p:sp>
          <p:sp>
            <p:nvSpPr>
              <p:cNvPr id="24" name="Line 31"/>
              <p:cNvSpPr>
                <a:spLocks noChangeShapeType="1"/>
              </p:cNvSpPr>
              <p:nvPr/>
            </p:nvSpPr>
            <p:spPr bwMode="auto">
              <a:xfrm>
                <a:off x="7058" y="12205"/>
                <a:ext cx="721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5" name="Line 32"/>
              <p:cNvSpPr>
                <a:spLocks noChangeShapeType="1"/>
              </p:cNvSpPr>
              <p:nvPr/>
            </p:nvSpPr>
            <p:spPr bwMode="auto">
              <a:xfrm flipV="1">
                <a:off x="7634" y="12025"/>
                <a:ext cx="145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" name="Line 33"/>
              <p:cNvSpPr>
                <a:spLocks noChangeShapeType="1"/>
              </p:cNvSpPr>
              <p:nvPr/>
            </p:nvSpPr>
            <p:spPr bwMode="auto">
              <a:xfrm>
                <a:off x="7634" y="12205"/>
                <a:ext cx="145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" name="Line 34"/>
              <p:cNvSpPr>
                <a:spLocks noChangeShapeType="1"/>
              </p:cNvSpPr>
              <p:nvPr/>
            </p:nvSpPr>
            <p:spPr bwMode="auto">
              <a:xfrm>
                <a:off x="6338" y="12205"/>
                <a:ext cx="721" cy="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58085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diagrama E-R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050"/>
              </a:spcAft>
            </a:pPr>
            <a:r>
              <a:rPr kumimoji="1" lang="es-MX" altLang="ja-JP" b="1" dirty="0" smtClean="0">
                <a:latin typeface="Arial Narrow" panose="020B0606020202030204" pitchFamily="34" charset="0"/>
                <a:ea typeface="New MingLiu" charset="-120"/>
              </a:rPr>
              <a:t>Clasificación de libros y temas en una biblioteca:  </a:t>
            </a:r>
            <a:r>
              <a:rPr kumimoji="1" lang="es-MX" altLang="ja-JP" sz="1600" dirty="0" smtClean="0">
                <a:latin typeface="Symbol" panose="05050102010706020507" pitchFamily="18" charset="2"/>
                <a:ea typeface="New MingLiu" charset="-120"/>
              </a:rPr>
              <a:t>·</a:t>
            </a:r>
            <a:r>
              <a:rPr kumimoji="1" lang="es-MX" altLang="ja-JP" sz="1600" dirty="0" smtClean="0">
                <a:ea typeface="New MingLiu" charset="-120"/>
                <a:cs typeface="Arial" panose="020B0604020202020204" pitchFamily="34" charset="0"/>
              </a:rPr>
              <a:t> </a:t>
            </a:r>
            <a:r>
              <a:rPr kumimoji="1" lang="es-MX" altLang="ja-JP" sz="1600" dirty="0" smtClean="0">
                <a:latin typeface="Arial Narrow" panose="020B0606020202030204" pitchFamily="34" charset="0"/>
                <a:ea typeface="New MingLiu" charset="-120"/>
              </a:rPr>
              <a:t> </a:t>
            </a:r>
          </a:p>
          <a:p>
            <a:pPr lvl="1">
              <a:spcAft>
                <a:spcPts val="1050"/>
              </a:spcAft>
            </a:pPr>
            <a:r>
              <a:rPr kumimoji="1" lang="es-MX" altLang="ja-JP" sz="1400" dirty="0" smtClean="0">
                <a:latin typeface="Arial Narrow" panose="020B0606020202030204" pitchFamily="34" charset="0"/>
                <a:ea typeface="New MingLiu" charset="-120"/>
              </a:rPr>
              <a:t>De cada tema puede haber varios libros o ninguno. Cada libro obligatoriamente está registrado en algún tema.   </a:t>
            </a:r>
          </a:p>
          <a:p>
            <a:endParaRPr kumimoji="1" lang="en-US" altLang="ja-JP" sz="1600" dirty="0">
              <a:latin typeface="Arial Narrow" panose="020B0606020202030204" pitchFamily="34" charset="0"/>
              <a:ea typeface="New MingLiu" charset="-120"/>
            </a:endParaRPr>
          </a:p>
          <a:p>
            <a:endParaRPr lang="es-ES" dirty="0"/>
          </a:p>
        </p:txBody>
      </p:sp>
      <p:grpSp>
        <p:nvGrpSpPr>
          <p:cNvPr id="47" name="Group 3"/>
          <p:cNvGrpSpPr>
            <a:grpSpLocks/>
          </p:cNvGrpSpPr>
          <p:nvPr/>
        </p:nvGrpSpPr>
        <p:grpSpPr bwMode="auto">
          <a:xfrm>
            <a:off x="2277289" y="4545027"/>
            <a:ext cx="6376988" cy="1662113"/>
            <a:chOff x="1016" y="1319"/>
            <a:chExt cx="4698" cy="1154"/>
          </a:xfrm>
        </p:grpSpPr>
        <p:sp>
          <p:nvSpPr>
            <p:cNvPr id="48" name="Rectangle 4"/>
            <p:cNvSpPr>
              <a:spLocks noChangeArrowheads="1"/>
            </p:cNvSpPr>
            <p:nvPr/>
          </p:nvSpPr>
          <p:spPr bwMode="auto">
            <a:xfrm>
              <a:off x="1016" y="1319"/>
              <a:ext cx="4698" cy="1154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9" name="Rectangle 5"/>
            <p:cNvSpPr>
              <a:spLocks noChangeArrowheads="1"/>
            </p:cNvSpPr>
            <p:nvPr/>
          </p:nvSpPr>
          <p:spPr bwMode="auto">
            <a:xfrm>
              <a:off x="2003" y="2011"/>
              <a:ext cx="504" cy="21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0" name="Rectangle 6"/>
            <p:cNvSpPr>
              <a:spLocks noChangeArrowheads="1"/>
            </p:cNvSpPr>
            <p:nvPr/>
          </p:nvSpPr>
          <p:spPr bwMode="auto">
            <a:xfrm>
              <a:off x="2003" y="2011"/>
              <a:ext cx="504" cy="21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4235" y="2011"/>
              <a:ext cx="504" cy="21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" name="Rectangle 8"/>
            <p:cNvSpPr>
              <a:spLocks noChangeArrowheads="1"/>
            </p:cNvSpPr>
            <p:nvPr/>
          </p:nvSpPr>
          <p:spPr bwMode="auto">
            <a:xfrm>
              <a:off x="4235" y="2011"/>
              <a:ext cx="504" cy="21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" name="Freeform 9"/>
            <p:cNvSpPr>
              <a:spLocks noChangeArrowheads="1"/>
            </p:cNvSpPr>
            <p:nvPr/>
          </p:nvSpPr>
          <p:spPr bwMode="auto">
            <a:xfrm>
              <a:off x="2831" y="1827"/>
              <a:ext cx="985" cy="582"/>
            </a:xfrm>
            <a:custGeom>
              <a:avLst/>
              <a:gdLst>
                <a:gd name="T0" fmla="*/ 1231 w 2462"/>
                <a:gd name="T1" fmla="*/ 0 h 1455"/>
                <a:gd name="T2" fmla="*/ 0 w 2462"/>
                <a:gd name="T3" fmla="*/ 728 h 1455"/>
                <a:gd name="T4" fmla="*/ 1231 w 2462"/>
                <a:gd name="T5" fmla="*/ 1455 h 1455"/>
                <a:gd name="T6" fmla="*/ 2462 w 2462"/>
                <a:gd name="T7" fmla="*/ 728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62" h="1455">
                  <a:moveTo>
                    <a:pt x="1231" y="0"/>
                  </a:moveTo>
                  <a:lnTo>
                    <a:pt x="0" y="728"/>
                  </a:lnTo>
                  <a:lnTo>
                    <a:pt x="1231" y="1455"/>
                  </a:lnTo>
                  <a:lnTo>
                    <a:pt x="2462" y="728"/>
                  </a:lnTo>
                  <a:close/>
                </a:path>
              </a:pathLst>
            </a:custGeom>
            <a:solidFill>
              <a:srgbClr val="FFFFFF"/>
            </a:solidFill>
            <a:ln w="12700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" name="Freeform 10"/>
            <p:cNvSpPr>
              <a:spLocks noChangeArrowheads="1"/>
            </p:cNvSpPr>
            <p:nvPr/>
          </p:nvSpPr>
          <p:spPr bwMode="auto">
            <a:xfrm>
              <a:off x="2831" y="1827"/>
              <a:ext cx="985" cy="582"/>
            </a:xfrm>
            <a:custGeom>
              <a:avLst/>
              <a:gdLst>
                <a:gd name="T0" fmla="*/ 1231 w 2462"/>
                <a:gd name="T1" fmla="*/ 0 h 1455"/>
                <a:gd name="T2" fmla="*/ 0 w 2462"/>
                <a:gd name="T3" fmla="*/ 728 h 1455"/>
                <a:gd name="T4" fmla="*/ 1231 w 2462"/>
                <a:gd name="T5" fmla="*/ 1455 h 1455"/>
                <a:gd name="T6" fmla="*/ 2462 w 2462"/>
                <a:gd name="T7" fmla="*/ 728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62" h="1455">
                  <a:moveTo>
                    <a:pt x="1231" y="0"/>
                  </a:moveTo>
                  <a:lnTo>
                    <a:pt x="0" y="728"/>
                  </a:lnTo>
                  <a:lnTo>
                    <a:pt x="1231" y="1455"/>
                  </a:lnTo>
                  <a:lnTo>
                    <a:pt x="2462" y="728"/>
                  </a:lnTo>
                  <a:close/>
                </a:path>
              </a:pathLst>
            </a:custGeom>
            <a:noFill/>
            <a:ln w="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 flipV="1">
              <a:off x="2507" y="2119"/>
              <a:ext cx="32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" name="Freeform 12"/>
            <p:cNvSpPr>
              <a:spLocks noChangeArrowheads="1"/>
            </p:cNvSpPr>
            <p:nvPr/>
          </p:nvSpPr>
          <p:spPr bwMode="auto">
            <a:xfrm>
              <a:off x="3813" y="2116"/>
              <a:ext cx="385" cy="6"/>
            </a:xfrm>
            <a:custGeom>
              <a:avLst/>
              <a:gdLst>
                <a:gd name="T0" fmla="*/ 7 w 962"/>
                <a:gd name="T1" fmla="*/ 0 h 16"/>
                <a:gd name="T2" fmla="*/ 955 w 962"/>
                <a:gd name="T3" fmla="*/ 1 h 16"/>
                <a:gd name="T4" fmla="*/ 959 w 962"/>
                <a:gd name="T5" fmla="*/ 3 h 16"/>
                <a:gd name="T6" fmla="*/ 962 w 962"/>
                <a:gd name="T7" fmla="*/ 9 h 16"/>
                <a:gd name="T8" fmla="*/ 959 w 962"/>
                <a:gd name="T9" fmla="*/ 14 h 16"/>
                <a:gd name="T10" fmla="*/ 955 w 962"/>
                <a:gd name="T11" fmla="*/ 16 h 16"/>
                <a:gd name="T12" fmla="*/ 7 w 962"/>
                <a:gd name="T13" fmla="*/ 14 h 16"/>
                <a:gd name="T14" fmla="*/ 2 w 962"/>
                <a:gd name="T15" fmla="*/ 13 h 16"/>
                <a:gd name="T16" fmla="*/ 0 w 962"/>
                <a:gd name="T17" fmla="*/ 7 h 16"/>
                <a:gd name="T18" fmla="*/ 2 w 962"/>
                <a:gd name="T19" fmla="*/ 2 h 16"/>
                <a:gd name="T20" fmla="*/ 7 w 962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2" h="16">
                  <a:moveTo>
                    <a:pt x="7" y="0"/>
                  </a:moveTo>
                  <a:lnTo>
                    <a:pt x="955" y="1"/>
                  </a:lnTo>
                  <a:lnTo>
                    <a:pt x="959" y="3"/>
                  </a:lnTo>
                  <a:lnTo>
                    <a:pt x="962" y="9"/>
                  </a:lnTo>
                  <a:lnTo>
                    <a:pt x="959" y="14"/>
                  </a:lnTo>
                  <a:lnTo>
                    <a:pt x="955" y="16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127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" name="Freeform 13"/>
            <p:cNvSpPr>
              <a:spLocks noChangeArrowheads="1"/>
            </p:cNvSpPr>
            <p:nvPr/>
          </p:nvSpPr>
          <p:spPr bwMode="auto">
            <a:xfrm>
              <a:off x="4187" y="2096"/>
              <a:ext cx="48" cy="48"/>
            </a:xfrm>
            <a:custGeom>
              <a:avLst/>
              <a:gdLst>
                <a:gd name="T0" fmla="*/ 0 w 120"/>
                <a:gd name="T1" fmla="*/ 0 h 120"/>
                <a:gd name="T2" fmla="*/ 120 w 120"/>
                <a:gd name="T3" fmla="*/ 60 h 120"/>
                <a:gd name="T4" fmla="*/ 0 w 120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120">
                  <a:moveTo>
                    <a:pt x="0" y="0"/>
                  </a:moveTo>
                  <a:lnTo>
                    <a:pt x="120" y="6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latin typeface="Arial" panose="020B0604020202020204" pitchFamily="34" charset="0"/>
              </a:endParaRPr>
            </a:p>
          </p:txBody>
        </p:sp>
        <p:sp>
          <p:nvSpPr>
            <p:cNvPr id="58" name="Freeform 14"/>
            <p:cNvSpPr>
              <a:spLocks noChangeArrowheads="1"/>
            </p:cNvSpPr>
            <p:nvPr/>
          </p:nvSpPr>
          <p:spPr bwMode="auto">
            <a:xfrm>
              <a:off x="1115" y="1382"/>
              <a:ext cx="864" cy="216"/>
            </a:xfrm>
            <a:custGeom>
              <a:avLst/>
              <a:gdLst>
                <a:gd name="T0" fmla="*/ 1080 w 2160"/>
                <a:gd name="T1" fmla="*/ 0 h 540"/>
                <a:gd name="T2" fmla="*/ 0 w 2160"/>
                <a:gd name="T3" fmla="*/ 270 h 540"/>
                <a:gd name="T4" fmla="*/ 1080 w 2160"/>
                <a:gd name="T5" fmla="*/ 540 h 540"/>
                <a:gd name="T6" fmla="*/ 2160 w 2160"/>
                <a:gd name="T7" fmla="*/ 270 h 540"/>
                <a:gd name="T8" fmla="*/ 1080 w 2160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" h="540">
                  <a:moveTo>
                    <a:pt x="1080" y="0"/>
                  </a:moveTo>
                  <a:cubicBezTo>
                    <a:pt x="483" y="0"/>
                    <a:pt x="0" y="121"/>
                    <a:pt x="0" y="270"/>
                  </a:cubicBezTo>
                  <a:cubicBezTo>
                    <a:pt x="0" y="418"/>
                    <a:pt x="483" y="540"/>
                    <a:pt x="1080" y="540"/>
                  </a:cubicBezTo>
                  <a:cubicBezTo>
                    <a:pt x="1676" y="540"/>
                    <a:pt x="2160" y="418"/>
                    <a:pt x="2160" y="270"/>
                  </a:cubicBezTo>
                  <a:cubicBezTo>
                    <a:pt x="2160" y="121"/>
                    <a:pt x="1676" y="0"/>
                    <a:pt x="1080" y="0"/>
                  </a:cubicBezTo>
                  <a:close/>
                </a:path>
              </a:pathLst>
            </a:custGeom>
            <a:solidFill>
              <a:srgbClr val="FFFFFF"/>
            </a:solidFill>
            <a:ln w="12700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" name="Freeform 15"/>
            <p:cNvSpPr>
              <a:spLocks noChangeArrowheads="1"/>
            </p:cNvSpPr>
            <p:nvPr/>
          </p:nvSpPr>
          <p:spPr bwMode="auto">
            <a:xfrm>
              <a:off x="1115" y="1382"/>
              <a:ext cx="864" cy="216"/>
            </a:xfrm>
            <a:custGeom>
              <a:avLst/>
              <a:gdLst>
                <a:gd name="T0" fmla="*/ 1080 w 2160"/>
                <a:gd name="T1" fmla="*/ 0 h 540"/>
                <a:gd name="T2" fmla="*/ 0 w 2160"/>
                <a:gd name="T3" fmla="*/ 270 h 540"/>
                <a:gd name="T4" fmla="*/ 1080 w 2160"/>
                <a:gd name="T5" fmla="*/ 540 h 540"/>
                <a:gd name="T6" fmla="*/ 2160 w 2160"/>
                <a:gd name="T7" fmla="*/ 270 h 540"/>
                <a:gd name="T8" fmla="*/ 1080 w 2160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" h="540">
                  <a:moveTo>
                    <a:pt x="1080" y="0"/>
                  </a:moveTo>
                  <a:cubicBezTo>
                    <a:pt x="483" y="0"/>
                    <a:pt x="0" y="121"/>
                    <a:pt x="0" y="270"/>
                  </a:cubicBezTo>
                  <a:cubicBezTo>
                    <a:pt x="0" y="418"/>
                    <a:pt x="483" y="540"/>
                    <a:pt x="1080" y="540"/>
                  </a:cubicBezTo>
                  <a:cubicBezTo>
                    <a:pt x="1676" y="540"/>
                    <a:pt x="2160" y="418"/>
                    <a:pt x="2160" y="270"/>
                  </a:cubicBezTo>
                  <a:cubicBezTo>
                    <a:pt x="2160" y="121"/>
                    <a:pt x="1676" y="0"/>
                    <a:pt x="1080" y="0"/>
                  </a:cubicBezTo>
                  <a:close/>
                </a:path>
              </a:pathLst>
            </a:custGeom>
            <a:noFill/>
            <a:ln w="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" name="Line 16"/>
            <p:cNvSpPr>
              <a:spLocks noChangeShapeType="1"/>
            </p:cNvSpPr>
            <p:nvPr/>
          </p:nvSpPr>
          <p:spPr bwMode="auto">
            <a:xfrm flipH="1" flipV="1">
              <a:off x="1547" y="1598"/>
              <a:ext cx="708" cy="4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" name="Freeform 17"/>
            <p:cNvSpPr>
              <a:spLocks noChangeArrowheads="1"/>
            </p:cNvSpPr>
            <p:nvPr/>
          </p:nvSpPr>
          <p:spPr bwMode="auto">
            <a:xfrm>
              <a:off x="3467" y="1448"/>
              <a:ext cx="756" cy="217"/>
            </a:xfrm>
            <a:custGeom>
              <a:avLst/>
              <a:gdLst>
                <a:gd name="T0" fmla="*/ 945 w 1890"/>
                <a:gd name="T1" fmla="*/ 0 h 541"/>
                <a:gd name="T2" fmla="*/ 0 w 1890"/>
                <a:gd name="T3" fmla="*/ 271 h 541"/>
                <a:gd name="T4" fmla="*/ 945 w 1890"/>
                <a:gd name="T5" fmla="*/ 541 h 541"/>
                <a:gd name="T6" fmla="*/ 1890 w 1890"/>
                <a:gd name="T7" fmla="*/ 271 h 541"/>
                <a:gd name="T8" fmla="*/ 945 w 1890"/>
                <a:gd name="T9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541">
                  <a:moveTo>
                    <a:pt x="945" y="0"/>
                  </a:moveTo>
                  <a:cubicBezTo>
                    <a:pt x="423" y="0"/>
                    <a:pt x="0" y="121"/>
                    <a:pt x="0" y="271"/>
                  </a:cubicBezTo>
                  <a:cubicBezTo>
                    <a:pt x="0" y="420"/>
                    <a:pt x="423" y="541"/>
                    <a:pt x="945" y="541"/>
                  </a:cubicBezTo>
                  <a:cubicBezTo>
                    <a:pt x="1467" y="541"/>
                    <a:pt x="1890" y="420"/>
                    <a:pt x="1890" y="271"/>
                  </a:cubicBezTo>
                  <a:cubicBezTo>
                    <a:pt x="1890" y="121"/>
                    <a:pt x="1467" y="0"/>
                    <a:pt x="945" y="0"/>
                  </a:cubicBezTo>
                  <a:close/>
                </a:path>
              </a:pathLst>
            </a:custGeom>
            <a:solidFill>
              <a:srgbClr val="FFFFFF"/>
            </a:solidFill>
            <a:ln w="12700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" name="Freeform 18"/>
            <p:cNvSpPr>
              <a:spLocks noChangeArrowheads="1"/>
            </p:cNvSpPr>
            <p:nvPr/>
          </p:nvSpPr>
          <p:spPr bwMode="auto">
            <a:xfrm>
              <a:off x="3467" y="1448"/>
              <a:ext cx="756" cy="217"/>
            </a:xfrm>
            <a:custGeom>
              <a:avLst/>
              <a:gdLst>
                <a:gd name="T0" fmla="*/ 945 w 1890"/>
                <a:gd name="T1" fmla="*/ 0 h 541"/>
                <a:gd name="T2" fmla="*/ 0 w 1890"/>
                <a:gd name="T3" fmla="*/ 271 h 541"/>
                <a:gd name="T4" fmla="*/ 945 w 1890"/>
                <a:gd name="T5" fmla="*/ 541 h 541"/>
                <a:gd name="T6" fmla="*/ 1890 w 1890"/>
                <a:gd name="T7" fmla="*/ 271 h 541"/>
                <a:gd name="T8" fmla="*/ 945 w 1890"/>
                <a:gd name="T9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541">
                  <a:moveTo>
                    <a:pt x="945" y="0"/>
                  </a:moveTo>
                  <a:cubicBezTo>
                    <a:pt x="423" y="0"/>
                    <a:pt x="0" y="121"/>
                    <a:pt x="0" y="271"/>
                  </a:cubicBezTo>
                  <a:cubicBezTo>
                    <a:pt x="0" y="420"/>
                    <a:pt x="423" y="541"/>
                    <a:pt x="945" y="541"/>
                  </a:cubicBezTo>
                  <a:cubicBezTo>
                    <a:pt x="1467" y="541"/>
                    <a:pt x="1890" y="420"/>
                    <a:pt x="1890" y="271"/>
                  </a:cubicBezTo>
                  <a:cubicBezTo>
                    <a:pt x="1890" y="121"/>
                    <a:pt x="1467" y="0"/>
                    <a:pt x="945" y="0"/>
                  </a:cubicBezTo>
                  <a:close/>
                </a:path>
              </a:pathLst>
            </a:custGeom>
            <a:noFill/>
            <a:ln w="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" name="Freeform 19"/>
            <p:cNvSpPr>
              <a:spLocks noChangeArrowheads="1"/>
            </p:cNvSpPr>
            <p:nvPr/>
          </p:nvSpPr>
          <p:spPr bwMode="auto">
            <a:xfrm>
              <a:off x="1920" y="1503"/>
              <a:ext cx="799" cy="216"/>
            </a:xfrm>
            <a:custGeom>
              <a:avLst/>
              <a:gdLst>
                <a:gd name="T0" fmla="*/ 998 w 1995"/>
                <a:gd name="T1" fmla="*/ 0 h 540"/>
                <a:gd name="T2" fmla="*/ 0 w 1995"/>
                <a:gd name="T3" fmla="*/ 270 h 540"/>
                <a:gd name="T4" fmla="*/ 998 w 1995"/>
                <a:gd name="T5" fmla="*/ 540 h 540"/>
                <a:gd name="T6" fmla="*/ 1995 w 1995"/>
                <a:gd name="T7" fmla="*/ 270 h 540"/>
                <a:gd name="T8" fmla="*/ 998 w 1995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5" h="540">
                  <a:moveTo>
                    <a:pt x="998" y="0"/>
                  </a:moveTo>
                  <a:cubicBezTo>
                    <a:pt x="446" y="0"/>
                    <a:pt x="0" y="121"/>
                    <a:pt x="0" y="270"/>
                  </a:cubicBezTo>
                  <a:cubicBezTo>
                    <a:pt x="0" y="420"/>
                    <a:pt x="446" y="540"/>
                    <a:pt x="998" y="540"/>
                  </a:cubicBezTo>
                  <a:cubicBezTo>
                    <a:pt x="1549" y="540"/>
                    <a:pt x="1995" y="420"/>
                    <a:pt x="1995" y="270"/>
                  </a:cubicBezTo>
                  <a:cubicBezTo>
                    <a:pt x="1995" y="121"/>
                    <a:pt x="1549" y="0"/>
                    <a:pt x="998" y="0"/>
                  </a:cubicBezTo>
                  <a:close/>
                </a:path>
              </a:pathLst>
            </a:custGeom>
            <a:solidFill>
              <a:srgbClr val="FFFFFF"/>
            </a:solidFill>
            <a:ln w="12700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" name="Freeform 20"/>
            <p:cNvSpPr>
              <a:spLocks noChangeArrowheads="1"/>
            </p:cNvSpPr>
            <p:nvPr/>
          </p:nvSpPr>
          <p:spPr bwMode="auto">
            <a:xfrm>
              <a:off x="1920" y="1503"/>
              <a:ext cx="799" cy="216"/>
            </a:xfrm>
            <a:custGeom>
              <a:avLst/>
              <a:gdLst>
                <a:gd name="T0" fmla="*/ 998 w 1995"/>
                <a:gd name="T1" fmla="*/ 0 h 540"/>
                <a:gd name="T2" fmla="*/ 0 w 1995"/>
                <a:gd name="T3" fmla="*/ 270 h 540"/>
                <a:gd name="T4" fmla="*/ 998 w 1995"/>
                <a:gd name="T5" fmla="*/ 540 h 540"/>
                <a:gd name="T6" fmla="*/ 1995 w 1995"/>
                <a:gd name="T7" fmla="*/ 270 h 540"/>
                <a:gd name="T8" fmla="*/ 998 w 1995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5" h="540">
                  <a:moveTo>
                    <a:pt x="998" y="0"/>
                  </a:moveTo>
                  <a:cubicBezTo>
                    <a:pt x="446" y="0"/>
                    <a:pt x="0" y="121"/>
                    <a:pt x="0" y="270"/>
                  </a:cubicBezTo>
                  <a:cubicBezTo>
                    <a:pt x="0" y="420"/>
                    <a:pt x="446" y="540"/>
                    <a:pt x="998" y="540"/>
                  </a:cubicBezTo>
                  <a:cubicBezTo>
                    <a:pt x="1549" y="540"/>
                    <a:pt x="1995" y="420"/>
                    <a:pt x="1995" y="270"/>
                  </a:cubicBezTo>
                  <a:cubicBezTo>
                    <a:pt x="1995" y="121"/>
                    <a:pt x="1549" y="0"/>
                    <a:pt x="998" y="0"/>
                  </a:cubicBezTo>
                  <a:close/>
                </a:path>
              </a:pathLst>
            </a:custGeom>
            <a:noFill/>
            <a:ln w="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" name="Line 21"/>
            <p:cNvSpPr>
              <a:spLocks noChangeShapeType="1"/>
            </p:cNvSpPr>
            <p:nvPr/>
          </p:nvSpPr>
          <p:spPr bwMode="auto">
            <a:xfrm flipV="1">
              <a:off x="2255" y="1719"/>
              <a:ext cx="65" cy="29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" name="Line 22"/>
            <p:cNvSpPr>
              <a:spLocks noChangeShapeType="1"/>
            </p:cNvSpPr>
            <p:nvPr/>
          </p:nvSpPr>
          <p:spPr bwMode="auto">
            <a:xfrm flipH="1" flipV="1">
              <a:off x="3846" y="1665"/>
              <a:ext cx="641" cy="34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" name="Freeform 23"/>
            <p:cNvSpPr>
              <a:spLocks noChangeArrowheads="1"/>
            </p:cNvSpPr>
            <p:nvPr/>
          </p:nvSpPr>
          <p:spPr bwMode="auto">
            <a:xfrm>
              <a:off x="4242" y="1365"/>
              <a:ext cx="588" cy="216"/>
            </a:xfrm>
            <a:custGeom>
              <a:avLst/>
              <a:gdLst>
                <a:gd name="T0" fmla="*/ 734 w 1470"/>
                <a:gd name="T1" fmla="*/ 0 h 540"/>
                <a:gd name="T2" fmla="*/ 0 w 1470"/>
                <a:gd name="T3" fmla="*/ 270 h 540"/>
                <a:gd name="T4" fmla="*/ 734 w 1470"/>
                <a:gd name="T5" fmla="*/ 540 h 540"/>
                <a:gd name="T6" fmla="*/ 1470 w 1470"/>
                <a:gd name="T7" fmla="*/ 270 h 540"/>
                <a:gd name="T8" fmla="*/ 734 w 1470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540">
                  <a:moveTo>
                    <a:pt x="734" y="0"/>
                  </a:moveTo>
                  <a:cubicBezTo>
                    <a:pt x="328" y="0"/>
                    <a:pt x="0" y="121"/>
                    <a:pt x="0" y="270"/>
                  </a:cubicBezTo>
                  <a:cubicBezTo>
                    <a:pt x="0" y="418"/>
                    <a:pt x="328" y="540"/>
                    <a:pt x="734" y="540"/>
                  </a:cubicBezTo>
                  <a:cubicBezTo>
                    <a:pt x="1140" y="540"/>
                    <a:pt x="1470" y="418"/>
                    <a:pt x="1470" y="270"/>
                  </a:cubicBezTo>
                  <a:cubicBezTo>
                    <a:pt x="1470" y="121"/>
                    <a:pt x="1140" y="0"/>
                    <a:pt x="734" y="0"/>
                  </a:cubicBezTo>
                  <a:close/>
                </a:path>
              </a:pathLst>
            </a:custGeom>
            <a:solidFill>
              <a:srgbClr val="FFFFFF"/>
            </a:solidFill>
            <a:ln w="12700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" name="Freeform 24"/>
            <p:cNvSpPr>
              <a:spLocks noChangeArrowheads="1"/>
            </p:cNvSpPr>
            <p:nvPr/>
          </p:nvSpPr>
          <p:spPr bwMode="auto">
            <a:xfrm>
              <a:off x="4242" y="1365"/>
              <a:ext cx="588" cy="216"/>
            </a:xfrm>
            <a:custGeom>
              <a:avLst/>
              <a:gdLst>
                <a:gd name="T0" fmla="*/ 734 w 1470"/>
                <a:gd name="T1" fmla="*/ 0 h 540"/>
                <a:gd name="T2" fmla="*/ 0 w 1470"/>
                <a:gd name="T3" fmla="*/ 270 h 540"/>
                <a:gd name="T4" fmla="*/ 734 w 1470"/>
                <a:gd name="T5" fmla="*/ 540 h 540"/>
                <a:gd name="T6" fmla="*/ 1470 w 1470"/>
                <a:gd name="T7" fmla="*/ 270 h 540"/>
                <a:gd name="T8" fmla="*/ 734 w 1470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540">
                  <a:moveTo>
                    <a:pt x="734" y="0"/>
                  </a:moveTo>
                  <a:cubicBezTo>
                    <a:pt x="328" y="0"/>
                    <a:pt x="0" y="121"/>
                    <a:pt x="0" y="270"/>
                  </a:cubicBezTo>
                  <a:cubicBezTo>
                    <a:pt x="0" y="418"/>
                    <a:pt x="328" y="540"/>
                    <a:pt x="734" y="540"/>
                  </a:cubicBezTo>
                  <a:cubicBezTo>
                    <a:pt x="1140" y="540"/>
                    <a:pt x="1470" y="418"/>
                    <a:pt x="1470" y="270"/>
                  </a:cubicBezTo>
                  <a:cubicBezTo>
                    <a:pt x="1470" y="121"/>
                    <a:pt x="1140" y="0"/>
                    <a:pt x="734" y="0"/>
                  </a:cubicBezTo>
                  <a:close/>
                </a:path>
              </a:pathLst>
            </a:custGeom>
            <a:noFill/>
            <a:ln w="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" name="Line 25"/>
            <p:cNvSpPr>
              <a:spLocks noChangeShapeType="1"/>
            </p:cNvSpPr>
            <p:nvPr/>
          </p:nvSpPr>
          <p:spPr bwMode="auto">
            <a:xfrm flipV="1">
              <a:off x="4487" y="1581"/>
              <a:ext cx="49" cy="43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" name="Freeform 26"/>
            <p:cNvSpPr>
              <a:spLocks noChangeArrowheads="1"/>
            </p:cNvSpPr>
            <p:nvPr/>
          </p:nvSpPr>
          <p:spPr bwMode="auto">
            <a:xfrm>
              <a:off x="4571" y="1581"/>
              <a:ext cx="588" cy="217"/>
            </a:xfrm>
            <a:custGeom>
              <a:avLst/>
              <a:gdLst>
                <a:gd name="T0" fmla="*/ 735 w 1470"/>
                <a:gd name="T1" fmla="*/ 0 h 541"/>
                <a:gd name="T2" fmla="*/ 0 w 1470"/>
                <a:gd name="T3" fmla="*/ 270 h 541"/>
                <a:gd name="T4" fmla="*/ 735 w 1470"/>
                <a:gd name="T5" fmla="*/ 541 h 541"/>
                <a:gd name="T6" fmla="*/ 1470 w 1470"/>
                <a:gd name="T7" fmla="*/ 270 h 541"/>
                <a:gd name="T8" fmla="*/ 735 w 1470"/>
                <a:gd name="T9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541">
                  <a:moveTo>
                    <a:pt x="735" y="0"/>
                  </a:moveTo>
                  <a:cubicBezTo>
                    <a:pt x="330" y="0"/>
                    <a:pt x="0" y="121"/>
                    <a:pt x="0" y="270"/>
                  </a:cubicBezTo>
                  <a:cubicBezTo>
                    <a:pt x="0" y="420"/>
                    <a:pt x="330" y="541"/>
                    <a:pt x="735" y="541"/>
                  </a:cubicBezTo>
                  <a:cubicBezTo>
                    <a:pt x="1141" y="541"/>
                    <a:pt x="1470" y="420"/>
                    <a:pt x="1470" y="270"/>
                  </a:cubicBezTo>
                  <a:cubicBezTo>
                    <a:pt x="1470" y="121"/>
                    <a:pt x="1141" y="0"/>
                    <a:pt x="735" y="0"/>
                  </a:cubicBezTo>
                  <a:close/>
                </a:path>
              </a:pathLst>
            </a:custGeom>
            <a:solidFill>
              <a:srgbClr val="FFFFFF"/>
            </a:solidFill>
            <a:ln w="12700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1" name="Freeform 27"/>
            <p:cNvSpPr>
              <a:spLocks noChangeArrowheads="1"/>
            </p:cNvSpPr>
            <p:nvPr/>
          </p:nvSpPr>
          <p:spPr bwMode="auto">
            <a:xfrm>
              <a:off x="4571" y="1581"/>
              <a:ext cx="588" cy="217"/>
            </a:xfrm>
            <a:custGeom>
              <a:avLst/>
              <a:gdLst>
                <a:gd name="T0" fmla="*/ 735 w 1470"/>
                <a:gd name="T1" fmla="*/ 0 h 541"/>
                <a:gd name="T2" fmla="*/ 0 w 1470"/>
                <a:gd name="T3" fmla="*/ 270 h 541"/>
                <a:gd name="T4" fmla="*/ 735 w 1470"/>
                <a:gd name="T5" fmla="*/ 541 h 541"/>
                <a:gd name="T6" fmla="*/ 1470 w 1470"/>
                <a:gd name="T7" fmla="*/ 270 h 541"/>
                <a:gd name="T8" fmla="*/ 735 w 1470"/>
                <a:gd name="T9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541">
                  <a:moveTo>
                    <a:pt x="735" y="0"/>
                  </a:moveTo>
                  <a:cubicBezTo>
                    <a:pt x="330" y="0"/>
                    <a:pt x="0" y="121"/>
                    <a:pt x="0" y="270"/>
                  </a:cubicBezTo>
                  <a:cubicBezTo>
                    <a:pt x="0" y="420"/>
                    <a:pt x="330" y="541"/>
                    <a:pt x="735" y="541"/>
                  </a:cubicBezTo>
                  <a:cubicBezTo>
                    <a:pt x="1141" y="541"/>
                    <a:pt x="1470" y="420"/>
                    <a:pt x="1470" y="270"/>
                  </a:cubicBezTo>
                  <a:cubicBezTo>
                    <a:pt x="1470" y="121"/>
                    <a:pt x="1141" y="0"/>
                    <a:pt x="735" y="0"/>
                  </a:cubicBezTo>
                  <a:close/>
                </a:path>
              </a:pathLst>
            </a:custGeom>
            <a:noFill/>
            <a:ln w="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Line 28"/>
            <p:cNvSpPr>
              <a:spLocks noChangeShapeType="1"/>
            </p:cNvSpPr>
            <p:nvPr/>
          </p:nvSpPr>
          <p:spPr bwMode="auto">
            <a:xfrm flipV="1">
              <a:off x="4487" y="1798"/>
              <a:ext cx="379" cy="2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3" name="Freeform 29"/>
            <p:cNvSpPr>
              <a:spLocks noChangeArrowheads="1"/>
            </p:cNvSpPr>
            <p:nvPr/>
          </p:nvSpPr>
          <p:spPr bwMode="auto">
            <a:xfrm>
              <a:off x="4871" y="1822"/>
              <a:ext cx="621" cy="216"/>
            </a:xfrm>
            <a:custGeom>
              <a:avLst/>
              <a:gdLst>
                <a:gd name="T0" fmla="*/ 776 w 1552"/>
                <a:gd name="T1" fmla="*/ 0 h 540"/>
                <a:gd name="T2" fmla="*/ 0 w 1552"/>
                <a:gd name="T3" fmla="*/ 270 h 540"/>
                <a:gd name="T4" fmla="*/ 776 w 1552"/>
                <a:gd name="T5" fmla="*/ 540 h 540"/>
                <a:gd name="T6" fmla="*/ 1552 w 1552"/>
                <a:gd name="T7" fmla="*/ 270 h 540"/>
                <a:gd name="T8" fmla="*/ 776 w 1552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" h="540">
                  <a:moveTo>
                    <a:pt x="776" y="0"/>
                  </a:moveTo>
                  <a:cubicBezTo>
                    <a:pt x="347" y="0"/>
                    <a:pt x="0" y="121"/>
                    <a:pt x="0" y="270"/>
                  </a:cubicBezTo>
                  <a:cubicBezTo>
                    <a:pt x="0" y="418"/>
                    <a:pt x="347" y="540"/>
                    <a:pt x="776" y="540"/>
                  </a:cubicBezTo>
                  <a:cubicBezTo>
                    <a:pt x="1204" y="540"/>
                    <a:pt x="1552" y="418"/>
                    <a:pt x="1552" y="270"/>
                  </a:cubicBezTo>
                  <a:cubicBezTo>
                    <a:pt x="1552" y="121"/>
                    <a:pt x="1204" y="0"/>
                    <a:pt x="776" y="0"/>
                  </a:cubicBezTo>
                  <a:close/>
                </a:path>
              </a:pathLst>
            </a:custGeom>
            <a:solidFill>
              <a:srgbClr val="FFFFFF"/>
            </a:solidFill>
            <a:ln w="12700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4" name="Freeform 30"/>
            <p:cNvSpPr>
              <a:spLocks noChangeArrowheads="1"/>
            </p:cNvSpPr>
            <p:nvPr/>
          </p:nvSpPr>
          <p:spPr bwMode="auto">
            <a:xfrm>
              <a:off x="4871" y="1822"/>
              <a:ext cx="621" cy="216"/>
            </a:xfrm>
            <a:custGeom>
              <a:avLst/>
              <a:gdLst>
                <a:gd name="T0" fmla="*/ 776 w 1552"/>
                <a:gd name="T1" fmla="*/ 0 h 540"/>
                <a:gd name="T2" fmla="*/ 0 w 1552"/>
                <a:gd name="T3" fmla="*/ 270 h 540"/>
                <a:gd name="T4" fmla="*/ 776 w 1552"/>
                <a:gd name="T5" fmla="*/ 540 h 540"/>
                <a:gd name="T6" fmla="*/ 1552 w 1552"/>
                <a:gd name="T7" fmla="*/ 270 h 540"/>
                <a:gd name="T8" fmla="*/ 776 w 1552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" h="540">
                  <a:moveTo>
                    <a:pt x="776" y="0"/>
                  </a:moveTo>
                  <a:cubicBezTo>
                    <a:pt x="347" y="0"/>
                    <a:pt x="0" y="121"/>
                    <a:pt x="0" y="270"/>
                  </a:cubicBezTo>
                  <a:cubicBezTo>
                    <a:pt x="0" y="418"/>
                    <a:pt x="347" y="540"/>
                    <a:pt x="776" y="540"/>
                  </a:cubicBezTo>
                  <a:cubicBezTo>
                    <a:pt x="1204" y="540"/>
                    <a:pt x="1552" y="418"/>
                    <a:pt x="1552" y="270"/>
                  </a:cubicBezTo>
                  <a:cubicBezTo>
                    <a:pt x="1552" y="121"/>
                    <a:pt x="1204" y="0"/>
                    <a:pt x="776" y="0"/>
                  </a:cubicBezTo>
                  <a:close/>
                </a:path>
              </a:pathLst>
            </a:custGeom>
            <a:noFill/>
            <a:ln w="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5" name="Line 31"/>
            <p:cNvSpPr>
              <a:spLocks noChangeShapeType="1"/>
            </p:cNvSpPr>
            <p:nvPr/>
          </p:nvSpPr>
          <p:spPr bwMode="auto">
            <a:xfrm flipV="1">
              <a:off x="4487" y="1930"/>
              <a:ext cx="384" cy="8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29292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6" name="Text Box 32"/>
            <p:cNvSpPr txBox="1">
              <a:spLocks noChangeArrowheads="1"/>
            </p:cNvSpPr>
            <p:nvPr/>
          </p:nvSpPr>
          <p:spPr bwMode="auto">
            <a:xfrm>
              <a:off x="4421" y="1412"/>
              <a:ext cx="2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i="1" smtClean="0">
                  <a:solidFill>
                    <a:srgbClr val="292929"/>
                  </a:solidFill>
                  <a:latin typeface="Times New Roman" panose="02020603050405020304" pitchFamily="18" charset="0"/>
                  <a:ea typeface="New MingLiu" charset="-120"/>
                  <a:cs typeface="Times New Roman" panose="02020603050405020304" pitchFamily="18" charset="0"/>
                </a:rPr>
                <a:t>Título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i="1" smtClean="0">
                <a:solidFill>
                  <a:srgbClr val="292929"/>
                </a:solidFill>
                <a:latin typeface="Times New Roman" panose="02020603050405020304" pitchFamily="18" charset="0"/>
                <a:ea typeface="New MingLiu" charset="-120"/>
                <a:cs typeface="Times New Roman" panose="02020603050405020304" pitchFamily="18" charset="0"/>
              </a:endParaRPr>
            </a:p>
          </p:txBody>
        </p:sp>
        <p:sp>
          <p:nvSpPr>
            <p:cNvPr id="77" name="Text Box 33"/>
            <p:cNvSpPr txBox="1">
              <a:spLocks noChangeArrowheads="1"/>
            </p:cNvSpPr>
            <p:nvPr/>
          </p:nvSpPr>
          <p:spPr bwMode="auto">
            <a:xfrm>
              <a:off x="1393" y="1429"/>
              <a:ext cx="393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i="1" u="sng" smtClean="0">
                  <a:solidFill>
                    <a:srgbClr val="292929"/>
                  </a:solidFill>
                  <a:latin typeface="Times New Roman" panose="02020603050405020304" pitchFamily="18" charset="0"/>
                  <a:ea typeface="New MingLiu" charset="-120"/>
                  <a:cs typeface="Times New Roman" panose="02020603050405020304" pitchFamily="18" charset="0"/>
                </a:rPr>
                <a:t>Nombre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i="1" u="sng" smtClean="0">
                <a:solidFill>
                  <a:srgbClr val="292929"/>
                </a:solidFill>
                <a:latin typeface="Times New Roman" panose="02020603050405020304" pitchFamily="18" charset="0"/>
                <a:ea typeface="New MingLiu" charset="-120"/>
                <a:cs typeface="Times New Roman" panose="02020603050405020304" pitchFamily="18" charset="0"/>
              </a:endParaRPr>
            </a:p>
          </p:txBody>
        </p:sp>
        <p:sp>
          <p:nvSpPr>
            <p:cNvPr id="78" name="Text Box 34"/>
            <p:cNvSpPr txBox="1">
              <a:spLocks noChangeArrowheads="1"/>
            </p:cNvSpPr>
            <p:nvPr/>
          </p:nvSpPr>
          <p:spPr bwMode="auto">
            <a:xfrm>
              <a:off x="3699" y="1496"/>
              <a:ext cx="353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i="1" smtClean="0">
                  <a:solidFill>
                    <a:srgbClr val="292929"/>
                  </a:solidFill>
                  <a:latin typeface="Times New Roman" panose="02020603050405020304" pitchFamily="18" charset="0"/>
                  <a:ea typeface="New MingLiu" charset="-120"/>
                  <a:cs typeface="Times New Roman" panose="02020603050405020304" pitchFamily="18" charset="0"/>
                </a:rPr>
                <a:t>I</a:t>
              </a:r>
              <a:r>
                <a:rPr kumimoji="1" lang="en-US" altLang="ja-JP" sz="1100" i="1" u="sng" smtClean="0">
                  <a:solidFill>
                    <a:srgbClr val="292929"/>
                  </a:solidFill>
                  <a:latin typeface="Times New Roman" panose="02020603050405020304" pitchFamily="18" charset="0"/>
                  <a:ea typeface="New MingLiu" charset="-120"/>
                  <a:cs typeface="Times New Roman" panose="02020603050405020304" pitchFamily="18" charset="0"/>
                </a:rPr>
                <a:t>dLibro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i="1" u="sng" smtClean="0">
                <a:solidFill>
                  <a:srgbClr val="292929"/>
                </a:solidFill>
                <a:latin typeface="Times New Roman" panose="02020603050405020304" pitchFamily="18" charset="0"/>
                <a:ea typeface="New MingLiu" charset="-120"/>
                <a:cs typeface="Times New Roman" panose="02020603050405020304" pitchFamily="18" charset="0"/>
              </a:endParaRPr>
            </a:p>
          </p:txBody>
        </p:sp>
        <p:sp>
          <p:nvSpPr>
            <p:cNvPr id="79" name="Text Box 35"/>
            <p:cNvSpPr txBox="1">
              <a:spLocks noChangeArrowheads="1"/>
            </p:cNvSpPr>
            <p:nvPr/>
          </p:nvSpPr>
          <p:spPr bwMode="auto">
            <a:xfrm>
              <a:off x="2202" y="1550"/>
              <a:ext cx="295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i="1" smtClean="0">
                  <a:solidFill>
                    <a:srgbClr val="292929"/>
                  </a:solidFill>
                  <a:latin typeface="Times New Roman" panose="02020603050405020304" pitchFamily="18" charset="0"/>
                  <a:ea typeface="New MingLiu" charset="-120"/>
                  <a:cs typeface="Times New Roman" panose="02020603050405020304" pitchFamily="18" charset="0"/>
                </a:rPr>
                <a:t>Lugar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i="1" smtClean="0">
                <a:solidFill>
                  <a:srgbClr val="292929"/>
                </a:solidFill>
                <a:latin typeface="Times New Roman" panose="02020603050405020304" pitchFamily="18" charset="0"/>
                <a:ea typeface="New MingLiu" charset="-120"/>
                <a:cs typeface="Times New Roman" panose="02020603050405020304" pitchFamily="18" charset="0"/>
              </a:endParaRPr>
            </a:p>
          </p:txBody>
        </p:sp>
        <p:sp>
          <p:nvSpPr>
            <p:cNvPr id="80" name="Text Box 36"/>
            <p:cNvSpPr txBox="1">
              <a:spLocks noChangeArrowheads="1"/>
            </p:cNvSpPr>
            <p:nvPr/>
          </p:nvSpPr>
          <p:spPr bwMode="auto">
            <a:xfrm>
              <a:off x="4716" y="1628"/>
              <a:ext cx="35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i="1" smtClean="0">
                  <a:solidFill>
                    <a:srgbClr val="292929"/>
                  </a:solidFill>
                  <a:latin typeface="Times New Roman" panose="02020603050405020304" pitchFamily="18" charset="0"/>
                  <a:ea typeface="New MingLiu" charset="-120"/>
                  <a:cs typeface="Times New Roman" panose="02020603050405020304" pitchFamily="18" charset="0"/>
                </a:rPr>
                <a:t>Autores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i="1" smtClean="0">
                <a:solidFill>
                  <a:srgbClr val="292929"/>
                </a:solidFill>
                <a:latin typeface="Times New Roman" panose="02020603050405020304" pitchFamily="18" charset="0"/>
                <a:ea typeface="New MingLiu" charset="-120"/>
                <a:cs typeface="Times New Roman" panose="02020603050405020304" pitchFamily="18" charset="0"/>
              </a:endParaRPr>
            </a:p>
          </p:txBody>
        </p:sp>
        <p:sp>
          <p:nvSpPr>
            <p:cNvPr id="81" name="Text Box 37"/>
            <p:cNvSpPr txBox="1">
              <a:spLocks noChangeArrowheads="1"/>
            </p:cNvSpPr>
            <p:nvPr/>
          </p:nvSpPr>
          <p:spPr bwMode="auto">
            <a:xfrm>
              <a:off x="3269" y="1631"/>
              <a:ext cx="202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b="1" smtClean="0">
                  <a:solidFill>
                    <a:srgbClr val="292929"/>
                  </a:solidFill>
                  <a:latin typeface="Arial Narrow" panose="020B0606020202030204" pitchFamily="34" charset="0"/>
                  <a:ea typeface="New MingLiu" charset="-120"/>
                </a:rPr>
                <a:t>1:N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b="1" smtClean="0">
                <a:solidFill>
                  <a:srgbClr val="292929"/>
                </a:solidFill>
                <a:latin typeface="Arial Narrow" panose="020B0606020202030204" pitchFamily="34" charset="0"/>
                <a:ea typeface="New MingLiu" charset="-120"/>
              </a:endParaRPr>
            </a:p>
          </p:txBody>
        </p:sp>
        <p:sp>
          <p:nvSpPr>
            <p:cNvPr id="82" name="Text Box 38"/>
            <p:cNvSpPr txBox="1">
              <a:spLocks noChangeArrowheads="1"/>
            </p:cNvSpPr>
            <p:nvPr/>
          </p:nvSpPr>
          <p:spPr bwMode="auto">
            <a:xfrm>
              <a:off x="5081" y="1869"/>
              <a:ext cx="262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i="1" smtClean="0">
                  <a:solidFill>
                    <a:srgbClr val="292929"/>
                  </a:solidFill>
                  <a:latin typeface="Times New Roman" panose="02020603050405020304" pitchFamily="18" charset="0"/>
                  <a:ea typeface="New MingLiu" charset="-120"/>
                  <a:cs typeface="Times New Roman" panose="02020603050405020304" pitchFamily="18" charset="0"/>
                </a:rPr>
                <a:t>ISBN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i="1" smtClean="0">
                <a:solidFill>
                  <a:srgbClr val="292929"/>
                </a:solidFill>
                <a:latin typeface="Times New Roman" panose="02020603050405020304" pitchFamily="18" charset="0"/>
                <a:ea typeface="New MingLiu" charset="-120"/>
                <a:cs typeface="Times New Roman" panose="02020603050405020304" pitchFamily="18" charset="0"/>
              </a:endParaRPr>
            </a:p>
          </p:txBody>
        </p:sp>
        <p:sp>
          <p:nvSpPr>
            <p:cNvPr id="83" name="Text Box 39"/>
            <p:cNvSpPr txBox="1">
              <a:spLocks noChangeArrowheads="1"/>
            </p:cNvSpPr>
            <p:nvPr/>
          </p:nvSpPr>
          <p:spPr bwMode="auto">
            <a:xfrm>
              <a:off x="3943" y="1911"/>
              <a:ext cx="253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i="1" dirty="0" smtClean="0">
                  <a:latin typeface="Arial Narrow" panose="020B0606020202030204" pitchFamily="34" charset="0"/>
                  <a:ea typeface="New MingLiu" charset="-120"/>
                </a:rPr>
                <a:t>(0,N)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i="1" dirty="0" smtClean="0">
                <a:latin typeface="Arial Narrow" panose="020B0606020202030204" pitchFamily="34" charset="0"/>
                <a:ea typeface="New MingLiu" charset="-120"/>
              </a:endParaRPr>
            </a:p>
          </p:txBody>
        </p:sp>
        <p:sp>
          <p:nvSpPr>
            <p:cNvPr id="84" name="Text Box 40"/>
            <p:cNvSpPr txBox="1">
              <a:spLocks noChangeArrowheads="1"/>
            </p:cNvSpPr>
            <p:nvPr/>
          </p:nvSpPr>
          <p:spPr bwMode="auto">
            <a:xfrm>
              <a:off x="2564" y="1915"/>
              <a:ext cx="240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i="1" dirty="0" smtClean="0">
                  <a:latin typeface="Arial Narrow" panose="020B0606020202030204" pitchFamily="34" charset="0"/>
                  <a:ea typeface="New MingLiu" charset="-120"/>
                </a:rPr>
                <a:t>(1,1)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i="1" dirty="0" smtClean="0">
                <a:latin typeface="Arial Narrow" panose="020B0606020202030204" pitchFamily="34" charset="0"/>
                <a:ea typeface="New MingLiu" charset="-120"/>
              </a:endParaRPr>
            </a:p>
          </p:txBody>
        </p:sp>
        <p:sp>
          <p:nvSpPr>
            <p:cNvPr id="85" name="Text Box 41"/>
            <p:cNvSpPr txBox="1">
              <a:spLocks noChangeArrowheads="1"/>
            </p:cNvSpPr>
            <p:nvPr/>
          </p:nvSpPr>
          <p:spPr bwMode="auto">
            <a:xfrm>
              <a:off x="3153" y="1983"/>
              <a:ext cx="42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smtClean="0">
                  <a:solidFill>
                    <a:srgbClr val="292929"/>
                  </a:solidFill>
                  <a:latin typeface="Times New Roman" panose="02020603050405020304" pitchFamily="18" charset="0"/>
                  <a:ea typeface="New MingLiu" charset="-120"/>
                  <a:cs typeface="Times New Roman" panose="02020603050405020304" pitchFamily="18" charset="0"/>
                </a:rPr>
                <a:t>Clasifica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smtClean="0">
                <a:solidFill>
                  <a:srgbClr val="292929"/>
                </a:solidFill>
                <a:latin typeface="Times New Roman" panose="02020603050405020304" pitchFamily="18" charset="0"/>
                <a:ea typeface="New MingLiu" charset="-120"/>
                <a:cs typeface="Times New Roman" panose="02020603050405020304" pitchFamily="18" charset="0"/>
              </a:endParaRPr>
            </a:p>
          </p:txBody>
        </p:sp>
        <p:sp>
          <p:nvSpPr>
            <p:cNvPr id="86" name="Text Box 42"/>
            <p:cNvSpPr txBox="1">
              <a:spLocks noChangeArrowheads="1"/>
            </p:cNvSpPr>
            <p:nvPr/>
          </p:nvSpPr>
          <p:spPr bwMode="auto">
            <a:xfrm>
              <a:off x="2155" y="2037"/>
              <a:ext cx="27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dirty="0" smtClean="0">
                  <a:solidFill>
                    <a:srgbClr val="292929"/>
                  </a:solidFill>
                  <a:latin typeface="Arial Narrow" panose="020B0606020202030204" pitchFamily="34" charset="0"/>
                  <a:ea typeface="New MingLiu" charset="-120"/>
                </a:rPr>
                <a:t>Tema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dirty="0" smtClean="0">
                <a:solidFill>
                  <a:srgbClr val="292929"/>
                </a:solidFill>
                <a:latin typeface="Arial Narrow" panose="020B0606020202030204" pitchFamily="34" charset="0"/>
                <a:ea typeface="New MingLiu" charset="-120"/>
              </a:endParaRPr>
            </a:p>
          </p:txBody>
        </p:sp>
        <p:sp>
          <p:nvSpPr>
            <p:cNvPr id="87" name="Text Box 43"/>
            <p:cNvSpPr txBox="1">
              <a:spLocks noChangeArrowheads="1"/>
            </p:cNvSpPr>
            <p:nvPr/>
          </p:nvSpPr>
          <p:spPr bwMode="auto">
            <a:xfrm>
              <a:off x="4400" y="2036"/>
              <a:ext cx="252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163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01688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0332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03375" defTabSz="80168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605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177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9749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32175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1100" smtClean="0">
                  <a:solidFill>
                    <a:srgbClr val="292929"/>
                  </a:solidFill>
                  <a:latin typeface="Arial Narrow" panose="020B0606020202030204" pitchFamily="34" charset="0"/>
                  <a:ea typeface="New MingLiu" charset="-120"/>
                </a:rPr>
                <a:t> Libro  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ja-JP" sz="1100" smtClean="0">
                <a:solidFill>
                  <a:srgbClr val="292929"/>
                </a:solidFill>
                <a:latin typeface="Arial Narrow" panose="020B0606020202030204" pitchFamily="34" charset="0"/>
                <a:ea typeface="New MingLiu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46773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472" y="2108998"/>
            <a:ext cx="11951936" cy="2098860"/>
          </a:xfrm>
        </p:spPr>
        <p:txBody>
          <a:bodyPr>
            <a:normAutofit fontScale="70000" lnSpcReduction="20000"/>
          </a:bodyPr>
          <a:lstStyle/>
          <a:p>
            <a:r>
              <a:rPr lang="es-ES" dirty="0"/>
              <a:t>Un Videoclub (clientes y películas):  </a:t>
            </a:r>
          </a:p>
          <a:p>
            <a:r>
              <a:rPr lang="es-ES" dirty="0" smtClean="0"/>
              <a:t>Supongamos </a:t>
            </a:r>
            <a:r>
              <a:rPr lang="es-ES" dirty="0"/>
              <a:t>que tenemos un videoclub, y lo queremos informatizar. Los socios del videoclub alquilan las películas, por tanto se trata de una relación binaria  </a:t>
            </a:r>
          </a:p>
          <a:p>
            <a:r>
              <a:rPr lang="es-ES" dirty="0"/>
              <a:t>(de grado 2) entre la entidad socio y la entidad película. Un socio puede alquilar muchas películas cada vez, pero cada película sólo puede ser alquilada por  un socio cada vez. Por tanto la relación es del tipo 1:N, este factor determina el número de entidades asociadas dentro de la relación.  </a:t>
            </a:r>
          </a:p>
          <a:p>
            <a:r>
              <a:rPr lang="es-ES" dirty="0" smtClean="0"/>
              <a:t>La </a:t>
            </a:r>
            <a:r>
              <a:rPr lang="es-ES" dirty="0"/>
              <a:t>cardinalidad de una entidad identifica el número de ocurrencias máximo y mínimo que participan en una relación. La cardinalidad de la entidad Socio es  (1,1) pues en un alquiler hay uno y sólo un socio, mientras que la cardinalidad de la entidad Película es (1,N) pues en un alquiler hay al menos una película y  podrías ser más. En cada operación de alquiler debe poder registrarse la fecha de alquiler, y la fecha de devolución de la película alquilada.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97411" y="4326585"/>
            <a:ext cx="7464479" cy="231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552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FFFFFF"/>
                </a:solidFill>
                <a:latin typeface="Tahoma" charset="0"/>
              </a:rPr>
              <a:t>Bibliografía</a:t>
            </a:r>
            <a:r>
              <a:rPr lang="en-GB">
                <a:solidFill>
                  <a:srgbClr val="FFFFFF"/>
                </a:solidFill>
                <a:latin typeface="Tahoma" charset="0"/>
              </a:rPr>
              <a:t> 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047875"/>
            <a:ext cx="10554574" cy="4365625"/>
          </a:xfrm>
        </p:spPr>
        <p:txBody>
          <a:bodyPr>
            <a:normAutofit/>
          </a:bodyPr>
          <a:lstStyle/>
          <a:p>
            <a:r>
              <a:rPr lang="es-ES" dirty="0" err="1"/>
              <a:t>Johen</a:t>
            </a:r>
            <a:r>
              <a:rPr lang="es-ES" dirty="0"/>
              <a:t> </a:t>
            </a:r>
            <a:r>
              <a:rPr lang="es-ES" dirty="0" err="1"/>
              <a:t>Burch</a:t>
            </a:r>
            <a:r>
              <a:rPr lang="es-ES" dirty="0"/>
              <a:t> y Gary </a:t>
            </a:r>
            <a:r>
              <a:rPr lang="es-ES" dirty="0" err="1"/>
              <a:t>Grudnitski</a:t>
            </a:r>
            <a:r>
              <a:rPr lang="es-ES" dirty="0"/>
              <a:t>. “Diseño de Sistemas de Información”, Grupo Noriega Editores, 1992, Primera Edición.  </a:t>
            </a:r>
          </a:p>
          <a:p>
            <a:r>
              <a:rPr lang="es-ES" dirty="0" err="1"/>
              <a:t>Ramez</a:t>
            </a:r>
            <a:r>
              <a:rPr lang="es-ES" dirty="0"/>
              <a:t> </a:t>
            </a:r>
            <a:r>
              <a:rPr lang="es-ES" dirty="0" err="1"/>
              <a:t>Elmasri</a:t>
            </a:r>
            <a:r>
              <a:rPr lang="es-ES" dirty="0"/>
              <a:t> y </a:t>
            </a:r>
            <a:r>
              <a:rPr lang="es-ES" dirty="0" err="1"/>
              <a:t>Shamkant</a:t>
            </a:r>
            <a:r>
              <a:rPr lang="es-ES" dirty="0"/>
              <a:t> B. </a:t>
            </a:r>
            <a:r>
              <a:rPr lang="es-ES" dirty="0" err="1"/>
              <a:t>Navathe</a:t>
            </a:r>
            <a:r>
              <a:rPr lang="es-ES" dirty="0"/>
              <a:t> “Sistemas de bases de Datos Conceptos Fundamentales”. Addison Wesley Iberoamericana, 1997, Segunda edición.  </a:t>
            </a:r>
          </a:p>
          <a:p>
            <a:r>
              <a:rPr lang="es-ES" dirty="0" err="1"/>
              <a:t>Ramez</a:t>
            </a:r>
            <a:r>
              <a:rPr lang="es-ES" dirty="0"/>
              <a:t> </a:t>
            </a:r>
            <a:r>
              <a:rPr lang="es-ES" dirty="0" err="1"/>
              <a:t>Elmasri</a:t>
            </a:r>
            <a:r>
              <a:rPr lang="es-ES" dirty="0"/>
              <a:t> y </a:t>
            </a:r>
            <a:r>
              <a:rPr lang="es-ES" dirty="0" err="1"/>
              <a:t>Shamkant</a:t>
            </a:r>
            <a:r>
              <a:rPr lang="es-ES" dirty="0"/>
              <a:t> B. </a:t>
            </a:r>
            <a:r>
              <a:rPr lang="es-ES" dirty="0" err="1"/>
              <a:t>Navathe</a:t>
            </a:r>
            <a:r>
              <a:rPr lang="es-ES" dirty="0"/>
              <a:t> “Fundamentals of </a:t>
            </a:r>
            <a:r>
              <a:rPr lang="es-ES" dirty="0" err="1"/>
              <a:t>Dabatabase</a:t>
            </a:r>
            <a:r>
              <a:rPr lang="es-ES" dirty="0"/>
              <a:t> </a:t>
            </a:r>
            <a:r>
              <a:rPr lang="es-ES" dirty="0" err="1"/>
              <a:t>Systems</a:t>
            </a:r>
            <a:r>
              <a:rPr lang="es-ES" dirty="0"/>
              <a:t>”, Addison Wesley, 2000, Tercera edición.  </a:t>
            </a:r>
          </a:p>
          <a:p>
            <a:r>
              <a:rPr lang="es-ES" dirty="0" err="1"/>
              <a:t>Kennet</a:t>
            </a:r>
            <a:r>
              <a:rPr lang="es-ES" dirty="0"/>
              <a:t> Kendall y </a:t>
            </a:r>
            <a:r>
              <a:rPr lang="es-ES" dirty="0" err="1"/>
              <a:t>Julie</a:t>
            </a:r>
            <a:r>
              <a:rPr lang="es-ES" dirty="0"/>
              <a:t> Kendall “Análisis y Diseño de Sistemas”, 1991, </a:t>
            </a:r>
            <a:r>
              <a:rPr lang="es-ES" dirty="0" err="1"/>
              <a:t>Prentices</a:t>
            </a:r>
            <a:r>
              <a:rPr lang="es-ES" dirty="0"/>
              <a:t> Hall Hispanoamericana. </a:t>
            </a:r>
          </a:p>
          <a:p>
            <a:r>
              <a:rPr lang="es-ES" dirty="0"/>
              <a:t>Daniel </a:t>
            </a:r>
            <a:r>
              <a:rPr lang="es-ES" dirty="0" err="1"/>
              <a:t>Monteiro</a:t>
            </a:r>
            <a:r>
              <a:rPr lang="es-ES" dirty="0"/>
              <a:t>, Beatriz Pereyra y Martín </a:t>
            </a:r>
            <a:r>
              <a:rPr lang="es-ES" dirty="0" err="1"/>
              <a:t>Robatto</a:t>
            </a:r>
            <a:r>
              <a:rPr lang="es-ES" dirty="0"/>
              <a:t> “El rol del Técnico en Administración en el desarrollo de los sistemas de información”, 2004, Cátedra de Introducción a la Computación  </a:t>
            </a:r>
          </a:p>
          <a:p>
            <a:r>
              <a:rPr lang="es-ES" dirty="0"/>
              <a:t>James </a:t>
            </a:r>
            <a:r>
              <a:rPr lang="es-ES" dirty="0" err="1"/>
              <a:t>Senn</a:t>
            </a:r>
            <a:r>
              <a:rPr lang="es-ES" dirty="0"/>
              <a:t> “Análisis y Diseño de Sistemas de Información” Mc Graw Hill, 1992,  Segunda Edición.   </a:t>
            </a:r>
          </a:p>
        </p:txBody>
      </p:sp>
    </p:spTree>
    <p:extLst>
      <p:ext uri="{BB962C8B-B14F-4D97-AF65-F5344CB8AC3E}">
        <p14:creationId xmlns:p14="http://schemas.microsoft.com/office/powerpoint/2010/main" val="4207466563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Helvetica"/>
              </a:rPr>
              <a:t>Diseño </a:t>
            </a:r>
            <a:r>
              <a:rPr lang="es-ES" dirty="0">
                <a:latin typeface="Helvetica"/>
              </a:rPr>
              <a:t>de una base de datos 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883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Abstracción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 </a:t>
            </a:r>
            <a:r>
              <a:rPr lang="es-ES" i="1" dirty="0"/>
              <a:t>abstracción </a:t>
            </a:r>
            <a:r>
              <a:rPr lang="es-ES" dirty="0"/>
              <a:t>busca las propiedades comunes de un conjunto de </a:t>
            </a:r>
            <a:r>
              <a:rPr lang="es-ES" dirty="0" smtClean="0"/>
              <a:t>objetos reduciendo </a:t>
            </a:r>
            <a:r>
              <a:rPr lang="es-ES" dirty="0"/>
              <a:t>la complejidad y ayudando a </a:t>
            </a:r>
            <a:r>
              <a:rPr lang="es-ES" dirty="0" smtClean="0"/>
              <a:t>entender el mundo </a:t>
            </a:r>
            <a:r>
              <a:rPr lang="es-ES" dirty="0"/>
              <a:t>real.</a:t>
            </a:r>
          </a:p>
          <a:p>
            <a:r>
              <a:rPr lang="es-ES" dirty="0"/>
              <a:t>TIPOS DE ABSTRACCIÓN QUE OFRECEN LOS MODELOS:</a:t>
            </a:r>
          </a:p>
          <a:p>
            <a:pPr lvl="1"/>
            <a:r>
              <a:rPr lang="es-ES" dirty="0" smtClean="0"/>
              <a:t>Clasificación/Particularización</a:t>
            </a:r>
            <a:endParaRPr lang="es-ES" dirty="0"/>
          </a:p>
          <a:p>
            <a:pPr lvl="1"/>
            <a:r>
              <a:rPr lang="es-ES" dirty="0" smtClean="0"/>
              <a:t>Agregación/Desagregación</a:t>
            </a:r>
            <a:endParaRPr lang="es-ES" dirty="0"/>
          </a:p>
          <a:p>
            <a:pPr lvl="1"/>
            <a:r>
              <a:rPr lang="es-ES" dirty="0" smtClean="0"/>
              <a:t>Generalización/Especialización</a:t>
            </a:r>
            <a:endParaRPr lang="es-ES" dirty="0"/>
          </a:p>
          <a:p>
            <a:pPr lvl="1"/>
            <a:r>
              <a:rPr lang="es-ES" dirty="0" smtClean="0"/>
              <a:t>Asociación/Disociación</a:t>
            </a:r>
            <a:endParaRPr lang="es-ES" dirty="0"/>
          </a:p>
          <a:p>
            <a:pPr lvl="1"/>
            <a:r>
              <a:rPr lang="es-ES" dirty="0" smtClean="0"/>
              <a:t>Jerarquía </a:t>
            </a:r>
            <a:r>
              <a:rPr lang="es-ES" dirty="0"/>
              <a:t>de Abstracciones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472" y="3612508"/>
            <a:ext cx="4343077" cy="305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0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Modelado de Datos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1127815"/>
          </a:xfrm>
        </p:spPr>
        <p:txBody>
          <a:bodyPr/>
          <a:lstStyle/>
          <a:p>
            <a:r>
              <a:rPr lang="es-ES" b="1" dirty="0"/>
              <a:t>Conjunto de conceptos, </a:t>
            </a:r>
            <a:r>
              <a:rPr lang="es-ES" b="1" dirty="0" err="1"/>
              <a:t>reglasy</a:t>
            </a:r>
            <a:r>
              <a:rPr lang="es-ES" b="1" dirty="0"/>
              <a:t> convenciones que </a:t>
            </a:r>
            <a:r>
              <a:rPr lang="es-ES" b="1" dirty="0" smtClean="0"/>
              <a:t>nos permiten </a:t>
            </a:r>
            <a:r>
              <a:rPr lang="es-ES" b="1" dirty="0"/>
              <a:t>describirlos datos de una parcela del </a:t>
            </a:r>
            <a:r>
              <a:rPr lang="es-ES" b="1" dirty="0" smtClean="0"/>
              <a:t>mundo real </a:t>
            </a:r>
            <a:r>
              <a:rPr lang="es-ES" b="1" dirty="0"/>
              <a:t>(Universo del discurso)</a:t>
            </a:r>
            <a:endParaRPr lang="es-ES" dirty="0"/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401" y="3350103"/>
            <a:ext cx="7218095" cy="29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73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031101"/>
            <a:ext cx="10554574" cy="4418251"/>
          </a:xfrm>
        </p:spPr>
        <p:txBody>
          <a:bodyPr>
            <a:normAutofit/>
          </a:bodyPr>
          <a:lstStyle/>
          <a:p>
            <a:r>
              <a:rPr lang="es-ES" b="1" dirty="0"/>
              <a:t>Mundo real. </a:t>
            </a:r>
            <a:r>
              <a:rPr lang="es-ES" dirty="0"/>
              <a:t>Contiene la información tal cual la percibimos como seres humanos</a:t>
            </a:r>
            <a:r>
              <a:rPr lang="es-ES" dirty="0" smtClean="0"/>
              <a:t>. Es </a:t>
            </a:r>
            <a:r>
              <a:rPr lang="es-ES" dirty="0"/>
              <a:t>el punto de partida</a:t>
            </a:r>
          </a:p>
          <a:p>
            <a:r>
              <a:rPr lang="es-ES" b="1" dirty="0" smtClean="0"/>
              <a:t>Esquema </a:t>
            </a:r>
            <a:r>
              <a:rPr lang="es-ES" b="1" dirty="0"/>
              <a:t>conceptual. </a:t>
            </a:r>
            <a:r>
              <a:rPr lang="es-ES" dirty="0"/>
              <a:t>Representa el modelo de datos de forma independiente </a:t>
            </a:r>
            <a:r>
              <a:rPr lang="es-ES" dirty="0" smtClean="0"/>
              <a:t>del DBMS </a:t>
            </a:r>
            <a:r>
              <a:rPr lang="es-ES" dirty="0"/>
              <a:t>que se utilizará.</a:t>
            </a:r>
          </a:p>
          <a:p>
            <a:r>
              <a:rPr lang="es-ES" b="1" dirty="0" smtClean="0"/>
              <a:t>Esquema </a:t>
            </a:r>
            <a:r>
              <a:rPr lang="es-ES" b="1" dirty="0"/>
              <a:t>canónico (o de base de datos). </a:t>
            </a:r>
            <a:r>
              <a:rPr lang="es-ES" dirty="0"/>
              <a:t>Representa los datos en un </a:t>
            </a:r>
            <a:r>
              <a:rPr lang="es-ES" dirty="0" smtClean="0"/>
              <a:t>formato más </a:t>
            </a:r>
            <a:r>
              <a:rPr lang="es-ES" dirty="0"/>
              <a:t>cercano al del ordenador</a:t>
            </a:r>
          </a:p>
          <a:p>
            <a:r>
              <a:rPr lang="es-ES" b="1" dirty="0" smtClean="0"/>
              <a:t>Esquema </a:t>
            </a:r>
            <a:r>
              <a:rPr lang="es-ES" b="1" dirty="0"/>
              <a:t>interno. </a:t>
            </a:r>
            <a:r>
              <a:rPr lang="es-ES" dirty="0"/>
              <a:t>Representa los datos según el modelo concreto de un </a:t>
            </a:r>
            <a:r>
              <a:rPr lang="es-ES" dirty="0" smtClean="0"/>
              <a:t>sistema gestor </a:t>
            </a:r>
            <a:r>
              <a:rPr lang="es-ES" dirty="0"/>
              <a:t>de bases de datos (por ejemplo Oracle)</a:t>
            </a:r>
          </a:p>
          <a:p>
            <a:r>
              <a:rPr lang="es-ES" b="1" dirty="0" smtClean="0"/>
              <a:t>Base </a:t>
            </a:r>
            <a:r>
              <a:rPr lang="es-ES" b="1" dirty="0"/>
              <a:t>de datos física. </a:t>
            </a:r>
            <a:r>
              <a:rPr lang="es-ES" dirty="0"/>
              <a:t>Los datos tal cual son almacenados en disco</a:t>
            </a:r>
            <a:r>
              <a:rPr lang="es-ES" dirty="0" smtClean="0"/>
              <a:t>.</a:t>
            </a:r>
          </a:p>
          <a:p>
            <a:r>
              <a:rPr lang="es-ES" dirty="0"/>
              <a:t>Los dos modelos fundamentales de datos son el </a:t>
            </a:r>
            <a:r>
              <a:rPr lang="es-ES" b="1" dirty="0"/>
              <a:t>conceptual </a:t>
            </a:r>
            <a:r>
              <a:rPr lang="es-ES" dirty="0"/>
              <a:t>y el </a:t>
            </a:r>
            <a:r>
              <a:rPr lang="es-ES" b="1" dirty="0"/>
              <a:t>lógico. </a:t>
            </a:r>
            <a:r>
              <a:rPr lang="es-ES" dirty="0"/>
              <a:t>Ambos </a:t>
            </a:r>
            <a:r>
              <a:rPr lang="es-ES" dirty="0" smtClean="0"/>
              <a:t>son conceptuales </a:t>
            </a:r>
            <a:r>
              <a:rPr lang="es-ES" dirty="0"/>
              <a:t>en el sentido de que convierten parámetros del mundo real en </a:t>
            </a:r>
            <a:r>
              <a:rPr lang="es-ES" dirty="0" smtClean="0"/>
              <a:t>abstracciones que </a:t>
            </a:r>
            <a:r>
              <a:rPr lang="es-ES" dirty="0"/>
              <a:t>permiten entender los datos sin tener en cuenta la física de los mismos.</a:t>
            </a:r>
          </a:p>
        </p:txBody>
      </p:sp>
    </p:spTree>
    <p:extLst>
      <p:ext uri="{BB962C8B-B14F-4D97-AF65-F5344CB8AC3E}">
        <p14:creationId xmlns:p14="http://schemas.microsoft.com/office/powerpoint/2010/main" val="3337836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Diferencia Modelo lógico y el Conceptual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07986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El modelo conceptual es independiente del DBMS que se vaya a utilizar. El </a:t>
            </a:r>
            <a:r>
              <a:rPr lang="es-ES" dirty="0" smtClean="0"/>
              <a:t>lógico depende </a:t>
            </a:r>
            <a:r>
              <a:rPr lang="es-ES" dirty="0"/>
              <a:t>de un tipo de SGBD en </a:t>
            </a:r>
            <a:r>
              <a:rPr lang="es-ES" dirty="0" smtClean="0"/>
              <a:t>particular:</a:t>
            </a:r>
            <a:endParaRPr lang="es-ES" dirty="0"/>
          </a:p>
          <a:p>
            <a:pPr lvl="1"/>
            <a:r>
              <a:rPr lang="es-ES" dirty="0" smtClean="0"/>
              <a:t>El </a:t>
            </a:r>
            <a:r>
              <a:rPr lang="es-ES" dirty="0"/>
              <a:t>modelo lógico es más cercano al ordenador</a:t>
            </a:r>
          </a:p>
          <a:p>
            <a:pPr lvl="1"/>
            <a:r>
              <a:rPr lang="es-ES" dirty="0" smtClean="0"/>
              <a:t>Es </a:t>
            </a:r>
            <a:r>
              <a:rPr lang="es-ES" dirty="0"/>
              <a:t>más cercano al usuario el modelo conceptual, el lógico forma el paso entre </a:t>
            </a:r>
            <a:r>
              <a:rPr lang="es-ES" dirty="0" smtClean="0"/>
              <a:t>el informático </a:t>
            </a:r>
            <a:r>
              <a:rPr lang="es-ES" dirty="0"/>
              <a:t>y el sistema.</a:t>
            </a:r>
          </a:p>
          <a:p>
            <a:r>
              <a:rPr lang="es-ES" dirty="0"/>
              <a:t>Algunos ejemplos de modelos conceptuales son:</a:t>
            </a:r>
          </a:p>
          <a:p>
            <a:pPr lvl="1"/>
            <a:r>
              <a:rPr lang="es-ES" b="1" dirty="0" smtClean="0"/>
              <a:t>Modelo </a:t>
            </a:r>
            <a:r>
              <a:rPr lang="es-ES" b="1" dirty="0"/>
              <a:t>E/R</a:t>
            </a:r>
          </a:p>
          <a:p>
            <a:pPr lvl="1"/>
            <a:r>
              <a:rPr lang="es-ES" b="1" dirty="0" smtClean="0"/>
              <a:t>Modelo </a:t>
            </a:r>
            <a:r>
              <a:rPr lang="es-ES" b="1" dirty="0"/>
              <a:t>RM/T</a:t>
            </a:r>
          </a:p>
          <a:p>
            <a:pPr lvl="1"/>
            <a:r>
              <a:rPr lang="es-ES" b="1" dirty="0" smtClean="0"/>
              <a:t>Modelos </a:t>
            </a:r>
            <a:r>
              <a:rPr lang="es-ES" b="1" dirty="0"/>
              <a:t>semántico</a:t>
            </a:r>
          </a:p>
          <a:p>
            <a:r>
              <a:rPr lang="es-ES" dirty="0"/>
              <a:t>Ejemplos de modelos lógicos son:</a:t>
            </a:r>
          </a:p>
          <a:p>
            <a:pPr lvl="1"/>
            <a:r>
              <a:rPr lang="es-ES" b="1" dirty="0" smtClean="0"/>
              <a:t>Modelo </a:t>
            </a:r>
            <a:r>
              <a:rPr lang="es-ES" b="1" dirty="0"/>
              <a:t>relacional</a:t>
            </a:r>
          </a:p>
          <a:p>
            <a:pPr lvl="1"/>
            <a:r>
              <a:rPr lang="es-ES" b="1" dirty="0" err="1" smtClean="0"/>
              <a:t>Codasyl</a:t>
            </a:r>
            <a:endParaRPr lang="es-ES" b="1" dirty="0"/>
          </a:p>
          <a:p>
            <a:pPr lvl="1"/>
            <a:r>
              <a:rPr lang="es-ES" b="1" dirty="0" smtClean="0"/>
              <a:t>Jerárquico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1329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</a:t>
            </a:r>
            <a:r>
              <a:rPr lang="es-ES" dirty="0" err="1" smtClean="0"/>
              <a:t>Entida</a:t>
            </a:r>
            <a:r>
              <a:rPr lang="es-ES" dirty="0" smtClean="0"/>
              <a:t> - Relación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Conceptos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65085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TC103457503[[fn=Cita]]</Template>
  <TotalTime>163</TotalTime>
  <Words>2210</Words>
  <Application>Microsoft Macintosh PowerPoint</Application>
  <PresentationFormat>Personalizado</PresentationFormat>
  <Paragraphs>264</Paragraphs>
  <Slides>35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Citable</vt:lpstr>
      <vt:lpstr>Programa de Estudios por Competencias  Bases de Datos Relaciones </vt:lpstr>
      <vt:lpstr>UNIDAD DE COMPETENCIA II </vt:lpstr>
      <vt:lpstr>Que es Modelar</vt:lpstr>
      <vt:lpstr>Diseño de una base de datos </vt:lpstr>
      <vt:lpstr>Tipos de Abstracción</vt:lpstr>
      <vt:lpstr>Modelado de Datos</vt:lpstr>
      <vt:lpstr>Presentación de PowerPoint</vt:lpstr>
      <vt:lpstr>Diferencia Modelo lógico y el Conceptual</vt:lpstr>
      <vt:lpstr>Modelo Entida - Relación</vt:lpstr>
      <vt:lpstr>Introducción</vt:lpstr>
      <vt:lpstr>Introducción…</vt:lpstr>
      <vt:lpstr>Introducción…</vt:lpstr>
      <vt:lpstr>Entidades</vt:lpstr>
      <vt:lpstr>Entidades…</vt:lpstr>
      <vt:lpstr>Entidades…</vt:lpstr>
      <vt:lpstr>Definición de una Entidad</vt:lpstr>
      <vt:lpstr>Entidades…</vt:lpstr>
      <vt:lpstr>Atributos</vt:lpstr>
      <vt:lpstr>Atributos…</vt:lpstr>
      <vt:lpstr>Atributos…</vt:lpstr>
      <vt:lpstr>Atributos…</vt:lpstr>
      <vt:lpstr>Atributos…</vt:lpstr>
      <vt:lpstr>Atributos…</vt:lpstr>
      <vt:lpstr>Relaciones</vt:lpstr>
      <vt:lpstr>Relaciones…</vt:lpstr>
      <vt:lpstr>Relaciones…</vt:lpstr>
      <vt:lpstr>Relación…</vt:lpstr>
      <vt:lpstr>Cardinalidad…</vt:lpstr>
      <vt:lpstr>Cardinalidad…</vt:lpstr>
      <vt:lpstr>Cardinalidad…</vt:lpstr>
      <vt:lpstr>Cardinalidad…</vt:lpstr>
      <vt:lpstr>Cardinalidad…</vt:lpstr>
      <vt:lpstr>Ejemplo diagrama E-R</vt:lpstr>
      <vt:lpstr>Presentación de PowerPoint</vt:lpstr>
      <vt:lpstr>Bibliografía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Modelado de Datos</dc:title>
  <dc:creator>Gisela Baena</dc:creator>
  <cp:lastModifiedBy>Gisela R. Baena Castro</cp:lastModifiedBy>
  <cp:revision>20</cp:revision>
  <dcterms:created xsi:type="dcterms:W3CDTF">2014-08-19T15:09:56Z</dcterms:created>
  <dcterms:modified xsi:type="dcterms:W3CDTF">2015-10-06T18:04:54Z</dcterms:modified>
</cp:coreProperties>
</file>