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5"/>
  </p:notesMasterIdLst>
  <p:handoutMasterIdLst>
    <p:handoutMasterId r:id="rId36"/>
  </p:handoutMasterIdLst>
  <p:sldIdLst>
    <p:sldId id="287" r:id="rId3"/>
    <p:sldId id="286" r:id="rId4"/>
    <p:sldId id="258" r:id="rId5"/>
    <p:sldId id="260" r:id="rId6"/>
    <p:sldId id="271" r:id="rId7"/>
    <p:sldId id="288" r:id="rId8"/>
    <p:sldId id="270" r:id="rId9"/>
    <p:sldId id="261" r:id="rId10"/>
    <p:sldId id="262" r:id="rId11"/>
    <p:sldId id="291" r:id="rId12"/>
    <p:sldId id="292" r:id="rId13"/>
    <p:sldId id="293" r:id="rId14"/>
    <p:sldId id="294" r:id="rId15"/>
    <p:sldId id="265" r:id="rId16"/>
    <p:sldId id="266" r:id="rId17"/>
    <p:sldId id="268" r:id="rId18"/>
    <p:sldId id="269" r:id="rId19"/>
    <p:sldId id="283" r:id="rId20"/>
    <p:sldId id="272" r:id="rId21"/>
    <p:sldId id="276" r:id="rId22"/>
    <p:sldId id="277" r:id="rId23"/>
    <p:sldId id="278" r:id="rId24"/>
    <p:sldId id="279" r:id="rId25"/>
    <p:sldId id="273" r:id="rId26"/>
    <p:sldId id="274" r:id="rId27"/>
    <p:sldId id="275" r:id="rId28"/>
    <p:sldId id="284" r:id="rId29"/>
    <p:sldId id="289" r:id="rId30"/>
    <p:sldId id="285" r:id="rId31"/>
    <p:sldId id="295" r:id="rId32"/>
    <p:sldId id="296" r:id="rId33"/>
    <p:sldId id="29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BDA6D-DC69-4DCE-BAF7-6763517D3376}" type="datetimeFigureOut">
              <a:rPr lang="es-ES"/>
              <a:t>06/10/2015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77E94-A6AB-4E02-8E43-E89F9CF4757F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F6C43-988E-4257-9A1C-C162EF036D58}" type="datetimeFigureOut">
              <a:rPr lang="es-ES"/>
              <a:t>06/10/2015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91D0-8E1B-49C7-849B-A28568D9449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/>
          <a:lstStyle/>
          <a:p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8896" y="2465294"/>
            <a:ext cx="5389895" cy="4392706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>
            <a:normAutofit/>
          </a:bodyPr>
          <a:lstStyle>
            <a:lvl1pPr marL="0" indent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E9AC-F15C-4FA0-A6F1-298829FA691D}" type="datetimeFigureOut">
              <a:rPr lang="es-ES"/>
              <a:t>06/10/2015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66BE7-899D-4075-917F-DBDE33B6B69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7170" y="2496621"/>
            <a:ext cx="9628632" cy="136211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2"/>
                </a:solidFill>
              </a:rPr>
              <a:t>UNIVERSIDAD AUTONOMA DEL ESTADO DE MEXICO </a:t>
            </a:r>
            <a:br>
              <a:rPr lang="es-MX" dirty="0" smtClean="0">
                <a:solidFill>
                  <a:schemeClr val="tx2"/>
                </a:solidFill>
              </a:rPr>
            </a:br>
            <a:r>
              <a:rPr lang="es-MX" dirty="0" smtClean="0">
                <a:solidFill>
                  <a:schemeClr val="tx2"/>
                </a:solidFill>
              </a:rPr>
              <a:t>CENTRO UNIVERSITARIO UAEM TEMASCALTEPEC </a:t>
            </a:r>
            <a:br>
              <a:rPr lang="es-MX" dirty="0" smtClean="0">
                <a:solidFill>
                  <a:schemeClr val="tx2"/>
                </a:solidFill>
              </a:rPr>
            </a:br>
            <a:r>
              <a:rPr lang="es-MX" dirty="0" smtClean="0">
                <a:solidFill>
                  <a:schemeClr val="tx2"/>
                </a:solidFill>
              </a:rPr>
              <a:t>INGENIERO AGRONOMO ZOOTECNISTA 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543869" y="4021638"/>
            <a:ext cx="916385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PROGRA POR COMPETENCIAS </a:t>
            </a:r>
          </a:p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GENÉTICA GENERAL 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endParaRPr lang="es-MX" sz="24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ELABORADO POR: DR. ERNESTO JOEL DORANTES CORONADO</a:t>
            </a:r>
          </a:p>
          <a:p>
            <a:pPr algn="ctr"/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UNIDAD DE COMPETENCIA: II</a:t>
            </a:r>
          </a:p>
          <a:p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172" b="94675" l="3991" r="9301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9965" y="-906823"/>
            <a:ext cx="12871520" cy="324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83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/>
              <a:t>EJEMPLO PRODUCCIÓN DE LECHE Kg/lactancia* 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319368" y="2194560"/>
            <a:ext cx="6096000" cy="8386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spcBef>
                <a:spcPts val="1500"/>
              </a:spcBef>
              <a:buClr>
                <a:srgbClr val="3C4743"/>
              </a:buClr>
              <a:buFont typeface="Wingdings"/>
              <a:buChar char="§"/>
            </a:pPr>
            <a:r>
              <a:rPr lang="es-ES" noProof="1"/>
              <a:t>DOMINANCIA COMPLETA (Grupo 2) </a:t>
            </a:r>
          </a:p>
          <a:p>
            <a:pPr marL="228600" indent="-228600">
              <a:spcBef>
                <a:spcPts val="1500"/>
              </a:spcBef>
              <a:buClr>
                <a:srgbClr val="3C4743"/>
              </a:buClr>
              <a:buFont typeface="Wingdings"/>
              <a:buChar char="§"/>
            </a:pPr>
            <a:r>
              <a:rPr lang="es-ES" noProof="1" smtClean="0"/>
              <a:t>3</a:t>
            </a:r>
            <a:r>
              <a:rPr lang="es-ES" noProof="1"/>
              <a:t>)</a:t>
            </a:r>
            <a:endParaRPr lang="es-ES" noProof="1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090907"/>
              </p:ext>
            </p:extLst>
          </p:nvPr>
        </p:nvGraphicFramePr>
        <p:xfrm>
          <a:off x="1844110" y="2924246"/>
          <a:ext cx="8128000" cy="1473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 PRODUCCIÓN kg/lactancia 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MADRE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1850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PADRE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HIJA</a:t>
                      </a:r>
                      <a:r>
                        <a:rPr lang="es-MX" baseline="0" dirty="0" smtClean="0"/>
                        <a:t> 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452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/>
              <a:t>EJEMPLO PRODUCCIÓN DE LECHE Kg/lactancia* 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63047" y="2279830"/>
            <a:ext cx="3587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noProof="1"/>
              <a:t>DOMINANCIA INCOMPLETA  (Grupo </a:t>
            </a:r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954192"/>
              </p:ext>
            </p:extLst>
          </p:nvPr>
        </p:nvGraphicFramePr>
        <p:xfrm>
          <a:off x="1844110" y="2924246"/>
          <a:ext cx="8128000" cy="1473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 PRODUCCIÓN kg/lactancia 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MADRE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1850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PADRE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HIJA</a:t>
                      </a:r>
                      <a:r>
                        <a:rPr lang="es-MX" baseline="0" dirty="0" smtClean="0"/>
                        <a:t> 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758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52451" y="2044337"/>
            <a:ext cx="7924800" cy="2590800"/>
          </a:xfrm>
        </p:spPr>
        <p:txBody>
          <a:bodyPr/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¿</a:t>
            </a:r>
            <a:r>
              <a:rPr lang="es-E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Los valores aditivos pueden ser heredados directamente de los progenitores a la progenie?</a:t>
            </a:r>
            <a:br>
              <a:rPr lang="es-E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s-E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/>
            </a:r>
            <a:br>
              <a:rPr lang="es-E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s-E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¿Los valores de dominancia pueden ser heredados directamente de los progenitores a la progenie?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1652451" y="4495800"/>
            <a:ext cx="8229600" cy="23622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MX" sz="2800" b="1" dirty="0"/>
              <a:t>Note que en </a:t>
            </a:r>
            <a:r>
              <a:rPr lang="es-MX" sz="2800" b="1" dirty="0">
                <a:solidFill>
                  <a:srgbClr val="0066CC"/>
                </a:solidFill>
              </a:rPr>
              <a:t>selección</a:t>
            </a:r>
            <a:r>
              <a:rPr lang="es-MX" sz="2800" b="1" dirty="0"/>
              <a:t> buscamos sustituir los genes</a:t>
            </a:r>
          </a:p>
          <a:p>
            <a:pPr algn="ctr"/>
            <a:r>
              <a:rPr lang="es-MX" sz="2800" b="1" dirty="0"/>
              <a:t>menos favorables por los más deseables (los ases)</a:t>
            </a:r>
          </a:p>
          <a:p>
            <a:pPr algn="ctr"/>
            <a:r>
              <a:rPr lang="es-MX" sz="2800" b="1" dirty="0"/>
              <a:t>a través de las generaciones siguientes,</a:t>
            </a:r>
          </a:p>
          <a:p>
            <a:pPr algn="ctr"/>
            <a:r>
              <a:rPr lang="es-MX" sz="2800" b="1" dirty="0"/>
              <a:t>y en </a:t>
            </a:r>
            <a:r>
              <a:rPr lang="es-MX" sz="2800" b="1" dirty="0">
                <a:solidFill>
                  <a:srgbClr val="0066CC"/>
                </a:solidFill>
              </a:rPr>
              <a:t>cruzamiento</a:t>
            </a:r>
            <a:r>
              <a:rPr lang="es-MX" sz="2800" b="1" dirty="0"/>
              <a:t> buscamos las combinaciones</a:t>
            </a:r>
          </a:p>
          <a:p>
            <a:pPr algn="ctr"/>
            <a:r>
              <a:rPr lang="es-MX" sz="2800" b="1" dirty="0"/>
              <a:t>de genes (“</a:t>
            </a:r>
            <a:r>
              <a:rPr lang="es-MX" sz="2800" b="1" dirty="0" err="1"/>
              <a:t>pokares</a:t>
            </a:r>
            <a:r>
              <a:rPr lang="es-MX" sz="2800" b="1" dirty="0"/>
              <a:t>”, “fulles”, etc.)</a:t>
            </a:r>
            <a:endParaRPr lang="es-ES" sz="28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3519815" y="814192"/>
            <a:ext cx="5022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2">
                    <a:lumMod val="85000"/>
                  </a:schemeClr>
                </a:solidFill>
              </a:rPr>
              <a:t>SE HEREDA LA DOMINANCIA ?</a:t>
            </a:r>
            <a:endParaRPr lang="es-MX" sz="2400" dirty="0">
              <a:solidFill>
                <a:schemeClr val="bg2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749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/>
              <a:t>LIMITANTES DE DOMINANCIA </a:t>
            </a:r>
            <a:endParaRPr lang="es-MX" sz="44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955074" y="2170612"/>
            <a:ext cx="76200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/>
              </a:rPr>
              <a:t>Note que los efectos aditivos se transmiten directamente de los progenitores a su progenie, pero la dominancia no, porque los progenitores sólo segregan un miembro del par de alelos a su progenie.</a:t>
            </a:r>
            <a:endParaRPr kumimoji="0" lang="es-E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322576" y="4874968"/>
            <a:ext cx="7543800" cy="1295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MX" sz="2800" b="1" dirty="0">
                <a:solidFill>
                  <a:srgbClr val="FF3300"/>
                </a:solidFill>
              </a:rPr>
              <a:t>Principio básico</a:t>
            </a:r>
            <a:r>
              <a:rPr lang="es-MX" sz="2800" b="1" dirty="0">
                <a:solidFill>
                  <a:srgbClr val="0066CC"/>
                </a:solidFill>
              </a:rPr>
              <a:t>.- Los progenitores transmiten</a:t>
            </a:r>
          </a:p>
          <a:p>
            <a:pPr algn="ctr"/>
            <a:r>
              <a:rPr lang="es-MX" sz="2800" b="1" dirty="0">
                <a:solidFill>
                  <a:srgbClr val="0066CC"/>
                </a:solidFill>
              </a:rPr>
              <a:t>genes y no genotipos a su progenie</a:t>
            </a:r>
            <a:endParaRPr lang="es-ES" sz="2800" b="1" dirty="0">
              <a:solidFill>
                <a:srgbClr val="00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81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Dominancia incompleta y codominancia </a:t>
            </a:r>
            <a:endParaRPr lang="es-ES" noProof="1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63" y="2171386"/>
            <a:ext cx="5573895" cy="416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669" y="2112332"/>
            <a:ext cx="5524437" cy="4138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30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Dominancia incompleta </a:t>
            </a:r>
            <a:endParaRPr lang="es-ES" noProof="1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38" y="2601739"/>
            <a:ext cx="7343775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4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Linkage o genes ligados </a:t>
            </a:r>
            <a:endParaRPr lang="es-ES" noProof="1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noProof="1" smtClean="0"/>
              <a:t>Algunos genes ubicados en el mismo cromosoma parecen transmitirse en grupo</a:t>
            </a:r>
            <a:endParaRPr lang="es-ES" sz="3600" noProof="1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26" y="1970175"/>
            <a:ext cx="3654208" cy="446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43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CROOSSING-OVER o ENTRECRUZAMIENTO </a:t>
            </a:r>
            <a:endParaRPr lang="es-ES" noProof="1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65" y="1954321"/>
            <a:ext cx="7194550" cy="408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640877" y="1989573"/>
            <a:ext cx="44342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Durante la meiosis cada cromosoma se duplica formando dos</a:t>
            </a:r>
          </a:p>
          <a:p>
            <a:r>
              <a:rPr lang="es-MX" sz="2400" dirty="0" err="1"/>
              <a:t>cromátides</a:t>
            </a:r>
            <a:r>
              <a:rPr lang="es-MX" sz="2400" dirty="0"/>
              <a:t> hermanas idénticas, el par de cromosomas homólogos se</a:t>
            </a:r>
          </a:p>
          <a:p>
            <a:r>
              <a:rPr lang="es-MX" sz="2400" dirty="0"/>
              <a:t>aparea (sinapsis) y se produce el entrecruzamiento entre </a:t>
            </a:r>
            <a:r>
              <a:rPr lang="es-MX" sz="2400" dirty="0" err="1"/>
              <a:t>cromátides</a:t>
            </a:r>
            <a:r>
              <a:rPr lang="es-MX" sz="2400" dirty="0"/>
              <a:t> no</a:t>
            </a:r>
          </a:p>
          <a:p>
            <a:r>
              <a:rPr lang="es-MX" sz="2400" dirty="0"/>
              <a:t>hermanas</a:t>
            </a:r>
          </a:p>
        </p:txBody>
      </p:sp>
    </p:spTree>
    <p:extLst>
      <p:ext uri="{BB962C8B-B14F-4D97-AF65-F5344CB8AC3E}">
        <p14:creationId xmlns:p14="http://schemas.microsoft.com/office/powerpoint/2010/main" val="37341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Genes ligados al Sexo vs genes limitados al sexo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26301" y="2267211"/>
            <a:ext cx="9691627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Los cromosomas X e Y pueden portar genes que afecten a otros caracteres </a:t>
            </a:r>
            <a:endParaRPr lang="es-MX" sz="2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1315233" y="3219189"/>
            <a:ext cx="92256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Ejemplo</a:t>
            </a:r>
          </a:p>
          <a:p>
            <a:endParaRPr lang="es-MX" sz="2400" dirty="0"/>
          </a:p>
          <a:p>
            <a:r>
              <a:rPr lang="es-MX" sz="2400" dirty="0" smtClean="0"/>
              <a:t>La herencia ligada al sexo en avicultura:</a:t>
            </a:r>
          </a:p>
          <a:p>
            <a:endParaRPr lang="es-MX" sz="2400" dirty="0"/>
          </a:p>
          <a:p>
            <a:r>
              <a:rPr lang="es-MX" sz="2400" dirty="0" smtClean="0"/>
              <a:t>Se puede distinguir a los pollitos de las pollitas por el color de las plumas</a:t>
            </a:r>
          </a:p>
          <a:p>
            <a:r>
              <a:rPr lang="es-MX" sz="2400" dirty="0" smtClean="0"/>
              <a:t>Color “barrado” aparece en alas y dorso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13990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484758"/>
              </p:ext>
            </p:extLst>
          </p:nvPr>
        </p:nvGraphicFramePr>
        <p:xfrm>
          <a:off x="488516" y="1490595"/>
          <a:ext cx="8487060" cy="4791409"/>
        </p:xfrm>
        <a:graphic>
          <a:graphicData uri="http://schemas.openxmlformats.org/drawingml/2006/table">
            <a:tbl>
              <a:tblPr firstRow="1" firstCol="1" bandRow="1"/>
              <a:tblGrid>
                <a:gridCol w="2828390"/>
                <a:gridCol w="2829335"/>
                <a:gridCol w="2829335"/>
              </a:tblGrid>
              <a:tr h="2818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Especie animal 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Alelo dominante 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Alelo recesivo 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9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Bovinos 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Ausencia de cuernos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Capa negra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Cabeza blanca (</a:t>
                      </a:r>
                      <a:r>
                        <a:rPr lang="es-MX" sz="1400" b="1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Hereford</a:t>
                      </a: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Negro y blanco (Frisona)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Talla normal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Paladar y cuartillas normales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Presencia de cuernos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Capa roja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Cabeza de otros colores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Rojo y blanco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Enana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Paladar hendido y cuartillas dobladas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10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Ovinos 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Vellón blanco</a:t>
                      </a:r>
                      <a:endParaRPr lang="es-MX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Color puro</a:t>
                      </a:r>
                      <a:endParaRPr lang="es-MX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Vellón medulado </a:t>
                      </a:r>
                      <a:endParaRPr lang="es-MX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Pata longitud normal</a:t>
                      </a:r>
                      <a:endParaRPr lang="es-MX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Acorne </a:t>
                      </a:r>
                      <a:endParaRPr lang="es-MX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Cobertura normal </a:t>
                      </a:r>
                      <a:endParaRPr lang="es-MX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Vellón negro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Manchado en negro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Sin medula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Ancón pata corta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Con cuernos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Desnuda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5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Cerdos 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Piel blanca </a:t>
                      </a:r>
                      <a:endParaRPr lang="es-MX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Orejas caídas</a:t>
                      </a:r>
                      <a:endParaRPr lang="es-MX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Pezones normales </a:t>
                      </a:r>
                      <a:endParaRPr lang="es-MX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Piel negra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Orejas erectas 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Pezones hacia adentro</a:t>
                      </a:r>
                      <a:endParaRPr lang="es-MX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13" marR="68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779096" y="783972"/>
            <a:ext cx="6128601" cy="4235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es-MX" sz="2000" dirty="0">
                <a:solidFill>
                  <a:schemeClr val="bg1"/>
                </a:solidFill>
                <a:latin typeface="Arial"/>
                <a:ea typeface="Calibri"/>
                <a:cs typeface="Times New Roman"/>
              </a:rPr>
              <a:t>Algunos ejemplos de alelos dominantes y recesivos </a:t>
            </a:r>
            <a:endParaRPr lang="es-MX" sz="20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84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Unidad de aprendizaje: Genética </a:t>
            </a:r>
            <a:r>
              <a:rPr lang="es-MX" dirty="0"/>
              <a:t>G</a:t>
            </a:r>
            <a:r>
              <a:rPr lang="es-MX" dirty="0" smtClean="0"/>
              <a:t>eneral 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509546"/>
              </p:ext>
            </p:extLst>
          </p:nvPr>
        </p:nvGraphicFramePr>
        <p:xfrm>
          <a:off x="1850517" y="2501257"/>
          <a:ext cx="9058275" cy="32004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{3B4B98B0-60AC-42C2-AFA5-B58CD77FA1E5}</a:tableStyleId>
              </a:tblPr>
              <a:tblGrid>
                <a:gridCol w="905827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 </a:t>
                      </a:r>
                      <a:endParaRPr lang="es-MX" sz="2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UNIDAD DE COMPETENCIA II</a:t>
                      </a:r>
                      <a:endParaRPr lang="es-MX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485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PROPÓSITO DE LA UNIDAD DE APRENDIZAJE: Al finalizar el curso el estudiante será capaz de aplicar  e interpretar de manera esquemática cómo se transmiten los genes para la expresión del genotipo y el fenotipo en las plantas y los animales,  principios importantes para conservar, mejorar y combinar la herencia de los mismos,  formando nuevas variedades o razas o mejorando las ya existentes. A partir de identificar los caracteres objetivos de la producción animal, su forma y composición química como factores de la herencia llamados genes.  Y La segregación genética a través   de las leyes de la herencia. Estos conocimientos se identificarán a través de lectura y de tareas de investigación con productores o aprovechando la posta zootécnica del Centro Universitario UAEM </a:t>
                      </a:r>
                      <a:r>
                        <a:rPr lang="es-MX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Temascaltepec</a:t>
                      </a:r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s-MX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19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GENES LETALES 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La acción de los genes letales origina la muerte o el daño físico del animal. </a:t>
            </a:r>
          </a:p>
          <a:p>
            <a:r>
              <a:rPr lang="es-MX" dirty="0" smtClean="0"/>
              <a:t>Los genes que provocan alteraciones o mutilaciones pueden llamarse </a:t>
            </a:r>
            <a:r>
              <a:rPr lang="es-MX" dirty="0" err="1" smtClean="0"/>
              <a:t>semi</a:t>
            </a:r>
            <a:r>
              <a:rPr lang="es-MX" dirty="0" smtClean="0"/>
              <a:t>-letales porque el animal no siempre muere.</a:t>
            </a:r>
          </a:p>
          <a:p>
            <a:r>
              <a:rPr lang="es-MX" dirty="0" smtClean="0"/>
              <a:t>Pueden ser de naturaleza dominante o recesiva 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5599134" y="1828800"/>
            <a:ext cx="5724395" cy="56938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4000" dirty="0" smtClean="0"/>
              <a:t>Efectos en el fenotipo 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3200" b="1" dirty="0" smtClean="0"/>
              <a:t>Para un alelo letal D dominante </a:t>
            </a:r>
          </a:p>
          <a:p>
            <a:r>
              <a:rPr lang="es-MX" sz="3200" b="1" dirty="0" smtClean="0"/>
              <a:t>DD muere; </a:t>
            </a:r>
            <a:r>
              <a:rPr lang="es-MX" sz="3200" b="1" dirty="0" err="1" smtClean="0"/>
              <a:t>Dd</a:t>
            </a:r>
            <a:r>
              <a:rPr lang="es-MX" sz="3200" b="1" dirty="0" smtClean="0"/>
              <a:t> muere; </a:t>
            </a:r>
            <a:r>
              <a:rPr lang="es-MX" sz="3200" b="1" dirty="0" err="1" smtClean="0"/>
              <a:t>dd</a:t>
            </a:r>
            <a:r>
              <a:rPr lang="es-MX" sz="3200" b="1" dirty="0" smtClean="0"/>
              <a:t> vive</a:t>
            </a:r>
          </a:p>
          <a:p>
            <a:endParaRPr lang="es-MX" sz="3200" b="1" dirty="0"/>
          </a:p>
          <a:p>
            <a:pPr marL="342900" indent="-342900">
              <a:buAutoNum type="arabicPeriod" startAt="2"/>
            </a:pPr>
            <a:r>
              <a:rPr lang="es-MX" sz="3200" b="1" dirty="0" smtClean="0"/>
              <a:t>Para un alelo l letal recesivo </a:t>
            </a:r>
          </a:p>
          <a:p>
            <a:pPr marL="342900" indent="-342900">
              <a:buAutoNum type="arabicPeriod" startAt="2"/>
            </a:pPr>
            <a:endParaRPr lang="es-MX" sz="3200" b="1" dirty="0"/>
          </a:p>
          <a:p>
            <a:r>
              <a:rPr lang="es-MX" sz="3200" b="1" dirty="0" smtClean="0"/>
              <a:t>LL vive; Ll vive; ll muere</a:t>
            </a:r>
          </a:p>
          <a:p>
            <a:r>
              <a:rPr lang="es-MX" sz="2400" b="1" dirty="0" smtClean="0"/>
              <a:t>Los genes letales sueles ser recesivos</a:t>
            </a:r>
            <a:r>
              <a:rPr lang="es-MX" sz="3200" b="1" dirty="0" smtClean="0"/>
              <a:t> </a:t>
            </a:r>
          </a:p>
          <a:p>
            <a:endParaRPr lang="es-MX" sz="3200" dirty="0"/>
          </a:p>
          <a:p>
            <a:r>
              <a:rPr lang="es-MX" dirty="0" smtClean="0"/>
              <a:t>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341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/>
              <a:t>Genes letales </a:t>
            </a:r>
            <a:endParaRPr lang="es-MX" sz="5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03" y="2047462"/>
            <a:ext cx="6345056" cy="4365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8091814" y="2217107"/>
            <a:ext cx="2526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/>
              <a:t>Hidrocefalia </a:t>
            </a:r>
            <a:endParaRPr lang="es-MX" sz="3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797060" y="3489740"/>
            <a:ext cx="5202874" cy="15696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400" dirty="0"/>
              <a:t>La hidrocefalia se define como el </a:t>
            </a:r>
            <a:r>
              <a:rPr lang="es-MX" sz="2400" dirty="0" smtClean="0"/>
              <a:t>proceso consistente </a:t>
            </a:r>
            <a:r>
              <a:rPr lang="es-MX" sz="2400" dirty="0"/>
              <a:t>en el acúmulo </a:t>
            </a:r>
            <a:r>
              <a:rPr lang="es-MX" sz="2400" dirty="0" smtClean="0"/>
              <a:t>patológico de </a:t>
            </a:r>
            <a:r>
              <a:rPr lang="es-MX" sz="2400" dirty="0"/>
              <a:t>líquido cefalorraquídeo (LCR) en la </a:t>
            </a:r>
            <a:r>
              <a:rPr lang="es-MX" sz="2400" dirty="0" smtClean="0"/>
              <a:t>cavidad craneal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43856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5400" dirty="0">
                <a:solidFill>
                  <a:srgbClr val="E5E6DA"/>
                </a:solidFill>
              </a:rPr>
              <a:t>Genes letales 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7" y="2219194"/>
            <a:ext cx="6178915" cy="413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578258" y="3460780"/>
            <a:ext cx="6096000" cy="156966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sz="2400" dirty="0" smtClean="0"/>
              <a:t>es </a:t>
            </a:r>
            <a:r>
              <a:rPr lang="es-MX" sz="2400" dirty="0"/>
              <a:t>un defecto congénito de las estructuras que forman la bóveda palatina, y es característico por una hendidura o apertura en el paladar superior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914367" y="2567836"/>
            <a:ext cx="3789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>
                <a:solidFill>
                  <a:srgbClr val="3C4743"/>
                </a:solidFill>
              </a:rPr>
              <a:t>El paladar hendido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94000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5400" dirty="0">
                <a:solidFill>
                  <a:srgbClr val="E5E6DA"/>
                </a:solidFill>
              </a:rPr>
              <a:t>Genes letales 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4394"/>
            <a:ext cx="5549796" cy="431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400801" y="3567750"/>
            <a:ext cx="43966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2"/>
                </a:solidFill>
              </a:rPr>
              <a:t> </a:t>
            </a:r>
            <a:r>
              <a:rPr lang="es-ES" sz="2800" b="1" i="1" dirty="0">
                <a:solidFill>
                  <a:schemeClr val="tx2"/>
                </a:solidFill>
              </a:rPr>
              <a:t>atresia rectal, atresia </a:t>
            </a:r>
            <a:r>
              <a:rPr lang="es-ES" sz="2800" b="1" i="1" dirty="0" err="1">
                <a:solidFill>
                  <a:schemeClr val="tx2"/>
                </a:solidFill>
              </a:rPr>
              <a:t>anorrectal</a:t>
            </a:r>
            <a:r>
              <a:rPr lang="es-ES" sz="2800" b="1" i="1" dirty="0">
                <a:solidFill>
                  <a:schemeClr val="tx2"/>
                </a:solidFill>
              </a:rPr>
              <a:t> o ano </a:t>
            </a:r>
            <a:r>
              <a:rPr lang="es-ES" sz="2800" b="1" i="1" dirty="0" err="1">
                <a:solidFill>
                  <a:schemeClr val="tx2"/>
                </a:solidFill>
              </a:rPr>
              <a:t>imperforado</a:t>
            </a:r>
            <a:r>
              <a:rPr lang="es-ES" sz="2800" b="1" i="1" dirty="0">
                <a:solidFill>
                  <a:schemeClr val="tx2"/>
                </a:solidFill>
              </a:rPr>
              <a:t> </a:t>
            </a:r>
            <a:r>
              <a:rPr lang="es-ES" sz="2800" b="1" i="1" dirty="0" smtClean="0">
                <a:solidFill>
                  <a:schemeClr val="tx2"/>
                </a:solidFill>
              </a:rPr>
              <a:t>se </a:t>
            </a:r>
            <a:r>
              <a:rPr lang="es-ES" sz="2800" b="1" i="1" dirty="0">
                <a:solidFill>
                  <a:schemeClr val="tx2"/>
                </a:solidFill>
              </a:rPr>
              <a:t>caracteriza porque el </a:t>
            </a:r>
            <a:r>
              <a:rPr lang="es-ES" sz="2800" b="1" i="1" dirty="0" smtClean="0">
                <a:solidFill>
                  <a:schemeClr val="tx2"/>
                </a:solidFill>
              </a:rPr>
              <a:t>recto </a:t>
            </a:r>
            <a:r>
              <a:rPr lang="es-ES" sz="2800" b="1" i="1" dirty="0">
                <a:solidFill>
                  <a:schemeClr val="tx2"/>
                </a:solidFill>
              </a:rPr>
              <a:t>no está conectado al </a:t>
            </a:r>
            <a:r>
              <a:rPr lang="es-ES" sz="2800" b="1" i="1" dirty="0" smtClean="0">
                <a:solidFill>
                  <a:schemeClr val="tx2"/>
                </a:solidFill>
              </a:rPr>
              <a:t>ano</a:t>
            </a:r>
            <a:endParaRPr lang="es-MX" sz="2800" b="1" i="1" dirty="0">
              <a:solidFill>
                <a:schemeClr val="tx2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914367" y="2555310"/>
            <a:ext cx="36391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i="1" dirty="0">
                <a:solidFill>
                  <a:srgbClr val="3C4743"/>
                </a:solidFill>
              </a:rPr>
              <a:t>La atresia anal</a:t>
            </a:r>
            <a:endParaRPr lang="es-MX" sz="4400" b="1" i="1" dirty="0"/>
          </a:p>
        </p:txBody>
      </p:sp>
    </p:spTree>
    <p:extLst>
      <p:ext uri="{BB962C8B-B14F-4D97-AF65-F5344CB8AC3E}">
        <p14:creationId xmlns:p14="http://schemas.microsoft.com/office/powerpoint/2010/main" val="356583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Mutaciones 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smtClean="0"/>
              <a:t>ES UN CAMBIO DE UN GEN Y ESTE CAMBIO ES HEREDABLE.</a:t>
            </a:r>
          </a:p>
          <a:p>
            <a:r>
              <a:rPr lang="es-MX" dirty="0" smtClean="0"/>
              <a:t>ESTAS MUTACIONES ORIGINAN NUEVOS ALELOS EN LOCI PARTICULARES </a:t>
            </a:r>
          </a:p>
          <a:p>
            <a:r>
              <a:rPr lang="es-MX" dirty="0" smtClean="0"/>
              <a:t>LA FRECUENCIA EN UNA MUTACIÓN ES 1 EN 1000 000</a:t>
            </a:r>
          </a:p>
          <a:p>
            <a:r>
              <a:rPr lang="es-MX" dirty="0" smtClean="0"/>
              <a:t>OVEJAS “PATA CORTA” ANCONAS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130" y="2194774"/>
            <a:ext cx="5399540" cy="433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83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HISTORIA OVEJAS ANCONA 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63047" y="2465293"/>
            <a:ext cx="4863646" cy="3711669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s-MX" sz="2400" b="1" i="1" dirty="0" smtClean="0"/>
              <a:t>En 1970, en la granja de un pastor nació un cordero </a:t>
            </a:r>
            <a:r>
              <a:rPr lang="es-MX" sz="2400" b="1" i="1" dirty="0" err="1" smtClean="0"/>
              <a:t>pati</a:t>
            </a:r>
            <a:r>
              <a:rPr lang="es-MX" sz="2400" b="1" i="1" dirty="0" smtClean="0"/>
              <a:t>-corto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b="1" i="1" dirty="0" err="1" smtClean="0"/>
              <a:t>Seth</a:t>
            </a:r>
            <a:r>
              <a:rPr lang="es-MX" sz="2400" b="1" i="1" dirty="0" smtClean="0"/>
              <a:t> </a:t>
            </a:r>
            <a:r>
              <a:rPr lang="es-MX" sz="2400" b="1" i="1" dirty="0" err="1" smtClean="0"/>
              <a:t>Wrigt</a:t>
            </a:r>
            <a:r>
              <a:rPr lang="es-MX" sz="2400" b="1" i="1" dirty="0" smtClean="0"/>
              <a:t> encontró muy útil esta característica porque el cordero no podía saltar las cercas.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MX" sz="2400" b="1" i="1" dirty="0" smtClean="0"/>
              <a:t>Así que utilizó e este cordero como semental para las futuras camadas </a:t>
            </a:r>
            <a:endParaRPr lang="es-MX" sz="2400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500" y="2233569"/>
            <a:ext cx="5090586" cy="3503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5 Conector recto"/>
          <p:cNvCxnSpPr/>
          <p:nvPr/>
        </p:nvCxnSpPr>
        <p:spPr>
          <a:xfrm flipV="1">
            <a:off x="5774499" y="2016690"/>
            <a:ext cx="5223587" cy="390812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 flipV="1">
            <a:off x="5774500" y="2169091"/>
            <a:ext cx="5498925" cy="37557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6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MUTACIÓN ESPONTÁNEA 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err="1" smtClean="0"/>
              <a:t>Seth</a:t>
            </a:r>
            <a:r>
              <a:rPr lang="es-MX" dirty="0" smtClean="0"/>
              <a:t> obtuvo un rebaño de este tipo, </a:t>
            </a:r>
            <a:r>
              <a:rPr lang="es-MX" dirty="0" err="1" smtClean="0"/>
              <a:t>popularizandose</a:t>
            </a:r>
            <a:r>
              <a:rPr lang="es-MX" dirty="0" smtClean="0"/>
              <a:t> </a:t>
            </a:r>
          </a:p>
          <a:p>
            <a:r>
              <a:rPr lang="es-MX" dirty="0" smtClean="0"/>
              <a:t>Que sucedió con las ovejas de </a:t>
            </a:r>
            <a:r>
              <a:rPr lang="es-MX" dirty="0" err="1" smtClean="0"/>
              <a:t>Seth</a:t>
            </a:r>
            <a:r>
              <a:rPr lang="es-MX" dirty="0" smtClean="0"/>
              <a:t> </a:t>
            </a:r>
            <a:r>
              <a:rPr lang="es-MX" dirty="0" err="1" smtClean="0"/>
              <a:t>Wrigth</a:t>
            </a:r>
            <a:r>
              <a:rPr lang="es-MX" dirty="0" smtClean="0"/>
              <a:t> </a:t>
            </a:r>
          </a:p>
          <a:p>
            <a:r>
              <a:rPr lang="es-MX" dirty="0" smtClean="0"/>
              <a:t>OCURRIO UNA MUTACIÓN </a:t>
            </a:r>
          </a:p>
          <a:p>
            <a:r>
              <a:rPr lang="es-MX" dirty="0" smtClean="0"/>
              <a:t>Mas específicamente </a:t>
            </a:r>
          </a:p>
          <a:p>
            <a:r>
              <a:rPr lang="es-MX" dirty="0" smtClean="0"/>
              <a:t>UNA MUTACIÓN ESPONTÁNEA 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967" y="2009774"/>
            <a:ext cx="5039364" cy="4391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77305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PLEIOTROPIA 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50729" y="2465293"/>
            <a:ext cx="4775964" cy="3711669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3200" dirty="0" smtClean="0"/>
              <a:t>CUANDO EL MISMO GEN TIENE DIFERENTES EFECTOS SOBRE DIFERENTES CARACTERES AL MISMO TIEMPO </a:t>
            </a:r>
            <a:endParaRPr lang="es-MX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608675" y="3965466"/>
            <a:ext cx="4358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Oveja </a:t>
            </a:r>
            <a:r>
              <a:rPr lang="es-MX" sz="2400" dirty="0" err="1" smtClean="0"/>
              <a:t>Drysdale</a:t>
            </a:r>
            <a:r>
              <a:rPr lang="es-MX" sz="2400" dirty="0" smtClean="0"/>
              <a:t> de Nueva Zelanda</a:t>
            </a:r>
            <a:endParaRPr lang="es-MX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207606" y="4665735"/>
            <a:ext cx="698986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b="1" i="1" dirty="0" smtClean="0"/>
              <a:t>Vellón acusadamente </a:t>
            </a:r>
            <a:r>
              <a:rPr lang="es-MX" sz="2400" b="1" i="1" dirty="0" err="1" smtClean="0"/>
              <a:t>medulado</a:t>
            </a:r>
            <a:r>
              <a:rPr lang="es-MX" sz="2400" b="1" i="1" dirty="0" smtClean="0"/>
              <a:t> ideal para alfombras</a:t>
            </a:r>
            <a:endParaRPr lang="es-MX" sz="2400" b="1" i="1" dirty="0"/>
          </a:p>
        </p:txBody>
      </p:sp>
      <p:sp>
        <p:nvSpPr>
          <p:cNvPr id="7" name="6 Flecha derecha"/>
          <p:cNvSpPr/>
          <p:nvPr/>
        </p:nvSpPr>
        <p:spPr>
          <a:xfrm rot="5400000">
            <a:off x="5988730" y="5432759"/>
            <a:ext cx="990671" cy="484632"/>
          </a:xfrm>
          <a:prstGeom prst="rightArrow">
            <a:avLst/>
          </a:prstGeom>
          <a:solidFill>
            <a:schemeClr val="tx2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derecha"/>
          <p:cNvSpPr/>
          <p:nvPr/>
        </p:nvSpPr>
        <p:spPr>
          <a:xfrm rot="16200000">
            <a:off x="8292462" y="5410837"/>
            <a:ext cx="990671" cy="484632"/>
          </a:xfrm>
          <a:prstGeom prst="rightArrow">
            <a:avLst/>
          </a:prstGeom>
          <a:solidFill>
            <a:schemeClr val="tx2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5433435" y="6213273"/>
            <a:ext cx="6029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i="1" dirty="0" smtClean="0"/>
              <a:t>CUERNOS MUY FUERTES  = PROBLEMA EN EL ESQUILEO</a:t>
            </a:r>
            <a:endParaRPr lang="es-MX" sz="20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841" y="481273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606" y="2286106"/>
            <a:ext cx="1786951" cy="134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870" y="4903807"/>
            <a:ext cx="2430225" cy="182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19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PLEIOTROPIA 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El gen que permite manifestar el vellón  ideal para alfombras es el mismo gen que actúa sobre el crecimiento y fortaleza de los cuernos.</a:t>
            </a:r>
          </a:p>
          <a:p>
            <a:r>
              <a:rPr lang="es-MX" dirty="0" smtClean="0"/>
              <a:t>Los cuernos son un peligro para trasquilar al ovino </a:t>
            </a:r>
          </a:p>
          <a:p>
            <a:r>
              <a:rPr lang="es-MX" dirty="0" smtClean="0"/>
              <a:t>Cuando se trata de disminuir el tamaño de los cuernos el vellón pierde calidad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099" y="1828456"/>
            <a:ext cx="6703197" cy="50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30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EPISTASIA 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smtClean="0"/>
              <a:t>UN GEN “ENMASCARA” LA EXPRESIÓN DE OTRO (AMBOS EN EL MISMO CROMOSOMA).</a:t>
            </a:r>
          </a:p>
          <a:p>
            <a:endParaRPr lang="es-MX" dirty="0"/>
          </a:p>
          <a:p>
            <a:r>
              <a:rPr lang="es-MX" dirty="0" smtClean="0"/>
              <a:t>EL GEN QUE ENMASCARA SE CONSIDERA EPISTÁTICO  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350695" y="2993721"/>
            <a:ext cx="5088765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dirty="0" err="1" smtClean="0"/>
              <a:t>Leghorn</a:t>
            </a:r>
            <a:r>
              <a:rPr lang="es-MX" sz="2400" dirty="0" smtClean="0"/>
              <a:t> Blanca (White </a:t>
            </a:r>
            <a:r>
              <a:rPr lang="es-MX" sz="2400" dirty="0" err="1" smtClean="0"/>
              <a:t>Leghorn</a:t>
            </a:r>
            <a:r>
              <a:rPr lang="es-MX" sz="2400" dirty="0" smtClean="0"/>
              <a:t> = WLH)</a:t>
            </a:r>
          </a:p>
          <a:p>
            <a:r>
              <a:rPr lang="es-MX" sz="2400" dirty="0" smtClean="0"/>
              <a:t> [en realidad es un ave colorada IICC]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588690" y="2304789"/>
            <a:ext cx="291188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lang="es-MX" sz="2400" i="1" dirty="0">
                <a:solidFill>
                  <a:srgbClr val="3C4743"/>
                </a:solidFill>
              </a:rPr>
              <a:t>Ejemplo: aves blancas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452987" y="48661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X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6588690" y="485365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IICC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7952267" y="4869029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iicc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288759" y="4070959"/>
            <a:ext cx="393966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i="1" dirty="0" smtClean="0"/>
              <a:t>White Wyandotte (blanca </a:t>
            </a:r>
            <a:r>
              <a:rPr lang="es-MX" sz="2400" i="1" dirty="0" err="1" smtClean="0"/>
              <a:t>iicc</a:t>
            </a:r>
            <a:r>
              <a:rPr lang="es-MX" sz="2400" i="1" dirty="0" smtClean="0"/>
              <a:t>)</a:t>
            </a:r>
            <a:endParaRPr lang="es-MX" sz="2400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9500577" y="5053695"/>
            <a:ext cx="13789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 = Inhibidor</a:t>
            </a:r>
          </a:p>
          <a:p>
            <a:r>
              <a:rPr lang="es-MX" dirty="0" smtClean="0"/>
              <a:t>C = Colorado</a:t>
            </a:r>
          </a:p>
          <a:p>
            <a:r>
              <a:rPr lang="es-MX" dirty="0"/>
              <a:t>c</a:t>
            </a:r>
            <a:r>
              <a:rPr lang="es-MX" dirty="0" smtClean="0"/>
              <a:t> = Blanco</a:t>
            </a:r>
            <a:endParaRPr lang="es-MX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7605433" y="5238361"/>
            <a:ext cx="0" cy="369332"/>
          </a:xfrm>
          <a:prstGeom prst="straightConnector1">
            <a:avLst/>
          </a:prstGeom>
          <a:ln w="57150">
            <a:solidFill>
              <a:schemeClr val="tx2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7452987" y="5977025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IiCc</a:t>
            </a:r>
            <a:r>
              <a:rPr lang="es-MX" dirty="0" smtClean="0"/>
              <a:t> = Todas Blancas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95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s-MX" dirty="0"/>
              <a:t>Otros factores que afectan las leyes de Mendel </a:t>
            </a:r>
            <a:endParaRPr lang="es-ES" noProof="1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s-ES" noProof="1" smtClean="0"/>
              <a:t>Introducción a genética cuantitativa</a:t>
            </a:r>
            <a:endParaRPr lang="es-ES" noProof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1" b="100000" l="7676" r="96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84583"/>
            <a:ext cx="285908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EPISTASIS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574766" y="1828456"/>
            <a:ext cx="78115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/>
              </a:rPr>
              <a:t>EPISTASIS.- Interacciones </a:t>
            </a:r>
            <a:r>
              <a:rPr kumimoji="0" lang="es-MX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/>
              </a:rPr>
              <a:t>Interloci</a:t>
            </a:r>
            <a:r>
              <a:rPr kumimoji="0" lang="es-MX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/>
              </a:rPr>
              <a:t> (entre genes no alélicos)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574766" y="3940675"/>
            <a:ext cx="9892792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La </a:t>
            </a:r>
            <a:r>
              <a:rPr lang="es-MX" sz="32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epistasis</a:t>
            </a:r>
            <a:r>
              <a:rPr lang="es-MX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se forma por combinaciones de genes no alélicos, es decir, la acción de </a:t>
            </a:r>
            <a:r>
              <a:rPr lang="es-MX" sz="32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ABc</a:t>
            </a:r>
            <a:r>
              <a:rPr lang="es-MX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 ABC, por ejemplo, puede proporcionar algo adicional al comportamiento de ese animal.</a:t>
            </a:r>
            <a:endParaRPr lang="es-ES" sz="32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0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EPISTASIS</a:t>
            </a:r>
            <a:endParaRPr lang="es-MX" dirty="0"/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533400" y="4924425"/>
            <a:ext cx="82296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La combinación específica de esos cuatro genes (</a:t>
            </a:r>
            <a:r>
              <a:rPr lang="es-MX" sz="28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epistasis</a:t>
            </a:r>
            <a:r>
              <a:rPr lang="es-MX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), provoca una producción adicional de 7 kg al comportamiento de ese animal.</a:t>
            </a:r>
            <a:endParaRPr lang="es-ES" sz="28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264229" y="1816014"/>
            <a:ext cx="6096000" cy="31208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MX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Suponga los valores aditivos:</a:t>
            </a:r>
          </a:p>
          <a:p>
            <a:pPr>
              <a:spcBef>
                <a:spcPct val="20000"/>
              </a:spcBef>
            </a:pPr>
            <a:r>
              <a:rPr lang="es-MX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A = B </a:t>
            </a: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= </a:t>
            </a:r>
            <a:r>
              <a:rPr lang="es-MX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 kg           </a:t>
            </a:r>
          </a:p>
          <a:p>
            <a:pPr>
              <a:spcBef>
                <a:spcPct val="20000"/>
              </a:spcBef>
            </a:pPr>
            <a:r>
              <a:rPr lang="es-MX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a = 5 kg</a:t>
            </a:r>
          </a:p>
          <a:p>
            <a:pPr>
              <a:spcBef>
                <a:spcPct val="20000"/>
              </a:spcBef>
            </a:pPr>
            <a:r>
              <a:rPr lang="es-ES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Suponga </a:t>
            </a:r>
            <a:r>
              <a:rPr lang="es-ES" sz="2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epistasis</a:t>
            </a:r>
            <a:r>
              <a:rPr lang="es-ES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por A</a:t>
            </a:r>
            <a:r>
              <a:rPr lang="es-MX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</a:t>
            </a:r>
            <a:r>
              <a:rPr lang="es-ES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BB </a:t>
            </a: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r>
              <a:rPr lang="es-MX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7</a:t>
            </a:r>
          </a:p>
          <a:p>
            <a:pPr>
              <a:spcBef>
                <a:spcPct val="20000"/>
              </a:spcBef>
            </a:pPr>
            <a:endParaRPr lang="es-MX" sz="2400" b="1" dirty="0">
              <a:solidFill>
                <a:schemeClr val="tx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spcBef>
                <a:spcPct val="20000"/>
              </a:spcBef>
            </a:pPr>
            <a:r>
              <a:rPr lang="es-MX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Por lo tanto: </a:t>
            </a:r>
          </a:p>
          <a:p>
            <a:pPr>
              <a:spcBef>
                <a:spcPct val="20000"/>
              </a:spcBef>
            </a:pPr>
            <a:r>
              <a:rPr lang="es-MX" sz="2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AaBB</a:t>
            </a:r>
            <a:r>
              <a:rPr lang="es-MX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= </a:t>
            </a:r>
            <a:r>
              <a:rPr lang="es-MX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</a:t>
            </a: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+5+10+10+7 = 42</a:t>
            </a:r>
            <a:endParaRPr lang="es-ES" sz="2400" b="1" dirty="0">
              <a:solidFill>
                <a:schemeClr val="tx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41723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821410" y="2866730"/>
            <a:ext cx="99478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•	DALTON   (1980).  INTRODUCCIÓN A  LA GENÉTICA ANIMAL PRÁCTICA . ZARAGOZA, ESPAÑA</a:t>
            </a:r>
          </a:p>
          <a:p>
            <a:r>
              <a:rPr lang="es-MX" dirty="0"/>
              <a:t>•	LEVINE      (1982) . GENETICA . EDITORIAL CECSA . MEXICO</a:t>
            </a:r>
          </a:p>
          <a:p>
            <a:r>
              <a:rPr lang="es-MX" dirty="0"/>
              <a:t>•	TAMARIN R. (2008) PRINCIPIOS DE GENÉTICA.  EDITORIAL REVERTÉ. </a:t>
            </a:r>
          </a:p>
          <a:p>
            <a:r>
              <a:rPr lang="es-MX" dirty="0"/>
              <a:t>•	PASSARGE  E.  (2007). GENÉTICA TEXTO Y ATLAS. EDITORIAL MÉDICA PANAMERICANA. MADRID ESPAÑA</a:t>
            </a:r>
          </a:p>
          <a:p>
            <a:r>
              <a:rPr lang="es-MX" dirty="0"/>
              <a:t>•	PIERCE B.  (2010). GENÉTICA UN ENFOQUE  CONCEPTUAL.  EDITORIAL MÉDICA PANAMERICANA. MADRID ESPAÑA.</a:t>
            </a:r>
          </a:p>
        </p:txBody>
      </p:sp>
    </p:spTree>
    <p:extLst>
      <p:ext uri="{BB962C8B-B14F-4D97-AF65-F5344CB8AC3E}">
        <p14:creationId xmlns:p14="http://schemas.microsoft.com/office/powerpoint/2010/main" val="50471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5000"/>
              </a:lnSpc>
              <a:spcBef>
                <a:spcPts val="0"/>
              </a:spcBef>
              <a:buNone/>
            </a:pPr>
            <a:r>
              <a:rPr lang="es-ES" noProof="1" smtClean="0"/>
              <a:t>Planteamiento del problema de las leyes de Mendel </a:t>
            </a:r>
            <a:endParaRPr lang="es-ES" noProof="1"/>
          </a:p>
        </p:txBody>
      </p:sp>
      <p:sp>
        <p:nvSpPr>
          <p:cNvPr id="3" name="2 CuadroTexto"/>
          <p:cNvSpPr txBox="1"/>
          <p:nvPr/>
        </p:nvSpPr>
        <p:spPr>
          <a:xfrm>
            <a:off x="463463" y="2232857"/>
            <a:ext cx="3356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Mendel consideró que un solo gen era responsable de un carácter simple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463429" y="2230344"/>
            <a:ext cx="46216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producción de algunas características, están involucrados muchos genes 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4734838" y="2230344"/>
            <a:ext cx="75157" cy="4270664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CANCIÓN DEL SORULLO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3442" y="1966585"/>
            <a:ext cx="2314810" cy="3986213"/>
          </a:xfrm>
        </p:spPr>
        <p:txBody>
          <a:bodyPr>
            <a:noAutofit/>
          </a:bodyPr>
          <a:lstStyle/>
          <a:p>
            <a:r>
              <a:rPr lang="es-MX" sz="1400" dirty="0">
                <a:latin typeface="arial"/>
              </a:rPr>
              <a:t>Esta es la cumbia de la boda!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/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¡señorita capullo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acepta usted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como esposo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al señor sorullo!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/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ella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¡hay si acepto!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/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¡señor sorullo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acepta usted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por esposa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>ala señorita capullo! </a:t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/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/>
            </a:r>
            <a:br>
              <a:rPr lang="es-MX" sz="1400" dirty="0">
                <a:latin typeface="arial"/>
              </a:rPr>
            </a:br>
            <a:r>
              <a:rPr lang="es-MX" sz="1400" dirty="0">
                <a:latin typeface="arial"/>
              </a:rPr>
              <a:t/>
            </a:r>
            <a:br>
              <a:rPr lang="es-MX" sz="1400" dirty="0">
                <a:latin typeface="arial"/>
              </a:rPr>
            </a:br>
            <a:endParaRPr lang="es-MX" sz="1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529649" y="1966584"/>
            <a:ext cx="242245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ts val="1500"/>
              </a:spcBef>
            </a:pPr>
            <a:r>
              <a:rPr lang="es-MX" sz="1400" dirty="0">
                <a:solidFill>
                  <a:srgbClr val="3C4743"/>
                </a:solidFill>
                <a:latin typeface="arial"/>
              </a:rPr>
              <a:t>El marido soporto por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muchos años pero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a la larga el silencio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le hizo daño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 smtClean="0">
                <a:solidFill>
                  <a:srgbClr val="3C4743"/>
                </a:solidFill>
                <a:latin typeface="arial"/>
              </a:rPr>
              <a:t>decidió </a:t>
            </a:r>
            <a:r>
              <a:rPr lang="es-MX" sz="1400" dirty="0">
                <a:solidFill>
                  <a:srgbClr val="3C4743"/>
                </a:solidFill>
                <a:latin typeface="arial"/>
              </a:rPr>
              <a:t>confesar </a:t>
            </a:r>
            <a:r>
              <a:rPr lang="es-MX" sz="1400" dirty="0" smtClean="0">
                <a:solidFill>
                  <a:srgbClr val="3C4743"/>
                </a:solidFill>
                <a:latin typeface="arial"/>
              </a:rPr>
              <a:t>a su </a:t>
            </a:r>
            <a:r>
              <a:rPr lang="es-MX" sz="1400" dirty="0">
                <a:solidFill>
                  <a:srgbClr val="3C4743"/>
                </a:solidFill>
                <a:latin typeface="arial"/>
              </a:rPr>
              <a:t>mujer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a si lo hizo y ahora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ustedes van a ver.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/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Oye capullo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a todos los quiero igual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todos son angelitos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y los llevo </a:t>
            </a:r>
            <a:r>
              <a:rPr lang="es-MX" sz="1400" dirty="0" smtClean="0">
                <a:solidFill>
                  <a:srgbClr val="3C4743"/>
                </a:solidFill>
                <a:latin typeface="arial"/>
              </a:rPr>
              <a:t>aquí </a:t>
            </a:r>
            <a:r>
              <a:rPr lang="es-MX" sz="1400" dirty="0">
                <a:solidFill>
                  <a:srgbClr val="3C4743"/>
                </a:solidFill>
                <a:latin typeface="arial"/>
              </a:rPr>
              <a:t>en el alma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pero hablemos </a:t>
            </a:r>
            <a:r>
              <a:rPr lang="es-MX" sz="1400" dirty="0" smtClean="0">
                <a:solidFill>
                  <a:srgbClr val="3C4743"/>
                </a:solidFill>
                <a:latin typeface="arial"/>
              </a:rPr>
              <a:t>del negrito </a:t>
            </a:r>
            <a:r>
              <a:rPr lang="es-MX" sz="1400" dirty="0">
                <a:solidFill>
                  <a:srgbClr val="3C4743"/>
                </a:solidFill>
                <a:latin typeface="arial"/>
              </a:rPr>
              <a:t/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sin perder la calma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/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EL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¡ dime capullo es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hijo </a:t>
            </a:r>
            <a:r>
              <a:rPr lang="es-MX" sz="1400" dirty="0" err="1">
                <a:solidFill>
                  <a:srgbClr val="3C4743"/>
                </a:solidFill>
                <a:latin typeface="arial"/>
              </a:rPr>
              <a:t>mio</a:t>
            </a:r>
            <a:r>
              <a:rPr lang="es-MX" sz="1400" dirty="0">
                <a:solidFill>
                  <a:srgbClr val="3C4743"/>
                </a:solidFill>
                <a:latin typeface="arial"/>
              </a:rPr>
              <a:t> el negrito!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/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endParaRPr lang="es-MX" sz="1400" dirty="0">
              <a:solidFill>
                <a:srgbClr val="3C4743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632548" y="2004163"/>
            <a:ext cx="2273379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rgbClr val="3C4743"/>
                </a:solidFill>
                <a:latin typeface="arial"/>
              </a:rPr>
              <a:t>el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¡si acepto!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/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 smtClean="0">
                <a:solidFill>
                  <a:srgbClr val="3C4743"/>
                </a:solidFill>
                <a:latin typeface="arial"/>
              </a:rPr>
              <a:t>Había </a:t>
            </a:r>
            <a:r>
              <a:rPr lang="es-MX" sz="1400" dirty="0">
                <a:solidFill>
                  <a:srgbClr val="3C4743"/>
                </a:solidFill>
                <a:latin typeface="arial"/>
              </a:rPr>
              <a:t>una vez en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mi pueblo un matrimonio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 smtClean="0">
                <a:solidFill>
                  <a:srgbClr val="3C4743"/>
                </a:solidFill>
                <a:latin typeface="arial"/>
              </a:rPr>
              <a:t>rubio </a:t>
            </a:r>
            <a:r>
              <a:rPr lang="es-MX" sz="1400" dirty="0">
                <a:solidFill>
                  <a:srgbClr val="3C4743"/>
                </a:solidFill>
                <a:latin typeface="arial"/>
              </a:rPr>
              <a:t>como la mantequilla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yo puedo dar mi fe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y mi testimonio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que lo que digo no es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ninguna mentirilla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/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Del matrimonio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nacieron nueve hijos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ocho salieron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rubiecitos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yo lo vi </a:t>
            </a:r>
            <a:r>
              <a:rPr lang="es-MX" sz="1400" dirty="0" err="1">
                <a:solidFill>
                  <a:srgbClr val="3C4743"/>
                </a:solidFill>
                <a:latin typeface="arial"/>
              </a:rPr>
              <a:t>ami</a:t>
            </a:r>
            <a:r>
              <a:rPr lang="es-MX" sz="1400" dirty="0">
                <a:solidFill>
                  <a:srgbClr val="3C4743"/>
                </a:solidFill>
                <a:latin typeface="arial"/>
              </a:rPr>
              <a:t> nadie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me lo dijo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que el noveno resulto </a:t>
            </a:r>
            <a:br>
              <a:rPr lang="es-MX" sz="1400" dirty="0">
                <a:solidFill>
                  <a:srgbClr val="3C4743"/>
                </a:solidFill>
                <a:latin typeface="arial"/>
              </a:rPr>
            </a:br>
            <a:r>
              <a:rPr lang="es-MX" sz="1400" dirty="0">
                <a:solidFill>
                  <a:srgbClr val="3C4743"/>
                </a:solidFill>
                <a:latin typeface="arial"/>
              </a:rPr>
              <a:t>ser bien negrito 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9457151" y="3081403"/>
            <a:ext cx="2438488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spcBef>
                <a:spcPts val="1500"/>
              </a:spcBef>
            </a:pPr>
            <a:r>
              <a:rPr lang="es-MX" sz="1400" b="1" dirty="0" smtClean="0">
                <a:solidFill>
                  <a:srgbClr val="3C4743"/>
                </a:solidFill>
                <a:latin typeface="arial"/>
              </a:rPr>
              <a:t>Y ella </a:t>
            </a:r>
            <a:r>
              <a:rPr lang="es-MX" sz="1400" b="1" dirty="0">
                <a:solidFill>
                  <a:srgbClr val="3C4743"/>
                </a:solidFill>
                <a:latin typeface="arial"/>
              </a:rPr>
              <a:t>le contesto </a:t>
            </a:r>
            <a:br>
              <a:rPr lang="es-MX" sz="1400" b="1" dirty="0">
                <a:solidFill>
                  <a:srgbClr val="3C4743"/>
                </a:solidFill>
                <a:latin typeface="arial"/>
              </a:rPr>
            </a:br>
            <a:r>
              <a:rPr lang="es-MX" sz="1400" b="1" dirty="0">
                <a:solidFill>
                  <a:srgbClr val="3C4743"/>
                </a:solidFill>
                <a:latin typeface="arial"/>
              </a:rPr>
              <a:t>y ella le contesto </a:t>
            </a:r>
            <a:br>
              <a:rPr lang="es-MX" sz="1400" b="1" dirty="0">
                <a:solidFill>
                  <a:srgbClr val="3C4743"/>
                </a:solidFill>
                <a:latin typeface="arial"/>
              </a:rPr>
            </a:br>
            <a:r>
              <a:rPr lang="es-MX" sz="1400" b="1" dirty="0">
                <a:solidFill>
                  <a:srgbClr val="3C4743"/>
                </a:solidFill>
                <a:latin typeface="arial"/>
              </a:rPr>
              <a:t>oye sorullo </a:t>
            </a:r>
            <a:br>
              <a:rPr lang="es-MX" sz="1400" b="1" dirty="0">
                <a:solidFill>
                  <a:srgbClr val="3C4743"/>
                </a:solidFill>
                <a:latin typeface="arial"/>
              </a:rPr>
            </a:br>
            <a:r>
              <a:rPr lang="es-MX" sz="1400" b="1" dirty="0">
                <a:solidFill>
                  <a:srgbClr val="3C4743"/>
                </a:solidFill>
                <a:latin typeface="arial"/>
              </a:rPr>
              <a:t>el negrito es el </a:t>
            </a:r>
            <a:r>
              <a:rPr lang="es-MX" sz="1400" b="1" dirty="0" smtClean="0">
                <a:solidFill>
                  <a:srgbClr val="3C4743"/>
                </a:solidFill>
                <a:latin typeface="arial"/>
              </a:rPr>
              <a:t>único </a:t>
            </a:r>
            <a:r>
              <a:rPr lang="es-MX" sz="1400" b="1" dirty="0">
                <a:solidFill>
                  <a:srgbClr val="3C4743"/>
                </a:solidFill>
                <a:latin typeface="arial"/>
              </a:rPr>
              <a:t>tuyo </a:t>
            </a:r>
            <a:br>
              <a:rPr lang="es-MX" sz="1400" b="1" dirty="0">
                <a:solidFill>
                  <a:srgbClr val="3C4743"/>
                </a:solidFill>
                <a:latin typeface="arial"/>
              </a:rPr>
            </a:br>
            <a:r>
              <a:rPr lang="es-MX" sz="1400" b="1" dirty="0">
                <a:solidFill>
                  <a:srgbClr val="3C4743"/>
                </a:solidFill>
                <a:latin typeface="arial"/>
              </a:rPr>
              <a:t>oye sorullo </a:t>
            </a:r>
            <a:br>
              <a:rPr lang="es-MX" sz="1400" b="1" dirty="0">
                <a:solidFill>
                  <a:srgbClr val="3C4743"/>
                </a:solidFill>
                <a:latin typeface="arial"/>
              </a:rPr>
            </a:br>
            <a:r>
              <a:rPr lang="es-MX" sz="1400" b="1" dirty="0">
                <a:solidFill>
                  <a:srgbClr val="3C4743"/>
                </a:solidFill>
                <a:latin typeface="arial"/>
              </a:rPr>
              <a:t>el negrito es el </a:t>
            </a:r>
            <a:r>
              <a:rPr lang="es-MX" sz="1400" b="1" dirty="0" smtClean="0">
                <a:solidFill>
                  <a:srgbClr val="3C4743"/>
                </a:solidFill>
                <a:latin typeface="arial"/>
              </a:rPr>
              <a:t>único </a:t>
            </a:r>
            <a:r>
              <a:rPr lang="es-MX" sz="1400" b="1" dirty="0">
                <a:solidFill>
                  <a:srgbClr val="3C4743"/>
                </a:solidFill>
                <a:latin typeface="arial"/>
              </a:rPr>
              <a:t>tuyo.</a:t>
            </a:r>
            <a:endParaRPr lang="es-MX" sz="1400" b="1" dirty="0">
              <a:solidFill>
                <a:srgbClr val="3C47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90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EXPLICACIÓN GENÉTICA DEL SORULLO  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146876" y="2510725"/>
            <a:ext cx="100893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En las leyes de la herencia se tienen:</a:t>
            </a:r>
          </a:p>
          <a:p>
            <a:endParaRPr lang="es-MX" sz="2400" dirty="0"/>
          </a:p>
          <a:p>
            <a:r>
              <a:rPr lang="es-MX" sz="2400" dirty="0" smtClean="0"/>
              <a:t>Genes dominantes: Aquellos genes que se expresan en el fenotipo  (A)</a:t>
            </a:r>
          </a:p>
          <a:p>
            <a:endParaRPr lang="es-MX" sz="2400" dirty="0"/>
          </a:p>
          <a:p>
            <a:r>
              <a:rPr lang="es-MX" sz="2400" dirty="0" smtClean="0"/>
              <a:t>Genes recesivos: Aquellos genes que no son expresados en el genotipo (a)</a:t>
            </a:r>
          </a:p>
          <a:p>
            <a:endParaRPr lang="es-MX" sz="2400" dirty="0" smtClean="0"/>
          </a:p>
          <a:p>
            <a:r>
              <a:rPr lang="es-MX" sz="2400" dirty="0" smtClean="0"/>
              <a:t>Es posible que aunque el color de la piel sea blanco (fenotipo), existían genes en el individuo negro, u otro color   que estén  en el genotipo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85919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290181" y="909035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bg2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Más aún…</a:t>
            </a:r>
            <a:endParaRPr lang="es-MX" sz="3600" dirty="0">
              <a:solidFill>
                <a:schemeClr val="bg2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51978" y="1979112"/>
            <a:ext cx="6967805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dirty="0" smtClean="0"/>
              <a:t>Lo que se hereda son los genes y no las características </a:t>
            </a:r>
            <a:endParaRPr lang="es-MX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164921" y="4928464"/>
            <a:ext cx="9093895" cy="101566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Los genes se comportan como unidades separadas, mientras que los caracteres pueden resultar de interacciones complejas que involucran a varios genes 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952" y="2697629"/>
            <a:ext cx="1398211" cy="187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605" y="2640576"/>
            <a:ext cx="1369250" cy="1994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2788376" y="3345215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/>
              <a:t>X</a:t>
            </a:r>
            <a:endParaRPr lang="es-MX" sz="32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5291084" y="3078996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smtClean="0"/>
              <a:t>=</a:t>
            </a:r>
            <a:endParaRPr lang="es-MX" sz="48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5874707" y="327839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8</a:t>
            </a:r>
            <a:r>
              <a:rPr lang="es-MX" dirty="0" smtClean="0"/>
              <a:t> niños </a:t>
            </a:r>
            <a:endParaRPr lang="es-MX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342" y="2882809"/>
            <a:ext cx="1770966" cy="152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8694885" y="3375321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 niño</a:t>
            </a:r>
            <a:endParaRPr lang="es-MX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853" y="2896500"/>
            <a:ext cx="2018703" cy="1516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604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MX" dirty="0" smtClean="0"/>
              <a:t>1. DIFERENTES TIPOS DE DOMINANCIA </a:t>
            </a:r>
            <a:endParaRPr lang="es-ES" noProof="1"/>
          </a:p>
        </p:txBody>
      </p:sp>
      <p:sp>
        <p:nvSpPr>
          <p:cNvPr id="4" name="3 Rectángulo"/>
          <p:cNvSpPr/>
          <p:nvPr/>
        </p:nvSpPr>
        <p:spPr>
          <a:xfrm>
            <a:off x="1064713" y="3145032"/>
            <a:ext cx="7791189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spcBef>
                <a:spcPct val="20000"/>
              </a:spcBef>
              <a:buFont typeface="+mj-lt"/>
              <a:buAutoNum type="alphaUcPeriod"/>
            </a:pPr>
            <a:r>
              <a:rPr lang="es-MX" sz="3200" dirty="0" err="1" smtClean="0">
                <a:solidFill>
                  <a:prstClr val="black"/>
                </a:solidFill>
              </a:rPr>
              <a:t>Sobredominancia</a:t>
            </a:r>
            <a:endParaRPr lang="es-MX" sz="3200" dirty="0" smtClean="0">
              <a:solidFill>
                <a:prstClr val="black"/>
              </a:solidFill>
            </a:endParaRPr>
          </a:p>
          <a:p>
            <a:pPr marL="514350" lvl="0" indent="-514350">
              <a:spcBef>
                <a:spcPct val="20000"/>
              </a:spcBef>
              <a:buFont typeface="+mj-lt"/>
              <a:buAutoNum type="alphaUcPeriod"/>
            </a:pPr>
            <a:r>
              <a:rPr lang="es-MX" sz="3200" dirty="0" smtClean="0">
                <a:solidFill>
                  <a:prstClr val="black"/>
                </a:solidFill>
              </a:rPr>
              <a:t>Dominancia </a:t>
            </a:r>
            <a:r>
              <a:rPr lang="es-MX" sz="3200" dirty="0">
                <a:solidFill>
                  <a:prstClr val="black"/>
                </a:solidFill>
              </a:rPr>
              <a:t>completa 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lphaUcPeriod"/>
            </a:pPr>
            <a:r>
              <a:rPr lang="es-MX" sz="3200" dirty="0">
                <a:solidFill>
                  <a:prstClr val="black"/>
                </a:solidFill>
              </a:rPr>
              <a:t>Dominancia incompleta o no dominancia </a:t>
            </a:r>
          </a:p>
        </p:txBody>
      </p:sp>
    </p:spTree>
    <p:extLst>
      <p:ext uri="{BB962C8B-B14F-4D97-AF65-F5344CB8AC3E}">
        <p14:creationId xmlns:p14="http://schemas.microsoft.com/office/powerpoint/2010/main" val="184825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5000"/>
              </a:lnSpc>
              <a:spcBef>
                <a:spcPts val="0"/>
              </a:spcBef>
              <a:buNone/>
            </a:pPr>
            <a:r>
              <a:rPr lang="es-ES" noProof="1" smtClean="0"/>
              <a:t>EJEMPLO PRODUCCIÓN DE LECHE Kg/lactancia* </a:t>
            </a:r>
            <a:endParaRPr lang="es-ES" noProof="1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989556" y="2194560"/>
            <a:ext cx="4780308" cy="3986784"/>
          </a:xfrm>
        </p:spPr>
        <p:txBody>
          <a:bodyPr/>
          <a:lstStyle/>
          <a:p>
            <a:pPr marL="228600" indent="-228600" algn="l" defTabSz="914400">
              <a:lnSpc>
                <a:spcPct val="100000"/>
              </a:lnSpc>
              <a:spcBef>
                <a:spcPts val="1500"/>
              </a:spcBef>
              <a:buClr>
                <a:srgbClr val="3C4743"/>
              </a:buClr>
              <a:buFont typeface="Wingdings"/>
              <a:buChar char="§"/>
            </a:pPr>
            <a:r>
              <a:rPr lang="es-ES" noProof="1" smtClean="0"/>
              <a:t>SOBREDOMINANCIA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614747" y="5962388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*305 </a:t>
            </a:r>
            <a:r>
              <a:rPr lang="es-MX" dirty="0" err="1" smtClean="0"/>
              <a:t>dias</a:t>
            </a:r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174111"/>
              </p:ext>
            </p:extLst>
          </p:nvPr>
        </p:nvGraphicFramePr>
        <p:xfrm>
          <a:off x="1844110" y="2924246"/>
          <a:ext cx="8128000" cy="1473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 PRODUCCIÓN kg/lactancia 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MADRE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5600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PADRE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5500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HIJA</a:t>
                      </a:r>
                      <a:r>
                        <a:rPr lang="es-MX" baseline="0" dirty="0" smtClean="0"/>
                        <a:t> 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70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trosfactores-leyesMendel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cation_16x9_TP103462901" id="{9B7591C9-F5CF-44C4-A9A2-94AF20BA0B2A}" vid="{8AAEE4FF-67C7-4BC5-8910-3B0E6337DB76}"/>
    </a:ext>
  </a:extLst>
</a:theme>
</file>

<file path=ppt/theme/theme2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6F0C7C-95CD-4157-B59F-1693F8160B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0</TotalTime>
  <Words>1254</Words>
  <Application>Microsoft Office PowerPoint</Application>
  <PresentationFormat>Panorámica</PresentationFormat>
  <Paragraphs>215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Aharoni</vt:lpstr>
      <vt:lpstr>Arial</vt:lpstr>
      <vt:lpstr>Arial</vt:lpstr>
      <vt:lpstr>Calibri</vt:lpstr>
      <vt:lpstr>Times New Roman</vt:lpstr>
      <vt:lpstr>Wingdings</vt:lpstr>
      <vt:lpstr>otrosfactores-leyesMendel</vt:lpstr>
      <vt:lpstr>UNIVERSIDAD AUTONOMA DEL ESTADO DE MEXICO  CENTRO UNIVERSITARIO UAEM TEMASCALTEPEC  INGENIERO AGRONOMO ZOOTECNISTA </vt:lpstr>
      <vt:lpstr>Unidad de aprendizaje: Genética General </vt:lpstr>
      <vt:lpstr>Otros factores que afectan las leyes de Mendel </vt:lpstr>
      <vt:lpstr>Planteamiento del problema de las leyes de Mendel </vt:lpstr>
      <vt:lpstr>CANCIÓN DEL SORULLO </vt:lpstr>
      <vt:lpstr>EXPLICACIÓN GENÉTICA DEL SORULLO  </vt:lpstr>
      <vt:lpstr>Presentación de PowerPoint</vt:lpstr>
      <vt:lpstr>1. DIFERENTES TIPOS DE DOMINANCIA </vt:lpstr>
      <vt:lpstr>EJEMPLO PRODUCCIÓN DE LECHE Kg/lactancia* </vt:lpstr>
      <vt:lpstr>EJEMPLO PRODUCCIÓN DE LECHE Kg/lactancia* </vt:lpstr>
      <vt:lpstr>EJEMPLO PRODUCCIÓN DE LECHE Kg/lactancia* </vt:lpstr>
      <vt:lpstr>¿Los valores aditivos pueden ser heredados directamente de los progenitores a la progenie?  ¿Los valores de dominancia pueden ser heredados directamente de los progenitores a la progenie?</vt:lpstr>
      <vt:lpstr>LIMITANTES DE DOMINANCIA </vt:lpstr>
      <vt:lpstr>Dominancia incompleta y codominancia </vt:lpstr>
      <vt:lpstr>Dominancia incompleta </vt:lpstr>
      <vt:lpstr>Linkage o genes ligados </vt:lpstr>
      <vt:lpstr>CROOSSING-OVER o ENTRECRUZAMIENTO </vt:lpstr>
      <vt:lpstr>Genes ligados al Sexo vs genes limitados al sexo</vt:lpstr>
      <vt:lpstr>Presentación de PowerPoint</vt:lpstr>
      <vt:lpstr>GENES LETALES </vt:lpstr>
      <vt:lpstr>Genes letales </vt:lpstr>
      <vt:lpstr>Genes letales </vt:lpstr>
      <vt:lpstr>Genes letales </vt:lpstr>
      <vt:lpstr>Mutaciones </vt:lpstr>
      <vt:lpstr>HISTORIA OVEJAS ANCONA </vt:lpstr>
      <vt:lpstr>MUTACIÓN ESPONTÁNEA </vt:lpstr>
      <vt:lpstr>PLEIOTROPIA </vt:lpstr>
      <vt:lpstr>PLEIOTROPIA </vt:lpstr>
      <vt:lpstr>EPISTASIA </vt:lpstr>
      <vt:lpstr>EPISTASIS</vt:lpstr>
      <vt:lpstr>EPISTASIS</vt:lpstr>
      <vt:lpstr>BIBLIOGRAFÍA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2013-03-12T01:50:23Z</dcterms:created>
  <dcterms:modified xsi:type="dcterms:W3CDTF">2015-10-06T21:01:10Z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TC034629029991</vt:lpwstr>
  </property>
</Properties>
</file>