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99" r:id="rId2"/>
    <p:sldId id="256" r:id="rId3"/>
    <p:sldId id="258" r:id="rId4"/>
    <p:sldId id="259" r:id="rId5"/>
    <p:sldId id="260" r:id="rId6"/>
    <p:sldId id="261" r:id="rId7"/>
    <p:sldId id="298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300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48109-BAEF-3441-8687-66FBADAF25B2}" type="datetimeFigureOut">
              <a:rPr lang="es-ES" smtClean="0"/>
              <a:t>06/10/15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102EE-3EDA-4C4C-BEB2-D9C203A6154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854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C6C7D9-CA82-FB47-83F4-1719753B8B8B}" type="slidenum">
              <a:rPr lang="es-ES"/>
              <a:pPr/>
              <a:t>8</a:t>
            </a:fld>
            <a:endParaRPr lang="es-ES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O"/>
              <a:t>MODO RAZONADO DE ACTUAR</a:t>
            </a:r>
          </a:p>
          <a:p>
            <a:r>
              <a:rPr lang="es-CO"/>
              <a:t>MARCHA RACIONAL DEL ESPIRITU PARA LLEGAR AL CONOCIMIENTO DE LA VERDAD</a:t>
            </a:r>
          </a:p>
          <a:p>
            <a:r>
              <a:rPr lang="es-CO"/>
              <a:t>TEORIA Y METODO VAN SIEMPRE JUNTOS</a:t>
            </a:r>
          </a:p>
          <a:p>
            <a:endParaRPr lang="es-CO"/>
          </a:p>
          <a:p>
            <a:r>
              <a:rPr lang="es-CO"/>
              <a:t>ES IMPOSIBLE INVESTIGACIÓN SIN METODO PERO ES POSIBLE QUE EN ALGUNAS INVESTIGACIONES SE PUEDA </a:t>
            </a:r>
          </a:p>
          <a:p>
            <a:r>
              <a:rPr lang="es-CO"/>
              <a:t>ESTRUCTURAR UN PROCESO INVESTIGATIVO SIN EL RIGOR DEL LLAMADO METODO CIENTIFICO. ES MAS, HOY SE </a:t>
            </a:r>
          </a:p>
          <a:p>
            <a:r>
              <a:rPr lang="es-CO"/>
              <a:t>ACEPTA QUE PUEDEN ADELANTARSE PROCESOS INVESTIGATIVOS TENDIENTES A ESTRUCTURAR UNA </a:t>
            </a:r>
          </a:p>
          <a:p>
            <a:r>
              <a:rPr lang="es-CO"/>
              <a:t>METODOLOGIA O VALIDAR UNA METODOLOGIA.</a:t>
            </a:r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B0BD7-2868-FC4F-8260-9127E6A38A12}" type="slidenum">
              <a:rPr lang="es-ES"/>
              <a:pPr/>
              <a:t>41</a:t>
            </a:fld>
            <a:endParaRPr lang="es-E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CO" sz="1600" b="1"/>
              <a:t>SANTO TOMAS FUE UNO DE LOS GRANDES FILOSOFOS DE SU TIEMPO, Y NUESTRA CIENCIA DESCIENDE DE SU FILOSOFIA, PERO NUESTRAS MANERAS DE PENSAR HAN DIVERGIDO TANTO DE LA SUYA EN 800 AÑOS QUE ENCONTRARIA CASI TODO NUESTRO DISCURSO ININTELIGIBLE</a:t>
            </a:r>
          </a:p>
          <a:p>
            <a:pPr algn="ctr">
              <a:spcBef>
                <a:spcPct val="50000"/>
              </a:spcBef>
            </a:pPr>
            <a:endParaRPr lang="es-CO" sz="1600" b="1"/>
          </a:p>
          <a:p>
            <a:pPr algn="ctr">
              <a:spcBef>
                <a:spcPct val="50000"/>
              </a:spcBef>
            </a:pPr>
            <a:r>
              <a:rPr lang="es-CO" sz="1600" b="1"/>
              <a:t>POSIBLEMENTE DENTRO DE MIL AÑOS TODAVIA HABRA PERSONAS QUE EXPLOREN LOS SECRETOS DE LA NATURALEZA DE ALGUNA MANERA Y PUEDE QUE TODAVIA SE LLAMEN ASI MISMO CIENTÍFICOS, PERO CON TODA PROBABILIDAD SUS INSTRUMENTOS Y SUS OBJETIVOS SERAN TAN DISTINTOS DE LOS NUESTROS QUE APENAS LOS RECONOCEREMOS COMO COLEGAS QUE REALIZAN UNA BUSQUEDA COMUN </a:t>
            </a:r>
            <a:endParaRPr lang="es-ES" sz="1600" b="1"/>
          </a:p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4988B-8E08-EF44-8861-A4D57565171B}" type="slidenum">
              <a:rPr lang="es-ES"/>
              <a:pPr/>
              <a:t>43</a:t>
            </a:fld>
            <a:endParaRPr lang="es-ES"/>
          </a:p>
        </p:txBody>
      </p:sp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7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7BCA58-5DB8-CC4B-96A6-237A64EF4701}" type="slidenum">
              <a:rPr lang="es-ES"/>
              <a:pPr/>
              <a:t>10</a:t>
            </a:fld>
            <a:endParaRPr lang="es-E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LA INVESTIGACIÓN PURA SE APOYA DENTRO DE UN MARCO TEORICO Y SU PROPOSITO FUNDAMENTAL ES EL DESARROLLAR TEORIAS MEDIANTE EL DESCUBRIMIENTO DE MAPLIAS GENERALIZACIONES O PRINCIPIOS. ESTA FORMA DE INVESTIGACIÓN EMPLEA CUIDADOSAMENTE EL PROCEDIMIENTO DE MUESTREO AL FIN DE EXTENDER SUS HALLAZGOS MAS ALLA DEL GRUPO O SITUACIONES ESTUDIADAS</a:t>
            </a:r>
          </a:p>
          <a:p>
            <a:endParaRPr lang="es-CO"/>
          </a:p>
          <a:p>
            <a:r>
              <a:rPr lang="es-CO"/>
              <a:t>DESCRIPTIVA EXPLICA LO QUE ES   </a:t>
            </a:r>
            <a:r>
              <a:rPr lang="es-CO" b="1"/>
              <a:t>LOS HECHOS QUE EL INVESTIGADOR MANEJA INTERACTUAN CON EL</a:t>
            </a:r>
          </a:p>
          <a:p>
            <a:r>
              <a:rPr lang="es-CO"/>
              <a:t>HISTORICA EXPLICA LO QUE ES   </a:t>
            </a:r>
            <a:r>
              <a:rPr lang="es-CO" b="1"/>
              <a:t>LOS HECHOS SE ESCAPAN AL INVESTIGADOR</a:t>
            </a:r>
          </a:p>
          <a:p>
            <a:r>
              <a:rPr lang="es-CO"/>
              <a:t>EXPERIMENTAL DESCRIBE LO QUE SERÁ  </a:t>
            </a:r>
            <a:r>
              <a:rPr lang="es-CO" b="1"/>
              <a:t>AL NO EXISTIR LOS HECHOS EN LA REALIDAD EL INVESTIGADOR DEBE INDUCIRLOS Y PARA ELLO DEBERÁ DESCRIBIR QUE ACONTECERA AL ESTOS EXISTIR.</a:t>
            </a:r>
            <a:endParaRPr lang="es-ES" b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700BA9-427D-9544-91DB-D704FEB53A5C}" type="slidenum">
              <a:rPr lang="es-ES"/>
              <a:pPr/>
              <a:t>15</a:t>
            </a:fld>
            <a:endParaRPr lang="es-E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37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LAS FUNTES PRIMARIAS SON DERIVADAS DE LA OBSERVACIÓN Y REGISTRO DIRECTO DE ACONTECIMIENTOS POR EL INVESTIGADOR</a:t>
            </a:r>
          </a:p>
          <a:p>
            <a:r>
              <a:rPr lang="es-CO"/>
              <a:t> </a:t>
            </a:r>
          </a:p>
          <a:p>
            <a:r>
              <a:rPr lang="es-CO"/>
              <a:t>LA CRITICA EXTERNA TIENE COMO FINALIDAD DETERMINAR LA AUTENTICIDAD DEL DOCUMENTO</a:t>
            </a:r>
          </a:p>
          <a:p>
            <a:r>
              <a:rPr lang="es-CO"/>
              <a:t>LA INTERNA EXAMINA LOS POSIBLES MOTIVOS, PREJUCIOS Y LIMITACIONES DEL AUTOR QUE LO LLEVEN A DISTORSIONAR O EXGERAR U OMITIR INFORMACIÓN.</a:t>
            </a:r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39A001-48A7-DE42-8C50-EC0BF3722276}" type="slidenum">
              <a:rPr lang="es-ES"/>
              <a:pPr/>
              <a:t>17</a:t>
            </a:fld>
            <a:endParaRPr lang="es-E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LAS FUNTES PRIMARIAS SON DERIVADAS DE LA OBSERVACIÓN Y REGISTRO DIRECTO DE ACONTECIMIENTOS POR EL INVESTIGADOR</a:t>
            </a:r>
          </a:p>
          <a:p>
            <a:r>
              <a:rPr lang="es-CO"/>
              <a:t> </a:t>
            </a:r>
          </a:p>
          <a:p>
            <a:r>
              <a:rPr lang="es-CO"/>
              <a:t>LA CRITICA EXTERNA TIENE COMO FINALIDAD DETERMINAR LA AUTENTICIDAD DEL DOCUMENTO</a:t>
            </a:r>
          </a:p>
          <a:p>
            <a:r>
              <a:rPr lang="es-CO"/>
              <a:t>LA INTERNA EXAMINA LOS POSIBLES MOTIVOS, PREJUCIOS Y LIMITACIONES DEL AUTOR QUE LO LLEVEN A DISTORSIONAR O EXGERAR U OMITIR INFORMACIÓN.</a:t>
            </a:r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9733BE-7024-8B49-9438-C92481C76E7F}" type="slidenum">
              <a:rPr lang="es-ES"/>
              <a:pPr/>
              <a:t>21</a:t>
            </a:fld>
            <a:endParaRPr lang="es-E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ETAPAS</a:t>
            </a:r>
          </a:p>
          <a:p>
            <a:endParaRPr lang="es-CO"/>
          </a:p>
          <a:p>
            <a:r>
              <a:rPr lang="es-CO"/>
              <a:t>REVISAR LITERATURA RELATIVA AL PROBLEMA</a:t>
            </a:r>
          </a:p>
          <a:p>
            <a:endParaRPr lang="es-CO"/>
          </a:p>
          <a:p>
            <a:r>
              <a:rPr lang="es-CO"/>
              <a:t>IDENTIFICAR Y DEFINIR EL PROBLEMA</a:t>
            </a:r>
          </a:p>
          <a:p>
            <a:r>
              <a:rPr lang="es-CO"/>
              <a:t>ELABORAR EL PLAN EXPERIMENTAL</a:t>
            </a:r>
          </a:p>
          <a:p>
            <a:r>
              <a:rPr lang="es-CO"/>
              <a:t>IDENTIFICAR TODOS LOS FACTORES O VARIABLES NO EXPERIMENTALES QUE PUEDEN AFECTAR EL EXPERIMENTO  Y DETERMINAR COMO CONTROLARLAS</a:t>
            </a:r>
          </a:p>
          <a:p>
            <a:r>
              <a:rPr lang="es-CO"/>
              <a:t>SELECCIONAR EL DISEÑO EXPERIMENTAL</a:t>
            </a:r>
          </a:p>
          <a:p>
            <a:r>
              <a:rPr lang="es-CO"/>
              <a:t>SELECCIONAR UNA MUESTRA</a:t>
            </a:r>
          </a:p>
          <a:p>
            <a:r>
              <a:rPr lang="es-CO"/>
              <a:t>SELECCIONAR O ELABORAR INSTRUMENTOS PARA REALIZAR EL EXPERIMENTO</a:t>
            </a:r>
          </a:p>
          <a:p>
            <a:r>
              <a:rPr lang="es-CO"/>
              <a:t>ENUNCIAR LA HIPOTESIS</a:t>
            </a:r>
          </a:p>
          <a:p>
            <a:r>
              <a:rPr lang="es-CO"/>
              <a:t>REALIZAR EL EXPERIMENTO </a:t>
            </a:r>
          </a:p>
          <a:p>
            <a:r>
              <a:rPr lang="es-CO"/>
              <a:t>HACER EL ANALISIS ESTADISTICO DE LOS DATOS PRUEBAS DE SIGNIFICACIÓN ESTADISTICA</a:t>
            </a:r>
          </a:p>
          <a:p>
            <a:r>
              <a:rPr lang="es-CO"/>
              <a:t>INFORMAR RESULTADOS POR ESCRITO</a:t>
            </a:r>
          </a:p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B911E9-9272-CF4F-B006-3BAF699FDA97}" type="slidenum">
              <a:rPr lang="es-ES"/>
              <a:pPr/>
              <a:t>22</a:t>
            </a:fld>
            <a:endParaRPr lang="es-E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ETAPAS</a:t>
            </a:r>
          </a:p>
          <a:p>
            <a:endParaRPr lang="es-CO"/>
          </a:p>
          <a:p>
            <a:r>
              <a:rPr lang="es-CO"/>
              <a:t>REVISAR LITERATURA RELATIVA AL PROBLEMA</a:t>
            </a:r>
          </a:p>
          <a:p>
            <a:endParaRPr lang="es-CO"/>
          </a:p>
          <a:p>
            <a:r>
              <a:rPr lang="es-CO"/>
              <a:t>IDENTIFICAR Y DEFINIR EL PROBLEMA</a:t>
            </a:r>
          </a:p>
          <a:p>
            <a:r>
              <a:rPr lang="es-CO"/>
              <a:t>ELABORAR EL PLAN EXPERIMENTAL</a:t>
            </a:r>
          </a:p>
          <a:p>
            <a:r>
              <a:rPr lang="es-CO"/>
              <a:t>IDENTIFICAR TODOS LOS FACTORES O VARIABLES NO EXPERIMENTALES QUE PUEDEN AFECTAR EL EXPERIMENTO  Y DETERMINAR COMO CONTROLARLAS</a:t>
            </a:r>
          </a:p>
          <a:p>
            <a:r>
              <a:rPr lang="es-CO"/>
              <a:t>SELECCIONAR EL DISEÑO EXPERIMENTAL</a:t>
            </a:r>
          </a:p>
          <a:p>
            <a:r>
              <a:rPr lang="es-CO"/>
              <a:t>SELECCIONAR UNA MUESTRA</a:t>
            </a:r>
          </a:p>
          <a:p>
            <a:r>
              <a:rPr lang="es-CO"/>
              <a:t>SELECCIONAR O ELABORAR INSTRUMENTOS PARA REALIZAR EL EXPERIMENTO</a:t>
            </a:r>
          </a:p>
          <a:p>
            <a:r>
              <a:rPr lang="es-CO"/>
              <a:t>ENUNCIAR LA HIPOTESIS</a:t>
            </a:r>
          </a:p>
          <a:p>
            <a:r>
              <a:rPr lang="es-CO"/>
              <a:t>REALIZAR EL EXPERIMENTO </a:t>
            </a:r>
          </a:p>
          <a:p>
            <a:r>
              <a:rPr lang="es-CO"/>
              <a:t>HACER EL ANALISIS ESTADISTICO DE LOS DATOS PRUEBAS DE SIGNIFICACIÓN ESTADISTICA</a:t>
            </a:r>
          </a:p>
          <a:p>
            <a:r>
              <a:rPr lang="es-CO"/>
              <a:t>INFORMAR RESULTADOS POR ESCRITO</a:t>
            </a:r>
          </a:p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14AC43-FEFA-B640-BE7E-883CE7E6DF4C}" type="slidenum">
              <a:rPr lang="es-ES"/>
              <a:pPr/>
              <a:t>23</a:t>
            </a:fld>
            <a:endParaRPr lang="es-ES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0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ETAPAS</a:t>
            </a:r>
          </a:p>
          <a:p>
            <a:endParaRPr lang="es-CO"/>
          </a:p>
          <a:p>
            <a:r>
              <a:rPr lang="es-CO"/>
              <a:t>REVISAR LITERATURA RELATIVA AL PROBLEMA</a:t>
            </a:r>
          </a:p>
          <a:p>
            <a:endParaRPr lang="es-CO"/>
          </a:p>
          <a:p>
            <a:r>
              <a:rPr lang="es-CO"/>
              <a:t>IDENTIFICAR Y DEFINIR EL PROBLEMA</a:t>
            </a:r>
          </a:p>
          <a:p>
            <a:r>
              <a:rPr lang="es-CO"/>
              <a:t>ELABORAR EL PLAN EXPERIMENTAL</a:t>
            </a:r>
          </a:p>
          <a:p>
            <a:r>
              <a:rPr lang="es-CO"/>
              <a:t>IDENTIFICAR TODOS LOS FACTORES O VARIABLES NO EXPERIMENTALES QUE PUEDEN AFECTAR EL EXPERIMENTO  Y DETERMINAR COMO CONTROLARLAS</a:t>
            </a:r>
          </a:p>
          <a:p>
            <a:r>
              <a:rPr lang="es-CO"/>
              <a:t>SELECCIONAR EL DISEÑO EXPERIMENTAL</a:t>
            </a:r>
          </a:p>
          <a:p>
            <a:r>
              <a:rPr lang="es-CO"/>
              <a:t>SELECCIONAR UNA MUESTRA</a:t>
            </a:r>
          </a:p>
          <a:p>
            <a:r>
              <a:rPr lang="es-CO"/>
              <a:t>SELECCIONAR O ELABORAR INSTRUMENTOS PARA REALIZAR EL EXPERIMENTO</a:t>
            </a:r>
          </a:p>
          <a:p>
            <a:r>
              <a:rPr lang="es-CO"/>
              <a:t>ENUNCIAR LA HIPOTESIS</a:t>
            </a:r>
          </a:p>
          <a:p>
            <a:r>
              <a:rPr lang="es-CO"/>
              <a:t>REALIZAR EL EXPERIMENTO </a:t>
            </a:r>
          </a:p>
          <a:p>
            <a:r>
              <a:rPr lang="es-CO"/>
              <a:t>HACER EL ANALISIS ESTADISTICO DE LOS DATOS PRUEBAS DE SIGNIFICACIÓN ESTADISTICA</a:t>
            </a:r>
          </a:p>
          <a:p>
            <a:r>
              <a:rPr lang="es-CO"/>
              <a:t>INFORMAR RESULTADOS POR ESCRITO</a:t>
            </a:r>
          </a:p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777BE-F615-2546-B53B-BB4C74F703B3}" type="slidenum">
              <a:rPr lang="es-ES"/>
              <a:pPr/>
              <a:t>24</a:t>
            </a:fld>
            <a:endParaRPr lang="es-ES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1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ETAPAS</a:t>
            </a:r>
          </a:p>
          <a:p>
            <a:endParaRPr lang="es-CO"/>
          </a:p>
          <a:p>
            <a:r>
              <a:rPr lang="es-CO"/>
              <a:t>REVISAR LITERATURA RELATIVA AL PROBLEMA</a:t>
            </a:r>
          </a:p>
          <a:p>
            <a:endParaRPr lang="es-CO"/>
          </a:p>
          <a:p>
            <a:r>
              <a:rPr lang="es-CO"/>
              <a:t>IDENTIFICAR Y DEFINIR EL PROBLEMA</a:t>
            </a:r>
          </a:p>
          <a:p>
            <a:r>
              <a:rPr lang="es-CO"/>
              <a:t>ELABORAR EL PLAN EXPERIMENTAL</a:t>
            </a:r>
          </a:p>
          <a:p>
            <a:r>
              <a:rPr lang="es-CO"/>
              <a:t>IDENTIFICAR TODOS LOS FACTORES O VARIABLES NO EXPERIMENTALES QUE PUEDEN AFECTAR EL EXPERIMENTO  Y DETERMINAR COMO CONTROLARLAS</a:t>
            </a:r>
          </a:p>
          <a:p>
            <a:r>
              <a:rPr lang="es-CO"/>
              <a:t>SELECCIONAR EL DISEÑO EXPERIMENTAL</a:t>
            </a:r>
          </a:p>
          <a:p>
            <a:r>
              <a:rPr lang="es-CO"/>
              <a:t>SELECCIONAR UNA MUESTRA</a:t>
            </a:r>
          </a:p>
          <a:p>
            <a:r>
              <a:rPr lang="es-CO"/>
              <a:t>SELECCIONAR O ELABORAR INSTRUMENTOS PARA REALIZAR EL EXPERIMENTO</a:t>
            </a:r>
          </a:p>
          <a:p>
            <a:r>
              <a:rPr lang="es-CO"/>
              <a:t>ENUNCIAR LA HIPOTESIS</a:t>
            </a:r>
          </a:p>
          <a:p>
            <a:r>
              <a:rPr lang="es-CO"/>
              <a:t>REALIZAR EL EXPERIMENTO </a:t>
            </a:r>
          </a:p>
          <a:p>
            <a:r>
              <a:rPr lang="es-CO"/>
              <a:t>HACER EL ANALISIS ESTADISTICO DE LOS DATOS PRUEBAS DE SIGNIFICACIÓN ESTADISTICA</a:t>
            </a:r>
          </a:p>
          <a:p>
            <a:r>
              <a:rPr lang="es-CO"/>
              <a:t>INFORMAR RESULTADOS POR ESCRITO</a:t>
            </a:r>
          </a:p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DC555D-05EA-CE46-94FB-611E10D09D41}" type="slidenum">
              <a:rPr lang="es-ES"/>
              <a:pPr/>
              <a:t>25</a:t>
            </a:fld>
            <a:endParaRPr lang="es-ES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9788" y="685250"/>
            <a:ext cx="4558424" cy="34293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31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818" y="4344108"/>
            <a:ext cx="5028365" cy="411464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CO"/>
              <a:t>ETAPAS</a:t>
            </a:r>
          </a:p>
          <a:p>
            <a:endParaRPr lang="es-CO"/>
          </a:p>
          <a:p>
            <a:r>
              <a:rPr lang="es-CO"/>
              <a:t>REVISAR LITERATURA RELATIVA AL PROBLEMA</a:t>
            </a:r>
          </a:p>
          <a:p>
            <a:endParaRPr lang="es-CO"/>
          </a:p>
          <a:p>
            <a:r>
              <a:rPr lang="es-CO"/>
              <a:t>IDENTIFICAR Y DEFINIR EL PROBLEMA</a:t>
            </a:r>
          </a:p>
          <a:p>
            <a:r>
              <a:rPr lang="es-CO"/>
              <a:t>ELABORAR EL PLAN EXPERIMENTAL</a:t>
            </a:r>
          </a:p>
          <a:p>
            <a:r>
              <a:rPr lang="es-CO"/>
              <a:t>IDENTIFICAR TODOS LOS FACTORES O VARIABLES NO EXPERIMENTALES QUE PUEDEN AFECTAR EL EXPERIMENTO  Y DETERMINAR COMO CONTROLARLAS</a:t>
            </a:r>
          </a:p>
          <a:p>
            <a:r>
              <a:rPr lang="es-CO"/>
              <a:t>SELECCIONAR EL DISEÑO EXPERIMENTAL</a:t>
            </a:r>
          </a:p>
          <a:p>
            <a:r>
              <a:rPr lang="es-CO"/>
              <a:t>SELECCIONAR UNA MUESTRA</a:t>
            </a:r>
          </a:p>
          <a:p>
            <a:r>
              <a:rPr lang="es-CO"/>
              <a:t>SELECCIONAR O ELABORAR INSTRUMENTOS PARA REALIZAR EL EXPERIMENTO</a:t>
            </a:r>
          </a:p>
          <a:p>
            <a:r>
              <a:rPr lang="es-CO"/>
              <a:t>ENUNCIAR LA HIPOTESIS</a:t>
            </a:r>
          </a:p>
          <a:p>
            <a:r>
              <a:rPr lang="es-CO"/>
              <a:t>REALIZAR EL EXPERIMENTO </a:t>
            </a:r>
          </a:p>
          <a:p>
            <a:r>
              <a:rPr lang="es-CO"/>
              <a:t>HACER EL ANALISIS ESTADISTICO DE LOS DATOS PRUEBAS DE SIGNIFICACIÓN ESTADISTICA</a:t>
            </a:r>
          </a:p>
          <a:p>
            <a:r>
              <a:rPr lang="es-CO"/>
              <a:t>INFORMAR RESULTADOS POR ESCRITO</a:t>
            </a:r>
          </a:p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4.wmf"/><Relationship Id="rId6" Type="http://schemas.openxmlformats.org/officeDocument/2006/relationships/image" Target="../media/image3.wmf"/><Relationship Id="rId7" Type="http://schemas.openxmlformats.org/officeDocument/2006/relationships/image" Target="../media/image7.wmf"/><Relationship Id="rId8" Type="http://schemas.openxmlformats.org/officeDocument/2006/relationships/image" Target="../media/image8.w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UA: Metodolog</a:t>
            </a:r>
            <a:r>
              <a:rPr lang="es-ES" dirty="0" smtClean="0"/>
              <a:t>ía de la Investigación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Elaborado por: M. En T. I. Rafael Valent</a:t>
            </a:r>
            <a:r>
              <a:rPr lang="es-ES" dirty="0" smtClean="0"/>
              <a:t>ín Mendoza Méndez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284370" y="428068"/>
            <a:ext cx="665018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Universidad Aut</a:t>
            </a:r>
            <a:r>
              <a:rPr lang="es-ES" sz="2400" dirty="0" smtClean="0">
                <a:solidFill>
                  <a:schemeClr val="bg1"/>
                </a:solidFill>
              </a:rPr>
              <a:t>ónoma del Estado de México</a:t>
            </a:r>
          </a:p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Centro Universitario UAEM Temascaltepec</a:t>
            </a:r>
          </a:p>
          <a:p>
            <a:pPr algn="ctr"/>
            <a:r>
              <a:rPr lang="es-ES" sz="2400" dirty="0" smtClean="0">
                <a:solidFill>
                  <a:schemeClr val="bg1"/>
                </a:solidFill>
              </a:rPr>
              <a:t>Licenciatura en Informática Administrativa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33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1828800" y="4648200"/>
            <a:ext cx="2209800" cy="9144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59" name="Oval 3"/>
          <p:cNvSpPr>
            <a:spLocks noChangeArrowheads="1"/>
          </p:cNvSpPr>
          <p:nvPr/>
        </p:nvSpPr>
        <p:spPr bwMode="auto">
          <a:xfrm>
            <a:off x="4343400" y="4800600"/>
            <a:ext cx="1828800" cy="9144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0" name="Oval 4"/>
          <p:cNvSpPr>
            <a:spLocks noChangeArrowheads="1"/>
          </p:cNvSpPr>
          <p:nvPr/>
        </p:nvSpPr>
        <p:spPr bwMode="auto">
          <a:xfrm>
            <a:off x="6553200" y="5029200"/>
            <a:ext cx="1828800" cy="9144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2" name="Oval 6"/>
          <p:cNvSpPr>
            <a:spLocks noChangeArrowheads="1"/>
          </p:cNvSpPr>
          <p:nvPr/>
        </p:nvSpPr>
        <p:spPr bwMode="auto">
          <a:xfrm>
            <a:off x="304800" y="3124200"/>
            <a:ext cx="3124200" cy="11430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3" name="Oval 7"/>
          <p:cNvSpPr>
            <a:spLocks noChangeArrowheads="1"/>
          </p:cNvSpPr>
          <p:nvPr/>
        </p:nvSpPr>
        <p:spPr bwMode="auto">
          <a:xfrm>
            <a:off x="5715000" y="1676400"/>
            <a:ext cx="2819400" cy="9906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4" name="Oval 8"/>
          <p:cNvSpPr>
            <a:spLocks noChangeArrowheads="1"/>
          </p:cNvSpPr>
          <p:nvPr/>
        </p:nvSpPr>
        <p:spPr bwMode="auto">
          <a:xfrm>
            <a:off x="1143000" y="1676400"/>
            <a:ext cx="1524000" cy="12192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5" name="Oval 9"/>
          <p:cNvSpPr>
            <a:spLocks noChangeArrowheads="1"/>
          </p:cNvSpPr>
          <p:nvPr/>
        </p:nvSpPr>
        <p:spPr bwMode="auto">
          <a:xfrm>
            <a:off x="533400" y="533400"/>
            <a:ext cx="8001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762000" y="762000"/>
            <a:ext cx="7772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800" b="1">
                <a:solidFill>
                  <a:schemeClr val="bg1"/>
                </a:solidFill>
              </a:rPr>
              <a:t>TRADICIONALMENTE LA INVESTIGACION SE DIVIDE EN DOS FORMAS LA PURA O BASICA Y LA APLICADA</a:t>
            </a:r>
            <a:endParaRPr lang="es-ES" sz="1800" b="1">
              <a:solidFill>
                <a:schemeClr val="bg1"/>
              </a:solidFill>
            </a:endParaRP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143000" y="1981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b="1"/>
              <a:t>LA PURA</a:t>
            </a:r>
            <a:endParaRPr lang="es-ES" b="1"/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5410200" y="19812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b="1"/>
              <a:t>LA APLICADA</a:t>
            </a:r>
            <a:endParaRPr lang="es-ES" b="1"/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533400" y="3490913"/>
            <a:ext cx="2895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tint val="15294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800" b="1"/>
              <a:t>PLANTEA LA TEORIA</a:t>
            </a:r>
            <a:endParaRPr lang="es-ES" sz="1800" b="1"/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6553200" y="52720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800" b="1"/>
              <a:t>DESCRIPTIVA</a:t>
            </a:r>
            <a:endParaRPr lang="es-ES" sz="1800" b="1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4038600" y="51054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800" b="1"/>
              <a:t>HISTORICA</a:t>
            </a:r>
            <a:endParaRPr lang="es-ES" sz="1800" b="1"/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1828800" y="49530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800" b="1"/>
              <a:t>EXPERIMENTAL</a:t>
            </a:r>
            <a:endParaRPr lang="es-ES" sz="1800" b="1"/>
          </a:p>
        </p:txBody>
      </p:sp>
      <p:sp>
        <p:nvSpPr>
          <p:cNvPr id="70674" name="AutoShape 18"/>
          <p:cNvSpPr>
            <a:spLocks noChangeArrowheads="1"/>
          </p:cNvSpPr>
          <p:nvPr/>
        </p:nvSpPr>
        <p:spPr bwMode="auto">
          <a:xfrm rot="3601244">
            <a:off x="4291807" y="3580606"/>
            <a:ext cx="584200" cy="1652587"/>
          </a:xfrm>
          <a:prstGeom prst="downArrow">
            <a:avLst>
              <a:gd name="adj1" fmla="val 50000"/>
              <a:gd name="adj2" fmla="val 70720"/>
            </a:avLst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75" name="AutoShape 19"/>
          <p:cNvSpPr>
            <a:spLocks noChangeArrowheads="1"/>
          </p:cNvSpPr>
          <p:nvPr/>
        </p:nvSpPr>
        <p:spPr bwMode="auto">
          <a:xfrm rot="22645492">
            <a:off x="5588000" y="4086225"/>
            <a:ext cx="584200" cy="877888"/>
          </a:xfrm>
          <a:prstGeom prst="downArrow">
            <a:avLst>
              <a:gd name="adj1" fmla="val 50000"/>
              <a:gd name="adj2" fmla="val 37568"/>
            </a:avLst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76" name="AutoShape 20"/>
          <p:cNvSpPr>
            <a:spLocks noChangeArrowheads="1"/>
          </p:cNvSpPr>
          <p:nvPr/>
        </p:nvSpPr>
        <p:spPr bwMode="auto">
          <a:xfrm rot="21406399">
            <a:off x="7226300" y="4208463"/>
            <a:ext cx="584200" cy="877887"/>
          </a:xfrm>
          <a:prstGeom prst="downArrow">
            <a:avLst>
              <a:gd name="adj1" fmla="val 50000"/>
              <a:gd name="adj2" fmla="val 37568"/>
            </a:avLst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77" name="AutoShape 21"/>
          <p:cNvSpPr>
            <a:spLocks noChangeArrowheads="1"/>
          </p:cNvSpPr>
          <p:nvPr/>
        </p:nvSpPr>
        <p:spPr bwMode="auto">
          <a:xfrm rot="-1072987">
            <a:off x="2286000" y="4208463"/>
            <a:ext cx="762000" cy="43973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61" name="Oval 5"/>
          <p:cNvSpPr>
            <a:spLocks noChangeArrowheads="1"/>
          </p:cNvSpPr>
          <p:nvPr/>
        </p:nvSpPr>
        <p:spPr bwMode="auto">
          <a:xfrm>
            <a:off x="4800600" y="3124200"/>
            <a:ext cx="3733800" cy="13716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tint val="15294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4724400" y="3444875"/>
            <a:ext cx="373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800" b="1"/>
              <a:t>CONFRONTA LA TEORIA CON LA REALIDAD</a:t>
            </a:r>
            <a:endParaRPr lang="es-ES" sz="1800" b="1"/>
          </a:p>
        </p:txBody>
      </p:sp>
    </p:spTree>
    <p:extLst>
      <p:ext uri="{BB962C8B-B14F-4D97-AF65-F5344CB8AC3E}">
        <p14:creationId xmlns:p14="http://schemas.microsoft.com/office/powerpoint/2010/main" val="415943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2268538" y="1196975"/>
            <a:ext cx="4114800" cy="3733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es-ES">
              <a:solidFill>
                <a:schemeClr val="bg1"/>
              </a:solidFill>
              <a:ea typeface="ＭＳ Ｐゴシック" pitchFamily="-111" charset="-128"/>
              <a:cs typeface="Arial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124200" y="6096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solidFill>
                  <a:schemeClr val="bg1"/>
                </a:solidFill>
                <a:cs typeface="Arial" charset="0"/>
              </a:rPr>
              <a:t>EXPLORATORIA</a:t>
            </a: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867400" y="1371600"/>
            <a:ext cx="2286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DESCRIPTIVA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443663" y="3716338"/>
            <a:ext cx="22860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COMPARATIVA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443663" y="2349500"/>
            <a:ext cx="2133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ANALÍTICA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105400" y="4876800"/>
            <a:ext cx="205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EXPLICATIVA</a:t>
            </a:r>
            <a:endParaRPr lang="es-ES">
              <a:cs typeface="Arial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14600" y="5105400"/>
            <a:ext cx="22098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PREDICTIVA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53" name="Text Box 14"/>
          <p:cNvSpPr txBox="1">
            <a:spLocks noChangeArrowheads="1"/>
          </p:cNvSpPr>
          <p:nvPr/>
        </p:nvSpPr>
        <p:spPr bwMode="auto">
          <a:xfrm>
            <a:off x="762000" y="1143000"/>
            <a:ext cx="18288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EVALUATIVA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54" name="Text Box 28"/>
          <p:cNvSpPr txBox="1">
            <a:spLocks noChangeArrowheads="1"/>
          </p:cNvSpPr>
          <p:nvPr/>
        </p:nvSpPr>
        <p:spPr bwMode="auto">
          <a:xfrm>
            <a:off x="755650" y="6021388"/>
            <a:ext cx="720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b="1">
                <a:solidFill>
                  <a:schemeClr val="bg1"/>
                </a:solidFill>
                <a:cs typeface="Arial" charset="0"/>
              </a:rPr>
              <a:t>      </a:t>
            </a:r>
            <a:r>
              <a:rPr lang="es-MX" b="1">
                <a:cs typeface="Arial" charset="0"/>
              </a:rPr>
              <a:t>SEGÚN EL  ALCANCE Y LOS OBJETIVOS GENERALES</a:t>
            </a:r>
            <a:endParaRPr lang="es-ES" b="1">
              <a:cs typeface="Arial" charset="0"/>
            </a:endParaRP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685800" y="42672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PROYECTIVA</a:t>
            </a:r>
            <a:endParaRPr lang="es-ES">
              <a:cs typeface="Arial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28600" y="3200400"/>
            <a:ext cx="1981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INTERACTIVA</a:t>
            </a: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cs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s-ES">
              <a:cs typeface="Arial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0" y="21336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>
                <a:cs typeface="Arial" charset="0"/>
              </a:rPr>
              <a:t> CONFIRMATORIA</a:t>
            </a:r>
            <a:endParaRPr lang="es-ES">
              <a:cs typeface="Arial" charset="0"/>
            </a:endParaRPr>
          </a:p>
        </p:txBody>
      </p:sp>
      <p:sp>
        <p:nvSpPr>
          <p:cNvPr id="6158" name="18 CuadroTexto"/>
          <p:cNvSpPr txBox="1">
            <a:spLocks noChangeArrowheads="1"/>
          </p:cNvSpPr>
          <p:nvPr/>
        </p:nvSpPr>
        <p:spPr bwMode="auto">
          <a:xfrm>
            <a:off x="2627313" y="2349500"/>
            <a:ext cx="33845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2800" b="1">
                <a:cs typeface="Arial" charset="0"/>
              </a:rPr>
              <a:t>TIPOS DE </a:t>
            </a:r>
          </a:p>
          <a:p>
            <a:pPr algn="ctr" eaLnBrk="1" hangingPunct="1"/>
            <a:r>
              <a:rPr lang="es-ES" sz="2800" b="1">
                <a:cs typeface="Arial" charset="0"/>
              </a:rPr>
              <a:t>INVESTIGACIÓN </a:t>
            </a:r>
          </a:p>
        </p:txBody>
      </p:sp>
      <p:sp>
        <p:nvSpPr>
          <p:cNvPr id="20" name="19 Flecha abajo"/>
          <p:cNvSpPr/>
          <p:nvPr/>
        </p:nvSpPr>
        <p:spPr>
          <a:xfrm>
            <a:off x="3779838" y="333375"/>
            <a:ext cx="936625" cy="35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bg1"/>
              </a:solidFill>
              <a:ea typeface="ＭＳ Ｐゴシック" pitchFamily="-111" charset="-128"/>
            </a:endParaRPr>
          </a:p>
        </p:txBody>
      </p:sp>
      <p:sp>
        <p:nvSpPr>
          <p:cNvPr id="21" name="20 Flecha doblada"/>
          <p:cNvSpPr/>
          <p:nvPr/>
        </p:nvSpPr>
        <p:spPr>
          <a:xfrm rot="5400000">
            <a:off x="6987382" y="805656"/>
            <a:ext cx="2101850" cy="140493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2" name="21 Flecha doblada"/>
          <p:cNvSpPr/>
          <p:nvPr/>
        </p:nvSpPr>
        <p:spPr>
          <a:xfrm rot="16200000">
            <a:off x="-146843" y="3987006"/>
            <a:ext cx="2100262" cy="1406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3" name="22 Flecha doblada"/>
          <p:cNvSpPr/>
          <p:nvPr/>
        </p:nvSpPr>
        <p:spPr>
          <a:xfrm rot="10800000">
            <a:off x="6664325" y="4576763"/>
            <a:ext cx="2101850" cy="140493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" name="23 Flecha doblada"/>
          <p:cNvSpPr/>
          <p:nvPr/>
        </p:nvSpPr>
        <p:spPr>
          <a:xfrm>
            <a:off x="266700" y="374650"/>
            <a:ext cx="2101850" cy="1406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  <a:ea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487829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57188" y="1285875"/>
          <a:ext cx="8393112" cy="4482097"/>
        </p:xfrm>
        <a:graphic>
          <a:graphicData uri="http://schemas.openxmlformats.org/drawingml/2006/table">
            <a:tbl>
              <a:tblPr/>
              <a:tblGrid>
                <a:gridCol w="2098675"/>
                <a:gridCol w="2098675"/>
                <a:gridCol w="2097087"/>
                <a:gridCol w="2098675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TIPOS DE INVESTIGACION </a:t>
                      </a: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METODOS Y ENFOQUES UTILIZADOS EN LA INVESTIGACION </a:t>
                      </a: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EJEMPLO </a:t>
                      </a: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EXPLORATORIA</a:t>
                      </a: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¿QUÉ HAY? ¿CUÁL ES EL PROBLEMA?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REFERIDO A PROBLEMAS DE INVESTIGACIÓN POCO ESTUDIADO 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MÉTODO SE BASA EN PRINCIPIOS TEÓRICOS, FENOMENOLÓGICO, HERMENÉUTICO Y SOCIAL 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UN VIAJE A UN SITIO DESCONOCIDO </a:t>
                      </a: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DESCRIPTIVA  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INVESTIGA EL POR QUÉ Y EL CÓMO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ENFOQUE ES CUALITATIVO Y EN ALGUNOS CASOS CUANTITATIVO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DESCRIBE SITUACIONES, EVENTO, CUALIDADES O ATRIBUTOS DE UNA POBLACIÓN 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UN CENSO DE FAMILIA PARA OTORGAR BECAS DE ESTUDIO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LA FUNCIÓN DEL PSICÓLOGO CLÍNICO SU OBJETO ES DESCRIBIR LA PERSONALIDAD  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95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ANALÍTICA 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OBJETO ES EL ANÁLISIS CRÍTICO  A TRAVÉS DE MATRIZ DE OPINIÓN Y ENTREVISTA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CUALITATIVO – INVESTIGACIÓN ACCIÓN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HISTORIAS DE VIDA 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EL ANÁLISIS DE CONTENIDO EN LOS MEDIOS DE COMUNICACIÓN O EL ANÁLISIS SOBRE LA HISTORIA DE UN SUJETO</a:t>
                      </a: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595" marB="395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2" name="3 Título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s-ES">
                <a:solidFill>
                  <a:schemeClr val="tx1"/>
                </a:solidFill>
                <a:latin typeface="Arial" charset="0"/>
              </a:rPr>
              <a:t>TIPOS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55132430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625" y="1428750"/>
          <a:ext cx="8270875" cy="4232924"/>
        </p:xfrm>
        <a:graphic>
          <a:graphicData uri="http://schemas.openxmlformats.org/drawingml/2006/table">
            <a:tbl>
              <a:tblPr/>
              <a:tblGrid>
                <a:gridCol w="2068513"/>
                <a:gridCol w="2066925"/>
                <a:gridCol w="2068512"/>
                <a:gridCol w="2066925"/>
              </a:tblGrid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TIPOS DE INVESTIGACION </a:t>
                      </a: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METODOS Y ENFOQUES UTILIZADOS EN LA INVESTIGACION </a:t>
                      </a: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EJEMPLO </a:t>
                      </a: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1089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COMPARATIVA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OBJETIVO ES COMPARAR EL COMPORTAMIENTO DE UNA VARIABLE EN LOS GRUPOS OBSERVADOS 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ENFOQUE ES CUALITATIVO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DIFERENCIA ENTRE HOMBRES Y MUJERES CON RESPECTO A LOS PROCESOS DE PENSAMIENTO (SE REALIZA CON DOS O MÁS GRUPOS)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EXPLICATIVA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TRATA EL POR QUÉ Y EL CÓMO DE LAS CAUSAS DE UN FENÓMENO. RELACIÓN ENTRE VARIABLES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ENFOQUE CUANTITATIVO.  SE UBICA EN UN PROCESO DE RAZONAMIENTO INDUCTIVO-DEDUCTIVO 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ELECCIONES ELECTORALES, CAMPAÑAS DE VACUNACIÓN, EDAD, SEXO 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PREDICTIVA 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ANTICIPA LOS SITUACIONES FUTURAS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REFERIDA A LO QUE PUEDE PASAR EN EL FUTURO, ANTICIPA LAS SITUACIONES DANDO RECOMENDACIONES 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LOS ESCENARIOS DE LAS ÁREAS DE ECONOMÍA Y PLANIFICACIÓN, SALUD, EDUCACIÓN</a:t>
                      </a:r>
                      <a:endParaRPr kumimoji="0" lang="es-ES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39377" marB="3937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6" name="4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860425"/>
          </a:xfrm>
        </p:spPr>
        <p:txBody>
          <a:bodyPr/>
          <a:lstStyle/>
          <a:p>
            <a:r>
              <a:rPr lang="es-ES">
                <a:solidFill>
                  <a:schemeClr val="tx1"/>
                </a:solidFill>
                <a:latin typeface="Arial" charset="0"/>
              </a:rPr>
              <a:t>TIPOS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6082499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313" y="714375"/>
          <a:ext cx="8639175" cy="5588001"/>
        </p:xfrm>
        <a:graphic>
          <a:graphicData uri="http://schemas.openxmlformats.org/drawingml/2006/table">
            <a:tbl>
              <a:tblPr/>
              <a:tblGrid>
                <a:gridCol w="2006600"/>
                <a:gridCol w="2097087"/>
                <a:gridCol w="2206625"/>
                <a:gridCol w="2328863"/>
              </a:tblGrid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TIPOS DE INVESTIGACION </a:t>
                      </a: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METODOS Y ENFOQUES UTILIZADOS EN LA INVESTIGACION </a:t>
                      </a: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EJEMPLO </a:t>
                      </a: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PROYECTIVA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PROYECTO FACTIBLE REFERIDO A DIFERENTES PROPUESTA PARA SOLUCIONAR NECESIDAD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INVESTIGACIÓN CUALICUANTITATIVA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LINEAMIENTOS, MODELOS, PROGRAMAS, PROYECTOS DE INGENIERÍA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1349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INTERACTIVA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SE PARTE DE LA INDAGACIÓN, EXPLICACIÓN, GRUPO, COMUNIDAD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INVESTIGACIÓN – ACCIÓN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MODIFICAR EL SISTEMA ESTUDIADO GENERANDO Y APLICANDO SOBRE ÉL UNA INTERVENCIÓN DISEÑADA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LA INDAGACION INTERACTIVA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QUÉ CAMBIOS SE OBTENDRÍAN EN LA AUTOGESTIÓN DE UN CENTRO DE INVESTIGACIÓN DURANTE LA APLICACIÓN DE UN PROGRAMA DE INVESTIGACIÓN </a:t>
                      </a: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CONFIRMATIVA 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VERIFICA HIPÓTESIS REFERIDA A LA RELACIÓN ENTRE VARIABLE O EVENTO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CUANTITATIVA. UTILIZA UN PROCESO LÓGICO – MATEMÁTICO O UNA VERIFICACIÓN EMPÍRICA 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LAS PERSONAS CON MAYOR NIVEL DE STRESS TIENE MAYOR TENDENCIA A SUFRIR DE INFARTO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1192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EVALUATIVA </a:t>
                      </a:r>
                      <a:endParaRPr kumimoji="0" lang="es-E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 OBJETIVO ES EVALUAR PROGRAMAS POR COMPARACIÓN PARA PROPONER Y TOMAR DECISIONES FUTURAS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INVESTIGACIÓN CUANTITATIVA ASOCIADAS A LA VALORACIÓN, CONFRONTACIÓN, JUICIO, CON EL PROPÓSITO DE LOGRAR EL CUMPLIMIENTO DE OBJETIVOS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EN QUÉ MEDIDA EL SISTEMA NACIONAL DE EDUCACIÓN AVANZADA DISEÑADO PARA SUPERAR LAS DEFICIENCIAS DE LOS ESTUDIOS EN CARACAS HAN RESULTADO EFECTIVOS </a:t>
                      </a:r>
                      <a:endParaRPr kumimoji="0" lang="es-E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3086" marB="4308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8" name="4 Título"/>
          <p:cNvSpPr>
            <a:spLocks noGrp="1"/>
          </p:cNvSpPr>
          <p:nvPr>
            <p:ph type="title"/>
          </p:nvPr>
        </p:nvSpPr>
        <p:spPr>
          <a:xfrm>
            <a:off x="357188" y="-142875"/>
            <a:ext cx="8229600" cy="1143000"/>
          </a:xfrm>
        </p:spPr>
        <p:txBody>
          <a:bodyPr/>
          <a:lstStyle/>
          <a:p>
            <a:r>
              <a:rPr lang="es-ES">
                <a:solidFill>
                  <a:schemeClr val="tx1"/>
                </a:solidFill>
                <a:latin typeface="Arial" charset="0"/>
              </a:rPr>
              <a:t>TIPOS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67262218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371600" y="609600"/>
            <a:ext cx="62484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990600" y="1752600"/>
            <a:ext cx="2895600" cy="822325"/>
          </a:xfrm>
          <a:prstGeom prst="rect">
            <a:avLst/>
          </a:prstGeom>
          <a:gradFill rotWithShape="0">
            <a:gsLst>
              <a:gs pos="0">
                <a:srgbClr val="FFFF99">
                  <a:gamma/>
                  <a:tint val="40000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1325480" y="488003"/>
            <a:ext cx="7583488" cy="1143000"/>
          </a:xfrm>
        </p:spPr>
        <p:txBody>
          <a:bodyPr>
            <a:normAutofit fontScale="90000"/>
          </a:bodyPr>
          <a:lstStyle/>
          <a:p>
            <a:r>
              <a:rPr lang="es-CO" sz="3600" dirty="0">
                <a:solidFill>
                  <a:schemeClr val="bg1"/>
                </a:solidFill>
              </a:rPr>
              <a:t>TIPOS DE INVESTIGACION</a:t>
            </a:r>
            <a:r>
              <a:rPr lang="es-CO" sz="3600" dirty="0"/>
              <a:t/>
            </a:r>
            <a:br>
              <a:rPr lang="es-CO" sz="3600" dirty="0"/>
            </a:br>
            <a:endParaRPr lang="es-ES" dirty="0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990600" y="1752600"/>
            <a:ext cx="3352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b="1"/>
              <a:t>INVESTIGACION HISTORICA</a:t>
            </a:r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auto">
          <a:xfrm>
            <a:off x="4572000" y="1752600"/>
            <a:ext cx="3581400" cy="1524000"/>
          </a:xfrm>
          <a:prstGeom prst="wedgeRoundRectCallout">
            <a:avLst>
              <a:gd name="adj1" fmla="val -13208"/>
              <a:gd name="adj2" fmla="val 14312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s-CO" sz="2800" dirty="0">
                <a:ln>
                  <a:solidFill>
                    <a:srgbClr val="000000"/>
                  </a:solidFill>
                </a:ln>
              </a:rPr>
              <a:t>Qué pasó el 10 de Noviembre de 1810 en </a:t>
            </a:r>
            <a:r>
              <a:rPr lang="es-CO" sz="2800" dirty="0" smtClean="0">
                <a:ln>
                  <a:solidFill>
                    <a:srgbClr val="000000"/>
                  </a:solidFill>
                </a:ln>
              </a:rPr>
              <a:t>M</a:t>
            </a:r>
            <a:r>
              <a:rPr lang="es-CO" sz="2800" dirty="0" smtClean="0">
                <a:ln>
                  <a:solidFill>
                    <a:srgbClr val="000000"/>
                  </a:solidFill>
                </a:ln>
              </a:rPr>
              <a:t>éxico</a:t>
            </a:r>
            <a:r>
              <a:rPr lang="es-CO" sz="2800" dirty="0" smtClean="0">
                <a:ln>
                  <a:solidFill>
                    <a:srgbClr val="000000"/>
                  </a:solidFill>
                </a:ln>
              </a:rPr>
              <a:t>?</a:t>
            </a:r>
            <a:endParaRPr lang="es-ES" sz="2800" dirty="0">
              <a:ln>
                <a:solidFill>
                  <a:srgbClr val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21992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1026"/>
          <p:cNvSpPr txBox="1">
            <a:spLocks noChangeArrowheads="1"/>
          </p:cNvSpPr>
          <p:nvPr/>
        </p:nvSpPr>
        <p:spPr bwMode="auto">
          <a:xfrm>
            <a:off x="685800" y="1066800"/>
            <a:ext cx="7772400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b="1"/>
              <a:t>INVESTIGACION HISTORICA</a:t>
            </a:r>
          </a:p>
          <a:p>
            <a:pPr algn="r">
              <a:spcBef>
                <a:spcPct val="50000"/>
              </a:spcBef>
            </a:pPr>
            <a:r>
              <a:rPr lang="es-CO" sz="3200" b="1" i="1">
                <a:solidFill>
                  <a:srgbClr val="FF3300"/>
                </a:solidFill>
              </a:rPr>
              <a:t>Describe lo que era</a:t>
            </a:r>
          </a:p>
          <a:p>
            <a:pPr>
              <a:spcBef>
                <a:spcPct val="50000"/>
              </a:spcBef>
            </a:pPr>
            <a:r>
              <a:rPr lang="es-CO" sz="2000" b="1"/>
              <a:t>CARACTERISTICAS: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Depende de datos observados por otros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Los datos son de fuentes primarias  y secundarias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Las fuentes deben ser sometidas  a critica externa e  interna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Debe ser rigurosa, sistematica y exhaustiva</a:t>
            </a:r>
            <a:r>
              <a:rPr lang="es-CO" sz="2000"/>
              <a:t> </a:t>
            </a:r>
          </a:p>
          <a:p>
            <a:pPr>
              <a:spcBef>
                <a:spcPct val="50000"/>
              </a:spcBef>
            </a:pPr>
            <a:endParaRPr lang="es-ES" sz="2000"/>
          </a:p>
        </p:txBody>
      </p:sp>
    </p:spTree>
    <p:extLst>
      <p:ext uri="{BB962C8B-B14F-4D97-AF65-F5344CB8AC3E}">
        <p14:creationId xmlns:p14="http://schemas.microsoft.com/office/powerpoint/2010/main" val="2031690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371600" y="609600"/>
            <a:ext cx="62484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685800" y="1752600"/>
            <a:ext cx="7772400" cy="4176713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89412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>
          <a:xfrm>
            <a:off x="1427513" y="451329"/>
            <a:ext cx="7583488" cy="1143000"/>
          </a:xfrm>
        </p:spPr>
        <p:txBody>
          <a:bodyPr>
            <a:normAutofit fontScale="90000"/>
          </a:bodyPr>
          <a:lstStyle/>
          <a:p>
            <a:r>
              <a:rPr lang="es-CO" sz="3200" b="1">
                <a:solidFill>
                  <a:schemeClr val="bg1"/>
                </a:solidFill>
              </a:rPr>
              <a:t>INVESTIGACION HISTORICA</a:t>
            </a:r>
            <a:r>
              <a:rPr lang="es-CO"/>
              <a:t/>
            </a:r>
            <a:br>
              <a:rPr lang="es-CO"/>
            </a:br>
            <a:endParaRPr lang="es-ES"/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685800" y="1752600"/>
            <a:ext cx="7772400" cy="427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sz="1600" b="1"/>
              <a:t>  </a:t>
            </a:r>
            <a:r>
              <a:rPr lang="es-CO" sz="3600" b="1"/>
              <a:t>ETAPAS: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Definir el problema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Formular hipotesis u objetivos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Recolectar y evaluar información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Informar los resultados, interpretaciones y conclusiones </a:t>
            </a:r>
          </a:p>
          <a:p>
            <a:pPr>
              <a:spcBef>
                <a:spcPct val="50000"/>
              </a:spcBef>
            </a:pPr>
            <a:endParaRPr lang="es-ES" sz="2800" b="1"/>
          </a:p>
        </p:txBody>
      </p:sp>
    </p:spTree>
    <p:extLst>
      <p:ext uri="{BB962C8B-B14F-4D97-AF65-F5344CB8AC3E}">
        <p14:creationId xmlns:p14="http://schemas.microsoft.com/office/powerpoint/2010/main" val="2597291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1026"/>
          <p:cNvSpPr>
            <a:spLocks noChangeArrowheads="1"/>
          </p:cNvSpPr>
          <p:nvPr/>
        </p:nvSpPr>
        <p:spPr bwMode="auto">
          <a:xfrm>
            <a:off x="990600" y="1752600"/>
            <a:ext cx="2895600" cy="822325"/>
          </a:xfrm>
          <a:prstGeom prst="rect">
            <a:avLst/>
          </a:prstGeom>
          <a:gradFill rotWithShape="0">
            <a:gsLst>
              <a:gs pos="0">
                <a:srgbClr val="FFFF99">
                  <a:gamma/>
                  <a:tint val="40000"/>
                  <a:invGamma/>
                </a:srgb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50532" name="Text Box 1028"/>
          <p:cNvSpPr txBox="1">
            <a:spLocks noChangeArrowheads="1"/>
          </p:cNvSpPr>
          <p:nvPr/>
        </p:nvSpPr>
        <p:spPr bwMode="auto">
          <a:xfrm>
            <a:off x="990600" y="1752600"/>
            <a:ext cx="3352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b="1"/>
              <a:t>INVESTIGACION DESCRIPTIVA</a:t>
            </a:r>
          </a:p>
        </p:txBody>
      </p:sp>
      <p:sp>
        <p:nvSpPr>
          <p:cNvPr id="150533" name="Rectangle 1029"/>
          <p:cNvSpPr>
            <a:spLocks noChangeArrowheads="1"/>
          </p:cNvSpPr>
          <p:nvPr/>
        </p:nvSpPr>
        <p:spPr bwMode="auto">
          <a:xfrm>
            <a:off x="1828800" y="685800"/>
            <a:ext cx="62484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s-CO" sz="3600">
                <a:solidFill>
                  <a:schemeClr val="bg1"/>
                </a:solidFill>
              </a:rPr>
              <a:t>TIPOS DE INVESTIGACION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150535" name="AutoShape 1031"/>
          <p:cNvSpPr>
            <a:spLocks noChangeArrowheads="1"/>
          </p:cNvSpPr>
          <p:nvPr/>
        </p:nvSpPr>
        <p:spPr bwMode="auto">
          <a:xfrm>
            <a:off x="5181600" y="1752600"/>
            <a:ext cx="3048000" cy="2590800"/>
          </a:xfrm>
          <a:prstGeom prst="wedgeRoundRectCallout">
            <a:avLst>
              <a:gd name="adj1" fmla="val -76458"/>
              <a:gd name="adj2" fmla="val 9142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s-CO"/>
              <a:t>¿cuál es la preferencia d elos habitantes de Popayán en las telenovelas d ela noche?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1117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381000" y="990600"/>
            <a:ext cx="8305800" cy="54864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762000" y="990600"/>
            <a:ext cx="7924800" cy="52212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0500" indent="-1905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841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sz="2800" b="1"/>
              <a:t>CARACTERISTICAS:</a:t>
            </a:r>
          </a:p>
          <a:p>
            <a:pPr algn="r">
              <a:spcBef>
                <a:spcPct val="50000"/>
              </a:spcBef>
            </a:pPr>
            <a:r>
              <a:rPr lang="es-CO" sz="2800" b="1"/>
              <a:t> </a:t>
            </a:r>
            <a:r>
              <a:rPr lang="es-CO" sz="2800" b="1" i="1">
                <a:solidFill>
                  <a:srgbClr val="FF3300"/>
                </a:solidFill>
              </a:rPr>
              <a:t>Explica lo que 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Unicamente describe situaciones y acontecimientos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No  siempre comprueba explicaciones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No siempre prueba hipotesis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No siempre hace predicciones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/>
              <a:t>Cuando se hace el estudio por  encuestas podria ser utilizada este tipo de investigacion para probar hipotesis especificas y poner a prueba explicaciones</a:t>
            </a:r>
            <a:endParaRPr lang="es-ES" sz="280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762000" y="411163"/>
            <a:ext cx="7315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3200" b="1"/>
              <a:t>INVESTIGACION DESCRIPTIVA:</a:t>
            </a:r>
            <a:endParaRPr lang="es-ES" sz="3200"/>
          </a:p>
        </p:txBody>
      </p:sp>
    </p:spTree>
    <p:extLst>
      <p:ext uri="{BB962C8B-B14F-4D97-AF65-F5344CB8AC3E}">
        <p14:creationId xmlns:p14="http://schemas.microsoft.com/office/powerpoint/2010/main" val="425318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UNIDAD DE COMPETENCIA III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/>
              <a:t>Analizar los tipos de </a:t>
            </a:r>
            <a:r>
              <a:rPr lang="es-ES" b="1" dirty="0" err="1"/>
              <a:t>Investigación,para</a:t>
            </a:r>
            <a:r>
              <a:rPr lang="es-ES" b="1" dirty="0"/>
              <a:t> seleccionar la conveniente según el caso.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1026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381000" y="609600"/>
            <a:ext cx="8305800" cy="586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381000" y="609600"/>
            <a:ext cx="7924800" cy="578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90513" indent="-2905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810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sz="3600" b="1"/>
              <a:t>INVESTIGACION DESCRIPTIVA:</a:t>
            </a:r>
          </a:p>
          <a:p>
            <a:pPr>
              <a:spcBef>
                <a:spcPct val="50000"/>
              </a:spcBef>
            </a:pPr>
            <a:endParaRPr lang="es-CO" b="1"/>
          </a:p>
          <a:p>
            <a:pPr>
              <a:spcBef>
                <a:spcPct val="50000"/>
              </a:spcBef>
            </a:pPr>
            <a:r>
              <a:rPr lang="es-CO" b="1"/>
              <a:t>ETAPAS: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Definir las caracteristicas que se deseen describir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Expresar como van a ser realizadas las observaciones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Recolectar los datos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800" b="1"/>
              <a:t>Informar los resultados</a:t>
            </a:r>
          </a:p>
          <a:p>
            <a:pPr>
              <a:spcBef>
                <a:spcPct val="50000"/>
              </a:spcBef>
            </a:pPr>
            <a:endParaRPr lang="es-CO" sz="2800" b="1"/>
          </a:p>
          <a:p>
            <a:pPr>
              <a:spcBef>
                <a:spcPct val="50000"/>
              </a:spcBef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715323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609600" y="1447800"/>
            <a:ext cx="7620000" cy="5121275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8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609600" y="609600"/>
            <a:ext cx="7620000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876300" y="533400"/>
            <a:ext cx="739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200" b="1">
                <a:solidFill>
                  <a:schemeClr val="bg1"/>
                </a:solidFill>
              </a:rPr>
              <a:t>INVESTIGACION EXPERIMENTAL</a:t>
            </a:r>
            <a:endParaRPr lang="es-ES" sz="3200" b="1">
              <a:solidFill>
                <a:schemeClr val="bg1"/>
              </a:solidFill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708660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b="1"/>
              <a:t>	Se</a:t>
            </a:r>
            <a:r>
              <a:rPr lang="es-CO" sz="1800" b="1"/>
              <a:t> </a:t>
            </a:r>
            <a:r>
              <a:rPr lang="es-CO" b="1"/>
              <a:t>ha ideado con el proposito de determinar con la mayor confiabilidad posibles relaciones causa efecto</a:t>
            </a:r>
          </a:p>
          <a:p>
            <a:pPr>
              <a:spcBef>
                <a:spcPct val="50000"/>
              </a:spcBef>
            </a:pPr>
            <a:r>
              <a:rPr lang="es-CO" b="1"/>
              <a:t>CARACTERISTICAS 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b="1"/>
              <a:t>Requiere manipulacion rigurosa de variables o factores experimentales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b="1"/>
              <a:t>Utiliza sistemas aleatorios para la seleccion de muestras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b="1"/>
              <a:t>Emplea grupos control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b="1"/>
              <a:t>Tiene la deventaja de ser artificial y restrictiva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b="1"/>
              <a:t>Requiere de un diseño experimental</a:t>
            </a:r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975989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533400" y="1736725"/>
            <a:ext cx="7848600" cy="4892675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8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914400" y="609600"/>
            <a:ext cx="7086600" cy="838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dist="107763" dir="2700000" algn="ctr" rotWithShape="0">
              <a:srgbClr val="FFCC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914400" y="609600"/>
            <a:ext cx="708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200" b="1">
                <a:solidFill>
                  <a:schemeClr val="bg1"/>
                </a:solidFill>
              </a:rPr>
              <a:t>INVESTIGACION EXPERIMENTAL</a:t>
            </a:r>
            <a:endParaRPr lang="es-ES" sz="3200" b="1">
              <a:solidFill>
                <a:schemeClr val="bg1"/>
              </a:solidFill>
            </a:endParaRP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914400" y="1751013"/>
            <a:ext cx="7391400" cy="495458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sz="2200" b="1"/>
              <a:t>ETAPAS 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Identificar y definir el problema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Revisar la literatura relativa al problema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Formular la hipotesis explicativa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CO" sz="2200" b="1"/>
              <a:t>Elaborar plan experimental (variables no experimentales, diseño experimental, muestra, instrumentación, medición, procedimientos, hipótesis nula 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Realizar el experimento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Organizar los resultados estadisticamente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Informar los resultados</a:t>
            </a:r>
            <a:endParaRPr lang="es-ES" sz="2200" b="1"/>
          </a:p>
        </p:txBody>
      </p:sp>
    </p:spTree>
    <p:extLst>
      <p:ext uri="{BB962C8B-B14F-4D97-AF65-F5344CB8AC3E}">
        <p14:creationId xmlns:p14="http://schemas.microsoft.com/office/powerpoint/2010/main" val="1394829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09600" y="1905000"/>
            <a:ext cx="7620000" cy="4664075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8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609600" y="609600"/>
            <a:ext cx="7620000" cy="519113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67843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609600" y="609600"/>
            <a:ext cx="7620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2800" b="1">
                <a:solidFill>
                  <a:schemeClr val="bg1"/>
                </a:solidFill>
              </a:rPr>
              <a:t>INVESTIGACION CUASI-EXPERIMENTAL</a:t>
            </a:r>
            <a:endParaRPr lang="es-ES" sz="2800" b="1">
              <a:solidFill>
                <a:schemeClr val="bg1"/>
              </a:solidFill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838200" y="2084388"/>
            <a:ext cx="7315200" cy="385921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74688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 sz="2600" b="1"/>
              <a:t>	Nos permite acercanos a los resultados de la investigacion experimental en casos donde no es posible el control y manipulación absoluto de las variables</a:t>
            </a:r>
          </a:p>
          <a:p>
            <a:pPr>
              <a:spcBef>
                <a:spcPct val="50000"/>
              </a:spcBef>
            </a:pPr>
            <a:r>
              <a:rPr lang="es-CO" sz="2200" b="1"/>
              <a:t>CARACTERISTICAS 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Apropiada en situaciones naturales , en que no se pueden controlar todas las variables de importancia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2200" b="1"/>
              <a:t>No satisface todas las exigencias de la investigación experimental especialmente en el control de variables</a:t>
            </a:r>
            <a:endParaRPr lang="es-ES" sz="2200" b="1"/>
          </a:p>
        </p:txBody>
      </p:sp>
    </p:spTree>
    <p:extLst>
      <p:ext uri="{BB962C8B-B14F-4D97-AF65-F5344CB8AC3E}">
        <p14:creationId xmlns:p14="http://schemas.microsoft.com/office/powerpoint/2010/main" val="35640932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371600" y="1905000"/>
            <a:ext cx="6858000" cy="4664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609600" y="609600"/>
            <a:ext cx="7620000" cy="519113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67843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609600" y="609600"/>
            <a:ext cx="7620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2800" b="1">
                <a:solidFill>
                  <a:schemeClr val="bg1"/>
                </a:solidFill>
              </a:rPr>
              <a:t>INVESTIGACION CUASI-EXPERIMENTAL</a:t>
            </a:r>
            <a:endParaRPr lang="es-ES" sz="2800" b="1">
              <a:solidFill>
                <a:schemeClr val="bg1"/>
              </a:solidFill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600200" y="2514600"/>
            <a:ext cx="6629400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3400" b="1"/>
              <a:t>ETAPAS:</a:t>
            </a:r>
          </a:p>
          <a:p>
            <a:pPr>
              <a:spcBef>
                <a:spcPct val="50000"/>
              </a:spcBef>
            </a:pPr>
            <a:r>
              <a:rPr lang="es-CO" sz="3400" b="1"/>
              <a:t>Las mismas que la investigación experimental, pero reconociendo el investigador las limitaciones de validez interna y externa propias de este tipo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778941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CO" sz="5400" b="1" i="1">
                <a:solidFill>
                  <a:srgbClr val="9966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OTROS   TIPOS    DE INVESTIGACIÓN</a:t>
            </a:r>
            <a:endParaRPr lang="es-ES" sz="5400" b="1" i="1">
              <a:solidFill>
                <a:srgbClr val="9966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090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Correlacional</a:t>
            </a:r>
            <a:endParaRPr lang="es-ES" b="1">
              <a:cs typeface="Times New Roman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00200"/>
            <a:ext cx="7772400" cy="4114800"/>
          </a:xfrm>
        </p:spPr>
        <p:txBody>
          <a:bodyPr/>
          <a:lstStyle/>
          <a:p>
            <a:r>
              <a:rPr lang="es-CO">
                <a:latin typeface="Arial Narrow" charset="0"/>
                <a:cs typeface="Times New Roman" charset="0"/>
              </a:rPr>
              <a:t>Determina la variación en unos factores en relación con otros (covariación)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Indicada para establecer relaciones estadísticas entre características o fenómenos, pero no conduce directamente a establecer relaciones de causa-efecto entre ellos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694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Estudio de caso</a:t>
            </a:r>
            <a:endParaRPr lang="es-ES" b="1">
              <a:cs typeface="Times New Roman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CO">
                <a:latin typeface="Arial Narrow" charset="0"/>
                <a:cs typeface="Times New Roman" charset="0"/>
              </a:rPr>
              <a:t>	Estudia intensivamente un sujeto o situación únicos.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1.</a:t>
            </a:r>
            <a:r>
              <a:rPr lang="es-CO">
                <a:cs typeface="Times New Roman" charset="0"/>
              </a:rPr>
              <a:t>  	</a:t>
            </a:r>
            <a:r>
              <a:rPr lang="es-CO">
                <a:latin typeface="Arial Narrow" charset="0"/>
                <a:cs typeface="Times New Roman" charset="0"/>
              </a:rPr>
              <a:t>Permite comprender a profundidad lo 		estudiado.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2.</a:t>
            </a:r>
            <a:r>
              <a:rPr lang="es-CO">
                <a:cs typeface="Times New Roman" charset="0"/>
              </a:rPr>
              <a:t>   </a:t>
            </a:r>
            <a:r>
              <a:rPr lang="es-CO">
                <a:latin typeface="Arial Narrow" charset="0"/>
                <a:cs typeface="Times New Roman" charset="0"/>
              </a:rPr>
              <a:t>Sirve para planear, después, investigaciones 	más extensas.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3.</a:t>
            </a:r>
            <a:r>
              <a:rPr lang="es-CO">
                <a:cs typeface="Times New Roman" charset="0"/>
              </a:rPr>
              <a:t> 	</a:t>
            </a:r>
            <a:r>
              <a:rPr lang="es-CO">
                <a:latin typeface="Arial Narrow" charset="0"/>
                <a:cs typeface="Times New Roman" charset="0"/>
              </a:rPr>
              <a:t>No sirve para hacer generalizaciones.</a:t>
            </a:r>
            <a:endParaRPr lang="es-ES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634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Ex post facto</a:t>
            </a:r>
            <a:endParaRPr lang="es-ES" b="1">
              <a:cs typeface="Times New Roman" charset="0"/>
            </a:endParaRPr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Busca establecer relaciones de causa efecto, después de que este último ha ocurrido y su causa se ubica en el pasado.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1.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A partir de un efecto observado, se indaga por su causa en el pasado.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2.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Útil en situaciones en las que no se puede experimentar.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3.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No es muy seguro para establecer relaciones causales.</a:t>
            </a:r>
            <a:endParaRPr lang="es-ES" sz="2800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6612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Comparada</a:t>
            </a:r>
            <a:endParaRPr lang="es-ES" b="1">
              <a:cs typeface="Times New Roman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772400" cy="4114800"/>
          </a:xfrm>
        </p:spPr>
        <p:txBody>
          <a:bodyPr/>
          <a:lstStyle/>
          <a:p>
            <a:r>
              <a:rPr lang="es-CO">
                <a:latin typeface="Arial Narrow" charset="0"/>
                <a:cs typeface="Times New Roman" charset="0"/>
              </a:rPr>
              <a:t>Se fundamenta en el análisis de datos aplicados a las fuentes, similitud y discrepancia en sus características.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Fundamentación científica según la tipología clásica de la investigación.</a:t>
            </a:r>
            <a:endParaRPr lang="es-CO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 Se ajusta a los modelos y diseños existentes.</a:t>
            </a:r>
            <a:endParaRPr lang="es-ES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028700" y="730250"/>
            <a:ext cx="586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3600">
                <a:latin typeface="Helmet" charset="0"/>
              </a:rPr>
              <a:t>Investigar :</a:t>
            </a:r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3962400" y="1295400"/>
            <a:ext cx="3581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8900">
                <a:latin typeface="Arial Black" charset="0"/>
              </a:rPr>
              <a:t>?</a:t>
            </a:r>
            <a:endParaRPr lang="es-ES" sz="18900">
              <a:latin typeface="Arial Black" charset="0"/>
            </a:endParaRPr>
          </a:p>
        </p:txBody>
      </p:sp>
      <p:pic>
        <p:nvPicPr>
          <p:cNvPr id="130052" name="Picture 4" descr="c:\Archivos de programa\Microsoft Office\Clipart\standard\stddir1\BD0621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38" y="3532188"/>
            <a:ext cx="2722562" cy="292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3962400" y="4724400"/>
            <a:ext cx="4876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600">
                <a:latin typeface="Helmet" charset="0"/>
              </a:rPr>
              <a:t>Dar respuesta a un interrogante</a:t>
            </a:r>
            <a:endParaRPr lang="es-ES"/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>
            <a:off x="3657600" y="1371600"/>
            <a:ext cx="4267200" cy="2805113"/>
          </a:xfrm>
          <a:prstGeom prst="wedgeRoundRectCallout">
            <a:avLst>
              <a:gd name="adj1" fmla="val -68417"/>
              <a:gd name="adj2" fmla="val 4768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377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utoUpdateAnimBg="0"/>
      <p:bldP spid="130051" grpId="0" autoUpdateAnimBg="0"/>
      <p:bldP spid="130053" grpId="0" autoUpdateAnimBg="0"/>
      <p:bldP spid="130054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Mercados</a:t>
            </a:r>
            <a:endParaRPr lang="es-ES" b="1">
              <a:cs typeface="Times New Roman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s-CO">
                <a:latin typeface="Arial Narrow" charset="0"/>
                <a:cs typeface="Times New Roman" charset="0"/>
              </a:rPr>
              <a:t>Enfoque sistemático y objetivo orientado al desarrollo y provisión de información aplicable al proceso de toma de decisión en la gerencia de mercadeo.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Se fundamenta en módulos investigativos y debe diseñar la estrategia metodológica para cada caso específico a investigar.</a:t>
            </a:r>
            <a:endParaRPr lang="es-ES">
              <a:cs typeface="Times New Roman" charset="0"/>
            </a:endParaRP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397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Evaluativa</a:t>
            </a:r>
            <a:endParaRPr lang="es-ES" b="1"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772400" cy="4114800"/>
          </a:xfrm>
        </p:spPr>
        <p:txBody>
          <a:bodyPr/>
          <a:lstStyle/>
          <a:p>
            <a:r>
              <a:rPr lang="es-CO">
                <a:latin typeface="Arial Narrow" charset="0"/>
                <a:cs typeface="Times New Roman" charset="0"/>
              </a:rPr>
              <a:t>Valora los resultados de un programa en razón de los objetivos propuestos para el mismo, a fin de tomar decisiones sobre su proyección y programación para el futuro.</a:t>
            </a:r>
            <a:endParaRPr lang="es-ES">
              <a:cs typeface="Times New Roman" charset="0"/>
            </a:endParaRPr>
          </a:p>
          <a:p>
            <a:r>
              <a:rPr lang="es-CO">
                <a:latin typeface="Arial Narrow" charset="0"/>
                <a:cs typeface="Times New Roman" charset="0"/>
              </a:rPr>
              <a:t>Con fundamento e métodos de investigación social, válidos para diferentes tipos de investigación.</a:t>
            </a:r>
            <a:endParaRPr lang="es-ES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28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Cualitativa</a:t>
            </a:r>
            <a:endParaRPr lang="es-ES" b="1">
              <a:cs typeface="Times New Roman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CO" sz="2800">
                <a:latin typeface="Arial Narrow" charset="0"/>
                <a:cs typeface="Times New Roman" charset="0"/>
              </a:rPr>
              <a:t>	De orden explicativo, a partir de información cualitativa, descriptiva y no cuantificada, de orden interpretativo, utilizada en pequeños grupos, comunidades, escuelas, salón de clase.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1.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Diseño flexible/valores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2.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Variables no numéricas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3.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Orientada al proceso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4.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Holística y contrastable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5.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Resultados válidos/ no generalizables.</a:t>
            </a:r>
            <a:endParaRPr lang="es-ES" sz="2800">
              <a:cs typeface="Times New Roman" charset="0"/>
            </a:endParaRP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81000" y="3657600"/>
            <a:ext cx="533400" cy="266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76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 Narrow" charset="0"/>
                <a:cs typeface="Times New Roman" charset="0"/>
              </a:rPr>
              <a:t>I.A.P.</a:t>
            </a:r>
            <a:endParaRPr lang="es-ES">
              <a:cs typeface="Times New Roman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Investigación en ambientes difíciles y de tipo comunitario. Motiva el diálogo reflexivo que permita el análisis de cada uno de los factores internos y externos que integran la comunidad a fin de producir una conciencia en cada uno de sus miembros, para que reaccionen y actúen frente a sus necesidades.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1.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Selección de una comunidad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2.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Revisión y evaluación de la información.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3.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Organización de grupos de participación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4.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Análisis.</a:t>
            </a:r>
            <a:endParaRPr lang="es-ES" sz="2800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6700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>
                <a:latin typeface="Arial Narrow" charset="0"/>
                <a:cs typeface="Times New Roman" charset="0"/>
              </a:rPr>
              <a:t>Etnográfica</a:t>
            </a:r>
            <a:endParaRPr lang="es-ES" b="1">
              <a:cs typeface="Times New Roman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Descripción y análisis de un campo social específico, con escenarios predeterminados. Capta el punto de vista, el sentido, las motivaciones, intenciones y expectativas que los actores otorgan a sus propias acciones sociales, proyectos , y entorno sociocultural que les rodea.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1.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Determinación localidad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2.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Registro fenómeno de estudio.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3.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Elaboración de marcos de referencia</a:t>
            </a:r>
            <a:endParaRPr lang="es-ES" sz="2800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CO" sz="2800">
                <a:latin typeface="Arial Narrow" charset="0"/>
                <a:cs typeface="Times New Roman" charset="0"/>
              </a:rPr>
              <a:t>4.</a:t>
            </a:r>
            <a:r>
              <a:rPr lang="es-CO" sz="2800">
                <a:cs typeface="Times New Roman" charset="0"/>
              </a:rPr>
              <a:t>       </a:t>
            </a:r>
            <a:r>
              <a:rPr lang="es-CO" sz="2800">
                <a:latin typeface="Arial Narrow" charset="0"/>
                <a:cs typeface="Times New Roman" charset="0"/>
              </a:rPr>
              <a:t>Análisis y significación de datos.</a:t>
            </a:r>
            <a:endParaRPr lang="es-ES" sz="2800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381000" y="3657600"/>
            <a:ext cx="533400" cy="266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09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AutoShape 2"/>
          <p:cNvSpPr>
            <a:spLocks noChangeArrowheads="1"/>
          </p:cNvSpPr>
          <p:nvPr/>
        </p:nvSpPr>
        <p:spPr bwMode="auto">
          <a:xfrm>
            <a:off x="2133600" y="762000"/>
            <a:ext cx="5334000" cy="2667000"/>
          </a:xfrm>
          <a:prstGeom prst="wedgeRoundRectCallout">
            <a:avLst>
              <a:gd name="adj1" fmla="val 55444"/>
              <a:gd name="adj2" fmla="val 9440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s-CO" sz="3200" i="1"/>
              <a:t>La investigación no es un mito, ni es un tabú </a:t>
            </a:r>
          </a:p>
          <a:p>
            <a:pPr algn="ctr"/>
            <a:r>
              <a:rPr lang="es-CO" sz="3200" i="1"/>
              <a:t>Todos los que podemos pensar, podemos investigar</a:t>
            </a:r>
            <a:endParaRPr lang="es-ES" sz="3200" i="1"/>
          </a:p>
        </p:txBody>
      </p:sp>
      <p:pic>
        <p:nvPicPr>
          <p:cNvPr id="119811" name="Picture 3" descr="c:\Archivos de programa\Microsoft Office\Clipart\standard\stddir4\PE02481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2895600"/>
            <a:ext cx="2214562" cy="346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2" name="Picture 4" descr="c:\Archivos de programa\Microsoft Office\Clipart\standard\stddir1\BD06094_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810000"/>
            <a:ext cx="1184275" cy="17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04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1676400" y="838200"/>
            <a:ext cx="5791200" cy="76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dist="107763" dir="2700000" algn="ctr" rotWithShape="0">
              <a:srgbClr val="FFCC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CO">
                <a:solidFill>
                  <a:schemeClr val="bg1"/>
                </a:solidFill>
              </a:rPr>
              <a:t>RECORDEMOS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524000" y="6858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1676400" y="609600"/>
            <a:ext cx="5715000" cy="457200"/>
          </a:xfrm>
          <a:prstGeom prst="rect">
            <a:avLst/>
          </a:prstGeom>
          <a:noFill/>
          <a:ln>
            <a:noFill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pic>
        <p:nvPicPr>
          <p:cNvPr id="138246" name="Picture 6" descr="c:\Archivos de programa\Microsoft Office\Clipart\standard\stddir1\BD0621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8575" y="5037138"/>
            <a:ext cx="1728788" cy="185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47" name="Picture 7" descr="c:\Archivos de programa\Microsoft Office\Clipart\standard\stddir1\BD06089_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4953000"/>
            <a:ext cx="1663700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48" name="Picture 8" descr="c:\Archivos de programa\Microsoft Office\Clipart\standard\stddir1\BD06774_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682750"/>
            <a:ext cx="1655763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49" name="Picture 9" descr="c:\Archivos de programa\Microsoft Office\Clipart\standard\stddir1\BD06094_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088" y="-50800"/>
            <a:ext cx="1184275" cy="17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50" name="Picture 10" descr="c:\Archivos de programa\Microsoft Office\Clipart\standard\stddir4\PE02481_.w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013" y="3429000"/>
            <a:ext cx="2214562" cy="346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51" name="Picture 11" descr="c:\Archivos de programa\Microsoft Office\Clipart\standard\stddir2\ED00319_.W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381000"/>
            <a:ext cx="1728788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52" name="Picture 12" descr="c:\Archivos de programa\Microsoft Office\Clipart\corpbas\j0079118.wm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2236788"/>
            <a:ext cx="1839913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53" name="AutoShape 13"/>
          <p:cNvSpPr>
            <a:spLocks noChangeArrowheads="1"/>
          </p:cNvSpPr>
          <p:nvPr/>
        </p:nvSpPr>
        <p:spPr bwMode="auto">
          <a:xfrm>
            <a:off x="1377950" y="2236788"/>
            <a:ext cx="5181600" cy="2362200"/>
          </a:xfrm>
          <a:prstGeom prst="wedgeRoundRectCallout">
            <a:avLst>
              <a:gd name="adj1" fmla="val 49722"/>
              <a:gd name="adj2" fmla="val 8151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s-CO" sz="3200" b="1" i="1"/>
              <a:t>La investigación logra con su conocimiento,  diferentes interpretaciones de la realidad</a:t>
            </a:r>
            <a:endParaRPr lang="es-ES" sz="3200" b="1" i="1"/>
          </a:p>
        </p:txBody>
      </p:sp>
    </p:spTree>
    <p:extLst>
      <p:ext uri="{BB962C8B-B14F-4D97-AF65-F5344CB8AC3E}">
        <p14:creationId xmlns:p14="http://schemas.microsoft.com/office/powerpoint/2010/main" val="719326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/>
      <p:bldP spid="138243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AutoShape 2"/>
          <p:cNvSpPr>
            <a:spLocks noChangeArrowheads="1"/>
          </p:cNvSpPr>
          <p:nvPr/>
        </p:nvSpPr>
        <p:spPr bwMode="auto">
          <a:xfrm>
            <a:off x="2819400" y="914400"/>
            <a:ext cx="5257800" cy="2514600"/>
          </a:xfrm>
          <a:prstGeom prst="wedgeRoundRectCallout">
            <a:avLst>
              <a:gd name="adj1" fmla="val -51931"/>
              <a:gd name="adj2" fmla="val 10581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CO" sz="3600" b="1" i="1"/>
              <a:t>Entre mas profundo sea el conocimiento  más se puede lograr modificar la realidad</a:t>
            </a:r>
            <a:endParaRPr lang="es-ES" sz="3600" b="1" i="1"/>
          </a:p>
          <a:p>
            <a:pPr algn="ctr"/>
            <a:endParaRPr lang="es-ES"/>
          </a:p>
        </p:txBody>
      </p:sp>
      <p:pic>
        <p:nvPicPr>
          <p:cNvPr id="139267" name="Picture 3" descr="c:\Archivos de programa\Microsoft Office\Clipart\standard\stddir1\BD0621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95800"/>
            <a:ext cx="1728788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1818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AutoShape 2"/>
          <p:cNvSpPr>
            <a:spLocks noChangeArrowheads="1"/>
          </p:cNvSpPr>
          <p:nvPr/>
        </p:nvSpPr>
        <p:spPr bwMode="auto">
          <a:xfrm>
            <a:off x="1828800" y="914400"/>
            <a:ext cx="6858000" cy="3733800"/>
          </a:xfrm>
          <a:prstGeom prst="wedgeRoundRectCallout">
            <a:avLst>
              <a:gd name="adj1" fmla="val -47616"/>
              <a:gd name="adj2" fmla="val 7143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s-CO" sz="2800" b="1" i="1">
                <a:latin typeface="Arial" charset="0"/>
              </a:rPr>
              <a:t>Por ello en la investigacion, cuando se  busca el sentido de la realidad y se logran explicaciones que permiten entenderla, se cambia el conocimiento que se tenia de esa realidad y al lograrlo diremos analógicamente que se cambia la realidad</a:t>
            </a:r>
            <a:endParaRPr lang="es-ES" sz="2800" i="1">
              <a:latin typeface="Arial" charset="0"/>
            </a:endParaRPr>
          </a:p>
        </p:txBody>
      </p:sp>
      <p:pic>
        <p:nvPicPr>
          <p:cNvPr id="140291" name="Picture 3" descr="c:\Archivos de programa\Microsoft Office\Clipart\Pub60Cor\AN00790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648200"/>
            <a:ext cx="1831975" cy="191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9028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533400" y="838200"/>
            <a:ext cx="3733800" cy="558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600">
                <a:solidFill>
                  <a:srgbClr val="CC3300"/>
                </a:solidFill>
                <a:latin typeface="Swis721 BlkEx BT" charset="0"/>
              </a:rPr>
              <a:t>PRIMERA CLAVE</a:t>
            </a:r>
            <a:r>
              <a:rPr lang="es-CO" sz="3600">
                <a:solidFill>
                  <a:srgbClr val="CC33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s-CO" sz="3600">
                <a:solidFill>
                  <a:srgbClr val="CC3300"/>
                </a:solidFill>
              </a:rPr>
              <a:t> </a:t>
            </a:r>
            <a:r>
              <a:rPr lang="es-CO">
                <a:solidFill>
                  <a:srgbClr val="CC3300"/>
                </a:solidFill>
                <a:latin typeface="Swis721 BlkEx BT" charset="0"/>
              </a:rPr>
              <a:t>PARA SER INVESTIGADOR</a:t>
            </a:r>
          </a:p>
          <a:p>
            <a:pPr algn="ctr">
              <a:spcBef>
                <a:spcPct val="50000"/>
              </a:spcBef>
            </a:pPr>
            <a:r>
              <a:rPr lang="es-CO" sz="3600" b="1">
                <a:solidFill>
                  <a:srgbClr val="CC3300"/>
                </a:solidFill>
                <a:latin typeface="Swis721 BlkEx BT" charset="0"/>
              </a:rPr>
              <a:t>PENSAR,  CONOCER Y ENTENDER</a:t>
            </a:r>
          </a:p>
          <a:p>
            <a:pPr>
              <a:spcBef>
                <a:spcPct val="50000"/>
              </a:spcBef>
            </a:pPr>
            <a:endParaRPr lang="es-ES" sz="3200"/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4572000" y="838200"/>
            <a:ext cx="43434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90513" indent="-2905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731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O"/>
              <a:t>Se logra:</a:t>
            </a:r>
          </a:p>
          <a:p>
            <a:pPr>
              <a:spcBef>
                <a:spcPct val="50000"/>
              </a:spcBef>
              <a:buFont typeface="Wingdings" charset="0"/>
              <a:buChar char="ü"/>
            </a:pPr>
            <a:r>
              <a:rPr lang="es-CO"/>
              <a:t>Dominando el tema de estudio</a:t>
            </a:r>
          </a:p>
          <a:p>
            <a:pPr>
              <a:spcBef>
                <a:spcPct val="50000"/>
              </a:spcBef>
              <a:buFont typeface="Wingdings" charset="0"/>
              <a:buChar char="ü"/>
            </a:pPr>
            <a:r>
              <a:rPr lang="es-CO"/>
              <a:t>Siendo inquieto con el prensamiento</a:t>
            </a:r>
          </a:p>
          <a:p>
            <a:pPr>
              <a:spcBef>
                <a:spcPct val="50000"/>
              </a:spcBef>
              <a:buFont typeface="Wingdings" charset="0"/>
              <a:buChar char="ü"/>
            </a:pPr>
            <a:r>
              <a:rPr lang="es-CO"/>
              <a:t>Siendo arriegado para plantear supuestos, hipótesis y formas de ver las cosas indistintamente</a:t>
            </a:r>
          </a:p>
          <a:p>
            <a:pPr>
              <a:spcBef>
                <a:spcPct val="50000"/>
              </a:spcBef>
              <a:buFont typeface="Wingdings" charset="0"/>
              <a:buChar char="ü"/>
            </a:pPr>
            <a:r>
              <a:rPr lang="es-CO"/>
              <a:t>Abriendo la mente para explicar fenómenos con prudencia y no con locura</a:t>
            </a:r>
          </a:p>
          <a:p>
            <a:pPr>
              <a:spcBef>
                <a:spcPct val="50000"/>
              </a:spcBef>
              <a:buFont typeface="Wingdings" charset="0"/>
              <a:buChar char="ü"/>
            </a:pPr>
            <a:r>
              <a:rPr lang="es-CO"/>
              <a:t>Preguntarse y preguntar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43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1026"/>
          <p:cNvSpPr>
            <a:spLocks noChangeArrowheads="1"/>
          </p:cNvSpPr>
          <p:nvPr/>
        </p:nvSpPr>
        <p:spPr bwMode="auto">
          <a:xfrm>
            <a:off x="1676400" y="838200"/>
            <a:ext cx="5791200" cy="76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63500" dist="107763" dir="2700000" algn="ctr" rotWithShape="0">
              <a:srgbClr val="FFCC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CO" sz="4400">
                <a:solidFill>
                  <a:schemeClr val="bg1"/>
                </a:solidFill>
              </a:rPr>
              <a:t>Recordemos</a:t>
            </a:r>
            <a:endParaRPr lang="es-ES" sz="4400">
              <a:solidFill>
                <a:schemeClr val="bg1"/>
              </a:solidFill>
            </a:endParaRPr>
          </a:p>
        </p:txBody>
      </p:sp>
      <p:sp>
        <p:nvSpPr>
          <p:cNvPr id="137219" name="Text Box 1027"/>
          <p:cNvSpPr txBox="1">
            <a:spLocks noChangeArrowheads="1"/>
          </p:cNvSpPr>
          <p:nvPr/>
        </p:nvSpPr>
        <p:spPr bwMode="auto">
          <a:xfrm>
            <a:off x="2057400" y="5181600"/>
            <a:ext cx="5410200" cy="1306513"/>
          </a:xfrm>
          <a:prstGeom prst="rect">
            <a:avLst/>
          </a:prstGeom>
          <a:solidFill>
            <a:srgbClr val="CCCCFF"/>
          </a:solidFill>
          <a:ln w="9525">
            <a:solidFill>
              <a:srgbClr val="CCCCFF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FFCC00">
                <a:alpha val="74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45000"/>
              </a:spcBef>
            </a:pPr>
            <a:endParaRPr lang="es-CO" sz="60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CO" sz="5400"/>
              <a:t>Método</a:t>
            </a:r>
            <a:br>
              <a:rPr lang="es-CO" sz="5400"/>
            </a:br>
            <a:r>
              <a:rPr lang="es-CO" sz="2800" i="1"/>
              <a:t>Forma o manera  de hacer algo</a:t>
            </a:r>
          </a:p>
          <a:p>
            <a:pPr algn="ctr">
              <a:lnSpc>
                <a:spcPct val="80000"/>
              </a:lnSpc>
              <a:spcBef>
                <a:spcPct val="45000"/>
              </a:spcBef>
            </a:pPr>
            <a:endParaRPr lang="es-ES" sz="700" i="1"/>
          </a:p>
        </p:txBody>
      </p:sp>
      <p:sp>
        <p:nvSpPr>
          <p:cNvPr id="137220" name="Text Box 1028"/>
          <p:cNvSpPr txBox="1">
            <a:spLocks noChangeArrowheads="1"/>
          </p:cNvSpPr>
          <p:nvPr/>
        </p:nvSpPr>
        <p:spPr bwMode="auto">
          <a:xfrm>
            <a:off x="2057400" y="2378075"/>
            <a:ext cx="5562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2800" b="1" i="1"/>
              <a:t>La investigación se desarrolla a partir del método científico y permite superar el conocimiento común de los procesos y fenómenos que rodean nuestra vida</a:t>
            </a:r>
            <a:endParaRPr lang="es-ES" sz="2800" b="1" i="1"/>
          </a:p>
        </p:txBody>
      </p:sp>
    </p:spTree>
    <p:extLst>
      <p:ext uri="{BB962C8B-B14F-4D97-AF65-F5344CB8AC3E}">
        <p14:creationId xmlns:p14="http://schemas.microsoft.com/office/powerpoint/2010/main" val="292995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 autoUpdateAnimBg="0"/>
      <p:bldP spid="137220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c:\Archivos de programa\Microsoft Office\Clipart\corpbas\BD1970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3810000" cy="374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</p:pic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524000" y="6858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533400" y="2971800"/>
            <a:ext cx="8512175" cy="326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200" b="1" i="1"/>
              <a:t>La investigación nos permite llegar a respuestas que explican los fenomenos perfeccionándolas a medida que pasa el tiempo</a:t>
            </a:r>
          </a:p>
          <a:p>
            <a:pPr algn="ctr">
              <a:spcBef>
                <a:spcPct val="50000"/>
              </a:spcBef>
            </a:pPr>
            <a:r>
              <a:rPr lang="es-CO" sz="3200" b="1" i="1"/>
              <a:t>Otros o nosotros mismos, llegaremos posteriormente a plantear nuevos interrogantes sobre estos procesos y  realidades </a:t>
            </a:r>
            <a:endParaRPr lang="es-ES" sz="3200" b="1" i="1"/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1714500" y="381000"/>
            <a:ext cx="5715000" cy="457200"/>
          </a:xfrm>
          <a:prstGeom prst="rect">
            <a:avLst/>
          </a:prstGeom>
          <a:noFill/>
          <a:ln>
            <a:noFill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652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2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c:\Archivos de programa\Microsoft Office\Clipart\standard\stddir2\BS02040_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876800"/>
            <a:ext cx="1184275" cy="17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3" name="AutoShape 3"/>
          <p:cNvSpPr>
            <a:spLocks noChangeArrowheads="1"/>
          </p:cNvSpPr>
          <p:nvPr/>
        </p:nvSpPr>
        <p:spPr bwMode="auto">
          <a:xfrm>
            <a:off x="1219200" y="1371600"/>
            <a:ext cx="6629400" cy="3200400"/>
          </a:xfrm>
          <a:prstGeom prst="wedgeRoundRectCallout">
            <a:avLst>
              <a:gd name="adj1" fmla="val -44542"/>
              <a:gd name="adj2" fmla="val 6855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anchor="ctr"/>
          <a:lstStyle/>
          <a:p>
            <a:pPr algn="ctr"/>
            <a:r>
              <a:rPr lang="es-CO" sz="3200"/>
              <a:t>Esto nos deja ver que  la investigación y la ciencia estan en constante cambio para explicar nuevos fenomenos creando otras realidades</a:t>
            </a:r>
            <a:endParaRPr lang="es-ES" sz="3200"/>
          </a:p>
        </p:txBody>
      </p:sp>
    </p:spTree>
    <p:extLst>
      <p:ext uri="{BB962C8B-B14F-4D97-AF65-F5344CB8AC3E}">
        <p14:creationId xmlns:p14="http://schemas.microsoft.com/office/powerpoint/2010/main" val="19201143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AutoShape 1026"/>
          <p:cNvSpPr>
            <a:spLocks noChangeArrowheads="1"/>
          </p:cNvSpPr>
          <p:nvPr/>
        </p:nvSpPr>
        <p:spPr bwMode="auto">
          <a:xfrm>
            <a:off x="228600" y="685800"/>
            <a:ext cx="8686800" cy="4876800"/>
          </a:xfrm>
          <a:prstGeom prst="cloudCallout">
            <a:avLst>
              <a:gd name="adj1" fmla="val -29880"/>
              <a:gd name="adj2" fmla="val 4316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CO" b="1"/>
              <a:t>Por  lo expresado no deberiamos sorprendernos si los procesos del pensamiento y conocimiento cientifico de nuestros futuros descendientes dentro de mil años pueden sernos tan extraños como nuestras teorias de la mecanica cuantica, de la relatividad o de la evolucion de las especies lo serian para Santo Tomas de Aquino</a:t>
            </a:r>
          </a:p>
          <a:p>
            <a:pPr algn="ctr"/>
            <a:endParaRPr lang="es-ES" sz="3600"/>
          </a:p>
        </p:txBody>
      </p:sp>
      <p:pic>
        <p:nvPicPr>
          <p:cNvPr id="145411" name="Picture 1027" descr="c:\Archivos de programa\Microsoft Office\Clipart\standard\stddir3\PE01511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4267200"/>
            <a:ext cx="137953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910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533400" y="609600"/>
            <a:ext cx="82296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 wrap="none" anchor="ctr"/>
          <a:lstStyle/>
          <a:p>
            <a:pPr algn="ctr"/>
            <a:endParaRPr lang="es-ES_tradnl">
              <a:solidFill>
                <a:srgbClr val="CCFFFF"/>
              </a:solidFill>
            </a:endParaRP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1219200" y="5867400"/>
            <a:ext cx="6477000" cy="685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8"/>
              </a:schemeClr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609600" y="850900"/>
            <a:ext cx="784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2000" b="1"/>
              <a:t>La base y punto de partida del cientifico es una realidad determinada, que mediante la investigacion le permite llegar a la ciencia</a:t>
            </a:r>
            <a:endParaRPr lang="es-ES" sz="2000" b="1"/>
          </a:p>
        </p:txBody>
      </p:sp>
      <p:sp>
        <p:nvSpPr>
          <p:cNvPr id="146437" name="AutoShape 5"/>
          <p:cNvSpPr>
            <a:spLocks noChangeArrowheads="1"/>
          </p:cNvSpPr>
          <p:nvPr/>
        </p:nvSpPr>
        <p:spPr bwMode="auto">
          <a:xfrm>
            <a:off x="2362200" y="1828800"/>
            <a:ext cx="4267200" cy="3505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prstShdw prst="shdw13" dist="53882" dir="13500000">
              <a:srgbClr val="000000">
                <a:alpha val="74998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2895600" y="4724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2895600" y="48006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/>
              <a:t>REALIDAD</a:t>
            </a:r>
            <a:endParaRPr lang="es-ES"/>
          </a:p>
        </p:txBody>
      </p:sp>
      <p:sp>
        <p:nvSpPr>
          <p:cNvPr id="146440" name="AutoShape 8"/>
          <p:cNvSpPr>
            <a:spLocks noChangeArrowheads="1"/>
          </p:cNvSpPr>
          <p:nvPr/>
        </p:nvSpPr>
        <p:spPr bwMode="auto">
          <a:xfrm>
            <a:off x="4343400" y="4267200"/>
            <a:ext cx="381000" cy="533400"/>
          </a:xfrm>
          <a:prstGeom prst="upArrow">
            <a:avLst>
              <a:gd name="adj1" fmla="val 50000"/>
              <a:gd name="adj2" fmla="val 3500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3276600" y="38100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/>
              <a:t>INVESTIGACION</a:t>
            </a:r>
            <a:endParaRPr lang="es-ES"/>
          </a:p>
        </p:txBody>
      </p:sp>
      <p:sp>
        <p:nvSpPr>
          <p:cNvPr id="146442" name="AutoShape 10"/>
          <p:cNvSpPr>
            <a:spLocks noChangeArrowheads="1"/>
          </p:cNvSpPr>
          <p:nvPr/>
        </p:nvSpPr>
        <p:spPr bwMode="auto">
          <a:xfrm>
            <a:off x="4343400" y="3200400"/>
            <a:ext cx="381000" cy="533400"/>
          </a:xfrm>
          <a:prstGeom prst="upArrow">
            <a:avLst>
              <a:gd name="adj1" fmla="val 50000"/>
              <a:gd name="adj2" fmla="val 3500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38100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/>
              <a:t>CIENCIA</a:t>
            </a:r>
            <a:endParaRPr lang="es-ES"/>
          </a:p>
        </p:txBody>
      </p:sp>
      <p:sp>
        <p:nvSpPr>
          <p:cNvPr id="146444" name="AutoShape 12"/>
          <p:cNvSpPr>
            <a:spLocks noChangeArrowheads="1"/>
          </p:cNvSpPr>
          <p:nvPr/>
        </p:nvSpPr>
        <p:spPr bwMode="auto">
          <a:xfrm rot="16200000">
            <a:off x="5905500" y="3238500"/>
            <a:ext cx="2514600" cy="2743200"/>
          </a:xfrm>
          <a:custGeom>
            <a:avLst/>
            <a:gdLst>
              <a:gd name="G0" fmla="+- 9257 0 0"/>
              <a:gd name="G1" fmla="+- 15818 0 0"/>
              <a:gd name="G2" fmla="+- 1712 0 0"/>
              <a:gd name="G3" fmla="*/ 9257 1 2"/>
              <a:gd name="G4" fmla="+- G3 10800 0"/>
              <a:gd name="G5" fmla="+- 21600 9257 15818"/>
              <a:gd name="G6" fmla="+- 15818 1712 0"/>
              <a:gd name="G7" fmla="*/ G6 1 2"/>
              <a:gd name="G8" fmla="*/ 15818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1712 h 21600"/>
              <a:gd name="T4" fmla="*/ 1712 w 21600"/>
              <a:gd name="T5" fmla="*/ 9257 h 21600"/>
              <a:gd name="T6" fmla="*/ 0 w 21600"/>
              <a:gd name="T7" fmla="*/ 15429 h 21600"/>
              <a:gd name="T8" fmla="*/ 1712 w 21600"/>
              <a:gd name="T9" fmla="*/ 21600 h 21600"/>
              <a:gd name="T10" fmla="*/ 8765 w 21600"/>
              <a:gd name="T11" fmla="*/ 15818 h 21600"/>
              <a:gd name="T12" fmla="*/ 15818 w 21600"/>
              <a:gd name="T13" fmla="*/ 8765 h 21600"/>
              <a:gd name="T14" fmla="*/ 21600 w 21600"/>
              <a:gd name="T15" fmla="*/ 1712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1712"/>
                </a:lnTo>
                <a:lnTo>
                  <a:pt x="15039" y="1712"/>
                </a:lnTo>
                <a:lnTo>
                  <a:pt x="15039" y="15039"/>
                </a:lnTo>
                <a:lnTo>
                  <a:pt x="1712" y="15039"/>
                </a:lnTo>
                <a:lnTo>
                  <a:pt x="1712" y="9257"/>
                </a:lnTo>
                <a:lnTo>
                  <a:pt x="0" y="15429"/>
                </a:lnTo>
                <a:lnTo>
                  <a:pt x="1712" y="21600"/>
                </a:lnTo>
                <a:lnTo>
                  <a:pt x="1712" y="15818"/>
                </a:lnTo>
                <a:lnTo>
                  <a:pt x="15818" y="15818"/>
                </a:lnTo>
                <a:lnTo>
                  <a:pt x="15818" y="1712"/>
                </a:lnTo>
                <a:lnTo>
                  <a:pt x="21600" y="1712"/>
                </a:lnTo>
                <a:close/>
              </a:path>
            </a:pathLst>
          </a:cu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45" name="AutoShape 13"/>
          <p:cNvSpPr>
            <a:spLocks noChangeArrowheads="1"/>
          </p:cNvSpPr>
          <p:nvPr/>
        </p:nvSpPr>
        <p:spPr bwMode="auto">
          <a:xfrm rot="32400000">
            <a:off x="457200" y="3352800"/>
            <a:ext cx="2819400" cy="2514600"/>
          </a:xfrm>
          <a:custGeom>
            <a:avLst/>
            <a:gdLst>
              <a:gd name="G0" fmla="+- 9257 0 0"/>
              <a:gd name="G1" fmla="+- 15871 0 0"/>
              <a:gd name="G2" fmla="+- 1868 0 0"/>
              <a:gd name="G3" fmla="*/ 9257 1 2"/>
              <a:gd name="G4" fmla="+- G3 10800 0"/>
              <a:gd name="G5" fmla="+- 21600 9257 15871"/>
              <a:gd name="G6" fmla="+- 15871 1868 0"/>
              <a:gd name="G7" fmla="*/ G6 1 2"/>
              <a:gd name="G8" fmla="*/ 15871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1868 h 21600"/>
              <a:gd name="T4" fmla="*/ 1868 w 21600"/>
              <a:gd name="T5" fmla="*/ 9257 h 21600"/>
              <a:gd name="T6" fmla="*/ 0 w 21600"/>
              <a:gd name="T7" fmla="*/ 15429 h 21600"/>
              <a:gd name="T8" fmla="*/ 1868 w 21600"/>
              <a:gd name="T9" fmla="*/ 21600 h 21600"/>
              <a:gd name="T10" fmla="*/ 8870 w 21600"/>
              <a:gd name="T11" fmla="*/ 15871 h 21600"/>
              <a:gd name="T12" fmla="*/ 15871 w 21600"/>
              <a:gd name="T13" fmla="*/ 8870 h 21600"/>
              <a:gd name="T14" fmla="*/ 21600 w 21600"/>
              <a:gd name="T15" fmla="*/ 1868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1868"/>
                </a:lnTo>
                <a:lnTo>
                  <a:pt x="14986" y="1868"/>
                </a:lnTo>
                <a:lnTo>
                  <a:pt x="14986" y="14986"/>
                </a:lnTo>
                <a:lnTo>
                  <a:pt x="1868" y="14986"/>
                </a:lnTo>
                <a:lnTo>
                  <a:pt x="1868" y="9257"/>
                </a:lnTo>
                <a:lnTo>
                  <a:pt x="0" y="15429"/>
                </a:lnTo>
                <a:lnTo>
                  <a:pt x="1868" y="21600"/>
                </a:lnTo>
                <a:lnTo>
                  <a:pt x="1868" y="15871"/>
                </a:lnTo>
                <a:lnTo>
                  <a:pt x="15871" y="15871"/>
                </a:lnTo>
                <a:lnTo>
                  <a:pt x="15871" y="1868"/>
                </a:lnTo>
                <a:lnTo>
                  <a:pt x="21600" y="1868"/>
                </a:lnTo>
                <a:close/>
              </a:path>
            </a:pathLst>
          </a:cu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1295400" y="5943600"/>
            <a:ext cx="66294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2800" b="1">
                <a:solidFill>
                  <a:schemeClr val="bg1"/>
                </a:solidFill>
              </a:rPr>
              <a:t>METODO CIENTIFICO</a:t>
            </a:r>
            <a:endParaRPr lang="es-ES" sz="2800" b="1">
              <a:solidFill>
                <a:schemeClr val="bg1"/>
              </a:solidFill>
            </a:endParaRPr>
          </a:p>
        </p:txBody>
      </p:sp>
      <p:sp>
        <p:nvSpPr>
          <p:cNvPr id="146447" name="AutoShape 15"/>
          <p:cNvSpPr>
            <a:spLocks noChangeArrowheads="1"/>
          </p:cNvSpPr>
          <p:nvPr/>
        </p:nvSpPr>
        <p:spPr bwMode="auto">
          <a:xfrm rot="10713018">
            <a:off x="1066800" y="685800"/>
            <a:ext cx="6781800" cy="5181600"/>
          </a:xfrm>
          <a:custGeom>
            <a:avLst/>
            <a:gdLst>
              <a:gd name="G0" fmla="+- 10179 0 0"/>
              <a:gd name="G1" fmla="+- -9635940 0 0"/>
              <a:gd name="G2" fmla="+- 0 0 -9635940"/>
              <a:gd name="T0" fmla="*/ 0 256 1"/>
              <a:gd name="T1" fmla="*/ 180 256 1"/>
              <a:gd name="G3" fmla="+- -9635940 T0 T1"/>
              <a:gd name="T2" fmla="*/ 0 256 1"/>
              <a:gd name="T3" fmla="*/ 90 256 1"/>
              <a:gd name="G4" fmla="+- -9635940 T2 T3"/>
              <a:gd name="G5" fmla="*/ G4 2 1"/>
              <a:gd name="T4" fmla="*/ 90 256 1"/>
              <a:gd name="T5" fmla="*/ 0 256 1"/>
              <a:gd name="G6" fmla="+- -9635940 T4 T5"/>
              <a:gd name="G7" fmla="*/ G6 2 1"/>
              <a:gd name="G8" fmla="abs -96359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179"/>
              <a:gd name="G18" fmla="*/ 10179 1 2"/>
              <a:gd name="G19" fmla="+- G18 5400 0"/>
              <a:gd name="G20" fmla="cos G19 -9635940"/>
              <a:gd name="G21" fmla="sin G19 -9635940"/>
              <a:gd name="G22" fmla="+- G20 10800 0"/>
              <a:gd name="G23" fmla="+- G21 10800 0"/>
              <a:gd name="G24" fmla="+- 10800 0 G20"/>
              <a:gd name="G25" fmla="+- 10179 10800 0"/>
              <a:gd name="G26" fmla="?: G9 G17 G25"/>
              <a:gd name="G27" fmla="?: G9 0 21600"/>
              <a:gd name="G28" fmla="cos 10800 -9635940"/>
              <a:gd name="G29" fmla="sin 10800 -9635940"/>
              <a:gd name="G30" fmla="sin 10179 -9635940"/>
              <a:gd name="G31" fmla="+- G28 10800 0"/>
              <a:gd name="G32" fmla="+- G29 10800 0"/>
              <a:gd name="G33" fmla="+- G30 10800 0"/>
              <a:gd name="G34" fmla="?: G4 0 G31"/>
              <a:gd name="G35" fmla="?: -9635940 G34 0"/>
              <a:gd name="G36" fmla="?: G6 G35 G31"/>
              <a:gd name="G37" fmla="+- 21600 0 G36"/>
              <a:gd name="G38" fmla="?: G4 0 G33"/>
              <a:gd name="G39" fmla="?: -963594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999 w 21600"/>
              <a:gd name="T15" fmla="*/ 5091 h 21600"/>
              <a:gd name="T16" fmla="*/ 10800 w 21600"/>
              <a:gd name="T17" fmla="*/ 621 h 21600"/>
              <a:gd name="T18" fmla="*/ 19601 w 21600"/>
              <a:gd name="T19" fmla="*/ 509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260" y="5261"/>
                </a:moveTo>
                <a:cubicBezTo>
                  <a:pt x="4136" y="2367"/>
                  <a:pt x="7351" y="620"/>
                  <a:pt x="10800" y="620"/>
                </a:cubicBezTo>
                <a:cubicBezTo>
                  <a:pt x="14248" y="620"/>
                  <a:pt x="17463" y="2367"/>
                  <a:pt x="19339" y="5261"/>
                </a:cubicBezTo>
                <a:lnTo>
                  <a:pt x="19861" y="4923"/>
                </a:lnTo>
                <a:cubicBezTo>
                  <a:pt x="17869" y="1852"/>
                  <a:pt x="14459" y="0"/>
                  <a:pt x="10799" y="0"/>
                </a:cubicBezTo>
                <a:cubicBezTo>
                  <a:pt x="7140" y="0"/>
                  <a:pt x="3730" y="1852"/>
                  <a:pt x="1738" y="49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346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14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146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146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 animBg="1" autoUpdateAnimBg="0"/>
      <p:bldP spid="146435" grpId="0" animBg="1"/>
      <p:bldP spid="146436" grpId="0" autoUpdateAnimBg="0"/>
      <p:bldP spid="146437" grpId="0" animBg="1"/>
      <p:bldP spid="146439" grpId="0" autoUpdateAnimBg="0"/>
      <p:bldP spid="146440" grpId="0" animBg="1"/>
      <p:bldP spid="146441" grpId="0" autoUpdateAnimBg="0"/>
      <p:bldP spid="146442" grpId="0" animBg="1"/>
      <p:bldP spid="146443" grpId="0" autoUpdateAnimBg="0"/>
      <p:bldP spid="146444" grpId="0" animBg="1"/>
      <p:bldP spid="146445" grpId="0" animBg="1"/>
      <p:bldP spid="146446" grpId="0" build="p" autoUpdateAnimBg="0"/>
      <p:bldP spid="14644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</a:t>
            </a:r>
            <a:r>
              <a:rPr lang="es-ES" dirty="0" smtClean="0"/>
              <a:t>ía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5312" y="1949824"/>
            <a:ext cx="8291320" cy="40072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1800" dirty="0" err="1"/>
              <a:t>Ander-Egg</a:t>
            </a:r>
            <a:r>
              <a:rPr lang="es-ES" sz="1800" dirty="0"/>
              <a:t>, Ezequiel. </a:t>
            </a:r>
            <a:r>
              <a:rPr lang="es-ES" sz="1800" i="1" dirty="0" err="1"/>
              <a:t>Técnicas</a:t>
            </a:r>
            <a:r>
              <a:rPr lang="es-ES" sz="1800" i="1" dirty="0"/>
              <a:t> de </a:t>
            </a:r>
            <a:r>
              <a:rPr lang="es-ES" sz="1800" i="1" dirty="0" err="1"/>
              <a:t>Investigación</a:t>
            </a:r>
            <a:r>
              <a:rPr lang="es-ES" sz="1800" i="1" dirty="0"/>
              <a:t> Social. </a:t>
            </a:r>
            <a:r>
              <a:rPr lang="es-ES" sz="1800" dirty="0"/>
              <a:t>Ed. El Ateneo. </a:t>
            </a:r>
            <a:r>
              <a:rPr lang="es-ES" sz="1800" dirty="0" err="1"/>
              <a:t>México</a:t>
            </a:r>
            <a:r>
              <a:rPr lang="es-ES" sz="1800" dirty="0"/>
              <a:t>, 1994</a:t>
            </a:r>
            <a:r>
              <a:rPr lang="es-ES" sz="1800" dirty="0" smtClean="0"/>
              <a:t>.</a:t>
            </a:r>
            <a:endParaRPr lang="es-ES" sz="1800" dirty="0"/>
          </a:p>
          <a:p>
            <a:pPr>
              <a:spcBef>
                <a:spcPts val="0"/>
              </a:spcBef>
            </a:pPr>
            <a:r>
              <a:rPr lang="es-ES" sz="1800" dirty="0" smtClean="0"/>
              <a:t> </a:t>
            </a:r>
            <a:r>
              <a:rPr lang="es-ES" sz="1800" dirty="0"/>
              <a:t>Arias Galicia, Fernando (2001). </a:t>
            </a:r>
            <a:r>
              <a:rPr lang="es-ES" sz="1800" i="1" dirty="0" err="1"/>
              <a:t>Introducción</a:t>
            </a:r>
            <a:r>
              <a:rPr lang="es-ES" sz="1800" i="1" dirty="0"/>
              <a:t> a la </a:t>
            </a:r>
            <a:r>
              <a:rPr lang="es-ES" sz="1800" i="1" dirty="0" err="1"/>
              <a:t>Metodología</a:t>
            </a:r>
            <a:r>
              <a:rPr lang="es-ES" sz="1800" i="1" dirty="0"/>
              <a:t> de la </a:t>
            </a:r>
            <a:r>
              <a:rPr lang="es-ES" sz="1800" i="1" dirty="0" err="1"/>
              <a:t>Investigación</a:t>
            </a:r>
            <a:r>
              <a:rPr lang="es-ES" sz="1800" i="1" dirty="0"/>
              <a:t> en Ciencias de la </a:t>
            </a:r>
            <a:r>
              <a:rPr lang="es-ES" sz="1800" i="1" dirty="0" err="1"/>
              <a:t>Administración</a:t>
            </a:r>
            <a:r>
              <a:rPr lang="es-ES" sz="1800" i="1" dirty="0"/>
              <a:t> y del Comportamiento</a:t>
            </a:r>
            <a:r>
              <a:rPr lang="es-ES" sz="1800" dirty="0"/>
              <a:t>. Trillas. </a:t>
            </a:r>
            <a:r>
              <a:rPr lang="es-ES" sz="1800" dirty="0" err="1"/>
              <a:t>México</a:t>
            </a:r>
            <a:r>
              <a:rPr lang="es-ES" sz="1800" dirty="0"/>
              <a:t> </a:t>
            </a:r>
            <a:endParaRPr lang="es-ES" sz="1800" dirty="0" smtClean="0"/>
          </a:p>
          <a:p>
            <a:pPr>
              <a:spcBef>
                <a:spcPts val="0"/>
              </a:spcBef>
            </a:pPr>
            <a:r>
              <a:rPr lang="es-ES" sz="1800" dirty="0" err="1" smtClean="0"/>
              <a:t>Cassany</a:t>
            </a:r>
            <a:r>
              <a:rPr lang="es-ES" sz="1800" dirty="0"/>
              <a:t>, Daniel (2002). </a:t>
            </a:r>
            <a:r>
              <a:rPr lang="es-ES" sz="1800" i="1" dirty="0"/>
              <a:t>La cocina de la escritura. </a:t>
            </a:r>
            <a:r>
              <a:rPr lang="es-ES" sz="1800" dirty="0"/>
              <a:t>Anagrama. </a:t>
            </a:r>
            <a:r>
              <a:rPr lang="es-ES" sz="1800" dirty="0" err="1" smtClean="0"/>
              <a:t>Barcelon</a:t>
            </a:r>
            <a:endParaRPr lang="es-ES" sz="1800" dirty="0" smtClean="0"/>
          </a:p>
          <a:p>
            <a:pPr>
              <a:spcBef>
                <a:spcPts val="0"/>
              </a:spcBef>
            </a:pPr>
            <a:r>
              <a:rPr lang="es-ES" sz="1800" dirty="0" err="1" smtClean="0"/>
              <a:t>González</a:t>
            </a:r>
            <a:r>
              <a:rPr lang="es-ES" sz="1800" dirty="0"/>
              <a:t>, </a:t>
            </a:r>
            <a:r>
              <a:rPr lang="es-ES" sz="1800" dirty="0" err="1"/>
              <a:t>Yoshimatsu</a:t>
            </a:r>
            <a:r>
              <a:rPr lang="es-ES" sz="1800" dirty="0"/>
              <a:t> y </a:t>
            </a:r>
            <a:r>
              <a:rPr lang="es-ES" sz="1800" dirty="0" err="1"/>
              <a:t>Cantu</a:t>
            </a:r>
            <a:r>
              <a:rPr lang="es-ES" sz="1800" dirty="0"/>
              <a:t>́. </a:t>
            </a:r>
            <a:r>
              <a:rPr lang="es-ES" sz="1800" i="1" dirty="0"/>
              <a:t>Ensayo sobre </a:t>
            </a:r>
            <a:r>
              <a:rPr lang="es-ES" sz="1800" i="1" dirty="0" err="1"/>
              <a:t>cómo</a:t>
            </a:r>
            <a:r>
              <a:rPr lang="es-ES" sz="1800" i="1" dirty="0"/>
              <a:t> mejorar la calidad de vida en las empresas </a:t>
            </a:r>
            <a:endParaRPr lang="es-ES" sz="1800" dirty="0" smtClean="0"/>
          </a:p>
          <a:p>
            <a:pPr>
              <a:spcBef>
                <a:spcPts val="0"/>
              </a:spcBef>
            </a:pPr>
            <a:r>
              <a:rPr lang="es-ES" sz="1800" dirty="0" smtClean="0"/>
              <a:t>Campos</a:t>
            </a:r>
            <a:r>
              <a:rPr lang="es-ES" sz="1800" dirty="0"/>
              <a:t>, O. </a:t>
            </a:r>
            <a:r>
              <a:rPr lang="es-ES" sz="1800" i="1" dirty="0"/>
              <a:t>Ensayo sobre liderazgo</a:t>
            </a:r>
            <a:r>
              <a:rPr lang="es-ES" sz="1800" dirty="0"/>
              <a:t>. Argentina. </a:t>
            </a:r>
            <a:r>
              <a:rPr lang="es-ES" sz="1800" dirty="0" err="1"/>
              <a:t>Disponible:http</a:t>
            </a:r>
            <a:r>
              <a:rPr lang="es-ES" sz="1800" dirty="0"/>
              <a:t>://</a:t>
            </a:r>
            <a:r>
              <a:rPr lang="es-ES" sz="1800" dirty="0" err="1"/>
              <a:t>www.guai.com.py</a:t>
            </a:r>
            <a:r>
              <a:rPr lang="es-ES" sz="1800" dirty="0"/>
              <a:t>/</a:t>
            </a:r>
            <a:r>
              <a:rPr lang="es-ES" sz="1800" dirty="0" err="1"/>
              <a:t>rotaract</a:t>
            </a:r>
            <a:r>
              <a:rPr lang="es-ES" sz="1800" dirty="0"/>
              <a:t>/</a:t>
            </a:r>
            <a:r>
              <a:rPr lang="es-ES" sz="1800" dirty="0" err="1" smtClean="0"/>
              <a:t>liderazgo.doc</a:t>
            </a:r>
            <a:endParaRPr lang="es-ES" sz="1800" dirty="0"/>
          </a:p>
          <a:p>
            <a:pPr>
              <a:spcBef>
                <a:spcPts val="0"/>
              </a:spcBef>
            </a:pPr>
            <a:r>
              <a:rPr lang="es-ES" sz="1800" dirty="0" smtClean="0"/>
              <a:t>Creme</a:t>
            </a:r>
            <a:r>
              <a:rPr lang="es-ES" sz="1800" dirty="0"/>
              <a:t>, Phyllis y Mary R. Lea. (2000). </a:t>
            </a:r>
            <a:r>
              <a:rPr lang="es-ES" sz="1800" i="1" dirty="0"/>
              <a:t>Escribir en la Universidad</a:t>
            </a:r>
            <a:r>
              <a:rPr lang="es-ES" sz="1800" dirty="0"/>
              <a:t>. </a:t>
            </a:r>
            <a:r>
              <a:rPr lang="es-ES" sz="1800" dirty="0" err="1"/>
              <a:t>Gedisa</a:t>
            </a:r>
            <a:r>
              <a:rPr lang="es-ES" sz="1800" dirty="0"/>
              <a:t>. Barcelona </a:t>
            </a:r>
            <a:r>
              <a:rPr lang="es-ES" sz="1800" dirty="0" err="1" smtClean="0"/>
              <a:t>Disponible:http</a:t>
            </a:r>
            <a:r>
              <a:rPr lang="es-ES" sz="1800" dirty="0"/>
              <a:t>://</a:t>
            </a:r>
            <a:r>
              <a:rPr lang="es-ES" sz="1800" dirty="0" err="1"/>
              <a:t>www.sht.com.ar</a:t>
            </a:r>
            <a:r>
              <a:rPr lang="es-ES" sz="1800" dirty="0"/>
              <a:t>/archivo/Management/</a:t>
            </a:r>
            <a:r>
              <a:rPr lang="es-ES" sz="1800" dirty="0" err="1"/>
              <a:t>calidad.htm</a:t>
            </a:r>
            <a:r>
              <a:rPr lang="es-ES" sz="1800" dirty="0"/>
              <a:t> 3.- </a:t>
            </a:r>
            <a:r>
              <a:rPr lang="es-ES" sz="1800" dirty="0" err="1"/>
              <a:t>Gutierrez</a:t>
            </a:r>
            <a:r>
              <a:rPr lang="es-ES" sz="1800" dirty="0"/>
              <a:t> </a:t>
            </a:r>
            <a:r>
              <a:rPr lang="es-ES" sz="1800" dirty="0" err="1"/>
              <a:t>Chiñas</a:t>
            </a:r>
            <a:r>
              <a:rPr lang="es-ES" sz="1800" dirty="0"/>
              <a:t>, A. (2004). Manejo de </a:t>
            </a:r>
            <a:r>
              <a:rPr lang="es-ES" sz="1800" dirty="0" err="1"/>
              <a:t>Información</a:t>
            </a:r>
            <a:r>
              <a:rPr lang="es-ES" sz="1800" dirty="0"/>
              <a:t> Documental. </a:t>
            </a:r>
            <a:r>
              <a:rPr lang="es-ES" sz="1800" dirty="0" err="1"/>
              <a:t>Guía</a:t>
            </a:r>
            <a:r>
              <a:rPr lang="es-ES" sz="1800" dirty="0"/>
              <a:t> para Organizar Fuentes de </a:t>
            </a:r>
            <a:r>
              <a:rPr lang="es-ES" sz="1800" dirty="0" err="1"/>
              <a:t>Información</a:t>
            </a:r>
            <a:r>
              <a:rPr lang="es-ES" sz="1800" dirty="0"/>
              <a:t>. Trillas. </a:t>
            </a:r>
            <a:r>
              <a:rPr lang="es-ES" sz="1800" dirty="0" err="1" smtClean="0"/>
              <a:t>México</a:t>
            </a:r>
            <a:endParaRPr lang="es-ES" sz="1800" dirty="0"/>
          </a:p>
          <a:p>
            <a:pPr>
              <a:spcBef>
                <a:spcPts val="0"/>
              </a:spcBef>
            </a:pPr>
            <a:r>
              <a:rPr lang="es-ES" sz="1800" dirty="0" smtClean="0"/>
              <a:t>Montemayor </a:t>
            </a:r>
            <a:r>
              <a:rPr lang="es-ES" sz="1800" dirty="0" err="1"/>
              <a:t>Hernández</a:t>
            </a:r>
            <a:r>
              <a:rPr lang="es-ES" sz="1800" dirty="0"/>
              <a:t>, </a:t>
            </a:r>
            <a:r>
              <a:rPr lang="es-ES" sz="1800" dirty="0" err="1"/>
              <a:t>Velia</a:t>
            </a:r>
            <a:r>
              <a:rPr lang="es-ES" sz="1800" dirty="0"/>
              <a:t>; </a:t>
            </a:r>
            <a:r>
              <a:rPr lang="es-ES" sz="1800" dirty="0" err="1"/>
              <a:t>García</a:t>
            </a:r>
            <a:r>
              <a:rPr lang="es-ES" sz="1800" dirty="0"/>
              <a:t> </a:t>
            </a:r>
            <a:r>
              <a:rPr lang="es-ES" sz="1800" dirty="0" err="1"/>
              <a:t>Treviño</a:t>
            </a:r>
            <a:r>
              <a:rPr lang="es-ES" sz="1800" dirty="0"/>
              <a:t>, </a:t>
            </a:r>
            <a:r>
              <a:rPr lang="es-ES" sz="1800" dirty="0" err="1"/>
              <a:t>María</a:t>
            </a:r>
            <a:r>
              <a:rPr lang="es-ES" sz="1800" dirty="0"/>
              <a:t> Consuelo y Garza </a:t>
            </a:r>
            <a:r>
              <a:rPr lang="es-ES" sz="1800" dirty="0" err="1"/>
              <a:t>Gorena</a:t>
            </a:r>
            <a:r>
              <a:rPr lang="es-ES" sz="1800" dirty="0"/>
              <a:t>, Yolanda. </a:t>
            </a:r>
            <a:r>
              <a:rPr lang="es-ES" sz="1800" i="1" dirty="0" err="1"/>
              <a:t>Guía</a:t>
            </a:r>
            <a:r>
              <a:rPr lang="es-ES" sz="1800" i="1" dirty="0"/>
              <a:t> para la </a:t>
            </a:r>
            <a:r>
              <a:rPr lang="es-ES" sz="1800" i="1" dirty="0" err="1"/>
              <a:t>investigación</a:t>
            </a:r>
            <a:r>
              <a:rPr lang="es-ES" sz="1800" i="1" dirty="0"/>
              <a:t> documental</a:t>
            </a:r>
            <a:r>
              <a:rPr lang="es-ES" sz="1800" dirty="0"/>
              <a:t>. </a:t>
            </a:r>
            <a:endParaRPr lang="es-ES" sz="1800" dirty="0"/>
          </a:p>
          <a:p>
            <a:pPr>
              <a:spcBef>
                <a:spcPts val="0"/>
              </a:spcBef>
            </a:pPr>
            <a:r>
              <a:rPr lang="es-ES" sz="1800" dirty="0" smtClean="0"/>
              <a:t>De </a:t>
            </a:r>
            <a:r>
              <a:rPr lang="es-ES" sz="1800" dirty="0"/>
              <a:t>la Torre, E. Y Navarro de Anda (2003</a:t>
            </a:r>
            <a:r>
              <a:rPr lang="es-ES" sz="1800" i="1" dirty="0"/>
              <a:t>). La </a:t>
            </a:r>
            <a:r>
              <a:rPr lang="es-ES" sz="1800" i="1" dirty="0" err="1"/>
              <a:t>Inve</a:t>
            </a:r>
            <a:r>
              <a:rPr lang="es-ES" sz="1800" i="1" dirty="0"/>
              <a:t> </a:t>
            </a:r>
            <a:endParaRPr lang="es-ES" sz="1800" dirty="0"/>
          </a:p>
          <a:p>
            <a:pPr>
              <a:spcBef>
                <a:spcPts val="0"/>
              </a:spcBef>
            </a:pP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08579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AutoShape 2"/>
          <p:cNvSpPr>
            <a:spLocks noChangeArrowheads="1"/>
          </p:cNvSpPr>
          <p:nvPr/>
        </p:nvSpPr>
        <p:spPr bwMode="auto">
          <a:xfrm>
            <a:off x="2819400" y="914400"/>
            <a:ext cx="5257800" cy="2514600"/>
          </a:xfrm>
          <a:prstGeom prst="wedgeRoundRectCallout">
            <a:avLst>
              <a:gd name="adj1" fmla="val -51931"/>
              <a:gd name="adj2" fmla="val 10581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CO" sz="3600" b="1" i="1"/>
              <a:t>Entre mas profundo sea el conocimiento  más se puede lograr modificar la realidad</a:t>
            </a:r>
            <a:endParaRPr lang="es-ES" sz="3600" b="1" i="1"/>
          </a:p>
          <a:p>
            <a:pPr algn="ctr"/>
            <a:endParaRPr lang="es-ES"/>
          </a:p>
        </p:txBody>
      </p:sp>
      <p:pic>
        <p:nvPicPr>
          <p:cNvPr id="152579" name="Picture 3" descr="c:\Archivos de programa\Microsoft Office\Clipart\standard\stddir1\BD0621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95800"/>
            <a:ext cx="1728788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992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AutoShape 2"/>
          <p:cNvSpPr>
            <a:spLocks noChangeArrowheads="1"/>
          </p:cNvSpPr>
          <p:nvPr/>
        </p:nvSpPr>
        <p:spPr bwMode="auto">
          <a:xfrm>
            <a:off x="1828800" y="914400"/>
            <a:ext cx="6858000" cy="3733800"/>
          </a:xfrm>
          <a:prstGeom prst="wedgeRoundRectCallout">
            <a:avLst>
              <a:gd name="adj1" fmla="val -47616"/>
              <a:gd name="adj2" fmla="val 7143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s-CO" sz="2800" b="1" i="1">
                <a:latin typeface="Arial" charset="0"/>
              </a:rPr>
              <a:t>Por ello en la investigacion, cuando se  busca el sentido de la realidad y se logran explicaciones que permiten entenderla, se cambia el conocimiento que se tenia de esa realidad y al lograrlo diremos analógicamente que se cambia la realidad</a:t>
            </a:r>
            <a:endParaRPr lang="es-ES" sz="2800" i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61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Clasificaci</a:t>
            </a:r>
            <a:r>
              <a:rPr lang="es-ES" dirty="0" smtClean="0"/>
              <a:t>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3.1 Por el propósito o finalidades perseguidas: Básica, pura, teórica o dogmática; y Aplicada, práctica </a:t>
            </a:r>
            <a:r>
              <a:rPr lang="es-ES" dirty="0" err="1"/>
              <a:t>oempírica</a:t>
            </a:r>
            <a:r>
              <a:rPr lang="es-ES" dirty="0"/>
              <a:t>.</a:t>
            </a:r>
          </a:p>
          <a:p>
            <a:r>
              <a:rPr lang="es-ES" dirty="0"/>
              <a:t>3.2 Por el nivel de conocimientos que se adquieren: Exploratoria, </a:t>
            </a:r>
            <a:r>
              <a:rPr lang="es-ES" dirty="0" err="1"/>
              <a:t>descriptiva,correlacional</a:t>
            </a:r>
            <a:r>
              <a:rPr lang="es-ES" dirty="0"/>
              <a:t> y explicativa.</a:t>
            </a:r>
          </a:p>
          <a:p>
            <a:r>
              <a:rPr lang="es-ES" dirty="0"/>
              <a:t>3.3 Por la clase o medios utilizados para obtener los datos: Documental, de campo y experimental.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5002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Oval 3"/>
          <p:cNvSpPr>
            <a:spLocks noChangeArrowheads="1"/>
          </p:cNvSpPr>
          <p:nvPr/>
        </p:nvSpPr>
        <p:spPr bwMode="auto">
          <a:xfrm>
            <a:off x="228600" y="304800"/>
            <a:ext cx="2667000" cy="1524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777875"/>
            <a:ext cx="2667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sz="2000" b="1">
                <a:solidFill>
                  <a:schemeClr val="bg1"/>
                </a:solidFill>
              </a:rPr>
              <a:t>QUE SE ENTIENDE POR MÉTODO?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895600" y="593725"/>
            <a:ext cx="5715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CO" b="1" i="1"/>
              <a:t>Orden o procedimiento, que se desarrolla a partir de la lógica del pensamiento científico y que surge de la teoria</a:t>
            </a:r>
            <a:endParaRPr lang="es-ES" b="1" i="1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" y="2133600"/>
            <a:ext cx="8153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b="1"/>
              <a:t>La metodología es la parte instrumental de la investigación y como tal lleva al objeto de investigación</a:t>
            </a:r>
            <a:endParaRPr lang="es-ES" b="1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1524000" y="3200400"/>
            <a:ext cx="1371600" cy="12192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76863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524000" y="3657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O" b="1"/>
              <a:t>TEORÍA</a:t>
            </a:r>
            <a:endParaRPr lang="es-ES" b="1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2895600" y="3657600"/>
            <a:ext cx="1447800" cy="457200"/>
          </a:xfrm>
          <a:prstGeom prst="rightArrow">
            <a:avLst>
              <a:gd name="adj1" fmla="val 50000"/>
              <a:gd name="adj2" fmla="val 79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3" name="Oval 9"/>
          <p:cNvSpPr>
            <a:spLocks noChangeArrowheads="1"/>
          </p:cNvSpPr>
          <p:nvPr/>
        </p:nvSpPr>
        <p:spPr bwMode="auto">
          <a:xfrm>
            <a:off x="4343400" y="3505200"/>
            <a:ext cx="3733800" cy="9144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76863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648200" y="36576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b="1"/>
              <a:t>MÉTODO</a:t>
            </a:r>
            <a:endParaRPr lang="es-ES" b="1"/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4343400" y="5257800"/>
            <a:ext cx="3733800" cy="9144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76863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4648200" y="54864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b="1"/>
              <a:t>METODOLOGÍA</a:t>
            </a:r>
            <a:endParaRPr lang="es-ES" b="1"/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5867400" y="4419600"/>
            <a:ext cx="609600" cy="838200"/>
          </a:xfrm>
          <a:prstGeom prst="downArrow">
            <a:avLst>
              <a:gd name="adj1" fmla="val 50000"/>
              <a:gd name="adj2" fmla="val 343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2895600" y="5486400"/>
            <a:ext cx="1447800" cy="457200"/>
          </a:xfrm>
          <a:prstGeom prst="leftArrow">
            <a:avLst>
              <a:gd name="adj1" fmla="val 50000"/>
              <a:gd name="adj2" fmla="val 79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457200" y="4953000"/>
            <a:ext cx="2438400" cy="12192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FFFF99">
                  <a:gamma/>
                  <a:shade val="7372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609600" y="52578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b="1"/>
              <a:t>OBJETO</a:t>
            </a:r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26566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6" grpId="0" autoUpdateAnimBg="0"/>
      <p:bldP spid="26628" grpId="0" build="p" autoUpdateAnimBg="0"/>
      <p:bldP spid="26629" grpId="0" autoUpdateAnimBg="0"/>
      <p:bldP spid="26630" grpId="0" animBg="1"/>
      <p:bldP spid="26631" grpId="0" autoUpdateAnimBg="0"/>
      <p:bldP spid="26632" grpId="0" animBg="1"/>
      <p:bldP spid="26633" grpId="0" animBg="1"/>
      <p:bldP spid="26634" grpId="0" build="p" autoUpdateAnimBg="0"/>
      <p:bldP spid="26635" grpId="0" animBg="1"/>
      <p:bldP spid="26636" grpId="0" build="p" autoUpdateAnimBg="0"/>
      <p:bldP spid="26637" grpId="0" animBg="1"/>
      <p:bldP spid="26638" grpId="0" animBg="1"/>
      <p:bldP spid="26639" grpId="0" animBg="1"/>
      <p:bldP spid="2664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3348038" y="1125538"/>
            <a:ext cx="1511300" cy="504825"/>
          </a:xfrm>
          <a:prstGeom prst="rect">
            <a:avLst/>
          </a:prstGeom>
          <a:solidFill>
            <a:srgbClr val="FEEAD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Tipos de</a:t>
            </a:r>
            <a:br>
              <a:rPr lang="es-VE" sz="1400" b="1">
                <a:solidFill>
                  <a:schemeClr val="tx2"/>
                </a:solidFill>
              </a:rPr>
            </a:br>
            <a:r>
              <a:rPr lang="es-VE" sz="1400" b="1">
                <a:solidFill>
                  <a:schemeClr val="tx2"/>
                </a:solidFill>
              </a:rPr>
              <a:t>Investigación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23" name="Line 5"/>
          <p:cNvSpPr>
            <a:spLocks noChangeShapeType="1"/>
          </p:cNvSpPr>
          <p:nvPr/>
        </p:nvSpPr>
        <p:spPr bwMode="auto">
          <a:xfrm flipV="1">
            <a:off x="4572000" y="17732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3132138" y="2060575"/>
            <a:ext cx="14398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Estrategia </a:t>
            </a:r>
            <a:br>
              <a:rPr lang="es-VE" sz="1400" b="1">
                <a:solidFill>
                  <a:schemeClr val="tx2"/>
                </a:solidFill>
              </a:rPr>
            </a:br>
            <a:r>
              <a:rPr lang="es-VE" sz="1400" b="1">
                <a:solidFill>
                  <a:schemeClr val="tx2"/>
                </a:solidFill>
              </a:rPr>
              <a:t>Metodológica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25" name="AutoShape 7"/>
          <p:cNvSpPr>
            <a:spLocks/>
          </p:cNvSpPr>
          <p:nvPr/>
        </p:nvSpPr>
        <p:spPr bwMode="auto">
          <a:xfrm>
            <a:off x="5003800" y="333375"/>
            <a:ext cx="215900" cy="2232025"/>
          </a:xfrm>
          <a:prstGeom prst="leftBrace">
            <a:avLst>
              <a:gd name="adj1" fmla="val 861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E"/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5148263" y="549275"/>
            <a:ext cx="3744912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/>
              <a:t>De Campo: </a:t>
            </a:r>
            <a:r>
              <a:rPr lang="es-VE" sz="1200"/>
              <a:t>El investigador recoge información directo de la realidad</a:t>
            </a:r>
            <a:r>
              <a:rPr lang="es-VE" sz="1400"/>
              <a:t>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s-VE" sz="1400"/>
              <a:t>Documental: </a:t>
            </a:r>
            <a:r>
              <a:rPr lang="es-VE" sz="1200"/>
              <a:t>Apoyo principalmente en trabajos previos, información, datos divulgados por medios impresos, audiovisuales o electrónicos</a:t>
            </a:r>
            <a:r>
              <a:rPr lang="es-VE" sz="1400"/>
              <a:t>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s-VE" sz="1400"/>
              <a:t>Experimental: </a:t>
            </a:r>
            <a:r>
              <a:rPr lang="es-VE" sz="1200"/>
              <a:t>Persigue el control de las variables de estudio en un contexto artificial, dejando alguna de ellas sin alterar  para estudiar su acción o efecto.</a:t>
            </a:r>
            <a:endParaRPr lang="es-ES" sz="1200"/>
          </a:p>
        </p:txBody>
      </p:sp>
      <p:sp>
        <p:nvSpPr>
          <p:cNvPr id="5127" name="Freeform 9"/>
          <p:cNvSpPr>
            <a:spLocks/>
          </p:cNvSpPr>
          <p:nvPr/>
        </p:nvSpPr>
        <p:spPr bwMode="auto">
          <a:xfrm>
            <a:off x="5580063" y="3789363"/>
            <a:ext cx="511175" cy="215900"/>
          </a:xfrm>
          <a:custGeom>
            <a:avLst/>
            <a:gdLst>
              <a:gd name="T0" fmla="*/ 2147483647 w 192"/>
              <a:gd name="T1" fmla="*/ 0 h 390"/>
              <a:gd name="T2" fmla="*/ 0 w 192"/>
              <a:gd name="T3" fmla="*/ 2147483647 h 390"/>
              <a:gd name="T4" fmla="*/ 2147483647 w 192"/>
              <a:gd name="T5" fmla="*/ 2147483647 h 390"/>
              <a:gd name="T6" fmla="*/ 0 60000 65536"/>
              <a:gd name="T7" fmla="*/ 0 60000 65536"/>
              <a:gd name="T8" fmla="*/ 0 60000 65536"/>
              <a:gd name="T9" fmla="*/ 0 w 192"/>
              <a:gd name="T10" fmla="*/ 0 h 390"/>
              <a:gd name="T11" fmla="*/ 192 w 192"/>
              <a:gd name="T12" fmla="*/ 390 h 3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390">
                <a:moveTo>
                  <a:pt x="6" y="0"/>
                </a:moveTo>
                <a:lnTo>
                  <a:pt x="0" y="390"/>
                </a:lnTo>
                <a:lnTo>
                  <a:pt x="192" y="39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8" name="AutoShape 10"/>
          <p:cNvSpPr>
            <a:spLocks/>
          </p:cNvSpPr>
          <p:nvPr/>
        </p:nvSpPr>
        <p:spPr bwMode="auto">
          <a:xfrm>
            <a:off x="6156325" y="3429000"/>
            <a:ext cx="215900" cy="1223963"/>
          </a:xfrm>
          <a:prstGeom prst="leftBrace">
            <a:avLst>
              <a:gd name="adj1" fmla="val 47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E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4932363" y="4005263"/>
            <a:ext cx="12239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Según</a:t>
            </a:r>
            <a:br>
              <a:rPr lang="es-VE" sz="1400" b="1">
                <a:solidFill>
                  <a:schemeClr val="tx2"/>
                </a:solidFill>
              </a:rPr>
            </a:br>
            <a:r>
              <a:rPr lang="es-VE" sz="1400" b="1">
                <a:solidFill>
                  <a:schemeClr val="tx2"/>
                </a:solidFill>
              </a:rPr>
              <a:t>Objetivo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6300788" y="3429000"/>
            <a:ext cx="25558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/>
              <a:t>Pura: No persigue una utilización inmediata para los conocimientos obtenido.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/>
              <a:t>Aplicada: Persigue fines más directos e inmediatos.</a:t>
            </a:r>
            <a:endParaRPr lang="es-ES" sz="1400"/>
          </a:p>
        </p:txBody>
      </p:sp>
      <p:sp>
        <p:nvSpPr>
          <p:cNvPr id="5131" name="Line 13"/>
          <p:cNvSpPr>
            <a:spLocks noChangeShapeType="1"/>
          </p:cNvSpPr>
          <p:nvPr/>
        </p:nvSpPr>
        <p:spPr bwMode="auto">
          <a:xfrm>
            <a:off x="4572000" y="37893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32" name="Rectangle 14"/>
          <p:cNvSpPr>
            <a:spLocks noChangeArrowheads="1"/>
          </p:cNvSpPr>
          <p:nvPr/>
        </p:nvSpPr>
        <p:spPr bwMode="auto">
          <a:xfrm>
            <a:off x="3635375" y="3860800"/>
            <a:ext cx="936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Según</a:t>
            </a:r>
            <a:br>
              <a:rPr lang="es-VE" sz="1400" b="1">
                <a:solidFill>
                  <a:schemeClr val="tx2"/>
                </a:solidFill>
              </a:rPr>
            </a:br>
            <a:r>
              <a:rPr lang="es-VE" sz="1400" b="1">
                <a:solidFill>
                  <a:schemeClr val="tx2"/>
                </a:solidFill>
              </a:rPr>
              <a:t>Nivel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33" name="Text Box 16"/>
          <p:cNvSpPr txBox="1">
            <a:spLocks noChangeArrowheads="1"/>
          </p:cNvSpPr>
          <p:nvPr/>
        </p:nvSpPr>
        <p:spPr bwMode="auto">
          <a:xfrm>
            <a:off x="1763713" y="4868863"/>
            <a:ext cx="561657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s-VE" sz="1400" b="1"/>
              <a:t>Exploratoria</a:t>
            </a:r>
            <a:r>
              <a:rPr lang="es-VE" sz="1400"/>
              <a:t>: </a:t>
            </a:r>
            <a:r>
              <a:rPr lang="es-VE" sz="1200"/>
              <a:t>se efectúa sobre un tema u objetivo desconocido o poco estudiado, sus resultados constituyen  un nivel superficial de conocimiento.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s-VE" sz="1400" b="1"/>
              <a:t>Descriptiva</a:t>
            </a:r>
            <a:r>
              <a:rPr lang="es-VE" sz="1400"/>
              <a:t>: </a:t>
            </a:r>
            <a:r>
              <a:rPr lang="es-VE" sz="1200"/>
              <a:t>consiste en la caracterización de un hecho, fenómeno, individuo o grupo, con el fin de establecer su estructura o comportamiento. (Est. De variables independientes / Investigación  correlacional)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s-VE" sz="1400" b="1"/>
              <a:t>Explicativa</a:t>
            </a:r>
            <a:r>
              <a:rPr lang="es-VE" sz="1400"/>
              <a:t>: </a:t>
            </a:r>
            <a:r>
              <a:rPr lang="es-VE" sz="1200"/>
              <a:t>busca el porqué de los hechos  mediante el establecimiento de relaciones causa efecto.</a:t>
            </a:r>
            <a:endParaRPr lang="es-ES" sz="1200"/>
          </a:p>
        </p:txBody>
      </p:sp>
      <p:sp>
        <p:nvSpPr>
          <p:cNvPr id="5134" name="AutoShape 17"/>
          <p:cNvSpPr>
            <a:spLocks/>
          </p:cNvSpPr>
          <p:nvPr/>
        </p:nvSpPr>
        <p:spPr bwMode="auto">
          <a:xfrm rot="5400000">
            <a:off x="4464050" y="2024063"/>
            <a:ext cx="215900" cy="5473700"/>
          </a:xfrm>
          <a:prstGeom prst="leftBrace">
            <a:avLst>
              <a:gd name="adj1" fmla="val 21127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E"/>
          </a:p>
        </p:txBody>
      </p:sp>
      <p:sp>
        <p:nvSpPr>
          <p:cNvPr id="5135" name="Freeform 18"/>
          <p:cNvSpPr>
            <a:spLocks/>
          </p:cNvSpPr>
          <p:nvPr/>
        </p:nvSpPr>
        <p:spPr bwMode="auto">
          <a:xfrm>
            <a:off x="3132138" y="2708275"/>
            <a:ext cx="576262" cy="449263"/>
          </a:xfrm>
          <a:custGeom>
            <a:avLst/>
            <a:gdLst>
              <a:gd name="T0" fmla="*/ 2147483647 w 303"/>
              <a:gd name="T1" fmla="*/ 2147483647 h 170"/>
              <a:gd name="T2" fmla="*/ 2147483647 w 303"/>
              <a:gd name="T3" fmla="*/ 0 h 170"/>
              <a:gd name="T4" fmla="*/ 0 w 303"/>
              <a:gd name="T5" fmla="*/ 2147483647 h 170"/>
              <a:gd name="T6" fmla="*/ 0 60000 65536"/>
              <a:gd name="T7" fmla="*/ 0 60000 65536"/>
              <a:gd name="T8" fmla="*/ 0 60000 65536"/>
              <a:gd name="T9" fmla="*/ 0 w 303"/>
              <a:gd name="T10" fmla="*/ 0 h 170"/>
              <a:gd name="T11" fmla="*/ 303 w 303"/>
              <a:gd name="T12" fmla="*/ 170 h 1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3" h="170">
                <a:moveTo>
                  <a:pt x="303" y="170"/>
                </a:moveTo>
                <a:lnTo>
                  <a:pt x="303" y="0"/>
                </a:lnTo>
                <a:lnTo>
                  <a:pt x="0" y="1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36" name="AutoShape 20"/>
          <p:cNvSpPr>
            <a:spLocks/>
          </p:cNvSpPr>
          <p:nvPr/>
        </p:nvSpPr>
        <p:spPr bwMode="auto">
          <a:xfrm>
            <a:off x="2916238" y="765175"/>
            <a:ext cx="215900" cy="3743325"/>
          </a:xfrm>
          <a:prstGeom prst="rightBrace">
            <a:avLst>
              <a:gd name="adj1" fmla="val 1444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E"/>
          </a:p>
        </p:txBody>
      </p:sp>
      <p:sp>
        <p:nvSpPr>
          <p:cNvPr id="51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56633" y="3068637"/>
            <a:ext cx="2555875" cy="720725"/>
          </a:xfrm>
          <a:solidFill>
            <a:srgbClr val="EAFFD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VE" sz="2000" b="1" dirty="0">
                <a:latin typeface="Arial" charset="0"/>
              </a:rPr>
              <a:t>Tipos y Diseños</a:t>
            </a:r>
            <a:br>
              <a:rPr lang="es-VE" sz="2000" b="1" dirty="0">
                <a:latin typeface="Arial" charset="0"/>
              </a:rPr>
            </a:br>
            <a:r>
              <a:rPr lang="es-VE" sz="2000" b="1" dirty="0">
                <a:latin typeface="Arial" charset="0"/>
              </a:rPr>
              <a:t>de Investigación</a:t>
            </a:r>
            <a:endParaRPr lang="es-ES" sz="2000" b="1" dirty="0">
              <a:latin typeface="Arial" charset="0"/>
            </a:endParaRPr>
          </a:p>
        </p:txBody>
      </p:sp>
      <p:sp>
        <p:nvSpPr>
          <p:cNvPr id="5138" name="Text Box 22"/>
          <p:cNvSpPr txBox="1">
            <a:spLocks noChangeArrowheads="1"/>
          </p:cNvSpPr>
          <p:nvPr/>
        </p:nvSpPr>
        <p:spPr bwMode="auto">
          <a:xfrm>
            <a:off x="93663" y="1974025"/>
            <a:ext cx="3167063" cy="288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268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 dirty="0"/>
              <a:t>De Campo: 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Objetivos: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Exploratorios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Descriptivos.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Explicativos</a:t>
            </a:r>
            <a:r>
              <a:rPr lang="es-VE" sz="1400" dirty="0"/>
              <a:t>.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400" dirty="0"/>
              <a:t>Evaluativos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Problema y disciplina: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Experimentales.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Cuasi experimentales</a:t>
            </a:r>
          </a:p>
          <a:p>
            <a:pPr lvl="2" eaLnBrk="1" hangingPunct="1">
              <a:lnSpc>
                <a:spcPct val="80000"/>
              </a:lnSpc>
              <a:buFontTx/>
              <a:buChar char="•"/>
            </a:pPr>
            <a:r>
              <a:rPr lang="es-VE" sz="1200" dirty="0"/>
              <a:t>Ex post-facto</a:t>
            </a:r>
            <a:r>
              <a:rPr lang="es-VE" sz="1200" dirty="0" smtClean="0"/>
              <a:t>.</a:t>
            </a:r>
            <a:endParaRPr lang="es-VE" sz="12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 dirty="0"/>
              <a:t>Documental: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VE" sz="1400" dirty="0"/>
              <a:t>Proyectos Factibles: </a:t>
            </a:r>
            <a:r>
              <a:rPr lang="es-VE" sz="1200" dirty="0"/>
              <a:t>Investigación, elaboración y desarrollo de una propuesta de un modelo operativo viable para solucionar problemas.</a:t>
            </a:r>
          </a:p>
        </p:txBody>
      </p:sp>
      <p:sp>
        <p:nvSpPr>
          <p:cNvPr id="5139" name="Rectangle 27"/>
          <p:cNvSpPr>
            <a:spLocks noChangeArrowheads="1"/>
          </p:cNvSpPr>
          <p:nvPr/>
        </p:nvSpPr>
        <p:spPr bwMode="auto">
          <a:xfrm>
            <a:off x="0" y="1557338"/>
            <a:ext cx="14398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Modalidades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40" name="Freeform 28"/>
          <p:cNvSpPr>
            <a:spLocks/>
          </p:cNvSpPr>
          <p:nvPr/>
        </p:nvSpPr>
        <p:spPr bwMode="auto">
          <a:xfrm>
            <a:off x="93663" y="844550"/>
            <a:ext cx="446087" cy="1144588"/>
          </a:xfrm>
          <a:custGeom>
            <a:avLst/>
            <a:gdLst>
              <a:gd name="T0" fmla="*/ 2147483647 w 133"/>
              <a:gd name="T1" fmla="*/ 0 h 590"/>
              <a:gd name="T2" fmla="*/ 0 w 133"/>
              <a:gd name="T3" fmla="*/ 0 h 590"/>
              <a:gd name="T4" fmla="*/ 0 w 133"/>
              <a:gd name="T5" fmla="*/ 2147483647 h 590"/>
              <a:gd name="T6" fmla="*/ 0 60000 65536"/>
              <a:gd name="T7" fmla="*/ 0 60000 65536"/>
              <a:gd name="T8" fmla="*/ 0 60000 65536"/>
              <a:gd name="T9" fmla="*/ 0 w 133"/>
              <a:gd name="T10" fmla="*/ 0 h 590"/>
              <a:gd name="T11" fmla="*/ 133 w 133"/>
              <a:gd name="T12" fmla="*/ 590 h 5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3" h="590">
                <a:moveTo>
                  <a:pt x="133" y="0"/>
                </a:moveTo>
                <a:lnTo>
                  <a:pt x="0" y="0"/>
                </a:lnTo>
                <a:lnTo>
                  <a:pt x="0" y="59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323850" y="260350"/>
            <a:ext cx="2447925" cy="1296988"/>
          </a:xfrm>
          <a:prstGeom prst="rect">
            <a:avLst/>
          </a:prstGeom>
          <a:solidFill>
            <a:srgbClr val="D6F4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VE" sz="1400" b="1" dirty="0">
                <a:solidFill>
                  <a:schemeClr val="tx2"/>
                </a:solidFill>
              </a:rPr>
              <a:t>Diseños de Investigación:</a:t>
            </a:r>
            <a:br>
              <a:rPr lang="es-VE" sz="1400" b="1" dirty="0">
                <a:solidFill>
                  <a:schemeClr val="tx2"/>
                </a:solidFill>
              </a:rPr>
            </a:br>
            <a:r>
              <a:rPr lang="es-VE" sz="1200" b="1" dirty="0">
                <a:solidFill>
                  <a:schemeClr val="tx2"/>
                </a:solidFill>
              </a:rPr>
              <a:t>Fase en la cual el estudiante muestra la manera, el procedimiento operativo que aplicará para recoger la información.</a:t>
            </a:r>
            <a:endParaRPr lang="es-ES" sz="1200" b="1" dirty="0">
              <a:solidFill>
                <a:schemeClr val="tx2"/>
              </a:solidFill>
            </a:endParaRPr>
          </a:p>
        </p:txBody>
      </p:sp>
      <p:sp>
        <p:nvSpPr>
          <p:cNvPr id="5142" name="Line 29"/>
          <p:cNvSpPr>
            <a:spLocks noChangeShapeType="1"/>
          </p:cNvSpPr>
          <p:nvPr/>
        </p:nvSpPr>
        <p:spPr bwMode="auto">
          <a:xfrm>
            <a:off x="900113" y="49418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43" name="Rectangle 30"/>
          <p:cNvSpPr>
            <a:spLocks noChangeArrowheads="1"/>
          </p:cNvSpPr>
          <p:nvPr/>
        </p:nvSpPr>
        <p:spPr bwMode="auto">
          <a:xfrm>
            <a:off x="323850" y="5445125"/>
            <a:ext cx="1223963" cy="576263"/>
          </a:xfrm>
          <a:prstGeom prst="rect">
            <a:avLst/>
          </a:prstGeom>
          <a:solidFill>
            <a:srgbClr val="FFFF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VE" sz="1200" b="1">
                <a:solidFill>
                  <a:schemeClr val="tx2"/>
                </a:solidFill>
              </a:rPr>
              <a:t>Diagnostico de Necesidades</a:t>
            </a:r>
            <a:endParaRPr lang="es-ES" sz="1200" b="1">
              <a:solidFill>
                <a:schemeClr val="tx2"/>
              </a:solidFill>
            </a:endParaRPr>
          </a:p>
        </p:txBody>
      </p:sp>
      <p:sp>
        <p:nvSpPr>
          <p:cNvPr id="5144" name="Freeform 32"/>
          <p:cNvSpPr>
            <a:spLocks/>
          </p:cNvSpPr>
          <p:nvPr/>
        </p:nvSpPr>
        <p:spPr bwMode="auto">
          <a:xfrm>
            <a:off x="2719388" y="561975"/>
            <a:ext cx="1131887" cy="563563"/>
          </a:xfrm>
          <a:custGeom>
            <a:avLst/>
            <a:gdLst>
              <a:gd name="T0" fmla="*/ 2147483647 w 713"/>
              <a:gd name="T1" fmla="*/ 2147483647 h 355"/>
              <a:gd name="T2" fmla="*/ 2147483647 w 713"/>
              <a:gd name="T3" fmla="*/ 0 h 355"/>
              <a:gd name="T4" fmla="*/ 0 w 713"/>
              <a:gd name="T5" fmla="*/ 0 h 355"/>
              <a:gd name="T6" fmla="*/ 0 60000 65536"/>
              <a:gd name="T7" fmla="*/ 0 60000 65536"/>
              <a:gd name="T8" fmla="*/ 0 60000 65536"/>
              <a:gd name="T9" fmla="*/ 0 w 713"/>
              <a:gd name="T10" fmla="*/ 0 h 355"/>
              <a:gd name="T11" fmla="*/ 713 w 713"/>
              <a:gd name="T12" fmla="*/ 355 h 3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13" h="355">
                <a:moveTo>
                  <a:pt x="713" y="355"/>
                </a:moveTo>
                <a:lnTo>
                  <a:pt x="709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45" name="Rectangle 33"/>
          <p:cNvSpPr>
            <a:spLocks noChangeArrowheads="1"/>
          </p:cNvSpPr>
          <p:nvPr/>
        </p:nvSpPr>
        <p:spPr bwMode="auto">
          <a:xfrm>
            <a:off x="5291931" y="57943"/>
            <a:ext cx="21605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 dirty="0">
                <a:solidFill>
                  <a:schemeClr val="tx2"/>
                </a:solidFill>
              </a:rPr>
              <a:t>Según Arias, Fidias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5146" name="Rectangle 34"/>
          <p:cNvSpPr>
            <a:spLocks noChangeArrowheads="1"/>
          </p:cNvSpPr>
          <p:nvPr/>
        </p:nvSpPr>
        <p:spPr bwMode="auto">
          <a:xfrm>
            <a:off x="2700338" y="0"/>
            <a:ext cx="2160587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Según Pérez,  Alexis</a:t>
            </a:r>
            <a:endParaRPr lang="es-ES" sz="1400" b="1">
              <a:solidFill>
                <a:schemeClr val="tx2"/>
              </a:solidFill>
            </a:endParaRPr>
          </a:p>
        </p:txBody>
      </p:sp>
      <p:sp>
        <p:nvSpPr>
          <p:cNvPr id="5147" name="Rectangle 35"/>
          <p:cNvSpPr>
            <a:spLocks noChangeArrowheads="1"/>
          </p:cNvSpPr>
          <p:nvPr/>
        </p:nvSpPr>
        <p:spPr bwMode="auto">
          <a:xfrm>
            <a:off x="5940425" y="2763838"/>
            <a:ext cx="2160588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s-VE" sz="1400" b="1">
                <a:solidFill>
                  <a:schemeClr val="tx2"/>
                </a:solidFill>
              </a:rPr>
              <a:t>Según Pérez,  Alexis</a:t>
            </a:r>
            <a:endParaRPr lang="es-ES" sz="1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25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í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Píxel.thmx</Template>
  <TotalTime>39</TotalTime>
  <Words>2741</Words>
  <Application>Microsoft Macintosh PowerPoint</Application>
  <PresentationFormat>Presentación en pantalla (4:3)</PresentationFormat>
  <Paragraphs>378</Paragraphs>
  <Slides>44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Píxel</vt:lpstr>
      <vt:lpstr>UA: Metodología de la Investigación</vt:lpstr>
      <vt:lpstr>UNIDAD DE COMPETENCIA III</vt:lpstr>
      <vt:lpstr>Presentación de PowerPoint</vt:lpstr>
      <vt:lpstr>Presentación de PowerPoint</vt:lpstr>
      <vt:lpstr>Presentación de PowerPoint</vt:lpstr>
      <vt:lpstr>Presentación de PowerPoint</vt:lpstr>
      <vt:lpstr>Clasificación</vt:lpstr>
      <vt:lpstr>Presentación de PowerPoint</vt:lpstr>
      <vt:lpstr>Tipos y Diseños de Investigación</vt:lpstr>
      <vt:lpstr>Presentación de PowerPoint</vt:lpstr>
      <vt:lpstr>Presentación de PowerPoint</vt:lpstr>
      <vt:lpstr>TIPOS DE INVESTIGACIÓN</vt:lpstr>
      <vt:lpstr>TIPOS DE INVESTIGACIÓN</vt:lpstr>
      <vt:lpstr>TIPOS DE INVESTIGACIÓN</vt:lpstr>
      <vt:lpstr>TIPOS DE INVESTIGACION </vt:lpstr>
      <vt:lpstr>Presentación de PowerPoint</vt:lpstr>
      <vt:lpstr>INVESTIGACION HISTORICA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OTROS   TIPOS    DE INVESTIGACIÓN</vt:lpstr>
      <vt:lpstr>Correlacional</vt:lpstr>
      <vt:lpstr>Estudio de caso</vt:lpstr>
      <vt:lpstr>Ex post facto</vt:lpstr>
      <vt:lpstr>Comparada</vt:lpstr>
      <vt:lpstr>Mercados</vt:lpstr>
      <vt:lpstr>Evaluativa</vt:lpstr>
      <vt:lpstr>Cualitativa</vt:lpstr>
      <vt:lpstr>I.A.P.</vt:lpstr>
      <vt:lpstr>Etnográfica</vt:lpstr>
      <vt:lpstr>Presentación de PowerPoint</vt:lpstr>
      <vt:lpstr>RECORDEMOS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DE COMPETENCIA III</dc:title>
  <dc:creator>Gisela R. Baena</dc:creator>
  <cp:lastModifiedBy>Gisela R. Baena</cp:lastModifiedBy>
  <cp:revision>5</cp:revision>
  <dcterms:created xsi:type="dcterms:W3CDTF">2015-10-07T00:56:59Z</dcterms:created>
  <dcterms:modified xsi:type="dcterms:W3CDTF">2015-10-07T01:36:14Z</dcterms:modified>
</cp:coreProperties>
</file>