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0" r:id="rId2"/>
    <p:sldId id="291" r:id="rId3"/>
    <p:sldId id="256" r:id="rId4"/>
    <p:sldId id="257" r:id="rId5"/>
    <p:sldId id="258" r:id="rId6"/>
    <p:sldId id="259" r:id="rId7"/>
    <p:sldId id="260" r:id="rId8"/>
    <p:sldId id="263" r:id="rId9"/>
    <p:sldId id="264" r:id="rId10"/>
    <p:sldId id="261" r:id="rId11"/>
    <p:sldId id="262" r:id="rId12"/>
    <p:sldId id="265" r:id="rId13"/>
    <p:sldId id="266" r:id="rId14"/>
    <p:sldId id="286" r:id="rId15"/>
    <p:sldId id="287" r:id="rId16"/>
    <p:sldId id="288" r:id="rId17"/>
    <p:sldId id="289" r:id="rId18"/>
    <p:sldId id="267" r:id="rId19"/>
    <p:sldId id="275" r:id="rId20"/>
    <p:sldId id="268" r:id="rId21"/>
    <p:sldId id="271" r:id="rId22"/>
    <p:sldId id="273" r:id="rId23"/>
    <p:sldId id="269" r:id="rId24"/>
    <p:sldId id="270" r:id="rId25"/>
    <p:sldId id="272" r:id="rId26"/>
    <p:sldId id="277" r:id="rId27"/>
    <p:sldId id="278" r:id="rId28"/>
    <p:sldId id="279" r:id="rId29"/>
    <p:sldId id="281" r:id="rId30"/>
    <p:sldId id="280" r:id="rId31"/>
    <p:sldId id="283" r:id="rId32"/>
    <p:sldId id="284" r:id="rId33"/>
    <p:sldId id="285" r:id="rId34"/>
    <p:sldId id="292"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3" autoAdjust="0"/>
    <p:restoredTop sz="94660"/>
  </p:normalViewPr>
  <p:slideViewPr>
    <p:cSldViewPr snapToGrid="0">
      <p:cViewPr varScale="1">
        <p:scale>
          <a:sx n="92" d="100"/>
          <a:sy n="92" d="100"/>
        </p:scale>
        <p:origin x="3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dirty="0"/>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dirty="0"/>
              <a:t>10/8/2015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dirty="0"/>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10/8/2015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backgroundRemoval t="9172" b="94675" l="3991" r="93016"/>
                    </a14:imgEffect>
                  </a14:imgLayer>
                </a14:imgProps>
              </a:ext>
              <a:ext uri="{28A0092B-C50C-407E-A947-70E740481C1C}">
                <a14:useLocalDpi xmlns:a14="http://schemas.microsoft.com/office/drawing/2010/main" val="0"/>
              </a:ext>
            </a:extLst>
          </a:blip>
          <a:stretch>
            <a:fillRect/>
          </a:stretch>
        </p:blipFill>
        <p:spPr>
          <a:xfrm>
            <a:off x="-299574" y="-906823"/>
            <a:ext cx="13173910" cy="3240540"/>
          </a:xfrm>
          <a:prstGeom prst="rect">
            <a:avLst/>
          </a:prstGeom>
        </p:spPr>
      </p:pic>
      <p:sp>
        <p:nvSpPr>
          <p:cNvPr id="7" name="Título 1"/>
          <p:cNvSpPr txBox="1">
            <a:spLocks/>
          </p:cNvSpPr>
          <p:nvPr/>
        </p:nvSpPr>
        <p:spPr bwMode="black">
          <a:xfrm>
            <a:off x="1187170" y="2120841"/>
            <a:ext cx="9628632" cy="1362113"/>
          </a:xfrm>
          <a:prstGeom prst="rect">
            <a:avLst/>
          </a:prstGeom>
        </p:spPr>
        <p:txBody>
          <a:bodyPr vert="horz" lIns="91440" tIns="45720" rIns="91440" bIns="45720" rtlCol="0" anchor="ctr">
            <a:normAutofit fontScale="97500"/>
          </a:bodyPr>
          <a:lstStyle>
            <a:lvl1pPr algn="l" defTabSz="914400" rtl="0" eaLnBrk="1" latinLnBrk="0" hangingPunct="1">
              <a:lnSpc>
                <a:spcPct val="95000"/>
              </a:lnSpc>
              <a:spcBef>
                <a:spcPct val="0"/>
              </a:spcBef>
              <a:buNone/>
              <a:defRPr sz="3000" kern="1200">
                <a:solidFill>
                  <a:schemeClr val="bg1"/>
                </a:solidFill>
                <a:latin typeface="+mj-lt"/>
                <a:ea typeface="+mj-ea"/>
                <a:cs typeface="+mj-cs"/>
              </a:defRPr>
            </a:lvl1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s-MX" sz="3000" b="0" i="0" u="none" strike="noStrike" kern="1200" cap="none" spc="0" normalizeH="0" baseline="0" noProof="0" dirty="0" smtClean="0">
                <a:ln>
                  <a:noFill/>
                </a:ln>
                <a:solidFill>
                  <a:srgbClr val="000000"/>
                </a:solidFill>
                <a:effectLst/>
                <a:uLnTx/>
                <a:uFillTx/>
                <a:latin typeface="Calibri"/>
              </a:rPr>
              <a:t>UNIVERSIDAD AUTONOMA DEL ESTADO DE MEXICO </a:t>
            </a:r>
            <a:br>
              <a:rPr kumimoji="0" lang="es-MX" sz="3000" b="0" i="0" u="none" strike="noStrike" kern="1200" cap="none" spc="0" normalizeH="0" baseline="0" noProof="0" dirty="0" smtClean="0">
                <a:ln>
                  <a:noFill/>
                </a:ln>
                <a:solidFill>
                  <a:srgbClr val="000000"/>
                </a:solidFill>
                <a:effectLst/>
                <a:uLnTx/>
                <a:uFillTx/>
                <a:latin typeface="Calibri"/>
              </a:rPr>
            </a:br>
            <a:r>
              <a:rPr kumimoji="0" lang="es-MX" sz="2500" b="0" i="0" u="none" strike="noStrike" kern="1200" cap="none" spc="0" normalizeH="0" baseline="0" noProof="0" dirty="0" smtClean="0">
                <a:ln>
                  <a:noFill/>
                </a:ln>
                <a:solidFill>
                  <a:srgbClr val="000000"/>
                </a:solidFill>
                <a:effectLst/>
                <a:uLnTx/>
                <a:uFillTx/>
                <a:latin typeface="Calibri"/>
              </a:rPr>
              <a:t>CENTRO UNIVERSITARIO UAEM TEMASCALTEPEC </a:t>
            </a:r>
            <a:br>
              <a:rPr kumimoji="0" lang="es-MX" sz="2500" b="0" i="0" u="none" strike="noStrike" kern="1200" cap="none" spc="0" normalizeH="0" baseline="0" noProof="0" dirty="0" smtClean="0">
                <a:ln>
                  <a:noFill/>
                </a:ln>
                <a:solidFill>
                  <a:srgbClr val="000000"/>
                </a:solidFill>
                <a:effectLst/>
                <a:uLnTx/>
                <a:uFillTx/>
                <a:latin typeface="Calibri"/>
              </a:rPr>
            </a:br>
            <a:r>
              <a:rPr kumimoji="0" lang="es-MX" sz="2500" b="0" i="0" u="none" strike="noStrike" kern="1200" cap="none" spc="0" normalizeH="0" baseline="0" noProof="0" dirty="0" smtClean="0">
                <a:ln>
                  <a:noFill/>
                </a:ln>
                <a:solidFill>
                  <a:srgbClr val="000000"/>
                </a:solidFill>
                <a:effectLst/>
                <a:uLnTx/>
                <a:uFillTx/>
                <a:latin typeface="Calibri"/>
              </a:rPr>
              <a:t>INGENIERO AGRONOMO ZOOTECNISTA </a:t>
            </a:r>
            <a:endParaRPr kumimoji="0" lang="es-MX" sz="2500" b="0" i="0" u="none" strike="noStrike" kern="1200" cap="none" spc="0" normalizeH="0" baseline="0" noProof="0" dirty="0">
              <a:ln>
                <a:noFill/>
              </a:ln>
              <a:solidFill>
                <a:srgbClr val="000000"/>
              </a:solidFill>
              <a:effectLst/>
              <a:uLnTx/>
              <a:uFillTx/>
              <a:latin typeface="Calibri"/>
            </a:endParaRPr>
          </a:p>
        </p:txBody>
      </p:sp>
      <p:sp>
        <p:nvSpPr>
          <p:cNvPr id="8" name="CuadroTexto 7"/>
          <p:cNvSpPr txBox="1"/>
          <p:nvPr/>
        </p:nvSpPr>
        <p:spPr>
          <a:xfrm>
            <a:off x="2087287" y="4021638"/>
            <a:ext cx="8077019" cy="2308324"/>
          </a:xfrm>
          <a:prstGeom prst="rect">
            <a:avLst/>
          </a:prstGeom>
          <a:noFill/>
        </p:spPr>
        <p:txBody>
          <a:bodyPr wrap="none" rtlCol="0">
            <a:spAutoFit/>
          </a:bodyPr>
          <a:lstStyle/>
          <a:p>
            <a:pPr algn="ctr"/>
            <a:r>
              <a:rPr lang="es-MX" sz="2000" dirty="0" smtClean="0">
                <a:latin typeface="Aharoni" panose="02010803020104030203" pitchFamily="2" charset="-79"/>
                <a:cs typeface="Aharoni" panose="02010803020104030203" pitchFamily="2" charset="-79"/>
              </a:rPr>
              <a:t>PROGRA POR COMPETENCIAS </a:t>
            </a:r>
          </a:p>
          <a:p>
            <a:pPr algn="ctr"/>
            <a:r>
              <a:rPr lang="es-MX" sz="2000" dirty="0" smtClean="0">
                <a:latin typeface="Aharoni" panose="02010803020104030203" pitchFamily="2" charset="-79"/>
                <a:cs typeface="Aharoni" panose="02010803020104030203" pitchFamily="2" charset="-79"/>
              </a:rPr>
              <a:t>TAXONOMIA DE VERTEBRADOS E INVERTEBRADOS  </a:t>
            </a:r>
            <a:endParaRPr lang="es-MX" sz="2000" dirty="0">
              <a:latin typeface="Aharoni" panose="02010803020104030203" pitchFamily="2" charset="-79"/>
              <a:cs typeface="Aharoni" panose="02010803020104030203" pitchFamily="2" charset="-79"/>
            </a:endParaRPr>
          </a:p>
          <a:p>
            <a:pPr algn="ctr"/>
            <a:endParaRPr lang="es-MX" sz="2000" dirty="0" smtClean="0">
              <a:latin typeface="Aharoni" panose="02010803020104030203" pitchFamily="2" charset="-79"/>
              <a:cs typeface="Aharoni" panose="02010803020104030203" pitchFamily="2" charset="-79"/>
            </a:endParaRPr>
          </a:p>
          <a:p>
            <a:pPr algn="ctr"/>
            <a:r>
              <a:rPr lang="es-MX" sz="2000" dirty="0" smtClean="0">
                <a:latin typeface="Aharoni" panose="02010803020104030203" pitchFamily="2" charset="-79"/>
                <a:cs typeface="Aharoni" panose="02010803020104030203" pitchFamily="2" charset="-79"/>
              </a:rPr>
              <a:t>ELABORADO POR: DR. ERNESTO JOEL DORANTES CORONADO</a:t>
            </a:r>
          </a:p>
          <a:p>
            <a:pPr algn="ctr"/>
            <a:endParaRPr lang="es-MX" sz="2000" dirty="0">
              <a:latin typeface="Aharoni" panose="02010803020104030203" pitchFamily="2" charset="-79"/>
              <a:cs typeface="Aharoni" panose="02010803020104030203" pitchFamily="2" charset="-79"/>
            </a:endParaRPr>
          </a:p>
          <a:p>
            <a:pPr algn="ctr"/>
            <a:r>
              <a:rPr lang="es-MX" sz="2000" dirty="0" smtClean="0">
                <a:latin typeface="Aharoni" panose="02010803020104030203" pitchFamily="2" charset="-79"/>
                <a:cs typeface="Aharoni" panose="02010803020104030203" pitchFamily="2" charset="-79"/>
              </a:rPr>
              <a:t>UNIDAD DE COMPETENCIA: I</a:t>
            </a:r>
          </a:p>
          <a:p>
            <a:r>
              <a:rPr lang="es-MX" sz="2400" dirty="0" smtClean="0">
                <a:latin typeface="Aharoni" panose="02010803020104030203" pitchFamily="2" charset="-79"/>
                <a:cs typeface="Aharoni" panose="02010803020104030203" pitchFamily="2" charset="-79"/>
              </a:rPr>
              <a:t> </a:t>
            </a:r>
            <a:endParaRPr lang="es-MX"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680741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COCCIDIA </a:t>
            </a:r>
            <a:endParaRPr lang="es-MX" dirty="0"/>
          </a:p>
        </p:txBody>
      </p:sp>
      <p:pic>
        <p:nvPicPr>
          <p:cNvPr id="4" name="Imagen 3"/>
          <p:cNvPicPr>
            <a:picLocks noChangeAspect="1"/>
          </p:cNvPicPr>
          <p:nvPr/>
        </p:nvPicPr>
        <p:blipFill>
          <a:blip r:embed="rId2"/>
          <a:stretch>
            <a:fillRect/>
          </a:stretch>
        </p:blipFill>
        <p:spPr>
          <a:xfrm>
            <a:off x="82498" y="1582360"/>
            <a:ext cx="4773490" cy="3721067"/>
          </a:xfrm>
          <a:prstGeom prst="rect">
            <a:avLst/>
          </a:prstGeom>
        </p:spPr>
      </p:pic>
      <p:pic>
        <p:nvPicPr>
          <p:cNvPr id="5" name="Imagen 4"/>
          <p:cNvPicPr>
            <a:picLocks noChangeAspect="1"/>
          </p:cNvPicPr>
          <p:nvPr/>
        </p:nvPicPr>
        <p:blipFill>
          <a:blip r:embed="rId3"/>
          <a:stretch>
            <a:fillRect/>
          </a:stretch>
        </p:blipFill>
        <p:spPr>
          <a:xfrm>
            <a:off x="7404717" y="328027"/>
            <a:ext cx="4393955" cy="3709651"/>
          </a:xfrm>
          <a:prstGeom prst="rect">
            <a:avLst/>
          </a:prstGeom>
        </p:spPr>
      </p:pic>
      <p:pic>
        <p:nvPicPr>
          <p:cNvPr id="6" name="Imagen 5"/>
          <p:cNvPicPr>
            <a:picLocks noChangeAspect="1"/>
          </p:cNvPicPr>
          <p:nvPr/>
        </p:nvPicPr>
        <p:blipFill>
          <a:blip r:embed="rId4"/>
          <a:stretch>
            <a:fillRect/>
          </a:stretch>
        </p:blipFill>
        <p:spPr>
          <a:xfrm>
            <a:off x="4834124" y="4162369"/>
            <a:ext cx="6964548" cy="2599845"/>
          </a:xfrm>
          <a:prstGeom prst="rect">
            <a:avLst/>
          </a:prstGeom>
        </p:spPr>
      </p:pic>
      <p:pic>
        <p:nvPicPr>
          <p:cNvPr id="7" name="Imagen 6"/>
          <p:cNvPicPr>
            <a:picLocks noChangeAspect="1"/>
          </p:cNvPicPr>
          <p:nvPr/>
        </p:nvPicPr>
        <p:blipFill>
          <a:blip r:embed="rId5"/>
          <a:stretch>
            <a:fillRect/>
          </a:stretch>
        </p:blipFill>
        <p:spPr>
          <a:xfrm>
            <a:off x="4475345" y="328027"/>
            <a:ext cx="2850114" cy="3228328"/>
          </a:xfrm>
          <a:prstGeom prst="rect">
            <a:avLst/>
          </a:prstGeom>
        </p:spPr>
      </p:pic>
    </p:spTree>
    <p:extLst>
      <p:ext uri="{BB962C8B-B14F-4D97-AF65-F5344CB8AC3E}">
        <p14:creationId xmlns:p14="http://schemas.microsoft.com/office/powerpoint/2010/main" val="29254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COCCIDIA EN CERDOS </a:t>
            </a:r>
            <a:endParaRPr lang="es-MX" dirty="0"/>
          </a:p>
        </p:txBody>
      </p:sp>
      <p:pic>
        <p:nvPicPr>
          <p:cNvPr id="4" name="Imagen 3"/>
          <p:cNvPicPr>
            <a:picLocks noChangeAspect="1"/>
          </p:cNvPicPr>
          <p:nvPr/>
        </p:nvPicPr>
        <p:blipFill>
          <a:blip r:embed="rId2"/>
          <a:stretch>
            <a:fillRect/>
          </a:stretch>
        </p:blipFill>
        <p:spPr>
          <a:xfrm>
            <a:off x="42032" y="1377228"/>
            <a:ext cx="4306479" cy="3429233"/>
          </a:xfrm>
          <a:prstGeom prst="rect">
            <a:avLst/>
          </a:prstGeom>
        </p:spPr>
      </p:pic>
      <p:pic>
        <p:nvPicPr>
          <p:cNvPr id="5" name="Imagen 4"/>
          <p:cNvPicPr>
            <a:picLocks noChangeAspect="1"/>
          </p:cNvPicPr>
          <p:nvPr/>
        </p:nvPicPr>
        <p:blipFill>
          <a:blip r:embed="rId3"/>
          <a:stretch>
            <a:fillRect/>
          </a:stretch>
        </p:blipFill>
        <p:spPr>
          <a:xfrm>
            <a:off x="4402829" y="1377229"/>
            <a:ext cx="4115080" cy="3429233"/>
          </a:xfrm>
          <a:prstGeom prst="rect">
            <a:avLst/>
          </a:prstGeom>
        </p:spPr>
      </p:pic>
      <p:pic>
        <p:nvPicPr>
          <p:cNvPr id="6" name="Imagen 5"/>
          <p:cNvPicPr>
            <a:picLocks noChangeAspect="1"/>
          </p:cNvPicPr>
          <p:nvPr/>
        </p:nvPicPr>
        <p:blipFill>
          <a:blip r:embed="rId4"/>
          <a:stretch>
            <a:fillRect/>
          </a:stretch>
        </p:blipFill>
        <p:spPr>
          <a:xfrm>
            <a:off x="4655663" y="4910091"/>
            <a:ext cx="3609412" cy="1839191"/>
          </a:xfrm>
          <a:prstGeom prst="rect">
            <a:avLst/>
          </a:prstGeom>
        </p:spPr>
      </p:pic>
      <p:pic>
        <p:nvPicPr>
          <p:cNvPr id="7" name="Imagen 6"/>
          <p:cNvPicPr>
            <a:picLocks noChangeAspect="1"/>
          </p:cNvPicPr>
          <p:nvPr/>
        </p:nvPicPr>
        <p:blipFill>
          <a:blip r:embed="rId5"/>
          <a:stretch>
            <a:fillRect/>
          </a:stretch>
        </p:blipFill>
        <p:spPr>
          <a:xfrm>
            <a:off x="8572227" y="1586779"/>
            <a:ext cx="3499456" cy="2328729"/>
          </a:xfrm>
          <a:prstGeom prst="rect">
            <a:avLst/>
          </a:prstGeom>
        </p:spPr>
      </p:pic>
    </p:spTree>
    <p:extLst>
      <p:ext uri="{BB962C8B-B14F-4D97-AF65-F5344CB8AC3E}">
        <p14:creationId xmlns:p14="http://schemas.microsoft.com/office/powerpoint/2010/main" val="2748190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TRATAMIENTO</a:t>
            </a:r>
            <a:endParaRPr lang="es-MX" dirty="0"/>
          </a:p>
        </p:txBody>
      </p:sp>
      <p:sp>
        <p:nvSpPr>
          <p:cNvPr id="4" name="Rectángulo 3"/>
          <p:cNvSpPr/>
          <p:nvPr/>
        </p:nvSpPr>
        <p:spPr>
          <a:xfrm>
            <a:off x="3071447" y="2068178"/>
            <a:ext cx="6096000" cy="4401205"/>
          </a:xfrm>
          <a:prstGeom prst="rect">
            <a:avLst/>
          </a:prstGeom>
        </p:spPr>
        <p:txBody>
          <a:bodyPr>
            <a:spAutoFit/>
          </a:bodyPr>
          <a:lstStyle/>
          <a:p>
            <a:r>
              <a:rPr lang="es-MX" sz="2800" dirty="0" smtClean="0"/>
              <a:t>-Robenidina</a:t>
            </a:r>
            <a:endParaRPr lang="es-MX" sz="2800" dirty="0"/>
          </a:p>
          <a:p>
            <a:r>
              <a:rPr lang="es-MX" sz="2800" dirty="0"/>
              <a:t>- Halofuginona</a:t>
            </a:r>
          </a:p>
          <a:p>
            <a:r>
              <a:rPr lang="es-MX" sz="2800" dirty="0"/>
              <a:t>- Diclazuril</a:t>
            </a:r>
          </a:p>
          <a:p>
            <a:r>
              <a:rPr lang="es-MX" sz="2800" dirty="0"/>
              <a:t>- </a:t>
            </a:r>
            <a:r>
              <a:rPr lang="es-MX" sz="2800" dirty="0" err="1"/>
              <a:t>Decoquinato</a:t>
            </a:r>
            <a:endParaRPr lang="es-MX" sz="2800" dirty="0"/>
          </a:p>
          <a:p>
            <a:r>
              <a:rPr lang="es-MX" sz="2800" dirty="0"/>
              <a:t>- </a:t>
            </a:r>
            <a:r>
              <a:rPr lang="es-MX" sz="2800" dirty="0" err="1"/>
              <a:t>Narasina</a:t>
            </a:r>
            <a:r>
              <a:rPr lang="es-MX" sz="2800" dirty="0"/>
              <a:t>/</a:t>
            </a:r>
            <a:r>
              <a:rPr lang="es-MX" sz="2800" dirty="0" err="1"/>
              <a:t>Nicarbacina</a:t>
            </a:r>
            <a:endParaRPr lang="es-MX" sz="2800" dirty="0"/>
          </a:p>
          <a:p>
            <a:r>
              <a:rPr lang="es-MX" sz="2800" dirty="0"/>
              <a:t>- </a:t>
            </a:r>
            <a:r>
              <a:rPr lang="es-MX" sz="2800" dirty="0" err="1"/>
              <a:t>Lasalocid</a:t>
            </a:r>
            <a:endParaRPr lang="es-MX" sz="2800" dirty="0"/>
          </a:p>
          <a:p>
            <a:r>
              <a:rPr lang="es-MX" sz="2800" dirty="0"/>
              <a:t>- Salinomicina sódica</a:t>
            </a:r>
          </a:p>
          <a:p>
            <a:r>
              <a:rPr lang="es-MX" sz="2800" dirty="0"/>
              <a:t>- </a:t>
            </a:r>
            <a:r>
              <a:rPr lang="es-MX" sz="2800" dirty="0" err="1"/>
              <a:t>Maduramicina</a:t>
            </a:r>
            <a:r>
              <a:rPr lang="es-MX" sz="2800" dirty="0"/>
              <a:t> de amonio</a:t>
            </a:r>
          </a:p>
          <a:p>
            <a:r>
              <a:rPr lang="es-MX" sz="2800" dirty="0"/>
              <a:t>- </a:t>
            </a:r>
            <a:r>
              <a:rPr lang="es-MX" sz="2800" dirty="0" err="1"/>
              <a:t>Monensina</a:t>
            </a:r>
            <a:r>
              <a:rPr lang="es-MX" sz="2800" dirty="0"/>
              <a:t> de sodio</a:t>
            </a:r>
          </a:p>
          <a:p>
            <a:r>
              <a:rPr lang="es-MX" sz="2800" dirty="0"/>
              <a:t>- </a:t>
            </a:r>
            <a:r>
              <a:rPr lang="es-MX" sz="2800" dirty="0" err="1"/>
              <a:t>Narasina</a:t>
            </a:r>
            <a:endParaRPr lang="es-MX" sz="2800" dirty="0"/>
          </a:p>
        </p:txBody>
      </p:sp>
    </p:spTree>
    <p:extLst>
      <p:ext uri="{BB962C8B-B14F-4D97-AF65-F5344CB8AC3E}">
        <p14:creationId xmlns:p14="http://schemas.microsoft.com/office/powerpoint/2010/main" val="2888359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16048" t="13787" r="15670" b="7724"/>
          <a:stretch/>
        </p:blipFill>
        <p:spPr>
          <a:xfrm>
            <a:off x="1683889" y="361413"/>
            <a:ext cx="8420871" cy="6049778"/>
          </a:xfrm>
          <a:prstGeom prst="rect">
            <a:avLst/>
          </a:prstGeom>
        </p:spPr>
      </p:pic>
    </p:spTree>
    <p:extLst>
      <p:ext uri="{BB962C8B-B14F-4D97-AF65-F5344CB8AC3E}">
        <p14:creationId xmlns:p14="http://schemas.microsoft.com/office/powerpoint/2010/main" val="3031260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3551815" cy="887709"/>
          </a:xfrm>
        </p:spPr>
        <p:txBody>
          <a:bodyPr/>
          <a:lstStyle/>
          <a:p>
            <a:r>
              <a:rPr lang="es-MX" sz="4800" dirty="0" smtClean="0"/>
              <a:t>AMEBIASIS</a:t>
            </a:r>
            <a:endParaRPr lang="es-MX" sz="4800" dirty="0"/>
          </a:p>
        </p:txBody>
      </p:sp>
      <p:pic>
        <p:nvPicPr>
          <p:cNvPr id="4102" name="Picture 6" descr="http://www.lajornadadeoriente.com.mx/wp-content/uploads/2014/01/4705-pue-09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1675" y="1340427"/>
            <a:ext cx="5524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farfromlove.files.wordpress.com/2010/12/amoeba-proteus.jpg?w=5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926" y="2864428"/>
            <a:ext cx="3810000" cy="325755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naturalezahipolito.galeon.com/AMIBA.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1237" y="4620338"/>
            <a:ext cx="2809875" cy="1657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516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PROTOZOARIOS AMEBOIDES</a:t>
            </a:r>
            <a:endParaRPr lang="es-MX" dirty="0"/>
          </a:p>
        </p:txBody>
      </p:sp>
      <p:sp>
        <p:nvSpPr>
          <p:cNvPr id="4" name="Marcador de contenido 3"/>
          <p:cNvSpPr>
            <a:spLocks noGrp="1"/>
          </p:cNvSpPr>
          <p:nvPr>
            <p:ph sz="half" idx="2"/>
          </p:nvPr>
        </p:nvSpPr>
        <p:spPr/>
        <p:txBody>
          <a:bodyPr/>
          <a:lstStyle/>
          <a:p>
            <a:r>
              <a:rPr lang="es-MX" dirty="0"/>
              <a:t>A</a:t>
            </a:r>
            <a:r>
              <a:rPr lang="es-MX" dirty="0" smtClean="0"/>
              <a:t>quí se agrupan las familias amoebas así con muchos otros taxones marinos dulceacuícolas y terrestres.</a:t>
            </a:r>
          </a:p>
          <a:p>
            <a:r>
              <a:rPr lang="es-MX" dirty="0" smtClean="0"/>
              <a:t>Tienen seudópodos y son utilizados para la captura de las presas.</a:t>
            </a:r>
          </a:p>
          <a:p>
            <a:r>
              <a:rPr lang="es-MX" dirty="0" smtClean="0"/>
              <a:t>Son protistas primitivos.</a:t>
            </a:r>
          </a:p>
          <a:p>
            <a:r>
              <a:rPr lang="es-MX" dirty="0" smtClean="0"/>
              <a:t>en este apartado se verán las formas ameboides parasitas de los animales y el hombre </a:t>
            </a:r>
            <a:endParaRPr lang="es-MX" dirty="0"/>
          </a:p>
        </p:txBody>
      </p:sp>
      <p:pic>
        <p:nvPicPr>
          <p:cNvPr id="3074" name="Picture 2" descr="http://www.infoescola.com/wp-content/uploads/2009/10/amoeba.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654675" y="2753993"/>
            <a:ext cx="4395788" cy="326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311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981227"/>
          </a:xfrm>
        </p:spPr>
        <p:txBody>
          <a:bodyPr/>
          <a:lstStyle/>
          <a:p>
            <a:r>
              <a:rPr lang="es-MX" dirty="0" smtClean="0"/>
              <a:t>DEFINICIÓN </a:t>
            </a:r>
            <a:r>
              <a:rPr lang="es-MX" dirty="0" smtClean="0"/>
              <a:t>AMEBIASIS</a:t>
            </a:r>
            <a:endParaRPr lang="es-MX" dirty="0"/>
          </a:p>
        </p:txBody>
      </p:sp>
      <p:sp>
        <p:nvSpPr>
          <p:cNvPr id="3" name="CuadroTexto 2"/>
          <p:cNvSpPr txBox="1"/>
          <p:nvPr/>
        </p:nvSpPr>
        <p:spPr>
          <a:xfrm>
            <a:off x="883228" y="1433945"/>
            <a:ext cx="7512627" cy="2308324"/>
          </a:xfrm>
          <a:prstGeom prst="rect">
            <a:avLst/>
          </a:prstGeom>
          <a:noFill/>
        </p:spPr>
        <p:txBody>
          <a:bodyPr wrap="square" rtlCol="0">
            <a:spAutoFit/>
          </a:bodyPr>
          <a:lstStyle/>
          <a:p>
            <a:r>
              <a:rPr lang="es-MX" dirty="0" smtClean="0"/>
              <a:t>Es una infección  ocasionada por:</a:t>
            </a:r>
          </a:p>
          <a:p>
            <a:r>
              <a:rPr lang="es-MX" b="1" i="1" dirty="0" smtClean="0"/>
              <a:t>Entamoeba </a:t>
            </a:r>
            <a:r>
              <a:rPr lang="es-MX" b="1" i="1" dirty="0" err="1" smtClean="0"/>
              <a:t>sp</a:t>
            </a:r>
            <a:r>
              <a:rPr lang="es-MX" b="1" i="1" dirty="0" smtClean="0"/>
              <a:t> </a:t>
            </a:r>
            <a:r>
              <a:rPr lang="es-MX" dirty="0" smtClean="0"/>
              <a:t>en un 90%.</a:t>
            </a:r>
          </a:p>
          <a:p>
            <a:pPr marL="285750" indent="-285750">
              <a:buFont typeface="Arial" panose="020B0604020202020204" pitchFamily="34" charset="0"/>
              <a:buChar char="•"/>
            </a:pPr>
            <a:r>
              <a:rPr lang="es-MX" dirty="0" smtClean="0"/>
              <a:t>La infección se localiza en la mucosa del intestino grueso.</a:t>
            </a:r>
          </a:p>
          <a:p>
            <a:pPr marL="285750" indent="-285750">
              <a:buFont typeface="Arial" panose="020B0604020202020204" pitchFamily="34" charset="0"/>
              <a:buChar char="•"/>
            </a:pPr>
            <a:r>
              <a:rPr lang="es-MX" dirty="0"/>
              <a:t>L</a:t>
            </a:r>
            <a:r>
              <a:rPr lang="es-MX" dirty="0" smtClean="0"/>
              <a:t>as epas invasoras dañan el tejido y ocasionan enfermedad intestinal.</a:t>
            </a:r>
          </a:p>
          <a:p>
            <a:pPr marL="285750" indent="-285750">
              <a:buFont typeface="Arial" panose="020B0604020202020204" pitchFamily="34" charset="0"/>
              <a:buChar char="•"/>
            </a:pPr>
            <a:endParaRPr lang="es-MX" dirty="0" smtClean="0"/>
          </a:p>
          <a:p>
            <a:endParaRPr lang="es-MX" dirty="0" smtClean="0"/>
          </a:p>
          <a:p>
            <a:endParaRPr lang="es-MX" dirty="0"/>
          </a:p>
        </p:txBody>
      </p:sp>
      <p:pic>
        <p:nvPicPr>
          <p:cNvPr id="2050" name="Picture 2" descr="http://image.slidesharecdn.com/apresentao7-140424113020-phpapp02/95/entamoeba-histolytica-1-638.jpg?cb=13983390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9820" y="2721028"/>
            <a:ext cx="4260561" cy="3198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8939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MANIFESTACIONES CLÍNICAS </a:t>
            </a:r>
            <a:endParaRPr lang="es-MX" dirty="0"/>
          </a:p>
        </p:txBody>
      </p:sp>
      <p:sp>
        <p:nvSpPr>
          <p:cNvPr id="3" name="Marcador de contenido 2"/>
          <p:cNvSpPr>
            <a:spLocks noGrp="1"/>
          </p:cNvSpPr>
          <p:nvPr>
            <p:ph sz="half" idx="1"/>
          </p:nvPr>
        </p:nvSpPr>
        <p:spPr/>
        <p:txBody>
          <a:bodyPr/>
          <a:lstStyle/>
          <a:p>
            <a:pPr>
              <a:buFont typeface="Wingdings" panose="05000000000000000000" pitchFamily="2" charset="2"/>
              <a:buChar char="Ø"/>
            </a:pPr>
            <a:r>
              <a:rPr lang="es-MX" dirty="0" smtClean="0"/>
              <a:t>Causa disentería</a:t>
            </a:r>
          </a:p>
          <a:p>
            <a:pPr>
              <a:buFont typeface="Wingdings" panose="05000000000000000000" pitchFamily="2" charset="2"/>
              <a:buChar char="Ø"/>
            </a:pPr>
            <a:r>
              <a:rPr lang="es-MX" dirty="0" smtClean="0"/>
              <a:t>Absceso hepático </a:t>
            </a:r>
          </a:p>
          <a:p>
            <a:pPr>
              <a:buFont typeface="Wingdings" panose="05000000000000000000" pitchFamily="2" charset="2"/>
              <a:buChar char="Ø"/>
            </a:pPr>
            <a:r>
              <a:rPr lang="es-MX" dirty="0" smtClean="0"/>
              <a:t>Colitis </a:t>
            </a:r>
          </a:p>
          <a:p>
            <a:pPr>
              <a:buFont typeface="Wingdings" panose="05000000000000000000" pitchFamily="2" charset="2"/>
              <a:buChar char="Ø"/>
            </a:pPr>
            <a:r>
              <a:rPr lang="es-MX" dirty="0" smtClean="0"/>
              <a:t>Dolor abdominal </a:t>
            </a:r>
          </a:p>
          <a:p>
            <a:pPr>
              <a:buFont typeface="Wingdings" panose="05000000000000000000" pitchFamily="2" charset="2"/>
              <a:buChar char="Ø"/>
            </a:pPr>
            <a:r>
              <a:rPr lang="es-MX" dirty="0" smtClean="0"/>
              <a:t>Cólico de varias semanas</a:t>
            </a:r>
          </a:p>
          <a:p>
            <a:pPr>
              <a:buFont typeface="Wingdings" panose="05000000000000000000" pitchFamily="2" charset="2"/>
              <a:buChar char="Ø"/>
            </a:pPr>
            <a:r>
              <a:rPr lang="es-MX" dirty="0" smtClean="0"/>
              <a:t>Perdida de peso </a:t>
            </a:r>
            <a:endParaRPr lang="es-MX" dirty="0"/>
          </a:p>
          <a:p>
            <a:pPr>
              <a:buFont typeface="Wingdings" panose="05000000000000000000" pitchFamily="2" charset="2"/>
              <a:buChar char="Ø"/>
            </a:pPr>
            <a:r>
              <a:rPr lang="es-MX" dirty="0" smtClean="0"/>
              <a:t>Diarrea acuosa con abundante moco acompañado o no de sangre</a:t>
            </a:r>
          </a:p>
        </p:txBody>
      </p:sp>
      <p:pic>
        <p:nvPicPr>
          <p:cNvPr id="1026" name="Picture 2" descr="https://www.nlm.nih.gov/medlineplus/spanish/ency/images/ency/fullsize/1268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947569" y="2632075"/>
            <a:ext cx="3810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irugiagastrointestinal.com/rana/wp-content/uploads/2013/01/128-colitis-nervio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6958" y="555481"/>
            <a:ext cx="1527752" cy="22916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0.gstatic.com/images?q=tbn:ANd9GcSVkt0JvAJyKq-f18oRkJPD0Shjs5WWU3rNLGaXXCUKNQd5jU7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9375" y="1250949"/>
            <a:ext cx="1219200" cy="1381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188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528858"/>
            <a:ext cx="9404723" cy="1400530"/>
          </a:xfrm>
        </p:spPr>
        <p:txBody>
          <a:bodyPr/>
          <a:lstStyle/>
          <a:p>
            <a:r>
              <a:rPr lang="es-MX" dirty="0" smtClean="0"/>
              <a:t>AMIBIASIS </a:t>
            </a:r>
            <a:endParaRPr lang="es-MX" dirty="0"/>
          </a:p>
        </p:txBody>
      </p:sp>
      <p:pic>
        <p:nvPicPr>
          <p:cNvPr id="8" name="Imagen 7"/>
          <p:cNvPicPr>
            <a:picLocks noChangeAspect="1"/>
          </p:cNvPicPr>
          <p:nvPr/>
        </p:nvPicPr>
        <p:blipFill rotWithShape="1">
          <a:blip r:embed="rId2"/>
          <a:srcRect l="1158" t="52784" r="45008" b="9062"/>
          <a:stretch/>
        </p:blipFill>
        <p:spPr>
          <a:xfrm>
            <a:off x="250251" y="2989384"/>
            <a:ext cx="6563638" cy="2907305"/>
          </a:xfrm>
          <a:prstGeom prst="rect">
            <a:avLst/>
          </a:prstGeom>
        </p:spPr>
      </p:pic>
      <p:pic>
        <p:nvPicPr>
          <p:cNvPr id="9" name="Imagen 8"/>
          <p:cNvPicPr>
            <a:picLocks noChangeAspect="1"/>
          </p:cNvPicPr>
          <p:nvPr/>
        </p:nvPicPr>
        <p:blipFill rotWithShape="1">
          <a:blip r:embed="rId3"/>
          <a:srcRect l="2231" t="14190" r="44358" b="9042"/>
          <a:stretch/>
        </p:blipFill>
        <p:spPr>
          <a:xfrm>
            <a:off x="6538852" y="178621"/>
            <a:ext cx="5143355" cy="4620209"/>
          </a:xfrm>
          <a:prstGeom prst="rect">
            <a:avLst/>
          </a:prstGeom>
        </p:spPr>
      </p:pic>
      <p:sp>
        <p:nvSpPr>
          <p:cNvPr id="10" name="CuadroTexto 9"/>
          <p:cNvSpPr txBox="1"/>
          <p:nvPr/>
        </p:nvSpPr>
        <p:spPr>
          <a:xfrm>
            <a:off x="926757" y="1618735"/>
            <a:ext cx="2082621" cy="369332"/>
          </a:xfrm>
          <a:prstGeom prst="rect">
            <a:avLst/>
          </a:prstGeom>
          <a:noFill/>
        </p:spPr>
        <p:txBody>
          <a:bodyPr wrap="none" rtlCol="0">
            <a:spAutoFit/>
          </a:bodyPr>
          <a:lstStyle/>
          <a:p>
            <a:r>
              <a:rPr lang="es-MX" dirty="0" smtClean="0"/>
              <a:t>(</a:t>
            </a:r>
            <a:r>
              <a:rPr lang="es-MX" i="1" dirty="0" err="1" smtClean="0"/>
              <a:t>Giardia</a:t>
            </a:r>
            <a:r>
              <a:rPr lang="es-MX" i="1" dirty="0" smtClean="0"/>
              <a:t> </a:t>
            </a:r>
            <a:r>
              <a:rPr lang="es-MX" i="1" dirty="0" err="1" smtClean="0"/>
              <a:t>lamblia</a:t>
            </a:r>
            <a:r>
              <a:rPr lang="es-MX" dirty="0" smtClean="0"/>
              <a:t>)</a:t>
            </a:r>
            <a:endParaRPr lang="es-MX" dirty="0"/>
          </a:p>
        </p:txBody>
      </p:sp>
    </p:spTree>
    <p:extLst>
      <p:ext uri="{BB962C8B-B14F-4D97-AF65-F5344CB8AC3E}">
        <p14:creationId xmlns:p14="http://schemas.microsoft.com/office/powerpoint/2010/main" val="3524954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00605" y="350473"/>
            <a:ext cx="9659107" cy="4505732"/>
          </a:xfrm>
          <a:prstGeom prst="rect">
            <a:avLst/>
          </a:prstGeom>
        </p:spPr>
      </p:pic>
    </p:spTree>
    <p:extLst>
      <p:ext uri="{BB962C8B-B14F-4D97-AF65-F5344CB8AC3E}">
        <p14:creationId xmlns:p14="http://schemas.microsoft.com/office/powerpoint/2010/main" val="2981186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2800" b="1" i="1" dirty="0" smtClean="0"/>
              <a:t>UNIDAD DE APRENDIZAJE</a:t>
            </a:r>
            <a:r>
              <a:rPr lang="es-MX" sz="2800" dirty="0" smtClean="0"/>
              <a:t>: TAXONOMIA DE VERTEBRADOS E INVERTEBRADOS </a:t>
            </a:r>
            <a:endParaRPr lang="es-MX" sz="2800" dirty="0"/>
          </a:p>
        </p:txBody>
      </p:sp>
      <p:graphicFrame>
        <p:nvGraphicFramePr>
          <p:cNvPr id="6" name="Tabla 5"/>
          <p:cNvGraphicFramePr>
            <a:graphicFrameLocks noGrp="1"/>
          </p:cNvGraphicFramePr>
          <p:nvPr>
            <p:extLst>
              <p:ext uri="{D42A27DB-BD31-4B8C-83A1-F6EECF244321}">
                <p14:modId xmlns:p14="http://schemas.microsoft.com/office/powerpoint/2010/main" val="1489794680"/>
              </p:ext>
            </p:extLst>
          </p:nvPr>
        </p:nvGraphicFramePr>
        <p:xfrm>
          <a:off x="646111" y="1951673"/>
          <a:ext cx="9316180" cy="3225808"/>
        </p:xfrm>
        <a:graphic>
          <a:graphicData uri="http://schemas.openxmlformats.org/drawingml/2006/table">
            <a:tbl>
              <a:tblPr firstRow="1" bandRow="1">
                <a:tableStyleId>{00A15C55-8517-42AA-B614-E9B94910E393}</a:tableStyleId>
              </a:tblPr>
              <a:tblGrid>
                <a:gridCol w="9316180"/>
              </a:tblGrid>
              <a:tr h="59422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400" dirty="0" smtClean="0"/>
                        <a:t>COMPETENCIAS GENÉRICAS</a:t>
                      </a:r>
                    </a:p>
                  </a:txBody>
                  <a:tcPr anchor="ctr"/>
                </a:tc>
              </a:tr>
              <a:tr h="2631580">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MX" b="1" dirty="0" smtClean="0"/>
                        <a:t>Identificar  tanto  las especies agropecuarias (vertebradas) como a las especies invertebradas con las que tienen  interrelaciones en la  filogenia (protozoarios, platelmintos, asquelmintos, moluscos y artrópodos); su  interrelaciones con las especies agropecuarias en el área de la salud animal para que el futuro profesional  controle  los agentes parásitos  que alteran  las salud en las producciones pecuarias. El desarrollo de la identificación de los invertebrados se pondrá especial atención  en los siguientes puntos: Análisis de la triada epidemiológica Aplicación de la parasitología.</a:t>
                      </a:r>
                    </a:p>
                    <a:p>
                      <a:endParaRPr lang="es-MX" dirty="0"/>
                    </a:p>
                  </a:txBody>
                  <a:tcPr/>
                </a:tc>
              </a:tr>
            </a:tbl>
          </a:graphicData>
        </a:graphic>
      </p:graphicFrame>
    </p:spTree>
    <p:extLst>
      <p:ext uri="{BB962C8B-B14F-4D97-AF65-F5344CB8AC3E}">
        <p14:creationId xmlns:p14="http://schemas.microsoft.com/office/powerpoint/2010/main" val="2285612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93124" y="983028"/>
            <a:ext cx="9650627" cy="2923877"/>
          </a:xfrm>
          <a:prstGeom prst="rect">
            <a:avLst/>
          </a:prstGeom>
        </p:spPr>
        <p:txBody>
          <a:bodyPr wrap="square">
            <a:spAutoFit/>
          </a:bodyPr>
          <a:lstStyle/>
          <a:p>
            <a:r>
              <a:rPr lang="es-MX" sz="4000" b="1" dirty="0"/>
              <a:t>Transmisión</a:t>
            </a:r>
            <a:r>
              <a:rPr lang="es-MX" sz="4000" b="1" dirty="0" smtClean="0"/>
              <a:t>.</a:t>
            </a:r>
          </a:p>
          <a:p>
            <a:pPr algn="just"/>
            <a:r>
              <a:rPr lang="es-MX" sz="2400" dirty="0" smtClean="0"/>
              <a:t>La </a:t>
            </a:r>
            <a:r>
              <a:rPr lang="es-MX" sz="2400" dirty="0"/>
              <a:t>enfermedad se contrae principalmente a través de alimentos y agua contaminados con materia fecal de hospederos infectados. No debe ser excluido el potencial </a:t>
            </a:r>
            <a:r>
              <a:rPr lang="es-MX" sz="2400" dirty="0" err="1"/>
              <a:t>zoonótico</a:t>
            </a:r>
            <a:r>
              <a:rPr lang="es-MX" sz="2400" dirty="0"/>
              <a:t> derivado de la convivencia con ganado lechero y animales de compañía infectados. </a:t>
            </a:r>
            <a:endParaRPr lang="es-MX" sz="2400" dirty="0" smtClean="0"/>
          </a:p>
          <a:p>
            <a:endParaRPr lang="es-MX" sz="2400" dirty="0"/>
          </a:p>
        </p:txBody>
      </p:sp>
      <p:pic>
        <p:nvPicPr>
          <p:cNvPr id="2050" name="Picture 2" descr="http://seranca.com/wp-content/uploads/2015/06/contacto-distribuidor-de-fruta-y-verd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124" y="3658316"/>
            <a:ext cx="4541115" cy="264898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g.notigatos.es/wp-content/uploads/2012/06/125.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3350" y="4003908"/>
            <a:ext cx="3333750" cy="25050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scientificamerican.com/sciam/cache/file/448BAA2F-9842-46DF-A36D89822CFE224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4643" y="3386064"/>
            <a:ext cx="2477327" cy="1870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324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TRANSMISIÓN </a:t>
            </a:r>
            <a:endParaRPr lang="es-MX" dirty="0"/>
          </a:p>
        </p:txBody>
      </p:sp>
      <p:sp>
        <p:nvSpPr>
          <p:cNvPr id="4" name="Rectángulo 3"/>
          <p:cNvSpPr/>
          <p:nvPr/>
        </p:nvSpPr>
        <p:spPr>
          <a:xfrm>
            <a:off x="646111" y="1853248"/>
            <a:ext cx="10243752" cy="1508105"/>
          </a:xfrm>
          <a:prstGeom prst="rect">
            <a:avLst/>
          </a:prstGeom>
        </p:spPr>
        <p:txBody>
          <a:bodyPr wrap="square">
            <a:spAutoFit/>
          </a:bodyPr>
          <a:lstStyle/>
          <a:p>
            <a:endParaRPr lang="es-MX" dirty="0"/>
          </a:p>
          <a:p>
            <a:r>
              <a:rPr lang="es-MX" sz="2800" dirty="0" smtClean="0"/>
              <a:t>En </a:t>
            </a:r>
            <a:r>
              <a:rPr lang="es-MX" sz="2800" dirty="0"/>
              <a:t>ambientes urbanos, periurbanos y rurales en los que predominan higiene deficiente y hacinamiento.</a:t>
            </a:r>
          </a:p>
          <a:p>
            <a:endParaRPr lang="es-MX" dirty="0"/>
          </a:p>
        </p:txBody>
      </p:sp>
      <p:pic>
        <p:nvPicPr>
          <p:cNvPr id="5" name="Imagen 4"/>
          <p:cNvPicPr>
            <a:picLocks noChangeAspect="1"/>
          </p:cNvPicPr>
          <p:nvPr/>
        </p:nvPicPr>
        <p:blipFill>
          <a:blip r:embed="rId2"/>
          <a:stretch>
            <a:fillRect/>
          </a:stretch>
        </p:blipFill>
        <p:spPr>
          <a:xfrm>
            <a:off x="870507" y="3167280"/>
            <a:ext cx="4751817" cy="3565763"/>
          </a:xfrm>
          <a:prstGeom prst="rect">
            <a:avLst/>
          </a:prstGeom>
        </p:spPr>
      </p:pic>
      <p:pic>
        <p:nvPicPr>
          <p:cNvPr id="6" name="Imagen 5"/>
          <p:cNvPicPr>
            <a:picLocks noChangeAspect="1"/>
          </p:cNvPicPr>
          <p:nvPr/>
        </p:nvPicPr>
        <p:blipFill>
          <a:blip r:embed="rId3"/>
          <a:stretch>
            <a:fillRect/>
          </a:stretch>
        </p:blipFill>
        <p:spPr>
          <a:xfrm>
            <a:off x="6078041" y="3128821"/>
            <a:ext cx="4811822" cy="3604222"/>
          </a:xfrm>
          <a:prstGeom prst="rect">
            <a:avLst/>
          </a:prstGeom>
        </p:spPr>
      </p:pic>
    </p:spTree>
    <p:extLst>
      <p:ext uri="{BB962C8B-B14F-4D97-AF65-F5344CB8AC3E}">
        <p14:creationId xmlns:p14="http://schemas.microsoft.com/office/powerpoint/2010/main" val="31191682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Transmisión </a:t>
            </a:r>
            <a:endParaRPr lang="es-MX" dirty="0"/>
          </a:p>
        </p:txBody>
      </p:sp>
      <p:sp>
        <p:nvSpPr>
          <p:cNvPr id="4" name="Rectángulo 3"/>
          <p:cNvSpPr/>
          <p:nvPr/>
        </p:nvSpPr>
        <p:spPr>
          <a:xfrm>
            <a:off x="308919" y="1504087"/>
            <a:ext cx="11182865" cy="2554545"/>
          </a:xfrm>
          <a:prstGeom prst="rect">
            <a:avLst/>
          </a:prstGeom>
        </p:spPr>
        <p:txBody>
          <a:bodyPr wrap="square">
            <a:spAutoFit/>
          </a:bodyPr>
          <a:lstStyle/>
          <a:p>
            <a:pPr lvl="0" algn="just"/>
            <a:r>
              <a:rPr lang="es-MX" sz="3200" dirty="0">
                <a:solidFill>
                  <a:prstClr val="white"/>
                </a:solidFill>
              </a:rPr>
              <a:t>Otros mecanismos que deben considerarse son: Contacto directo, este agente también puede ser transmitido por contacto sexual, exposición oral-fecal, reportado sobre todo entre sujetos del sexo masculino, y a través de </a:t>
            </a:r>
            <a:r>
              <a:rPr lang="es-MX" sz="3200" dirty="0" err="1">
                <a:solidFill>
                  <a:prstClr val="white"/>
                </a:solidFill>
              </a:rPr>
              <a:t>fomites</a:t>
            </a:r>
            <a:r>
              <a:rPr lang="es-MX" sz="3200" dirty="0">
                <a:solidFill>
                  <a:prstClr val="white"/>
                </a:solidFill>
              </a:rPr>
              <a:t>. </a:t>
            </a:r>
          </a:p>
        </p:txBody>
      </p:sp>
      <p:pic>
        <p:nvPicPr>
          <p:cNvPr id="5" name="Imagen 4"/>
          <p:cNvPicPr>
            <a:picLocks noChangeAspect="1"/>
          </p:cNvPicPr>
          <p:nvPr/>
        </p:nvPicPr>
        <p:blipFill>
          <a:blip r:embed="rId2"/>
          <a:stretch>
            <a:fillRect/>
          </a:stretch>
        </p:blipFill>
        <p:spPr>
          <a:xfrm>
            <a:off x="8747186" y="4556007"/>
            <a:ext cx="3236036" cy="1956004"/>
          </a:xfrm>
          <a:prstGeom prst="rect">
            <a:avLst/>
          </a:prstGeom>
        </p:spPr>
      </p:pic>
      <p:pic>
        <p:nvPicPr>
          <p:cNvPr id="7" name="Imagen 6"/>
          <p:cNvPicPr>
            <a:picLocks noChangeAspect="1"/>
          </p:cNvPicPr>
          <p:nvPr/>
        </p:nvPicPr>
        <p:blipFill>
          <a:blip r:embed="rId3"/>
          <a:stretch>
            <a:fillRect/>
          </a:stretch>
        </p:blipFill>
        <p:spPr>
          <a:xfrm>
            <a:off x="6456405" y="4407725"/>
            <a:ext cx="2020330" cy="2012648"/>
          </a:xfrm>
          <a:prstGeom prst="rect">
            <a:avLst/>
          </a:prstGeom>
        </p:spPr>
      </p:pic>
      <p:pic>
        <p:nvPicPr>
          <p:cNvPr id="8" name="Imagen 7"/>
          <p:cNvPicPr>
            <a:picLocks noChangeAspect="1"/>
          </p:cNvPicPr>
          <p:nvPr/>
        </p:nvPicPr>
        <p:blipFill>
          <a:blip r:embed="rId4"/>
          <a:stretch>
            <a:fillRect/>
          </a:stretch>
        </p:blipFill>
        <p:spPr>
          <a:xfrm>
            <a:off x="1795289" y="4126722"/>
            <a:ext cx="3184484" cy="2385289"/>
          </a:xfrm>
          <a:prstGeom prst="rect">
            <a:avLst/>
          </a:prstGeom>
        </p:spPr>
      </p:pic>
    </p:spTree>
    <p:extLst>
      <p:ext uri="{BB962C8B-B14F-4D97-AF65-F5344CB8AC3E}">
        <p14:creationId xmlns:p14="http://schemas.microsoft.com/office/powerpoint/2010/main" val="2520406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18982" y="751324"/>
            <a:ext cx="10466173" cy="923330"/>
          </a:xfrm>
          <a:prstGeom prst="rect">
            <a:avLst/>
          </a:prstGeom>
        </p:spPr>
        <p:txBody>
          <a:bodyPr wrap="square">
            <a:spAutoFit/>
          </a:bodyPr>
          <a:lstStyle/>
          <a:p>
            <a:pPr algn="ctr"/>
            <a:r>
              <a:rPr lang="es-MX" sz="3600" b="1" dirty="0"/>
              <a:t>Patogenia.</a:t>
            </a:r>
            <a:r>
              <a:rPr lang="es-MX" dirty="0"/>
              <a:t/>
            </a:r>
            <a:br>
              <a:rPr lang="es-MX" dirty="0"/>
            </a:br>
            <a:endParaRPr lang="es-MX" dirty="0"/>
          </a:p>
        </p:txBody>
      </p:sp>
      <p:sp>
        <p:nvSpPr>
          <p:cNvPr id="6" name="CuadroTexto 5"/>
          <p:cNvSpPr txBox="1"/>
          <p:nvPr/>
        </p:nvSpPr>
        <p:spPr>
          <a:xfrm>
            <a:off x="250521" y="1953892"/>
            <a:ext cx="10571967" cy="3970318"/>
          </a:xfrm>
          <a:prstGeom prst="rect">
            <a:avLst/>
          </a:prstGeom>
          <a:noFill/>
        </p:spPr>
        <p:txBody>
          <a:bodyPr wrap="square" rtlCol="0">
            <a:spAutoFit/>
          </a:bodyPr>
          <a:lstStyle/>
          <a:p>
            <a:pPr marL="342900" indent="-342900" algn="just">
              <a:buFont typeface="+mj-lt"/>
              <a:buAutoNum type="alphaUcPeriod"/>
            </a:pPr>
            <a:r>
              <a:rPr lang="es-MX" sz="3600" dirty="0" smtClean="0"/>
              <a:t>La guardia se adhiere a la pared intestinal dañando la mucosa intestinal</a:t>
            </a:r>
          </a:p>
          <a:p>
            <a:pPr marL="342900" indent="-342900" algn="just">
              <a:buFont typeface="+mj-lt"/>
              <a:buAutoNum type="alphaUcPeriod"/>
            </a:pPr>
            <a:r>
              <a:rPr lang="es-MX" sz="3600" dirty="0" smtClean="0"/>
              <a:t>Al adherirse a la mucosa genera  deficiente absorción de los nutrimentos </a:t>
            </a:r>
          </a:p>
          <a:p>
            <a:pPr marL="342900" indent="-342900" algn="just">
              <a:buFont typeface="+mj-lt"/>
              <a:buAutoNum type="alphaUcPeriod"/>
            </a:pPr>
            <a:r>
              <a:rPr lang="es-MX" sz="3600" dirty="0" smtClean="0"/>
              <a:t>Presencia de moco como producto de la irritación que produce</a:t>
            </a:r>
          </a:p>
          <a:p>
            <a:pPr marL="342900" indent="-342900" algn="just">
              <a:buFont typeface="+mj-lt"/>
              <a:buAutoNum type="alphaUcPeriod"/>
            </a:pPr>
            <a:r>
              <a:rPr lang="es-MX" sz="3600" dirty="0" smtClean="0"/>
              <a:t>Reacción inflamatoria del intestino </a:t>
            </a:r>
            <a:endParaRPr lang="es-MX" sz="3600" dirty="0"/>
          </a:p>
        </p:txBody>
      </p:sp>
    </p:spTree>
    <p:extLst>
      <p:ext uri="{BB962C8B-B14F-4D97-AF65-F5344CB8AC3E}">
        <p14:creationId xmlns:p14="http://schemas.microsoft.com/office/powerpoint/2010/main" val="34373627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MANIFESTACIONES CLINICAS </a:t>
            </a:r>
            <a:endParaRPr lang="es-MX" dirty="0"/>
          </a:p>
        </p:txBody>
      </p:sp>
      <p:sp>
        <p:nvSpPr>
          <p:cNvPr id="3" name="Marcador de contenido 2"/>
          <p:cNvSpPr>
            <a:spLocks noGrp="1"/>
          </p:cNvSpPr>
          <p:nvPr>
            <p:ph idx="1"/>
          </p:nvPr>
        </p:nvSpPr>
        <p:spPr>
          <a:xfrm>
            <a:off x="1103312" y="2052919"/>
            <a:ext cx="8946541" cy="2098952"/>
          </a:xfrm>
        </p:spPr>
        <p:txBody>
          <a:bodyPr/>
          <a:lstStyle/>
          <a:p>
            <a:pPr>
              <a:buFont typeface="Wingdings" panose="05000000000000000000" pitchFamily="2" charset="2"/>
              <a:buChar char="v"/>
            </a:pPr>
            <a:r>
              <a:rPr lang="es-MX" dirty="0" smtClean="0"/>
              <a:t>PRODUCE DUODENITIS </a:t>
            </a:r>
          </a:p>
          <a:p>
            <a:pPr>
              <a:buFont typeface="Wingdings" panose="05000000000000000000" pitchFamily="2" charset="2"/>
              <a:buChar char="v"/>
            </a:pPr>
            <a:r>
              <a:rPr lang="es-MX" dirty="0" smtClean="0"/>
              <a:t>DOLOR ABDOMINAL TIPO CÓLICO Y DIARREA </a:t>
            </a:r>
          </a:p>
          <a:p>
            <a:pPr>
              <a:buFont typeface="Wingdings" panose="05000000000000000000" pitchFamily="2" charset="2"/>
              <a:buChar char="v"/>
            </a:pPr>
            <a:r>
              <a:rPr lang="es-MX" dirty="0" smtClean="0"/>
              <a:t>HECES FECALES MUY OLOROSAS</a:t>
            </a:r>
          </a:p>
          <a:p>
            <a:pPr>
              <a:buFont typeface="Wingdings" panose="05000000000000000000" pitchFamily="2" charset="2"/>
              <a:buChar char="v"/>
            </a:pPr>
            <a:r>
              <a:rPr lang="es-MX" dirty="0" smtClean="0"/>
              <a:t>PROVOCA NAUSEAS, ANOREXIA, PALIDEZ Y PERDIDA DE PESO </a:t>
            </a:r>
            <a:endParaRPr lang="es-MX" dirty="0"/>
          </a:p>
        </p:txBody>
      </p:sp>
      <p:pic>
        <p:nvPicPr>
          <p:cNvPr id="6" name="Imagen 5"/>
          <p:cNvPicPr>
            <a:picLocks noChangeAspect="1"/>
          </p:cNvPicPr>
          <p:nvPr/>
        </p:nvPicPr>
        <p:blipFill>
          <a:blip r:embed="rId2"/>
          <a:stretch>
            <a:fillRect/>
          </a:stretch>
        </p:blipFill>
        <p:spPr>
          <a:xfrm>
            <a:off x="467111" y="3922916"/>
            <a:ext cx="3782092" cy="1860045"/>
          </a:xfrm>
          <a:prstGeom prst="rect">
            <a:avLst/>
          </a:prstGeom>
        </p:spPr>
      </p:pic>
      <p:pic>
        <p:nvPicPr>
          <p:cNvPr id="7" name="Imagen 6"/>
          <p:cNvPicPr>
            <a:picLocks noChangeAspect="1"/>
          </p:cNvPicPr>
          <p:nvPr/>
        </p:nvPicPr>
        <p:blipFill>
          <a:blip r:embed="rId3"/>
          <a:stretch>
            <a:fillRect/>
          </a:stretch>
        </p:blipFill>
        <p:spPr>
          <a:xfrm>
            <a:off x="8029497" y="885117"/>
            <a:ext cx="4001041" cy="2539668"/>
          </a:xfrm>
          <a:prstGeom prst="rect">
            <a:avLst/>
          </a:prstGeom>
        </p:spPr>
      </p:pic>
      <p:pic>
        <p:nvPicPr>
          <p:cNvPr id="8" name="Imagen 7"/>
          <p:cNvPicPr>
            <a:picLocks noChangeAspect="1"/>
          </p:cNvPicPr>
          <p:nvPr/>
        </p:nvPicPr>
        <p:blipFill>
          <a:blip r:embed="rId4"/>
          <a:stretch>
            <a:fillRect/>
          </a:stretch>
        </p:blipFill>
        <p:spPr>
          <a:xfrm>
            <a:off x="8563438" y="3922916"/>
            <a:ext cx="3467100" cy="1314450"/>
          </a:xfrm>
          <a:prstGeom prst="rect">
            <a:avLst/>
          </a:prstGeom>
        </p:spPr>
      </p:pic>
      <p:pic>
        <p:nvPicPr>
          <p:cNvPr id="9" name="Imagen 8"/>
          <p:cNvPicPr>
            <a:picLocks noChangeAspect="1"/>
          </p:cNvPicPr>
          <p:nvPr/>
        </p:nvPicPr>
        <p:blipFill>
          <a:blip r:embed="rId5"/>
          <a:stretch>
            <a:fillRect/>
          </a:stretch>
        </p:blipFill>
        <p:spPr>
          <a:xfrm>
            <a:off x="6582753" y="3922916"/>
            <a:ext cx="1752600" cy="2609850"/>
          </a:xfrm>
          <a:prstGeom prst="rect">
            <a:avLst/>
          </a:prstGeom>
        </p:spPr>
      </p:pic>
      <p:pic>
        <p:nvPicPr>
          <p:cNvPr id="10" name="Imagen 9"/>
          <p:cNvPicPr>
            <a:picLocks noChangeAspect="1"/>
          </p:cNvPicPr>
          <p:nvPr/>
        </p:nvPicPr>
        <p:blipFill>
          <a:blip r:embed="rId6"/>
          <a:stretch>
            <a:fillRect/>
          </a:stretch>
        </p:blipFill>
        <p:spPr>
          <a:xfrm>
            <a:off x="4529322" y="3824416"/>
            <a:ext cx="1638300" cy="2286000"/>
          </a:xfrm>
          <a:prstGeom prst="rect">
            <a:avLst/>
          </a:prstGeom>
        </p:spPr>
      </p:pic>
    </p:spTree>
    <p:extLst>
      <p:ext uri="{BB962C8B-B14F-4D97-AF65-F5344CB8AC3E}">
        <p14:creationId xmlns:p14="http://schemas.microsoft.com/office/powerpoint/2010/main" val="38549162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652584" y="545410"/>
            <a:ext cx="6096000" cy="2062103"/>
          </a:xfrm>
          <a:prstGeom prst="rect">
            <a:avLst/>
          </a:prstGeom>
        </p:spPr>
        <p:txBody>
          <a:bodyPr>
            <a:spAutoFit/>
          </a:bodyPr>
          <a:lstStyle/>
          <a:p>
            <a:pPr algn="ctr"/>
            <a:r>
              <a:rPr lang="es-MX" sz="4400" b="1" dirty="0"/>
              <a:t>Tratamiento.</a:t>
            </a:r>
            <a:r>
              <a:rPr lang="es-MX" b="1" dirty="0"/>
              <a:t/>
            </a:r>
            <a:br>
              <a:rPr lang="es-MX" b="1" dirty="0"/>
            </a:br>
            <a:r>
              <a:rPr lang="es-MX" sz="2800" dirty="0" err="1"/>
              <a:t>Metronidazol</a:t>
            </a:r>
            <a:r>
              <a:rPr lang="es-MX" sz="2800" dirty="0"/>
              <a:t>, </a:t>
            </a:r>
            <a:r>
              <a:rPr lang="es-MX" sz="2800" dirty="0" err="1"/>
              <a:t>Albendazol</a:t>
            </a:r>
            <a:r>
              <a:rPr lang="es-MX" sz="2800" dirty="0"/>
              <a:t>, </a:t>
            </a:r>
            <a:r>
              <a:rPr lang="es-MX" sz="2800" dirty="0" err="1"/>
              <a:t>Nitazoxanida</a:t>
            </a:r>
            <a:r>
              <a:rPr lang="es-MX" sz="2800" dirty="0"/>
              <a:t>, </a:t>
            </a:r>
            <a:r>
              <a:rPr lang="es-MX" sz="2800" dirty="0" err="1"/>
              <a:t>Furazolidona</a:t>
            </a:r>
            <a:r>
              <a:rPr lang="es-MX" sz="2800" dirty="0"/>
              <a:t>, </a:t>
            </a:r>
            <a:r>
              <a:rPr lang="es-MX" sz="2800" dirty="0" err="1"/>
              <a:t>Tinidazol</a:t>
            </a:r>
            <a:r>
              <a:rPr lang="es-MX" sz="2800" dirty="0"/>
              <a:t>, </a:t>
            </a:r>
            <a:r>
              <a:rPr lang="es-MX" sz="2800" dirty="0" err="1"/>
              <a:t>Secnidazol</a:t>
            </a:r>
            <a:r>
              <a:rPr lang="es-MX" sz="2800" dirty="0"/>
              <a:t>.</a:t>
            </a:r>
          </a:p>
        </p:txBody>
      </p:sp>
      <p:pic>
        <p:nvPicPr>
          <p:cNvPr id="5" name="Imagen 4"/>
          <p:cNvPicPr>
            <a:picLocks noChangeAspect="1"/>
          </p:cNvPicPr>
          <p:nvPr/>
        </p:nvPicPr>
        <p:blipFill>
          <a:blip r:embed="rId2"/>
          <a:stretch>
            <a:fillRect/>
          </a:stretch>
        </p:blipFill>
        <p:spPr>
          <a:xfrm>
            <a:off x="222710" y="2693913"/>
            <a:ext cx="4101511" cy="2524007"/>
          </a:xfrm>
          <a:prstGeom prst="rect">
            <a:avLst/>
          </a:prstGeom>
        </p:spPr>
      </p:pic>
      <p:pic>
        <p:nvPicPr>
          <p:cNvPr id="6" name="Imagen 5"/>
          <p:cNvPicPr>
            <a:picLocks noChangeAspect="1"/>
          </p:cNvPicPr>
          <p:nvPr/>
        </p:nvPicPr>
        <p:blipFill>
          <a:blip r:embed="rId3"/>
          <a:stretch>
            <a:fillRect/>
          </a:stretch>
        </p:blipFill>
        <p:spPr>
          <a:xfrm>
            <a:off x="4382799" y="3696620"/>
            <a:ext cx="4192173" cy="2524007"/>
          </a:xfrm>
          <a:prstGeom prst="rect">
            <a:avLst/>
          </a:prstGeom>
        </p:spPr>
      </p:pic>
      <p:pic>
        <p:nvPicPr>
          <p:cNvPr id="7" name="Imagen 6"/>
          <p:cNvPicPr>
            <a:picLocks noChangeAspect="1"/>
          </p:cNvPicPr>
          <p:nvPr/>
        </p:nvPicPr>
        <p:blipFill>
          <a:blip r:embed="rId4"/>
          <a:stretch>
            <a:fillRect/>
          </a:stretch>
        </p:blipFill>
        <p:spPr>
          <a:xfrm>
            <a:off x="8633550" y="1786747"/>
            <a:ext cx="2943277" cy="2943277"/>
          </a:xfrm>
          <a:prstGeom prst="rect">
            <a:avLst/>
          </a:prstGeom>
        </p:spPr>
      </p:pic>
    </p:spTree>
    <p:extLst>
      <p:ext uri="{BB962C8B-B14F-4D97-AF65-F5344CB8AC3E}">
        <p14:creationId xmlns:p14="http://schemas.microsoft.com/office/powerpoint/2010/main" val="15200045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2478" y="367606"/>
            <a:ext cx="10685035" cy="1214717"/>
          </a:xfrm>
        </p:spPr>
        <p:txBody>
          <a:bodyPr/>
          <a:lstStyle/>
          <a:p>
            <a:pPr algn="ctr"/>
            <a:r>
              <a:rPr lang="es-MX" dirty="0" smtClean="0"/>
              <a:t>BABESIA  BOVINA o</a:t>
            </a:r>
            <a:br>
              <a:rPr lang="es-MX" dirty="0" smtClean="0"/>
            </a:br>
            <a:r>
              <a:rPr lang="es-MX" dirty="0" smtClean="0"/>
              <a:t>fiebre </a:t>
            </a:r>
            <a:r>
              <a:rPr lang="es-MX" dirty="0"/>
              <a:t>de Texas</a:t>
            </a:r>
            <a:r>
              <a:rPr lang="es-MX" dirty="0" smtClean="0"/>
              <a:t> </a:t>
            </a:r>
            <a:endParaRPr lang="es-MX" dirty="0"/>
          </a:p>
        </p:txBody>
      </p:sp>
      <p:pic>
        <p:nvPicPr>
          <p:cNvPr id="4" name="Imagen 3"/>
          <p:cNvPicPr>
            <a:picLocks noChangeAspect="1"/>
          </p:cNvPicPr>
          <p:nvPr/>
        </p:nvPicPr>
        <p:blipFill>
          <a:blip r:embed="rId2"/>
          <a:stretch>
            <a:fillRect/>
          </a:stretch>
        </p:blipFill>
        <p:spPr>
          <a:xfrm>
            <a:off x="403663" y="2482065"/>
            <a:ext cx="4058271" cy="3533495"/>
          </a:xfrm>
          <a:prstGeom prst="rect">
            <a:avLst/>
          </a:prstGeom>
        </p:spPr>
      </p:pic>
      <p:pic>
        <p:nvPicPr>
          <p:cNvPr id="7" name="Imagen 6"/>
          <p:cNvPicPr>
            <a:picLocks noChangeAspect="1"/>
          </p:cNvPicPr>
          <p:nvPr/>
        </p:nvPicPr>
        <p:blipFill>
          <a:blip r:embed="rId3"/>
          <a:stretch>
            <a:fillRect/>
          </a:stretch>
        </p:blipFill>
        <p:spPr>
          <a:xfrm>
            <a:off x="4699903" y="4603094"/>
            <a:ext cx="2162175" cy="2114550"/>
          </a:xfrm>
          <a:prstGeom prst="rect">
            <a:avLst/>
          </a:prstGeom>
        </p:spPr>
      </p:pic>
      <p:pic>
        <p:nvPicPr>
          <p:cNvPr id="3074" name="Picture 2" descr="http://www.ars.usda.gov/is/graphics/photos/oct11/d2297-2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99133" y="4194180"/>
            <a:ext cx="2636502" cy="207153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infoagroisp.com/infocarne/noticias/2010/11/images/3198_vacas_muertas.jpg"/>
          <p:cNvPicPr>
            <a:picLocks noChangeAspect="1" noChangeArrowheads="1"/>
          </p:cNvPicPr>
          <p:nvPr/>
        </p:nvPicPr>
        <p:blipFill rotWithShape="1">
          <a:blip r:embed="rId5">
            <a:extLst>
              <a:ext uri="{28A0092B-C50C-407E-A947-70E740481C1C}">
                <a14:useLocalDpi xmlns:a14="http://schemas.microsoft.com/office/drawing/2010/main" val="0"/>
              </a:ext>
            </a:extLst>
          </a:blip>
          <a:srcRect t="10508" b="12413"/>
          <a:stretch/>
        </p:blipFill>
        <p:spPr bwMode="auto">
          <a:xfrm>
            <a:off x="4848341" y="1999816"/>
            <a:ext cx="3672203" cy="2358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7998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Babesia</a:t>
            </a:r>
            <a:r>
              <a:rPr lang="es-MX" dirty="0" smtClean="0"/>
              <a:t> </a:t>
            </a:r>
            <a:r>
              <a:rPr lang="es-MX" dirty="0" err="1" smtClean="0"/>
              <a:t>bigemina</a:t>
            </a:r>
            <a:endParaRPr lang="es-MX" dirty="0"/>
          </a:p>
        </p:txBody>
      </p:sp>
      <p:pic>
        <p:nvPicPr>
          <p:cNvPr id="4" name="Imagen 3"/>
          <p:cNvPicPr>
            <a:picLocks noChangeAspect="1"/>
          </p:cNvPicPr>
          <p:nvPr/>
        </p:nvPicPr>
        <p:blipFill>
          <a:blip r:embed="rId2"/>
          <a:stretch>
            <a:fillRect/>
          </a:stretch>
        </p:blipFill>
        <p:spPr>
          <a:xfrm>
            <a:off x="646110" y="1490018"/>
            <a:ext cx="4840289" cy="4733674"/>
          </a:xfrm>
          <a:prstGeom prst="rect">
            <a:avLst/>
          </a:prstGeom>
        </p:spPr>
      </p:pic>
      <p:sp>
        <p:nvSpPr>
          <p:cNvPr id="5" name="CuadroTexto 4"/>
          <p:cNvSpPr txBox="1"/>
          <p:nvPr/>
        </p:nvSpPr>
        <p:spPr>
          <a:xfrm>
            <a:off x="5684247" y="2656526"/>
            <a:ext cx="5894033" cy="2339102"/>
          </a:xfrm>
          <a:prstGeom prst="rect">
            <a:avLst/>
          </a:prstGeom>
          <a:noFill/>
        </p:spPr>
        <p:txBody>
          <a:bodyPr wrap="square" rtlCol="0">
            <a:spAutoFit/>
          </a:bodyPr>
          <a:lstStyle/>
          <a:p>
            <a:pPr marL="285750" indent="-285750" algn="just">
              <a:buFont typeface="Wingdings" panose="05000000000000000000" pitchFamily="2" charset="2"/>
              <a:buChar char="Ø"/>
            </a:pPr>
            <a:r>
              <a:rPr lang="es-MX" sz="3200" dirty="0" smtClean="0"/>
              <a:t>Enfermedad transmitida por garrapatas y causado por parásitos protozoarios del genero </a:t>
            </a:r>
            <a:r>
              <a:rPr lang="es-MX" sz="3200" dirty="0" err="1" smtClean="0"/>
              <a:t>babesia</a:t>
            </a:r>
            <a:r>
              <a:rPr lang="es-MX" sz="3200" dirty="0" smtClean="0"/>
              <a:t>.</a:t>
            </a:r>
          </a:p>
          <a:p>
            <a:endParaRPr lang="es-MX" dirty="0"/>
          </a:p>
        </p:txBody>
      </p:sp>
    </p:spTree>
    <p:extLst>
      <p:ext uri="{BB962C8B-B14F-4D97-AF65-F5344CB8AC3E}">
        <p14:creationId xmlns:p14="http://schemas.microsoft.com/office/powerpoint/2010/main" val="2031728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784411"/>
          </a:xfrm>
        </p:spPr>
        <p:txBody>
          <a:bodyPr/>
          <a:lstStyle/>
          <a:p>
            <a:pPr algn="ctr"/>
            <a:r>
              <a:rPr lang="es-MX" dirty="0" smtClean="0"/>
              <a:t>SIGNOS CLINICOS </a:t>
            </a:r>
            <a:endParaRPr lang="es-MX" dirty="0"/>
          </a:p>
        </p:txBody>
      </p:sp>
      <p:sp>
        <p:nvSpPr>
          <p:cNvPr id="3" name="Marcador de contenido 2"/>
          <p:cNvSpPr>
            <a:spLocks noGrp="1"/>
          </p:cNvSpPr>
          <p:nvPr>
            <p:ph idx="1"/>
          </p:nvPr>
        </p:nvSpPr>
        <p:spPr/>
        <p:txBody>
          <a:bodyPr/>
          <a:lstStyle/>
          <a:p>
            <a:pPr>
              <a:lnSpc>
                <a:spcPct val="107000"/>
              </a:lnSpc>
              <a:spcAft>
                <a:spcPts val="800"/>
              </a:spcAft>
            </a:pPr>
            <a:r>
              <a:rPr lang="es-MX" dirty="0" smtClean="0"/>
              <a:t>FIEBRE ALTA CON TEMPERATURA RECTAL DE 41.5</a:t>
            </a:r>
            <a:r>
              <a:rPr lang="es-MX" baseline="30000" dirty="0" smtClean="0">
                <a:latin typeface="Calibri" panose="020F0502020204030204" pitchFamily="34" charset="0"/>
                <a:ea typeface="Calibri" panose="020F0502020204030204" pitchFamily="34" charset="0"/>
                <a:cs typeface="Times New Roman" panose="02020603050405020304" pitchFamily="18" charset="0"/>
              </a:rPr>
              <a:t> O</a:t>
            </a:r>
            <a:r>
              <a:rPr lang="es-MX" dirty="0" smtClean="0">
                <a:latin typeface="Calibri" panose="020F0502020204030204" pitchFamily="34" charset="0"/>
                <a:ea typeface="Calibri" panose="020F0502020204030204" pitchFamily="34" charset="0"/>
                <a:cs typeface="Times New Roman" panose="02020603050405020304" pitchFamily="18" charset="0"/>
              </a:rPr>
              <a:t>C</a:t>
            </a:r>
          </a:p>
          <a:p>
            <a:r>
              <a:rPr lang="es-MX" dirty="0" smtClean="0"/>
              <a:t>ANOREXIA Y ATONIA  DEL RUMEN</a:t>
            </a:r>
          </a:p>
          <a:p>
            <a:r>
              <a:rPr lang="es-MX" dirty="0" smtClean="0"/>
              <a:t>SE AÍSLA EL ANIMAL DEL RESTO DEL HATO</a:t>
            </a:r>
          </a:p>
          <a:p>
            <a:r>
              <a:rPr lang="es-MX" dirty="0" smtClean="0"/>
              <a:t>BUSCA SOMBRA Y TIENDE A ECHARSE</a:t>
            </a:r>
          </a:p>
          <a:p>
            <a:r>
              <a:rPr lang="es-MX" dirty="0" smtClean="0"/>
              <a:t>SUELE ESTAR EL ANIMAL PARADO CON EL LOMO ARQUEADO </a:t>
            </a:r>
          </a:p>
          <a:p>
            <a:r>
              <a:rPr lang="es-MX" dirty="0" smtClean="0"/>
              <a:t>PELO HIRSUTO</a:t>
            </a:r>
          </a:p>
          <a:p>
            <a:r>
              <a:rPr lang="es-MX" dirty="0" smtClean="0"/>
              <a:t>MEMBRANAS MUCOSAS PÁLIDAS </a:t>
            </a:r>
          </a:p>
          <a:p>
            <a:r>
              <a:rPr lang="es-MX" dirty="0" smtClean="0"/>
              <a:t>ANEMIA </a:t>
            </a:r>
          </a:p>
          <a:p>
            <a:r>
              <a:rPr lang="es-MX" dirty="0" smtClean="0"/>
              <a:t>MORTALIDAD DEL 50% </a:t>
            </a:r>
            <a:endParaRPr lang="es-MX" dirty="0"/>
          </a:p>
        </p:txBody>
      </p:sp>
      <p:pic>
        <p:nvPicPr>
          <p:cNvPr id="4" name="Imagen 3"/>
          <p:cNvPicPr>
            <a:picLocks noChangeAspect="1"/>
          </p:cNvPicPr>
          <p:nvPr/>
        </p:nvPicPr>
        <p:blipFill>
          <a:blip r:embed="rId2"/>
          <a:stretch>
            <a:fillRect/>
          </a:stretch>
        </p:blipFill>
        <p:spPr>
          <a:xfrm>
            <a:off x="8417741" y="1569638"/>
            <a:ext cx="2581275" cy="1771650"/>
          </a:xfrm>
          <a:prstGeom prst="rect">
            <a:avLst/>
          </a:prstGeom>
        </p:spPr>
      </p:pic>
      <p:pic>
        <p:nvPicPr>
          <p:cNvPr id="5" name="Imagen 4"/>
          <p:cNvPicPr>
            <a:picLocks noChangeAspect="1"/>
          </p:cNvPicPr>
          <p:nvPr/>
        </p:nvPicPr>
        <p:blipFill>
          <a:blip r:embed="rId3"/>
          <a:stretch>
            <a:fillRect/>
          </a:stretch>
        </p:blipFill>
        <p:spPr>
          <a:xfrm>
            <a:off x="6076105" y="4514544"/>
            <a:ext cx="2341636" cy="1842598"/>
          </a:xfrm>
          <a:prstGeom prst="rect">
            <a:avLst/>
          </a:prstGeom>
        </p:spPr>
      </p:pic>
      <p:pic>
        <p:nvPicPr>
          <p:cNvPr id="6" name="Imagen 5"/>
          <p:cNvPicPr>
            <a:picLocks noChangeAspect="1"/>
          </p:cNvPicPr>
          <p:nvPr/>
        </p:nvPicPr>
        <p:blipFill>
          <a:blip r:embed="rId4"/>
          <a:stretch>
            <a:fillRect/>
          </a:stretch>
        </p:blipFill>
        <p:spPr>
          <a:xfrm>
            <a:off x="8879510" y="4623955"/>
            <a:ext cx="2580522" cy="1733187"/>
          </a:xfrm>
          <a:prstGeom prst="rect">
            <a:avLst/>
          </a:prstGeom>
        </p:spPr>
      </p:pic>
    </p:spTree>
    <p:extLst>
      <p:ext uri="{BB962C8B-B14F-4D97-AF65-F5344CB8AC3E}">
        <p14:creationId xmlns:p14="http://schemas.microsoft.com/office/powerpoint/2010/main" val="33340591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TRATAMIENTO </a:t>
            </a:r>
            <a:endParaRPr lang="es-MX" dirty="0"/>
          </a:p>
        </p:txBody>
      </p:sp>
      <p:sp>
        <p:nvSpPr>
          <p:cNvPr id="4" name="Rectángulo 3"/>
          <p:cNvSpPr/>
          <p:nvPr/>
        </p:nvSpPr>
        <p:spPr>
          <a:xfrm>
            <a:off x="1567304" y="1655540"/>
            <a:ext cx="7562335" cy="954107"/>
          </a:xfrm>
          <a:prstGeom prst="rect">
            <a:avLst/>
          </a:prstGeom>
        </p:spPr>
        <p:txBody>
          <a:bodyPr wrap="square">
            <a:spAutoFit/>
          </a:bodyPr>
          <a:lstStyle/>
          <a:p>
            <a:r>
              <a:rPr lang="es-MX" sz="2800" dirty="0" err="1">
                <a:latin typeface="Arial" panose="020B0604020202020204" pitchFamily="34" charset="0"/>
              </a:rPr>
              <a:t>Dipropionato</a:t>
            </a:r>
            <a:r>
              <a:rPr lang="es-MX" sz="2800" dirty="0">
                <a:latin typeface="Arial" panose="020B0604020202020204" pitchFamily="34" charset="0"/>
              </a:rPr>
              <a:t> de </a:t>
            </a:r>
            <a:r>
              <a:rPr lang="es-MX" sz="2800" dirty="0" err="1">
                <a:latin typeface="Arial" panose="020B0604020202020204" pitchFamily="34" charset="0"/>
              </a:rPr>
              <a:t>Imidocarb</a:t>
            </a:r>
            <a:r>
              <a:rPr lang="es-MX" sz="2800" dirty="0">
                <a:latin typeface="Arial" panose="020B0604020202020204" pitchFamily="34" charset="0"/>
              </a:rPr>
              <a:t> 2.5 ml/100kg</a:t>
            </a:r>
          </a:p>
          <a:p>
            <a:r>
              <a:rPr lang="es-MX" sz="2800" dirty="0">
                <a:latin typeface="Arial" panose="020B0604020202020204" pitchFamily="34" charset="0"/>
              </a:rPr>
              <a:t>Cacodilato de </a:t>
            </a:r>
            <a:r>
              <a:rPr lang="es-MX" sz="2800" dirty="0" err="1">
                <a:latin typeface="Arial" panose="020B0604020202020204" pitchFamily="34" charset="0"/>
              </a:rPr>
              <a:t>Na</a:t>
            </a:r>
            <a:r>
              <a:rPr lang="es-MX" sz="2800" dirty="0">
                <a:latin typeface="Arial" panose="020B0604020202020204" pitchFamily="34" charset="0"/>
              </a:rPr>
              <a:t> y </a:t>
            </a:r>
            <a:r>
              <a:rPr lang="es-MX" sz="2800" dirty="0" err="1">
                <a:latin typeface="Arial" panose="020B0604020202020204" pitchFamily="34" charset="0"/>
              </a:rPr>
              <a:t>Difosfato</a:t>
            </a:r>
            <a:r>
              <a:rPr lang="es-MX" sz="2800" dirty="0">
                <a:latin typeface="Arial" panose="020B0604020202020204" pitchFamily="34" charset="0"/>
              </a:rPr>
              <a:t> de </a:t>
            </a:r>
            <a:r>
              <a:rPr lang="es-MX" sz="2800" dirty="0" err="1">
                <a:latin typeface="Arial" panose="020B0604020202020204" pitchFamily="34" charset="0"/>
              </a:rPr>
              <a:t>Cloroquina</a:t>
            </a:r>
            <a:endParaRPr lang="es-MX" sz="2800" dirty="0"/>
          </a:p>
        </p:txBody>
      </p:sp>
      <p:pic>
        <p:nvPicPr>
          <p:cNvPr id="5" name="Imagen 4"/>
          <p:cNvPicPr>
            <a:picLocks noChangeAspect="1"/>
          </p:cNvPicPr>
          <p:nvPr/>
        </p:nvPicPr>
        <p:blipFill>
          <a:blip r:embed="rId2"/>
          <a:stretch>
            <a:fillRect/>
          </a:stretch>
        </p:blipFill>
        <p:spPr>
          <a:xfrm>
            <a:off x="646109" y="2609647"/>
            <a:ext cx="2504864" cy="2392032"/>
          </a:xfrm>
          <a:prstGeom prst="rect">
            <a:avLst/>
          </a:prstGeom>
        </p:spPr>
      </p:pic>
      <p:pic>
        <p:nvPicPr>
          <p:cNvPr id="6" name="Imagen 5"/>
          <p:cNvPicPr>
            <a:picLocks noChangeAspect="1"/>
          </p:cNvPicPr>
          <p:nvPr/>
        </p:nvPicPr>
        <p:blipFill>
          <a:blip r:embed="rId3"/>
          <a:stretch>
            <a:fillRect/>
          </a:stretch>
        </p:blipFill>
        <p:spPr>
          <a:xfrm>
            <a:off x="3356440" y="2931765"/>
            <a:ext cx="8339872" cy="3556375"/>
          </a:xfrm>
          <a:prstGeom prst="rect">
            <a:avLst/>
          </a:prstGeom>
        </p:spPr>
      </p:pic>
      <p:pic>
        <p:nvPicPr>
          <p:cNvPr id="7" name="Imagen 6"/>
          <p:cNvPicPr>
            <a:picLocks noChangeAspect="1"/>
          </p:cNvPicPr>
          <p:nvPr/>
        </p:nvPicPr>
        <p:blipFill>
          <a:blip r:embed="rId4"/>
          <a:stretch>
            <a:fillRect/>
          </a:stretch>
        </p:blipFill>
        <p:spPr>
          <a:xfrm>
            <a:off x="8807947" y="354046"/>
            <a:ext cx="3086611" cy="2255601"/>
          </a:xfrm>
          <a:prstGeom prst="rect">
            <a:avLst/>
          </a:prstGeom>
        </p:spPr>
      </p:pic>
    </p:spTree>
    <p:extLst>
      <p:ext uri="{BB962C8B-B14F-4D97-AF65-F5344CB8AC3E}">
        <p14:creationId xmlns:p14="http://schemas.microsoft.com/office/powerpoint/2010/main" val="3835763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78309" y="3143306"/>
            <a:ext cx="8825658" cy="1518366"/>
          </a:xfrm>
        </p:spPr>
        <p:txBody>
          <a:bodyPr/>
          <a:lstStyle/>
          <a:p>
            <a:r>
              <a:rPr lang="es-MX" dirty="0" smtClean="0"/>
              <a:t>PROTOZOARIOS </a:t>
            </a:r>
            <a:endParaRPr lang="es-MX" dirty="0"/>
          </a:p>
        </p:txBody>
      </p:sp>
      <p:sp>
        <p:nvSpPr>
          <p:cNvPr id="3" name="Subtítulo 2"/>
          <p:cNvSpPr>
            <a:spLocks noGrp="1"/>
          </p:cNvSpPr>
          <p:nvPr>
            <p:ph type="subTitle" idx="1"/>
          </p:nvPr>
        </p:nvSpPr>
        <p:spPr>
          <a:xfrm>
            <a:off x="1092609" y="4661672"/>
            <a:ext cx="8825658" cy="861420"/>
          </a:xfrm>
        </p:spPr>
        <p:txBody>
          <a:bodyPr>
            <a:normAutofit/>
          </a:bodyPr>
          <a:lstStyle/>
          <a:p>
            <a:r>
              <a:rPr lang="es-MX" sz="3600" cap="none" dirty="0" smtClean="0"/>
              <a:t>ENFERMEDADES PARASITARIAS </a:t>
            </a:r>
            <a:endParaRPr lang="es-MX" sz="3600" cap="none" dirty="0"/>
          </a:p>
        </p:txBody>
      </p:sp>
      <p:pic>
        <p:nvPicPr>
          <p:cNvPr id="1026" name="Picture 2" descr="http://www.pintaluba.com/2012/pintaluba/ftp/3_foto_producto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944" y="238038"/>
            <a:ext cx="9944389" cy="3038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13804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4684425" cy="877318"/>
          </a:xfrm>
        </p:spPr>
        <p:txBody>
          <a:bodyPr/>
          <a:lstStyle/>
          <a:p>
            <a:r>
              <a:rPr lang="es-MX" dirty="0" smtClean="0"/>
              <a:t>ANAPLASMOSIS</a:t>
            </a:r>
            <a:endParaRPr lang="es-MX" dirty="0"/>
          </a:p>
        </p:txBody>
      </p:sp>
      <p:sp>
        <p:nvSpPr>
          <p:cNvPr id="4" name="CuadroTexto 3"/>
          <p:cNvSpPr txBox="1"/>
          <p:nvPr/>
        </p:nvSpPr>
        <p:spPr>
          <a:xfrm>
            <a:off x="723714" y="1431979"/>
            <a:ext cx="3954929" cy="369332"/>
          </a:xfrm>
          <a:prstGeom prst="rect">
            <a:avLst/>
          </a:prstGeom>
          <a:noFill/>
        </p:spPr>
        <p:txBody>
          <a:bodyPr wrap="none" rtlCol="0">
            <a:spAutoFit/>
          </a:bodyPr>
          <a:lstStyle/>
          <a:p>
            <a:r>
              <a:rPr lang="es-MX" dirty="0" err="1" smtClean="0"/>
              <a:t>Anaplasma</a:t>
            </a:r>
            <a:r>
              <a:rPr lang="es-MX" dirty="0" smtClean="0"/>
              <a:t> </a:t>
            </a:r>
            <a:r>
              <a:rPr lang="es-MX" dirty="0" err="1" smtClean="0"/>
              <a:t>marginale</a:t>
            </a:r>
            <a:r>
              <a:rPr lang="es-MX" dirty="0" smtClean="0"/>
              <a:t> = Bacteria </a:t>
            </a:r>
            <a:endParaRPr lang="es-MX" dirty="0"/>
          </a:p>
        </p:txBody>
      </p:sp>
      <p:sp>
        <p:nvSpPr>
          <p:cNvPr id="5" name="CuadroTexto 4"/>
          <p:cNvSpPr txBox="1"/>
          <p:nvPr/>
        </p:nvSpPr>
        <p:spPr>
          <a:xfrm>
            <a:off x="2701178" y="2679182"/>
            <a:ext cx="5920210" cy="830997"/>
          </a:xfrm>
          <a:prstGeom prst="rect">
            <a:avLst/>
          </a:prstGeom>
          <a:noFill/>
        </p:spPr>
        <p:txBody>
          <a:bodyPr wrap="none" rtlCol="0">
            <a:spAutoFit/>
          </a:bodyPr>
          <a:lstStyle/>
          <a:p>
            <a:r>
              <a:rPr lang="es-MX" sz="4800" dirty="0" smtClean="0"/>
              <a:t>NO PROTOZOARIO </a:t>
            </a:r>
            <a:endParaRPr lang="es-MX" sz="4800" dirty="0"/>
          </a:p>
        </p:txBody>
      </p:sp>
    </p:spTree>
    <p:extLst>
      <p:ext uri="{BB962C8B-B14F-4D97-AF65-F5344CB8AC3E}">
        <p14:creationId xmlns:p14="http://schemas.microsoft.com/office/powerpoint/2010/main" val="6243793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MALARIA </a:t>
            </a:r>
            <a:endParaRPr lang="es-MX" dirty="0"/>
          </a:p>
        </p:txBody>
      </p:sp>
      <p:pic>
        <p:nvPicPr>
          <p:cNvPr id="4" name="Imagen 3"/>
          <p:cNvPicPr>
            <a:picLocks noChangeAspect="1"/>
          </p:cNvPicPr>
          <p:nvPr/>
        </p:nvPicPr>
        <p:blipFill>
          <a:blip r:embed="rId2"/>
          <a:stretch>
            <a:fillRect/>
          </a:stretch>
        </p:blipFill>
        <p:spPr>
          <a:xfrm>
            <a:off x="2213881" y="1225719"/>
            <a:ext cx="6815820" cy="5111865"/>
          </a:xfrm>
          <a:prstGeom prst="rect">
            <a:avLst/>
          </a:prstGeom>
        </p:spPr>
      </p:pic>
    </p:spTree>
    <p:extLst>
      <p:ext uri="{BB962C8B-B14F-4D97-AF65-F5344CB8AC3E}">
        <p14:creationId xmlns:p14="http://schemas.microsoft.com/office/powerpoint/2010/main" val="34840984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78924" y="2838965"/>
            <a:ext cx="9329352" cy="3108543"/>
          </a:xfrm>
          <a:prstGeom prst="rect">
            <a:avLst/>
          </a:prstGeom>
        </p:spPr>
        <p:txBody>
          <a:bodyPr wrap="square">
            <a:spAutoFit/>
          </a:bodyPr>
          <a:lstStyle/>
          <a:p>
            <a:pPr algn="just"/>
            <a:r>
              <a:rPr lang="es-MX" sz="2800" dirty="0"/>
              <a:t>Los parásitos se multiplican dentro de los glóbulos, los cuales se rompen al cabo de 48 a 72 horas, infectando más glóbulos rojos. Los primeros síntomas se presentan por lo general de 10 días a 4 semanas después de la infección, aunque pueden aparecer incluso a los 8 días o hasta 1 año después de ésta. Los síntomas ocurren en ciclos de 48 a 72 horas.</a:t>
            </a:r>
          </a:p>
        </p:txBody>
      </p:sp>
      <p:pic>
        <p:nvPicPr>
          <p:cNvPr id="5" name="Imagen 4"/>
          <p:cNvPicPr>
            <a:picLocks noChangeAspect="1"/>
          </p:cNvPicPr>
          <p:nvPr/>
        </p:nvPicPr>
        <p:blipFill>
          <a:blip r:embed="rId2"/>
          <a:stretch>
            <a:fillRect/>
          </a:stretch>
        </p:blipFill>
        <p:spPr>
          <a:xfrm>
            <a:off x="1035183" y="221977"/>
            <a:ext cx="2914650" cy="2152650"/>
          </a:xfrm>
          <a:prstGeom prst="rect">
            <a:avLst/>
          </a:prstGeom>
        </p:spPr>
      </p:pic>
      <p:pic>
        <p:nvPicPr>
          <p:cNvPr id="6" name="Imagen 5"/>
          <p:cNvPicPr>
            <a:picLocks noChangeAspect="1"/>
          </p:cNvPicPr>
          <p:nvPr/>
        </p:nvPicPr>
        <p:blipFill>
          <a:blip r:embed="rId3"/>
          <a:stretch>
            <a:fillRect/>
          </a:stretch>
        </p:blipFill>
        <p:spPr>
          <a:xfrm>
            <a:off x="6847726" y="407387"/>
            <a:ext cx="2914650" cy="2152650"/>
          </a:xfrm>
          <a:prstGeom prst="rect">
            <a:avLst/>
          </a:prstGeom>
        </p:spPr>
      </p:pic>
      <p:sp>
        <p:nvSpPr>
          <p:cNvPr id="9" name="Flecha derecha 8"/>
          <p:cNvSpPr/>
          <p:nvPr/>
        </p:nvSpPr>
        <p:spPr>
          <a:xfrm>
            <a:off x="4292850" y="1140251"/>
            <a:ext cx="2211859" cy="61783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646152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620982" y="566362"/>
            <a:ext cx="7974242" cy="5986931"/>
          </a:xfrm>
          <a:prstGeom prst="rect">
            <a:avLst/>
          </a:prstGeom>
        </p:spPr>
      </p:pic>
    </p:spTree>
    <p:extLst>
      <p:ext uri="{BB962C8B-B14F-4D97-AF65-F5344CB8AC3E}">
        <p14:creationId xmlns:p14="http://schemas.microsoft.com/office/powerpoint/2010/main" val="28046873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lstStyle/>
          <a:p>
            <a:r>
              <a:rPr lang="es-MX" dirty="0"/>
              <a:t>Edward E. </a:t>
            </a:r>
            <a:r>
              <a:rPr lang="es-MX" dirty="0" err="1"/>
              <a:t>Ruppert</a:t>
            </a:r>
            <a:r>
              <a:rPr lang="es-MX" dirty="0"/>
              <a:t>, R. D. (1996). </a:t>
            </a:r>
            <a:r>
              <a:rPr lang="es-MX" i="1" dirty="0" smtClean="0"/>
              <a:t>Zoología </a:t>
            </a:r>
            <a:r>
              <a:rPr lang="es-MX" i="1" dirty="0"/>
              <a:t>de los Invertebrados.</a:t>
            </a:r>
            <a:r>
              <a:rPr lang="es-MX" dirty="0"/>
              <a:t> México: McGraw-Hill Interamericana.</a:t>
            </a:r>
          </a:p>
          <a:p>
            <a:r>
              <a:rPr lang="es-MX" dirty="0"/>
              <a:t>Francisco J. Trigo Tavera, G. V. (2009). </a:t>
            </a:r>
            <a:r>
              <a:rPr lang="es-MX" i="1" dirty="0"/>
              <a:t>Patología General Veterinaria.</a:t>
            </a:r>
            <a:r>
              <a:rPr lang="es-MX" dirty="0"/>
              <a:t> México: Universidad Nacional Autónoma de México. Facultad de Medicina Veterinaria y Zootecnia.</a:t>
            </a:r>
          </a:p>
          <a:p>
            <a:r>
              <a:rPr lang="es-MX" dirty="0"/>
              <a:t>Romero, D. H. (2005). </a:t>
            </a:r>
            <a:r>
              <a:rPr lang="es-MX" i="1" dirty="0"/>
              <a:t>Parasitología y enfermedades parasitarias de animales domésticos.</a:t>
            </a:r>
            <a:r>
              <a:rPr lang="es-MX" dirty="0"/>
              <a:t> México: </a:t>
            </a:r>
            <a:r>
              <a:rPr lang="es-MX" dirty="0" err="1"/>
              <a:t>Limusa</a:t>
            </a:r>
            <a:r>
              <a:rPr lang="es-MX" dirty="0"/>
              <a:t>, S.A de C.V.</a:t>
            </a:r>
          </a:p>
          <a:p>
            <a:r>
              <a:rPr lang="es-MX" dirty="0" err="1"/>
              <a:t>Gispert</a:t>
            </a:r>
            <a:r>
              <a:rPr lang="es-MX" dirty="0"/>
              <a:t>, C. (s.f.). </a:t>
            </a:r>
            <a:r>
              <a:rPr lang="es-MX" i="1" dirty="0"/>
              <a:t>Historia Natural El Origen de la Vida.</a:t>
            </a:r>
            <a:r>
              <a:rPr lang="es-MX" dirty="0"/>
              <a:t> España: </a:t>
            </a:r>
            <a:r>
              <a:rPr lang="es-MX" dirty="0" err="1"/>
              <a:t>Oceano</a:t>
            </a:r>
            <a:r>
              <a:rPr lang="es-MX" dirty="0"/>
              <a:t> Grupo Editorial.</a:t>
            </a:r>
          </a:p>
          <a:p>
            <a:endParaRPr lang="es-MX" dirty="0"/>
          </a:p>
        </p:txBody>
      </p:sp>
    </p:spTree>
    <p:extLst>
      <p:ext uri="{BB962C8B-B14F-4D97-AF65-F5344CB8AC3E}">
        <p14:creationId xmlns:p14="http://schemas.microsoft.com/office/powerpoint/2010/main" val="3737783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COCCIDIA AVIAR </a:t>
            </a:r>
            <a:endParaRPr lang="es-MX" dirty="0"/>
          </a:p>
        </p:txBody>
      </p:sp>
      <p:pic>
        <p:nvPicPr>
          <p:cNvPr id="5" name="Imagen 4"/>
          <p:cNvPicPr>
            <a:picLocks noChangeAspect="1"/>
          </p:cNvPicPr>
          <p:nvPr/>
        </p:nvPicPr>
        <p:blipFill>
          <a:blip r:embed="rId2"/>
          <a:stretch>
            <a:fillRect/>
          </a:stretch>
        </p:blipFill>
        <p:spPr>
          <a:xfrm>
            <a:off x="2985132" y="1405952"/>
            <a:ext cx="7200784" cy="4752518"/>
          </a:xfrm>
          <a:prstGeom prst="rect">
            <a:avLst/>
          </a:prstGeom>
        </p:spPr>
      </p:pic>
    </p:spTree>
    <p:extLst>
      <p:ext uri="{BB962C8B-B14F-4D97-AF65-F5344CB8AC3E}">
        <p14:creationId xmlns:p14="http://schemas.microsoft.com/office/powerpoint/2010/main" val="978901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SINONIMOS </a:t>
            </a:r>
            <a:endParaRPr lang="es-MX" dirty="0"/>
          </a:p>
        </p:txBody>
      </p:sp>
      <p:sp>
        <p:nvSpPr>
          <p:cNvPr id="4" name="CuadroTexto 3"/>
          <p:cNvSpPr txBox="1"/>
          <p:nvPr/>
        </p:nvSpPr>
        <p:spPr>
          <a:xfrm>
            <a:off x="2750438" y="1853248"/>
            <a:ext cx="7877478" cy="2585323"/>
          </a:xfrm>
          <a:prstGeom prst="rect">
            <a:avLst/>
          </a:prstGeom>
          <a:noFill/>
        </p:spPr>
        <p:txBody>
          <a:bodyPr wrap="none" rtlCol="0">
            <a:spAutoFit/>
          </a:bodyPr>
          <a:lstStyle/>
          <a:p>
            <a:pPr marL="571500" indent="-571500">
              <a:buFont typeface="Arial" panose="020B0604020202020204" pitchFamily="34" charset="0"/>
              <a:buChar char="•"/>
            </a:pPr>
            <a:r>
              <a:rPr lang="es-MX" sz="3600" dirty="0" smtClean="0"/>
              <a:t>COCCIDIASIS</a:t>
            </a:r>
          </a:p>
          <a:p>
            <a:pPr marL="571500" indent="-571500">
              <a:buFont typeface="Arial" panose="020B0604020202020204" pitchFamily="34" charset="0"/>
              <a:buChar char="•"/>
            </a:pPr>
            <a:r>
              <a:rPr lang="es-MX" sz="3600" dirty="0" smtClean="0"/>
              <a:t>ENFERMEDAD DE LA COCCIDIA </a:t>
            </a:r>
          </a:p>
          <a:p>
            <a:pPr marL="571500" indent="-571500">
              <a:buFont typeface="Arial" panose="020B0604020202020204" pitchFamily="34" charset="0"/>
              <a:buChar char="•"/>
            </a:pPr>
            <a:r>
              <a:rPr lang="es-MX" sz="3600" dirty="0" smtClean="0"/>
              <a:t>COCCIDIA </a:t>
            </a:r>
          </a:p>
          <a:p>
            <a:pPr marL="571500" indent="-571500">
              <a:buFont typeface="Arial" panose="020B0604020202020204" pitchFamily="34" charset="0"/>
              <a:buChar char="•"/>
            </a:pPr>
            <a:r>
              <a:rPr lang="es-MX" sz="3600" dirty="0" smtClean="0"/>
              <a:t>SÍNDROME DE LA EIMERIA </a:t>
            </a:r>
          </a:p>
          <a:p>
            <a:endParaRPr lang="es-MX" dirty="0"/>
          </a:p>
        </p:txBody>
      </p:sp>
    </p:spTree>
    <p:extLst>
      <p:ext uri="{BB962C8B-B14F-4D97-AF65-F5344CB8AC3E}">
        <p14:creationId xmlns:p14="http://schemas.microsoft.com/office/powerpoint/2010/main" val="520900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COCCIDIOSIS</a:t>
            </a:r>
            <a:endParaRPr lang="es-MX" dirty="0"/>
          </a:p>
        </p:txBody>
      </p:sp>
      <p:sp>
        <p:nvSpPr>
          <p:cNvPr id="3" name="Marcador de contenido 2"/>
          <p:cNvSpPr>
            <a:spLocks noGrp="1"/>
          </p:cNvSpPr>
          <p:nvPr>
            <p:ph idx="1"/>
          </p:nvPr>
        </p:nvSpPr>
        <p:spPr>
          <a:xfrm>
            <a:off x="1103312" y="2052919"/>
            <a:ext cx="8946541" cy="3298400"/>
          </a:xfrm>
        </p:spPr>
        <p:txBody>
          <a:bodyPr>
            <a:normAutofit/>
          </a:bodyPr>
          <a:lstStyle/>
          <a:p>
            <a:pPr algn="just"/>
            <a:r>
              <a:rPr lang="es-MX" sz="2400" dirty="0" smtClean="0"/>
              <a:t>LA COCCIDIOSIS ES UNA ENFERMEDAD PARASITARIA QUE SE ENCUENTRA EN EL TRACTO DIGESTIVO DE LOS ANIMALES. DICHOS PARÁSITOS PUEDEN SER DE VARIOS GÉNEROS AUNQUE LOS QUE AFECTAN A LAS AVES SON DEL GENERO DE EIMERIA. </a:t>
            </a:r>
          </a:p>
          <a:p>
            <a:pPr algn="just"/>
            <a:r>
              <a:rPr lang="es-MX" sz="2400" dirty="0" smtClean="0"/>
              <a:t>EXISTEN OTROS GÉNEROS DE PARÁSITOS QUE PRODUCEN COCCIDIOSIS ADEMÁS DE LAS EIMERIAS PERO ENTRAN DENTRO DE LA DENOMINACIÓN.</a:t>
            </a:r>
            <a:endParaRPr lang="es-MX" sz="2400" dirty="0"/>
          </a:p>
        </p:txBody>
      </p:sp>
    </p:spTree>
    <p:extLst>
      <p:ext uri="{BB962C8B-B14F-4D97-AF65-F5344CB8AC3E}">
        <p14:creationId xmlns:p14="http://schemas.microsoft.com/office/powerpoint/2010/main" val="1398888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5370225" cy="804582"/>
          </a:xfrm>
        </p:spPr>
        <p:txBody>
          <a:bodyPr/>
          <a:lstStyle/>
          <a:p>
            <a:r>
              <a:rPr lang="es-MX" dirty="0" smtClean="0"/>
              <a:t>OCURRENCIA </a:t>
            </a:r>
            <a:endParaRPr lang="es-MX" dirty="0"/>
          </a:p>
        </p:txBody>
      </p:sp>
      <p:sp>
        <p:nvSpPr>
          <p:cNvPr id="3" name="Marcador de contenido 2"/>
          <p:cNvSpPr>
            <a:spLocks noGrp="1"/>
          </p:cNvSpPr>
          <p:nvPr>
            <p:ph idx="1"/>
          </p:nvPr>
        </p:nvSpPr>
        <p:spPr>
          <a:xfrm>
            <a:off x="646109" y="1378667"/>
            <a:ext cx="9404723" cy="2702044"/>
          </a:xfrm>
        </p:spPr>
        <p:txBody>
          <a:bodyPr>
            <a:normAutofit/>
          </a:bodyPr>
          <a:lstStyle/>
          <a:p>
            <a:pPr marL="0" indent="0">
              <a:buNone/>
            </a:pPr>
            <a:r>
              <a:rPr lang="es-MX" sz="2800" dirty="0" smtClean="0"/>
              <a:t>la coccidiosis afecta </a:t>
            </a:r>
            <a:r>
              <a:rPr lang="es-MX" sz="2800" smtClean="0"/>
              <a:t>a todo </a:t>
            </a:r>
            <a:r>
              <a:rPr lang="es-MX" sz="2800" dirty="0" smtClean="0"/>
              <a:t>tipo de animales mamíferos  incluso el hombre pero los coccidios tienen especificidad  de especie , esto significa que los coccidios que afectan a las gallinas, cerdos, ovinos solo afecta a esa especie. </a:t>
            </a:r>
            <a:endParaRPr lang="es-MX" sz="2800" dirty="0"/>
          </a:p>
        </p:txBody>
      </p:sp>
      <p:pic>
        <p:nvPicPr>
          <p:cNvPr id="6" name="Imagen 5"/>
          <p:cNvPicPr>
            <a:picLocks noChangeAspect="1"/>
          </p:cNvPicPr>
          <p:nvPr/>
        </p:nvPicPr>
        <p:blipFill>
          <a:blip r:embed="rId2"/>
          <a:stretch>
            <a:fillRect/>
          </a:stretch>
        </p:blipFill>
        <p:spPr>
          <a:xfrm>
            <a:off x="3694422" y="3782774"/>
            <a:ext cx="3308095" cy="2920535"/>
          </a:xfrm>
          <a:prstGeom prst="rect">
            <a:avLst/>
          </a:prstGeom>
        </p:spPr>
      </p:pic>
    </p:spTree>
    <p:extLst>
      <p:ext uri="{BB962C8B-B14F-4D97-AF65-F5344CB8AC3E}">
        <p14:creationId xmlns:p14="http://schemas.microsoft.com/office/powerpoint/2010/main" val="1060601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PROCESO </a:t>
            </a:r>
            <a:endParaRPr lang="es-MX" dirty="0"/>
          </a:p>
        </p:txBody>
      </p:sp>
      <p:sp>
        <p:nvSpPr>
          <p:cNvPr id="3" name="Marcador de contenido 2"/>
          <p:cNvSpPr>
            <a:spLocks noGrp="1"/>
          </p:cNvSpPr>
          <p:nvPr>
            <p:ph idx="1"/>
          </p:nvPr>
        </p:nvSpPr>
        <p:spPr/>
        <p:txBody>
          <a:bodyPr>
            <a:normAutofit lnSpcReduction="10000"/>
          </a:bodyPr>
          <a:lstStyle/>
          <a:p>
            <a:r>
              <a:rPr lang="es-MX" sz="2400" dirty="0" smtClean="0"/>
              <a:t>LAS COCCIDIAS SE TRANSMITEN CON LOS ESCREMENTOS DE OTRAS AVES INFECTADAS </a:t>
            </a:r>
          </a:p>
          <a:p>
            <a:r>
              <a:rPr lang="es-MX" sz="2400" dirty="0" smtClean="0"/>
              <a:t>LAS COCCIDIAS INVADEN LA MUCOSA INTESTINAL </a:t>
            </a:r>
          </a:p>
          <a:p>
            <a:r>
              <a:rPr lang="es-MX" sz="2400" dirty="0" smtClean="0"/>
              <a:t>SE PRESENTAN LAS SIGUIENTES GENERALIDADES</a:t>
            </a:r>
          </a:p>
          <a:p>
            <a:pPr marL="457200" indent="-457200">
              <a:buFont typeface="+mj-lt"/>
              <a:buAutoNum type="arabicPeriod"/>
            </a:pPr>
            <a:r>
              <a:rPr lang="es-MX" sz="2400" dirty="0" smtClean="0"/>
              <a:t> DIARREA AMARILLENTA  A VECES CON SANGRE </a:t>
            </a:r>
          </a:p>
          <a:p>
            <a:pPr marL="457200" indent="-457200">
              <a:buFont typeface="+mj-lt"/>
              <a:buAutoNum type="arabicPeriod"/>
            </a:pPr>
            <a:r>
              <a:rPr lang="es-MX" sz="2400" dirty="0" smtClean="0"/>
              <a:t>AUMENTA EL CONSUMO DE AGUA</a:t>
            </a:r>
          </a:p>
          <a:p>
            <a:pPr marL="457200" indent="-457200">
              <a:buFont typeface="+mj-lt"/>
              <a:buAutoNum type="arabicPeriod"/>
            </a:pPr>
            <a:r>
              <a:rPr lang="es-MX" sz="2400" dirty="0" smtClean="0"/>
              <a:t>DEPRESIÓN </a:t>
            </a:r>
          </a:p>
          <a:p>
            <a:pPr marL="457200" indent="-457200">
              <a:buFont typeface="+mj-lt"/>
              <a:buAutoNum type="arabicPeriod"/>
            </a:pPr>
            <a:r>
              <a:rPr lang="es-MX" sz="2400" dirty="0" smtClean="0"/>
              <a:t>PERDIDA DE PESO  Y APETITO</a:t>
            </a:r>
          </a:p>
          <a:p>
            <a:pPr marL="457200" indent="-457200">
              <a:buFont typeface="+mj-lt"/>
              <a:buAutoNum type="arabicPeriod"/>
            </a:pPr>
            <a:r>
              <a:rPr lang="es-MX" sz="2400" dirty="0" smtClean="0"/>
              <a:t>PLUMAS ERIZADAS </a:t>
            </a:r>
          </a:p>
          <a:p>
            <a:pPr marL="0" indent="0">
              <a:buNone/>
            </a:pPr>
            <a:endParaRPr lang="es-MX" dirty="0" smtClean="0"/>
          </a:p>
          <a:p>
            <a:pPr marL="457200" indent="-457200">
              <a:buFont typeface="+mj-lt"/>
              <a:buAutoNum type="arabicPeriod"/>
            </a:pPr>
            <a:endParaRPr lang="es-MX" dirty="0"/>
          </a:p>
        </p:txBody>
      </p:sp>
    </p:spTree>
    <p:extLst>
      <p:ext uri="{BB962C8B-B14F-4D97-AF65-F5344CB8AC3E}">
        <p14:creationId xmlns:p14="http://schemas.microsoft.com/office/powerpoint/2010/main" val="3456390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COCCIDIOSIS EN OVINOS Y CAPRINOS</a:t>
            </a:r>
            <a:endParaRPr lang="es-MX" dirty="0"/>
          </a:p>
        </p:txBody>
      </p:sp>
      <p:pic>
        <p:nvPicPr>
          <p:cNvPr id="4" name="Imagen 3"/>
          <p:cNvPicPr>
            <a:picLocks noChangeAspect="1"/>
          </p:cNvPicPr>
          <p:nvPr/>
        </p:nvPicPr>
        <p:blipFill>
          <a:blip r:embed="rId2"/>
          <a:stretch>
            <a:fillRect/>
          </a:stretch>
        </p:blipFill>
        <p:spPr>
          <a:xfrm>
            <a:off x="169630" y="1788770"/>
            <a:ext cx="3411336" cy="3932092"/>
          </a:xfrm>
          <a:prstGeom prst="rect">
            <a:avLst/>
          </a:prstGeom>
        </p:spPr>
      </p:pic>
      <p:pic>
        <p:nvPicPr>
          <p:cNvPr id="5" name="Imagen 4"/>
          <p:cNvPicPr>
            <a:picLocks noChangeAspect="1"/>
          </p:cNvPicPr>
          <p:nvPr/>
        </p:nvPicPr>
        <p:blipFill>
          <a:blip r:embed="rId3"/>
          <a:stretch>
            <a:fillRect/>
          </a:stretch>
        </p:blipFill>
        <p:spPr>
          <a:xfrm>
            <a:off x="3332489" y="1928990"/>
            <a:ext cx="4346825" cy="3036071"/>
          </a:xfrm>
          <a:prstGeom prst="rect">
            <a:avLst/>
          </a:prstGeom>
        </p:spPr>
      </p:pic>
      <p:pic>
        <p:nvPicPr>
          <p:cNvPr id="6" name="Imagen 5"/>
          <p:cNvPicPr>
            <a:picLocks noChangeAspect="1"/>
          </p:cNvPicPr>
          <p:nvPr/>
        </p:nvPicPr>
        <p:blipFill>
          <a:blip r:embed="rId4"/>
          <a:stretch>
            <a:fillRect/>
          </a:stretch>
        </p:blipFill>
        <p:spPr>
          <a:xfrm>
            <a:off x="8034152" y="2795566"/>
            <a:ext cx="3987130" cy="3517697"/>
          </a:xfrm>
          <a:prstGeom prst="rect">
            <a:avLst/>
          </a:prstGeom>
        </p:spPr>
      </p:pic>
    </p:spTree>
    <p:extLst>
      <p:ext uri="{BB962C8B-B14F-4D97-AF65-F5344CB8AC3E}">
        <p14:creationId xmlns:p14="http://schemas.microsoft.com/office/powerpoint/2010/main" val="37851280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499</TotalTime>
  <Words>862</Words>
  <Application>Microsoft Office PowerPoint</Application>
  <PresentationFormat>Panorámica</PresentationFormat>
  <Paragraphs>113</Paragraphs>
  <Slides>34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34</vt:i4>
      </vt:variant>
    </vt:vector>
  </HeadingPairs>
  <TitlesOfParts>
    <vt:vector size="42" baseType="lpstr">
      <vt:lpstr>Aharoni</vt:lpstr>
      <vt:lpstr>Arial</vt:lpstr>
      <vt:lpstr>Calibri</vt:lpstr>
      <vt:lpstr>Century Gothic</vt:lpstr>
      <vt:lpstr>Times New Roman</vt:lpstr>
      <vt:lpstr>Wingdings</vt:lpstr>
      <vt:lpstr>Wingdings 3</vt:lpstr>
      <vt:lpstr>Ion</vt:lpstr>
      <vt:lpstr>Presentación de PowerPoint</vt:lpstr>
      <vt:lpstr>UNIDAD DE APRENDIZAJE: TAXONOMIA DE VERTEBRADOS E INVERTEBRADOS </vt:lpstr>
      <vt:lpstr>PROTOZOARIOS </vt:lpstr>
      <vt:lpstr>COCCIDIA AVIAR </vt:lpstr>
      <vt:lpstr>SINONIMOS </vt:lpstr>
      <vt:lpstr>DEFINICIÓN COCCIDIOSIS</vt:lpstr>
      <vt:lpstr>OCURRENCIA </vt:lpstr>
      <vt:lpstr>PROCESO </vt:lpstr>
      <vt:lpstr>COCCIDIOSIS EN OVINOS Y CAPRINOS</vt:lpstr>
      <vt:lpstr>COCCIDIA </vt:lpstr>
      <vt:lpstr>COCCIDIA EN CERDOS </vt:lpstr>
      <vt:lpstr>TRATAMIENTO</vt:lpstr>
      <vt:lpstr>Presentación de PowerPoint</vt:lpstr>
      <vt:lpstr>AMEBIASIS</vt:lpstr>
      <vt:lpstr>PROTOZOARIOS AMEBOIDES</vt:lpstr>
      <vt:lpstr>DEFINICIÓN AMEBIASIS</vt:lpstr>
      <vt:lpstr>MANIFESTACIONES CLÍNICAS </vt:lpstr>
      <vt:lpstr>AMIBIASIS </vt:lpstr>
      <vt:lpstr>Presentación de PowerPoint</vt:lpstr>
      <vt:lpstr>Presentación de PowerPoint</vt:lpstr>
      <vt:lpstr>TRANSMISIÓN </vt:lpstr>
      <vt:lpstr>Transmisión </vt:lpstr>
      <vt:lpstr>Presentación de PowerPoint</vt:lpstr>
      <vt:lpstr>MANIFESTACIONES CLINICAS </vt:lpstr>
      <vt:lpstr>Presentación de PowerPoint</vt:lpstr>
      <vt:lpstr>BABESIA  BOVINA o fiebre de Texas </vt:lpstr>
      <vt:lpstr>Babesia bigemina</vt:lpstr>
      <vt:lpstr>SIGNOS CLINICOS </vt:lpstr>
      <vt:lpstr>TRATAMIENTO </vt:lpstr>
      <vt:lpstr>ANAPLASMOSIS</vt:lpstr>
      <vt:lpstr>MALARIA </vt:lpstr>
      <vt:lpstr>Presentación de PowerPoint</vt:lpstr>
      <vt:lpstr>Presentación de PowerPoint</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PROTOZOARIOS</dc:title>
  <dc:creator>Ernesto</dc:creator>
  <cp:lastModifiedBy>DR. ERNESTO</cp:lastModifiedBy>
  <cp:revision>49</cp:revision>
  <dcterms:created xsi:type="dcterms:W3CDTF">2015-08-20T23:36:28Z</dcterms:created>
  <dcterms:modified xsi:type="dcterms:W3CDTF">2015-10-08T18:08:36Z</dcterms:modified>
</cp:coreProperties>
</file>