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300" r:id="rId2"/>
    <p:sldId id="301" r:id="rId3"/>
    <p:sldId id="257" r:id="rId4"/>
    <p:sldId id="30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8" r:id="rId15"/>
    <p:sldId id="268" r:id="rId16"/>
    <p:sldId id="269" r:id="rId17"/>
    <p:sldId id="270" r:id="rId18"/>
    <p:sldId id="289" r:id="rId19"/>
    <p:sldId id="271" r:id="rId20"/>
    <p:sldId id="290" r:id="rId21"/>
    <p:sldId id="291" r:id="rId22"/>
    <p:sldId id="292" r:id="rId23"/>
    <p:sldId id="293" r:id="rId24"/>
    <p:sldId id="295" r:id="rId25"/>
    <p:sldId id="280" r:id="rId26"/>
    <p:sldId id="294" r:id="rId27"/>
    <p:sldId id="296" r:id="rId28"/>
    <p:sldId id="297" r:id="rId29"/>
    <p:sldId id="298" r:id="rId30"/>
    <p:sldId id="281" r:id="rId31"/>
    <p:sldId id="283" r:id="rId32"/>
    <p:sldId id="303" r:id="rId3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F3258C-3C6F-4BFA-82D5-2733BE23DFF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3A6D886-D410-419A-8A4D-000B70D4CAEA}">
      <dgm:prSet phldrT="[Texto]"/>
      <dgm:spPr/>
      <dgm:t>
        <a:bodyPr/>
        <a:lstStyle/>
        <a:p>
          <a:r>
            <a:rPr lang="es-MX" dirty="0" smtClean="0"/>
            <a:t>TURISMO</a:t>
          </a:r>
          <a:endParaRPr lang="es-MX" dirty="0"/>
        </a:p>
      </dgm:t>
    </dgm:pt>
    <dgm:pt modelId="{BE6E8E8F-89C8-4BB6-A9C5-CA331BE7981E}" type="parTrans" cxnId="{1B6E76F1-DA63-429D-AA26-6C28B4B8106D}">
      <dgm:prSet/>
      <dgm:spPr/>
      <dgm:t>
        <a:bodyPr/>
        <a:lstStyle/>
        <a:p>
          <a:endParaRPr lang="es-MX"/>
        </a:p>
      </dgm:t>
    </dgm:pt>
    <dgm:pt modelId="{27AC1865-0161-4E3B-9670-531FBE13EF48}" type="sibTrans" cxnId="{1B6E76F1-DA63-429D-AA26-6C28B4B8106D}">
      <dgm:prSet/>
      <dgm:spPr/>
      <dgm:t>
        <a:bodyPr/>
        <a:lstStyle/>
        <a:p>
          <a:endParaRPr lang="es-MX"/>
        </a:p>
      </dgm:t>
    </dgm:pt>
    <dgm:pt modelId="{4FE91024-E4AA-408A-B24E-993B7B65642F}">
      <dgm:prSet phldrT="[Texto]"/>
      <dgm:spPr/>
      <dgm:t>
        <a:bodyPr/>
        <a:lstStyle/>
        <a:p>
          <a:r>
            <a:rPr lang="es-MX" dirty="0" smtClean="0"/>
            <a:t>RECURSOS</a:t>
          </a:r>
          <a:endParaRPr lang="es-MX" dirty="0"/>
        </a:p>
      </dgm:t>
    </dgm:pt>
    <dgm:pt modelId="{9F96E21A-649E-4685-9A2E-A8A97650931F}" type="parTrans" cxnId="{ABCFEC6F-55DE-4C7E-97E6-7C1973712C7D}">
      <dgm:prSet/>
      <dgm:spPr/>
      <dgm:t>
        <a:bodyPr/>
        <a:lstStyle/>
        <a:p>
          <a:endParaRPr lang="es-MX"/>
        </a:p>
      </dgm:t>
    </dgm:pt>
    <dgm:pt modelId="{9B8FD313-CF1B-4804-9805-3030D8DE8074}" type="sibTrans" cxnId="{ABCFEC6F-55DE-4C7E-97E6-7C1973712C7D}">
      <dgm:prSet/>
      <dgm:spPr/>
      <dgm:t>
        <a:bodyPr/>
        <a:lstStyle/>
        <a:p>
          <a:endParaRPr lang="es-MX"/>
        </a:p>
      </dgm:t>
    </dgm:pt>
    <dgm:pt modelId="{4CB6D340-FFF8-4438-996B-FA52FFF01F0B}">
      <dgm:prSet phldrT="[Texto]"/>
      <dgm:spPr/>
      <dgm:t>
        <a:bodyPr/>
        <a:lstStyle/>
        <a:p>
          <a:r>
            <a:rPr lang="es-MX" dirty="0" smtClean="0"/>
            <a:t>FOMENTO AL DESAROLLO</a:t>
          </a:r>
          <a:endParaRPr lang="es-MX" dirty="0"/>
        </a:p>
      </dgm:t>
    </dgm:pt>
    <dgm:pt modelId="{7E54AE8D-7AAE-4FBA-85EC-9BBC137EA3A6}" type="parTrans" cxnId="{3263A0DA-961B-4CB7-A9EE-C888545EFF9F}">
      <dgm:prSet/>
      <dgm:spPr/>
      <dgm:t>
        <a:bodyPr/>
        <a:lstStyle/>
        <a:p>
          <a:endParaRPr lang="es-MX"/>
        </a:p>
      </dgm:t>
    </dgm:pt>
    <dgm:pt modelId="{88026F5D-4EC8-4C72-9F56-9E6A02C9068B}" type="sibTrans" cxnId="{3263A0DA-961B-4CB7-A9EE-C888545EFF9F}">
      <dgm:prSet/>
      <dgm:spPr/>
      <dgm:t>
        <a:bodyPr/>
        <a:lstStyle/>
        <a:p>
          <a:endParaRPr lang="es-MX"/>
        </a:p>
      </dgm:t>
    </dgm:pt>
    <dgm:pt modelId="{433F2905-C011-48D7-87EB-3D9F08200760}">
      <dgm:prSet phldrT="[Texto]"/>
      <dgm:spPr/>
      <dgm:t>
        <a:bodyPr/>
        <a:lstStyle/>
        <a:p>
          <a:r>
            <a:rPr lang="es-MX" dirty="0" smtClean="0"/>
            <a:t>COMUNIDAD</a:t>
          </a:r>
          <a:endParaRPr lang="es-MX" dirty="0"/>
        </a:p>
      </dgm:t>
    </dgm:pt>
    <dgm:pt modelId="{5CA47F16-50E5-4BE0-8BAE-1B1032403F73}" type="parTrans" cxnId="{B0A93AB6-DD26-4834-BD79-620B1755CCB4}">
      <dgm:prSet/>
      <dgm:spPr/>
      <dgm:t>
        <a:bodyPr/>
        <a:lstStyle/>
        <a:p>
          <a:endParaRPr lang="es-MX"/>
        </a:p>
      </dgm:t>
    </dgm:pt>
    <dgm:pt modelId="{A52AECDC-DB13-44D1-9A9D-F12B1CAA43AD}" type="sibTrans" cxnId="{B0A93AB6-DD26-4834-BD79-620B1755CCB4}">
      <dgm:prSet/>
      <dgm:spPr/>
      <dgm:t>
        <a:bodyPr/>
        <a:lstStyle/>
        <a:p>
          <a:endParaRPr lang="es-MX"/>
        </a:p>
      </dgm:t>
    </dgm:pt>
    <dgm:pt modelId="{F94AE37E-0C21-42D0-A793-B88CA3CB6323}">
      <dgm:prSet phldrT="[Texto]"/>
      <dgm:spPr/>
      <dgm:t>
        <a:bodyPr/>
        <a:lstStyle/>
        <a:p>
          <a:r>
            <a:rPr lang="es-MX" dirty="0" smtClean="0"/>
            <a:t>PROMOCIÓN</a:t>
          </a:r>
          <a:endParaRPr lang="es-MX" dirty="0"/>
        </a:p>
      </dgm:t>
    </dgm:pt>
    <dgm:pt modelId="{E31F6E1D-C7A8-4996-BB23-870E81495BF8}" type="parTrans" cxnId="{CB0B5F8A-7C35-4F79-AB42-D48B0B37744A}">
      <dgm:prSet/>
      <dgm:spPr/>
      <dgm:t>
        <a:bodyPr/>
        <a:lstStyle/>
        <a:p>
          <a:endParaRPr lang="es-MX"/>
        </a:p>
      </dgm:t>
    </dgm:pt>
    <dgm:pt modelId="{84DA44C9-5E88-4921-9BC7-A6A555639FED}" type="sibTrans" cxnId="{CB0B5F8A-7C35-4F79-AB42-D48B0B37744A}">
      <dgm:prSet/>
      <dgm:spPr/>
      <dgm:t>
        <a:bodyPr/>
        <a:lstStyle/>
        <a:p>
          <a:endParaRPr lang="es-MX"/>
        </a:p>
      </dgm:t>
    </dgm:pt>
    <dgm:pt modelId="{4EA2F1F9-C39B-48BC-AB28-3DBF50DD93E0}" type="pres">
      <dgm:prSet presAssocID="{E7F3258C-3C6F-4BFA-82D5-2733BE23DFF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2859B6-C8BA-4F9F-B1AC-EE6FB5E6B815}" type="pres">
      <dgm:prSet presAssocID="{63A6D886-D410-419A-8A4D-000B70D4CAEA}" presName="centerShape" presStyleLbl="node0" presStyleIdx="0" presStyleCnt="1"/>
      <dgm:spPr/>
      <dgm:t>
        <a:bodyPr/>
        <a:lstStyle/>
        <a:p>
          <a:endParaRPr lang="es-MX"/>
        </a:p>
      </dgm:t>
    </dgm:pt>
    <dgm:pt modelId="{BD3CE3B5-84C5-4EAF-844D-94039517B10F}" type="pres">
      <dgm:prSet presAssocID="{9F96E21A-649E-4685-9A2E-A8A97650931F}" presName="parTrans" presStyleLbl="sibTrans2D1" presStyleIdx="0" presStyleCnt="4"/>
      <dgm:spPr/>
      <dgm:t>
        <a:bodyPr/>
        <a:lstStyle/>
        <a:p>
          <a:endParaRPr lang="es-MX"/>
        </a:p>
      </dgm:t>
    </dgm:pt>
    <dgm:pt modelId="{98D68086-8FAA-445F-A08B-8873533F568B}" type="pres">
      <dgm:prSet presAssocID="{9F96E21A-649E-4685-9A2E-A8A97650931F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594755B2-0B6E-4898-B4BA-945952694246}" type="pres">
      <dgm:prSet presAssocID="{4FE91024-E4AA-408A-B24E-993B7B65642F}" presName="node" presStyleLbl="node1" presStyleIdx="0" presStyleCnt="4" custRadScaleRad="889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C64988-7C25-43CC-A65E-1FC1456852D3}" type="pres">
      <dgm:prSet presAssocID="{7E54AE8D-7AAE-4FBA-85EC-9BBC137EA3A6}" presName="parTrans" presStyleLbl="sibTrans2D1" presStyleIdx="1" presStyleCnt="4"/>
      <dgm:spPr/>
      <dgm:t>
        <a:bodyPr/>
        <a:lstStyle/>
        <a:p>
          <a:endParaRPr lang="es-MX"/>
        </a:p>
      </dgm:t>
    </dgm:pt>
    <dgm:pt modelId="{45B2636A-0C9E-44C4-9A61-FA6253EED588}" type="pres">
      <dgm:prSet presAssocID="{7E54AE8D-7AAE-4FBA-85EC-9BBC137EA3A6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F6CA7741-DC0E-48C7-950D-C18B7FA18DB1}" type="pres">
      <dgm:prSet presAssocID="{4CB6D340-FFF8-4438-996B-FA52FFF01F0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4919C7-EDE7-420E-AFDA-6FB3CBFBCC01}" type="pres">
      <dgm:prSet presAssocID="{5CA47F16-50E5-4BE0-8BAE-1B1032403F73}" presName="parTrans" presStyleLbl="sibTrans2D1" presStyleIdx="2" presStyleCnt="4"/>
      <dgm:spPr/>
      <dgm:t>
        <a:bodyPr/>
        <a:lstStyle/>
        <a:p>
          <a:endParaRPr lang="es-MX"/>
        </a:p>
      </dgm:t>
    </dgm:pt>
    <dgm:pt modelId="{BACD7A00-8CEF-421B-9D9C-F22EB82657CD}" type="pres">
      <dgm:prSet presAssocID="{5CA47F16-50E5-4BE0-8BAE-1B1032403F73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5F522FF9-DB88-43F3-94A8-A7C278FB505F}" type="pres">
      <dgm:prSet presAssocID="{433F2905-C011-48D7-87EB-3D9F0820076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F0F327-B276-4657-896C-A534BE049D2F}" type="pres">
      <dgm:prSet presAssocID="{E31F6E1D-C7A8-4996-BB23-870E81495BF8}" presName="parTrans" presStyleLbl="sibTrans2D1" presStyleIdx="3" presStyleCnt="4"/>
      <dgm:spPr/>
      <dgm:t>
        <a:bodyPr/>
        <a:lstStyle/>
        <a:p>
          <a:endParaRPr lang="es-MX"/>
        </a:p>
      </dgm:t>
    </dgm:pt>
    <dgm:pt modelId="{A2CD3376-E26B-4B40-8A58-58515E79BE7E}" type="pres">
      <dgm:prSet presAssocID="{E31F6E1D-C7A8-4996-BB23-870E81495BF8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FC23B4AD-4733-4810-A180-109EE2257B1C}" type="pres">
      <dgm:prSet presAssocID="{F94AE37E-0C21-42D0-A793-B88CA3CB63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BCFEC6F-55DE-4C7E-97E6-7C1973712C7D}" srcId="{63A6D886-D410-419A-8A4D-000B70D4CAEA}" destId="{4FE91024-E4AA-408A-B24E-993B7B65642F}" srcOrd="0" destOrd="0" parTransId="{9F96E21A-649E-4685-9A2E-A8A97650931F}" sibTransId="{9B8FD313-CF1B-4804-9805-3030D8DE8074}"/>
    <dgm:cxn modelId="{CB0B5F8A-7C35-4F79-AB42-D48B0B37744A}" srcId="{63A6D886-D410-419A-8A4D-000B70D4CAEA}" destId="{F94AE37E-0C21-42D0-A793-B88CA3CB6323}" srcOrd="3" destOrd="0" parTransId="{E31F6E1D-C7A8-4996-BB23-870E81495BF8}" sibTransId="{84DA44C9-5E88-4921-9BC7-A6A555639FED}"/>
    <dgm:cxn modelId="{2A09DEEA-EA6F-4DBE-A706-5B542FA87330}" type="presOf" srcId="{7E54AE8D-7AAE-4FBA-85EC-9BBC137EA3A6}" destId="{45B2636A-0C9E-44C4-9A61-FA6253EED588}" srcOrd="1" destOrd="0" presId="urn:microsoft.com/office/officeart/2005/8/layout/radial5"/>
    <dgm:cxn modelId="{D9FDCB3E-B6EF-4DDD-8FF1-1469C252C034}" type="presOf" srcId="{433F2905-C011-48D7-87EB-3D9F08200760}" destId="{5F522FF9-DB88-43F3-94A8-A7C278FB505F}" srcOrd="0" destOrd="0" presId="urn:microsoft.com/office/officeart/2005/8/layout/radial5"/>
    <dgm:cxn modelId="{0BED0160-1FF3-4EC5-84B1-92C722764ACF}" type="presOf" srcId="{E31F6E1D-C7A8-4996-BB23-870E81495BF8}" destId="{EBF0F327-B276-4657-896C-A534BE049D2F}" srcOrd="0" destOrd="0" presId="urn:microsoft.com/office/officeart/2005/8/layout/radial5"/>
    <dgm:cxn modelId="{1422D8FA-3F07-4E5F-BB45-0193E3261641}" type="presOf" srcId="{E7F3258C-3C6F-4BFA-82D5-2733BE23DFFF}" destId="{4EA2F1F9-C39B-48BC-AB28-3DBF50DD93E0}" srcOrd="0" destOrd="0" presId="urn:microsoft.com/office/officeart/2005/8/layout/radial5"/>
    <dgm:cxn modelId="{1B6E76F1-DA63-429D-AA26-6C28B4B8106D}" srcId="{E7F3258C-3C6F-4BFA-82D5-2733BE23DFFF}" destId="{63A6D886-D410-419A-8A4D-000B70D4CAEA}" srcOrd="0" destOrd="0" parTransId="{BE6E8E8F-89C8-4BB6-A9C5-CA331BE7981E}" sibTransId="{27AC1865-0161-4E3B-9670-531FBE13EF48}"/>
    <dgm:cxn modelId="{49600993-1AE1-4884-81C9-787043FAAA3A}" type="presOf" srcId="{9F96E21A-649E-4685-9A2E-A8A97650931F}" destId="{98D68086-8FAA-445F-A08B-8873533F568B}" srcOrd="1" destOrd="0" presId="urn:microsoft.com/office/officeart/2005/8/layout/radial5"/>
    <dgm:cxn modelId="{4753D2C7-486B-4128-9505-7B1C997F8E8D}" type="presOf" srcId="{7E54AE8D-7AAE-4FBA-85EC-9BBC137EA3A6}" destId="{97C64988-7C25-43CC-A65E-1FC1456852D3}" srcOrd="0" destOrd="0" presId="urn:microsoft.com/office/officeart/2005/8/layout/radial5"/>
    <dgm:cxn modelId="{EE5C606E-4853-49AA-A566-F4DBFF0C0C7B}" type="presOf" srcId="{4FE91024-E4AA-408A-B24E-993B7B65642F}" destId="{594755B2-0B6E-4898-B4BA-945952694246}" srcOrd="0" destOrd="0" presId="urn:microsoft.com/office/officeart/2005/8/layout/radial5"/>
    <dgm:cxn modelId="{F58D119E-AC5B-4EA8-AA99-6D2653252A92}" type="presOf" srcId="{63A6D886-D410-419A-8A4D-000B70D4CAEA}" destId="{FA2859B6-C8BA-4F9F-B1AC-EE6FB5E6B815}" srcOrd="0" destOrd="0" presId="urn:microsoft.com/office/officeart/2005/8/layout/radial5"/>
    <dgm:cxn modelId="{577ABFB5-F247-4F65-8667-5343D31FD21F}" type="presOf" srcId="{4CB6D340-FFF8-4438-996B-FA52FFF01F0B}" destId="{F6CA7741-DC0E-48C7-950D-C18B7FA18DB1}" srcOrd="0" destOrd="0" presId="urn:microsoft.com/office/officeart/2005/8/layout/radial5"/>
    <dgm:cxn modelId="{217CE826-CE95-4846-B8F0-89C05721A931}" type="presOf" srcId="{5CA47F16-50E5-4BE0-8BAE-1B1032403F73}" destId="{BACD7A00-8CEF-421B-9D9C-F22EB82657CD}" srcOrd="1" destOrd="0" presId="urn:microsoft.com/office/officeart/2005/8/layout/radial5"/>
    <dgm:cxn modelId="{B0A93AB6-DD26-4834-BD79-620B1755CCB4}" srcId="{63A6D886-D410-419A-8A4D-000B70D4CAEA}" destId="{433F2905-C011-48D7-87EB-3D9F08200760}" srcOrd="2" destOrd="0" parTransId="{5CA47F16-50E5-4BE0-8BAE-1B1032403F73}" sibTransId="{A52AECDC-DB13-44D1-9A9D-F12B1CAA43AD}"/>
    <dgm:cxn modelId="{3263A0DA-961B-4CB7-A9EE-C888545EFF9F}" srcId="{63A6D886-D410-419A-8A4D-000B70D4CAEA}" destId="{4CB6D340-FFF8-4438-996B-FA52FFF01F0B}" srcOrd="1" destOrd="0" parTransId="{7E54AE8D-7AAE-4FBA-85EC-9BBC137EA3A6}" sibTransId="{88026F5D-4EC8-4C72-9F56-9E6A02C9068B}"/>
    <dgm:cxn modelId="{6DE88D52-B75E-42FE-9535-FBD5A668242A}" type="presOf" srcId="{F94AE37E-0C21-42D0-A793-B88CA3CB6323}" destId="{FC23B4AD-4733-4810-A180-109EE2257B1C}" srcOrd="0" destOrd="0" presId="urn:microsoft.com/office/officeart/2005/8/layout/radial5"/>
    <dgm:cxn modelId="{9B33620E-832C-45F0-912C-406C3E95F451}" type="presOf" srcId="{E31F6E1D-C7A8-4996-BB23-870E81495BF8}" destId="{A2CD3376-E26B-4B40-8A58-58515E79BE7E}" srcOrd="1" destOrd="0" presId="urn:microsoft.com/office/officeart/2005/8/layout/radial5"/>
    <dgm:cxn modelId="{A1B951B7-CD0A-4962-8DEF-F888B28E108B}" type="presOf" srcId="{9F96E21A-649E-4685-9A2E-A8A97650931F}" destId="{BD3CE3B5-84C5-4EAF-844D-94039517B10F}" srcOrd="0" destOrd="0" presId="urn:microsoft.com/office/officeart/2005/8/layout/radial5"/>
    <dgm:cxn modelId="{E8594F6D-C6F3-401B-AF5D-E97FAC9B9910}" type="presOf" srcId="{5CA47F16-50E5-4BE0-8BAE-1B1032403F73}" destId="{B84919C7-EDE7-420E-AFDA-6FB3CBFBCC01}" srcOrd="0" destOrd="0" presId="urn:microsoft.com/office/officeart/2005/8/layout/radial5"/>
    <dgm:cxn modelId="{DFCF670D-A127-4981-A300-7E5F9ECA2D39}" type="presParOf" srcId="{4EA2F1F9-C39B-48BC-AB28-3DBF50DD93E0}" destId="{FA2859B6-C8BA-4F9F-B1AC-EE6FB5E6B815}" srcOrd="0" destOrd="0" presId="urn:microsoft.com/office/officeart/2005/8/layout/radial5"/>
    <dgm:cxn modelId="{6183303A-CAD0-4C73-A731-4C1B795ADA51}" type="presParOf" srcId="{4EA2F1F9-C39B-48BC-AB28-3DBF50DD93E0}" destId="{BD3CE3B5-84C5-4EAF-844D-94039517B10F}" srcOrd="1" destOrd="0" presId="urn:microsoft.com/office/officeart/2005/8/layout/radial5"/>
    <dgm:cxn modelId="{2CFFCEA4-25C2-43CE-979B-89BC8DB4DFD0}" type="presParOf" srcId="{BD3CE3B5-84C5-4EAF-844D-94039517B10F}" destId="{98D68086-8FAA-445F-A08B-8873533F568B}" srcOrd="0" destOrd="0" presId="urn:microsoft.com/office/officeart/2005/8/layout/radial5"/>
    <dgm:cxn modelId="{E54E7D37-5B69-411B-A83A-8AB10DC807BB}" type="presParOf" srcId="{4EA2F1F9-C39B-48BC-AB28-3DBF50DD93E0}" destId="{594755B2-0B6E-4898-B4BA-945952694246}" srcOrd="2" destOrd="0" presId="urn:microsoft.com/office/officeart/2005/8/layout/radial5"/>
    <dgm:cxn modelId="{ACEB2F99-7199-44C1-A92E-2A5165CBD53C}" type="presParOf" srcId="{4EA2F1F9-C39B-48BC-AB28-3DBF50DD93E0}" destId="{97C64988-7C25-43CC-A65E-1FC1456852D3}" srcOrd="3" destOrd="0" presId="urn:microsoft.com/office/officeart/2005/8/layout/radial5"/>
    <dgm:cxn modelId="{8A6F26B8-7E35-477B-8C91-3F542CFED2F7}" type="presParOf" srcId="{97C64988-7C25-43CC-A65E-1FC1456852D3}" destId="{45B2636A-0C9E-44C4-9A61-FA6253EED588}" srcOrd="0" destOrd="0" presId="urn:microsoft.com/office/officeart/2005/8/layout/radial5"/>
    <dgm:cxn modelId="{CFCCF601-6ABC-4112-9EA9-E94FC51AF721}" type="presParOf" srcId="{4EA2F1F9-C39B-48BC-AB28-3DBF50DD93E0}" destId="{F6CA7741-DC0E-48C7-950D-C18B7FA18DB1}" srcOrd="4" destOrd="0" presId="urn:microsoft.com/office/officeart/2005/8/layout/radial5"/>
    <dgm:cxn modelId="{4873DFFE-D3FF-4C99-BBA3-A040A96F84E2}" type="presParOf" srcId="{4EA2F1F9-C39B-48BC-AB28-3DBF50DD93E0}" destId="{B84919C7-EDE7-420E-AFDA-6FB3CBFBCC01}" srcOrd="5" destOrd="0" presId="urn:microsoft.com/office/officeart/2005/8/layout/radial5"/>
    <dgm:cxn modelId="{8DDA0219-FE97-4FA8-AD6B-6B12D89F1411}" type="presParOf" srcId="{B84919C7-EDE7-420E-AFDA-6FB3CBFBCC01}" destId="{BACD7A00-8CEF-421B-9D9C-F22EB82657CD}" srcOrd="0" destOrd="0" presId="urn:microsoft.com/office/officeart/2005/8/layout/radial5"/>
    <dgm:cxn modelId="{0C83F649-9D4B-4316-8D76-50EFB6CA55F7}" type="presParOf" srcId="{4EA2F1F9-C39B-48BC-AB28-3DBF50DD93E0}" destId="{5F522FF9-DB88-43F3-94A8-A7C278FB505F}" srcOrd="6" destOrd="0" presId="urn:microsoft.com/office/officeart/2005/8/layout/radial5"/>
    <dgm:cxn modelId="{03AF7A0A-4F4E-4413-942E-3DC2A6E5F5C8}" type="presParOf" srcId="{4EA2F1F9-C39B-48BC-AB28-3DBF50DD93E0}" destId="{EBF0F327-B276-4657-896C-A534BE049D2F}" srcOrd="7" destOrd="0" presId="urn:microsoft.com/office/officeart/2005/8/layout/radial5"/>
    <dgm:cxn modelId="{C1EDD398-2E75-45F1-87DD-F004E76F025D}" type="presParOf" srcId="{EBF0F327-B276-4657-896C-A534BE049D2F}" destId="{A2CD3376-E26B-4B40-8A58-58515E79BE7E}" srcOrd="0" destOrd="0" presId="urn:microsoft.com/office/officeart/2005/8/layout/radial5"/>
    <dgm:cxn modelId="{38436BEF-A2CF-4F33-8813-E9171F3B7D45}" type="presParOf" srcId="{4EA2F1F9-C39B-48BC-AB28-3DBF50DD93E0}" destId="{FC23B4AD-4733-4810-A180-109EE2257B1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859B6-C8BA-4F9F-B1AC-EE6FB5E6B815}">
      <dsp:nvSpPr>
        <dsp:cNvPr id="0" name=""/>
        <dsp:cNvSpPr/>
      </dsp:nvSpPr>
      <dsp:spPr>
        <a:xfrm>
          <a:off x="2718001" y="1629711"/>
          <a:ext cx="985578" cy="985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TURISMO</a:t>
          </a:r>
          <a:endParaRPr lang="es-MX" sz="1300" kern="1200" dirty="0"/>
        </a:p>
      </dsp:txBody>
      <dsp:txXfrm>
        <a:off x="2862336" y="1774046"/>
        <a:ext cx="696908" cy="696908"/>
      </dsp:txXfrm>
    </dsp:sp>
    <dsp:sp modelId="{BD3CE3B5-84C5-4EAF-844D-94039517B10F}">
      <dsp:nvSpPr>
        <dsp:cNvPr id="0" name=""/>
        <dsp:cNvSpPr/>
      </dsp:nvSpPr>
      <dsp:spPr>
        <a:xfrm rot="16200000">
          <a:off x="3149918" y="1350756"/>
          <a:ext cx="121744" cy="3350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168180" y="1436037"/>
        <a:ext cx="85221" cy="201058"/>
      </dsp:txXfrm>
    </dsp:sp>
    <dsp:sp modelId="{594755B2-0B6E-4898-B4BA-945952694246}">
      <dsp:nvSpPr>
        <dsp:cNvPr id="0" name=""/>
        <dsp:cNvSpPr/>
      </dsp:nvSpPr>
      <dsp:spPr>
        <a:xfrm>
          <a:off x="2594804" y="168033"/>
          <a:ext cx="1231972" cy="12319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RECURSOS</a:t>
          </a:r>
          <a:endParaRPr lang="es-MX" sz="1200" kern="1200" dirty="0"/>
        </a:p>
      </dsp:txBody>
      <dsp:txXfrm>
        <a:off x="2775222" y="348451"/>
        <a:ext cx="871136" cy="871136"/>
      </dsp:txXfrm>
    </dsp:sp>
    <dsp:sp modelId="{97C64988-7C25-43CC-A65E-1FC1456852D3}">
      <dsp:nvSpPr>
        <dsp:cNvPr id="0" name=""/>
        <dsp:cNvSpPr/>
      </dsp:nvSpPr>
      <dsp:spPr>
        <a:xfrm>
          <a:off x="3790699" y="1954952"/>
          <a:ext cx="209879" cy="3350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790699" y="2021971"/>
        <a:ext cx="146915" cy="201058"/>
      </dsp:txXfrm>
    </dsp:sp>
    <dsp:sp modelId="{F6CA7741-DC0E-48C7-950D-C18B7FA18DB1}">
      <dsp:nvSpPr>
        <dsp:cNvPr id="0" name=""/>
        <dsp:cNvSpPr/>
      </dsp:nvSpPr>
      <dsp:spPr>
        <a:xfrm>
          <a:off x="4099578" y="1506514"/>
          <a:ext cx="1231972" cy="12319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FOMENTO AL DESAROLLO</a:t>
          </a:r>
          <a:endParaRPr lang="es-MX" sz="1200" kern="1200" dirty="0"/>
        </a:p>
      </dsp:txBody>
      <dsp:txXfrm>
        <a:off x="4279996" y="1686932"/>
        <a:ext cx="871136" cy="871136"/>
      </dsp:txXfrm>
    </dsp:sp>
    <dsp:sp modelId="{B84919C7-EDE7-420E-AFDA-6FB3CBFBCC01}">
      <dsp:nvSpPr>
        <dsp:cNvPr id="0" name=""/>
        <dsp:cNvSpPr/>
      </dsp:nvSpPr>
      <dsp:spPr>
        <a:xfrm rot="5400000">
          <a:off x="3105851" y="2639800"/>
          <a:ext cx="209879" cy="3350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3137333" y="2675337"/>
        <a:ext cx="146915" cy="201058"/>
      </dsp:txXfrm>
    </dsp:sp>
    <dsp:sp modelId="{5F522FF9-DB88-43F3-94A8-A7C278FB505F}">
      <dsp:nvSpPr>
        <dsp:cNvPr id="0" name=""/>
        <dsp:cNvSpPr/>
      </dsp:nvSpPr>
      <dsp:spPr>
        <a:xfrm>
          <a:off x="2594804" y="3011288"/>
          <a:ext cx="1231972" cy="12319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COMUNIDAD</a:t>
          </a:r>
          <a:endParaRPr lang="es-MX" sz="1200" kern="1200" dirty="0"/>
        </a:p>
      </dsp:txBody>
      <dsp:txXfrm>
        <a:off x="2775222" y="3191706"/>
        <a:ext cx="871136" cy="871136"/>
      </dsp:txXfrm>
    </dsp:sp>
    <dsp:sp modelId="{EBF0F327-B276-4657-896C-A534BE049D2F}">
      <dsp:nvSpPr>
        <dsp:cNvPr id="0" name=""/>
        <dsp:cNvSpPr/>
      </dsp:nvSpPr>
      <dsp:spPr>
        <a:xfrm rot="10800000">
          <a:off x="2421003" y="1954952"/>
          <a:ext cx="209879" cy="3350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 rot="10800000">
        <a:off x="2483967" y="2021971"/>
        <a:ext cx="146915" cy="201058"/>
      </dsp:txXfrm>
    </dsp:sp>
    <dsp:sp modelId="{FC23B4AD-4733-4810-A180-109EE2257B1C}">
      <dsp:nvSpPr>
        <dsp:cNvPr id="0" name=""/>
        <dsp:cNvSpPr/>
      </dsp:nvSpPr>
      <dsp:spPr>
        <a:xfrm>
          <a:off x="1090031" y="1506514"/>
          <a:ext cx="1231972" cy="12319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PROMOCIÓN</a:t>
          </a:r>
          <a:endParaRPr lang="es-MX" sz="1200" kern="1200" dirty="0"/>
        </a:p>
      </dsp:txBody>
      <dsp:txXfrm>
        <a:off x="1270449" y="1686932"/>
        <a:ext cx="871136" cy="871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6BC1B-74B8-4A90-B7B4-F8C5D626CF97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0D8CC-4862-4455-930F-DFA4B8590F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1723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>
                <a:solidFill>
                  <a:prstClr val="black"/>
                </a:solidFill>
              </a:rPr>
              <a:t>M. en C.A. Maricruz Vázquz Díaz</a:t>
            </a:r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DC392-C422-4AC1-84D9-D606B7808D15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66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54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497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1623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6795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16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599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142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5189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818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457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911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F5F0F9-1DB7-497B-8809-FC29C8E155BA}" type="datetimeFigureOut">
              <a:rPr lang="es-MX" smtClean="0"/>
              <a:t>11/10/2015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B0743CD-7E14-4624-B4F0-3D8AFE2A1ACF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91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0719" y="1157547"/>
            <a:ext cx="11398826" cy="4934160"/>
          </a:xfrm>
        </p:spPr>
        <p:txBody>
          <a:bodyPr>
            <a:normAutofit/>
          </a:bodyPr>
          <a:lstStyle/>
          <a:p>
            <a:pPr algn="ctr"/>
            <a:endParaRPr lang="es-MX" sz="3200" dirty="0" smtClean="0">
              <a:solidFill>
                <a:srgbClr val="FF0000"/>
              </a:solidFill>
            </a:endParaRPr>
          </a:p>
          <a:p>
            <a:pPr algn="ctr"/>
            <a:r>
              <a:rPr lang="es-MX" sz="3200" dirty="0" smtClean="0">
                <a:solidFill>
                  <a:srgbClr val="FF0000"/>
                </a:solidFill>
              </a:rPr>
              <a:t>Universidad </a:t>
            </a:r>
            <a:r>
              <a:rPr lang="es-MX" sz="3200" dirty="0">
                <a:solidFill>
                  <a:srgbClr val="FF0000"/>
                </a:solidFill>
              </a:rPr>
              <a:t>Autónoma del Estado de México</a:t>
            </a:r>
          </a:p>
          <a:p>
            <a:pPr algn="ctr"/>
            <a:r>
              <a:rPr lang="es-MX" sz="3200" dirty="0" smtClean="0">
                <a:solidFill>
                  <a:srgbClr val="FF0000"/>
                </a:solidFill>
              </a:rPr>
              <a:t>Facultad de Turismo y Gastronomía</a:t>
            </a:r>
            <a:endParaRPr lang="es-MX" sz="3200" dirty="0">
              <a:solidFill>
                <a:srgbClr val="FF0000"/>
              </a:solidFill>
            </a:endParaRPr>
          </a:p>
          <a:p>
            <a:r>
              <a:rPr lang="es-MX" sz="2400" b="1" dirty="0" smtClean="0"/>
              <a:t>Nombre </a:t>
            </a:r>
            <a:r>
              <a:rPr lang="es-MX" sz="2400" b="1" dirty="0"/>
              <a:t>del Programa:</a:t>
            </a:r>
            <a:r>
              <a:rPr lang="es-MX" sz="2400" b="1" dirty="0">
                <a:solidFill>
                  <a:srgbClr val="FF0000"/>
                </a:solidFill>
              </a:rPr>
              <a:t> Licenciatura en Turismo </a:t>
            </a:r>
          </a:p>
          <a:p>
            <a:pPr algn="just"/>
            <a:r>
              <a:rPr lang="es-MX" sz="2400" b="1" dirty="0"/>
              <a:t>Unidad de aprendizaje: </a:t>
            </a:r>
            <a:r>
              <a:rPr lang="es-MX" sz="2400" b="1" dirty="0" smtClean="0">
                <a:solidFill>
                  <a:srgbClr val="FF0000"/>
                </a:solidFill>
              </a:rPr>
              <a:t>Organizaciones Turísticas del Sector Público</a:t>
            </a:r>
            <a:endParaRPr lang="es-MX" sz="2400" b="1" dirty="0">
              <a:solidFill>
                <a:srgbClr val="FF0000"/>
              </a:solidFill>
            </a:endParaRPr>
          </a:p>
          <a:p>
            <a:r>
              <a:rPr lang="es-MX" sz="2400" b="1" dirty="0"/>
              <a:t>Área de docencia: </a:t>
            </a:r>
            <a:r>
              <a:rPr lang="es-MX" sz="2400" b="1" dirty="0">
                <a:solidFill>
                  <a:srgbClr val="FF0000"/>
                </a:solidFill>
              </a:rPr>
              <a:t>Turismo</a:t>
            </a:r>
          </a:p>
          <a:p>
            <a:r>
              <a:rPr lang="es-MX" sz="2400" b="1" dirty="0"/>
              <a:t>Carácter de la Unidad: </a:t>
            </a:r>
            <a:r>
              <a:rPr lang="es-MX" sz="2400" b="1" dirty="0">
                <a:solidFill>
                  <a:srgbClr val="FF0000"/>
                </a:solidFill>
              </a:rPr>
              <a:t>Obligatorio</a:t>
            </a:r>
          </a:p>
          <a:p>
            <a:r>
              <a:rPr lang="es-MX" sz="2400" b="1" dirty="0"/>
              <a:t>Nombre del docente:</a:t>
            </a:r>
            <a:r>
              <a:rPr lang="es-MX" sz="2400" b="1" dirty="0">
                <a:solidFill>
                  <a:srgbClr val="FF0000"/>
                </a:solidFill>
              </a:rPr>
              <a:t> M. en E. T. Victor Almeida </a:t>
            </a:r>
            <a:r>
              <a:rPr lang="es-MX" sz="2400" b="1" dirty="0" smtClean="0">
                <a:solidFill>
                  <a:srgbClr val="FF0000"/>
                </a:solidFill>
              </a:rPr>
              <a:t>Delgado</a:t>
            </a:r>
          </a:p>
          <a:p>
            <a:r>
              <a:rPr lang="es-MX" sz="2400" b="1" dirty="0" smtClean="0">
                <a:solidFill>
                  <a:schemeClr val="tx1"/>
                </a:solidFill>
              </a:rPr>
              <a:t>Fecha de elaboración</a:t>
            </a:r>
            <a:r>
              <a:rPr lang="es-MX" sz="2400" b="1" dirty="0" smtClean="0">
                <a:solidFill>
                  <a:srgbClr val="FF0000"/>
                </a:solidFill>
              </a:rPr>
              <a:t>: Agosto 2015.</a:t>
            </a:r>
            <a:endParaRPr lang="es-MX" sz="2400" b="1" dirty="0">
              <a:solidFill>
                <a:srgbClr val="FF0000"/>
              </a:solidFill>
            </a:endParaRPr>
          </a:p>
          <a:p>
            <a:endParaRPr lang="es-MX" sz="2400" dirty="0">
              <a:solidFill>
                <a:srgbClr val="FF0000"/>
              </a:solidFill>
            </a:endParaRPr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107105"/>
            <a:ext cx="1708810" cy="14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4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946" y="286603"/>
            <a:ext cx="9705110" cy="1450757"/>
          </a:xfrm>
        </p:spPr>
        <p:txBody>
          <a:bodyPr/>
          <a:lstStyle/>
          <a:p>
            <a:r>
              <a:rPr lang="es-MX" dirty="0" smtClean="0"/>
              <a:t>Limitaciones gubernamentales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0946" y="2834640"/>
            <a:ext cx="11319856" cy="4023360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Joseph </a:t>
            </a:r>
            <a:r>
              <a:rPr lang="es-MX" sz="3600" dirty="0" err="1" smtClean="0"/>
              <a:t>Ivars</a:t>
            </a:r>
            <a:r>
              <a:rPr lang="es-MX" sz="3600" dirty="0" smtClean="0"/>
              <a:t> </a:t>
            </a:r>
            <a:r>
              <a:rPr lang="es-MX" sz="3600" dirty="0" err="1" smtClean="0"/>
              <a:t>Baidal</a:t>
            </a:r>
            <a:r>
              <a:rPr lang="es-MX" sz="3600" dirty="0" smtClean="0"/>
              <a:t> señala que “los planes no se implementan, las leyes y las políticas no se imponen y el desarrollo turístico no se controla, en parte por el fallo de las organizaciones gubernamentales administrativas” (2003: 19).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078" y="1"/>
            <a:ext cx="3599707" cy="2015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19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Importancias de los Mecanismos de Coordinación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400" dirty="0" smtClean="0"/>
              <a:t>Cabe, entonces, hacer hincapié no sólo en el cometido del gobierno en su participación en el turismo, sino que es necesario comprender conceptos como la política económica y por ende, la política turística.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90430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Política Turística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3597" y="1845734"/>
            <a:ext cx="10841875" cy="4023360"/>
          </a:xfrm>
        </p:spPr>
        <p:txBody>
          <a:bodyPr>
            <a:normAutofit/>
          </a:bodyPr>
          <a:lstStyle/>
          <a:p>
            <a:pPr algn="just"/>
            <a:endParaRPr lang="es-MX" sz="4000" dirty="0" smtClean="0"/>
          </a:p>
          <a:p>
            <a:pPr algn="just"/>
            <a:r>
              <a:rPr lang="es-MX" sz="4000" dirty="0" smtClean="0"/>
              <a:t>José Silvestre Méndez define la política turística como “un conjunto de acciones que realiza el Estado en materia turística con el fin de fomentar el turismo interno y externo y las actividades ligadas a éste” (1998: 35).</a:t>
            </a:r>
            <a:endParaRPr lang="es-MX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598" y="286603"/>
            <a:ext cx="6422225" cy="2071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0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72737"/>
            <a:ext cx="10058400" cy="122820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Reconocerlo como un fenómeno complejo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5389" y="2011989"/>
            <a:ext cx="7381702" cy="4212166"/>
          </a:xfrm>
        </p:spPr>
        <p:txBody>
          <a:bodyPr>
            <a:noAutofit/>
          </a:bodyPr>
          <a:lstStyle/>
          <a:p>
            <a:pPr algn="just"/>
            <a:r>
              <a:rPr lang="es-MX" sz="4000" dirty="0" smtClean="0"/>
              <a:t>López </a:t>
            </a:r>
            <a:r>
              <a:rPr lang="es-MX" sz="4000" dirty="0" err="1" smtClean="0"/>
              <a:t>Palomeque</a:t>
            </a:r>
            <a:r>
              <a:rPr lang="es-MX" sz="4000" dirty="0" smtClean="0"/>
              <a:t> señala que “la especial dificultad de delimitar las actividades estrictamente turísticas, eleva la complejidad en el momento de afrontar el diseño de una política turística” (2004: 14).</a:t>
            </a:r>
            <a:endParaRPr lang="es-MX" sz="4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3398" y="1914004"/>
            <a:ext cx="3975947" cy="368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5400" dirty="0" smtClean="0"/>
              <a:t>Delimitación de actividades turísticas</a:t>
            </a:r>
            <a:endParaRPr lang="es-MX" sz="5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344" y="1337830"/>
            <a:ext cx="3319174" cy="23613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165" y="4373707"/>
            <a:ext cx="3619500" cy="19282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0040" y="1209675"/>
            <a:ext cx="3739576" cy="248948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164" y="1887422"/>
            <a:ext cx="3619500" cy="21907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8784" y="4228234"/>
            <a:ext cx="4230832" cy="19956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428" y="4078173"/>
            <a:ext cx="3325090" cy="221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24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821728"/>
              </p:ext>
            </p:extLst>
          </p:nvPr>
        </p:nvGraphicFramePr>
        <p:xfrm>
          <a:off x="2753591" y="1707114"/>
          <a:ext cx="6421582" cy="4245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519545" y="238991"/>
            <a:ext cx="11211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El turismo como fenómeno complejo que integra un conjunto de factores, es difícil de delimitar respecto a las atribuciones de las instancias del sector público que participan en su gestión</a:t>
            </a:r>
            <a:r>
              <a:rPr lang="es-MX" sz="2400" dirty="0" smtClean="0"/>
              <a:t>: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3700" y="5140193"/>
            <a:ext cx="1786370" cy="96323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48308" y="1946275"/>
            <a:ext cx="2152650" cy="120548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82831" y="1923633"/>
            <a:ext cx="2077239" cy="7322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6317" y="3474048"/>
            <a:ext cx="2763982" cy="78137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48308" y="4947925"/>
            <a:ext cx="2573482" cy="86447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71973" y="2976055"/>
            <a:ext cx="2290474" cy="154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2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436418"/>
            <a:ext cx="10058400" cy="5432676"/>
          </a:xfrm>
        </p:spPr>
        <p:txBody>
          <a:bodyPr>
            <a:normAutofit/>
          </a:bodyPr>
          <a:lstStyle/>
          <a:p>
            <a:pPr algn="just"/>
            <a:r>
              <a:rPr lang="es-MX" sz="4400" dirty="0" smtClean="0"/>
              <a:t>Los objetivos de la política turística son numerosos y divergentes para cada zona, región o país, además de que “van a depender de los productos turísticos existentes y de las motivaciones y directrices de las autoridades responsables de institucionalizar la política turística” (</a:t>
            </a:r>
            <a:r>
              <a:rPr lang="es-MX" sz="4400" dirty="0" err="1" smtClean="0"/>
              <a:t>Monfort</a:t>
            </a:r>
            <a:r>
              <a:rPr lang="es-MX" sz="4400" dirty="0" smtClean="0"/>
              <a:t>, 2000: 15).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7107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2117" y="2027996"/>
            <a:ext cx="4251487" cy="4133812"/>
          </a:xfrm>
        </p:spPr>
        <p:txBody>
          <a:bodyPr>
            <a:normAutofit/>
          </a:bodyPr>
          <a:lstStyle/>
          <a:p>
            <a:pPr algn="just"/>
            <a:r>
              <a:rPr lang="es-MX" sz="4800" dirty="0" smtClean="0"/>
              <a:t>El gobierno es responsable de la política pública y su administración</a:t>
            </a:r>
            <a:endParaRPr lang="es-MX" sz="4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511" y="4225843"/>
            <a:ext cx="4153201" cy="19255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314" y="2915744"/>
            <a:ext cx="2263486" cy="26296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8511" y="1882943"/>
            <a:ext cx="4031256" cy="206560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37754" y="682465"/>
            <a:ext cx="105779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400" dirty="0" smtClean="0"/>
              <a:t>Responsabilidad gubernamental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5637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MX" dirty="0" smtClean="0"/>
              <a:t>Limitaciones del trabajo de las organizaciones públicas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6562" y="1908080"/>
            <a:ext cx="5407429" cy="402336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 </a:t>
            </a:r>
            <a:r>
              <a:rPr lang="es-MX" sz="3600" dirty="0" smtClean="0"/>
              <a:t>Es necesario </a:t>
            </a:r>
            <a:r>
              <a:rPr lang="es-MX" sz="3600" dirty="0"/>
              <a:t>resaltar su naturaleza sociopolítica en el contexto de la sociedad en general, y específicamente en los beneficios o no del sector turístico como clientes finales.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642" y="1908080"/>
            <a:ext cx="4799977" cy="360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27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La política turística en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6646" y="1246910"/>
            <a:ext cx="4239491" cy="4867708"/>
          </a:xfrm>
        </p:spPr>
        <p:txBody>
          <a:bodyPr>
            <a:noAutofit/>
          </a:bodyPr>
          <a:lstStyle/>
          <a:p>
            <a:pPr algn="just"/>
            <a:r>
              <a:rPr lang="es-MX" sz="3600" dirty="0" smtClean="0"/>
              <a:t>El desarrollo de la política turística en México se ha distinguido de acuerdo con Jiménez en tres periodos perfectamente identificados a partir del concepto de López.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190" y="1423555"/>
            <a:ext cx="6727101" cy="40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83661"/>
          </a:xfrm>
        </p:spPr>
        <p:txBody>
          <a:bodyPr/>
          <a:lstStyle/>
          <a:p>
            <a:pPr algn="ctr"/>
            <a:r>
              <a:rPr lang="es-MX" dirty="0" smtClean="0"/>
              <a:t>Contenidos de la Unidad II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713" t="20230" r="20442" b="27334"/>
          <a:stretch/>
        </p:blipFill>
        <p:spPr>
          <a:xfrm>
            <a:off x="103909" y="963382"/>
            <a:ext cx="11856027" cy="530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4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9381" y="286603"/>
            <a:ext cx="11741727" cy="949915"/>
          </a:xfrm>
        </p:spPr>
        <p:txBody>
          <a:bodyPr/>
          <a:lstStyle/>
          <a:p>
            <a:r>
              <a:rPr lang="es-MX" dirty="0" smtClean="0"/>
              <a:t>Primer periodo de política turística en México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9381" y="1793780"/>
            <a:ext cx="3963093" cy="4451156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/>
              <a:t>Se considera que inicia después </a:t>
            </a:r>
            <a:r>
              <a:rPr lang="es-MX" sz="3600" dirty="0"/>
              <a:t>de 1945, al final de la segunda Guerra Mundial hasta la introducción de la aviación comercial, en 1958.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945" y="1793780"/>
            <a:ext cx="3755955" cy="22838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372" y="1793780"/>
            <a:ext cx="3819938" cy="22838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944" y="4173520"/>
            <a:ext cx="3755955" cy="197427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9363" y="4173520"/>
            <a:ext cx="3755955" cy="228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136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5636" y="286603"/>
            <a:ext cx="11242964" cy="97069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Segundo </a:t>
            </a:r>
            <a:r>
              <a:rPr lang="es-MX" dirty="0"/>
              <a:t>periodo de política turística en México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256" y="2032770"/>
            <a:ext cx="4416136" cy="4023360"/>
          </a:xfrm>
        </p:spPr>
        <p:txBody>
          <a:bodyPr/>
          <a:lstStyle/>
          <a:p>
            <a:pPr algn="just"/>
            <a:r>
              <a:rPr lang="es-MX" sz="3600" dirty="0" smtClean="0"/>
              <a:t>Considerado de </a:t>
            </a:r>
            <a:r>
              <a:rPr lang="es-MX" sz="3600" dirty="0"/>
              <a:t>1959 a 1970, momento crítico para el turismo mexicano, </a:t>
            </a:r>
            <a:r>
              <a:rPr lang="es-MX" sz="3600" dirty="0" smtClean="0"/>
              <a:t>en virtud que comienza </a:t>
            </a:r>
            <a:r>
              <a:rPr lang="es-MX" sz="3600" dirty="0"/>
              <a:t>la planeación de los centros turísticos.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808" y="1731434"/>
            <a:ext cx="3326823" cy="22178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540" y="1731434"/>
            <a:ext cx="3460172" cy="221788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808" y="4022053"/>
            <a:ext cx="3430732" cy="228715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2889" y="4022052"/>
            <a:ext cx="3326823" cy="22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65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5246" y="431253"/>
            <a:ext cx="11596255" cy="929133"/>
          </a:xfrm>
        </p:spPr>
        <p:txBody>
          <a:bodyPr/>
          <a:lstStyle/>
          <a:p>
            <a:pPr algn="ctr"/>
            <a:r>
              <a:rPr lang="es-MX" dirty="0" smtClean="0"/>
              <a:t>Tercer </a:t>
            </a:r>
            <a:r>
              <a:rPr lang="es-MX" dirty="0"/>
              <a:t>periodo de política turística en México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5245" y="1845734"/>
            <a:ext cx="4603173" cy="4023360"/>
          </a:xfrm>
        </p:spPr>
        <p:txBody>
          <a:bodyPr/>
          <a:lstStyle/>
          <a:p>
            <a:endParaRPr lang="es-MX" sz="3600" dirty="0" smtClean="0"/>
          </a:p>
          <a:p>
            <a:r>
              <a:rPr lang="es-MX" sz="3600" dirty="0" smtClean="0"/>
              <a:t>Considera el periodo a partir de 1973</a:t>
            </a:r>
            <a:r>
              <a:rPr lang="es-MX" sz="3600" dirty="0"/>
              <a:t>, cuando comienza la operación de </a:t>
            </a:r>
            <a:r>
              <a:rPr lang="es-MX" sz="3600" dirty="0" smtClean="0"/>
              <a:t>los CIP  </a:t>
            </a:r>
            <a:r>
              <a:rPr lang="es-MX" sz="3600" dirty="0"/>
              <a:t>y se observan los primeros resultados.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1545" y="1804170"/>
            <a:ext cx="3190010" cy="216515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0938" y="1804170"/>
            <a:ext cx="3470563" cy="216515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1545" y="4111070"/>
            <a:ext cx="3271501" cy="218582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0938" y="4131734"/>
            <a:ext cx="3470563" cy="216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32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0945" y="286603"/>
            <a:ext cx="11700164" cy="1450757"/>
          </a:xfrm>
        </p:spPr>
        <p:txBody>
          <a:bodyPr/>
          <a:lstStyle/>
          <a:p>
            <a:pPr algn="ctr"/>
            <a:r>
              <a:rPr lang="es-MX" dirty="0" smtClean="0"/>
              <a:t>Propuesta de </a:t>
            </a:r>
            <a:r>
              <a:rPr lang="es-MX" dirty="0"/>
              <a:t>un cuarto periodo de política turística en México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0946" y="1845734"/>
            <a:ext cx="4634346" cy="402336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600" dirty="0" smtClean="0"/>
              <a:t>Posterior a la puesta en marcha de los CIP se generó un cambio radical en la política turística de México motivado por el surgimiento de la sustentabilidad.</a:t>
            </a:r>
            <a:endParaRPr lang="es-MX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674" y="1783388"/>
            <a:ext cx="3331724" cy="221711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223" y="4098482"/>
            <a:ext cx="3313175" cy="220476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5841" y="1783388"/>
            <a:ext cx="3275268" cy="221711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l="11391" r="11733"/>
          <a:stretch/>
        </p:blipFill>
        <p:spPr>
          <a:xfrm>
            <a:off x="8677934" y="4107896"/>
            <a:ext cx="3313175" cy="218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70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7570"/>
          </a:xfrm>
        </p:spPr>
        <p:txBody>
          <a:bodyPr/>
          <a:lstStyle/>
          <a:p>
            <a:r>
              <a:rPr lang="es-MX" dirty="0" smtClean="0"/>
              <a:t>Instrumentos de política turística de hoy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64" y="1808018"/>
            <a:ext cx="4686300" cy="2172739"/>
          </a:xfrm>
          <a:prstGeom prst="rect">
            <a:avLst/>
          </a:prstGeom>
        </p:spPr>
      </p:pic>
      <p:sp>
        <p:nvSpPr>
          <p:cNvPr id="5" name="Flecha abajo 4"/>
          <p:cNvSpPr/>
          <p:nvPr/>
        </p:nvSpPr>
        <p:spPr>
          <a:xfrm>
            <a:off x="1413163" y="3532908"/>
            <a:ext cx="810491" cy="623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123" y="1808018"/>
            <a:ext cx="2271794" cy="23899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23" y="4291445"/>
            <a:ext cx="4516582" cy="1961890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>
            <a:off x="4965123" y="5091545"/>
            <a:ext cx="687531" cy="5091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9187" y="4291445"/>
            <a:ext cx="4513118" cy="1938725"/>
          </a:xfrm>
          <a:prstGeom prst="rect">
            <a:avLst/>
          </a:prstGeom>
        </p:spPr>
      </p:pic>
      <p:sp>
        <p:nvSpPr>
          <p:cNvPr id="10" name="Flecha doblada hacia arriba 9"/>
          <p:cNvSpPr/>
          <p:nvPr/>
        </p:nvSpPr>
        <p:spPr>
          <a:xfrm>
            <a:off x="10816936" y="4582391"/>
            <a:ext cx="1039091" cy="68999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2619" y="1829431"/>
            <a:ext cx="3669722" cy="2326931"/>
          </a:xfrm>
          <a:prstGeom prst="rect">
            <a:avLst/>
          </a:prstGeom>
        </p:spPr>
      </p:pic>
      <p:sp>
        <p:nvSpPr>
          <p:cNvPr id="12" name="Flecha izquierda 11"/>
          <p:cNvSpPr/>
          <p:nvPr/>
        </p:nvSpPr>
        <p:spPr>
          <a:xfrm>
            <a:off x="7377545" y="2618509"/>
            <a:ext cx="755074" cy="78970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721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9545" y="286603"/>
            <a:ext cx="11242963" cy="897961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 Las directrices de la política turística actual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4855" y="1797626"/>
            <a:ext cx="11544300" cy="426027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3600" dirty="0"/>
              <a:t>La Política Nacional Turística tiene como objeto convertir al turismo en motor de </a:t>
            </a:r>
            <a:r>
              <a:rPr lang="es-MX" sz="3600" dirty="0" smtClean="0"/>
              <a:t>desarrollo a través de: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3600" dirty="0"/>
              <a:t>O</a:t>
            </a:r>
            <a:r>
              <a:rPr lang="es-MX" sz="3600" dirty="0" smtClean="0"/>
              <a:t>rdenamiento </a:t>
            </a:r>
            <a:r>
              <a:rPr lang="es-MX" sz="3600" dirty="0"/>
              <a:t>y transformación </a:t>
            </a:r>
            <a:r>
              <a:rPr lang="es-MX" sz="3600" dirty="0" smtClean="0"/>
              <a:t>sectorial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3600" dirty="0"/>
              <a:t>I</a:t>
            </a:r>
            <a:r>
              <a:rPr lang="es-MX" sz="3600" dirty="0" smtClean="0"/>
              <a:t>nnovación y competitividad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sz="3600" dirty="0"/>
              <a:t>F</a:t>
            </a:r>
            <a:r>
              <a:rPr lang="es-MX" sz="3600" dirty="0" smtClean="0"/>
              <a:t>omento </a:t>
            </a:r>
            <a:r>
              <a:rPr lang="es-MX" sz="3600" dirty="0"/>
              <a:t>y </a:t>
            </a:r>
            <a:r>
              <a:rPr lang="es-MX" sz="3600" dirty="0" smtClean="0"/>
              <a:t>promoción </a:t>
            </a:r>
            <a:endParaRPr lang="es-MX" sz="3600" dirty="0"/>
          </a:p>
          <a:p>
            <a:pPr marL="514350" indent="-514350" algn="just">
              <a:buFont typeface="+mj-lt"/>
              <a:buAutoNum type="arabicPeriod"/>
            </a:pPr>
            <a:r>
              <a:rPr lang="es-MX" sz="3600" dirty="0" smtClean="0"/>
              <a:t>Sustentabilidad </a:t>
            </a:r>
            <a:r>
              <a:rPr lang="es-MX" sz="3600" dirty="0"/>
              <a:t>y beneficio social para promover un mayor </a:t>
            </a:r>
            <a:r>
              <a:rPr lang="es-MX" sz="3600" dirty="0" smtClean="0"/>
              <a:t>flujo de </a:t>
            </a:r>
            <a:r>
              <a:rPr lang="es-MX" sz="3600" dirty="0"/>
              <a:t>turistas y fomentar la atracción de inversiones que generen empleos y procuren el desarrollo regional </a:t>
            </a:r>
            <a:r>
              <a:rPr lang="es-MX" sz="3600" dirty="0" smtClean="0"/>
              <a:t>y comunitario</a:t>
            </a:r>
            <a:r>
              <a:rPr lang="es-MX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78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498764"/>
            <a:ext cx="10058400" cy="123859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Ordenamiento y transformación sectorial </a:t>
            </a:r>
            <a:br>
              <a:rPr lang="es-MX" dirty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9512" y="1840490"/>
            <a:ext cx="3936567" cy="212927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92" y="1840490"/>
            <a:ext cx="3786462" cy="212927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434" y="1840490"/>
            <a:ext cx="3756458" cy="225894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36392" y="4099430"/>
            <a:ext cx="117755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/>
              <a:t>Establece un cambio en </a:t>
            </a:r>
            <a:r>
              <a:rPr lang="es-MX" sz="3600" dirty="0"/>
              <a:t>los diferentes órdenes de Gobierno y a las acciones y presupuestos de las dependencias federales con incidencias en el </a:t>
            </a:r>
            <a:r>
              <a:rPr lang="es-MX" sz="3600" dirty="0" smtClean="0"/>
              <a:t>área, al tiempo, prevé </a:t>
            </a:r>
            <a:r>
              <a:rPr lang="es-MX" sz="3600" dirty="0"/>
              <a:t>la creación de un gabinete turístico presidido por el Ejecutivo federal</a:t>
            </a:r>
          </a:p>
        </p:txBody>
      </p:sp>
    </p:spTree>
    <p:extLst>
      <p:ext uri="{BB962C8B-B14F-4D97-AF65-F5344CB8AC3E}">
        <p14:creationId xmlns:p14="http://schemas.microsoft.com/office/powerpoint/2010/main" val="3234353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Innovación y competitividad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7722" y="1814561"/>
            <a:ext cx="11053857" cy="4023360"/>
          </a:xfrm>
        </p:spPr>
        <p:txBody>
          <a:bodyPr>
            <a:normAutofit/>
          </a:bodyPr>
          <a:lstStyle/>
          <a:p>
            <a:pPr algn="just"/>
            <a:r>
              <a:rPr lang="es-MX" sz="3600" dirty="0"/>
              <a:t>El país debe diversificar su oferta en el futuro y consolidar los destinos que ya existen.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062" y="3090317"/>
            <a:ext cx="3899178" cy="288715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23" y="3090317"/>
            <a:ext cx="4021284" cy="28871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1391" y="3090316"/>
            <a:ext cx="3990609" cy="28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2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Fomento y promoción 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4935682"/>
            <a:ext cx="10058400" cy="1276312"/>
          </a:xfrm>
        </p:spPr>
        <p:txBody>
          <a:bodyPr>
            <a:normAutofit/>
          </a:bodyPr>
          <a:lstStyle/>
          <a:p>
            <a:pPr algn="ctr"/>
            <a:r>
              <a:rPr lang="es-MX" sz="3600" dirty="0"/>
              <a:t>El Gobierno debe asumir su responsabilidad en la planeación y fomento.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37" y="1895885"/>
            <a:ext cx="3739139" cy="287354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991" y="1895884"/>
            <a:ext cx="3571584" cy="287354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989" y="1895884"/>
            <a:ext cx="3682189" cy="287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976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Sustentabilidad y beneficio social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2262" y="2126289"/>
            <a:ext cx="4274820" cy="4023360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600" dirty="0" smtClean="0"/>
              <a:t>Mayor </a:t>
            </a:r>
            <a:r>
              <a:rPr lang="es-MX" sz="3600" dirty="0"/>
              <a:t>flujo de turistas y fomentar la atracción de inversiones que generen empleos y procuren el desarrollo regional y comunitario.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744" y="1844098"/>
            <a:ext cx="6116089" cy="254865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744" y="4499494"/>
            <a:ext cx="3002974" cy="182164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1859" y="4499494"/>
            <a:ext cx="3002974" cy="182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97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761560"/>
            <a:ext cx="10058400" cy="742097"/>
          </a:xfrm>
        </p:spPr>
        <p:txBody>
          <a:bodyPr/>
          <a:lstStyle/>
          <a:p>
            <a:pPr algn="ctr"/>
            <a:r>
              <a:rPr lang="es-MX" dirty="0" smtClean="0"/>
              <a:t>Presentación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0159" y="780636"/>
            <a:ext cx="10280765" cy="5164282"/>
          </a:xfrm>
        </p:spPr>
        <p:txBody>
          <a:bodyPr>
            <a:noAutofit/>
          </a:bodyPr>
          <a:lstStyle/>
          <a:p>
            <a:pPr algn="just"/>
            <a:endParaRPr lang="es-MX" sz="3600" dirty="0" smtClean="0"/>
          </a:p>
          <a:p>
            <a:pPr algn="just"/>
            <a:endParaRPr lang="es-MX" sz="3600" dirty="0"/>
          </a:p>
          <a:p>
            <a:pPr algn="just"/>
            <a:r>
              <a:rPr lang="es-MX" sz="3600" dirty="0" smtClean="0"/>
              <a:t>Con base en la estructura de la Unidad de Aprendizaje el presente material presente apoyar el análisis de políticas, planes y programas de desarrollo turístico, que permitan precisar características de las organizaciones turísticas del sector público, a fin de identificar  las políticas que deban regir tales diseños de planes y programas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1502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1189" y="889277"/>
            <a:ext cx="10058400" cy="482324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 smtClean="0"/>
              <a:t>Estrategia para lograr los objetivos de la política turística: Agendas </a:t>
            </a:r>
            <a:r>
              <a:rPr lang="es-MX" dirty="0"/>
              <a:t>de Competitividad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2509" y="1839192"/>
            <a:ext cx="11554691" cy="4384964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MX" sz="3200" dirty="0"/>
              <a:t>Determinar la situación actual del sector turístico en los destinos seleccionados.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• Diseñar una agenda con propuestas basadas en criterios e indicadores de competitividad </a:t>
            </a:r>
            <a:r>
              <a:rPr lang="es-MX" sz="3200" dirty="0" smtClean="0"/>
              <a:t>comunes que </a:t>
            </a:r>
            <a:r>
              <a:rPr lang="es-MX" sz="3200" dirty="0"/>
              <a:t>respondan a la problemática particular de cada destino.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• Generar un Tablero de Control de Competitividad para Destinos Turísticos (TCCDT) que </a:t>
            </a:r>
            <a:r>
              <a:rPr lang="es-MX" sz="3200" dirty="0" smtClean="0"/>
              <a:t>permita evaluar </a:t>
            </a:r>
            <a:r>
              <a:rPr lang="es-MX" sz="3200" dirty="0"/>
              <a:t>avances y contar con criterios sólidos para canalizar recursos a los destinos.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3200" dirty="0"/>
              <a:t>• Contar con una cartera de proyectos viables para ser financiados mediante los Convenios de </a:t>
            </a:r>
            <a:r>
              <a:rPr lang="es-MX" sz="3200" dirty="0" smtClean="0"/>
              <a:t>Subsidios o </a:t>
            </a:r>
            <a:r>
              <a:rPr lang="es-MX" sz="3200" dirty="0"/>
              <a:t>apoyados con esquemas financieros alternos.</a:t>
            </a:r>
          </a:p>
        </p:txBody>
      </p:sp>
    </p:spTree>
    <p:extLst>
      <p:ext uri="{BB962C8B-B14F-4D97-AF65-F5344CB8AC3E}">
        <p14:creationId xmlns:p14="http://schemas.microsoft.com/office/powerpoint/2010/main" val="294509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4991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Se retorna al supuesto de la importancia de la planificación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4000" dirty="0"/>
              <a:t>Un destino sin planeación urbana, es un destino sin futuro próspero, la evidencia de los trabajos </a:t>
            </a:r>
            <a:r>
              <a:rPr lang="es-MX" sz="4000" dirty="0" smtClean="0"/>
              <a:t>de muchos </a:t>
            </a:r>
            <a:r>
              <a:rPr lang="es-MX" sz="4000" dirty="0"/>
              <a:t>destinos en la materia, amerita un reconocimiento de los casos exitosos, así como las </a:t>
            </a:r>
            <a:r>
              <a:rPr lang="es-MX" sz="4000" dirty="0" smtClean="0"/>
              <a:t>áreas de </a:t>
            </a:r>
            <a:r>
              <a:rPr lang="es-MX" sz="4000" dirty="0"/>
              <a:t>oportunidad para mejorar la actuación de las autoridades</a:t>
            </a:r>
            <a:r>
              <a:rPr lang="es-MX" sz="4000" dirty="0" smtClean="0"/>
              <a:t>.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36530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pPr algn="just"/>
            <a:r>
              <a:rPr lang="es-MX" sz="2400" dirty="0"/>
              <a:t>Ander </a:t>
            </a:r>
            <a:r>
              <a:rPr lang="es-MX" sz="2400" dirty="0" err="1"/>
              <a:t>Egg</a:t>
            </a:r>
            <a:r>
              <a:rPr lang="es-MX" sz="2400" dirty="0"/>
              <a:t>, Ezequiel. (1991). Introducción a la planificación. Editorial Siglo XXI. Madrid, España.</a:t>
            </a:r>
          </a:p>
          <a:p>
            <a:pPr algn="just"/>
            <a:r>
              <a:rPr lang="es-MX" sz="2400" dirty="0" err="1" smtClean="0"/>
              <a:t>Elliot</a:t>
            </a:r>
            <a:r>
              <a:rPr lang="es-MX" sz="2400" dirty="0" smtClean="0"/>
              <a:t>, James. ( 2005). Turismo, Política y Administración del Sector Público. Congreso de la Unión . México.</a:t>
            </a:r>
          </a:p>
          <a:p>
            <a:pPr algn="just"/>
            <a:r>
              <a:rPr lang="es-MX" sz="2400" dirty="0" err="1"/>
              <a:t>Jimenez</a:t>
            </a:r>
            <a:r>
              <a:rPr lang="es-MX" sz="2400" dirty="0"/>
              <a:t>, Alfonso de Jesús. (1990). Turismo, estructura y desarrollo. Editorial  </a:t>
            </a:r>
            <a:r>
              <a:rPr lang="es-MX" sz="2400" dirty="0" err="1"/>
              <a:t>Porrua</a:t>
            </a:r>
            <a:r>
              <a:rPr lang="es-MX" sz="2400" dirty="0"/>
              <a:t>. México.</a:t>
            </a:r>
          </a:p>
          <a:p>
            <a:pPr algn="just"/>
            <a:r>
              <a:rPr lang="es-MX" sz="2400" dirty="0" smtClean="0"/>
              <a:t>López </a:t>
            </a:r>
            <a:r>
              <a:rPr lang="es-MX" sz="2400" dirty="0" err="1" smtClean="0"/>
              <a:t>Palomeque</a:t>
            </a:r>
            <a:r>
              <a:rPr lang="es-MX" sz="2400" dirty="0" smtClean="0"/>
              <a:t> Francisco. (2014).Turismo y territorio. Editorial Tirant lo Blanch. España, Esp.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713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La planificación y la política turística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De </a:t>
            </a:r>
            <a:r>
              <a:rPr lang="es-MX" sz="3600" dirty="0" smtClean="0"/>
              <a:t>acuerdo con lo que señala Ezequiel Ander-</a:t>
            </a:r>
            <a:r>
              <a:rPr lang="es-MX" sz="3600" dirty="0" err="1" smtClean="0"/>
              <a:t>Egg</a:t>
            </a:r>
            <a:r>
              <a:rPr lang="es-MX" sz="3600" dirty="0" smtClean="0"/>
              <a:t> la planificación </a:t>
            </a:r>
            <a:r>
              <a:rPr lang="es-MX" sz="3600" dirty="0"/>
              <a:t>permite </a:t>
            </a:r>
            <a:r>
              <a:rPr lang="es-MX" sz="3600" dirty="0" smtClean="0"/>
              <a:t>organizar</a:t>
            </a:r>
            <a:r>
              <a:rPr lang="es-MX" sz="3600" dirty="0"/>
              <a:t>, a través de un conjunto de procedimientos, unas actividades con las que pretendemos alcanzar unos objetivos y se disponen y racionalizan los recursos de que se puede disponer.</a:t>
            </a:r>
            <a:endParaRPr lang="es-MX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530" y="4439593"/>
            <a:ext cx="3228304" cy="214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198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465" t="13101" r="28744" b="6776"/>
          <a:stretch/>
        </p:blipFill>
        <p:spPr>
          <a:xfrm>
            <a:off x="4274959" y="1839190"/>
            <a:ext cx="7917041" cy="436036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116479" y="625825"/>
            <a:ext cx="92303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 smtClean="0"/>
              <a:t>Marco general de planificación en México</a:t>
            </a:r>
            <a:endParaRPr lang="es-MX" sz="4000" dirty="0"/>
          </a:p>
        </p:txBody>
      </p:sp>
      <p:sp>
        <p:nvSpPr>
          <p:cNvPr id="3" name="Rectángulo 2"/>
          <p:cNvSpPr/>
          <p:nvPr/>
        </p:nvSpPr>
        <p:spPr>
          <a:xfrm>
            <a:off x="83128" y="1839190"/>
            <a:ext cx="40524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/>
              <a:t>El instrumento que establece los ejes rectores es el Plan Nacional de Desarrollo 2013-2018 y de ahí parte la determinación de los factores que debe considerar el instrumento aplicable al sector turístico como lo es el Programa Sectorial de Turismo.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2394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12261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Visión del gobierno federal respecto al sector turístico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5225" y="1298863"/>
            <a:ext cx="7402484" cy="5434445"/>
          </a:xfrm>
        </p:spPr>
        <p:txBody>
          <a:bodyPr>
            <a:noAutofit/>
          </a:bodyPr>
          <a:lstStyle/>
          <a:p>
            <a:pPr algn="just"/>
            <a:r>
              <a:rPr lang="es-MX" sz="3200" dirty="0"/>
              <a:t>E</a:t>
            </a:r>
            <a:r>
              <a:rPr lang="es-MX" sz="3200" dirty="0" smtClean="0"/>
              <a:t>l turismo es una actividad que en México tiene una importancia vital por su aportación al producto interno y a la balanza de pagos.</a:t>
            </a:r>
          </a:p>
          <a:p>
            <a:pPr algn="just"/>
            <a:r>
              <a:rPr lang="es-MX" sz="3200" dirty="0"/>
              <a:t>P</a:t>
            </a:r>
            <a:r>
              <a:rPr lang="es-MX" sz="3200" dirty="0" smtClean="0"/>
              <a:t>resencia del sector en los programas de desarrollo nacional, por lo que se hacen necesarias políticas públicas orientadas a lograr que nuestro país sea competitivo en los mercados turísticos mundiales.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299" y="1236517"/>
            <a:ext cx="3768167" cy="207651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299" y="3770228"/>
            <a:ext cx="3768167" cy="208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2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3390" y="981582"/>
            <a:ext cx="10515600" cy="414192"/>
          </a:xfrm>
        </p:spPr>
        <p:txBody>
          <a:bodyPr>
            <a:normAutofit fontScale="90000"/>
          </a:bodyPr>
          <a:lstStyle/>
          <a:p>
            <a:pPr algn="r"/>
            <a:r>
              <a:rPr lang="es-MX" b="1" dirty="0" smtClean="0"/>
              <a:t>La gestión pública en el turismo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6418" y="1814947"/>
            <a:ext cx="11388437" cy="465859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MX" sz="5100" dirty="0" smtClean="0"/>
              <a:t>El gobierno, de acuerdo con </a:t>
            </a:r>
            <a:r>
              <a:rPr lang="es-MX" sz="5100" dirty="0" err="1" smtClean="0"/>
              <a:t>Elliot</a:t>
            </a:r>
            <a:r>
              <a:rPr lang="es-MX" sz="5100" dirty="0" smtClean="0"/>
              <a:t> (1997) juega un papel definitivo en el desarrollo de la actividad turística de México: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MX" sz="5100" dirty="0"/>
              <a:t>T</a:t>
            </a:r>
            <a:r>
              <a:rPr lang="es-MX" sz="5100" dirty="0" smtClean="0"/>
              <a:t>iene el poder de crear políticas públicas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MX" sz="5100" dirty="0" smtClean="0"/>
              <a:t> Así como el marco de acción legal y financiero que el turismo requiere para su desarrollo.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MX" sz="5100" dirty="0" smtClean="0"/>
              <a:t>El </a:t>
            </a:r>
            <a:r>
              <a:rPr lang="es-MX" sz="5100" dirty="0"/>
              <a:t>e</a:t>
            </a:r>
            <a:r>
              <a:rPr lang="es-MX" sz="5100" dirty="0" smtClean="0"/>
              <a:t>stado puede proveer al turismo infraestructura.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MX" sz="5100" dirty="0" smtClean="0"/>
              <a:t>Controlar la ‘industria’ y sus actividades en virtud de lograr que las actividades y los estándares de seguridad se mantengan en el interés público.</a:t>
            </a:r>
          </a:p>
          <a:p>
            <a:pPr marL="0" indent="0" algn="r">
              <a:buNone/>
            </a:pP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973" y="209407"/>
            <a:ext cx="3692236" cy="132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6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9669" y="494421"/>
            <a:ext cx="10686011" cy="991479"/>
          </a:xfrm>
        </p:spPr>
        <p:txBody>
          <a:bodyPr>
            <a:noAutofit/>
          </a:bodyPr>
          <a:lstStyle/>
          <a:p>
            <a:pPr algn="just"/>
            <a:r>
              <a:rPr lang="es-MX" dirty="0" smtClean="0"/>
              <a:t>Dentro de la función de la estructura administrativa se encuentra: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2489" y="1818409"/>
            <a:ext cx="6477694" cy="4300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marL="742950" indent="-742950">
              <a:buFont typeface="+mj-lt"/>
              <a:buAutoNum type="arabicPeriod"/>
            </a:pPr>
            <a:r>
              <a:rPr lang="es-MX" sz="3600" dirty="0" smtClean="0"/>
              <a:t>Diseñar productos turísticos con base en insumos clave</a:t>
            </a:r>
          </a:p>
          <a:p>
            <a:pPr marL="742950" indent="-742950">
              <a:buFont typeface="+mj-lt"/>
              <a:buAutoNum type="arabicPeriod"/>
            </a:pPr>
            <a:r>
              <a:rPr lang="es-MX" sz="3600" dirty="0" smtClean="0"/>
              <a:t>Impulsar la promoción</a:t>
            </a:r>
          </a:p>
          <a:p>
            <a:pPr marL="742950" indent="-742950">
              <a:buFont typeface="+mj-lt"/>
              <a:buAutoNum type="arabicPeriod"/>
            </a:pPr>
            <a:r>
              <a:rPr lang="es-MX" sz="3600" dirty="0" smtClean="0"/>
              <a:t>Fomentar el desarrollo</a:t>
            </a:r>
          </a:p>
          <a:p>
            <a:pPr marL="742950" indent="-742950">
              <a:buFont typeface="+mj-lt"/>
              <a:buAutoNum type="arabicPeriod"/>
            </a:pPr>
            <a:r>
              <a:rPr lang="es-MX" sz="3600" dirty="0"/>
              <a:t>F</a:t>
            </a:r>
            <a:r>
              <a:rPr lang="es-MX" sz="3600" dirty="0" smtClean="0"/>
              <a:t>inanciamiento y el estudio del turismo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191" y="1745673"/>
            <a:ext cx="5780809" cy="437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2005445"/>
            <a:ext cx="11668991" cy="4166755"/>
          </a:xfrm>
        </p:spPr>
        <p:txBody>
          <a:bodyPr>
            <a:noAutofit/>
          </a:bodyPr>
          <a:lstStyle/>
          <a:p>
            <a:pPr algn="just"/>
            <a:r>
              <a:rPr lang="es-MX" sz="3600" dirty="0" smtClean="0"/>
              <a:t>“ La intervención de la administración pública en el sector turístico en el último medio siglo, formalizado en lo que se denomina política turística, </a:t>
            </a:r>
            <a:r>
              <a:rPr lang="es-MX" sz="3600" u="sng" dirty="0" smtClean="0"/>
              <a:t>se ha ido adaptando a los factores condicionantes y a las diversas necesidades del sector</a:t>
            </a:r>
            <a:r>
              <a:rPr lang="es-MX" sz="3600" dirty="0" smtClean="0"/>
              <a:t> y </a:t>
            </a:r>
            <a:r>
              <a:rPr lang="es-MX" sz="3600" u="sng" dirty="0" smtClean="0"/>
              <a:t>la evolución y los cambios en la organización de la administración turística </a:t>
            </a:r>
            <a:r>
              <a:rPr lang="es-MX" sz="3600" dirty="0" smtClean="0"/>
              <a:t>y en política turística durante las últimas décadas” (López, 2004: 36).</a:t>
            </a:r>
            <a:endParaRPr lang="es-MX" sz="3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54" y="142875"/>
            <a:ext cx="2156902" cy="177944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701636" y="529936"/>
            <a:ext cx="9112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Las organizaciones turísticas del sector público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17842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1388</Words>
  <Application>Microsoft Office PowerPoint</Application>
  <PresentationFormat>Personalizado</PresentationFormat>
  <Paragraphs>97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Retrospección</vt:lpstr>
      <vt:lpstr>Presentación de PowerPoint</vt:lpstr>
      <vt:lpstr>Contenidos de la Unidad II</vt:lpstr>
      <vt:lpstr>Presentación</vt:lpstr>
      <vt:lpstr>La planificación y la política turística</vt:lpstr>
      <vt:lpstr>Presentación de PowerPoint</vt:lpstr>
      <vt:lpstr>Visión del gobierno federal respecto al sector turístico</vt:lpstr>
      <vt:lpstr>La gestión pública en el turismo</vt:lpstr>
      <vt:lpstr>Dentro de la función de la estructura administrativa se encuentra:</vt:lpstr>
      <vt:lpstr>Presentación de PowerPoint</vt:lpstr>
      <vt:lpstr>Limitaciones gubernamentales</vt:lpstr>
      <vt:lpstr>Importancias de los Mecanismos de Coordinación</vt:lpstr>
      <vt:lpstr>Política Turística</vt:lpstr>
      <vt:lpstr>Reconocerlo como un fenómeno complejo</vt:lpstr>
      <vt:lpstr>Delimitación de actividades turísticas</vt:lpstr>
      <vt:lpstr>Presentación de PowerPoint</vt:lpstr>
      <vt:lpstr>Presentación de PowerPoint</vt:lpstr>
      <vt:lpstr>Presentación de PowerPoint</vt:lpstr>
      <vt:lpstr>Limitaciones del trabajo de las organizaciones públicas</vt:lpstr>
      <vt:lpstr>La política turística en México</vt:lpstr>
      <vt:lpstr>Primer periodo de política turística en México</vt:lpstr>
      <vt:lpstr>Segundo periodo de política turística en México</vt:lpstr>
      <vt:lpstr>Tercer periodo de política turística en México</vt:lpstr>
      <vt:lpstr>Propuesta de un cuarto periodo de política turística en México</vt:lpstr>
      <vt:lpstr>Instrumentos de política turística de hoy</vt:lpstr>
      <vt:lpstr> Las directrices de la política turística actual</vt:lpstr>
      <vt:lpstr>Ordenamiento y transformación sectorial  </vt:lpstr>
      <vt:lpstr>Innovación y competitividad </vt:lpstr>
      <vt:lpstr>Fomento y promoción  </vt:lpstr>
      <vt:lpstr>Sustentabilidad y beneficio social </vt:lpstr>
      <vt:lpstr>Estrategia para lograr los objetivos de la política turística: Agendas de Competitividad</vt:lpstr>
      <vt:lpstr>Se retorna al supuesto de la importancia de la planificación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Victora</dc:creator>
  <cp:lastModifiedBy>Victoralmeida</cp:lastModifiedBy>
  <cp:revision>52</cp:revision>
  <dcterms:created xsi:type="dcterms:W3CDTF">2015-10-01T16:42:06Z</dcterms:created>
  <dcterms:modified xsi:type="dcterms:W3CDTF">2015-10-12T04:41:30Z</dcterms:modified>
</cp:coreProperties>
</file>