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2" r:id="rId2"/>
    <p:sldId id="290" r:id="rId3"/>
    <p:sldId id="291" r:id="rId4"/>
    <p:sldId id="257" r:id="rId5"/>
    <p:sldId id="260" r:id="rId6"/>
    <p:sldId id="263" r:id="rId7"/>
    <p:sldId id="266" r:id="rId8"/>
    <p:sldId id="267" r:id="rId9"/>
    <p:sldId id="268" r:id="rId10"/>
    <p:sldId id="292" r:id="rId11"/>
    <p:sldId id="293" r:id="rId12"/>
    <p:sldId id="294" r:id="rId13"/>
    <p:sldId id="258" r:id="rId14"/>
    <p:sldId id="269" r:id="rId15"/>
    <p:sldId id="270" r:id="rId16"/>
    <p:sldId id="273" r:id="rId17"/>
    <p:sldId id="275" r:id="rId18"/>
    <p:sldId id="287" r:id="rId19"/>
    <p:sldId id="285" r:id="rId20"/>
    <p:sldId id="288" r:id="rId21"/>
    <p:sldId id="277" r:id="rId22"/>
    <p:sldId id="283" r:id="rId23"/>
    <p:sldId id="284" r:id="rId24"/>
    <p:sldId id="278" r:id="rId25"/>
    <p:sldId id="279" r:id="rId26"/>
    <p:sldId id="280" r:id="rId27"/>
    <p:sldId id="281" r:id="rId28"/>
    <p:sldId id="282" r:id="rId29"/>
    <p:sldId id="295" r:id="rId30"/>
    <p:sldId id="28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10/11/2015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s.wikipedia.org/wiki/Gobierno_de_M%C3%A9xico" TargetMode="External"/><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hyperlink" Target="https://es.wikipedia.org/wiki/Paraestatalidad" TargetMode="External"/><Relationship Id="rId4" Type="http://schemas.openxmlformats.org/officeDocument/2006/relationships/hyperlink" Target="https://es.wikipedia.org/wiki/Centralism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1" y="5652654"/>
            <a:ext cx="10506797" cy="862445"/>
          </a:xfrm>
        </p:spPr>
        <p:txBody>
          <a:bodyPr>
            <a:normAutofit fontScale="90000"/>
          </a:bodyPr>
          <a:lstStyle/>
          <a:p>
            <a:pPr algn="ctr"/>
            <a:r>
              <a:rPr lang="es-MX" dirty="0" smtClean="0"/>
              <a:t>Elaboró: m. en e.t. </a:t>
            </a:r>
            <a:r>
              <a:rPr lang="es-MX" dirty="0" err="1" smtClean="0"/>
              <a:t>Victor</a:t>
            </a:r>
            <a:r>
              <a:rPr lang="es-MX" dirty="0" smtClean="0"/>
              <a:t> Almeida delgado</a:t>
            </a:r>
            <a:endParaRPr lang="es-MX" dirty="0"/>
          </a:p>
        </p:txBody>
      </p:sp>
      <p:sp>
        <p:nvSpPr>
          <p:cNvPr id="3" name="Marcador de contenido 2"/>
          <p:cNvSpPr>
            <a:spLocks noGrp="1"/>
          </p:cNvSpPr>
          <p:nvPr>
            <p:ph idx="1"/>
          </p:nvPr>
        </p:nvSpPr>
        <p:spPr>
          <a:xfrm>
            <a:off x="684212" y="0"/>
            <a:ext cx="10361324" cy="5652654"/>
          </a:xfrm>
        </p:spPr>
        <p:txBody>
          <a:bodyPr>
            <a:normAutofit fontScale="92500" lnSpcReduction="20000"/>
          </a:bodyPr>
          <a:lstStyle/>
          <a:p>
            <a:pPr marL="0" indent="0" algn="ctr">
              <a:buNone/>
            </a:pPr>
            <a:r>
              <a:rPr lang="es-MX" sz="2200" b="1" dirty="0"/>
              <a:t>UNIVERSIDAD AUTÓNOMA DEL ESTADO DE MÉXICO</a:t>
            </a:r>
            <a:br>
              <a:rPr lang="es-MX" sz="2200" b="1" dirty="0"/>
            </a:br>
            <a:r>
              <a:rPr lang="es-MX" sz="2200" b="1" dirty="0"/>
              <a:t/>
            </a:r>
            <a:br>
              <a:rPr lang="es-MX" sz="2200" b="1" dirty="0"/>
            </a:br>
            <a:r>
              <a:rPr lang="es-MX" sz="2200" b="1" dirty="0"/>
              <a:t>FACULTAD DE </a:t>
            </a:r>
            <a:r>
              <a:rPr lang="es-MX" sz="2200" b="1" dirty="0" smtClean="0"/>
              <a:t>TURISMO Y GASTRONOMÍA</a:t>
            </a:r>
            <a:r>
              <a:rPr lang="es-MX" dirty="0"/>
              <a:t/>
            </a:r>
            <a:br>
              <a:rPr lang="es-MX" dirty="0"/>
            </a:br>
            <a:r>
              <a:rPr lang="es-MX" dirty="0"/>
              <a:t/>
            </a:r>
            <a:br>
              <a:rPr lang="es-MX" dirty="0"/>
            </a:br>
            <a:r>
              <a:rPr lang="es-MX" dirty="0"/>
              <a:t/>
            </a:r>
            <a:br>
              <a:rPr lang="es-MX" dirty="0"/>
            </a:br>
            <a:r>
              <a:rPr lang="es-MX" dirty="0"/>
              <a:t/>
            </a:r>
            <a:br>
              <a:rPr lang="es-MX" dirty="0"/>
            </a:br>
            <a:r>
              <a:rPr lang="es-MX" dirty="0"/>
              <a:t/>
            </a:r>
            <a:br>
              <a:rPr lang="es-MX" dirty="0"/>
            </a:br>
            <a:r>
              <a:rPr lang="es-MX" dirty="0"/>
              <a:t/>
            </a:r>
            <a:br>
              <a:rPr lang="es-MX" dirty="0"/>
            </a:br>
            <a:r>
              <a:rPr lang="es-MX" dirty="0"/>
              <a:t/>
            </a:r>
            <a:br>
              <a:rPr lang="es-MX" dirty="0"/>
            </a:br>
            <a:endParaRPr lang="es-MX" dirty="0" smtClean="0"/>
          </a:p>
          <a:p>
            <a:pPr algn="ctr"/>
            <a:endParaRPr lang="es-MX" dirty="0" smtClean="0"/>
          </a:p>
          <a:p>
            <a:pPr algn="ctr"/>
            <a:endParaRPr lang="es-MX" dirty="0"/>
          </a:p>
          <a:p>
            <a:pPr algn="ctr"/>
            <a:endParaRPr lang="es-MX" dirty="0" smtClean="0"/>
          </a:p>
          <a:p>
            <a:pPr algn="ctr"/>
            <a:endParaRPr lang="es-MX" dirty="0"/>
          </a:p>
          <a:p>
            <a:pPr marL="0" indent="0" algn="ctr">
              <a:buNone/>
            </a:pPr>
            <a:r>
              <a:rPr lang="es-MX" sz="2200" b="1" dirty="0" smtClean="0"/>
              <a:t>Material </a:t>
            </a:r>
            <a:r>
              <a:rPr lang="es-MX" sz="2200" b="1" dirty="0"/>
              <a:t>Didáctico </a:t>
            </a:r>
            <a:r>
              <a:rPr lang="es-MX" sz="2200" b="1" dirty="0" err="1"/>
              <a:t>Proyectable</a:t>
            </a:r>
            <a:r>
              <a:rPr lang="es-MX" sz="2200" b="1" dirty="0"/>
              <a:t> para </a:t>
            </a:r>
            <a:r>
              <a:rPr lang="es-MX" sz="2200" b="1" dirty="0" smtClean="0"/>
              <a:t>la Unidad I de la</a:t>
            </a:r>
            <a:r>
              <a:rPr lang="es-MX" sz="2200" b="1" dirty="0"/>
              <a:t/>
            </a:r>
            <a:br>
              <a:rPr lang="es-MX" sz="2200" b="1" dirty="0"/>
            </a:br>
            <a:r>
              <a:rPr lang="es-MX" sz="2200" b="1" dirty="0"/>
              <a:t>Unidad de Aprendizaje: </a:t>
            </a:r>
            <a:r>
              <a:rPr lang="es-MX" sz="2200" b="1" dirty="0" smtClean="0"/>
              <a:t>Organizaciones Turísticas del Sector Público</a:t>
            </a:r>
            <a:r>
              <a:rPr lang="es-MX" sz="2200" b="1" dirty="0"/>
              <a:t/>
            </a:r>
            <a:br>
              <a:rPr lang="es-MX" sz="2200" b="1" dirty="0"/>
            </a:br>
            <a:r>
              <a:rPr lang="es-MX" sz="2200" b="1" dirty="0"/>
              <a:t/>
            </a:r>
            <a:br>
              <a:rPr lang="es-MX" sz="2200" b="1" dirty="0"/>
            </a:br>
            <a:r>
              <a:rPr lang="es-MX" sz="2200" b="1" dirty="0"/>
              <a:t>Licenciatura en </a:t>
            </a:r>
            <a:r>
              <a:rPr lang="es-MX" sz="2200" b="1" dirty="0" smtClean="0"/>
              <a:t>Turismo</a:t>
            </a:r>
          </a:p>
          <a:p>
            <a:pPr marL="0" indent="0" algn="ctr">
              <a:buNone/>
            </a:pPr>
            <a:r>
              <a:rPr lang="es-MX" sz="2200" b="1" dirty="0" smtClean="0"/>
              <a:t>Fecha de elaboración: Agosto 2015</a:t>
            </a:r>
            <a:r>
              <a:rPr lang="es-MX" dirty="0"/>
              <a:t/>
            </a:r>
            <a:br>
              <a:rPr lang="es-MX" dirty="0"/>
            </a:br>
            <a:endParaRPr lang="es-MX" dirty="0"/>
          </a:p>
        </p:txBody>
      </p:sp>
      <p:pic>
        <p:nvPicPr>
          <p:cNvPr id="4" name="Imagen 3"/>
          <p:cNvPicPr>
            <a:picLocks noChangeAspect="1"/>
          </p:cNvPicPr>
          <p:nvPr/>
        </p:nvPicPr>
        <p:blipFill>
          <a:blip r:embed="rId2"/>
          <a:stretch>
            <a:fillRect/>
          </a:stretch>
        </p:blipFill>
        <p:spPr>
          <a:xfrm>
            <a:off x="4956464" y="1311428"/>
            <a:ext cx="2210013" cy="2006973"/>
          </a:xfrm>
          <a:prstGeom prst="rect">
            <a:avLst/>
          </a:prstGeom>
        </p:spPr>
      </p:pic>
    </p:spTree>
    <p:extLst>
      <p:ext uri="{BB962C8B-B14F-4D97-AF65-F5344CB8AC3E}">
        <p14:creationId xmlns:p14="http://schemas.microsoft.com/office/powerpoint/2010/main" val="4173421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8967" y="415636"/>
            <a:ext cx="11182206" cy="5070764"/>
          </a:xfrm>
        </p:spPr>
        <p:txBody>
          <a:bodyPr>
            <a:noAutofit/>
          </a:bodyPr>
          <a:lstStyle/>
          <a:p>
            <a:r>
              <a:rPr lang="es-MX" sz="4000" dirty="0" smtClean="0"/>
              <a:t>Democrática</a:t>
            </a:r>
          </a:p>
          <a:p>
            <a:r>
              <a:rPr lang="es-MX" sz="4000" dirty="0" smtClean="0"/>
              <a:t>Legislativa</a:t>
            </a:r>
          </a:p>
          <a:p>
            <a:r>
              <a:rPr lang="es-MX" sz="4000" dirty="0" smtClean="0"/>
              <a:t>Constitucional</a:t>
            </a:r>
          </a:p>
          <a:p>
            <a:r>
              <a:rPr lang="es-MX" sz="4000" dirty="0" smtClean="0"/>
              <a:t>Administrativa</a:t>
            </a:r>
          </a:p>
          <a:p>
            <a:r>
              <a:rPr lang="es-MX" sz="4000" dirty="0" smtClean="0"/>
              <a:t>Judicial</a:t>
            </a:r>
            <a:endParaRPr lang="es-MX" sz="4000" dirty="0"/>
          </a:p>
        </p:txBody>
      </p:sp>
      <p:pic>
        <p:nvPicPr>
          <p:cNvPr id="4" name="Imagen 3"/>
          <p:cNvPicPr>
            <a:picLocks noChangeAspect="1"/>
          </p:cNvPicPr>
          <p:nvPr/>
        </p:nvPicPr>
        <p:blipFill>
          <a:blip r:embed="rId2"/>
          <a:stretch>
            <a:fillRect/>
          </a:stretch>
        </p:blipFill>
        <p:spPr>
          <a:xfrm>
            <a:off x="4468091" y="415636"/>
            <a:ext cx="2795154" cy="1942872"/>
          </a:xfrm>
          <a:prstGeom prst="rect">
            <a:avLst/>
          </a:prstGeom>
        </p:spPr>
      </p:pic>
      <p:pic>
        <p:nvPicPr>
          <p:cNvPr id="5" name="Imagen 4"/>
          <p:cNvPicPr>
            <a:picLocks noChangeAspect="1"/>
          </p:cNvPicPr>
          <p:nvPr/>
        </p:nvPicPr>
        <p:blipFill>
          <a:blip r:embed="rId3"/>
          <a:stretch>
            <a:fillRect/>
          </a:stretch>
        </p:blipFill>
        <p:spPr>
          <a:xfrm>
            <a:off x="9086994" y="322118"/>
            <a:ext cx="2923740" cy="1942872"/>
          </a:xfrm>
          <a:prstGeom prst="rect">
            <a:avLst/>
          </a:prstGeom>
        </p:spPr>
      </p:pic>
      <p:pic>
        <p:nvPicPr>
          <p:cNvPr id="6" name="Imagen 5"/>
          <p:cNvPicPr>
            <a:picLocks noChangeAspect="1"/>
          </p:cNvPicPr>
          <p:nvPr/>
        </p:nvPicPr>
        <p:blipFill>
          <a:blip r:embed="rId4"/>
          <a:stretch>
            <a:fillRect/>
          </a:stretch>
        </p:blipFill>
        <p:spPr>
          <a:xfrm>
            <a:off x="9268285" y="4042292"/>
            <a:ext cx="2820988" cy="1942872"/>
          </a:xfrm>
          <a:prstGeom prst="rect">
            <a:avLst/>
          </a:prstGeom>
        </p:spPr>
      </p:pic>
      <p:pic>
        <p:nvPicPr>
          <p:cNvPr id="7" name="Imagen 6"/>
          <p:cNvPicPr>
            <a:picLocks noChangeAspect="1"/>
          </p:cNvPicPr>
          <p:nvPr/>
        </p:nvPicPr>
        <p:blipFill>
          <a:blip r:embed="rId5"/>
          <a:stretch>
            <a:fillRect/>
          </a:stretch>
        </p:blipFill>
        <p:spPr>
          <a:xfrm>
            <a:off x="4471311" y="4042292"/>
            <a:ext cx="2915894" cy="1942872"/>
          </a:xfrm>
          <a:prstGeom prst="rect">
            <a:avLst/>
          </a:prstGeom>
        </p:spPr>
      </p:pic>
    </p:spTree>
    <p:extLst>
      <p:ext uri="{BB962C8B-B14F-4D97-AF65-F5344CB8AC3E}">
        <p14:creationId xmlns:p14="http://schemas.microsoft.com/office/powerpoint/2010/main" val="1210024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946073"/>
            <a:ext cx="11507788" cy="1507067"/>
          </a:xfrm>
        </p:spPr>
        <p:txBody>
          <a:bodyPr/>
          <a:lstStyle/>
          <a:p>
            <a:r>
              <a:rPr lang="es-MX" dirty="0" smtClean="0"/>
              <a:t>Competencia constitucional  democrática del estado</a:t>
            </a:r>
            <a:endParaRPr lang="es-MX" dirty="0"/>
          </a:p>
        </p:txBody>
      </p:sp>
      <p:sp>
        <p:nvSpPr>
          <p:cNvPr id="3" name="Marcador de contenido 2"/>
          <p:cNvSpPr>
            <a:spLocks noGrp="1"/>
          </p:cNvSpPr>
          <p:nvPr>
            <p:ph idx="1"/>
          </p:nvPr>
        </p:nvSpPr>
        <p:spPr>
          <a:xfrm>
            <a:off x="684212" y="685800"/>
            <a:ext cx="4750233" cy="4260273"/>
          </a:xfrm>
        </p:spPr>
        <p:txBody>
          <a:bodyPr>
            <a:normAutofit/>
          </a:bodyPr>
          <a:lstStyle/>
          <a:p>
            <a:pPr marL="0" indent="0" algn="just">
              <a:buNone/>
            </a:pPr>
            <a:r>
              <a:rPr lang="es-MX" sz="3600" dirty="0" smtClean="0"/>
              <a:t>Poder o facultad para </a:t>
            </a:r>
            <a:r>
              <a:rPr lang="es-MX" sz="3600" dirty="0"/>
              <a:t>elegir o nombrar sus órganos de gobierno.</a:t>
            </a:r>
          </a:p>
          <a:p>
            <a:pPr algn="just"/>
            <a:endParaRPr lang="es-MX" sz="3600" dirty="0"/>
          </a:p>
        </p:txBody>
      </p:sp>
      <p:pic>
        <p:nvPicPr>
          <p:cNvPr id="4" name="Imagen 3"/>
          <p:cNvPicPr>
            <a:picLocks noChangeAspect="1"/>
          </p:cNvPicPr>
          <p:nvPr/>
        </p:nvPicPr>
        <p:blipFill>
          <a:blip r:embed="rId2"/>
          <a:stretch>
            <a:fillRect/>
          </a:stretch>
        </p:blipFill>
        <p:spPr>
          <a:xfrm>
            <a:off x="6153149" y="1024803"/>
            <a:ext cx="4776355" cy="3582266"/>
          </a:xfrm>
          <a:prstGeom prst="rect">
            <a:avLst/>
          </a:prstGeom>
        </p:spPr>
      </p:pic>
    </p:spTree>
    <p:extLst>
      <p:ext uri="{BB962C8B-B14F-4D97-AF65-F5344CB8AC3E}">
        <p14:creationId xmlns:p14="http://schemas.microsoft.com/office/powerpoint/2010/main" val="2089523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4767887"/>
            <a:ext cx="11140643" cy="1507067"/>
          </a:xfrm>
        </p:spPr>
        <p:txBody>
          <a:bodyPr/>
          <a:lstStyle/>
          <a:p>
            <a:r>
              <a:rPr lang="es-MX" dirty="0" smtClean="0"/>
              <a:t>Competencia constitucional </a:t>
            </a:r>
            <a:r>
              <a:rPr lang="es-MX" dirty="0"/>
              <a:t>del </a:t>
            </a:r>
            <a:r>
              <a:rPr lang="es-MX" dirty="0" smtClean="0"/>
              <a:t>estado</a:t>
            </a:r>
            <a:endParaRPr lang="es-MX" dirty="0"/>
          </a:p>
        </p:txBody>
      </p:sp>
      <p:sp>
        <p:nvSpPr>
          <p:cNvPr id="3" name="Marcador de contenido 2"/>
          <p:cNvSpPr>
            <a:spLocks noGrp="1"/>
          </p:cNvSpPr>
          <p:nvPr>
            <p:ph idx="1"/>
          </p:nvPr>
        </p:nvSpPr>
        <p:spPr>
          <a:xfrm>
            <a:off x="684212" y="685800"/>
            <a:ext cx="10636318" cy="4105141"/>
          </a:xfrm>
        </p:spPr>
        <p:txBody>
          <a:bodyPr/>
          <a:lstStyle/>
          <a:p>
            <a:pPr algn="just"/>
            <a:r>
              <a:rPr lang="es-MX" sz="3600" dirty="0" smtClean="0"/>
              <a:t>Establece una actuación </a:t>
            </a:r>
            <a:r>
              <a:rPr lang="es-MX" sz="3600" dirty="0"/>
              <a:t>conforme a los principios establecidos en la carta </a:t>
            </a:r>
            <a:r>
              <a:rPr lang="es-MX" sz="3600" dirty="0" smtClean="0"/>
              <a:t>federal ( Constitución Política de los Estados Unidos Mexicanos, en ella señala la organización de la administración púbica y principios de convivencia social.</a:t>
            </a:r>
            <a:endParaRPr lang="es-MX" sz="3600" dirty="0"/>
          </a:p>
          <a:p>
            <a:endParaRPr lang="es-MX" dirty="0"/>
          </a:p>
        </p:txBody>
      </p:sp>
    </p:spTree>
    <p:extLst>
      <p:ext uri="{BB962C8B-B14F-4D97-AF65-F5344CB8AC3E}">
        <p14:creationId xmlns:p14="http://schemas.microsoft.com/office/powerpoint/2010/main" val="1772963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072" y="4493254"/>
            <a:ext cx="5655037" cy="753534"/>
          </a:xfrm>
        </p:spPr>
        <p:txBody>
          <a:bodyPr>
            <a:normAutofit fontScale="90000"/>
          </a:bodyPr>
          <a:lstStyle/>
          <a:p>
            <a:r>
              <a:rPr lang="es-MX" dirty="0" smtClean="0"/>
              <a:t>Administración Pública</a:t>
            </a:r>
            <a:endParaRPr lang="es-MX" dirty="0"/>
          </a:p>
        </p:txBody>
      </p:sp>
      <p:sp>
        <p:nvSpPr>
          <p:cNvPr id="3" name="Marcador de contenido 2"/>
          <p:cNvSpPr>
            <a:spLocks noGrp="1"/>
          </p:cNvSpPr>
          <p:nvPr>
            <p:ph idx="1"/>
          </p:nvPr>
        </p:nvSpPr>
        <p:spPr>
          <a:xfrm>
            <a:off x="392472" y="592282"/>
            <a:ext cx="11453164" cy="3583619"/>
          </a:xfrm>
        </p:spPr>
        <p:txBody>
          <a:bodyPr>
            <a:noAutofit/>
          </a:bodyPr>
          <a:lstStyle/>
          <a:p>
            <a:pPr algn="just"/>
            <a:r>
              <a:rPr lang="es-MX" sz="2800" dirty="0"/>
              <a:t>La Administración Pública es aquella función del Estado que </a:t>
            </a:r>
            <a:r>
              <a:rPr lang="es-MX" sz="2800" dirty="0" smtClean="0"/>
              <a:t>“consiste </a:t>
            </a:r>
            <a:r>
              <a:rPr lang="es-MX" sz="2800" dirty="0"/>
              <a:t>en una actividad concreta, continua, práctica y espontánea, que tienen por objeto satisfacer en forma directa e inmediata las necesidades colectivas y el logro de los fines del Estado dentro el orden jurídico establecido en nuestra </a:t>
            </a:r>
            <a:r>
              <a:rPr lang="es-MX" sz="2800" dirty="0" smtClean="0"/>
              <a:t>constitución” (</a:t>
            </a:r>
            <a:r>
              <a:rPr lang="es-MX" sz="2800" dirty="0" err="1" smtClean="0"/>
              <a:t>Arratia</a:t>
            </a:r>
            <a:r>
              <a:rPr lang="es-MX" sz="2800" dirty="0" smtClean="0"/>
              <a:t>, 2012:4).</a:t>
            </a:r>
            <a:endParaRPr lang="es-MX" sz="2800" dirty="0"/>
          </a:p>
        </p:txBody>
      </p:sp>
      <p:pic>
        <p:nvPicPr>
          <p:cNvPr id="4" name="Imagen 3"/>
          <p:cNvPicPr>
            <a:picLocks noChangeAspect="1"/>
          </p:cNvPicPr>
          <p:nvPr/>
        </p:nvPicPr>
        <p:blipFill>
          <a:blip r:embed="rId2"/>
          <a:stretch>
            <a:fillRect/>
          </a:stretch>
        </p:blipFill>
        <p:spPr>
          <a:xfrm>
            <a:off x="6276109" y="3605646"/>
            <a:ext cx="5434445" cy="3032902"/>
          </a:xfrm>
          <a:prstGeom prst="rect">
            <a:avLst/>
          </a:prstGeom>
        </p:spPr>
      </p:pic>
    </p:spTree>
    <p:extLst>
      <p:ext uri="{BB962C8B-B14F-4D97-AF65-F5344CB8AC3E}">
        <p14:creationId xmlns:p14="http://schemas.microsoft.com/office/powerpoint/2010/main" val="1351619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5569527"/>
            <a:ext cx="10766570" cy="840508"/>
          </a:xfrm>
        </p:spPr>
        <p:txBody>
          <a:bodyPr>
            <a:normAutofit fontScale="90000"/>
          </a:bodyPr>
          <a:lstStyle/>
          <a:p>
            <a:pPr algn="r"/>
            <a:r>
              <a:rPr lang="es-MX" dirty="0"/>
              <a:t>LEY ORGANICA DE LA ADMINISTRACION PUBLICA FEDERAL</a:t>
            </a:r>
          </a:p>
        </p:txBody>
      </p:sp>
      <p:pic>
        <p:nvPicPr>
          <p:cNvPr id="4" name="Imagen 3"/>
          <p:cNvPicPr>
            <a:picLocks noChangeAspect="1"/>
          </p:cNvPicPr>
          <p:nvPr/>
        </p:nvPicPr>
        <p:blipFill>
          <a:blip r:embed="rId2"/>
          <a:stretch>
            <a:fillRect/>
          </a:stretch>
        </p:blipFill>
        <p:spPr>
          <a:xfrm>
            <a:off x="8840932" y="682336"/>
            <a:ext cx="2609850" cy="4267200"/>
          </a:xfrm>
          <a:prstGeom prst="rect">
            <a:avLst/>
          </a:prstGeom>
        </p:spPr>
      </p:pic>
      <p:sp>
        <p:nvSpPr>
          <p:cNvPr id="5" name="4 Rectángulo"/>
          <p:cNvSpPr/>
          <p:nvPr/>
        </p:nvSpPr>
        <p:spPr>
          <a:xfrm>
            <a:off x="115910" y="682336"/>
            <a:ext cx="8113690" cy="4524315"/>
          </a:xfrm>
          <a:prstGeom prst="rect">
            <a:avLst/>
          </a:prstGeom>
        </p:spPr>
        <p:txBody>
          <a:bodyPr wrap="square">
            <a:spAutoFit/>
          </a:bodyPr>
          <a:lstStyle/>
          <a:p>
            <a:pPr algn="just"/>
            <a:r>
              <a:rPr lang="es-MX" sz="3600" dirty="0">
                <a:solidFill>
                  <a:schemeClr val="bg1"/>
                </a:solidFill>
              </a:rPr>
              <a:t>La administración pública federal en México, comprende la totalidad de los organismos estatales que ejercen el </a:t>
            </a:r>
            <a:r>
              <a:rPr lang="es-MX" sz="3600" dirty="0">
                <a:solidFill>
                  <a:schemeClr val="bg1"/>
                </a:solidFill>
                <a:hlinkClick r:id="rId3" tooltip="Gobierno de México"/>
              </a:rPr>
              <a:t>poder ejecutivo</a:t>
            </a:r>
            <a:r>
              <a:rPr lang="es-MX" sz="3600" dirty="0">
                <a:solidFill>
                  <a:schemeClr val="bg1"/>
                </a:solidFill>
              </a:rPr>
              <a:t> en dicho país. Comprende tanto a los organismos </a:t>
            </a:r>
            <a:r>
              <a:rPr lang="es-MX" sz="3600" dirty="0">
                <a:solidFill>
                  <a:schemeClr val="bg1"/>
                </a:solidFill>
                <a:hlinkClick r:id="rId4" tooltip="Centralismo"/>
              </a:rPr>
              <a:t>centralizados</a:t>
            </a:r>
            <a:r>
              <a:rPr lang="es-MX" sz="3600" dirty="0">
                <a:solidFill>
                  <a:schemeClr val="bg1"/>
                </a:solidFill>
              </a:rPr>
              <a:t> como los </a:t>
            </a:r>
            <a:r>
              <a:rPr lang="es-MX" sz="3600" dirty="0">
                <a:solidFill>
                  <a:schemeClr val="bg1"/>
                </a:solidFill>
                <a:hlinkClick r:id="rId5" tooltip="Paraestatalidad"/>
              </a:rPr>
              <a:t>paraestatales</a:t>
            </a:r>
            <a:r>
              <a:rPr lang="es-MX" sz="3600" dirty="0">
                <a:solidFill>
                  <a:schemeClr val="bg1"/>
                </a:solidFill>
              </a:rPr>
              <a:t>.</a:t>
            </a:r>
          </a:p>
        </p:txBody>
      </p:sp>
    </p:spTree>
    <p:extLst>
      <p:ext uri="{BB962C8B-B14F-4D97-AF65-F5344CB8AC3E}">
        <p14:creationId xmlns:p14="http://schemas.microsoft.com/office/powerpoint/2010/main" val="1312700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1" y="5538355"/>
            <a:ext cx="10870479" cy="456044"/>
          </a:xfrm>
        </p:spPr>
        <p:txBody>
          <a:bodyPr>
            <a:normAutofit fontScale="90000"/>
          </a:bodyPr>
          <a:lstStyle/>
          <a:p>
            <a:r>
              <a:rPr lang="es-MX" dirty="0" smtClean="0"/>
              <a:t>Fundamento legal de las áreas administrativas</a:t>
            </a:r>
            <a:endParaRPr lang="es-MX" dirty="0"/>
          </a:p>
        </p:txBody>
      </p:sp>
      <p:sp>
        <p:nvSpPr>
          <p:cNvPr id="3" name="Marcador de contenido 2"/>
          <p:cNvSpPr>
            <a:spLocks noGrp="1"/>
          </p:cNvSpPr>
          <p:nvPr>
            <p:ph idx="1"/>
          </p:nvPr>
        </p:nvSpPr>
        <p:spPr>
          <a:xfrm>
            <a:off x="507566" y="852055"/>
            <a:ext cx="10963997" cy="4395354"/>
          </a:xfrm>
        </p:spPr>
        <p:txBody>
          <a:bodyPr>
            <a:normAutofit fontScale="92500" lnSpcReduction="20000"/>
          </a:bodyPr>
          <a:lstStyle/>
          <a:p>
            <a:pPr algn="just"/>
            <a:r>
              <a:rPr lang="es-MX" sz="2800" dirty="0"/>
              <a:t>Artículo 2o.- En el ejercicio de sus atribuciones y para el despacho de los negocios del orden administrativo encomendados al Poder Ejecutivo de la Unión, habrá las siguientes dependencias de la Administración Pública Centralizada:</a:t>
            </a:r>
          </a:p>
          <a:p>
            <a:pPr algn="just"/>
            <a:endParaRPr lang="es-MX" sz="2800" dirty="0"/>
          </a:p>
          <a:p>
            <a:pPr algn="just"/>
            <a:r>
              <a:rPr lang="es-MX" sz="2800" dirty="0"/>
              <a:t>I.	Secretarías de Estado;</a:t>
            </a:r>
          </a:p>
          <a:p>
            <a:pPr algn="just"/>
            <a:r>
              <a:rPr lang="es-MX" sz="2800" dirty="0" smtClean="0"/>
              <a:t>II</a:t>
            </a:r>
            <a:r>
              <a:rPr lang="es-MX" sz="2800" dirty="0"/>
              <a:t>.	Consejería Jurídica, y</a:t>
            </a:r>
          </a:p>
          <a:p>
            <a:pPr algn="just"/>
            <a:r>
              <a:rPr lang="es-MX" sz="2800" dirty="0" smtClean="0"/>
              <a:t>III</a:t>
            </a:r>
            <a:r>
              <a:rPr lang="es-MX" sz="2800" dirty="0"/>
              <a:t>.	Órganos Reguladores Coordinados en Materia Energética a que hace referencia el artículo 28, párrafo octavo, de la Constitución.</a:t>
            </a:r>
          </a:p>
          <a:p>
            <a:endParaRPr lang="es-MX" dirty="0"/>
          </a:p>
        </p:txBody>
      </p:sp>
    </p:spTree>
    <p:extLst>
      <p:ext uri="{BB962C8B-B14F-4D97-AF65-F5344CB8AC3E}">
        <p14:creationId xmlns:p14="http://schemas.microsoft.com/office/powerpoint/2010/main" val="2106789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5094" y="5735782"/>
            <a:ext cx="8534400" cy="1122218"/>
          </a:xfrm>
        </p:spPr>
        <p:txBody>
          <a:bodyPr>
            <a:normAutofit fontScale="90000"/>
          </a:bodyPr>
          <a:lstStyle/>
          <a:p>
            <a:pPr algn="ctr"/>
            <a:r>
              <a:rPr lang="es-MX" dirty="0" smtClean="0"/>
              <a:t>Mecanismos de Coordinación de la Administración Pública federal</a:t>
            </a:r>
            <a:endParaRPr lang="es-MX" dirty="0"/>
          </a:p>
        </p:txBody>
      </p:sp>
      <p:pic>
        <p:nvPicPr>
          <p:cNvPr id="6" name="Imagen 5"/>
          <p:cNvPicPr>
            <a:picLocks noChangeAspect="1"/>
          </p:cNvPicPr>
          <p:nvPr/>
        </p:nvPicPr>
        <p:blipFill rotWithShape="1">
          <a:blip r:embed="rId2"/>
          <a:srcRect l="22139" t="30217" r="24070" b="8015"/>
          <a:stretch/>
        </p:blipFill>
        <p:spPr>
          <a:xfrm>
            <a:off x="2047491" y="216033"/>
            <a:ext cx="8197703" cy="5295015"/>
          </a:xfrm>
          <a:prstGeom prst="rect">
            <a:avLst/>
          </a:prstGeom>
        </p:spPr>
      </p:pic>
    </p:spTree>
    <p:extLst>
      <p:ext uri="{BB962C8B-B14F-4D97-AF65-F5344CB8AC3E}">
        <p14:creationId xmlns:p14="http://schemas.microsoft.com/office/powerpoint/2010/main" val="652638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4482846" y="403058"/>
            <a:ext cx="3790961" cy="2724606"/>
          </a:xfrm>
          <a:prstGeom prst="rect">
            <a:avLst/>
          </a:prstGeom>
        </p:spPr>
      </p:pic>
      <p:sp>
        <p:nvSpPr>
          <p:cNvPr id="5" name="Rectángulo 4"/>
          <p:cNvSpPr/>
          <p:nvPr/>
        </p:nvSpPr>
        <p:spPr>
          <a:xfrm>
            <a:off x="249382" y="3127664"/>
            <a:ext cx="11409217" cy="3780522"/>
          </a:xfrm>
          <a:prstGeom prst="rect">
            <a:avLst/>
          </a:prstGeom>
        </p:spPr>
        <p:txBody>
          <a:bodyPr wrap="square">
            <a:spAutoFit/>
          </a:bodyPr>
          <a:lstStyle/>
          <a:p>
            <a:pPr algn="just">
              <a:lnSpc>
                <a:spcPct val="107000"/>
              </a:lnSpc>
              <a:spcAft>
                <a:spcPts val="800"/>
              </a:spcAft>
            </a:pPr>
            <a:r>
              <a:rPr lang="es-MX" sz="2800" dirty="0">
                <a:latin typeface="Calibri" panose="020F0502020204030204" pitchFamily="34" charset="0"/>
                <a:ea typeface="Calibri" panose="020F0502020204030204" pitchFamily="34" charset="0"/>
                <a:cs typeface="Times New Roman" panose="02020603050405020304" pitchFamily="18" charset="0"/>
              </a:rPr>
              <a:t>Con el propósito de brindar a gobiernos estatales y municipales los instrumentos de planificación para el desarrollo de nuevas regiones y destinos con potencial turístico, el reordenamiento de destinos consolidados, así como la identificación de proyectos sustentables y generar oportunidades de negocios, la Dirección de Servicios de Apoyo al Sector Turístico, a través del Programa de Asistencia Técnica a Estados y Municipios, elabora programas de desarrollo turístico con un enfoque integral y visión de largo plazo</a:t>
            </a:r>
            <a:r>
              <a:rPr lang="es-MX" sz="2400" dirty="0">
                <a:latin typeface="Calibri" panose="020F0502020204030204" pitchFamily="34" charset="0"/>
                <a:ea typeface="Calibri" panose="020F0502020204030204" pitchFamily="34" charset="0"/>
                <a:cs typeface="Times New Roman" panose="02020603050405020304" pitchFamily="18" charset="0"/>
              </a:rPr>
              <a:t>.</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3922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Instrumentos de planificación</a:t>
            </a:r>
            <a:endParaRPr lang="es-MX" dirty="0"/>
          </a:p>
        </p:txBody>
      </p:sp>
      <p:sp>
        <p:nvSpPr>
          <p:cNvPr id="3" name="Marcador de contenido 2"/>
          <p:cNvSpPr>
            <a:spLocks noGrp="1"/>
          </p:cNvSpPr>
          <p:nvPr>
            <p:ph idx="1"/>
          </p:nvPr>
        </p:nvSpPr>
        <p:spPr>
          <a:xfrm>
            <a:off x="684212" y="685800"/>
            <a:ext cx="11109470" cy="3615267"/>
          </a:xfrm>
        </p:spPr>
        <p:txBody>
          <a:bodyPr>
            <a:noAutofit/>
          </a:bodyPr>
          <a:lstStyle/>
          <a:p>
            <a:pPr algn="just"/>
            <a:r>
              <a:rPr lang="es-MX" sz="2800" dirty="0"/>
              <a:t>Análisis de políticas, planes y programas de desarrollo turístico local orientado en un municipio de la entidad que permitan precisar características de los sujetos de las organizaciones turísticas del sector público, a los habitantes de la comunidad, la empresa privada y el consumidor turístico (visitante), a fin de identificar  las políticas que deban regir tales diseños de planes y programas pero también incidir en el desarrollo turístico local de manera integral. </a:t>
            </a:r>
          </a:p>
        </p:txBody>
      </p:sp>
    </p:spTree>
    <p:extLst>
      <p:ext uri="{BB962C8B-B14F-4D97-AF65-F5344CB8AC3E}">
        <p14:creationId xmlns:p14="http://schemas.microsoft.com/office/powerpoint/2010/main" val="3587023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5161" y="201527"/>
            <a:ext cx="11191009" cy="3148444"/>
          </a:xfrm>
        </p:spPr>
        <p:txBody>
          <a:bodyPr>
            <a:noAutofit/>
          </a:bodyPr>
          <a:lstStyle/>
          <a:p>
            <a:pPr algn="just"/>
            <a:r>
              <a:rPr lang="es-MX" sz="3600" dirty="0"/>
              <a:t>El concepto de planificación como tal ha sido muy estudiado y discutido, sin embargo </a:t>
            </a:r>
            <a:r>
              <a:rPr lang="es-MX" sz="3600" b="1" dirty="0"/>
              <a:t>no está suficientemente delimitado</a:t>
            </a:r>
            <a:r>
              <a:rPr lang="es-MX" sz="3600" dirty="0"/>
              <a:t>, puesto que uno de los problemas es su ubicación teórico-práctica</a:t>
            </a:r>
            <a:r>
              <a:rPr lang="es-MX" sz="3600" dirty="0" smtClean="0"/>
              <a:t>.</a:t>
            </a:r>
            <a:endParaRPr lang="es-MX" sz="3600" dirty="0"/>
          </a:p>
        </p:txBody>
      </p:sp>
      <p:sp>
        <p:nvSpPr>
          <p:cNvPr id="2" name="CuadroTexto 1"/>
          <p:cNvSpPr txBox="1"/>
          <p:nvPr/>
        </p:nvSpPr>
        <p:spPr>
          <a:xfrm>
            <a:off x="1085783" y="6172201"/>
            <a:ext cx="8811491" cy="523220"/>
          </a:xfrm>
          <a:prstGeom prst="rect">
            <a:avLst/>
          </a:prstGeom>
          <a:noFill/>
        </p:spPr>
        <p:txBody>
          <a:bodyPr wrap="square" rtlCol="0">
            <a:spAutoFit/>
          </a:bodyPr>
          <a:lstStyle/>
          <a:p>
            <a:pPr algn="ctr"/>
            <a:r>
              <a:rPr lang="es-MX" sz="2800" dirty="0" smtClean="0"/>
              <a:t>LA PLANIFICACIÓN COMO TAREA DEL ESTADO</a:t>
            </a:r>
            <a:endParaRPr lang="es-MX"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999" y="3013656"/>
            <a:ext cx="5305539" cy="3114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2125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7048" y="5141959"/>
            <a:ext cx="8534400" cy="1507067"/>
          </a:xfrm>
        </p:spPr>
        <p:txBody>
          <a:bodyPr/>
          <a:lstStyle/>
          <a:p>
            <a:pPr algn="ctr"/>
            <a:r>
              <a:rPr lang="es-MX" dirty="0" smtClean="0"/>
              <a:t>Contenidos de la unidad i</a:t>
            </a:r>
            <a:endParaRPr lang="es-MX" dirty="0"/>
          </a:p>
        </p:txBody>
      </p:sp>
      <p:pic>
        <p:nvPicPr>
          <p:cNvPr id="4" name="Marcador de contenido 3"/>
          <p:cNvPicPr>
            <a:picLocks noGrp="1" noChangeAspect="1"/>
          </p:cNvPicPr>
          <p:nvPr>
            <p:ph idx="1"/>
          </p:nvPr>
        </p:nvPicPr>
        <p:blipFill rotWithShape="1">
          <a:blip r:embed="rId2"/>
          <a:srcRect l="20811" t="18685" r="20493" b="26410"/>
          <a:stretch/>
        </p:blipFill>
        <p:spPr>
          <a:xfrm>
            <a:off x="436418" y="157781"/>
            <a:ext cx="11419609" cy="5254168"/>
          </a:xfrm>
          <a:prstGeom prst="rect">
            <a:avLst/>
          </a:prstGeom>
        </p:spPr>
      </p:pic>
    </p:spTree>
    <p:extLst>
      <p:ext uri="{BB962C8B-B14F-4D97-AF65-F5344CB8AC3E}">
        <p14:creationId xmlns:p14="http://schemas.microsoft.com/office/powerpoint/2010/main" val="1465371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1" y="4487332"/>
            <a:ext cx="11241625" cy="1507067"/>
          </a:xfrm>
        </p:spPr>
        <p:txBody>
          <a:bodyPr/>
          <a:lstStyle/>
          <a:p>
            <a:r>
              <a:rPr lang="es-MX" dirty="0" smtClean="0"/>
              <a:t>Diferentes enfoques de la planificación</a:t>
            </a:r>
            <a:endParaRPr lang="es-MX" dirty="0"/>
          </a:p>
        </p:txBody>
      </p:sp>
      <p:sp>
        <p:nvSpPr>
          <p:cNvPr id="3" name="Marcador de contenido 2"/>
          <p:cNvSpPr>
            <a:spLocks noGrp="1"/>
          </p:cNvSpPr>
          <p:nvPr>
            <p:ph idx="1"/>
          </p:nvPr>
        </p:nvSpPr>
        <p:spPr>
          <a:xfrm>
            <a:off x="684211" y="685800"/>
            <a:ext cx="10912043" cy="4349839"/>
          </a:xfrm>
        </p:spPr>
        <p:txBody>
          <a:bodyPr>
            <a:noAutofit/>
          </a:bodyPr>
          <a:lstStyle/>
          <a:p>
            <a:pPr algn="just"/>
            <a:r>
              <a:rPr lang="es-MX" sz="2800" dirty="0"/>
              <a:t>Se dice que planificación es una fase, también que es un proceso y que de acuerdo al propósito y contenido de la estructura donde actúe, puede ser planificación del desarrollo (en la administración pública), planificación competitiva (en sectores privados) y planificación disuasiva (en las fuerzas armadas). También ha sido vista la planificación como disciplina integral en la cual concurren todos los factores determinantes del contexto en que se desenvuelve el proceso.</a:t>
            </a:r>
          </a:p>
          <a:p>
            <a:pPr algn="just"/>
            <a:endParaRPr lang="es-MX" sz="2400" dirty="0"/>
          </a:p>
        </p:txBody>
      </p:sp>
    </p:spTree>
    <p:extLst>
      <p:ext uri="{BB962C8B-B14F-4D97-AF65-F5344CB8AC3E}">
        <p14:creationId xmlns:p14="http://schemas.microsoft.com/office/powerpoint/2010/main" val="64408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1" y="5375722"/>
            <a:ext cx="11078297" cy="1212114"/>
          </a:xfrm>
        </p:spPr>
        <p:txBody>
          <a:bodyPr/>
          <a:lstStyle/>
          <a:p>
            <a:r>
              <a:rPr lang="es-MX" dirty="0" smtClean="0"/>
              <a:t>Niveles de planificación</a:t>
            </a:r>
            <a:endParaRPr lang="es-MX" dirty="0"/>
          </a:p>
        </p:txBody>
      </p:sp>
      <p:pic>
        <p:nvPicPr>
          <p:cNvPr id="4" name="Marcador de contenido 3"/>
          <p:cNvPicPr>
            <a:picLocks noGrp="1" noChangeAspect="1"/>
          </p:cNvPicPr>
          <p:nvPr>
            <p:ph idx="1"/>
          </p:nvPr>
        </p:nvPicPr>
        <p:blipFill rotWithShape="1">
          <a:blip r:embed="rId2"/>
          <a:srcRect t="17963" b="14229"/>
          <a:stretch/>
        </p:blipFill>
        <p:spPr>
          <a:xfrm>
            <a:off x="820882" y="228599"/>
            <a:ext cx="10120745" cy="5147123"/>
          </a:xfrm>
          <a:prstGeom prst="rect">
            <a:avLst/>
          </a:prstGeom>
        </p:spPr>
      </p:pic>
    </p:spTree>
    <p:extLst>
      <p:ext uri="{BB962C8B-B14F-4D97-AF65-F5344CB8AC3E}">
        <p14:creationId xmlns:p14="http://schemas.microsoft.com/office/powerpoint/2010/main" val="4042778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4973" y="4912335"/>
            <a:ext cx="8534400" cy="1507067"/>
          </a:xfrm>
        </p:spPr>
        <p:txBody>
          <a:bodyPr/>
          <a:lstStyle/>
          <a:p>
            <a:pPr algn="ctr"/>
            <a:r>
              <a:rPr lang="es-MX" dirty="0" smtClean="0"/>
              <a:t>Niveles operacionales</a:t>
            </a:r>
            <a:endParaRPr lang="es-MX" dirty="0"/>
          </a:p>
        </p:txBody>
      </p:sp>
      <p:sp>
        <p:nvSpPr>
          <p:cNvPr id="3" name="Marcador de contenido 2"/>
          <p:cNvSpPr>
            <a:spLocks noGrp="1"/>
          </p:cNvSpPr>
          <p:nvPr>
            <p:ph idx="1"/>
          </p:nvPr>
        </p:nvSpPr>
        <p:spPr>
          <a:xfrm>
            <a:off x="684212" y="665018"/>
            <a:ext cx="10569143" cy="3615267"/>
          </a:xfrm>
        </p:spPr>
        <p:txBody>
          <a:bodyPr>
            <a:noAutofit/>
          </a:bodyPr>
          <a:lstStyle/>
          <a:p>
            <a:pPr algn="just"/>
            <a:r>
              <a:rPr lang="es-MX" sz="3600" dirty="0" smtClean="0"/>
              <a:t>Considerar </a:t>
            </a:r>
            <a:r>
              <a:rPr lang="es-MX" sz="3600" dirty="0"/>
              <a:t>a la planificación </a:t>
            </a:r>
            <a:r>
              <a:rPr lang="es-MX" sz="3600" dirty="0" smtClean="0"/>
              <a:t>como proceso</a:t>
            </a:r>
            <a:r>
              <a:rPr lang="es-MX" sz="3600" dirty="0"/>
              <a:t>, implica plantearse varias cuestiones: ante todo, concebir la planificación como </a:t>
            </a:r>
            <a:r>
              <a:rPr lang="es-MX" sz="3600" dirty="0" smtClean="0"/>
              <a:t>algo que </a:t>
            </a:r>
            <a:r>
              <a:rPr lang="es-MX" sz="3600" dirty="0"/>
              <a:t>se realiza permanentemente y, en segundo lugar, supone un “sistema de planificación</a:t>
            </a:r>
            <a:r>
              <a:rPr lang="es-MX" sz="3600" dirty="0" smtClean="0"/>
              <a:t>”, en </a:t>
            </a:r>
            <a:r>
              <a:rPr lang="es-MX" sz="3600" dirty="0"/>
              <a:t>el que se hacen y elaboran planes y programas, no como un plan-libro, sino como un </a:t>
            </a:r>
            <a:r>
              <a:rPr lang="es-MX" sz="3600" dirty="0" smtClean="0"/>
              <a:t>plan situacional. </a:t>
            </a:r>
            <a:endParaRPr lang="es-MX" sz="3600" dirty="0"/>
          </a:p>
        </p:txBody>
      </p:sp>
    </p:spTree>
    <p:extLst>
      <p:ext uri="{BB962C8B-B14F-4D97-AF65-F5344CB8AC3E}">
        <p14:creationId xmlns:p14="http://schemas.microsoft.com/office/powerpoint/2010/main" val="326760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212" y="685800"/>
            <a:ext cx="10932824" cy="3615267"/>
          </a:xfrm>
        </p:spPr>
        <p:txBody>
          <a:bodyPr>
            <a:noAutofit/>
          </a:bodyPr>
          <a:lstStyle/>
          <a:p>
            <a:pPr algn="just"/>
            <a:r>
              <a:rPr lang="es-MX" sz="3200" dirty="0"/>
              <a:t>Para ello es necesario crear un conjunto de organismos, mecanismos </a:t>
            </a:r>
            <a:r>
              <a:rPr lang="es-MX" sz="3200" dirty="0" smtClean="0"/>
              <a:t>y relaciones </a:t>
            </a:r>
            <a:r>
              <a:rPr lang="es-MX" sz="3200" dirty="0"/>
              <a:t>funcionales, a través de los cuales la Administración Pública y la Sociedad Civil </a:t>
            </a:r>
            <a:r>
              <a:rPr lang="es-MX" sz="3200" dirty="0" smtClean="0"/>
              <a:t>a través </a:t>
            </a:r>
            <a:r>
              <a:rPr lang="es-MX" sz="3200" dirty="0"/>
              <a:t>de sus actores sociales y diferentes organizaciones, directa o indirectamente de </a:t>
            </a:r>
            <a:r>
              <a:rPr lang="es-MX" sz="3200" dirty="0" smtClean="0"/>
              <a:t>algún modo </a:t>
            </a:r>
            <a:r>
              <a:rPr lang="es-MX" sz="3200" dirty="0"/>
              <a:t>están integrados en este proceso.</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3454" y="4082603"/>
            <a:ext cx="5310388" cy="2527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523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57843" y="5785962"/>
            <a:ext cx="7336630" cy="988911"/>
          </a:xfrm>
        </p:spPr>
        <p:txBody>
          <a:bodyPr>
            <a:normAutofit fontScale="90000"/>
          </a:bodyPr>
          <a:lstStyle/>
          <a:p>
            <a:r>
              <a:rPr lang="es-MX" dirty="0"/>
              <a:t>Nivel Superior o “</a:t>
            </a:r>
            <a:r>
              <a:rPr lang="es-MX" dirty="0" smtClean="0"/>
              <a:t>Estratégico“</a:t>
            </a:r>
            <a:endParaRPr lang="es-MX" dirty="0"/>
          </a:p>
        </p:txBody>
      </p:sp>
      <p:sp>
        <p:nvSpPr>
          <p:cNvPr id="3" name="Marcador de contenido 2"/>
          <p:cNvSpPr>
            <a:spLocks noGrp="1"/>
          </p:cNvSpPr>
          <p:nvPr>
            <p:ph idx="1"/>
          </p:nvPr>
        </p:nvSpPr>
        <p:spPr>
          <a:xfrm>
            <a:off x="4166756" y="737756"/>
            <a:ext cx="7834744" cy="2237311"/>
          </a:xfrm>
        </p:spPr>
        <p:txBody>
          <a:bodyPr>
            <a:noAutofit/>
          </a:bodyPr>
          <a:lstStyle/>
          <a:p>
            <a:pPr algn="just"/>
            <a:r>
              <a:rPr lang="es-MX" sz="3200" dirty="0" smtClean="0"/>
              <a:t>Centrado </a:t>
            </a:r>
            <a:r>
              <a:rPr lang="es-MX" sz="3200" dirty="0"/>
              <a:t>en la visión a largo plazo. Se definen los objetivos, misión, visión y valores. Suele ser realizada a muy alto nivel y debemos encontrar los apoyos necesarios para poder llevar a cabo el proyecto</a:t>
            </a:r>
            <a:r>
              <a:rPr lang="es-MX" sz="3200" dirty="0" smtClean="0"/>
              <a:t>. (</a:t>
            </a:r>
            <a:r>
              <a:rPr lang="es-MX" sz="3200" dirty="0" err="1" smtClean="0"/>
              <a:t>Ander</a:t>
            </a:r>
            <a:r>
              <a:rPr lang="es-MX" sz="3200" dirty="0" smtClean="0"/>
              <a:t> </a:t>
            </a:r>
            <a:r>
              <a:rPr lang="es-MX" sz="3200" dirty="0" err="1" smtClean="0"/>
              <a:t>Egg</a:t>
            </a:r>
            <a:r>
              <a:rPr lang="es-MX" sz="3200" dirty="0" smtClean="0"/>
              <a:t>, 1991).</a:t>
            </a:r>
            <a:endParaRPr lang="es-MX" sz="3200" dirty="0"/>
          </a:p>
        </p:txBody>
      </p:sp>
      <p:pic>
        <p:nvPicPr>
          <p:cNvPr id="4" name="Imagen 3"/>
          <p:cNvPicPr>
            <a:picLocks noChangeAspect="1"/>
          </p:cNvPicPr>
          <p:nvPr/>
        </p:nvPicPr>
        <p:blipFill>
          <a:blip r:embed="rId2"/>
          <a:stretch>
            <a:fillRect/>
          </a:stretch>
        </p:blipFill>
        <p:spPr>
          <a:xfrm>
            <a:off x="145472" y="3337947"/>
            <a:ext cx="4021283" cy="3249889"/>
          </a:xfrm>
          <a:prstGeom prst="rect">
            <a:avLst/>
          </a:prstGeom>
        </p:spPr>
      </p:pic>
      <p:pic>
        <p:nvPicPr>
          <p:cNvPr id="5" name="Imagen 4"/>
          <p:cNvPicPr>
            <a:picLocks noChangeAspect="1"/>
          </p:cNvPicPr>
          <p:nvPr/>
        </p:nvPicPr>
        <p:blipFill>
          <a:blip r:embed="rId3"/>
          <a:stretch>
            <a:fillRect/>
          </a:stretch>
        </p:blipFill>
        <p:spPr>
          <a:xfrm>
            <a:off x="40915" y="374876"/>
            <a:ext cx="4199226" cy="2482624"/>
          </a:xfrm>
          <a:prstGeom prst="rect">
            <a:avLst/>
          </a:prstGeom>
        </p:spPr>
      </p:pic>
      <p:pic>
        <p:nvPicPr>
          <p:cNvPr id="6" name="Imagen 5"/>
          <p:cNvPicPr>
            <a:picLocks noChangeAspect="1"/>
          </p:cNvPicPr>
          <p:nvPr/>
        </p:nvPicPr>
        <p:blipFill>
          <a:blip r:embed="rId4"/>
          <a:stretch>
            <a:fillRect/>
          </a:stretch>
        </p:blipFill>
        <p:spPr>
          <a:xfrm>
            <a:off x="8863443" y="3697875"/>
            <a:ext cx="2608912" cy="1976755"/>
          </a:xfrm>
          <a:prstGeom prst="rect">
            <a:avLst/>
          </a:prstGeom>
        </p:spPr>
      </p:pic>
      <p:pic>
        <p:nvPicPr>
          <p:cNvPr id="7" name="Imagen 6"/>
          <p:cNvPicPr>
            <a:picLocks noChangeAspect="1"/>
          </p:cNvPicPr>
          <p:nvPr/>
        </p:nvPicPr>
        <p:blipFill>
          <a:blip r:embed="rId5"/>
          <a:stretch>
            <a:fillRect/>
          </a:stretch>
        </p:blipFill>
        <p:spPr>
          <a:xfrm>
            <a:off x="4959171" y="3697875"/>
            <a:ext cx="2579759" cy="1986358"/>
          </a:xfrm>
          <a:prstGeom prst="rect">
            <a:avLst/>
          </a:prstGeom>
        </p:spPr>
      </p:pic>
    </p:spTree>
    <p:extLst>
      <p:ext uri="{BB962C8B-B14F-4D97-AF65-F5344CB8AC3E}">
        <p14:creationId xmlns:p14="http://schemas.microsoft.com/office/powerpoint/2010/main" val="1445769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42848" y="5714999"/>
            <a:ext cx="8534400" cy="767772"/>
          </a:xfrm>
        </p:spPr>
        <p:txBody>
          <a:bodyPr/>
          <a:lstStyle/>
          <a:p>
            <a:r>
              <a:rPr lang="es-MX" dirty="0"/>
              <a:t>Nivel intermedio o “Táctico</a:t>
            </a:r>
            <a:r>
              <a:rPr lang="es-MX" dirty="0" smtClean="0"/>
              <a:t>“</a:t>
            </a:r>
            <a:endParaRPr lang="es-MX" dirty="0"/>
          </a:p>
        </p:txBody>
      </p:sp>
      <p:sp>
        <p:nvSpPr>
          <p:cNvPr id="3" name="Marcador de contenido 2"/>
          <p:cNvSpPr>
            <a:spLocks noGrp="1"/>
          </p:cNvSpPr>
          <p:nvPr>
            <p:ph idx="1"/>
          </p:nvPr>
        </p:nvSpPr>
        <p:spPr>
          <a:xfrm>
            <a:off x="301336" y="685801"/>
            <a:ext cx="7055428" cy="3314700"/>
          </a:xfrm>
        </p:spPr>
        <p:txBody>
          <a:bodyPr>
            <a:noAutofit/>
          </a:bodyPr>
          <a:lstStyle/>
          <a:p>
            <a:pPr algn="just"/>
            <a:r>
              <a:rPr lang="es-MX" sz="3200" dirty="0" smtClean="0"/>
              <a:t>Consiste </a:t>
            </a:r>
            <a:r>
              <a:rPr lang="es-MX" sz="3200" dirty="0"/>
              <a:t>en una visión a medio plazo, en la que iremos entrando en el detalle de lo anteriormente expuesto.  Debemos definir los recursos con los que contamos y cual va a ser su medición (para comprobar si estamos consiguiendo lo deseado o no).</a:t>
            </a:r>
          </a:p>
        </p:txBody>
      </p:sp>
      <p:pic>
        <p:nvPicPr>
          <p:cNvPr id="5" name="Imagen 4"/>
          <p:cNvPicPr>
            <a:picLocks noChangeAspect="1"/>
          </p:cNvPicPr>
          <p:nvPr/>
        </p:nvPicPr>
        <p:blipFill>
          <a:blip r:embed="rId2"/>
          <a:stretch>
            <a:fillRect/>
          </a:stretch>
        </p:blipFill>
        <p:spPr>
          <a:xfrm>
            <a:off x="8011392" y="540328"/>
            <a:ext cx="3679063" cy="4770568"/>
          </a:xfrm>
          <a:prstGeom prst="rect">
            <a:avLst/>
          </a:prstGeom>
        </p:spPr>
      </p:pic>
    </p:spTree>
    <p:extLst>
      <p:ext uri="{BB962C8B-B14F-4D97-AF65-F5344CB8AC3E}">
        <p14:creationId xmlns:p14="http://schemas.microsoft.com/office/powerpoint/2010/main" val="8006803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65472" y="5815669"/>
            <a:ext cx="6878781" cy="852342"/>
          </a:xfrm>
        </p:spPr>
        <p:txBody>
          <a:bodyPr>
            <a:normAutofit fontScale="90000"/>
          </a:bodyPr>
          <a:lstStyle/>
          <a:p>
            <a:r>
              <a:rPr lang="es-MX" dirty="0"/>
              <a:t>Nivel inferior u “Operativo“: </a:t>
            </a:r>
          </a:p>
        </p:txBody>
      </p:sp>
      <p:sp>
        <p:nvSpPr>
          <p:cNvPr id="3" name="Marcador de contenido 2"/>
          <p:cNvSpPr>
            <a:spLocks noGrp="1"/>
          </p:cNvSpPr>
          <p:nvPr>
            <p:ph idx="1"/>
          </p:nvPr>
        </p:nvSpPr>
        <p:spPr>
          <a:xfrm>
            <a:off x="436418" y="1267690"/>
            <a:ext cx="7033057" cy="2306782"/>
          </a:xfrm>
        </p:spPr>
        <p:txBody>
          <a:bodyPr>
            <a:noAutofit/>
          </a:bodyPr>
          <a:lstStyle/>
          <a:p>
            <a:pPr algn="just"/>
            <a:r>
              <a:rPr lang="es-MX" sz="3200" dirty="0" smtClean="0"/>
              <a:t>Será </a:t>
            </a:r>
            <a:r>
              <a:rPr lang="es-MX" sz="3200" dirty="0"/>
              <a:t>la visión a corto plazo y la ejecución de lo anteriormente planeado. Principalmente responde a las preguntas de “Cómo</a:t>
            </a:r>
            <a:r>
              <a:rPr lang="es-MX" sz="3200" dirty="0" smtClean="0"/>
              <a:t>”.</a:t>
            </a:r>
            <a:r>
              <a:rPr lang="es-MX" sz="3200" dirty="0" smtClean="0"/>
              <a:t>. r</a:t>
            </a:r>
            <a:endParaRPr lang="es-MX" sz="3200" dirty="0"/>
          </a:p>
        </p:txBody>
      </p:sp>
      <p:pic>
        <p:nvPicPr>
          <p:cNvPr id="4" name="Imagen 3"/>
          <p:cNvPicPr>
            <a:picLocks noChangeAspect="1"/>
          </p:cNvPicPr>
          <p:nvPr/>
        </p:nvPicPr>
        <p:blipFill>
          <a:blip r:embed="rId2"/>
          <a:stretch>
            <a:fillRect/>
          </a:stretch>
        </p:blipFill>
        <p:spPr>
          <a:xfrm>
            <a:off x="9459593" y="3821200"/>
            <a:ext cx="1441885" cy="1865969"/>
          </a:xfrm>
          <a:prstGeom prst="rect">
            <a:avLst/>
          </a:prstGeom>
        </p:spPr>
      </p:pic>
      <p:pic>
        <p:nvPicPr>
          <p:cNvPr id="5" name="Imagen 4"/>
          <p:cNvPicPr>
            <a:picLocks noChangeAspect="1"/>
          </p:cNvPicPr>
          <p:nvPr/>
        </p:nvPicPr>
        <p:blipFill>
          <a:blip r:embed="rId3"/>
          <a:stretch>
            <a:fillRect/>
          </a:stretch>
        </p:blipFill>
        <p:spPr>
          <a:xfrm>
            <a:off x="7615098" y="919303"/>
            <a:ext cx="4576902" cy="2686782"/>
          </a:xfrm>
          <a:prstGeom prst="rect">
            <a:avLst/>
          </a:prstGeom>
        </p:spPr>
      </p:pic>
    </p:spTree>
    <p:extLst>
      <p:ext uri="{BB962C8B-B14F-4D97-AF65-F5344CB8AC3E}">
        <p14:creationId xmlns:p14="http://schemas.microsoft.com/office/powerpoint/2010/main" val="359674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551572" y="674513"/>
            <a:ext cx="3485749" cy="4321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987380" y="773691"/>
            <a:ext cx="6971764" cy="3785652"/>
          </a:xfrm>
          <a:prstGeom prst="rect">
            <a:avLst/>
          </a:prstGeom>
        </p:spPr>
        <p:txBody>
          <a:bodyPr wrap="square">
            <a:spAutoFit/>
          </a:bodyPr>
          <a:lstStyle/>
          <a:p>
            <a:pPr algn="just"/>
            <a:r>
              <a:rPr lang="es-MX" sz="3600" dirty="0">
                <a:solidFill>
                  <a:srgbClr val="146194">
                    <a:lumMod val="75000"/>
                  </a:srgbClr>
                </a:solidFill>
              </a:rPr>
              <a:t> </a:t>
            </a:r>
            <a:r>
              <a:rPr lang="es-MX" sz="4000" dirty="0">
                <a:solidFill>
                  <a:srgbClr val="146194">
                    <a:lumMod val="75000"/>
                  </a:srgbClr>
                </a:solidFill>
              </a:rPr>
              <a:t>En este </a:t>
            </a:r>
            <a:r>
              <a:rPr lang="es-MX" sz="4000" dirty="0" smtClean="0">
                <a:solidFill>
                  <a:srgbClr val="146194">
                    <a:lumMod val="75000"/>
                  </a:srgbClr>
                </a:solidFill>
              </a:rPr>
              <a:t>nivel se detalla la manera de </a:t>
            </a:r>
            <a:r>
              <a:rPr lang="es-MX" sz="4000" dirty="0">
                <a:solidFill>
                  <a:srgbClr val="146194">
                    <a:lumMod val="75000"/>
                  </a:srgbClr>
                </a:solidFill>
              </a:rPr>
              <a:t>cómo </a:t>
            </a:r>
            <a:r>
              <a:rPr lang="es-MX" sz="4000" dirty="0" smtClean="0">
                <a:solidFill>
                  <a:srgbClr val="146194">
                    <a:lumMod val="75000"/>
                  </a:srgbClr>
                </a:solidFill>
              </a:rPr>
              <a:t>se van a </a:t>
            </a:r>
            <a:r>
              <a:rPr lang="es-MX" sz="4000" dirty="0">
                <a:solidFill>
                  <a:srgbClr val="146194">
                    <a:lumMod val="75000"/>
                  </a:srgbClr>
                </a:solidFill>
              </a:rPr>
              <a:t>realizar las tareas, con qué herramientas </a:t>
            </a:r>
            <a:r>
              <a:rPr lang="es-MX" sz="4000" dirty="0" smtClean="0">
                <a:solidFill>
                  <a:srgbClr val="146194">
                    <a:lumMod val="75000"/>
                  </a:srgbClr>
                </a:solidFill>
              </a:rPr>
              <a:t>se va a </a:t>
            </a:r>
            <a:r>
              <a:rPr lang="es-MX" sz="4000" dirty="0">
                <a:solidFill>
                  <a:srgbClr val="146194">
                    <a:lumMod val="75000"/>
                  </a:srgbClr>
                </a:solidFill>
              </a:rPr>
              <a:t>trabajar, cómo se van a </a:t>
            </a:r>
            <a:r>
              <a:rPr lang="es-MX" sz="4000" dirty="0" smtClean="0">
                <a:solidFill>
                  <a:srgbClr val="146194">
                    <a:lumMod val="75000"/>
                  </a:srgbClr>
                </a:solidFill>
              </a:rPr>
              <a:t>utilizar</a:t>
            </a:r>
            <a:endParaRPr lang="es-MX" sz="2400" dirty="0"/>
          </a:p>
        </p:txBody>
      </p:sp>
    </p:spTree>
    <p:extLst>
      <p:ext uri="{BB962C8B-B14F-4D97-AF65-F5344CB8AC3E}">
        <p14:creationId xmlns:p14="http://schemas.microsoft.com/office/powerpoint/2010/main" val="38186337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Política turística</a:t>
            </a:r>
            <a:endParaRPr lang="es-MX" dirty="0"/>
          </a:p>
        </p:txBody>
      </p:sp>
      <p:sp>
        <p:nvSpPr>
          <p:cNvPr id="3" name="Marcador de contenido 2"/>
          <p:cNvSpPr>
            <a:spLocks noGrp="1"/>
          </p:cNvSpPr>
          <p:nvPr>
            <p:ph idx="1"/>
          </p:nvPr>
        </p:nvSpPr>
        <p:spPr>
          <a:xfrm>
            <a:off x="684212" y="685800"/>
            <a:ext cx="10496406" cy="3615267"/>
          </a:xfrm>
        </p:spPr>
        <p:txBody>
          <a:bodyPr>
            <a:normAutofit/>
          </a:bodyPr>
          <a:lstStyle/>
          <a:p>
            <a:pPr algn="just"/>
            <a:r>
              <a:rPr lang="es-MX" sz="3200" dirty="0"/>
              <a:t>José Silvestre Méndez define la política turística como “</a:t>
            </a:r>
            <a:r>
              <a:rPr lang="es-MX" sz="3200" dirty="0" smtClean="0"/>
              <a:t>un conjunto </a:t>
            </a:r>
            <a:r>
              <a:rPr lang="es-MX" sz="3200" dirty="0"/>
              <a:t>de acciones que realiza el Estado en materia </a:t>
            </a:r>
            <a:r>
              <a:rPr lang="es-MX" sz="3200" dirty="0" smtClean="0"/>
              <a:t>turística con </a:t>
            </a:r>
            <a:r>
              <a:rPr lang="es-MX" sz="3200" dirty="0"/>
              <a:t>el fin de fomentar el turismo interno y externo y </a:t>
            </a:r>
            <a:r>
              <a:rPr lang="es-MX" sz="3200" dirty="0" smtClean="0"/>
              <a:t>la actividades ligadas </a:t>
            </a:r>
            <a:r>
              <a:rPr lang="es-MX" sz="3200" dirty="0"/>
              <a:t>a éste” (1998: 35</a:t>
            </a:r>
          </a:p>
        </p:txBody>
      </p:sp>
    </p:spTree>
    <p:extLst>
      <p:ext uri="{BB962C8B-B14F-4D97-AF65-F5344CB8AC3E}">
        <p14:creationId xmlns:p14="http://schemas.microsoft.com/office/powerpoint/2010/main" val="3733089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9970" y="4931304"/>
            <a:ext cx="8534400" cy="1507067"/>
          </a:xfrm>
        </p:spPr>
        <p:txBody>
          <a:bodyPr/>
          <a:lstStyle/>
          <a:p>
            <a:pPr algn="ctr"/>
            <a:r>
              <a:rPr lang="es-MX" dirty="0" smtClean="0"/>
              <a:t>La política turística en México</a:t>
            </a:r>
            <a:endParaRPr lang="es-MX"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80349" y="605307"/>
            <a:ext cx="5100034" cy="3644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17678" y="548657"/>
            <a:ext cx="6096000" cy="4031873"/>
          </a:xfrm>
          <a:prstGeom prst="rect">
            <a:avLst/>
          </a:prstGeom>
        </p:spPr>
        <p:txBody>
          <a:bodyPr>
            <a:spAutoFit/>
          </a:bodyPr>
          <a:lstStyle/>
          <a:p>
            <a:pPr marL="285750" lvl="0" indent="-285750" algn="just">
              <a:spcBef>
                <a:spcPct val="20000"/>
              </a:spcBef>
              <a:spcAft>
                <a:spcPts val="600"/>
              </a:spcAft>
              <a:buClr>
                <a:prstClr val="white"/>
              </a:buClr>
              <a:buSzPct val="80000"/>
              <a:buFont typeface="Wingdings 3" panose="05040102010807070707" pitchFamily="18" charset="2"/>
              <a:buChar char=""/>
            </a:pPr>
            <a:r>
              <a:rPr lang="es-MX" sz="3200" dirty="0" smtClean="0">
                <a:solidFill>
                  <a:srgbClr val="146194">
                    <a:lumMod val="75000"/>
                  </a:srgbClr>
                </a:solidFill>
              </a:rPr>
              <a:t>La importancia de la política turística determina el modelos de desarrollo de la propia actividad turística, para el caso de México se identifican el modelo de masas y el turismo alternativo.</a:t>
            </a:r>
            <a:endParaRPr lang="es-MX" sz="3200" dirty="0">
              <a:solidFill>
                <a:srgbClr val="146194">
                  <a:lumMod val="75000"/>
                </a:srgbClr>
              </a:solidFill>
            </a:endParaRPr>
          </a:p>
        </p:txBody>
      </p:sp>
    </p:spTree>
    <p:extLst>
      <p:ext uri="{BB962C8B-B14F-4D97-AF65-F5344CB8AC3E}">
        <p14:creationId xmlns:p14="http://schemas.microsoft.com/office/powerpoint/2010/main" val="646857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5476009"/>
            <a:ext cx="10683442" cy="987136"/>
          </a:xfrm>
        </p:spPr>
        <p:txBody>
          <a:bodyPr>
            <a:normAutofit/>
          </a:bodyPr>
          <a:lstStyle/>
          <a:p>
            <a:pPr algn="ctr"/>
            <a:r>
              <a:rPr lang="es-MX" dirty="0" smtClean="0"/>
              <a:t>presentación</a:t>
            </a:r>
            <a:endParaRPr lang="es-MX" dirty="0"/>
          </a:p>
        </p:txBody>
      </p:sp>
      <p:sp>
        <p:nvSpPr>
          <p:cNvPr id="3" name="Marcador de contenido 2"/>
          <p:cNvSpPr>
            <a:spLocks noGrp="1"/>
          </p:cNvSpPr>
          <p:nvPr>
            <p:ph idx="1"/>
          </p:nvPr>
        </p:nvSpPr>
        <p:spPr>
          <a:xfrm>
            <a:off x="477982" y="685800"/>
            <a:ext cx="11242963" cy="4904509"/>
          </a:xfrm>
        </p:spPr>
        <p:txBody>
          <a:bodyPr>
            <a:normAutofit lnSpcReduction="10000"/>
          </a:bodyPr>
          <a:lstStyle/>
          <a:p>
            <a:pPr marL="0" indent="0" algn="just">
              <a:buNone/>
            </a:pPr>
            <a:r>
              <a:rPr lang="es-MX" sz="3000" dirty="0"/>
              <a:t>El presente material permite apoyar el desarrollo de la Unidad, respecto a los organismos internacionales que intervienen en proyectos turísticos como la UNESCO y la OMT.</a:t>
            </a:r>
          </a:p>
          <a:p>
            <a:pPr marL="0" indent="0" algn="just">
              <a:buNone/>
            </a:pPr>
            <a:r>
              <a:rPr lang="es-MX" sz="3000" dirty="0"/>
              <a:t>Asimismo para identificar, a partir del conocimiento de la estructura y sistema del Estado Mexicano, así como su Ley Orgánica de la Administración Pública Federal, la estructura, funciones, objetivos, planes, programas y proyectos de las organizaciones turísticas del sector público orientadas al desarrollo turístico.</a:t>
            </a:r>
          </a:p>
          <a:p>
            <a:endParaRPr lang="es-MX" dirty="0"/>
          </a:p>
        </p:txBody>
      </p:sp>
    </p:spTree>
    <p:extLst>
      <p:ext uri="{BB962C8B-B14F-4D97-AF65-F5344CB8AC3E}">
        <p14:creationId xmlns:p14="http://schemas.microsoft.com/office/powerpoint/2010/main" val="27888373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a:t>
            </a:r>
            <a:endParaRPr lang="es-MX" dirty="0"/>
          </a:p>
        </p:txBody>
      </p:sp>
      <p:sp>
        <p:nvSpPr>
          <p:cNvPr id="3" name="Marcador de contenido 2"/>
          <p:cNvSpPr>
            <a:spLocks noGrp="1"/>
          </p:cNvSpPr>
          <p:nvPr>
            <p:ph idx="1"/>
          </p:nvPr>
        </p:nvSpPr>
        <p:spPr>
          <a:xfrm>
            <a:off x="684212" y="685800"/>
            <a:ext cx="10494650" cy="3886200"/>
          </a:xfrm>
        </p:spPr>
        <p:txBody>
          <a:bodyPr>
            <a:normAutofit/>
          </a:bodyPr>
          <a:lstStyle/>
          <a:p>
            <a:pPr marL="0" indent="0" algn="just">
              <a:buNone/>
            </a:pPr>
            <a:r>
              <a:rPr lang="es-MX" sz="2400" dirty="0" err="1" smtClean="0"/>
              <a:t>Ander</a:t>
            </a:r>
            <a:r>
              <a:rPr lang="es-MX" sz="2400" dirty="0" smtClean="0"/>
              <a:t> </a:t>
            </a:r>
            <a:r>
              <a:rPr lang="es-MX" sz="2400" dirty="0" err="1" smtClean="0"/>
              <a:t>Egg</a:t>
            </a:r>
            <a:r>
              <a:rPr lang="es-MX" sz="2400" dirty="0" smtClean="0"/>
              <a:t>, Ezequiel. (1991). Introducción a la planificación. Editorial Siglo XXI. Madrid, España.</a:t>
            </a:r>
          </a:p>
          <a:p>
            <a:pPr marL="0" indent="0" algn="just">
              <a:buNone/>
            </a:pPr>
            <a:r>
              <a:rPr lang="es-MX" sz="2400" dirty="0" smtClean="0"/>
              <a:t>(</a:t>
            </a:r>
            <a:r>
              <a:rPr lang="es-MX" sz="2400" dirty="0"/>
              <a:t>NARANJO Mesa Vladimiro, Teoría Constitucional E Instituciones Políticas, Bogotá, Colombia: Ed. Temis S.A., 2000, pág. 72). - </a:t>
            </a:r>
            <a:r>
              <a:rPr lang="es-MX" sz="2400" dirty="0" err="1"/>
              <a:t>See</a:t>
            </a:r>
            <a:r>
              <a:rPr lang="es-MX" sz="2400" dirty="0"/>
              <a:t> more at: http://jorgemachicado.blogspot.mx/2009/12/estado.html#sthash.3fGies6M.dpuf</a:t>
            </a:r>
          </a:p>
        </p:txBody>
      </p:sp>
    </p:spTree>
    <p:extLst>
      <p:ext uri="{BB962C8B-B14F-4D97-AF65-F5344CB8AC3E}">
        <p14:creationId xmlns:p14="http://schemas.microsoft.com/office/powerpoint/2010/main" val="1428652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Estado</a:t>
            </a:r>
            <a:endParaRPr lang="es-MX" dirty="0"/>
          </a:p>
        </p:txBody>
      </p:sp>
      <p:sp>
        <p:nvSpPr>
          <p:cNvPr id="3" name="Marcador de contenido 2"/>
          <p:cNvSpPr>
            <a:spLocks noGrp="1"/>
          </p:cNvSpPr>
          <p:nvPr>
            <p:ph idx="1"/>
          </p:nvPr>
        </p:nvSpPr>
        <p:spPr>
          <a:xfrm>
            <a:off x="684211" y="218210"/>
            <a:ext cx="11171815" cy="4082858"/>
          </a:xfrm>
        </p:spPr>
        <p:txBody>
          <a:bodyPr>
            <a:normAutofit/>
          </a:bodyPr>
          <a:lstStyle/>
          <a:p>
            <a:pPr algn="just"/>
            <a:r>
              <a:rPr lang="es-MX" sz="3200" dirty="0" smtClean="0"/>
              <a:t>De acuerdo con Naranjo (2000) es </a:t>
            </a:r>
            <a:r>
              <a:rPr lang="es-MX" sz="3200" dirty="0"/>
              <a:t>la sociedad política y jurídicamente organizada capaz de imponer la autoridad de la ley en el interior y afirmar su personalidad y responsabilidad frente a las similares del exterior</a:t>
            </a:r>
            <a:r>
              <a:rPr lang="es-MX" sz="2400" dirty="0"/>
              <a:t>. </a:t>
            </a:r>
          </a:p>
        </p:txBody>
      </p:sp>
      <p:pic>
        <p:nvPicPr>
          <p:cNvPr id="4" name="Imagen 3"/>
          <p:cNvPicPr>
            <a:picLocks noChangeAspect="1"/>
          </p:cNvPicPr>
          <p:nvPr/>
        </p:nvPicPr>
        <p:blipFill>
          <a:blip r:embed="rId2"/>
          <a:stretch>
            <a:fillRect/>
          </a:stretch>
        </p:blipFill>
        <p:spPr>
          <a:xfrm>
            <a:off x="3875809" y="3807015"/>
            <a:ext cx="4551906" cy="2867700"/>
          </a:xfrm>
          <a:prstGeom prst="rect">
            <a:avLst/>
          </a:prstGeom>
        </p:spPr>
      </p:pic>
    </p:spTree>
    <p:extLst>
      <p:ext uri="{BB962C8B-B14F-4D97-AF65-F5344CB8AC3E}">
        <p14:creationId xmlns:p14="http://schemas.microsoft.com/office/powerpoint/2010/main" val="3046862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0630" y="5787736"/>
            <a:ext cx="10413279" cy="954808"/>
          </a:xfrm>
        </p:spPr>
        <p:txBody>
          <a:bodyPr/>
          <a:lstStyle/>
          <a:p>
            <a:pPr algn="ctr"/>
            <a:r>
              <a:rPr lang="es-MX" dirty="0"/>
              <a:t>elementos constitutivos del Estado </a:t>
            </a:r>
          </a:p>
        </p:txBody>
      </p:sp>
      <p:sp>
        <p:nvSpPr>
          <p:cNvPr id="3" name="Marcador de contenido 2"/>
          <p:cNvSpPr>
            <a:spLocks noGrp="1"/>
          </p:cNvSpPr>
          <p:nvPr>
            <p:ph idx="1"/>
          </p:nvPr>
        </p:nvSpPr>
        <p:spPr>
          <a:xfrm>
            <a:off x="195838" y="43760"/>
            <a:ext cx="7711643" cy="5847885"/>
          </a:xfrm>
        </p:spPr>
        <p:txBody>
          <a:bodyPr>
            <a:noAutofit/>
          </a:bodyPr>
          <a:lstStyle/>
          <a:p>
            <a:r>
              <a:rPr lang="es-MX" sz="3600" dirty="0" smtClean="0"/>
              <a:t>Elementos visibles </a:t>
            </a:r>
            <a:r>
              <a:rPr lang="es-MX" sz="3600" dirty="0"/>
              <a:t>o materiales.</a:t>
            </a:r>
          </a:p>
          <a:p>
            <a:r>
              <a:rPr lang="es-MX" sz="3600" dirty="0" smtClean="0"/>
              <a:t>    </a:t>
            </a:r>
            <a:r>
              <a:rPr lang="es-MX" sz="3600" b="1" dirty="0"/>
              <a:t>a) Población.</a:t>
            </a:r>
          </a:p>
          <a:p>
            <a:r>
              <a:rPr lang="es-MX" sz="3600" b="1" dirty="0" smtClean="0"/>
              <a:t>    </a:t>
            </a:r>
            <a:r>
              <a:rPr lang="es-MX" sz="3600" b="1" dirty="0"/>
              <a:t>b) Territorio</a:t>
            </a:r>
            <a:r>
              <a:rPr lang="es-MX" sz="3600" dirty="0"/>
              <a:t>.</a:t>
            </a:r>
          </a:p>
          <a:p>
            <a:r>
              <a:rPr lang="es-MX" sz="3600" dirty="0" smtClean="0"/>
              <a:t>Elementos no </a:t>
            </a:r>
            <a:r>
              <a:rPr lang="es-MX" sz="3600" dirty="0"/>
              <a:t>visibles, formales o constitutivos:</a:t>
            </a:r>
          </a:p>
          <a:p>
            <a:r>
              <a:rPr lang="es-MX" sz="3600" dirty="0" smtClean="0"/>
              <a:t>    </a:t>
            </a:r>
            <a:r>
              <a:rPr lang="es-MX" sz="3600" b="1" dirty="0"/>
              <a:t>c) </a:t>
            </a:r>
            <a:r>
              <a:rPr lang="es-MX" sz="3600" b="1" dirty="0" smtClean="0"/>
              <a:t>Poder</a:t>
            </a:r>
            <a:endParaRPr lang="es-MX" sz="3600" b="1" dirty="0"/>
          </a:p>
        </p:txBody>
      </p:sp>
      <p:pic>
        <p:nvPicPr>
          <p:cNvPr id="4" name="Imagen 3"/>
          <p:cNvPicPr>
            <a:picLocks noChangeAspect="1"/>
          </p:cNvPicPr>
          <p:nvPr/>
        </p:nvPicPr>
        <p:blipFill>
          <a:blip r:embed="rId2"/>
          <a:stretch>
            <a:fillRect/>
          </a:stretch>
        </p:blipFill>
        <p:spPr>
          <a:xfrm>
            <a:off x="8398749" y="113643"/>
            <a:ext cx="3761793" cy="2296391"/>
          </a:xfrm>
          <a:prstGeom prst="rect">
            <a:avLst/>
          </a:prstGeom>
        </p:spPr>
      </p:pic>
      <p:pic>
        <p:nvPicPr>
          <p:cNvPr id="5" name="Imagen 4"/>
          <p:cNvPicPr>
            <a:picLocks noChangeAspect="1"/>
          </p:cNvPicPr>
          <p:nvPr/>
        </p:nvPicPr>
        <p:blipFill>
          <a:blip r:embed="rId3"/>
          <a:stretch>
            <a:fillRect/>
          </a:stretch>
        </p:blipFill>
        <p:spPr>
          <a:xfrm>
            <a:off x="8398749" y="2728907"/>
            <a:ext cx="3730336" cy="2934138"/>
          </a:xfrm>
          <a:prstGeom prst="rect">
            <a:avLst/>
          </a:prstGeom>
        </p:spPr>
      </p:pic>
      <p:pic>
        <p:nvPicPr>
          <p:cNvPr id="6" name="Imagen 5"/>
          <p:cNvPicPr>
            <a:picLocks noChangeAspect="1"/>
          </p:cNvPicPr>
          <p:nvPr/>
        </p:nvPicPr>
        <p:blipFill>
          <a:blip r:embed="rId4"/>
          <a:stretch>
            <a:fillRect/>
          </a:stretch>
        </p:blipFill>
        <p:spPr>
          <a:xfrm>
            <a:off x="3941619" y="3953302"/>
            <a:ext cx="2982066" cy="1938343"/>
          </a:xfrm>
          <a:prstGeom prst="rect">
            <a:avLst/>
          </a:prstGeom>
        </p:spPr>
      </p:pic>
    </p:spTree>
    <p:extLst>
      <p:ext uri="{BB962C8B-B14F-4D97-AF65-F5344CB8AC3E}">
        <p14:creationId xmlns:p14="http://schemas.microsoft.com/office/powerpoint/2010/main" val="3763503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184" y="5725391"/>
            <a:ext cx="11514716" cy="788556"/>
          </a:xfrm>
        </p:spPr>
        <p:txBody>
          <a:bodyPr/>
          <a:lstStyle/>
          <a:p>
            <a:pPr algn="ctr"/>
            <a:r>
              <a:rPr lang="es-MX" dirty="0"/>
              <a:t>Los elementos del </a:t>
            </a:r>
            <a:r>
              <a:rPr lang="es-MX" dirty="0" smtClean="0"/>
              <a:t>Territorio</a:t>
            </a:r>
            <a:endParaRPr lang="es-MX" dirty="0"/>
          </a:p>
        </p:txBody>
      </p:sp>
      <p:sp>
        <p:nvSpPr>
          <p:cNvPr id="3" name="Marcador de contenido 2"/>
          <p:cNvSpPr>
            <a:spLocks noGrp="1"/>
          </p:cNvSpPr>
          <p:nvPr>
            <p:ph idx="1"/>
          </p:nvPr>
        </p:nvSpPr>
        <p:spPr>
          <a:xfrm>
            <a:off x="716973" y="0"/>
            <a:ext cx="4156363" cy="5902036"/>
          </a:xfrm>
        </p:spPr>
        <p:txBody>
          <a:bodyPr>
            <a:normAutofit fontScale="77500" lnSpcReduction="20000"/>
          </a:bodyPr>
          <a:lstStyle/>
          <a:p>
            <a:pPr algn="just"/>
            <a:r>
              <a:rPr lang="es-MX" sz="5800" dirty="0" smtClean="0"/>
              <a:t>    </a:t>
            </a:r>
            <a:r>
              <a:rPr lang="es-MX" sz="5800" dirty="0"/>
              <a:t>la unidad </a:t>
            </a:r>
            <a:r>
              <a:rPr lang="es-MX" sz="5800" dirty="0" smtClean="0"/>
              <a:t>jurídica</a:t>
            </a:r>
          </a:p>
          <a:p>
            <a:pPr algn="just"/>
            <a:endParaRPr lang="es-MX" sz="5800" dirty="0"/>
          </a:p>
          <a:p>
            <a:pPr algn="just"/>
            <a:r>
              <a:rPr lang="es-MX" sz="5800" dirty="0"/>
              <a:t>    la unidad natural </a:t>
            </a:r>
            <a:endParaRPr lang="es-MX" sz="5800" dirty="0" smtClean="0"/>
          </a:p>
          <a:p>
            <a:pPr algn="just"/>
            <a:endParaRPr lang="es-MX" sz="5800" dirty="0"/>
          </a:p>
          <a:p>
            <a:pPr algn="just"/>
            <a:r>
              <a:rPr lang="es-MX" sz="5800" dirty="0"/>
              <a:t>    la </a:t>
            </a:r>
            <a:r>
              <a:rPr lang="es-MX" sz="5800" dirty="0" smtClean="0"/>
              <a:t>indivisibilidad </a:t>
            </a:r>
            <a:endParaRPr lang="es-MX" sz="5800" dirty="0"/>
          </a:p>
        </p:txBody>
      </p:sp>
      <p:pic>
        <p:nvPicPr>
          <p:cNvPr id="4" name="Imagen 3"/>
          <p:cNvPicPr>
            <a:picLocks noChangeAspect="1"/>
          </p:cNvPicPr>
          <p:nvPr/>
        </p:nvPicPr>
        <p:blipFill>
          <a:blip r:embed="rId2"/>
          <a:stretch>
            <a:fillRect/>
          </a:stretch>
        </p:blipFill>
        <p:spPr>
          <a:xfrm>
            <a:off x="6232379" y="0"/>
            <a:ext cx="3378904" cy="2192049"/>
          </a:xfrm>
          <a:prstGeom prst="rect">
            <a:avLst/>
          </a:prstGeom>
        </p:spPr>
      </p:pic>
      <p:pic>
        <p:nvPicPr>
          <p:cNvPr id="5" name="Imagen 4"/>
          <p:cNvPicPr>
            <a:picLocks noChangeAspect="1"/>
          </p:cNvPicPr>
          <p:nvPr/>
        </p:nvPicPr>
        <p:blipFill>
          <a:blip r:embed="rId3"/>
          <a:stretch>
            <a:fillRect/>
          </a:stretch>
        </p:blipFill>
        <p:spPr>
          <a:xfrm>
            <a:off x="6232379" y="2503440"/>
            <a:ext cx="3257550" cy="2192049"/>
          </a:xfrm>
          <a:prstGeom prst="rect">
            <a:avLst/>
          </a:prstGeom>
        </p:spPr>
      </p:pic>
    </p:spTree>
    <p:extLst>
      <p:ext uri="{BB962C8B-B14F-4D97-AF65-F5344CB8AC3E}">
        <p14:creationId xmlns:p14="http://schemas.microsoft.com/office/powerpoint/2010/main" val="789872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72249" y="0"/>
            <a:ext cx="3160424" cy="1507067"/>
          </a:xfrm>
        </p:spPr>
        <p:txBody>
          <a:bodyPr/>
          <a:lstStyle/>
          <a:p>
            <a:pPr algn="ctr"/>
            <a:r>
              <a:rPr lang="es-MX" dirty="0"/>
              <a:t>PODER</a:t>
            </a:r>
          </a:p>
        </p:txBody>
      </p:sp>
      <p:sp>
        <p:nvSpPr>
          <p:cNvPr id="3" name="Marcador de contenido 2"/>
          <p:cNvSpPr>
            <a:spLocks noGrp="1"/>
          </p:cNvSpPr>
          <p:nvPr>
            <p:ph idx="1"/>
          </p:nvPr>
        </p:nvSpPr>
        <p:spPr>
          <a:xfrm>
            <a:off x="164666" y="1309255"/>
            <a:ext cx="7618125" cy="4925290"/>
          </a:xfrm>
        </p:spPr>
        <p:txBody>
          <a:bodyPr>
            <a:noAutofit/>
          </a:bodyPr>
          <a:lstStyle/>
          <a:p>
            <a:pPr algn="just"/>
            <a:r>
              <a:rPr lang="es-MX" sz="3600" dirty="0" smtClean="0"/>
              <a:t>Suprema </a:t>
            </a:r>
            <a:r>
              <a:rPr lang="es-MX" sz="3600" dirty="0"/>
              <a:t>potestad del Estado que lo autoriza para imponer decisiones de carácter general y regir, aun </a:t>
            </a:r>
            <a:r>
              <a:rPr lang="es-MX" sz="3600" dirty="0" smtClean="0"/>
              <a:t>coercitivamente, </a:t>
            </a:r>
            <a:r>
              <a:rPr lang="es-MX" sz="3600" dirty="0"/>
              <a:t>según reglas obligatorias, la convivencia de cuantos residen en su territorio sujeto a sus facultades políticas y administrativas que los </a:t>
            </a:r>
            <a:r>
              <a:rPr lang="es-MX" sz="3600" dirty="0" smtClean="0"/>
              <a:t>obedecerán</a:t>
            </a:r>
            <a:r>
              <a:rPr lang="es-MX" sz="3200" dirty="0" smtClean="0"/>
              <a:t>.</a:t>
            </a:r>
            <a:endParaRPr lang="es-MX" sz="3200" dirty="0"/>
          </a:p>
        </p:txBody>
      </p:sp>
      <p:pic>
        <p:nvPicPr>
          <p:cNvPr id="4" name="Imagen 3"/>
          <p:cNvPicPr>
            <a:picLocks noChangeAspect="1"/>
          </p:cNvPicPr>
          <p:nvPr/>
        </p:nvPicPr>
        <p:blipFill>
          <a:blip r:embed="rId2"/>
          <a:stretch>
            <a:fillRect/>
          </a:stretch>
        </p:blipFill>
        <p:spPr>
          <a:xfrm>
            <a:off x="8222673" y="1309255"/>
            <a:ext cx="3810000" cy="4457700"/>
          </a:xfrm>
          <a:prstGeom prst="rect">
            <a:avLst/>
          </a:prstGeom>
        </p:spPr>
      </p:pic>
    </p:spTree>
    <p:extLst>
      <p:ext uri="{BB962C8B-B14F-4D97-AF65-F5344CB8AC3E}">
        <p14:creationId xmlns:p14="http://schemas.microsoft.com/office/powerpoint/2010/main" val="3800443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78803" y="5245868"/>
            <a:ext cx="3034145" cy="1507067"/>
          </a:xfrm>
        </p:spPr>
        <p:txBody>
          <a:bodyPr/>
          <a:lstStyle/>
          <a:p>
            <a:r>
              <a:rPr lang="es-MX" dirty="0" smtClean="0"/>
              <a:t>gobierno</a:t>
            </a:r>
            <a:endParaRPr lang="es-MX" dirty="0"/>
          </a:p>
        </p:txBody>
      </p:sp>
      <p:sp>
        <p:nvSpPr>
          <p:cNvPr id="3" name="Marcador de contenido 2"/>
          <p:cNvSpPr>
            <a:spLocks noGrp="1"/>
          </p:cNvSpPr>
          <p:nvPr>
            <p:ph idx="1"/>
          </p:nvPr>
        </p:nvSpPr>
        <p:spPr>
          <a:xfrm>
            <a:off x="175056" y="176645"/>
            <a:ext cx="11670579" cy="4094018"/>
          </a:xfrm>
        </p:spPr>
        <p:txBody>
          <a:bodyPr>
            <a:noAutofit/>
          </a:bodyPr>
          <a:lstStyle/>
          <a:p>
            <a:pPr algn="just"/>
            <a:r>
              <a:rPr lang="es-MX" sz="4000" dirty="0"/>
              <a:t>El poder se ejerce a través del Gobierno, </a:t>
            </a:r>
            <a:r>
              <a:rPr lang="es-MX" sz="4000" dirty="0" smtClean="0"/>
              <a:t>el </a:t>
            </a:r>
            <a:r>
              <a:rPr lang="es-MX" sz="4000" dirty="0"/>
              <a:t>gobierno es conjunto de órganos ejecutores del </a:t>
            </a:r>
            <a:r>
              <a:rPr lang="es-MX" sz="4000" dirty="0" smtClean="0"/>
              <a:t>poder </a:t>
            </a:r>
            <a:r>
              <a:rPr lang="es-MX" sz="4000" dirty="0"/>
              <a:t>publico del Estado, realizando la voluntad de este, ordenando y manteniendo un régimen con arreglo a la </a:t>
            </a:r>
            <a:r>
              <a:rPr lang="es-MX" sz="4000" dirty="0" smtClean="0"/>
              <a:t>Constitución.</a:t>
            </a:r>
            <a:endParaRPr lang="es-MX" sz="4000" dirty="0"/>
          </a:p>
        </p:txBody>
      </p:sp>
      <p:pic>
        <p:nvPicPr>
          <p:cNvPr id="4" name="Imagen 3"/>
          <p:cNvPicPr>
            <a:picLocks noChangeAspect="1"/>
          </p:cNvPicPr>
          <p:nvPr/>
        </p:nvPicPr>
        <p:blipFill>
          <a:blip r:embed="rId2"/>
          <a:stretch>
            <a:fillRect/>
          </a:stretch>
        </p:blipFill>
        <p:spPr>
          <a:xfrm>
            <a:off x="6494318" y="3483233"/>
            <a:ext cx="4969947" cy="3269702"/>
          </a:xfrm>
          <a:prstGeom prst="rect">
            <a:avLst/>
          </a:prstGeom>
        </p:spPr>
      </p:pic>
    </p:spTree>
    <p:extLst>
      <p:ext uri="{BB962C8B-B14F-4D97-AF65-F5344CB8AC3E}">
        <p14:creationId xmlns:p14="http://schemas.microsoft.com/office/powerpoint/2010/main" val="3989682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5521" y="5517573"/>
            <a:ext cx="8534400" cy="1204194"/>
          </a:xfrm>
        </p:spPr>
        <p:txBody>
          <a:bodyPr/>
          <a:lstStyle/>
          <a:p>
            <a:pPr algn="ctr"/>
            <a:r>
              <a:rPr lang="es-MX" dirty="0" smtClean="0"/>
              <a:t>COMPETENCIAS</a:t>
            </a:r>
            <a:r>
              <a:rPr lang="es-MX" dirty="0" smtClean="0"/>
              <a:t> DEL ESTADO</a:t>
            </a:r>
            <a:endParaRPr lang="es-MX" dirty="0"/>
          </a:p>
        </p:txBody>
      </p:sp>
      <p:sp>
        <p:nvSpPr>
          <p:cNvPr id="3" name="Marcador de contenido 2"/>
          <p:cNvSpPr>
            <a:spLocks noGrp="1"/>
          </p:cNvSpPr>
          <p:nvPr>
            <p:ph idx="1"/>
          </p:nvPr>
        </p:nvSpPr>
        <p:spPr>
          <a:xfrm>
            <a:off x="684212" y="72736"/>
            <a:ext cx="11182206" cy="5953991"/>
          </a:xfrm>
        </p:spPr>
        <p:txBody>
          <a:bodyPr>
            <a:normAutofit/>
          </a:bodyPr>
          <a:lstStyle/>
          <a:p>
            <a:pPr algn="just"/>
            <a:r>
              <a:rPr lang="es-MX" sz="2800" b="1" dirty="0" smtClean="0"/>
              <a:t>Democrática</a:t>
            </a:r>
            <a:r>
              <a:rPr lang="es-MX" sz="2800" dirty="0" smtClean="0"/>
              <a:t>: poder elegir o nombrar sus órganos de gobierno.</a:t>
            </a:r>
          </a:p>
          <a:p>
            <a:pPr algn="just"/>
            <a:r>
              <a:rPr lang="es-MX" sz="2800" b="1" dirty="0" smtClean="0"/>
              <a:t>Constitucional</a:t>
            </a:r>
            <a:r>
              <a:rPr lang="es-MX" sz="2800" dirty="0" smtClean="0"/>
              <a:t>: actuación conforme a los principios establecidos en la carta federal.</a:t>
            </a:r>
          </a:p>
          <a:p>
            <a:pPr algn="just"/>
            <a:r>
              <a:rPr lang="es-MX" sz="2800" b="1" dirty="0" smtClean="0"/>
              <a:t>Legislativa</a:t>
            </a:r>
            <a:r>
              <a:rPr lang="es-MX" sz="2800" dirty="0" smtClean="0"/>
              <a:t>: expedición de leyes que regulen materias que no sean de incumbencia del Congreso de la Unión.</a:t>
            </a:r>
          </a:p>
          <a:p>
            <a:pPr algn="just"/>
            <a:r>
              <a:rPr lang="es-MX" sz="2800" b="1" dirty="0" smtClean="0"/>
              <a:t>Administrativa</a:t>
            </a:r>
            <a:r>
              <a:rPr lang="es-MX" sz="2800" dirty="0" smtClean="0"/>
              <a:t>: aplicación de la legislación en sus diferentes ramos de su gobierno interno.</a:t>
            </a:r>
          </a:p>
          <a:p>
            <a:pPr algn="just"/>
            <a:r>
              <a:rPr lang="es-MX" sz="2800" b="1" dirty="0" smtClean="0"/>
              <a:t>Judicial</a:t>
            </a:r>
            <a:r>
              <a:rPr lang="es-MX" sz="2800" dirty="0" smtClean="0"/>
              <a:t>: dirimir conflictos jurídicos en los casos no expresamente atribuidos a la jurisdicción federal.</a:t>
            </a:r>
          </a:p>
          <a:p>
            <a:endParaRPr lang="es-MX" dirty="0"/>
          </a:p>
        </p:txBody>
      </p:sp>
    </p:spTree>
    <p:extLst>
      <p:ext uri="{BB962C8B-B14F-4D97-AF65-F5344CB8AC3E}">
        <p14:creationId xmlns:p14="http://schemas.microsoft.com/office/powerpoint/2010/main" val="2907249772"/>
      </p:ext>
    </p:extLst>
  </p:cSld>
  <p:clrMapOvr>
    <a:masterClrMapping/>
  </p:clrMapOvr>
</p:sld>
</file>

<file path=ppt/theme/theme1.xml><?xml version="1.0" encoding="utf-8"?>
<a:theme xmlns:a="http://schemas.openxmlformats.org/drawingml/2006/main" name="Sector">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3628</TotalTime>
  <Words>1261</Words>
  <Application>Microsoft Office PowerPoint</Application>
  <PresentationFormat>Personalizado</PresentationFormat>
  <Paragraphs>81</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Sector</vt:lpstr>
      <vt:lpstr>Elaboró: m. en e.t. Victor Almeida delgado</vt:lpstr>
      <vt:lpstr>Contenidos de la unidad i</vt:lpstr>
      <vt:lpstr>presentación</vt:lpstr>
      <vt:lpstr>El  Estado</vt:lpstr>
      <vt:lpstr>elementos constitutivos del Estado </vt:lpstr>
      <vt:lpstr>Los elementos del Territorio</vt:lpstr>
      <vt:lpstr>PODER</vt:lpstr>
      <vt:lpstr>gobierno</vt:lpstr>
      <vt:lpstr>COMPETENCIAS DEL ESTADO</vt:lpstr>
      <vt:lpstr>Presentación de PowerPoint</vt:lpstr>
      <vt:lpstr>Competencia constitucional  democrática del estado</vt:lpstr>
      <vt:lpstr>Competencia constitucional del estado</vt:lpstr>
      <vt:lpstr>Administración Pública</vt:lpstr>
      <vt:lpstr>LEY ORGANICA DE LA ADMINISTRACION PUBLICA FEDERAL</vt:lpstr>
      <vt:lpstr>Fundamento legal de las áreas administrativas</vt:lpstr>
      <vt:lpstr>Mecanismos de Coordinación de la Administración Pública federal</vt:lpstr>
      <vt:lpstr>Presentación de PowerPoint</vt:lpstr>
      <vt:lpstr>Instrumentos de planificación</vt:lpstr>
      <vt:lpstr>Presentación de PowerPoint</vt:lpstr>
      <vt:lpstr>Diferentes enfoques de la planificación</vt:lpstr>
      <vt:lpstr>Niveles de planificación</vt:lpstr>
      <vt:lpstr>Niveles operacionales</vt:lpstr>
      <vt:lpstr>Presentación de PowerPoint</vt:lpstr>
      <vt:lpstr>Nivel Superior o “Estratégico“</vt:lpstr>
      <vt:lpstr>Nivel intermedio o “Táctico“</vt:lpstr>
      <vt:lpstr>Nivel inferior u “Operativo“: </vt:lpstr>
      <vt:lpstr>Presentación de PowerPoint</vt:lpstr>
      <vt:lpstr>Política turística</vt:lpstr>
      <vt:lpstr>La política turística en México</vt:lpstr>
      <vt:lpstr>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Victora</dc:creator>
  <cp:lastModifiedBy>Victoralmeida</cp:lastModifiedBy>
  <cp:revision>59</cp:revision>
  <dcterms:created xsi:type="dcterms:W3CDTF">2015-08-10T17:22:34Z</dcterms:created>
  <dcterms:modified xsi:type="dcterms:W3CDTF">2015-10-12T03:21:07Z</dcterms:modified>
</cp:coreProperties>
</file>