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0" r:id="rId2"/>
    <p:sldId id="271" r:id="rId3"/>
    <p:sldId id="272" r:id="rId4"/>
    <p:sldId id="257" r:id="rId5"/>
    <p:sldId id="287" r:id="rId6"/>
    <p:sldId id="280" r:id="rId7"/>
    <p:sldId id="258" r:id="rId8"/>
    <p:sldId id="259" r:id="rId9"/>
    <p:sldId id="260" r:id="rId10"/>
    <p:sldId id="273" r:id="rId11"/>
    <p:sldId id="261" r:id="rId12"/>
    <p:sldId id="279" r:id="rId13"/>
    <p:sldId id="262" r:id="rId14"/>
    <p:sldId id="263" r:id="rId15"/>
    <p:sldId id="264" r:id="rId16"/>
    <p:sldId id="278" r:id="rId17"/>
    <p:sldId id="265" r:id="rId18"/>
    <p:sldId id="274" r:id="rId19"/>
    <p:sldId id="266" r:id="rId20"/>
    <p:sldId id="275" r:id="rId21"/>
    <p:sldId id="267" r:id="rId22"/>
    <p:sldId id="276" r:id="rId23"/>
    <p:sldId id="268" r:id="rId24"/>
    <p:sldId id="269" r:id="rId25"/>
    <p:sldId id="277" r:id="rId26"/>
    <p:sldId id="281" r:id="rId27"/>
    <p:sldId id="282" r:id="rId28"/>
    <p:sldId id="283" r:id="rId29"/>
    <p:sldId id="284" r:id="rId30"/>
    <p:sldId id="285" r:id="rId31"/>
    <p:sldId id="28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10/11/2015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B80C674-7DFC-42FE-B9CD-82963CDB1557}"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076456F-F47D-4F25-8053-2A695DA0CA7D}"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D6C7379-69CC-4837-9905-BEBA22830C8A}"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EB8B7E-8AEE-4F10-BFEE-C999AD004D36}"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8668F3F9-58BC-440B-B37B-805B9055EF92}" type="datetimeFigureOut">
              <a:rPr lang="en-US" dirty="0"/>
              <a:t>10/11/2015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0D5A53AF-48EA-489D-8260-9DCAB666386A}" type="datetimeFigureOut">
              <a:rPr lang="en-US" dirty="0"/>
              <a:t>10/11/2015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10/11/2015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10/11/2015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10/11/2015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smtClean="0"/>
              <a:t>Haga clic para modificar el estilo de título del patrón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10/11/2015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20000" y="2505075"/>
            <a:ext cx="5025216"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6" name="Content Placeholder 5"/>
          <p:cNvSpPr>
            <a:spLocks noGrp="1"/>
          </p:cNvSpPr>
          <p:nvPr>
            <p:ph sz="quarter" idx="4"/>
          </p:nvPr>
        </p:nvSpPr>
        <p:spPr>
          <a:xfrm>
            <a:off x="6319840" y="2505075"/>
            <a:ext cx="503554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10/11/2015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10/11/2015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10/11/2015</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1BD23-6E54-4D9D-AD88-A2813C73CC25}"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71A834-4F3C-4AF9-9C74-05EC35A0F292}" type="datetimeFigureOut">
              <a:rPr lang="en-US" dirty="0"/>
              <a:t>10/11/2015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10/11/2015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73036" y="405085"/>
            <a:ext cx="7626928" cy="6099623"/>
          </a:xfrm>
        </p:spPr>
        <p:txBody>
          <a:bodyPr>
            <a:noAutofit/>
          </a:bodyPr>
          <a:lstStyle/>
          <a:p>
            <a:pPr marL="0" indent="0" algn="ctr">
              <a:buNone/>
            </a:pPr>
            <a:r>
              <a:rPr lang="es-MX" dirty="0" smtClean="0"/>
              <a:t>Universidad Autónoma del Estado De México</a:t>
            </a:r>
          </a:p>
          <a:p>
            <a:pPr marL="0" indent="0" algn="ctr">
              <a:buNone/>
            </a:pPr>
            <a:r>
              <a:rPr lang="es-MX" dirty="0" smtClean="0"/>
              <a:t>Centro Universitario de Tenancingo</a:t>
            </a:r>
          </a:p>
          <a:p>
            <a:pPr marL="0" indent="0" algn="ctr">
              <a:buNone/>
            </a:pPr>
            <a:endParaRPr lang="es-MX" dirty="0"/>
          </a:p>
          <a:p>
            <a:pPr marL="0" indent="0" algn="ctr">
              <a:buNone/>
            </a:pPr>
            <a:endParaRPr lang="es-MX" dirty="0" smtClean="0"/>
          </a:p>
          <a:p>
            <a:pPr marL="0" indent="0" algn="ctr">
              <a:buNone/>
            </a:pPr>
            <a:r>
              <a:rPr lang="es-MX" dirty="0" smtClean="0"/>
              <a:t>Unidad De Aprendizaje: Métodos Y Técnicas de Investigación</a:t>
            </a:r>
          </a:p>
          <a:p>
            <a:pPr marL="0" indent="0" algn="ctr">
              <a:buNone/>
            </a:pPr>
            <a:endParaRPr lang="es-MX" dirty="0" smtClean="0"/>
          </a:p>
          <a:p>
            <a:pPr marL="0" indent="0" algn="ctr">
              <a:buNone/>
            </a:pPr>
            <a:r>
              <a:rPr lang="es-MX" dirty="0" smtClean="0"/>
              <a:t>Nombre Del Material:  </a:t>
            </a:r>
            <a:r>
              <a:rPr lang="es-MX" b="1" dirty="0" smtClean="0"/>
              <a:t>El Estado de La Cuestión </a:t>
            </a:r>
            <a:r>
              <a:rPr lang="es-MX" b="1" dirty="0"/>
              <a:t>e</a:t>
            </a:r>
            <a:r>
              <a:rPr lang="es-MX" b="1" dirty="0" smtClean="0"/>
              <a:t>n Investigación Turística</a:t>
            </a:r>
          </a:p>
          <a:p>
            <a:pPr marL="0" indent="0" algn="ctr">
              <a:buNone/>
            </a:pPr>
            <a:endParaRPr lang="es-MX" dirty="0" smtClean="0"/>
          </a:p>
          <a:p>
            <a:pPr marL="0" indent="0" algn="ctr">
              <a:buNone/>
            </a:pPr>
            <a:r>
              <a:rPr lang="es-MX" dirty="0" smtClean="0"/>
              <a:t>PRESENTA: M En E.T. Victor Almeida Delgado</a:t>
            </a:r>
          </a:p>
          <a:p>
            <a:pPr marL="0" indent="0" algn="ctr">
              <a:buNone/>
            </a:pPr>
            <a:r>
              <a:rPr lang="es-MX" dirty="0" smtClean="0"/>
              <a:t>Periodo: 2015b</a:t>
            </a:r>
            <a:endParaRPr lang="es-MX"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242" y="405086"/>
            <a:ext cx="2418222" cy="218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Imagen 1"/>
          <p:cNvPicPr>
            <a:picLocks noChangeAspect="1"/>
          </p:cNvPicPr>
          <p:nvPr/>
        </p:nvPicPr>
        <p:blipFill>
          <a:blip r:embed="rId3"/>
          <a:stretch>
            <a:fillRect/>
          </a:stretch>
        </p:blipFill>
        <p:spPr>
          <a:xfrm>
            <a:off x="9682185" y="405086"/>
            <a:ext cx="2327626" cy="2185059"/>
          </a:xfrm>
          <a:prstGeom prst="rect">
            <a:avLst/>
          </a:prstGeom>
        </p:spPr>
      </p:pic>
    </p:spTree>
    <p:extLst>
      <p:ext uri="{BB962C8B-B14F-4D97-AF65-F5344CB8AC3E}">
        <p14:creationId xmlns:p14="http://schemas.microsoft.com/office/powerpoint/2010/main" val="1462568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2242" y="581890"/>
            <a:ext cx="6340673" cy="6037118"/>
          </a:xfrm>
        </p:spPr>
        <p:txBody>
          <a:bodyPr>
            <a:noAutofit/>
          </a:bodyPr>
          <a:lstStyle/>
          <a:p>
            <a:pPr algn="just"/>
            <a:r>
              <a:rPr lang="es-MX" sz="3600" dirty="0"/>
              <a:t>Pasar de ser un turismo principalmente fronterizo a </a:t>
            </a:r>
            <a:r>
              <a:rPr lang="es-MX" sz="3600" dirty="0" smtClean="0"/>
              <a:t>situarse.</a:t>
            </a:r>
            <a:endParaRPr lang="es-MX" sz="3600" dirty="0"/>
          </a:p>
          <a:p>
            <a:pPr algn="just"/>
            <a:r>
              <a:rPr lang="es-MX" sz="3600" dirty="0"/>
              <a:t>Proyectar una imagen moderna de México al exterior y a aprovechar una de las tendencias dominantes de los mercados de entonces: las vacaciones masivas en destinos de sol y playa.</a:t>
            </a:r>
          </a:p>
          <a:p>
            <a:endParaRPr lang="es-MX" sz="3200" dirty="0"/>
          </a:p>
        </p:txBody>
      </p:sp>
      <p:pic>
        <p:nvPicPr>
          <p:cNvPr id="4" name="Imagen 3"/>
          <p:cNvPicPr>
            <a:picLocks noChangeAspect="1"/>
          </p:cNvPicPr>
          <p:nvPr/>
        </p:nvPicPr>
        <p:blipFill>
          <a:blip r:embed="rId2"/>
          <a:stretch>
            <a:fillRect/>
          </a:stretch>
        </p:blipFill>
        <p:spPr>
          <a:xfrm>
            <a:off x="7024254" y="581890"/>
            <a:ext cx="4686301" cy="5569527"/>
          </a:xfrm>
          <a:prstGeom prst="rect">
            <a:avLst/>
          </a:prstGeom>
        </p:spPr>
      </p:pic>
    </p:spTree>
    <p:extLst>
      <p:ext uri="{BB962C8B-B14F-4D97-AF65-F5344CB8AC3E}">
        <p14:creationId xmlns:p14="http://schemas.microsoft.com/office/powerpoint/2010/main" val="166524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4736" y="189778"/>
            <a:ext cx="10515600" cy="892175"/>
          </a:xfrm>
        </p:spPr>
        <p:txBody>
          <a:bodyPr/>
          <a:lstStyle/>
          <a:p>
            <a:pPr algn="ctr"/>
            <a:r>
              <a:rPr lang="es-MX" dirty="0" smtClean="0"/>
              <a:t>Impactos positivos</a:t>
            </a:r>
            <a:endParaRPr lang="es-MX" dirty="0"/>
          </a:p>
        </p:txBody>
      </p:sp>
      <p:sp>
        <p:nvSpPr>
          <p:cNvPr id="3" name="Marcador de contenido 2"/>
          <p:cNvSpPr>
            <a:spLocks noGrp="1"/>
          </p:cNvSpPr>
          <p:nvPr>
            <p:ph idx="1"/>
          </p:nvPr>
        </p:nvSpPr>
        <p:spPr>
          <a:xfrm>
            <a:off x="578427" y="983962"/>
            <a:ext cx="11028218" cy="5260976"/>
          </a:xfrm>
        </p:spPr>
        <p:txBody>
          <a:bodyPr>
            <a:noAutofit/>
          </a:bodyPr>
          <a:lstStyle/>
          <a:p>
            <a:pPr algn="just"/>
            <a:r>
              <a:rPr lang="es-MX" sz="3600" dirty="0"/>
              <a:t>Bajo esta configuración de infraestructura, servicios y oferta </a:t>
            </a:r>
            <a:r>
              <a:rPr lang="es-MX" sz="3600" dirty="0" smtClean="0"/>
              <a:t>turística, México </a:t>
            </a:r>
            <a:r>
              <a:rPr lang="es-MX" sz="3600" dirty="0"/>
              <a:t>logró posicionarse como uno de los países líderes en el mercado </a:t>
            </a:r>
            <a:r>
              <a:rPr lang="es-MX" sz="3600" dirty="0" smtClean="0"/>
              <a:t>mundial de </a:t>
            </a:r>
            <a:r>
              <a:rPr lang="es-MX" sz="3600" dirty="0"/>
              <a:t>viajes y turismo</a:t>
            </a:r>
            <a:r>
              <a:rPr lang="es-MX" sz="3600" dirty="0" smtClean="0"/>
              <a:t>.</a:t>
            </a:r>
          </a:p>
        </p:txBody>
      </p:sp>
      <p:pic>
        <p:nvPicPr>
          <p:cNvPr id="5" name="Imagen 4"/>
          <p:cNvPicPr>
            <a:picLocks noChangeAspect="1"/>
          </p:cNvPicPr>
          <p:nvPr/>
        </p:nvPicPr>
        <p:blipFill>
          <a:blip r:embed="rId2"/>
          <a:stretch>
            <a:fillRect/>
          </a:stretch>
        </p:blipFill>
        <p:spPr>
          <a:xfrm>
            <a:off x="193963" y="3106882"/>
            <a:ext cx="5514109" cy="3676073"/>
          </a:xfrm>
          <a:prstGeom prst="rect">
            <a:avLst/>
          </a:prstGeom>
        </p:spPr>
      </p:pic>
      <p:pic>
        <p:nvPicPr>
          <p:cNvPr id="6" name="Imagen 5"/>
          <p:cNvPicPr>
            <a:picLocks noChangeAspect="1"/>
          </p:cNvPicPr>
          <p:nvPr/>
        </p:nvPicPr>
        <p:blipFill>
          <a:blip r:embed="rId3"/>
          <a:stretch>
            <a:fillRect/>
          </a:stretch>
        </p:blipFill>
        <p:spPr>
          <a:xfrm>
            <a:off x="6085609" y="3106881"/>
            <a:ext cx="5614555" cy="3676073"/>
          </a:xfrm>
          <a:prstGeom prst="rect">
            <a:avLst/>
          </a:prstGeom>
        </p:spPr>
      </p:pic>
    </p:spTree>
    <p:extLst>
      <p:ext uri="{BB962C8B-B14F-4D97-AF65-F5344CB8AC3E}">
        <p14:creationId xmlns:p14="http://schemas.microsoft.com/office/powerpoint/2010/main" val="2156429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0682" y="204644"/>
            <a:ext cx="11504954" cy="4351338"/>
          </a:xfrm>
        </p:spPr>
        <p:txBody>
          <a:bodyPr/>
          <a:lstStyle/>
          <a:p>
            <a:pPr algn="just"/>
            <a:r>
              <a:rPr lang="es-MX" sz="3600" dirty="0"/>
              <a:t>Las tendencias del turismo emergente en el orden mundial se transforman, simultáneamente se empezaron a advertir problemas de pérdida de competitividad que se reflejaron a su vez en pérdida de cuota de mercado dentro del concierto mundial.</a:t>
            </a:r>
          </a:p>
          <a:p>
            <a:pPr algn="just"/>
            <a:r>
              <a:rPr lang="es-MX" sz="3600" dirty="0" smtClean="0"/>
              <a:t>La marcada brecha entre el crecimiento y el conocimiento no permitió incorporar medidas necesarias para mantener el turismo mexicano vigente en los mercados externos.</a:t>
            </a:r>
            <a:endParaRPr lang="es-MX" sz="3600" dirty="0"/>
          </a:p>
          <a:p>
            <a:endParaRPr lang="es-MX" dirty="0"/>
          </a:p>
        </p:txBody>
      </p:sp>
      <p:pic>
        <p:nvPicPr>
          <p:cNvPr id="4" name="Imagen 3"/>
          <p:cNvPicPr>
            <a:picLocks noChangeAspect="1"/>
          </p:cNvPicPr>
          <p:nvPr/>
        </p:nvPicPr>
        <p:blipFill>
          <a:blip r:embed="rId2"/>
          <a:stretch>
            <a:fillRect/>
          </a:stretch>
        </p:blipFill>
        <p:spPr>
          <a:xfrm>
            <a:off x="198726" y="4395355"/>
            <a:ext cx="3188764" cy="2389909"/>
          </a:xfrm>
          <a:prstGeom prst="rect">
            <a:avLst/>
          </a:prstGeom>
        </p:spPr>
      </p:pic>
      <p:pic>
        <p:nvPicPr>
          <p:cNvPr id="5" name="Imagen 4"/>
          <p:cNvPicPr>
            <a:picLocks noChangeAspect="1"/>
          </p:cNvPicPr>
          <p:nvPr/>
        </p:nvPicPr>
        <p:blipFill>
          <a:blip r:embed="rId3"/>
          <a:stretch>
            <a:fillRect/>
          </a:stretch>
        </p:blipFill>
        <p:spPr>
          <a:xfrm>
            <a:off x="4157456" y="4395353"/>
            <a:ext cx="3607410" cy="2389909"/>
          </a:xfrm>
          <a:prstGeom prst="rect">
            <a:avLst/>
          </a:prstGeom>
        </p:spPr>
      </p:pic>
      <p:pic>
        <p:nvPicPr>
          <p:cNvPr id="6" name="Imagen 5"/>
          <p:cNvPicPr>
            <a:picLocks noChangeAspect="1"/>
          </p:cNvPicPr>
          <p:nvPr/>
        </p:nvPicPr>
        <p:blipFill>
          <a:blip r:embed="rId4"/>
          <a:stretch>
            <a:fillRect/>
          </a:stretch>
        </p:blipFill>
        <p:spPr>
          <a:xfrm>
            <a:off x="8534833" y="4395354"/>
            <a:ext cx="3452759" cy="2389909"/>
          </a:xfrm>
          <a:prstGeom prst="rect">
            <a:avLst/>
          </a:prstGeom>
        </p:spPr>
      </p:pic>
    </p:spTree>
    <p:extLst>
      <p:ext uri="{BB962C8B-B14F-4D97-AF65-F5344CB8AC3E}">
        <p14:creationId xmlns:p14="http://schemas.microsoft.com/office/powerpoint/2010/main" val="4203972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36311"/>
          </a:xfrm>
        </p:spPr>
        <p:txBody>
          <a:bodyPr>
            <a:normAutofit fontScale="90000"/>
          </a:bodyPr>
          <a:lstStyle/>
          <a:p>
            <a:r>
              <a:rPr lang="es-MX" dirty="0" smtClean="0"/>
              <a:t>Papel de las organizaciones públicas</a:t>
            </a:r>
            <a:endParaRPr lang="es-MX" dirty="0"/>
          </a:p>
        </p:txBody>
      </p:sp>
      <p:sp>
        <p:nvSpPr>
          <p:cNvPr id="3" name="Marcador de contenido 2"/>
          <p:cNvSpPr>
            <a:spLocks noGrp="1"/>
          </p:cNvSpPr>
          <p:nvPr>
            <p:ph idx="1"/>
          </p:nvPr>
        </p:nvSpPr>
        <p:spPr>
          <a:xfrm>
            <a:off x="467591" y="1288474"/>
            <a:ext cx="6857999" cy="5372100"/>
          </a:xfrm>
        </p:spPr>
        <p:txBody>
          <a:bodyPr>
            <a:normAutofit/>
          </a:bodyPr>
          <a:lstStyle/>
          <a:p>
            <a:pPr algn="just"/>
            <a:r>
              <a:rPr lang="es-MX" sz="3200" dirty="0" smtClean="0"/>
              <a:t>La </a:t>
            </a:r>
            <a:r>
              <a:rPr lang="es-MX" sz="3200" dirty="0"/>
              <a:t>base del </a:t>
            </a:r>
            <a:r>
              <a:rPr lang="es-MX" sz="3200" dirty="0" smtClean="0"/>
              <a:t>conocimiento a </a:t>
            </a:r>
            <a:r>
              <a:rPr lang="es-MX" sz="3200" dirty="0"/>
              <a:t>partir de la cual se han tomado las decisiones con carácter predominantemente </a:t>
            </a:r>
            <a:r>
              <a:rPr lang="es-MX" sz="3200" dirty="0" smtClean="0"/>
              <a:t>empírico.</a:t>
            </a:r>
          </a:p>
          <a:p>
            <a:pPr algn="just"/>
            <a:endParaRPr lang="es-MX" sz="3200" dirty="0" smtClean="0"/>
          </a:p>
          <a:p>
            <a:pPr algn="just"/>
            <a:r>
              <a:rPr lang="es-MX" sz="3200" dirty="0"/>
              <a:t>La incapacidad para adelantarse a los procesos de cambio que deja </a:t>
            </a:r>
            <a:r>
              <a:rPr lang="es-MX" sz="3200" dirty="0" smtClean="0"/>
              <a:t>entrever la </a:t>
            </a:r>
            <a:r>
              <a:rPr lang="es-MX" sz="3200" dirty="0"/>
              <a:t>posición secundaria y marginal que ocupó la </a:t>
            </a:r>
            <a:r>
              <a:rPr lang="es-MX" sz="3200" dirty="0" smtClean="0"/>
              <a:t>investigación científica </a:t>
            </a:r>
            <a:r>
              <a:rPr lang="es-MX" sz="3200" dirty="0"/>
              <a:t>en esta configuración socioeconómica y productiva del </a:t>
            </a:r>
            <a:r>
              <a:rPr lang="es-MX" sz="3200" dirty="0" smtClean="0"/>
              <a:t>turismo mexicano.</a:t>
            </a:r>
          </a:p>
          <a:p>
            <a:pPr algn="just"/>
            <a:endParaRPr lang="es-MX" dirty="0"/>
          </a:p>
          <a:p>
            <a:endParaRPr lang="es-MX" dirty="0"/>
          </a:p>
        </p:txBody>
      </p:sp>
      <p:pic>
        <p:nvPicPr>
          <p:cNvPr id="4" name="Imagen 3"/>
          <p:cNvPicPr>
            <a:picLocks noChangeAspect="1"/>
          </p:cNvPicPr>
          <p:nvPr/>
        </p:nvPicPr>
        <p:blipFill>
          <a:blip r:embed="rId2"/>
          <a:stretch>
            <a:fillRect/>
          </a:stretch>
        </p:blipFill>
        <p:spPr>
          <a:xfrm>
            <a:off x="7471065" y="1288474"/>
            <a:ext cx="4582390" cy="5257799"/>
          </a:xfrm>
          <a:prstGeom prst="rect">
            <a:avLst/>
          </a:prstGeom>
          <a:ln>
            <a:noFill/>
          </a:ln>
          <a:effectLst>
            <a:softEdge rad="112500"/>
          </a:effectLst>
        </p:spPr>
      </p:pic>
    </p:spTree>
    <p:extLst>
      <p:ext uri="{BB962C8B-B14F-4D97-AF65-F5344CB8AC3E}">
        <p14:creationId xmlns:p14="http://schemas.microsoft.com/office/powerpoint/2010/main" val="2850205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4800" dirty="0" smtClean="0"/>
              <a:t>Desarrollo </a:t>
            </a:r>
            <a:r>
              <a:rPr lang="es-MX" sz="4800" dirty="0"/>
              <a:t>de la investigación turística en el sector público</a:t>
            </a:r>
          </a:p>
        </p:txBody>
      </p:sp>
      <p:sp>
        <p:nvSpPr>
          <p:cNvPr id="3" name="Marcador de contenido 2"/>
          <p:cNvSpPr>
            <a:spLocks noGrp="1"/>
          </p:cNvSpPr>
          <p:nvPr>
            <p:ph idx="1"/>
          </p:nvPr>
        </p:nvSpPr>
        <p:spPr>
          <a:xfrm>
            <a:off x="838200" y="1825625"/>
            <a:ext cx="10515600" cy="4351338"/>
          </a:xfrm>
        </p:spPr>
        <p:txBody>
          <a:bodyPr>
            <a:normAutofit/>
          </a:bodyPr>
          <a:lstStyle/>
          <a:p>
            <a:pPr algn="just"/>
            <a:r>
              <a:rPr lang="es-MX" sz="3600" dirty="0" smtClean="0"/>
              <a:t>La investigación turística se puede identificar plenamente a partir de la creación de la Secretaría de Turismo, como una instancia del sector público encargada de la conducción del sector.</a:t>
            </a:r>
            <a:endParaRPr lang="es-MX" sz="3600" dirty="0"/>
          </a:p>
        </p:txBody>
      </p:sp>
      <p:pic>
        <p:nvPicPr>
          <p:cNvPr id="4" name="Imagen 3"/>
          <p:cNvPicPr>
            <a:picLocks noChangeAspect="1"/>
          </p:cNvPicPr>
          <p:nvPr/>
        </p:nvPicPr>
        <p:blipFill>
          <a:blip r:embed="rId2"/>
          <a:stretch>
            <a:fillRect/>
          </a:stretch>
        </p:blipFill>
        <p:spPr>
          <a:xfrm>
            <a:off x="3330284" y="3857051"/>
            <a:ext cx="6094268" cy="2913060"/>
          </a:xfrm>
          <a:prstGeom prst="rect">
            <a:avLst/>
          </a:prstGeom>
        </p:spPr>
      </p:pic>
    </p:spTree>
    <p:extLst>
      <p:ext uri="{BB962C8B-B14F-4D97-AF65-F5344CB8AC3E}">
        <p14:creationId xmlns:p14="http://schemas.microsoft.com/office/powerpoint/2010/main" val="2785170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4954" y="135083"/>
            <a:ext cx="10068791" cy="1555606"/>
          </a:xfrm>
        </p:spPr>
        <p:txBody>
          <a:bodyPr>
            <a:normAutofit fontScale="90000"/>
          </a:bodyPr>
          <a:lstStyle/>
          <a:p>
            <a:pPr algn="just"/>
            <a:r>
              <a:rPr lang="es-MX" dirty="0"/>
              <a:t>Primera etapa: Administrativa, legal, de planificación y </a:t>
            </a:r>
            <a:r>
              <a:rPr lang="es-MX" dirty="0" smtClean="0"/>
              <a:t>técnica ( 60 – 70 ).</a:t>
            </a:r>
            <a:endParaRPr lang="es-MX" dirty="0"/>
          </a:p>
        </p:txBody>
      </p:sp>
      <p:sp>
        <p:nvSpPr>
          <p:cNvPr id="3" name="Marcador de contenido 2"/>
          <p:cNvSpPr>
            <a:spLocks noGrp="1"/>
          </p:cNvSpPr>
          <p:nvPr>
            <p:ph idx="1"/>
          </p:nvPr>
        </p:nvSpPr>
        <p:spPr>
          <a:xfrm>
            <a:off x="5424054" y="1825625"/>
            <a:ext cx="6483928" cy="4886902"/>
          </a:xfrm>
        </p:spPr>
        <p:txBody>
          <a:bodyPr>
            <a:normAutofit/>
          </a:bodyPr>
          <a:lstStyle/>
          <a:p>
            <a:pPr algn="just"/>
            <a:r>
              <a:rPr lang="es-MX" sz="3600" dirty="0" smtClean="0"/>
              <a:t>Distingue un tipo </a:t>
            </a:r>
            <a:r>
              <a:rPr lang="es-MX" sz="3600" dirty="0"/>
              <a:t>de investigación </a:t>
            </a:r>
            <a:r>
              <a:rPr lang="es-MX" sz="3600" dirty="0" smtClean="0"/>
              <a:t>sumamente aplicada </a:t>
            </a:r>
            <a:r>
              <a:rPr lang="es-MX" sz="3600" dirty="0"/>
              <a:t>y técnica orientada </a:t>
            </a:r>
            <a:r>
              <a:rPr lang="es-MX" sz="3600" dirty="0" smtClean="0"/>
              <a:t>a la </a:t>
            </a:r>
            <a:r>
              <a:rPr lang="es-MX" sz="3600" dirty="0"/>
              <a:t>generación y </a:t>
            </a:r>
            <a:r>
              <a:rPr lang="es-MX" sz="3600" dirty="0" smtClean="0"/>
              <a:t>sistematización de </a:t>
            </a:r>
            <a:r>
              <a:rPr lang="es-MX" sz="3600" dirty="0"/>
              <a:t>estadísticas, así como a </a:t>
            </a:r>
            <a:r>
              <a:rPr lang="es-MX" sz="3600" dirty="0" smtClean="0"/>
              <a:t>la gestión </a:t>
            </a:r>
            <a:r>
              <a:rPr lang="es-MX" sz="3600" dirty="0"/>
              <a:t>de planes de desarrollo </a:t>
            </a:r>
            <a:r>
              <a:rPr lang="es-MX" sz="3600" dirty="0" smtClean="0"/>
              <a:t>y operación </a:t>
            </a:r>
            <a:r>
              <a:rPr lang="es-MX" sz="3600" dirty="0"/>
              <a:t>administrativa y </a:t>
            </a:r>
            <a:r>
              <a:rPr lang="es-MX" sz="3600" dirty="0" smtClean="0"/>
              <a:t>económica de </a:t>
            </a:r>
            <a:r>
              <a:rPr lang="es-MX" sz="3600" dirty="0"/>
              <a:t>la actividad turística</a:t>
            </a:r>
            <a:r>
              <a:rPr lang="es-MX" sz="3600" dirty="0" smtClean="0"/>
              <a:t>.</a:t>
            </a:r>
            <a:endParaRPr lang="es-MX" sz="3600" dirty="0"/>
          </a:p>
        </p:txBody>
      </p:sp>
      <p:pic>
        <p:nvPicPr>
          <p:cNvPr id="4" name="Imagen 3"/>
          <p:cNvPicPr>
            <a:picLocks noChangeAspect="1"/>
          </p:cNvPicPr>
          <p:nvPr/>
        </p:nvPicPr>
        <p:blipFill>
          <a:blip r:embed="rId2"/>
          <a:stretch>
            <a:fillRect/>
          </a:stretch>
        </p:blipFill>
        <p:spPr>
          <a:xfrm>
            <a:off x="322118" y="1695174"/>
            <a:ext cx="4904509" cy="5017354"/>
          </a:xfrm>
          <a:prstGeom prst="rect">
            <a:avLst/>
          </a:prstGeom>
        </p:spPr>
      </p:pic>
    </p:spTree>
    <p:extLst>
      <p:ext uri="{BB962C8B-B14F-4D97-AF65-F5344CB8AC3E}">
        <p14:creationId xmlns:p14="http://schemas.microsoft.com/office/powerpoint/2010/main" val="3224271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36873" y="672234"/>
            <a:ext cx="10233800" cy="4351338"/>
          </a:xfrm>
        </p:spPr>
        <p:txBody>
          <a:bodyPr/>
          <a:lstStyle/>
          <a:p>
            <a:pPr algn="just"/>
            <a:r>
              <a:rPr lang="es-MX" sz="3600" dirty="0"/>
              <a:t>Se observa una preocupación por definir políticas públicas respecto a la normatividad y legislación del ramo.</a:t>
            </a:r>
          </a:p>
          <a:p>
            <a:endParaRPr lang="es-MX" dirty="0"/>
          </a:p>
        </p:txBody>
      </p:sp>
      <p:pic>
        <p:nvPicPr>
          <p:cNvPr id="4" name="Imagen 3"/>
          <p:cNvPicPr>
            <a:picLocks noChangeAspect="1"/>
          </p:cNvPicPr>
          <p:nvPr/>
        </p:nvPicPr>
        <p:blipFill>
          <a:blip r:embed="rId2"/>
          <a:stretch>
            <a:fillRect/>
          </a:stretch>
        </p:blipFill>
        <p:spPr>
          <a:xfrm>
            <a:off x="322118" y="2397269"/>
            <a:ext cx="5673437" cy="3940299"/>
          </a:xfrm>
          <a:prstGeom prst="rect">
            <a:avLst/>
          </a:prstGeom>
        </p:spPr>
      </p:pic>
      <p:pic>
        <p:nvPicPr>
          <p:cNvPr id="5" name="Imagen 4"/>
          <p:cNvPicPr>
            <a:picLocks noChangeAspect="1"/>
          </p:cNvPicPr>
          <p:nvPr/>
        </p:nvPicPr>
        <p:blipFill rotWithShape="1">
          <a:blip r:embed="rId3"/>
          <a:srcRect l="1879" b="3318"/>
          <a:stretch/>
        </p:blipFill>
        <p:spPr>
          <a:xfrm>
            <a:off x="6255327" y="2397269"/>
            <a:ext cx="5607630" cy="4024314"/>
          </a:xfrm>
          <a:prstGeom prst="rect">
            <a:avLst/>
          </a:prstGeom>
        </p:spPr>
      </p:pic>
    </p:spTree>
    <p:extLst>
      <p:ext uri="{BB962C8B-B14F-4D97-AF65-F5344CB8AC3E}">
        <p14:creationId xmlns:p14="http://schemas.microsoft.com/office/powerpoint/2010/main" val="4062707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3600" dirty="0"/>
              <a:t>Temas de investigación en los estudios </a:t>
            </a:r>
            <a:r>
              <a:rPr lang="es-MX" sz="3600" dirty="0" smtClean="0"/>
              <a:t>contratados.</a:t>
            </a:r>
            <a:endParaRPr lang="es-MX" sz="3600" dirty="0"/>
          </a:p>
        </p:txBody>
      </p:sp>
      <p:sp>
        <p:nvSpPr>
          <p:cNvPr id="3" name="Marcador de contenido 2"/>
          <p:cNvSpPr>
            <a:spLocks noGrp="1"/>
          </p:cNvSpPr>
          <p:nvPr>
            <p:ph idx="1"/>
          </p:nvPr>
        </p:nvSpPr>
        <p:spPr>
          <a:xfrm>
            <a:off x="700900" y="1454728"/>
            <a:ext cx="10652900" cy="5205845"/>
          </a:xfrm>
        </p:spPr>
        <p:txBody>
          <a:bodyPr>
            <a:normAutofit/>
          </a:bodyPr>
          <a:lstStyle/>
          <a:p>
            <a:pPr algn="just"/>
            <a:r>
              <a:rPr lang="es-MX" sz="3200" dirty="0"/>
              <a:t>Legislación Turística (IMIT)</a:t>
            </a:r>
          </a:p>
          <a:p>
            <a:pPr algn="just"/>
            <a:r>
              <a:rPr lang="es-MX" sz="3200" dirty="0" smtClean="0"/>
              <a:t>Planificación </a:t>
            </a:r>
            <a:r>
              <a:rPr lang="es-MX" sz="3200" dirty="0"/>
              <a:t>del desarrollo turístico. Manual de capacitación</a:t>
            </a:r>
          </a:p>
          <a:p>
            <a:pPr algn="just"/>
            <a:r>
              <a:rPr lang="es-MX" sz="3200" dirty="0" smtClean="0"/>
              <a:t>Corrientes </a:t>
            </a:r>
            <a:r>
              <a:rPr lang="es-MX" sz="3200" dirty="0"/>
              <a:t>turísticas y turismo </a:t>
            </a:r>
            <a:r>
              <a:rPr lang="es-MX" sz="3200" dirty="0" err="1"/>
              <a:t>egresivo</a:t>
            </a:r>
            <a:r>
              <a:rPr lang="es-MX" sz="3200" dirty="0"/>
              <a:t> (IMIT)</a:t>
            </a:r>
          </a:p>
          <a:p>
            <a:pPr algn="just"/>
            <a:r>
              <a:rPr lang="es-MX" sz="3200" dirty="0" smtClean="0"/>
              <a:t>Análisis </a:t>
            </a:r>
            <a:r>
              <a:rPr lang="es-MX" sz="3200" dirty="0"/>
              <a:t>monográfico del hospedaje</a:t>
            </a:r>
          </a:p>
          <a:p>
            <a:pPr algn="just"/>
            <a:r>
              <a:rPr lang="es-MX" sz="3200" dirty="0" smtClean="0"/>
              <a:t>Turismo </a:t>
            </a:r>
            <a:r>
              <a:rPr lang="es-MX" sz="3200" dirty="0" err="1"/>
              <a:t>egresivo</a:t>
            </a:r>
            <a:r>
              <a:rPr lang="es-MX" sz="3200" dirty="0"/>
              <a:t> y receptivo (IMIT, décadas de 1960 y 1970)</a:t>
            </a:r>
          </a:p>
          <a:p>
            <a:pPr algn="just"/>
            <a:r>
              <a:rPr lang="es-MX" sz="3200" dirty="0" smtClean="0"/>
              <a:t> </a:t>
            </a:r>
            <a:r>
              <a:rPr lang="es-MX" sz="3200" dirty="0"/>
              <a:t>Turismo y olimpiadas</a:t>
            </a:r>
          </a:p>
          <a:p>
            <a:pPr algn="just"/>
            <a:r>
              <a:rPr lang="es-MX" sz="3200" dirty="0" smtClean="0"/>
              <a:t> </a:t>
            </a:r>
            <a:r>
              <a:rPr lang="es-MX" sz="3200" dirty="0"/>
              <a:t>Análisis probabilístico del mercado de la hotelería</a:t>
            </a:r>
          </a:p>
          <a:p>
            <a:pPr algn="just"/>
            <a:r>
              <a:rPr lang="es-MX" sz="3200" dirty="0" smtClean="0"/>
              <a:t> </a:t>
            </a:r>
            <a:r>
              <a:rPr lang="es-MX" sz="3200" dirty="0"/>
              <a:t>Planes de desarrollo de los CIP (década de 1970</a:t>
            </a:r>
            <a:r>
              <a:rPr lang="es-MX" sz="3200" dirty="0" smtClean="0"/>
              <a:t>)</a:t>
            </a:r>
            <a:endParaRPr lang="es-MX" sz="3200" dirty="0"/>
          </a:p>
        </p:txBody>
      </p:sp>
    </p:spTree>
    <p:extLst>
      <p:ext uri="{BB962C8B-B14F-4D97-AF65-F5344CB8AC3E}">
        <p14:creationId xmlns:p14="http://schemas.microsoft.com/office/powerpoint/2010/main" val="1210497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272623" y="2730689"/>
            <a:ext cx="11676922" cy="1815882"/>
          </a:xfrm>
          <a:prstGeom prst="rect">
            <a:avLst/>
          </a:prstGeom>
        </p:spPr>
        <p:txBody>
          <a:bodyPr wrap="square">
            <a:spAutoFit/>
          </a:bodyPr>
          <a:lstStyle/>
          <a:p>
            <a:pPr algn="just"/>
            <a:r>
              <a:rPr lang="es-MX" sz="2800" dirty="0" smtClean="0"/>
              <a:t>Predominan los Manuales </a:t>
            </a:r>
            <a:r>
              <a:rPr lang="es-MX" sz="2800" dirty="0"/>
              <a:t>de capacitación: Preparación de proyectos de desarrollo turístico, programa de macroeconomía y planificación económica, planificación regional, planificación física, formulación y evaluación de </a:t>
            </a:r>
            <a:r>
              <a:rPr lang="es-MX" sz="2800" dirty="0" smtClean="0"/>
              <a:t>proyectos  </a:t>
            </a:r>
            <a:r>
              <a:rPr lang="es-MX" sz="2800" dirty="0"/>
              <a:t>(1978-1980).</a:t>
            </a:r>
          </a:p>
        </p:txBody>
      </p:sp>
      <p:pic>
        <p:nvPicPr>
          <p:cNvPr id="9" name="Imagen 8"/>
          <p:cNvPicPr>
            <a:picLocks noChangeAspect="1"/>
          </p:cNvPicPr>
          <p:nvPr/>
        </p:nvPicPr>
        <p:blipFill>
          <a:blip r:embed="rId2"/>
          <a:stretch>
            <a:fillRect/>
          </a:stretch>
        </p:blipFill>
        <p:spPr>
          <a:xfrm>
            <a:off x="314914" y="92092"/>
            <a:ext cx="1982203" cy="2477755"/>
          </a:xfrm>
          <a:prstGeom prst="rect">
            <a:avLst/>
          </a:prstGeom>
        </p:spPr>
      </p:pic>
      <p:pic>
        <p:nvPicPr>
          <p:cNvPr id="10" name="Imagen 9"/>
          <p:cNvPicPr>
            <a:picLocks noChangeAspect="1"/>
          </p:cNvPicPr>
          <p:nvPr/>
        </p:nvPicPr>
        <p:blipFill>
          <a:blip r:embed="rId3"/>
          <a:stretch>
            <a:fillRect/>
          </a:stretch>
        </p:blipFill>
        <p:spPr>
          <a:xfrm>
            <a:off x="10006445" y="140972"/>
            <a:ext cx="1943100" cy="2428875"/>
          </a:xfrm>
          <a:prstGeom prst="rect">
            <a:avLst/>
          </a:prstGeom>
        </p:spPr>
      </p:pic>
      <p:pic>
        <p:nvPicPr>
          <p:cNvPr id="11" name="Imagen 10"/>
          <p:cNvPicPr>
            <a:picLocks noChangeAspect="1"/>
          </p:cNvPicPr>
          <p:nvPr/>
        </p:nvPicPr>
        <p:blipFill>
          <a:blip r:embed="rId4"/>
          <a:stretch>
            <a:fillRect/>
          </a:stretch>
        </p:blipFill>
        <p:spPr>
          <a:xfrm>
            <a:off x="2785488" y="68018"/>
            <a:ext cx="1982204" cy="2477755"/>
          </a:xfrm>
          <a:prstGeom prst="rect">
            <a:avLst/>
          </a:prstGeom>
        </p:spPr>
      </p:pic>
      <p:pic>
        <p:nvPicPr>
          <p:cNvPr id="12" name="Imagen 11"/>
          <p:cNvPicPr>
            <a:picLocks noChangeAspect="1"/>
          </p:cNvPicPr>
          <p:nvPr/>
        </p:nvPicPr>
        <p:blipFill>
          <a:blip r:embed="rId5"/>
          <a:stretch>
            <a:fillRect/>
          </a:stretch>
        </p:blipFill>
        <p:spPr>
          <a:xfrm>
            <a:off x="5304989" y="68018"/>
            <a:ext cx="1858316" cy="2477755"/>
          </a:xfrm>
          <a:prstGeom prst="rect">
            <a:avLst/>
          </a:prstGeom>
        </p:spPr>
      </p:pic>
      <p:pic>
        <p:nvPicPr>
          <p:cNvPr id="13" name="Imagen 12"/>
          <p:cNvPicPr>
            <a:picLocks noChangeAspect="1"/>
          </p:cNvPicPr>
          <p:nvPr/>
        </p:nvPicPr>
        <p:blipFill>
          <a:blip r:embed="rId6"/>
          <a:stretch>
            <a:fillRect/>
          </a:stretch>
        </p:blipFill>
        <p:spPr>
          <a:xfrm>
            <a:off x="7558350" y="85694"/>
            <a:ext cx="1959724" cy="2460079"/>
          </a:xfrm>
          <a:prstGeom prst="rect">
            <a:avLst/>
          </a:prstGeom>
        </p:spPr>
      </p:pic>
      <p:pic>
        <p:nvPicPr>
          <p:cNvPr id="14" name="Imagen 13"/>
          <p:cNvPicPr>
            <a:picLocks noChangeAspect="1"/>
          </p:cNvPicPr>
          <p:nvPr/>
        </p:nvPicPr>
        <p:blipFill>
          <a:blip r:embed="rId7"/>
          <a:stretch>
            <a:fillRect/>
          </a:stretch>
        </p:blipFill>
        <p:spPr>
          <a:xfrm>
            <a:off x="7886706" y="4546571"/>
            <a:ext cx="1631368" cy="2245780"/>
          </a:xfrm>
          <a:prstGeom prst="rect">
            <a:avLst/>
          </a:prstGeom>
        </p:spPr>
      </p:pic>
      <p:pic>
        <p:nvPicPr>
          <p:cNvPr id="15" name="Imagen 14"/>
          <p:cNvPicPr>
            <a:picLocks noChangeAspect="1"/>
          </p:cNvPicPr>
          <p:nvPr/>
        </p:nvPicPr>
        <p:blipFill>
          <a:blip r:embed="rId8"/>
          <a:stretch>
            <a:fillRect/>
          </a:stretch>
        </p:blipFill>
        <p:spPr>
          <a:xfrm>
            <a:off x="733277" y="4609754"/>
            <a:ext cx="1563840" cy="2119414"/>
          </a:xfrm>
          <a:prstGeom prst="rect">
            <a:avLst/>
          </a:prstGeom>
        </p:spPr>
      </p:pic>
      <p:pic>
        <p:nvPicPr>
          <p:cNvPr id="16" name="Imagen 15"/>
          <p:cNvPicPr>
            <a:picLocks noChangeAspect="1"/>
          </p:cNvPicPr>
          <p:nvPr/>
        </p:nvPicPr>
        <p:blipFill>
          <a:blip r:embed="rId9"/>
          <a:stretch>
            <a:fillRect/>
          </a:stretch>
        </p:blipFill>
        <p:spPr>
          <a:xfrm>
            <a:off x="10260518" y="4546571"/>
            <a:ext cx="1689027" cy="2245780"/>
          </a:xfrm>
          <a:prstGeom prst="rect">
            <a:avLst/>
          </a:prstGeom>
        </p:spPr>
      </p:pic>
      <p:pic>
        <p:nvPicPr>
          <p:cNvPr id="17" name="Imagen 16"/>
          <p:cNvPicPr>
            <a:picLocks noChangeAspect="1"/>
          </p:cNvPicPr>
          <p:nvPr/>
        </p:nvPicPr>
        <p:blipFill>
          <a:blip r:embed="rId10"/>
          <a:stretch>
            <a:fillRect/>
          </a:stretch>
        </p:blipFill>
        <p:spPr>
          <a:xfrm>
            <a:off x="5337123" y="4609754"/>
            <a:ext cx="1826182" cy="2168591"/>
          </a:xfrm>
          <a:prstGeom prst="rect">
            <a:avLst/>
          </a:prstGeom>
        </p:spPr>
      </p:pic>
      <p:pic>
        <p:nvPicPr>
          <p:cNvPr id="18" name="Imagen 17"/>
          <p:cNvPicPr>
            <a:picLocks noChangeAspect="1"/>
          </p:cNvPicPr>
          <p:nvPr/>
        </p:nvPicPr>
        <p:blipFill>
          <a:blip r:embed="rId11"/>
          <a:stretch>
            <a:fillRect/>
          </a:stretch>
        </p:blipFill>
        <p:spPr>
          <a:xfrm>
            <a:off x="2954172" y="4541402"/>
            <a:ext cx="1534701" cy="2187765"/>
          </a:xfrm>
          <a:prstGeom prst="rect">
            <a:avLst/>
          </a:prstGeom>
        </p:spPr>
      </p:pic>
    </p:spTree>
    <p:extLst>
      <p:ext uri="{BB962C8B-B14F-4D97-AF65-F5344CB8AC3E}">
        <p14:creationId xmlns:p14="http://schemas.microsoft.com/office/powerpoint/2010/main" val="3298582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000" b="1" dirty="0"/>
              <a:t>Segunda etapa: </a:t>
            </a:r>
            <a:r>
              <a:rPr lang="es-MX" sz="4000" i="1" dirty="0"/>
              <a:t>Comercialización y estudios de </a:t>
            </a:r>
            <a:r>
              <a:rPr lang="es-MX" sz="4000" i="1" dirty="0" smtClean="0"/>
              <a:t>mercado (80 ).</a:t>
            </a:r>
            <a:endParaRPr lang="es-MX" sz="4000" i="1" dirty="0"/>
          </a:p>
        </p:txBody>
      </p:sp>
      <p:sp>
        <p:nvSpPr>
          <p:cNvPr id="3" name="Marcador de contenido 2"/>
          <p:cNvSpPr>
            <a:spLocks noGrp="1"/>
          </p:cNvSpPr>
          <p:nvPr>
            <p:ph idx="1"/>
          </p:nvPr>
        </p:nvSpPr>
        <p:spPr>
          <a:xfrm>
            <a:off x="1109609" y="1909617"/>
            <a:ext cx="5156109" cy="4351338"/>
          </a:xfrm>
        </p:spPr>
        <p:txBody>
          <a:bodyPr>
            <a:noAutofit/>
          </a:bodyPr>
          <a:lstStyle/>
          <a:p>
            <a:pPr algn="just"/>
            <a:r>
              <a:rPr lang="es-MX" sz="4000" dirty="0" smtClean="0"/>
              <a:t>Preocupación por las </a:t>
            </a:r>
            <a:r>
              <a:rPr lang="es-MX" sz="4000" dirty="0"/>
              <a:t>formas de </a:t>
            </a:r>
            <a:r>
              <a:rPr lang="es-MX" sz="4000" dirty="0" smtClean="0"/>
              <a:t>comercialización y </a:t>
            </a:r>
            <a:r>
              <a:rPr lang="es-MX" sz="4000" dirty="0"/>
              <a:t>promoción publicitaria </a:t>
            </a:r>
            <a:r>
              <a:rPr lang="es-MX" sz="4000" dirty="0" smtClean="0"/>
              <a:t>asociadas al </a:t>
            </a:r>
            <a:r>
              <a:rPr lang="es-MX" sz="4000" dirty="0"/>
              <a:t>turismo y los </a:t>
            </a:r>
            <a:r>
              <a:rPr lang="es-MX" sz="4000" dirty="0" smtClean="0"/>
              <a:t>comportamientos del </a:t>
            </a:r>
            <a:r>
              <a:rPr lang="es-MX" sz="4000" dirty="0"/>
              <a:t>mercado. </a:t>
            </a:r>
            <a:endParaRPr lang="es-MX" sz="4000" dirty="0" smtClean="0"/>
          </a:p>
          <a:p>
            <a:pPr marL="0" indent="0" algn="just">
              <a:buNone/>
            </a:pPr>
            <a:endParaRPr lang="es-MX" sz="4000" dirty="0"/>
          </a:p>
        </p:txBody>
      </p:sp>
      <p:pic>
        <p:nvPicPr>
          <p:cNvPr id="4" name="Imagen 3"/>
          <p:cNvPicPr>
            <a:picLocks noChangeAspect="1"/>
          </p:cNvPicPr>
          <p:nvPr/>
        </p:nvPicPr>
        <p:blipFill>
          <a:blip r:embed="rId2"/>
          <a:stretch>
            <a:fillRect/>
          </a:stretch>
        </p:blipFill>
        <p:spPr>
          <a:xfrm>
            <a:off x="7607877" y="1833562"/>
            <a:ext cx="4000500" cy="4333875"/>
          </a:xfrm>
          <a:prstGeom prst="rect">
            <a:avLst/>
          </a:prstGeom>
        </p:spPr>
      </p:pic>
    </p:spTree>
    <p:extLst>
      <p:ext uri="{BB962C8B-B14F-4D97-AF65-F5344CB8AC3E}">
        <p14:creationId xmlns:p14="http://schemas.microsoft.com/office/powerpoint/2010/main" val="1588429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2336" y="293183"/>
            <a:ext cx="10515600" cy="590044"/>
          </a:xfrm>
        </p:spPr>
        <p:txBody>
          <a:bodyPr>
            <a:normAutofit fontScale="90000"/>
          </a:bodyPr>
          <a:lstStyle/>
          <a:p>
            <a:r>
              <a:rPr lang="es-MX" dirty="0" smtClean="0"/>
              <a:t>Presentación</a:t>
            </a:r>
            <a:endParaRPr lang="es-MX" dirty="0"/>
          </a:p>
        </p:txBody>
      </p:sp>
      <p:pic>
        <p:nvPicPr>
          <p:cNvPr id="4" name="Marcador de contenido 3"/>
          <p:cNvPicPr>
            <a:picLocks noGrp="1" noChangeAspect="1"/>
          </p:cNvPicPr>
          <p:nvPr>
            <p:ph idx="1"/>
          </p:nvPr>
        </p:nvPicPr>
        <p:blipFill rotWithShape="1">
          <a:blip r:embed="rId2"/>
          <a:srcRect l="33974" t="15248" r="35266" b="7990"/>
          <a:stretch/>
        </p:blipFill>
        <p:spPr>
          <a:xfrm>
            <a:off x="7883887" y="955964"/>
            <a:ext cx="3982532" cy="5590310"/>
          </a:xfrm>
          <a:prstGeom prst="rect">
            <a:avLst/>
          </a:prstGeom>
        </p:spPr>
      </p:pic>
      <p:sp>
        <p:nvSpPr>
          <p:cNvPr id="6" name="CuadroTexto 5"/>
          <p:cNvSpPr txBox="1"/>
          <p:nvPr/>
        </p:nvSpPr>
        <p:spPr>
          <a:xfrm>
            <a:off x="578427" y="1091045"/>
            <a:ext cx="7048500" cy="5539978"/>
          </a:xfrm>
          <a:prstGeom prst="rect">
            <a:avLst/>
          </a:prstGeom>
          <a:noFill/>
        </p:spPr>
        <p:txBody>
          <a:bodyPr wrap="square" rtlCol="0">
            <a:spAutoFit/>
          </a:bodyPr>
          <a:lstStyle/>
          <a:p>
            <a:pPr algn="just"/>
            <a:r>
              <a:rPr lang="es-MX" sz="2400" dirty="0" smtClean="0"/>
              <a:t>El presente material se realiza a partir del análisis del documento: Estudios Multidisciplinarios en Turismo  que en su primer capítulo plantea el tema: hacía un estado de la cuestión en investigación turística, lo que permitirá abordar los contenidos de la unidad I de la Unidad de Aprendizaje Métodos y Técnicas de Investigación que se imparte en el séptimo periodo de la Licenciatura en Turismo.</a:t>
            </a:r>
          </a:p>
          <a:p>
            <a:pPr algn="just"/>
            <a:r>
              <a:rPr lang="es-MX" sz="2400" dirty="0" smtClean="0"/>
              <a:t>Dicho acercamiento plantea la producción académica que se ha realizado en materia de investigación turística a partir de diferentes planteamientos disciplinarios para generar una propuesta de diferentes líneas de investigación, que a su vez plantea cada una temas y problemas de investigación.</a:t>
            </a:r>
          </a:p>
          <a:p>
            <a:endParaRPr lang="es-MX" dirty="0"/>
          </a:p>
        </p:txBody>
      </p:sp>
    </p:spTree>
    <p:extLst>
      <p:ext uri="{BB962C8B-B14F-4D97-AF65-F5344CB8AC3E}">
        <p14:creationId xmlns:p14="http://schemas.microsoft.com/office/powerpoint/2010/main" val="31034228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981" y="384464"/>
            <a:ext cx="11055927" cy="3200400"/>
          </a:xfrm>
        </p:spPr>
        <p:txBody>
          <a:bodyPr>
            <a:normAutofit/>
          </a:bodyPr>
          <a:lstStyle/>
          <a:p>
            <a:pPr algn="just"/>
            <a:r>
              <a:rPr lang="es-MX" sz="4000" dirty="0"/>
              <a:t>Otro ámbito de análisis es la eficiencia del entramado de servicios que soportan a este sector, aunque prevalecen ciertos temas de la etapa anterior, aparecen </a:t>
            </a:r>
            <a:r>
              <a:rPr lang="es-MX" sz="4000" dirty="0" smtClean="0"/>
              <a:t>nuevos</a:t>
            </a:r>
            <a:r>
              <a:rPr lang="es-MX" sz="3600" dirty="0" smtClean="0"/>
              <a:t>.</a:t>
            </a:r>
            <a:endParaRPr lang="es-MX" sz="3600" dirty="0"/>
          </a:p>
        </p:txBody>
      </p:sp>
      <p:pic>
        <p:nvPicPr>
          <p:cNvPr id="4" name="Imagen 3"/>
          <p:cNvPicPr>
            <a:picLocks noChangeAspect="1"/>
          </p:cNvPicPr>
          <p:nvPr/>
        </p:nvPicPr>
        <p:blipFill>
          <a:blip r:embed="rId2"/>
          <a:stretch>
            <a:fillRect/>
          </a:stretch>
        </p:blipFill>
        <p:spPr>
          <a:xfrm>
            <a:off x="601147" y="3013363"/>
            <a:ext cx="5612615" cy="3736398"/>
          </a:xfrm>
          <a:prstGeom prst="rect">
            <a:avLst/>
          </a:prstGeom>
        </p:spPr>
      </p:pic>
      <p:pic>
        <p:nvPicPr>
          <p:cNvPr id="5" name="Imagen 4"/>
          <p:cNvPicPr>
            <a:picLocks noChangeAspect="1"/>
          </p:cNvPicPr>
          <p:nvPr/>
        </p:nvPicPr>
        <p:blipFill>
          <a:blip r:embed="rId3"/>
          <a:stretch>
            <a:fillRect/>
          </a:stretch>
        </p:blipFill>
        <p:spPr>
          <a:xfrm>
            <a:off x="7559385" y="2815297"/>
            <a:ext cx="3558887" cy="3849172"/>
          </a:xfrm>
          <a:prstGeom prst="rect">
            <a:avLst/>
          </a:prstGeom>
        </p:spPr>
      </p:pic>
    </p:spTree>
    <p:extLst>
      <p:ext uri="{BB962C8B-B14F-4D97-AF65-F5344CB8AC3E}">
        <p14:creationId xmlns:p14="http://schemas.microsoft.com/office/powerpoint/2010/main" val="2022677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6636" y="35646"/>
            <a:ext cx="10515600" cy="1325563"/>
          </a:xfrm>
        </p:spPr>
        <p:txBody>
          <a:bodyPr>
            <a:noAutofit/>
          </a:bodyPr>
          <a:lstStyle/>
          <a:p>
            <a:pPr algn="just"/>
            <a:r>
              <a:rPr lang="es-MX" sz="3600" b="1" dirty="0"/>
              <a:t>Temas de investigación en los estudios </a:t>
            </a:r>
            <a:r>
              <a:rPr lang="es-MX" sz="3600" b="1" dirty="0" smtClean="0"/>
              <a:t>contratados.</a:t>
            </a:r>
            <a:endParaRPr lang="es-MX" sz="3600" b="1" dirty="0"/>
          </a:p>
        </p:txBody>
      </p:sp>
      <p:sp>
        <p:nvSpPr>
          <p:cNvPr id="3" name="Marcador de contenido 2"/>
          <p:cNvSpPr>
            <a:spLocks noGrp="1"/>
          </p:cNvSpPr>
          <p:nvPr>
            <p:ph idx="1"/>
          </p:nvPr>
        </p:nvSpPr>
        <p:spPr>
          <a:xfrm>
            <a:off x="297872" y="1444336"/>
            <a:ext cx="11014364" cy="4156364"/>
          </a:xfrm>
        </p:spPr>
        <p:txBody>
          <a:bodyPr>
            <a:noAutofit/>
          </a:bodyPr>
          <a:lstStyle/>
          <a:p>
            <a:r>
              <a:rPr lang="es-MX" sz="3600" dirty="0"/>
              <a:t>Inventarios nacionales de atractivos turísticos</a:t>
            </a:r>
          </a:p>
          <a:p>
            <a:r>
              <a:rPr lang="es-MX" sz="3600" dirty="0" smtClean="0"/>
              <a:t>Capacitación </a:t>
            </a:r>
            <a:r>
              <a:rPr lang="es-MX" sz="3600" dirty="0"/>
              <a:t>de recursos humanos en turismo (</a:t>
            </a:r>
            <a:r>
              <a:rPr lang="es-MX" sz="3600" dirty="0" smtClean="0"/>
              <a:t>CICATUR, década </a:t>
            </a:r>
            <a:r>
              <a:rPr lang="es-MX" sz="3600" dirty="0"/>
              <a:t>de 1980)</a:t>
            </a:r>
          </a:p>
          <a:p>
            <a:r>
              <a:rPr lang="es-MX" sz="3600" dirty="0" smtClean="0"/>
              <a:t>Flujos </a:t>
            </a:r>
            <a:r>
              <a:rPr lang="es-MX" sz="3600" dirty="0"/>
              <a:t>turísticos y tráfico aéreo (1984)</a:t>
            </a:r>
          </a:p>
          <a:p>
            <a:r>
              <a:rPr lang="es-MX" sz="3600" dirty="0" smtClean="0"/>
              <a:t>Encuesta </a:t>
            </a:r>
            <a:r>
              <a:rPr lang="es-MX" sz="3600" dirty="0"/>
              <a:t>sobre viajes</a:t>
            </a:r>
          </a:p>
          <a:p>
            <a:r>
              <a:rPr lang="es-MX" sz="3600" dirty="0" smtClean="0"/>
              <a:t>Turismo </a:t>
            </a:r>
            <a:r>
              <a:rPr lang="es-MX" sz="3600" dirty="0" err="1"/>
              <a:t>egresivo</a:t>
            </a:r>
            <a:r>
              <a:rPr lang="es-MX" sz="3600" dirty="0"/>
              <a:t> y receptivo (IMIT, 1964, 1979, 1984)</a:t>
            </a:r>
          </a:p>
          <a:p>
            <a:r>
              <a:rPr lang="es-MX" sz="3600" dirty="0" smtClean="0"/>
              <a:t>Corriente </a:t>
            </a:r>
            <a:r>
              <a:rPr lang="es-MX" sz="3600" dirty="0"/>
              <a:t>turística receptiva: </a:t>
            </a:r>
            <a:r>
              <a:rPr lang="es-MX" sz="3600" dirty="0" smtClean="0"/>
              <a:t>características (IMIT, 1985)</a:t>
            </a:r>
            <a:endParaRPr lang="es-MX" sz="3600" dirty="0"/>
          </a:p>
        </p:txBody>
      </p:sp>
      <p:pic>
        <p:nvPicPr>
          <p:cNvPr id="4" name="Imagen 3"/>
          <p:cNvPicPr>
            <a:picLocks noChangeAspect="1"/>
          </p:cNvPicPr>
          <p:nvPr/>
        </p:nvPicPr>
        <p:blipFill>
          <a:blip r:embed="rId2"/>
          <a:stretch>
            <a:fillRect/>
          </a:stretch>
        </p:blipFill>
        <p:spPr>
          <a:xfrm>
            <a:off x="9327571" y="1661248"/>
            <a:ext cx="2754889" cy="2754889"/>
          </a:xfrm>
          <a:prstGeom prst="rect">
            <a:avLst/>
          </a:prstGeom>
        </p:spPr>
      </p:pic>
    </p:spTree>
    <p:extLst>
      <p:ext uri="{BB962C8B-B14F-4D97-AF65-F5344CB8AC3E}">
        <p14:creationId xmlns:p14="http://schemas.microsoft.com/office/powerpoint/2010/main" val="3438088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3027" y="831273"/>
            <a:ext cx="7151164" cy="5798126"/>
          </a:xfrm>
        </p:spPr>
        <p:txBody>
          <a:bodyPr/>
          <a:lstStyle/>
          <a:p>
            <a:pPr algn="just"/>
            <a:r>
              <a:rPr lang="es-MX" sz="4000" dirty="0"/>
              <a:t>Política turística y turismo internacional de los países </a:t>
            </a:r>
            <a:r>
              <a:rPr lang="es-MX" sz="4000" dirty="0" smtClean="0"/>
              <a:t>de la </a:t>
            </a:r>
            <a:r>
              <a:rPr lang="es-MX" sz="4000" dirty="0"/>
              <a:t>OCDE.</a:t>
            </a:r>
          </a:p>
          <a:p>
            <a:pPr algn="just"/>
            <a:r>
              <a:rPr lang="es-MX" sz="4000" dirty="0"/>
              <a:t>Las condiciones de viaje y de servicios turísticos</a:t>
            </a:r>
          </a:p>
          <a:p>
            <a:pPr algn="just"/>
            <a:r>
              <a:rPr lang="es-MX" sz="4000" dirty="0"/>
              <a:t>Los servicios y las </a:t>
            </a:r>
            <a:r>
              <a:rPr lang="es-MX" sz="4000" dirty="0" smtClean="0"/>
              <a:t>empresas.</a:t>
            </a:r>
            <a:endParaRPr lang="es-MX" sz="4000" dirty="0"/>
          </a:p>
          <a:p>
            <a:pPr algn="just"/>
            <a:r>
              <a:rPr lang="es-MX" sz="4000" dirty="0"/>
              <a:t>Lineamientos y políticas </a:t>
            </a:r>
            <a:r>
              <a:rPr lang="es-MX" sz="4000" dirty="0" smtClean="0"/>
              <a:t>públicas.</a:t>
            </a:r>
            <a:endParaRPr lang="es-MX" sz="4000" dirty="0"/>
          </a:p>
          <a:p>
            <a:endParaRPr lang="es-MX" dirty="0"/>
          </a:p>
        </p:txBody>
      </p:sp>
      <p:pic>
        <p:nvPicPr>
          <p:cNvPr id="4" name="Imagen 3"/>
          <p:cNvPicPr>
            <a:picLocks noChangeAspect="1"/>
          </p:cNvPicPr>
          <p:nvPr/>
        </p:nvPicPr>
        <p:blipFill>
          <a:blip r:embed="rId2"/>
          <a:stretch>
            <a:fillRect/>
          </a:stretch>
        </p:blipFill>
        <p:spPr>
          <a:xfrm>
            <a:off x="8312728" y="998706"/>
            <a:ext cx="3044536" cy="2024616"/>
          </a:xfrm>
          <a:prstGeom prst="rect">
            <a:avLst/>
          </a:prstGeom>
        </p:spPr>
      </p:pic>
      <p:pic>
        <p:nvPicPr>
          <p:cNvPr id="5" name="Imagen 4"/>
          <p:cNvPicPr>
            <a:picLocks noChangeAspect="1"/>
          </p:cNvPicPr>
          <p:nvPr/>
        </p:nvPicPr>
        <p:blipFill>
          <a:blip r:embed="rId3"/>
          <a:stretch>
            <a:fillRect/>
          </a:stretch>
        </p:blipFill>
        <p:spPr>
          <a:xfrm>
            <a:off x="7865918" y="3661063"/>
            <a:ext cx="3717347" cy="2649455"/>
          </a:xfrm>
          <a:prstGeom prst="rect">
            <a:avLst/>
          </a:prstGeom>
        </p:spPr>
      </p:pic>
    </p:spTree>
    <p:extLst>
      <p:ext uri="{BB962C8B-B14F-4D97-AF65-F5344CB8AC3E}">
        <p14:creationId xmlns:p14="http://schemas.microsoft.com/office/powerpoint/2010/main" val="934669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2508" y="322119"/>
            <a:ext cx="10868891" cy="5595072"/>
          </a:xfrm>
        </p:spPr>
        <p:txBody>
          <a:bodyPr>
            <a:normAutofit/>
          </a:bodyPr>
          <a:lstStyle/>
          <a:p>
            <a:pPr algn="just"/>
            <a:r>
              <a:rPr lang="es-MX" sz="3800" dirty="0" smtClean="0"/>
              <a:t>Estudios </a:t>
            </a:r>
            <a:r>
              <a:rPr lang="es-MX" sz="3800" dirty="0"/>
              <a:t>sobre paquetes turísticos (1985)</a:t>
            </a:r>
          </a:p>
          <a:p>
            <a:pPr algn="just"/>
            <a:r>
              <a:rPr lang="es-MX" sz="3800" dirty="0" smtClean="0"/>
              <a:t>Estudios </a:t>
            </a:r>
            <a:r>
              <a:rPr lang="es-MX" sz="3800" dirty="0"/>
              <a:t>sobre segmentación de mercados (1986)</a:t>
            </a:r>
          </a:p>
          <a:p>
            <a:endParaRPr lang="es-MX" dirty="0"/>
          </a:p>
        </p:txBody>
      </p:sp>
      <p:pic>
        <p:nvPicPr>
          <p:cNvPr id="2" name="Imagen 1"/>
          <p:cNvPicPr>
            <a:picLocks noChangeAspect="1"/>
          </p:cNvPicPr>
          <p:nvPr/>
        </p:nvPicPr>
        <p:blipFill>
          <a:blip r:embed="rId2"/>
          <a:stretch>
            <a:fillRect/>
          </a:stretch>
        </p:blipFill>
        <p:spPr>
          <a:xfrm>
            <a:off x="238990" y="4366564"/>
            <a:ext cx="3790950" cy="2362670"/>
          </a:xfrm>
          <a:prstGeom prst="rect">
            <a:avLst/>
          </a:prstGeom>
        </p:spPr>
      </p:pic>
      <p:pic>
        <p:nvPicPr>
          <p:cNvPr id="4" name="Imagen 3"/>
          <p:cNvPicPr>
            <a:picLocks noChangeAspect="1"/>
          </p:cNvPicPr>
          <p:nvPr/>
        </p:nvPicPr>
        <p:blipFill>
          <a:blip r:embed="rId3"/>
          <a:stretch>
            <a:fillRect/>
          </a:stretch>
        </p:blipFill>
        <p:spPr>
          <a:xfrm>
            <a:off x="4201216" y="1880754"/>
            <a:ext cx="4083332" cy="2888673"/>
          </a:xfrm>
          <a:prstGeom prst="rect">
            <a:avLst/>
          </a:prstGeom>
        </p:spPr>
      </p:pic>
      <p:pic>
        <p:nvPicPr>
          <p:cNvPr id="5" name="Imagen 4"/>
          <p:cNvPicPr>
            <a:picLocks noChangeAspect="1"/>
          </p:cNvPicPr>
          <p:nvPr/>
        </p:nvPicPr>
        <p:blipFill>
          <a:blip r:embed="rId4"/>
          <a:stretch>
            <a:fillRect/>
          </a:stretch>
        </p:blipFill>
        <p:spPr>
          <a:xfrm>
            <a:off x="8653251" y="1880754"/>
            <a:ext cx="3313608" cy="4979466"/>
          </a:xfrm>
          <a:prstGeom prst="rect">
            <a:avLst/>
          </a:prstGeom>
        </p:spPr>
      </p:pic>
      <p:pic>
        <p:nvPicPr>
          <p:cNvPr id="6" name="Imagen 5"/>
          <p:cNvPicPr>
            <a:picLocks noChangeAspect="1"/>
          </p:cNvPicPr>
          <p:nvPr/>
        </p:nvPicPr>
        <p:blipFill>
          <a:blip r:embed="rId5"/>
          <a:stretch>
            <a:fillRect/>
          </a:stretch>
        </p:blipFill>
        <p:spPr>
          <a:xfrm>
            <a:off x="512618" y="1977268"/>
            <a:ext cx="3009900" cy="2001584"/>
          </a:xfrm>
          <a:prstGeom prst="rect">
            <a:avLst/>
          </a:prstGeom>
        </p:spPr>
      </p:pic>
      <p:pic>
        <p:nvPicPr>
          <p:cNvPr id="7" name="Imagen 6"/>
          <p:cNvPicPr>
            <a:picLocks noChangeAspect="1"/>
          </p:cNvPicPr>
          <p:nvPr/>
        </p:nvPicPr>
        <p:blipFill>
          <a:blip r:embed="rId6"/>
          <a:stretch>
            <a:fillRect/>
          </a:stretch>
        </p:blipFill>
        <p:spPr>
          <a:xfrm>
            <a:off x="5096101" y="4858568"/>
            <a:ext cx="2665910" cy="1999432"/>
          </a:xfrm>
          <a:prstGeom prst="rect">
            <a:avLst/>
          </a:prstGeom>
        </p:spPr>
      </p:pic>
    </p:spTree>
    <p:extLst>
      <p:ext uri="{BB962C8B-B14F-4D97-AF65-F5344CB8AC3E}">
        <p14:creationId xmlns:p14="http://schemas.microsoft.com/office/powerpoint/2010/main" val="272225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978194"/>
            <a:ext cx="10515600" cy="1325563"/>
          </a:xfrm>
        </p:spPr>
        <p:txBody>
          <a:bodyPr>
            <a:noAutofit/>
          </a:bodyPr>
          <a:lstStyle/>
          <a:p>
            <a:pPr algn="just"/>
            <a:r>
              <a:rPr lang="es-MX" sz="4000" dirty="0" smtClean="0"/>
              <a:t>Tercera etapa: Reconocimiento de la complejidad del fenómeno turístico y la convergencia de </a:t>
            </a:r>
            <a:r>
              <a:rPr lang="es-MX" sz="4000" dirty="0"/>
              <a:t>múltiples temas, enfoques y disciplinas en el </a:t>
            </a:r>
            <a:r>
              <a:rPr lang="es-MX" sz="4000" dirty="0" smtClean="0"/>
              <a:t>estudio</a:t>
            </a:r>
            <a:r>
              <a:rPr lang="es-MX" sz="3600" dirty="0" smtClean="0"/>
              <a:t>. ( F 90 – 00).</a:t>
            </a:r>
            <a:endParaRPr lang="es-MX" sz="3600" dirty="0"/>
          </a:p>
        </p:txBody>
      </p:sp>
      <p:pic>
        <p:nvPicPr>
          <p:cNvPr id="4" name="Imagen 3"/>
          <p:cNvPicPr>
            <a:picLocks noChangeAspect="1"/>
          </p:cNvPicPr>
          <p:nvPr/>
        </p:nvPicPr>
        <p:blipFill>
          <a:blip r:embed="rId2"/>
          <a:stretch>
            <a:fillRect/>
          </a:stretch>
        </p:blipFill>
        <p:spPr>
          <a:xfrm>
            <a:off x="76200" y="3522519"/>
            <a:ext cx="4318420" cy="3175721"/>
          </a:xfrm>
          <a:prstGeom prst="rect">
            <a:avLst/>
          </a:prstGeom>
        </p:spPr>
      </p:pic>
      <p:pic>
        <p:nvPicPr>
          <p:cNvPr id="5" name="Imagen 4"/>
          <p:cNvPicPr>
            <a:picLocks noChangeAspect="1"/>
          </p:cNvPicPr>
          <p:nvPr/>
        </p:nvPicPr>
        <p:blipFill>
          <a:blip r:embed="rId3"/>
          <a:stretch>
            <a:fillRect/>
          </a:stretch>
        </p:blipFill>
        <p:spPr>
          <a:xfrm>
            <a:off x="7539863" y="3605646"/>
            <a:ext cx="4544764" cy="3175721"/>
          </a:xfrm>
          <a:prstGeom prst="rect">
            <a:avLst/>
          </a:prstGeom>
        </p:spPr>
      </p:pic>
      <p:pic>
        <p:nvPicPr>
          <p:cNvPr id="6" name="Imagen 5"/>
          <p:cNvPicPr>
            <a:picLocks noChangeAspect="1"/>
          </p:cNvPicPr>
          <p:nvPr/>
        </p:nvPicPr>
        <p:blipFill>
          <a:blip r:embed="rId4"/>
          <a:stretch>
            <a:fillRect/>
          </a:stretch>
        </p:blipFill>
        <p:spPr>
          <a:xfrm>
            <a:off x="4518806" y="3065319"/>
            <a:ext cx="2896871" cy="1944398"/>
          </a:xfrm>
          <a:prstGeom prst="rect">
            <a:avLst/>
          </a:prstGeom>
        </p:spPr>
      </p:pic>
    </p:spTree>
    <p:extLst>
      <p:ext uri="{BB962C8B-B14F-4D97-AF65-F5344CB8AC3E}">
        <p14:creationId xmlns:p14="http://schemas.microsoft.com/office/powerpoint/2010/main" val="3013896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Existe un avance en el conocimiento turístico a partir de nuevo siglo?</a:t>
            </a:r>
            <a:endParaRPr lang="es-MX" dirty="0"/>
          </a:p>
        </p:txBody>
      </p:sp>
      <p:sp>
        <p:nvSpPr>
          <p:cNvPr id="3" name="Marcador de contenido 2"/>
          <p:cNvSpPr>
            <a:spLocks noGrp="1"/>
          </p:cNvSpPr>
          <p:nvPr>
            <p:ph idx="1"/>
          </p:nvPr>
        </p:nvSpPr>
        <p:spPr>
          <a:xfrm>
            <a:off x="332509" y="1825625"/>
            <a:ext cx="11679382" cy="4351338"/>
          </a:xfrm>
        </p:spPr>
        <p:txBody>
          <a:bodyPr>
            <a:normAutofit/>
          </a:bodyPr>
          <a:lstStyle/>
          <a:p>
            <a:pPr algn="just"/>
            <a:r>
              <a:rPr lang="es-MX" sz="3600" dirty="0" smtClean="0"/>
              <a:t>Con la incorporación del concepto de sustentabilidad surge una importante producción de conocimiento turístico que da origen al nuevo modelo de desarrollo turístico: el turismo alternativo.</a:t>
            </a:r>
            <a:endParaRPr lang="es-MX" sz="3600" dirty="0"/>
          </a:p>
        </p:txBody>
      </p:sp>
      <p:pic>
        <p:nvPicPr>
          <p:cNvPr id="4" name="Imagen 3"/>
          <p:cNvPicPr>
            <a:picLocks noChangeAspect="1"/>
          </p:cNvPicPr>
          <p:nvPr/>
        </p:nvPicPr>
        <p:blipFill>
          <a:blip r:embed="rId2"/>
          <a:stretch>
            <a:fillRect/>
          </a:stretch>
        </p:blipFill>
        <p:spPr>
          <a:xfrm>
            <a:off x="415637" y="3869377"/>
            <a:ext cx="4852554" cy="2772888"/>
          </a:xfrm>
          <a:prstGeom prst="rect">
            <a:avLst/>
          </a:prstGeom>
        </p:spPr>
      </p:pic>
      <p:sp>
        <p:nvSpPr>
          <p:cNvPr id="5" name="Rectángulo 4"/>
          <p:cNvSpPr/>
          <p:nvPr/>
        </p:nvSpPr>
        <p:spPr>
          <a:xfrm>
            <a:off x="5675316" y="4424456"/>
            <a:ext cx="1554875" cy="1323439"/>
          </a:xfrm>
          <a:prstGeom prst="rect">
            <a:avLst/>
          </a:prstGeom>
          <a:noFill/>
        </p:spPr>
        <p:txBody>
          <a:bodyPr wrap="square" lIns="91440" tIns="45720" rIns="91440" bIns="45720">
            <a:spAutoFit/>
          </a:bodyPr>
          <a:lstStyle/>
          <a:p>
            <a:pPr algn="ctr"/>
            <a:r>
              <a:rPr lang="es-ES" sz="8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VS</a:t>
            </a:r>
            <a:endParaRPr lang="es-ES" sz="8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6" name="Imagen 5"/>
          <p:cNvPicPr>
            <a:picLocks noChangeAspect="1"/>
          </p:cNvPicPr>
          <p:nvPr/>
        </p:nvPicPr>
        <p:blipFill>
          <a:blip r:embed="rId3"/>
          <a:stretch>
            <a:fillRect/>
          </a:stretch>
        </p:blipFill>
        <p:spPr>
          <a:xfrm>
            <a:off x="7637317" y="3869377"/>
            <a:ext cx="4187537" cy="2924948"/>
          </a:xfrm>
          <a:prstGeom prst="rect">
            <a:avLst/>
          </a:prstGeom>
        </p:spPr>
      </p:pic>
    </p:spTree>
    <p:extLst>
      <p:ext uri="{BB962C8B-B14F-4D97-AF65-F5344CB8AC3E}">
        <p14:creationId xmlns:p14="http://schemas.microsoft.com/office/powerpoint/2010/main" val="12352043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76645"/>
            <a:ext cx="10515600" cy="2535382"/>
          </a:xfrm>
        </p:spPr>
        <p:txBody>
          <a:bodyPr>
            <a:normAutofit/>
          </a:bodyPr>
          <a:lstStyle/>
          <a:p>
            <a:pPr algn="ctr"/>
            <a:r>
              <a:rPr lang="es-MX" dirty="0" smtClean="0"/>
              <a:t>El turismo sustentable y su incorporación al conocimiento científico</a:t>
            </a:r>
            <a:endParaRPr lang="es-MX" dirty="0"/>
          </a:p>
        </p:txBody>
      </p:sp>
      <p:pic>
        <p:nvPicPr>
          <p:cNvPr id="4" name="Marcador de contenido 3"/>
          <p:cNvPicPr>
            <a:picLocks noGrp="1" noChangeAspect="1"/>
          </p:cNvPicPr>
          <p:nvPr>
            <p:ph idx="1"/>
          </p:nvPr>
        </p:nvPicPr>
        <p:blipFill>
          <a:blip r:embed="rId2"/>
          <a:stretch>
            <a:fillRect/>
          </a:stretch>
        </p:blipFill>
        <p:spPr>
          <a:xfrm>
            <a:off x="2930237" y="3085766"/>
            <a:ext cx="2680854" cy="3623297"/>
          </a:xfrm>
          <a:prstGeom prst="rect">
            <a:avLst/>
          </a:prstGeom>
        </p:spPr>
      </p:pic>
      <p:pic>
        <p:nvPicPr>
          <p:cNvPr id="5" name="Imagen 4"/>
          <p:cNvPicPr>
            <a:picLocks noChangeAspect="1"/>
          </p:cNvPicPr>
          <p:nvPr/>
        </p:nvPicPr>
        <p:blipFill>
          <a:blip r:embed="rId3"/>
          <a:stretch>
            <a:fillRect/>
          </a:stretch>
        </p:blipFill>
        <p:spPr>
          <a:xfrm>
            <a:off x="9362209" y="1858592"/>
            <a:ext cx="2672195" cy="3649512"/>
          </a:xfrm>
          <a:prstGeom prst="rect">
            <a:avLst/>
          </a:prstGeom>
        </p:spPr>
      </p:pic>
      <p:pic>
        <p:nvPicPr>
          <p:cNvPr id="6" name="Imagen 5"/>
          <p:cNvPicPr>
            <a:picLocks noChangeAspect="1"/>
          </p:cNvPicPr>
          <p:nvPr/>
        </p:nvPicPr>
        <p:blipFill>
          <a:blip r:embed="rId4"/>
          <a:stretch>
            <a:fillRect/>
          </a:stretch>
        </p:blipFill>
        <p:spPr>
          <a:xfrm>
            <a:off x="350260" y="1858592"/>
            <a:ext cx="2382549" cy="3582780"/>
          </a:xfrm>
          <a:prstGeom prst="rect">
            <a:avLst/>
          </a:prstGeom>
        </p:spPr>
      </p:pic>
      <p:pic>
        <p:nvPicPr>
          <p:cNvPr id="7" name="Imagen 6"/>
          <p:cNvPicPr>
            <a:picLocks noChangeAspect="1"/>
          </p:cNvPicPr>
          <p:nvPr/>
        </p:nvPicPr>
        <p:blipFill>
          <a:blip r:embed="rId5"/>
          <a:stretch>
            <a:fillRect/>
          </a:stretch>
        </p:blipFill>
        <p:spPr>
          <a:xfrm>
            <a:off x="6096000" y="2925705"/>
            <a:ext cx="2910894" cy="3783358"/>
          </a:xfrm>
          <a:prstGeom prst="rect">
            <a:avLst/>
          </a:prstGeom>
        </p:spPr>
      </p:pic>
    </p:spTree>
    <p:extLst>
      <p:ext uri="{BB962C8B-B14F-4D97-AF65-F5344CB8AC3E}">
        <p14:creationId xmlns:p14="http://schemas.microsoft.com/office/powerpoint/2010/main" val="2510926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11620"/>
          </a:xfrm>
        </p:spPr>
        <p:txBody>
          <a:bodyPr>
            <a:normAutofit fontScale="90000"/>
          </a:bodyPr>
          <a:lstStyle/>
          <a:p>
            <a:pPr algn="ctr"/>
            <a:r>
              <a:rPr lang="es-MX" dirty="0" smtClean="0"/>
              <a:t>El turismo Alternativo</a:t>
            </a:r>
            <a:endParaRPr lang="es-MX" dirty="0"/>
          </a:p>
        </p:txBody>
      </p:sp>
      <p:sp>
        <p:nvSpPr>
          <p:cNvPr id="3" name="Marcador de contenido 2"/>
          <p:cNvSpPr>
            <a:spLocks noGrp="1"/>
          </p:cNvSpPr>
          <p:nvPr>
            <p:ph idx="1"/>
          </p:nvPr>
        </p:nvSpPr>
        <p:spPr>
          <a:xfrm>
            <a:off x="550717" y="1257299"/>
            <a:ext cx="11284527" cy="5320145"/>
          </a:xfrm>
        </p:spPr>
        <p:txBody>
          <a:bodyPr>
            <a:normAutofit/>
          </a:bodyPr>
          <a:lstStyle/>
          <a:p>
            <a:pPr algn="just"/>
            <a:r>
              <a:rPr lang="es-MX" sz="3600" dirty="0" smtClean="0"/>
              <a:t>Se le considera al “conjunto de vivencias y experiencias únicas, irrepetibles, personales que se dan en nuestro entorno de calidad; entendida esta como la calidad en el tiempo libre del turista, en un entorno de calidad geográfica y social, que permite al turista percibir sus relaciones de una manera diferente con el entorno geográfico y cultural con los otros turistas, dentro de los parámetros del desarrollo humano sustentable que prevé el desarrollo y crecimiento económico, la equidad social y la sustentabilidad ambiental” (Zamorano, 2008:13)</a:t>
            </a:r>
          </a:p>
          <a:p>
            <a:pPr marL="0" indent="0" algn="r">
              <a:buNone/>
            </a:pPr>
            <a:endParaRPr lang="es-MX" sz="3200" dirty="0"/>
          </a:p>
        </p:txBody>
      </p:sp>
    </p:spTree>
    <p:extLst>
      <p:ext uri="{BB962C8B-B14F-4D97-AF65-F5344CB8AC3E}">
        <p14:creationId xmlns:p14="http://schemas.microsoft.com/office/powerpoint/2010/main" val="3538195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Aportaciones de la sustentabilidad al conocimiento turístico</a:t>
            </a:r>
            <a:endParaRPr lang="es-MX" dirty="0"/>
          </a:p>
        </p:txBody>
      </p:sp>
      <p:sp>
        <p:nvSpPr>
          <p:cNvPr id="3" name="Marcador de contenido 2"/>
          <p:cNvSpPr>
            <a:spLocks noGrp="1"/>
          </p:cNvSpPr>
          <p:nvPr>
            <p:ph idx="1"/>
          </p:nvPr>
        </p:nvSpPr>
        <p:spPr>
          <a:xfrm>
            <a:off x="436417" y="1825625"/>
            <a:ext cx="11315701" cy="4351338"/>
          </a:xfrm>
        </p:spPr>
        <p:txBody>
          <a:bodyPr/>
          <a:lstStyle/>
          <a:p>
            <a:pPr algn="just"/>
            <a:r>
              <a:rPr lang="es-MX" sz="3200" dirty="0" smtClean="0"/>
              <a:t>La incorporación de la sustentabilidad en el conocimiento turístico permitió incorporar metodologías que establecen límites al aprovechamiento y puesta en marcha de proyectos turísticos, entre algunas de las herramientas que aporta se encuentran:</a:t>
            </a:r>
          </a:p>
          <a:p>
            <a:pPr algn="just"/>
            <a:r>
              <a:rPr lang="es-MX" sz="3200" dirty="0" smtClean="0"/>
              <a:t>Estudios de capacidad de carga</a:t>
            </a:r>
          </a:p>
          <a:p>
            <a:pPr algn="just"/>
            <a:r>
              <a:rPr lang="es-MX" sz="3200" dirty="0" smtClean="0"/>
              <a:t>Matriz de funcionalidad, interpretación estética y de integración</a:t>
            </a:r>
          </a:p>
          <a:p>
            <a:pPr algn="just"/>
            <a:r>
              <a:rPr lang="es-MX" sz="3200" dirty="0" smtClean="0"/>
              <a:t>Métodos para determinar la capacidad de carga turística</a:t>
            </a:r>
          </a:p>
          <a:p>
            <a:endParaRPr lang="es-MX" dirty="0"/>
          </a:p>
        </p:txBody>
      </p:sp>
    </p:spTree>
    <p:extLst>
      <p:ext uri="{BB962C8B-B14F-4D97-AF65-F5344CB8AC3E}">
        <p14:creationId xmlns:p14="http://schemas.microsoft.com/office/powerpoint/2010/main" val="182441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19845" y="230043"/>
            <a:ext cx="6483927" cy="912957"/>
          </a:xfrm>
        </p:spPr>
        <p:txBody>
          <a:bodyPr/>
          <a:lstStyle/>
          <a:p>
            <a:pPr algn="ctr"/>
            <a:r>
              <a:rPr lang="es-MX" dirty="0" smtClean="0"/>
              <a:t>Capacidad de carga</a:t>
            </a:r>
            <a:endParaRPr lang="es-MX" dirty="0"/>
          </a:p>
        </p:txBody>
      </p:sp>
      <p:sp>
        <p:nvSpPr>
          <p:cNvPr id="3" name="Marcador de contenido 2"/>
          <p:cNvSpPr>
            <a:spLocks noGrp="1"/>
          </p:cNvSpPr>
          <p:nvPr>
            <p:ph idx="1"/>
          </p:nvPr>
        </p:nvSpPr>
        <p:spPr>
          <a:xfrm>
            <a:off x="193961" y="1429223"/>
            <a:ext cx="6715991" cy="4876367"/>
          </a:xfrm>
        </p:spPr>
        <p:txBody>
          <a:bodyPr>
            <a:normAutofit fontScale="92500"/>
          </a:bodyPr>
          <a:lstStyle/>
          <a:p>
            <a:pPr algn="just"/>
            <a:r>
              <a:rPr lang="es-MX" sz="3600" dirty="0" smtClean="0"/>
              <a:t>Con la incorporación de conceptos como capacidad de carga, surgen nuevos conceptos al momento de delimitar las condiciones máximas permisibles en el aprovechamiento turístico como son la identificación de niveles de uso aceptables e inaceptables y la búsqueda de la calidad de la experiencia del visitante.</a:t>
            </a:r>
            <a:endParaRPr lang="es-MX" sz="3600" dirty="0"/>
          </a:p>
        </p:txBody>
      </p:sp>
      <p:pic>
        <p:nvPicPr>
          <p:cNvPr id="4" name="Imagen 3"/>
          <p:cNvPicPr>
            <a:picLocks noChangeAspect="1"/>
          </p:cNvPicPr>
          <p:nvPr/>
        </p:nvPicPr>
        <p:blipFill>
          <a:blip r:embed="rId2"/>
          <a:stretch>
            <a:fillRect/>
          </a:stretch>
        </p:blipFill>
        <p:spPr>
          <a:xfrm>
            <a:off x="7034643" y="1429222"/>
            <a:ext cx="5029560" cy="4670241"/>
          </a:xfrm>
          <a:prstGeom prst="rect">
            <a:avLst/>
          </a:prstGeom>
        </p:spPr>
      </p:pic>
    </p:spTree>
    <p:extLst>
      <p:ext uri="{BB962C8B-B14F-4D97-AF65-F5344CB8AC3E}">
        <p14:creationId xmlns:p14="http://schemas.microsoft.com/office/powerpoint/2010/main" val="3460022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x-none" sz="4000" dirty="0" smtClean="0"/>
              <a:t>Estructura </a:t>
            </a:r>
            <a:r>
              <a:rPr lang="es-MX" sz="4000" dirty="0" smtClean="0"/>
              <a:t>d</a:t>
            </a:r>
            <a:r>
              <a:rPr lang="x-none" sz="4000" dirty="0" smtClean="0"/>
              <a:t>e </a:t>
            </a:r>
            <a:r>
              <a:rPr lang="es-MX" sz="4000" dirty="0"/>
              <a:t>l</a:t>
            </a:r>
            <a:r>
              <a:rPr lang="x-none" sz="4000" dirty="0" smtClean="0"/>
              <a:t>a Unidad </a:t>
            </a:r>
            <a:r>
              <a:rPr lang="es-MX" sz="4000" dirty="0" smtClean="0"/>
              <a:t>d</a:t>
            </a:r>
            <a:r>
              <a:rPr lang="x-none" sz="4000" dirty="0" smtClean="0"/>
              <a:t>e Aprendizaje</a:t>
            </a:r>
            <a:endParaRPr lang="es-MX" sz="4000" dirty="0"/>
          </a:p>
        </p:txBody>
      </p:sp>
      <p:pic>
        <p:nvPicPr>
          <p:cNvPr id="4" name="Marcador de contenido 3"/>
          <p:cNvPicPr>
            <a:picLocks noGrp="1" noChangeAspect="1"/>
          </p:cNvPicPr>
          <p:nvPr>
            <p:ph idx="1"/>
          </p:nvPr>
        </p:nvPicPr>
        <p:blipFill rotWithShape="1">
          <a:blip r:embed="rId2"/>
          <a:srcRect l="18667" t="17266" r="19947" b="35213"/>
          <a:stretch/>
        </p:blipFill>
        <p:spPr>
          <a:xfrm>
            <a:off x="838200" y="1402773"/>
            <a:ext cx="10874634" cy="5226627"/>
          </a:xfrm>
          <a:prstGeom prst="rect">
            <a:avLst/>
          </a:prstGeom>
        </p:spPr>
      </p:pic>
    </p:spTree>
    <p:extLst>
      <p:ext uri="{BB962C8B-B14F-4D97-AF65-F5344CB8AC3E}">
        <p14:creationId xmlns:p14="http://schemas.microsoft.com/office/powerpoint/2010/main" val="35431539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07711"/>
          </a:xfrm>
        </p:spPr>
        <p:txBody>
          <a:bodyPr>
            <a:normAutofit fontScale="90000"/>
          </a:bodyPr>
          <a:lstStyle/>
          <a:p>
            <a:pPr algn="ctr"/>
            <a:r>
              <a:rPr lang="es-MX" dirty="0" smtClean="0"/>
              <a:t>El contexto actual</a:t>
            </a:r>
            <a:endParaRPr lang="es-MX" dirty="0"/>
          </a:p>
        </p:txBody>
      </p:sp>
      <p:sp>
        <p:nvSpPr>
          <p:cNvPr id="3" name="Marcador de contenido 2"/>
          <p:cNvSpPr>
            <a:spLocks noGrp="1"/>
          </p:cNvSpPr>
          <p:nvPr>
            <p:ph idx="1"/>
          </p:nvPr>
        </p:nvSpPr>
        <p:spPr>
          <a:xfrm>
            <a:off x="280555" y="1309256"/>
            <a:ext cx="6296891" cy="5413662"/>
          </a:xfrm>
        </p:spPr>
        <p:txBody>
          <a:bodyPr>
            <a:noAutofit/>
          </a:bodyPr>
          <a:lstStyle/>
          <a:p>
            <a:pPr algn="just"/>
            <a:r>
              <a:rPr lang="es-MX" sz="3200" dirty="0" smtClean="0"/>
              <a:t>Uno de los conceptos que se incorpora posterior al de la sustentabilidad es el de competitividad que se  relaciona con la calidad en los servicios.</a:t>
            </a:r>
          </a:p>
          <a:p>
            <a:pPr algn="just"/>
            <a:r>
              <a:rPr lang="es-MX" sz="3200" dirty="0" smtClean="0"/>
              <a:t>Con el concepto de competitividad se integran al conocimiento turísticos otros conceptos como innovación, calidad, certificación, etc.</a:t>
            </a:r>
            <a:endParaRPr lang="es-MX" sz="3200" dirty="0"/>
          </a:p>
        </p:txBody>
      </p:sp>
      <p:pic>
        <p:nvPicPr>
          <p:cNvPr id="4" name="Imagen 3"/>
          <p:cNvPicPr>
            <a:picLocks noChangeAspect="1"/>
          </p:cNvPicPr>
          <p:nvPr/>
        </p:nvPicPr>
        <p:blipFill>
          <a:blip r:embed="rId2"/>
          <a:stretch>
            <a:fillRect/>
          </a:stretch>
        </p:blipFill>
        <p:spPr>
          <a:xfrm>
            <a:off x="7159336" y="1506682"/>
            <a:ext cx="4956464" cy="4520045"/>
          </a:xfrm>
          <a:prstGeom prst="rect">
            <a:avLst/>
          </a:prstGeom>
        </p:spPr>
      </p:pic>
    </p:spTree>
    <p:extLst>
      <p:ext uri="{BB962C8B-B14F-4D97-AF65-F5344CB8AC3E}">
        <p14:creationId xmlns:p14="http://schemas.microsoft.com/office/powerpoint/2010/main" val="4250427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a:t>
            </a:r>
            <a:endParaRPr lang="es-MX" dirty="0"/>
          </a:p>
        </p:txBody>
      </p:sp>
      <p:sp>
        <p:nvSpPr>
          <p:cNvPr id="5" name="Marcador de contenido 4"/>
          <p:cNvSpPr>
            <a:spLocks noGrp="1"/>
          </p:cNvSpPr>
          <p:nvPr>
            <p:ph idx="1"/>
          </p:nvPr>
        </p:nvSpPr>
        <p:spPr>
          <a:xfrm>
            <a:off x="838200" y="1825625"/>
            <a:ext cx="10515600" cy="4351338"/>
          </a:xfrm>
        </p:spPr>
        <p:txBody>
          <a:bodyPr/>
          <a:lstStyle/>
          <a:p>
            <a:pPr algn="just"/>
            <a:r>
              <a:rPr lang="es-MX" dirty="0" smtClean="0"/>
              <a:t>Guevara Ramos Rosana. (2006) Estudios multidisciplinarios del turismo. Secretaría de Turismo. CESTUR. México.</a:t>
            </a:r>
          </a:p>
          <a:p>
            <a:pPr algn="just"/>
            <a:r>
              <a:rPr lang="es-MX" dirty="0" smtClean="0"/>
              <a:t>Zamorano </a:t>
            </a:r>
            <a:r>
              <a:rPr lang="es-MX" dirty="0" err="1" smtClean="0"/>
              <a:t>Cassals</a:t>
            </a:r>
            <a:r>
              <a:rPr lang="es-MX" dirty="0" smtClean="0"/>
              <a:t>, Francisco. (2008) Turismo Alternativo. Editorial Trillas. México.</a:t>
            </a:r>
          </a:p>
          <a:p>
            <a:endParaRPr lang="es-MX" dirty="0"/>
          </a:p>
          <a:p>
            <a:endParaRPr lang="es-MX" dirty="0"/>
          </a:p>
        </p:txBody>
      </p:sp>
    </p:spTree>
    <p:extLst>
      <p:ext uri="{BB962C8B-B14F-4D97-AF65-F5344CB8AC3E}">
        <p14:creationId xmlns:p14="http://schemas.microsoft.com/office/powerpoint/2010/main" val="1556512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8991" y="365125"/>
            <a:ext cx="11114809" cy="1325563"/>
          </a:xfrm>
        </p:spPr>
        <p:txBody>
          <a:bodyPr>
            <a:noAutofit/>
          </a:bodyPr>
          <a:lstStyle/>
          <a:p>
            <a:pPr algn="just"/>
            <a:r>
              <a:rPr lang="es-MX" sz="4400" dirty="0" smtClean="0"/>
              <a:t>Antecedentes de la investigación turística en México: un desfase </a:t>
            </a:r>
            <a:r>
              <a:rPr lang="es-MX" sz="4400" dirty="0"/>
              <a:t>permanente </a:t>
            </a:r>
          </a:p>
        </p:txBody>
      </p:sp>
      <p:sp>
        <p:nvSpPr>
          <p:cNvPr id="3" name="Marcador de contenido 2"/>
          <p:cNvSpPr>
            <a:spLocks noGrp="1"/>
          </p:cNvSpPr>
          <p:nvPr>
            <p:ph idx="1"/>
          </p:nvPr>
        </p:nvSpPr>
        <p:spPr>
          <a:xfrm>
            <a:off x="737754" y="2012734"/>
            <a:ext cx="7024255" cy="4201029"/>
          </a:xfrm>
        </p:spPr>
        <p:txBody>
          <a:bodyPr>
            <a:normAutofit/>
          </a:bodyPr>
          <a:lstStyle/>
          <a:p>
            <a:pPr algn="just"/>
            <a:r>
              <a:rPr lang="es-MX" sz="4000" dirty="0" smtClean="0"/>
              <a:t>Existe un desajuste entre </a:t>
            </a:r>
            <a:r>
              <a:rPr lang="es-MX" sz="4000" dirty="0"/>
              <a:t>el desarrollo de la actividad </a:t>
            </a:r>
            <a:r>
              <a:rPr lang="es-MX" sz="4000" dirty="0" smtClean="0"/>
              <a:t>y el </a:t>
            </a:r>
            <a:r>
              <a:rPr lang="es-MX" sz="4000" dirty="0"/>
              <a:t>de la propia </a:t>
            </a:r>
            <a:r>
              <a:rPr lang="es-MX" sz="4000" dirty="0" smtClean="0"/>
              <a:t>investigación, la primera aparece en la década de los 40´s, la segunda de manera formal 20 años después.</a:t>
            </a:r>
          </a:p>
        </p:txBody>
      </p:sp>
      <p:pic>
        <p:nvPicPr>
          <p:cNvPr id="4" name="Imagen 3"/>
          <p:cNvPicPr>
            <a:picLocks noChangeAspect="1"/>
          </p:cNvPicPr>
          <p:nvPr/>
        </p:nvPicPr>
        <p:blipFill>
          <a:blip r:embed="rId2"/>
          <a:stretch>
            <a:fillRect/>
          </a:stretch>
        </p:blipFill>
        <p:spPr>
          <a:xfrm>
            <a:off x="8333509" y="3844481"/>
            <a:ext cx="3283528" cy="2920000"/>
          </a:xfrm>
          <a:prstGeom prst="rect">
            <a:avLst/>
          </a:prstGeom>
        </p:spPr>
      </p:pic>
      <p:pic>
        <p:nvPicPr>
          <p:cNvPr id="5" name="Imagen 4"/>
          <p:cNvPicPr>
            <a:picLocks noChangeAspect="1"/>
          </p:cNvPicPr>
          <p:nvPr/>
        </p:nvPicPr>
        <p:blipFill>
          <a:blip r:embed="rId3"/>
          <a:stretch>
            <a:fillRect/>
          </a:stretch>
        </p:blipFill>
        <p:spPr>
          <a:xfrm>
            <a:off x="8406247" y="1134702"/>
            <a:ext cx="3311236" cy="2483427"/>
          </a:xfrm>
          <a:prstGeom prst="rect">
            <a:avLst/>
          </a:prstGeom>
        </p:spPr>
      </p:pic>
    </p:spTree>
    <p:extLst>
      <p:ext uri="{BB962C8B-B14F-4D97-AF65-F5344CB8AC3E}">
        <p14:creationId xmlns:p14="http://schemas.microsoft.com/office/powerpoint/2010/main" val="263051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4818" y="706580"/>
            <a:ext cx="6091291" cy="5766953"/>
          </a:xfrm>
        </p:spPr>
        <p:txBody>
          <a:bodyPr/>
          <a:lstStyle/>
          <a:p>
            <a:pPr algn="just"/>
            <a:r>
              <a:rPr lang="es-MX" sz="4000" dirty="0"/>
              <a:t>La tarea en investigación turística  implica revisar la construcción del conocimiento turístico a la luz de las configuraciones económicas, sociales y productivas concretas en las cuales se desarrolla la actividad turística.</a:t>
            </a:r>
          </a:p>
          <a:p>
            <a:endParaRPr lang="es-MX" dirty="0"/>
          </a:p>
        </p:txBody>
      </p:sp>
      <p:pic>
        <p:nvPicPr>
          <p:cNvPr id="4" name="Imagen 3"/>
          <p:cNvPicPr>
            <a:picLocks noChangeAspect="1"/>
          </p:cNvPicPr>
          <p:nvPr/>
        </p:nvPicPr>
        <p:blipFill rotWithShape="1">
          <a:blip r:embed="rId2"/>
          <a:srcRect l="32047" t="19551" r="30698" b="10000"/>
          <a:stretch/>
        </p:blipFill>
        <p:spPr>
          <a:xfrm>
            <a:off x="6709305" y="706581"/>
            <a:ext cx="5314291" cy="5652655"/>
          </a:xfrm>
          <a:prstGeom prst="rect">
            <a:avLst/>
          </a:prstGeom>
        </p:spPr>
      </p:pic>
    </p:spTree>
    <p:extLst>
      <p:ext uri="{BB962C8B-B14F-4D97-AF65-F5344CB8AC3E}">
        <p14:creationId xmlns:p14="http://schemas.microsoft.com/office/powerpoint/2010/main" val="4041520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9117" y="256598"/>
            <a:ext cx="11650427" cy="3473738"/>
          </a:xfrm>
        </p:spPr>
        <p:txBody>
          <a:bodyPr/>
          <a:lstStyle/>
          <a:p>
            <a:pPr algn="just"/>
            <a:r>
              <a:rPr lang="es-MX" sz="3600" dirty="0"/>
              <a:t>El resultado de esos diferentes abordajes permite hacer un balance analítico sobre la construcción de este conocimiento.</a:t>
            </a:r>
          </a:p>
          <a:p>
            <a:pPr algn="just"/>
            <a:r>
              <a:rPr lang="es-MX" sz="3600" dirty="0"/>
              <a:t>Como producto de la producción en el conocimiento turístico surgen dilemas y prerrogativas implícitos en torno a la </a:t>
            </a:r>
            <a:r>
              <a:rPr lang="es-MX" sz="3600" dirty="0" err="1"/>
              <a:t>multi</a:t>
            </a:r>
            <a:r>
              <a:rPr lang="es-MX" sz="3600" dirty="0"/>
              <a:t>-, </a:t>
            </a:r>
            <a:r>
              <a:rPr lang="es-MX" sz="3600" dirty="0" err="1"/>
              <a:t>trans</a:t>
            </a:r>
            <a:r>
              <a:rPr lang="es-MX" sz="3600" dirty="0"/>
              <a:t>- e interdisciplinariedad.</a:t>
            </a:r>
          </a:p>
          <a:p>
            <a:endParaRPr lang="es-MX" dirty="0"/>
          </a:p>
        </p:txBody>
      </p:sp>
      <p:pic>
        <p:nvPicPr>
          <p:cNvPr id="4" name="Imagen 3"/>
          <p:cNvPicPr>
            <a:picLocks noChangeAspect="1"/>
          </p:cNvPicPr>
          <p:nvPr/>
        </p:nvPicPr>
        <p:blipFill>
          <a:blip r:embed="rId2"/>
          <a:stretch>
            <a:fillRect/>
          </a:stretch>
        </p:blipFill>
        <p:spPr>
          <a:xfrm>
            <a:off x="664080" y="3491563"/>
            <a:ext cx="5279521" cy="3333640"/>
          </a:xfrm>
          <a:prstGeom prst="rect">
            <a:avLst/>
          </a:prstGeom>
        </p:spPr>
      </p:pic>
      <p:pic>
        <p:nvPicPr>
          <p:cNvPr id="5" name="Imagen 4"/>
          <p:cNvPicPr>
            <a:picLocks noChangeAspect="1"/>
          </p:cNvPicPr>
          <p:nvPr/>
        </p:nvPicPr>
        <p:blipFill>
          <a:blip r:embed="rId3"/>
          <a:stretch>
            <a:fillRect/>
          </a:stretch>
        </p:blipFill>
        <p:spPr>
          <a:xfrm>
            <a:off x="7066588" y="3491563"/>
            <a:ext cx="4882956" cy="3333640"/>
          </a:xfrm>
          <a:prstGeom prst="rect">
            <a:avLst/>
          </a:prstGeom>
        </p:spPr>
      </p:pic>
    </p:spTree>
    <p:extLst>
      <p:ext uri="{BB962C8B-B14F-4D97-AF65-F5344CB8AC3E}">
        <p14:creationId xmlns:p14="http://schemas.microsoft.com/office/powerpoint/2010/main" val="728146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4618" y="84571"/>
            <a:ext cx="10515600" cy="923347"/>
          </a:xfrm>
        </p:spPr>
        <p:txBody>
          <a:bodyPr>
            <a:noAutofit/>
          </a:bodyPr>
          <a:lstStyle/>
          <a:p>
            <a:r>
              <a:rPr lang="es-MX" sz="4400" dirty="0" smtClean="0"/>
              <a:t>Necesidad de enfoques multidisciplinarios</a:t>
            </a:r>
            <a:endParaRPr lang="es-MX" sz="4400" dirty="0"/>
          </a:p>
        </p:txBody>
      </p:sp>
      <p:sp>
        <p:nvSpPr>
          <p:cNvPr id="3" name="Marcador de contenido 2"/>
          <p:cNvSpPr>
            <a:spLocks noGrp="1"/>
          </p:cNvSpPr>
          <p:nvPr>
            <p:ph idx="1"/>
          </p:nvPr>
        </p:nvSpPr>
        <p:spPr>
          <a:xfrm>
            <a:off x="443346" y="1007918"/>
            <a:ext cx="6934200" cy="5185063"/>
          </a:xfrm>
        </p:spPr>
        <p:txBody>
          <a:bodyPr>
            <a:noAutofit/>
          </a:bodyPr>
          <a:lstStyle/>
          <a:p>
            <a:pPr algn="just"/>
            <a:r>
              <a:rPr lang="es-MX" sz="3200" dirty="0" smtClean="0"/>
              <a:t>Dada </a:t>
            </a:r>
            <a:r>
              <a:rPr lang="es-MX" sz="3200" dirty="0"/>
              <a:t>la complejidad de las </a:t>
            </a:r>
            <a:r>
              <a:rPr lang="es-MX" sz="3200" dirty="0" smtClean="0"/>
              <a:t>realidades sociales</a:t>
            </a:r>
            <a:r>
              <a:rPr lang="es-MX" sz="3200" dirty="0"/>
              <a:t>, económicas, y culturales que conllevan los fenómenos </a:t>
            </a:r>
            <a:r>
              <a:rPr lang="es-MX" sz="3200" dirty="0" smtClean="0"/>
              <a:t>turísticos, </a:t>
            </a:r>
            <a:r>
              <a:rPr lang="es-MX" sz="3200" dirty="0"/>
              <a:t>resulta del todo pertinente la </a:t>
            </a:r>
            <a:r>
              <a:rPr lang="es-MX" sz="3200" dirty="0" smtClean="0"/>
              <a:t>coexistencia de </a:t>
            </a:r>
            <a:r>
              <a:rPr lang="es-MX" sz="3200" dirty="0"/>
              <a:t>múltiples acercamientos disciplinarios, teorías científicas y paradigmas </a:t>
            </a:r>
            <a:r>
              <a:rPr lang="es-MX" sz="3200" dirty="0" smtClean="0"/>
              <a:t>en el </a:t>
            </a:r>
            <a:r>
              <a:rPr lang="es-MX" sz="3200" dirty="0"/>
              <a:t>terreno del conocimiento turístico, enmarcados estos acercamientos en </a:t>
            </a:r>
            <a:r>
              <a:rPr lang="es-MX" sz="3200" dirty="0" smtClean="0"/>
              <a:t>el campo </a:t>
            </a:r>
            <a:r>
              <a:rPr lang="es-MX" sz="3200" dirty="0"/>
              <a:t>de disciplinas pertenecientes principalmente a las ciencias </a:t>
            </a:r>
            <a:r>
              <a:rPr lang="es-MX" sz="3200" dirty="0" smtClean="0"/>
              <a:t>empíricas o </a:t>
            </a:r>
            <a:r>
              <a:rPr lang="es-MX" sz="3200" dirty="0"/>
              <a:t>fácticas.</a:t>
            </a:r>
          </a:p>
        </p:txBody>
      </p:sp>
      <p:pic>
        <p:nvPicPr>
          <p:cNvPr id="4" name="Imagen 3"/>
          <p:cNvPicPr>
            <a:picLocks noChangeAspect="1"/>
          </p:cNvPicPr>
          <p:nvPr/>
        </p:nvPicPr>
        <p:blipFill>
          <a:blip r:embed="rId2"/>
          <a:stretch>
            <a:fillRect/>
          </a:stretch>
        </p:blipFill>
        <p:spPr>
          <a:xfrm>
            <a:off x="7966363" y="1143000"/>
            <a:ext cx="3733801" cy="5336540"/>
          </a:xfrm>
          <a:prstGeom prst="rect">
            <a:avLst/>
          </a:prstGeom>
        </p:spPr>
      </p:pic>
    </p:spTree>
    <p:extLst>
      <p:ext uri="{BB962C8B-B14F-4D97-AF65-F5344CB8AC3E}">
        <p14:creationId xmlns:p14="http://schemas.microsoft.com/office/powerpoint/2010/main" val="854427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29855" y="904009"/>
            <a:ext cx="4750864" cy="5953991"/>
          </a:xfrm>
        </p:spPr>
        <p:txBody>
          <a:bodyPr/>
          <a:lstStyle/>
          <a:p>
            <a:pPr algn="just"/>
            <a:r>
              <a:rPr lang="es-MX" sz="3600" dirty="0"/>
              <a:t>La configuración organizacional y económico productiva mexicana del </a:t>
            </a:r>
            <a:r>
              <a:rPr lang="es-MX" sz="3600" dirty="0" smtClean="0"/>
              <a:t>turismo, que </a:t>
            </a:r>
            <a:r>
              <a:rPr lang="es-MX" sz="3600" dirty="0"/>
              <a:t>se caracteriza por el lanzamiento de Acapulco al mercado </a:t>
            </a:r>
            <a:r>
              <a:rPr lang="es-MX" sz="3600" dirty="0" smtClean="0"/>
              <a:t>internacional en </a:t>
            </a:r>
            <a:r>
              <a:rPr lang="es-MX" sz="3600" dirty="0"/>
              <a:t>la década de los </a:t>
            </a:r>
            <a:r>
              <a:rPr lang="es-MX" sz="3600" dirty="0" smtClean="0"/>
              <a:t>cincuenta.</a:t>
            </a:r>
          </a:p>
          <a:p>
            <a:endParaRPr lang="es-MX" dirty="0" smtClean="0"/>
          </a:p>
          <a:p>
            <a:endParaRPr lang="es-MX" dirty="0"/>
          </a:p>
        </p:txBody>
      </p:sp>
      <p:pic>
        <p:nvPicPr>
          <p:cNvPr id="4" name="Imagen 3"/>
          <p:cNvPicPr>
            <a:picLocks noChangeAspect="1"/>
          </p:cNvPicPr>
          <p:nvPr/>
        </p:nvPicPr>
        <p:blipFill>
          <a:blip r:embed="rId2"/>
          <a:stretch>
            <a:fillRect/>
          </a:stretch>
        </p:blipFill>
        <p:spPr>
          <a:xfrm>
            <a:off x="549839" y="904010"/>
            <a:ext cx="6374551" cy="5465618"/>
          </a:xfrm>
          <a:prstGeom prst="rect">
            <a:avLst/>
          </a:prstGeom>
        </p:spPr>
      </p:pic>
    </p:spTree>
    <p:extLst>
      <p:ext uri="{BB962C8B-B14F-4D97-AF65-F5344CB8AC3E}">
        <p14:creationId xmlns:p14="http://schemas.microsoft.com/office/powerpoint/2010/main" val="3808900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8364" y="139555"/>
            <a:ext cx="10515600" cy="1325563"/>
          </a:xfrm>
        </p:spPr>
        <p:txBody>
          <a:bodyPr>
            <a:normAutofit/>
          </a:bodyPr>
          <a:lstStyle/>
          <a:p>
            <a:r>
              <a:rPr lang="es-MX" sz="3600" b="1" dirty="0" smtClean="0"/>
              <a:t>Impacto de los CIP en el desarrollo turístico</a:t>
            </a:r>
            <a:endParaRPr lang="es-MX" sz="3600" b="1" dirty="0"/>
          </a:p>
        </p:txBody>
      </p:sp>
      <p:sp>
        <p:nvSpPr>
          <p:cNvPr id="3" name="Marcador de contenido 2"/>
          <p:cNvSpPr>
            <a:spLocks noGrp="1"/>
          </p:cNvSpPr>
          <p:nvPr>
            <p:ph idx="1"/>
          </p:nvPr>
        </p:nvSpPr>
        <p:spPr>
          <a:xfrm>
            <a:off x="602673" y="1465118"/>
            <a:ext cx="6182591" cy="4842164"/>
          </a:xfrm>
        </p:spPr>
        <p:txBody>
          <a:bodyPr>
            <a:noAutofit/>
          </a:bodyPr>
          <a:lstStyle/>
          <a:p>
            <a:pPr algn="just"/>
            <a:r>
              <a:rPr lang="es-MX" sz="4000" dirty="0" smtClean="0"/>
              <a:t>Modificaron </a:t>
            </a:r>
            <a:r>
              <a:rPr lang="es-MX" sz="4000" dirty="0"/>
              <a:t>la estructura del </a:t>
            </a:r>
            <a:r>
              <a:rPr lang="es-MX" sz="4000" dirty="0" smtClean="0"/>
              <a:t>turismo mexicano.</a:t>
            </a:r>
          </a:p>
          <a:p>
            <a:pPr algn="just"/>
            <a:r>
              <a:rPr lang="es-MX" sz="4000" dirty="0" smtClean="0"/>
              <a:t>Desarrollo </a:t>
            </a:r>
            <a:r>
              <a:rPr lang="es-MX" sz="4000" dirty="0"/>
              <a:t>y promoción del litoral </a:t>
            </a:r>
            <a:r>
              <a:rPr lang="es-MX" sz="4000" dirty="0" smtClean="0"/>
              <a:t>mediante el </a:t>
            </a:r>
            <a:r>
              <a:rPr lang="es-MX" sz="4000" dirty="0"/>
              <a:t>impulso de nuevos centros urbanos cuya principal </a:t>
            </a:r>
            <a:r>
              <a:rPr lang="es-MX" sz="4000" dirty="0" smtClean="0"/>
              <a:t>función </a:t>
            </a:r>
            <a:r>
              <a:rPr lang="es-MX" sz="4000" dirty="0"/>
              <a:t>fue la </a:t>
            </a:r>
            <a:r>
              <a:rPr lang="es-MX" sz="4000" dirty="0" smtClean="0"/>
              <a:t>turística y </a:t>
            </a:r>
            <a:r>
              <a:rPr lang="es-MX" sz="4000" dirty="0"/>
              <a:t>recreativa</a:t>
            </a:r>
            <a:r>
              <a:rPr lang="es-MX" sz="4000" dirty="0" smtClean="0"/>
              <a:t>.</a:t>
            </a:r>
          </a:p>
        </p:txBody>
      </p:sp>
      <p:pic>
        <p:nvPicPr>
          <p:cNvPr id="4" name="Imagen 3"/>
          <p:cNvPicPr>
            <a:picLocks noChangeAspect="1"/>
          </p:cNvPicPr>
          <p:nvPr/>
        </p:nvPicPr>
        <p:blipFill>
          <a:blip r:embed="rId2"/>
          <a:stretch>
            <a:fillRect/>
          </a:stretch>
        </p:blipFill>
        <p:spPr>
          <a:xfrm>
            <a:off x="7020791" y="1589810"/>
            <a:ext cx="4981661" cy="3964132"/>
          </a:xfrm>
          <a:prstGeom prst="rect">
            <a:avLst/>
          </a:prstGeom>
        </p:spPr>
      </p:pic>
    </p:spTree>
    <p:extLst>
      <p:ext uri="{BB962C8B-B14F-4D97-AF65-F5344CB8AC3E}">
        <p14:creationId xmlns:p14="http://schemas.microsoft.com/office/powerpoint/2010/main" val="826547002"/>
      </p:ext>
    </p:extLst>
  </p:cSld>
  <p:clrMapOvr>
    <a:masterClrMapping/>
  </p:clrMapOvr>
</p:sld>
</file>

<file path=ppt/theme/theme1.xml><?xml version="1.0" encoding="utf-8"?>
<a:theme xmlns:a="http://schemas.openxmlformats.org/drawingml/2006/main" name="Profundidad">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Profundidad</Template>
  <TotalTime>793</TotalTime>
  <Words>1364</Words>
  <Application>Microsoft Office PowerPoint</Application>
  <PresentationFormat>Personalizado</PresentationFormat>
  <Paragraphs>86</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Profundidad</vt:lpstr>
      <vt:lpstr>Presentación de PowerPoint</vt:lpstr>
      <vt:lpstr>Presentación</vt:lpstr>
      <vt:lpstr>Estructura de la Unidad de Aprendizaje</vt:lpstr>
      <vt:lpstr>Antecedentes de la investigación turística en México: un desfase permanente </vt:lpstr>
      <vt:lpstr>Presentación de PowerPoint</vt:lpstr>
      <vt:lpstr>Presentación de PowerPoint</vt:lpstr>
      <vt:lpstr>Necesidad de enfoques multidisciplinarios</vt:lpstr>
      <vt:lpstr>Presentación de PowerPoint</vt:lpstr>
      <vt:lpstr>Impacto de los CIP en el desarrollo turístico</vt:lpstr>
      <vt:lpstr>Presentación de PowerPoint</vt:lpstr>
      <vt:lpstr>Impactos positivos</vt:lpstr>
      <vt:lpstr>Presentación de PowerPoint</vt:lpstr>
      <vt:lpstr>Papel de las organizaciones públicas</vt:lpstr>
      <vt:lpstr>Desarrollo de la investigación turística en el sector público</vt:lpstr>
      <vt:lpstr>Primera etapa: Administrativa, legal, de planificación y técnica ( 60 – 70 ).</vt:lpstr>
      <vt:lpstr>Presentación de PowerPoint</vt:lpstr>
      <vt:lpstr>Temas de investigación en los estudios contratados.</vt:lpstr>
      <vt:lpstr>Presentación de PowerPoint</vt:lpstr>
      <vt:lpstr>Segunda etapa: Comercialización y estudios de mercado (80 ).</vt:lpstr>
      <vt:lpstr>Presentación de PowerPoint</vt:lpstr>
      <vt:lpstr>Temas de investigación en los estudios contratados.</vt:lpstr>
      <vt:lpstr>Presentación de PowerPoint</vt:lpstr>
      <vt:lpstr>Presentación de PowerPoint</vt:lpstr>
      <vt:lpstr>Tercera etapa: Reconocimiento de la complejidad del fenómeno turístico y la convergencia de múltiples temas, enfoques y disciplinas en el estudio. ( F 90 – 00).</vt:lpstr>
      <vt:lpstr>Existe un avance en el conocimiento turístico a partir de nuevo siglo?</vt:lpstr>
      <vt:lpstr>El turismo sustentable y su incorporación al conocimiento científico</vt:lpstr>
      <vt:lpstr>El turismo Alternativo</vt:lpstr>
      <vt:lpstr>Aportaciones de la sustentabilidad al conocimiento turístico</vt:lpstr>
      <vt:lpstr>Capacidad de carga</vt:lpstr>
      <vt:lpstr>El contexto actual</vt:lpstr>
      <vt:lpstr>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Victora</dc:creator>
  <cp:lastModifiedBy>Victoralmeida</cp:lastModifiedBy>
  <cp:revision>47</cp:revision>
  <dcterms:created xsi:type="dcterms:W3CDTF">2015-08-11T18:04:38Z</dcterms:created>
  <dcterms:modified xsi:type="dcterms:W3CDTF">2015-10-11T12:30:22Z</dcterms:modified>
</cp:coreProperties>
</file>