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69" r:id="rId4"/>
    <p:sldId id="270" r:id="rId5"/>
    <p:sldId id="271" r:id="rId6"/>
    <p:sldId id="272" r:id="rId7"/>
    <p:sldId id="266" r:id="rId8"/>
    <p:sldId id="267" r:id="rId9"/>
    <p:sldId id="274" r:id="rId10"/>
    <p:sldId id="259" r:id="rId11"/>
    <p:sldId id="264" r:id="rId12"/>
    <p:sldId id="262" r:id="rId13"/>
    <p:sldId id="265" r:id="rId14"/>
    <p:sldId id="263" r:id="rId15"/>
    <p:sldId id="275" r:id="rId16"/>
    <p:sldId id="276" r:id="rId17"/>
  </p:sldIdLst>
  <p:sldSz cx="9720263" cy="5761038"/>
  <p:notesSz cx="9144000" cy="6858000"/>
  <p:defaultTextStyle>
    <a:defPPr>
      <a:defRPr lang="es-MX"/>
    </a:defPPr>
    <a:lvl1pPr marL="0" algn="l" defTabSz="7430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71532" algn="l" defTabSz="7430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43064" algn="l" defTabSz="7430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14596" algn="l" defTabSz="7430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86129" algn="l" defTabSz="7430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857661" algn="l" defTabSz="7430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229193" algn="l" defTabSz="7430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600725" algn="l" defTabSz="7430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972257" algn="l" defTabSz="7430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E5700"/>
    <a:srgbClr val="393F00"/>
    <a:srgbClr val="FF86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86" d="100"/>
          <a:sy n="186" d="100"/>
        </p:scale>
        <p:origin x="-800" y="-112"/>
      </p:cViewPr>
      <p:guideLst>
        <p:guide orient="horz" pos="1815"/>
        <p:guide pos="30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8594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A9F0-1F3A-42C4-8269-0926EE530BB8}" type="datetimeFigureOut">
              <a:rPr lang="es-MX" smtClean="0"/>
              <a:t>25/04/16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812F-E532-4553-A356-D9BE983C22E8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4376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956065" y="306725"/>
            <a:ext cx="2095932" cy="488221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68272" y="306725"/>
            <a:ext cx="6166292" cy="488221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A9F0-1F3A-42C4-8269-0926EE530BB8}" type="datetimeFigureOut">
              <a:rPr lang="es-MX" smtClean="0"/>
              <a:t>25/04/16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812F-E532-4553-A356-D9BE983C22E8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328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A9F0-1F3A-42C4-8269-0926EE530BB8}" type="datetimeFigureOut">
              <a:rPr lang="es-MX" smtClean="0"/>
              <a:t>25/04/16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812F-E532-4553-A356-D9BE983C22E8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7520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3206" y="1436261"/>
            <a:ext cx="8383727" cy="2396432"/>
          </a:xfrm>
        </p:spPr>
        <p:txBody>
          <a:bodyPr anchor="b"/>
          <a:lstStyle>
            <a:lvl1pPr>
              <a:defRPr sz="49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63206" y="3855364"/>
            <a:ext cx="8383727" cy="126022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4306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1459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612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66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919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7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A9F0-1F3A-42C4-8269-0926EE530BB8}" type="datetimeFigureOut">
              <a:rPr lang="es-MX" smtClean="0"/>
              <a:t>25/04/16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812F-E532-4553-A356-D9BE983C22E8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2177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68268" y="1533610"/>
            <a:ext cx="4131112" cy="365532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920883" y="1533610"/>
            <a:ext cx="4131112" cy="365532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A9F0-1F3A-42C4-8269-0926EE530BB8}" type="datetimeFigureOut">
              <a:rPr lang="es-MX" smtClean="0"/>
              <a:t>25/04/16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812F-E532-4553-A356-D9BE983C22E8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6251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9534" y="306722"/>
            <a:ext cx="8383727" cy="111353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69535" y="1412255"/>
            <a:ext cx="4112126" cy="69212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1532" indent="0">
              <a:buNone/>
              <a:defRPr sz="1600" b="1"/>
            </a:lvl2pPr>
            <a:lvl3pPr marL="743064" indent="0">
              <a:buNone/>
              <a:defRPr sz="1500" b="1"/>
            </a:lvl3pPr>
            <a:lvl4pPr marL="1114596" indent="0">
              <a:buNone/>
              <a:defRPr sz="1300" b="1"/>
            </a:lvl4pPr>
            <a:lvl5pPr marL="1486129" indent="0">
              <a:buNone/>
              <a:defRPr sz="1300" b="1"/>
            </a:lvl5pPr>
            <a:lvl6pPr marL="1857661" indent="0">
              <a:buNone/>
              <a:defRPr sz="1300" b="1"/>
            </a:lvl6pPr>
            <a:lvl7pPr marL="2229193" indent="0">
              <a:buNone/>
              <a:defRPr sz="1300" b="1"/>
            </a:lvl7pPr>
            <a:lvl8pPr marL="2600725" indent="0">
              <a:buNone/>
              <a:defRPr sz="1300" b="1"/>
            </a:lvl8pPr>
            <a:lvl9pPr marL="2972257" indent="0">
              <a:buNone/>
              <a:defRPr sz="13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69535" y="2104380"/>
            <a:ext cx="4112126" cy="30952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920887" y="1412255"/>
            <a:ext cx="4132378" cy="69212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1532" indent="0">
              <a:buNone/>
              <a:defRPr sz="1600" b="1"/>
            </a:lvl2pPr>
            <a:lvl3pPr marL="743064" indent="0">
              <a:buNone/>
              <a:defRPr sz="1500" b="1"/>
            </a:lvl3pPr>
            <a:lvl4pPr marL="1114596" indent="0">
              <a:buNone/>
              <a:defRPr sz="1300" b="1"/>
            </a:lvl4pPr>
            <a:lvl5pPr marL="1486129" indent="0">
              <a:buNone/>
              <a:defRPr sz="1300" b="1"/>
            </a:lvl5pPr>
            <a:lvl6pPr marL="1857661" indent="0">
              <a:buNone/>
              <a:defRPr sz="1300" b="1"/>
            </a:lvl6pPr>
            <a:lvl7pPr marL="2229193" indent="0">
              <a:buNone/>
              <a:defRPr sz="1300" b="1"/>
            </a:lvl7pPr>
            <a:lvl8pPr marL="2600725" indent="0">
              <a:buNone/>
              <a:defRPr sz="1300" b="1"/>
            </a:lvl8pPr>
            <a:lvl9pPr marL="2972257" indent="0">
              <a:buNone/>
              <a:defRPr sz="13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920887" y="2104380"/>
            <a:ext cx="4132378" cy="30952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A9F0-1F3A-42C4-8269-0926EE530BB8}" type="datetimeFigureOut">
              <a:rPr lang="es-MX" smtClean="0"/>
              <a:t>25/04/16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812F-E532-4553-A356-D9BE983C22E8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0223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A9F0-1F3A-42C4-8269-0926EE530BB8}" type="datetimeFigureOut">
              <a:rPr lang="es-MX" smtClean="0"/>
              <a:t>25/04/16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812F-E532-4553-A356-D9BE983C22E8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9372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508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9534" y="384069"/>
            <a:ext cx="3135038" cy="1344242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32378" y="829485"/>
            <a:ext cx="4920883" cy="4094071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69534" y="1728314"/>
            <a:ext cx="3135038" cy="3201911"/>
          </a:xfrm>
        </p:spPr>
        <p:txBody>
          <a:bodyPr/>
          <a:lstStyle>
            <a:lvl1pPr marL="0" indent="0">
              <a:buNone/>
              <a:defRPr sz="1300"/>
            </a:lvl1pPr>
            <a:lvl2pPr marL="371532" indent="0">
              <a:buNone/>
              <a:defRPr sz="1200"/>
            </a:lvl2pPr>
            <a:lvl3pPr marL="743064" indent="0">
              <a:buNone/>
              <a:defRPr sz="1000"/>
            </a:lvl3pPr>
            <a:lvl4pPr marL="1114596" indent="0">
              <a:buNone/>
              <a:defRPr sz="900"/>
            </a:lvl4pPr>
            <a:lvl5pPr marL="1486129" indent="0">
              <a:buNone/>
              <a:defRPr sz="900"/>
            </a:lvl5pPr>
            <a:lvl6pPr marL="1857661" indent="0">
              <a:buNone/>
              <a:defRPr sz="900"/>
            </a:lvl6pPr>
            <a:lvl7pPr marL="2229193" indent="0">
              <a:buNone/>
              <a:defRPr sz="900"/>
            </a:lvl7pPr>
            <a:lvl8pPr marL="2600725" indent="0">
              <a:buNone/>
              <a:defRPr sz="900"/>
            </a:lvl8pPr>
            <a:lvl9pPr marL="2972257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A9F0-1F3A-42C4-8269-0926EE530BB8}" type="datetimeFigureOut">
              <a:rPr lang="es-MX" smtClean="0"/>
              <a:t>25/04/16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812F-E532-4553-A356-D9BE983C22E8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71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9534" y="384069"/>
            <a:ext cx="3135038" cy="1344242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4132378" y="829485"/>
            <a:ext cx="4920883" cy="4094071"/>
          </a:xfrm>
        </p:spPr>
        <p:txBody>
          <a:bodyPr/>
          <a:lstStyle>
            <a:lvl1pPr marL="0" indent="0">
              <a:buNone/>
              <a:defRPr sz="2600"/>
            </a:lvl1pPr>
            <a:lvl2pPr marL="371532" indent="0">
              <a:buNone/>
              <a:defRPr sz="2300"/>
            </a:lvl2pPr>
            <a:lvl3pPr marL="743064" indent="0">
              <a:buNone/>
              <a:defRPr sz="2000"/>
            </a:lvl3pPr>
            <a:lvl4pPr marL="1114596" indent="0">
              <a:buNone/>
              <a:defRPr sz="1600"/>
            </a:lvl4pPr>
            <a:lvl5pPr marL="1486129" indent="0">
              <a:buNone/>
              <a:defRPr sz="1600"/>
            </a:lvl5pPr>
            <a:lvl6pPr marL="1857661" indent="0">
              <a:buNone/>
              <a:defRPr sz="1600"/>
            </a:lvl6pPr>
            <a:lvl7pPr marL="2229193" indent="0">
              <a:buNone/>
              <a:defRPr sz="1600"/>
            </a:lvl7pPr>
            <a:lvl8pPr marL="2600725" indent="0">
              <a:buNone/>
              <a:defRPr sz="1600"/>
            </a:lvl8pPr>
            <a:lvl9pPr marL="2972257" indent="0">
              <a:buNone/>
              <a:defRPr sz="16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69534" y="1728314"/>
            <a:ext cx="3135038" cy="3201911"/>
          </a:xfrm>
        </p:spPr>
        <p:txBody>
          <a:bodyPr/>
          <a:lstStyle>
            <a:lvl1pPr marL="0" indent="0">
              <a:buNone/>
              <a:defRPr sz="1300"/>
            </a:lvl1pPr>
            <a:lvl2pPr marL="371532" indent="0">
              <a:buNone/>
              <a:defRPr sz="1200"/>
            </a:lvl2pPr>
            <a:lvl3pPr marL="743064" indent="0">
              <a:buNone/>
              <a:defRPr sz="1000"/>
            </a:lvl3pPr>
            <a:lvl4pPr marL="1114596" indent="0">
              <a:buNone/>
              <a:defRPr sz="900"/>
            </a:lvl4pPr>
            <a:lvl5pPr marL="1486129" indent="0">
              <a:buNone/>
              <a:defRPr sz="900"/>
            </a:lvl5pPr>
            <a:lvl6pPr marL="1857661" indent="0">
              <a:buNone/>
              <a:defRPr sz="900"/>
            </a:lvl6pPr>
            <a:lvl7pPr marL="2229193" indent="0">
              <a:buNone/>
              <a:defRPr sz="900"/>
            </a:lvl7pPr>
            <a:lvl8pPr marL="2600725" indent="0">
              <a:buNone/>
              <a:defRPr sz="900"/>
            </a:lvl8pPr>
            <a:lvl9pPr marL="2972257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A9F0-1F3A-42C4-8269-0926EE530BB8}" type="datetimeFigureOut">
              <a:rPr lang="es-MX" smtClean="0"/>
              <a:t>25/04/16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812F-E532-4553-A356-D9BE983C22E8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6330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68268" y="306722"/>
            <a:ext cx="8383727" cy="1113534"/>
          </a:xfrm>
          <a:prstGeom prst="rect">
            <a:avLst/>
          </a:prstGeom>
        </p:spPr>
        <p:txBody>
          <a:bodyPr vert="horz" lIns="74306" tIns="37153" rIns="74306" bIns="37153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68268" y="1533610"/>
            <a:ext cx="8383727" cy="3655326"/>
          </a:xfrm>
          <a:prstGeom prst="rect">
            <a:avLst/>
          </a:prstGeom>
        </p:spPr>
        <p:txBody>
          <a:bodyPr vert="horz" lIns="74306" tIns="37153" rIns="74306" bIns="37153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68268" y="5339631"/>
            <a:ext cx="2187059" cy="306722"/>
          </a:xfrm>
          <a:prstGeom prst="rect">
            <a:avLst/>
          </a:prstGeom>
        </p:spPr>
        <p:txBody>
          <a:bodyPr vert="horz" lIns="74306" tIns="37153" rIns="74306" bIns="37153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8A9F0-1F3A-42C4-8269-0926EE530BB8}" type="datetimeFigureOut">
              <a:rPr lang="es-MX" smtClean="0"/>
              <a:t>25/04/16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219837" y="5339631"/>
            <a:ext cx="3280589" cy="306722"/>
          </a:xfrm>
          <a:prstGeom prst="rect">
            <a:avLst/>
          </a:prstGeom>
        </p:spPr>
        <p:txBody>
          <a:bodyPr vert="horz" lIns="74306" tIns="37153" rIns="74306" bIns="37153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864936" y="5339631"/>
            <a:ext cx="2187059" cy="306722"/>
          </a:xfrm>
          <a:prstGeom prst="rect">
            <a:avLst/>
          </a:prstGeom>
        </p:spPr>
        <p:txBody>
          <a:bodyPr vert="horz" lIns="74306" tIns="37153" rIns="74306" bIns="37153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B812F-E532-4553-A356-D9BE983C22E8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9208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43064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66" indent="-185766" algn="l" defTabSz="743064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98" indent="-185766" algn="l" defTabSz="743064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28830" indent="-185766" algn="l" defTabSz="743064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00363" indent="-185766" algn="l" defTabSz="743064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671895" indent="-185766" algn="l" defTabSz="743064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43427" indent="-185766" algn="l" defTabSz="743064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14959" indent="-185766" algn="l" defTabSz="743064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86491" indent="-185766" algn="l" defTabSz="743064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58023" indent="-185766" algn="l" defTabSz="743064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7430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1532" algn="l" defTabSz="7430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43064" algn="l" defTabSz="7430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14596" algn="l" defTabSz="7430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86129" algn="l" defTabSz="7430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57661" algn="l" defTabSz="7430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193" algn="l" defTabSz="7430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00725" algn="l" defTabSz="7430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2257" algn="l" defTabSz="7430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jpe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resentacion_25-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1"/>
            <a:ext cx="9720263" cy="5759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13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Diapositiva contenido_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20263" cy="5759027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4206717" y="3621448"/>
            <a:ext cx="4860132" cy="1187644"/>
          </a:xfrm>
          <a:prstGeom prst="rect">
            <a:avLst/>
          </a:prstGeom>
        </p:spPr>
        <p:txBody>
          <a:bodyPr lIns="74306" tIns="37153" rIns="74306" bIns="37153">
            <a:spAutoFit/>
          </a:bodyPr>
          <a:lstStyle/>
          <a:p>
            <a:pPr algn="r">
              <a:lnSpc>
                <a:spcPct val="107000"/>
              </a:lnSpc>
              <a:spcAft>
                <a:spcPts val="650"/>
              </a:spcAft>
            </a:pPr>
            <a:r>
              <a:rPr lang="es-MX" dirty="0" smtClean="0">
                <a:effectLst/>
                <a:latin typeface="Bodoni 72 Bold"/>
                <a:ea typeface="Calibri" panose="020F0502020204030204" pitchFamily="34" charset="0"/>
                <a:cs typeface="Bodoni 72 Bold"/>
              </a:rPr>
              <a:t>- Enrique Cabrero Mendoza</a:t>
            </a:r>
            <a:endParaRPr lang="es-MX" sz="1300" dirty="0">
              <a:latin typeface="Bodoni 72 Bold"/>
              <a:ea typeface="Calibri" panose="020F0502020204030204" pitchFamily="34" charset="0"/>
              <a:cs typeface="Bodoni 72 Bold"/>
            </a:endParaRPr>
          </a:p>
          <a:p>
            <a:pPr algn="r">
              <a:spcAft>
                <a:spcPts val="650"/>
              </a:spcAft>
            </a:pPr>
            <a:endParaRPr lang="es-MX" sz="10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650"/>
              </a:spcAft>
            </a:pPr>
            <a:r>
              <a:rPr lang="es-MX" sz="1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Director </a:t>
            </a:r>
            <a:r>
              <a:rPr lang="es-MX" sz="1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general del Consejo Nacional de Ciencia y Tecnología</a:t>
            </a:r>
          </a:p>
          <a:p>
            <a:pPr algn="r">
              <a:spcAft>
                <a:spcPts val="650"/>
              </a:spcAft>
            </a:pPr>
            <a:r>
              <a:rPr lang="es-MX" sz="1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Segundo Seminario Iberoamericano de Periodismo de Ciencia, Tecnología e Innovación, Septiembre 2014</a:t>
            </a:r>
            <a:endParaRPr lang="es-MX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4740" y="4082382"/>
            <a:ext cx="4064000" cy="38100"/>
          </a:xfrm>
          <a:prstGeom prst="rect">
            <a:avLst/>
          </a:prstGeom>
        </p:spPr>
      </p:pic>
      <p:pic>
        <p:nvPicPr>
          <p:cNvPr id="7" name="Imagen 6" descr="TITULOS-15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813" y="855809"/>
            <a:ext cx="5550408" cy="239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046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fondo_25-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20263" cy="5759027"/>
          </a:xfrm>
          <a:prstGeom prst="rect">
            <a:avLst/>
          </a:prstGeom>
        </p:spPr>
      </p:pic>
      <p:pic>
        <p:nvPicPr>
          <p:cNvPr id="6" name="Imagen 5" descr="TITULOS-2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105" y="843268"/>
            <a:ext cx="4062984" cy="4590288"/>
          </a:xfrm>
          <a:prstGeom prst="rect">
            <a:avLst/>
          </a:prstGeom>
        </p:spPr>
      </p:pic>
      <p:pic>
        <p:nvPicPr>
          <p:cNvPr id="7" name="Imagen 6" descr="ri_logo-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871" y="368084"/>
            <a:ext cx="592655" cy="360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139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Diapositiva contenido_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20263" cy="5759027"/>
          </a:xfrm>
          <a:prstGeom prst="rect">
            <a:avLst/>
          </a:prstGeom>
        </p:spPr>
      </p:pic>
      <p:pic>
        <p:nvPicPr>
          <p:cNvPr id="4" name="Imagen 3" descr="TITULOS-1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184" y="564463"/>
            <a:ext cx="4043429" cy="688642"/>
          </a:xfrm>
          <a:prstGeom prst="rect">
            <a:avLst/>
          </a:prstGeom>
        </p:spPr>
      </p:pic>
      <p:pic>
        <p:nvPicPr>
          <p:cNvPr id="5" name="Imagen 4" descr="titulos-20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652" y="1643172"/>
            <a:ext cx="3371088" cy="314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33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Diapositiva contenido_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20263" cy="5759027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620512" y="1262667"/>
            <a:ext cx="6637631" cy="3870326"/>
          </a:xfrm>
          <a:prstGeom prst="rect">
            <a:avLst/>
          </a:prstGeom>
        </p:spPr>
        <p:txBody>
          <a:bodyPr wrap="square" lIns="74306" tIns="37153" rIns="74306" bIns="37153">
            <a:spAutoFit/>
          </a:bodyPr>
          <a:lstStyle/>
          <a:p>
            <a:pPr algn="just">
              <a:lnSpc>
                <a:spcPct val="107000"/>
              </a:lnSpc>
              <a:spcAft>
                <a:spcPts val="650"/>
              </a:spcAft>
            </a:pPr>
            <a:r>
              <a:rPr lang="es-MX" sz="1200" dirty="0">
                <a:solidFill>
                  <a:srgbClr val="ED7D3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Mayor impacto </a:t>
            </a:r>
            <a:endParaRPr lang="es-MX" sz="12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>
              <a:lnSpc>
                <a:spcPct val="107000"/>
              </a:lnSpc>
              <a:spcAft>
                <a:spcPts val="650"/>
              </a:spcAft>
              <a:buFont typeface="Wingdings" charset="2"/>
              <a:buChar char="§"/>
            </a:pPr>
            <a:r>
              <a:rPr lang="es-MX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Difusión </a:t>
            </a:r>
            <a:r>
              <a:rPr lang="es-MX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tiempo real de la generación del </a:t>
            </a:r>
            <a:r>
              <a:rPr lang="es-MX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conocimiento</a:t>
            </a:r>
          </a:p>
          <a:p>
            <a:pPr marL="171450" indent="-171450" algn="just">
              <a:lnSpc>
                <a:spcPct val="107000"/>
              </a:lnSpc>
              <a:spcAft>
                <a:spcPts val="650"/>
              </a:spcAft>
              <a:buFont typeface="Wingdings" charset="2"/>
              <a:buChar char="§"/>
            </a:pPr>
            <a:r>
              <a:rPr lang="es-MX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 </a:t>
            </a:r>
            <a:r>
              <a:rPr lang="es-MX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redes de colaboración </a:t>
            </a:r>
            <a:r>
              <a:rPr lang="es-MX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nacionales </a:t>
            </a:r>
            <a:r>
              <a:rPr lang="es-MX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s-MX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internacionales</a:t>
            </a:r>
          </a:p>
          <a:p>
            <a:pPr marL="171450" indent="-171450" algn="just">
              <a:lnSpc>
                <a:spcPct val="107000"/>
              </a:lnSpc>
              <a:spcAft>
                <a:spcPts val="650"/>
              </a:spcAft>
              <a:buFont typeface="Wingdings" charset="2"/>
              <a:buChar char="§"/>
            </a:pPr>
            <a:r>
              <a:rPr lang="es-MX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Incrementa </a:t>
            </a:r>
            <a:r>
              <a:rPr lang="es-MX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número de </a:t>
            </a:r>
            <a:r>
              <a:rPr lang="es-MX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citas </a:t>
            </a:r>
          </a:p>
          <a:p>
            <a:pPr marL="171450" indent="-171450" algn="just">
              <a:lnSpc>
                <a:spcPct val="107000"/>
              </a:lnSpc>
              <a:spcAft>
                <a:spcPts val="650"/>
              </a:spcAft>
              <a:buFont typeface="Wingdings" charset="2"/>
              <a:buChar char="§"/>
            </a:pPr>
            <a:r>
              <a:rPr lang="es-MX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 Indicadores </a:t>
            </a:r>
            <a:r>
              <a:rPr lang="es-MX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</a:t>
            </a:r>
            <a:r>
              <a:rPr lang="es-MX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uso</a:t>
            </a:r>
          </a:p>
          <a:p>
            <a:pPr algn="just">
              <a:lnSpc>
                <a:spcPct val="107000"/>
              </a:lnSpc>
              <a:spcAft>
                <a:spcPts val="650"/>
              </a:spcAft>
            </a:pP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fontAlgn="base">
              <a:lnSpc>
                <a:spcPct val="107000"/>
              </a:lnSpc>
              <a:spcAft>
                <a:spcPts val="650"/>
              </a:spcAft>
            </a:pPr>
            <a:r>
              <a:rPr lang="es-MX" sz="1200" dirty="0" smtClean="0">
                <a:solidFill>
                  <a:schemeClr val="accent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Visibilidad </a:t>
            </a:r>
            <a:r>
              <a:rPr lang="es-MX" sz="1200" dirty="0">
                <a:solidFill>
                  <a:schemeClr val="accent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Permanencia</a:t>
            </a:r>
          </a:p>
          <a:p>
            <a:pPr algn="just" fontAlgn="base">
              <a:lnSpc>
                <a:spcPct val="107000"/>
              </a:lnSpc>
              <a:spcAft>
                <a:spcPts val="650"/>
              </a:spcAft>
            </a:pPr>
            <a:r>
              <a:rPr lang="es-MX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diferencia de una página web, el RI constituye un archivo digital organizado y estable, donde los documentos se archivan y difunden en base a la utilización de estándares y protocolos normalizados, que potencian la visibilidad en Internet de autores y documentos</a:t>
            </a:r>
            <a:r>
              <a:rPr lang="es-MX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 fontAlgn="base">
              <a:lnSpc>
                <a:spcPct val="107000"/>
              </a:lnSpc>
              <a:spcAft>
                <a:spcPts val="650"/>
              </a:spcAft>
            </a:pP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fontAlgn="base">
              <a:lnSpc>
                <a:spcPct val="107000"/>
              </a:lnSpc>
              <a:spcAft>
                <a:spcPts val="650"/>
              </a:spcAft>
            </a:pPr>
            <a:r>
              <a:rPr lang="es-MX" sz="1200" dirty="0" smtClean="0">
                <a:solidFill>
                  <a:srgbClr val="ED7D3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Facilidad </a:t>
            </a:r>
            <a:r>
              <a:rPr lang="es-MX" sz="1200" dirty="0">
                <a:solidFill>
                  <a:srgbClr val="ED7D3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difusión</a:t>
            </a:r>
          </a:p>
          <a:p>
            <a:pPr algn="just" fontAlgn="base">
              <a:lnSpc>
                <a:spcPct val="107000"/>
              </a:lnSpc>
              <a:spcAft>
                <a:spcPts val="650"/>
              </a:spcAft>
            </a:pPr>
            <a:r>
              <a:rPr lang="es-MX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Para los autores, el RI es un medio ágil y económico para difundir su obra, en el Acceso Abierto la difusión se realiza a título no exclusivo y </a:t>
            </a:r>
            <a:r>
              <a:rPr lang="es-MX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autor conserva todos sus </a:t>
            </a:r>
            <a:r>
              <a:rPr lang="es-MX" sz="1200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derechos</a:t>
            </a:r>
            <a:r>
              <a:rPr lang="es-MX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lo que le permite publicar sus trabajos y conservar la propiedad patrimonial. </a:t>
            </a:r>
            <a:endParaRPr lang="es-MX" sz="13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672" y="2381981"/>
            <a:ext cx="910352" cy="1422425"/>
          </a:xfrm>
          <a:prstGeom prst="rect">
            <a:avLst/>
          </a:prstGeom>
        </p:spPr>
      </p:pic>
      <p:pic>
        <p:nvPicPr>
          <p:cNvPr id="8" name="Imagen 7" descr="TITULOS-17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543" y="314063"/>
            <a:ext cx="4496490" cy="88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854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Diapositiva contenido_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20263" cy="5759027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4481311" y="2280700"/>
            <a:ext cx="4860132" cy="2795391"/>
          </a:xfrm>
          <a:prstGeom prst="rect">
            <a:avLst/>
          </a:prstGeom>
        </p:spPr>
        <p:txBody>
          <a:bodyPr lIns="74306" tIns="37153" rIns="74306" bIns="37153">
            <a:spAutoFit/>
          </a:bodyPr>
          <a:lstStyle/>
          <a:p>
            <a:pPr algn="just">
              <a:lnSpc>
                <a:spcPct val="107000"/>
              </a:lnSpc>
              <a:spcAft>
                <a:spcPts val="650"/>
              </a:spcAft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Simplificación para la e</a:t>
            </a: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valuación y seguimiento de la producción científica Institucional, </a:t>
            </a:r>
            <a:r>
              <a:rPr lang="es-MX" dirty="0" smtClean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un solo depósito </a:t>
            </a: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cuenta con evidencia para:</a:t>
            </a:r>
            <a:endParaRPr lang="es-MX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51090" indent="-285750" algn="just">
              <a:lnSpc>
                <a:spcPct val="107000"/>
              </a:lnSpc>
              <a:spcAft>
                <a:spcPts val="650"/>
              </a:spcAft>
              <a:buFont typeface="Wingdings" charset="2"/>
              <a:buChar char="§"/>
            </a:pP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CVU Conacyt</a:t>
            </a:r>
            <a:endParaRPr lang="es-MX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51090" indent="-285750" algn="just">
              <a:lnSpc>
                <a:spcPct val="107000"/>
              </a:lnSpc>
              <a:spcAft>
                <a:spcPts val="650"/>
              </a:spcAft>
              <a:buFont typeface="Wingdings" charset="2"/>
              <a:buChar char="§"/>
            </a:pP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CVU UAEM</a:t>
            </a:r>
            <a:endParaRPr lang="es-MX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51090" indent="-285750" algn="just">
              <a:lnSpc>
                <a:spcPct val="107000"/>
              </a:lnSpc>
              <a:spcAft>
                <a:spcPts val="650"/>
              </a:spcAft>
              <a:buFont typeface="Wingdings" charset="2"/>
              <a:buChar char="§"/>
            </a:pP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Proinv</a:t>
            </a:r>
            <a:endParaRPr lang="es-MX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22622" lvl="1" indent="-285750" algn="just">
              <a:lnSpc>
                <a:spcPct val="107000"/>
              </a:lnSpc>
              <a:spcAft>
                <a:spcPts val="650"/>
              </a:spcAft>
              <a:buFont typeface="Arial"/>
              <a:buChar char="•"/>
            </a:pP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Producción académica de PTC</a:t>
            </a:r>
            <a:endParaRPr lang="es-MX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16430" indent="-285750" algn="just">
              <a:lnSpc>
                <a:spcPct val="107000"/>
              </a:lnSpc>
              <a:spcAft>
                <a:spcPts val="650"/>
              </a:spcAft>
              <a:buFont typeface="Arial"/>
              <a:buChar char="•"/>
            </a:pP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Informe de proyectos de investigación</a:t>
            </a:r>
            <a:endParaRPr lang="es-MX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16430" indent="-285750" algn="just">
              <a:lnSpc>
                <a:spcPct val="107000"/>
              </a:lnSpc>
              <a:spcAft>
                <a:spcPts val="650"/>
              </a:spcAft>
              <a:buFont typeface="Arial"/>
              <a:buChar char="•"/>
            </a:pP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Informe de redes de cuerpos académicos</a:t>
            </a:r>
            <a:endParaRPr lang="es-MX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5352" y="2511694"/>
            <a:ext cx="386483" cy="324646"/>
          </a:xfrm>
          <a:prstGeom prst="rect">
            <a:avLst/>
          </a:prstGeom>
        </p:spPr>
      </p:pic>
      <p:pic>
        <p:nvPicPr>
          <p:cNvPr id="7" name="Imagen 6" descr="TITULOS-18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413" y="345582"/>
            <a:ext cx="2460015" cy="1720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01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Diapositiva contenido_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20263" cy="5759027"/>
          </a:xfrm>
          <a:prstGeom prst="rect">
            <a:avLst/>
          </a:prstGeom>
          <a:ln>
            <a:noFill/>
          </a:ln>
        </p:spPr>
      </p:pic>
      <p:pic>
        <p:nvPicPr>
          <p:cNvPr id="5" name="Imagen 4" descr="portada_deposito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870" y="1670798"/>
            <a:ext cx="2808062" cy="3633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 descr="Captura de pantalla 2016-04-22 a las 10.38.57 a.m.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311" y="1670806"/>
            <a:ext cx="2350953" cy="3639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n 3" descr="titulos-23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428" y="320912"/>
            <a:ext cx="2773326" cy="111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128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diap_final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20263" cy="5759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670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Diapositiva contenido_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20263" cy="575902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1231" y="1853513"/>
            <a:ext cx="5029200" cy="180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969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Diapositiva contenido_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1"/>
            <a:ext cx="9720263" cy="575902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238118" y="2806634"/>
            <a:ext cx="4860132" cy="998361"/>
          </a:xfrm>
          <a:prstGeom prst="rect">
            <a:avLst/>
          </a:prstGeom>
        </p:spPr>
        <p:txBody>
          <a:bodyPr lIns="74306" tIns="37153" rIns="74306" bIns="37153">
            <a:spAutoFit/>
          </a:bodyPr>
          <a:lstStyle/>
          <a:p>
            <a:pPr algn="just"/>
            <a:r>
              <a:rPr lang="es-MX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Desde su fundación, genera, estudia, preserva, transmite y extiende el conocimiento universal, estando en todo tiempo y circunstancia al servicio de la sociedad.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TITULOS-09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295" y="1609465"/>
            <a:ext cx="2395728" cy="7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383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Diapositiva contenido_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20263" cy="5759027"/>
          </a:xfrm>
          <a:prstGeom prst="rect">
            <a:avLst/>
          </a:prstGeom>
        </p:spPr>
      </p:pic>
      <p:pic>
        <p:nvPicPr>
          <p:cNvPr id="5" name="Imagen 4" descr="TITULOS-1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417" y="472170"/>
            <a:ext cx="3520440" cy="661416"/>
          </a:xfrm>
          <a:prstGeom prst="rect">
            <a:avLst/>
          </a:prstGeom>
        </p:spPr>
      </p:pic>
      <p:pic>
        <p:nvPicPr>
          <p:cNvPr id="6" name="Imagen 5" descr="titulos-1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943" y="1750339"/>
            <a:ext cx="2865120" cy="364540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5570962" y="1416799"/>
            <a:ext cx="1964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4E5700"/>
                </a:solidFill>
                <a:latin typeface="Bodoni 72 Book"/>
                <a:cs typeface="Bodoni 72 Book"/>
              </a:rPr>
              <a:t>Producción Científica</a:t>
            </a:r>
            <a:endParaRPr lang="es-ES" dirty="0">
              <a:solidFill>
                <a:srgbClr val="4E5700"/>
              </a:solidFill>
              <a:latin typeface="Bodoni 72 Book"/>
              <a:cs typeface="Bodoni 72 Book"/>
            </a:endParaRPr>
          </a:p>
        </p:txBody>
      </p:sp>
    </p:spTree>
    <p:extLst>
      <p:ext uri="{BB962C8B-B14F-4D97-AF65-F5344CB8AC3E}">
        <p14:creationId xmlns:p14="http://schemas.microsoft.com/office/powerpoint/2010/main" val="3335405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Diapositiva contenido_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20263" cy="5759027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4370419" y="2877621"/>
            <a:ext cx="4860132" cy="980023"/>
          </a:xfrm>
          <a:prstGeom prst="rect">
            <a:avLst/>
          </a:prstGeom>
        </p:spPr>
        <p:txBody>
          <a:bodyPr lIns="74306" tIns="37153" rIns="74306" bIns="37153">
            <a:spAutoFit/>
          </a:bodyPr>
          <a:lstStyle/>
          <a:p>
            <a:pPr marL="365340" algn="just">
              <a:lnSpc>
                <a:spcPct val="107000"/>
              </a:lnSpc>
              <a:spcAft>
                <a:spcPts val="650"/>
              </a:spcAft>
            </a:pP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Publicación y Difusión de:</a:t>
            </a:r>
          </a:p>
          <a:p>
            <a:pPr marL="365340" algn="just">
              <a:lnSpc>
                <a:spcPct val="107000"/>
              </a:lnSpc>
              <a:spcAft>
                <a:spcPts val="650"/>
              </a:spcAft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L</a:t>
            </a: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ibros, en editoriales de reconocido prestigio</a:t>
            </a:r>
            <a:endParaRPr lang="es-MX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5340" algn="just">
              <a:lnSpc>
                <a:spcPct val="107000"/>
              </a:lnSpc>
              <a:spcAft>
                <a:spcPts val="650"/>
              </a:spcAft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A</a:t>
            </a: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rtículos, en revistas indizadas</a:t>
            </a:r>
            <a:endParaRPr lang="es-MX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4667" y="3309080"/>
            <a:ext cx="179847" cy="151071"/>
          </a:xfrm>
          <a:prstGeom prst="rect">
            <a:avLst/>
          </a:prstGeom>
        </p:spPr>
      </p:pic>
      <p:pic>
        <p:nvPicPr>
          <p:cNvPr id="3" name="Imagen 2" descr="TITULOS-1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839" y="1680946"/>
            <a:ext cx="3172968" cy="92354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4667" y="3620121"/>
            <a:ext cx="179847" cy="15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826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Diapositiva contenido_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20263" cy="5759027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5287620" y="2101377"/>
            <a:ext cx="3596574" cy="2301410"/>
          </a:xfrm>
          <a:prstGeom prst="rect">
            <a:avLst/>
          </a:prstGeom>
        </p:spPr>
        <p:txBody>
          <a:bodyPr wrap="square" lIns="74306" tIns="37153" rIns="74306" bIns="37153">
            <a:spAutoFit/>
          </a:bodyPr>
          <a:lstStyle/>
          <a:p>
            <a:pPr marL="365340" algn="just">
              <a:lnSpc>
                <a:spcPct val="107000"/>
              </a:lnSpc>
              <a:spcAft>
                <a:spcPts val="650"/>
              </a:spcAft>
            </a:pP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Publicación anual en Scopus</a:t>
            </a:r>
            <a:endParaRPr lang="es-MX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0680" algn="just">
              <a:lnSpc>
                <a:spcPct val="107000"/>
              </a:lnSpc>
              <a:spcAft>
                <a:spcPts val="650"/>
              </a:spcAft>
            </a:pP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2016.-  79 productos (abril)</a:t>
            </a:r>
            <a:endParaRPr lang="es-MX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0680" algn="just">
              <a:lnSpc>
                <a:spcPct val="107000"/>
              </a:lnSpc>
              <a:spcAft>
                <a:spcPts val="650"/>
              </a:spcAft>
            </a:pP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2015.-  303 productos</a:t>
            </a:r>
            <a:endParaRPr lang="es-MX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0680" algn="just">
              <a:lnSpc>
                <a:spcPct val="107000"/>
              </a:lnSpc>
              <a:spcAft>
                <a:spcPts val="650"/>
              </a:spcAft>
            </a:pP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2014.-  301 productos</a:t>
            </a:r>
            <a:endParaRPr lang="es-MX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0680" algn="just">
              <a:lnSpc>
                <a:spcPct val="107000"/>
              </a:lnSpc>
              <a:spcAft>
                <a:spcPts val="650"/>
              </a:spcAft>
            </a:pP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2013.-  278 productos</a:t>
            </a:r>
            <a:endParaRPr lang="es-MX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0680" algn="just">
              <a:lnSpc>
                <a:spcPct val="107000"/>
              </a:lnSpc>
              <a:spcAft>
                <a:spcPts val="650"/>
              </a:spcAft>
            </a:pP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2012.-  219 productos</a:t>
            </a:r>
            <a:endParaRPr lang="es-MX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5340" algn="just">
              <a:lnSpc>
                <a:spcPct val="107000"/>
              </a:lnSpc>
              <a:spcAft>
                <a:spcPts val="650"/>
              </a:spcAft>
            </a:pP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555 publicaciones en </a:t>
            </a:r>
            <a:r>
              <a:rPr lang="es-MX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Researchgate</a:t>
            </a:r>
            <a:endParaRPr lang="es-MX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854" y="2750259"/>
            <a:ext cx="821111" cy="821111"/>
          </a:xfrm>
          <a:prstGeom prst="rect">
            <a:avLst/>
          </a:prstGeom>
        </p:spPr>
      </p:pic>
      <p:pic>
        <p:nvPicPr>
          <p:cNvPr id="4" name="Imagen 3" descr="TITULOS-1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974" y="1101671"/>
            <a:ext cx="3998976" cy="69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673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Diapositiva contenido_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20263" cy="5759027"/>
          </a:xfrm>
          <a:prstGeom prst="rect">
            <a:avLst/>
          </a:prstGeom>
        </p:spPr>
      </p:pic>
      <p:pic>
        <p:nvPicPr>
          <p:cNvPr id="7" name="Imagen 6" descr="TITULOS-1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493" y="286439"/>
            <a:ext cx="3101376" cy="1524405"/>
          </a:xfrm>
          <a:prstGeom prst="rect">
            <a:avLst/>
          </a:prstGeom>
        </p:spPr>
      </p:pic>
      <p:pic>
        <p:nvPicPr>
          <p:cNvPr id="8" name="Imagen 7" descr="TABLA-0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808" y="1868367"/>
            <a:ext cx="3877205" cy="344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627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Diapositiva contenido_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20263" cy="5759027"/>
          </a:xfrm>
          <a:prstGeom prst="rect">
            <a:avLst/>
          </a:prstGeom>
        </p:spPr>
      </p:pic>
      <p:sp>
        <p:nvSpPr>
          <p:cNvPr id="22" name="CuadroTexto 21"/>
          <p:cNvSpPr txBox="1"/>
          <p:nvPr/>
        </p:nvSpPr>
        <p:spPr>
          <a:xfrm>
            <a:off x="6863520" y="2273620"/>
            <a:ext cx="2213458" cy="2383356"/>
          </a:xfrm>
          <a:prstGeom prst="rect">
            <a:avLst/>
          </a:prstGeom>
          <a:noFill/>
        </p:spPr>
        <p:txBody>
          <a:bodyPr wrap="square" lIns="74306" tIns="37153" rIns="74306" bIns="37153" numCol="1" rtlCol="0">
            <a:spAutoFit/>
          </a:bodyPr>
          <a:lstStyle/>
          <a:p>
            <a:pPr algn="r"/>
            <a:r>
              <a:rPr lang="es-MX" dirty="0" smtClean="0"/>
              <a:t>Salem, A.Z.M.(92)</a:t>
            </a:r>
          </a:p>
          <a:p>
            <a:pPr algn="r"/>
            <a:r>
              <a:rPr lang="es-MX" dirty="0" smtClean="0"/>
              <a:t>Martínez-Barrera, G.(58)</a:t>
            </a:r>
          </a:p>
          <a:p>
            <a:pPr algn="r"/>
            <a:r>
              <a:rPr lang="es-MX" dirty="0" smtClean="0"/>
              <a:t>Barrera-Díaz, C.(47)</a:t>
            </a:r>
          </a:p>
          <a:p>
            <a:pPr algn="r"/>
            <a:r>
              <a:rPr lang="es-MX" dirty="0" smtClean="0"/>
              <a:t>Belyaeva, T.L.(44)</a:t>
            </a:r>
          </a:p>
          <a:p>
            <a:pPr algn="r"/>
            <a:r>
              <a:rPr lang="es-MX" dirty="0" smtClean="0"/>
              <a:t>Martínez-Miranda, V.(30)</a:t>
            </a:r>
          </a:p>
          <a:p>
            <a:pPr algn="r"/>
            <a:r>
              <a:rPr lang="es-MX" dirty="0" smtClean="0"/>
              <a:t>Arriaga-Jordan, C.M.(30)</a:t>
            </a:r>
          </a:p>
          <a:p>
            <a:pPr algn="r"/>
            <a:r>
              <a:rPr lang="es-MX" dirty="0" smtClean="0"/>
              <a:t>Fall, C.(28)</a:t>
            </a:r>
          </a:p>
          <a:p>
            <a:pPr algn="r"/>
            <a:r>
              <a:rPr lang="es-MX" dirty="0" smtClean="0"/>
              <a:t>Monroy-Vilchis, O.(28)</a:t>
            </a:r>
          </a:p>
          <a:p>
            <a:pPr algn="r"/>
            <a:r>
              <a:rPr lang="es-MX" dirty="0" smtClean="0"/>
              <a:t>Pérez-Alonso, C.(26)</a:t>
            </a:r>
          </a:p>
          <a:p>
            <a:pPr algn="r"/>
            <a:r>
              <a:rPr lang="es-MX" dirty="0" smtClean="0"/>
              <a:t>Roa-Morales, G.(26)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4335" y="2679710"/>
            <a:ext cx="2097695" cy="1658178"/>
          </a:xfrm>
          <a:prstGeom prst="rect">
            <a:avLst/>
          </a:prstGeom>
        </p:spPr>
      </p:pic>
      <p:pic>
        <p:nvPicPr>
          <p:cNvPr id="3" name="Imagen 2" descr="TITULOS-1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329" y="897567"/>
            <a:ext cx="3934968" cy="102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623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Diapositiva contenido_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20263" cy="575902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5470007" y="2833769"/>
            <a:ext cx="23410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dirty="0" smtClean="0">
                <a:solidFill>
                  <a:srgbClr val="FF8636"/>
                </a:solidFill>
                <a:latin typeface="Helvetica"/>
                <a:cs typeface="Helvetica"/>
              </a:rPr>
              <a:t>1,664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293" y="718431"/>
            <a:ext cx="1168400" cy="18542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9150" y="2750247"/>
            <a:ext cx="4064000" cy="3810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5394826" y="3753663"/>
            <a:ext cx="23993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>
                <a:solidFill>
                  <a:srgbClr val="FF8636"/>
                </a:solidFill>
                <a:latin typeface="Helvetica"/>
                <a:cs typeface="Helvetica"/>
              </a:rPr>
              <a:t>Productos visibles</a:t>
            </a:r>
          </a:p>
          <a:p>
            <a:pPr algn="ctr"/>
            <a:r>
              <a:rPr lang="es-ES" sz="2000" dirty="0">
                <a:solidFill>
                  <a:srgbClr val="FF8636"/>
                </a:solidFill>
                <a:latin typeface="Helvetica"/>
                <a:cs typeface="Helvetica"/>
              </a:rPr>
              <a:t>e</a:t>
            </a:r>
            <a:r>
              <a:rPr lang="es-ES" sz="2000" dirty="0" smtClean="0">
                <a:solidFill>
                  <a:srgbClr val="FF8636"/>
                </a:solidFill>
                <a:latin typeface="Helvetica"/>
                <a:cs typeface="Helvetica"/>
              </a:rPr>
              <a:t>n la web</a:t>
            </a:r>
          </a:p>
        </p:txBody>
      </p:sp>
      <p:pic>
        <p:nvPicPr>
          <p:cNvPr id="2" name="Imagen 1" descr="titulos-2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583" y="4569523"/>
            <a:ext cx="2704247" cy="98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714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1288</TotalTime>
  <Words>360</Words>
  <Application>Microsoft Macintosh PowerPoint</Application>
  <PresentationFormat>Personalizado</PresentationFormat>
  <Paragraphs>47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Alfredo Mercado</dc:creator>
  <cp:lastModifiedBy>OCA Imagen y redes </cp:lastModifiedBy>
  <cp:revision>49</cp:revision>
  <cp:lastPrinted>2016-04-22T14:27:58Z</cp:lastPrinted>
  <dcterms:created xsi:type="dcterms:W3CDTF">2016-04-20T19:46:37Z</dcterms:created>
  <dcterms:modified xsi:type="dcterms:W3CDTF">2016-04-25T14:57:57Z</dcterms:modified>
</cp:coreProperties>
</file>