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5"/>
  </p:notesMasterIdLst>
  <p:sldIdLst>
    <p:sldId id="257" r:id="rId2"/>
    <p:sldId id="259" r:id="rId3"/>
    <p:sldId id="260" r:id="rId4"/>
    <p:sldId id="261" r:id="rId5"/>
    <p:sldId id="262" r:id="rId6"/>
    <p:sldId id="263" r:id="rId7"/>
    <p:sldId id="264" r:id="rId8"/>
    <p:sldId id="265" r:id="rId9"/>
    <p:sldId id="266" r:id="rId10"/>
    <p:sldId id="267" r:id="rId11"/>
    <p:sldId id="269" r:id="rId12"/>
    <p:sldId id="270" r:id="rId13"/>
    <p:sldId id="271" r:id="rId14"/>
    <p:sldId id="273" r:id="rId15"/>
    <p:sldId id="274" r:id="rId16"/>
    <p:sldId id="275" r:id="rId17"/>
    <p:sldId id="276" r:id="rId18"/>
    <p:sldId id="277" r:id="rId19"/>
    <p:sldId id="278" r:id="rId20"/>
    <p:sldId id="279" r:id="rId21"/>
    <p:sldId id="280" r:id="rId22"/>
    <p:sldId id="281" r:id="rId23"/>
    <p:sldId id="282" r:id="rId24"/>
    <p:sldId id="283" r:id="rId25"/>
    <p:sldId id="286" r:id="rId26"/>
    <p:sldId id="287"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1" r:id="rId109"/>
    <p:sldId id="372" r:id="rId110"/>
    <p:sldId id="373" r:id="rId111"/>
    <p:sldId id="374" r:id="rId112"/>
    <p:sldId id="375" r:id="rId113"/>
    <p:sldId id="376" r:id="rId114"/>
    <p:sldId id="377" r:id="rId115"/>
    <p:sldId id="378" r:id="rId116"/>
    <p:sldId id="379" r:id="rId117"/>
    <p:sldId id="380" r:id="rId118"/>
    <p:sldId id="381" r:id="rId119"/>
    <p:sldId id="382" r:id="rId120"/>
    <p:sldId id="383" r:id="rId121"/>
    <p:sldId id="384" r:id="rId122"/>
    <p:sldId id="385" r:id="rId123"/>
    <p:sldId id="386" r:id="rId124"/>
    <p:sldId id="387" r:id="rId125"/>
    <p:sldId id="388" r:id="rId126"/>
    <p:sldId id="389" r:id="rId127"/>
    <p:sldId id="390" r:id="rId128"/>
    <p:sldId id="391" r:id="rId129"/>
    <p:sldId id="392" r:id="rId130"/>
    <p:sldId id="393" r:id="rId131"/>
    <p:sldId id="394" r:id="rId132"/>
    <p:sldId id="395" r:id="rId133"/>
    <p:sldId id="396" r:id="rId134"/>
    <p:sldId id="397" r:id="rId135"/>
    <p:sldId id="398" r:id="rId136"/>
    <p:sldId id="399" r:id="rId137"/>
    <p:sldId id="400" r:id="rId138"/>
    <p:sldId id="401" r:id="rId139"/>
    <p:sldId id="402" r:id="rId140"/>
    <p:sldId id="403" r:id="rId141"/>
    <p:sldId id="404" r:id="rId142"/>
    <p:sldId id="405" r:id="rId143"/>
    <p:sldId id="406" r:id="rId144"/>
    <p:sldId id="407" r:id="rId145"/>
    <p:sldId id="408" r:id="rId146"/>
    <p:sldId id="409" r:id="rId147"/>
    <p:sldId id="410" r:id="rId148"/>
    <p:sldId id="411" r:id="rId149"/>
    <p:sldId id="412" r:id="rId150"/>
    <p:sldId id="413" r:id="rId151"/>
    <p:sldId id="414" r:id="rId152"/>
    <p:sldId id="415" r:id="rId153"/>
    <p:sldId id="416" r:id="rId15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5" d="100"/>
          <a:sy n="65" d="100"/>
        </p:scale>
        <p:origin x="65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1877CB-ABD1-4DBE-A993-4089863688E9}" type="datetimeFigureOut">
              <a:rPr lang="es-MX" smtClean="0"/>
              <a:t>11/10/2016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C505D6-012A-4470-90AE-E265CCF81803}" type="slidenum">
              <a:rPr lang="es-MX" smtClean="0"/>
              <a:t>‹Nº›</a:t>
            </a:fld>
            <a:endParaRPr lang="es-MX"/>
          </a:p>
        </p:txBody>
      </p:sp>
    </p:spTree>
    <p:extLst>
      <p:ext uri="{BB962C8B-B14F-4D97-AF65-F5344CB8AC3E}">
        <p14:creationId xmlns:p14="http://schemas.microsoft.com/office/powerpoint/2010/main" val="3994018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1.-</a:t>
            </a:r>
          </a:p>
          <a:p>
            <a:r>
              <a:rPr lang="es-ES" dirty="0"/>
              <a:t>1.1- La</a:t>
            </a:r>
            <a:r>
              <a:rPr lang="es-ES" baseline="0" dirty="0"/>
              <a:t> contribución por fabricar 4 biombos tipo I es exactamente cuatro veces la contribución de fabricar un biombo tipo I</a:t>
            </a:r>
          </a:p>
          <a:p>
            <a:r>
              <a:rPr lang="es-ES" baseline="0" dirty="0"/>
              <a:t>1.2- se requieren exactamente tres veces de unidades de madera para fabricar 3 biombos tipo I que fabricar un biombo tipo I</a:t>
            </a:r>
            <a:endParaRPr lang="es-ES" dirty="0"/>
          </a:p>
          <a:p>
            <a:r>
              <a:rPr lang="es-ES" dirty="0"/>
              <a:t>2.-</a:t>
            </a:r>
          </a:p>
          <a:p>
            <a:r>
              <a:rPr lang="es-ES" dirty="0"/>
              <a:t>2.1 por ejemplo</a:t>
            </a:r>
            <a:r>
              <a:rPr lang="es-ES" baseline="0" dirty="0"/>
              <a:t> no importa que valor tome x2, pero la fabricación de x1 biombo tipo I siempre contribuirá con 120x1 dólares a la función objetivo</a:t>
            </a:r>
          </a:p>
          <a:p>
            <a:r>
              <a:rPr lang="es-ES" baseline="0" dirty="0"/>
              <a:t>2.2 no importa cual sea el valor de x1, pero la fabricación de x2 biombos tipo II requiere x2 unidades de madera y x2 unidades de tiempo </a:t>
            </a:r>
            <a:endParaRPr lang="es-MX" dirty="0"/>
          </a:p>
        </p:txBody>
      </p:sp>
      <p:sp>
        <p:nvSpPr>
          <p:cNvPr id="4" name="3 Marcador de número de diapositiva"/>
          <p:cNvSpPr>
            <a:spLocks noGrp="1"/>
          </p:cNvSpPr>
          <p:nvPr>
            <p:ph type="sldNum" sz="quarter" idx="10"/>
          </p:nvPr>
        </p:nvSpPr>
        <p:spPr/>
        <p:txBody>
          <a:bodyPr/>
          <a:lstStyle/>
          <a:p>
            <a:fld id="{11EFF398-093D-458D-A5BF-B46ECD2C6E72}" type="slidenum">
              <a:rPr lang="es-MX" smtClean="0"/>
              <a:t>22</a:t>
            </a:fld>
            <a:endParaRPr lang="es-MX"/>
          </a:p>
        </p:txBody>
      </p:sp>
    </p:spTree>
    <p:extLst>
      <p:ext uri="{BB962C8B-B14F-4D97-AF65-F5344CB8AC3E}">
        <p14:creationId xmlns:p14="http://schemas.microsoft.com/office/powerpoint/2010/main" val="3829990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269084754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1625769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914402"/>
            <a:ext cx="2743200" cy="52117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609600" y="914402"/>
            <a:ext cx="80264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217131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3096137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309681738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213311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tIns="45720" anchor="b"/>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120533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378255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1469201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extLst>
      <p:ext uri="{BB962C8B-B14F-4D97-AF65-F5344CB8AC3E}">
        <p14:creationId xmlns:p14="http://schemas.microsoft.com/office/powerpoint/2010/main" val="3574892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11 Triángulo rectángulo"/>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1 Título"/>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3 Marcador de texto"/>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ED11E735-7455-4615-93CA-DB1E0EC64376}"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10769600" y="6356351"/>
            <a:ext cx="812800" cy="365125"/>
          </a:xfrm>
        </p:spPr>
        <p:txBody>
          <a:bodyPr/>
          <a:lstStyle/>
          <a:p>
            <a:fld id="{070136AB-CAAC-4F2B-96A0-7014D63D29AF}" type="slidenum">
              <a:rPr lang="es-MX" smtClean="0"/>
              <a:pPr/>
              <a:t>‹Nº›</a:t>
            </a:fld>
            <a:endParaRPr lang="es-MX"/>
          </a:p>
        </p:txBody>
      </p:sp>
      <p:sp>
        <p:nvSpPr>
          <p:cNvPr id="3" name="2 Marcador de posición de imagen"/>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a:t>Haga clic en el icono para agregar una imagen</a:t>
            </a:r>
            <a:endParaRPr kumimoji="0" lang="en-US" dirty="0"/>
          </a:p>
        </p:txBody>
      </p:sp>
      <p:sp>
        <p:nvSpPr>
          <p:cNvPr id="10" name="9 Forma libre"/>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10 Forma libre"/>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3370678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8" name="7 Forma libre"/>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9" name="8 Marcador de título"/>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D11E735-7455-4615-93CA-DB1E0EC64376}" type="datetimeFigureOut">
              <a:rPr lang="es-MX" smtClean="0"/>
              <a:pPr/>
              <a:t>11/10/2016</a:t>
            </a:fld>
            <a:endParaRPr lang="es-MX"/>
          </a:p>
        </p:txBody>
      </p:sp>
      <p:sp>
        <p:nvSpPr>
          <p:cNvPr id="22" name="21 Marcador de pie de página"/>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70136AB-CAAC-4F2B-96A0-7014D63D29AF}" type="slidenum">
              <a:rPr lang="es-MX" smtClean="0"/>
              <a:pPr/>
              <a:t>‹Nº›</a:t>
            </a:fld>
            <a:endParaRPr lang="es-MX"/>
          </a:p>
        </p:txBody>
      </p:sp>
      <p:grpSp>
        <p:nvGrpSpPr>
          <p:cNvPr id="2" name="1 Grupo"/>
          <p:cNvGrpSpPr/>
          <p:nvPr/>
        </p:nvGrpSpPr>
        <p:grpSpPr>
          <a:xfrm>
            <a:off x="-25356" y="202408"/>
            <a:ext cx="12240731"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spTree>
    <p:extLst>
      <p:ext uri="{BB962C8B-B14F-4D97-AF65-F5344CB8AC3E}">
        <p14:creationId xmlns:p14="http://schemas.microsoft.com/office/powerpoint/2010/main" val="3117542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520.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530.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540.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56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0.xml.rels><?xml version="1.0" encoding="UTF-8" standalone="yes"?>
<Relationships xmlns="http://schemas.openxmlformats.org/package/2006/relationships"><Relationship Id="rId2" Type="http://schemas.openxmlformats.org/officeDocument/2006/relationships/image" Target="../media/image570.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11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670.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14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5" Type="http://schemas.openxmlformats.org/officeDocument/2006/relationships/image" Target="../media/image119.png"/><Relationship Id="rId4" Type="http://schemas.openxmlformats.org/officeDocument/2006/relationships/image" Target="../media/image118.png"/></Relationships>
</file>

<file path=ppt/slides/_rels/slide14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image" Target="../media/image122.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910.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9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30.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44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4792" y="1384176"/>
            <a:ext cx="7851648" cy="1828800"/>
          </a:xfrm>
        </p:spPr>
        <p:txBody>
          <a:bodyPr>
            <a:noAutofit/>
          </a:bodyPr>
          <a:lstStyle/>
          <a:p>
            <a:pPr algn="ctr"/>
            <a:r>
              <a:rPr lang="es-MX" dirty="0"/>
              <a:t>Universidad Autónoma del Estado de México</a:t>
            </a:r>
            <a:br>
              <a:rPr lang="es-MX" dirty="0"/>
            </a:br>
            <a:r>
              <a:rPr lang="es-MX" sz="3600" dirty="0"/>
              <a:t>Modelos de programación lineal</a:t>
            </a:r>
            <a:endParaRPr lang="es-MX" dirty="0"/>
          </a:p>
        </p:txBody>
      </p:sp>
      <p:sp>
        <p:nvSpPr>
          <p:cNvPr id="3" name="2 Subtítulo"/>
          <p:cNvSpPr>
            <a:spLocks noGrp="1"/>
          </p:cNvSpPr>
          <p:nvPr>
            <p:ph type="subTitle" idx="1"/>
          </p:nvPr>
        </p:nvSpPr>
        <p:spPr/>
        <p:txBody>
          <a:bodyPr>
            <a:noAutofit/>
          </a:bodyPr>
          <a:lstStyle/>
          <a:p>
            <a:pPr algn="ctr"/>
            <a:r>
              <a:rPr lang="es-MX" dirty="0"/>
              <a:t>Métodos cuantitativos para la toma de decisiones</a:t>
            </a:r>
          </a:p>
          <a:p>
            <a:pPr algn="ctr"/>
            <a:r>
              <a:rPr lang="es-MX" dirty="0"/>
              <a:t> Licenciatura en Negocios Internacionales Bilingüe</a:t>
            </a:r>
          </a:p>
          <a:p>
            <a:pPr algn="ctr"/>
            <a:r>
              <a:rPr lang="es-MX" dirty="0"/>
              <a:t>Facultad de Economía</a:t>
            </a:r>
          </a:p>
          <a:p>
            <a:r>
              <a:rPr lang="es-MX" dirty="0"/>
              <a:t>Elaborado por:</a:t>
            </a:r>
          </a:p>
          <a:p>
            <a:r>
              <a:rPr lang="es-MX" dirty="0"/>
              <a:t>M. en I. </a:t>
            </a:r>
            <a:r>
              <a:rPr lang="es-MX" dirty="0" err="1"/>
              <a:t>Heber</a:t>
            </a:r>
            <a:r>
              <a:rPr lang="es-MX" dirty="0"/>
              <a:t> Castañeda Martínez</a:t>
            </a:r>
          </a:p>
        </p:txBody>
      </p:sp>
    </p:spTree>
    <p:extLst>
      <p:ext uri="{BB962C8B-B14F-4D97-AF65-F5344CB8AC3E}">
        <p14:creationId xmlns:p14="http://schemas.microsoft.com/office/powerpoint/2010/main" val="3687338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Matricialmente se tiene:</a:t>
            </a:r>
            <a:endParaRPr lang="es-MX"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2209800" y="1628800"/>
                <a:ext cx="7772400" cy="4114800"/>
              </a:xfrm>
            </p:spPr>
            <p:txBody>
              <a:bodyPr>
                <a:normAutofit fontScale="92500" lnSpcReduction="20000"/>
              </a:bodyPr>
              <a:lstStyle/>
              <a:p>
                <a:pPr marL="0" indent="0">
                  <a:buNone/>
                </a:pPr>
                <a14:m>
                  <m:oMathPara xmlns:m="http://schemas.openxmlformats.org/officeDocument/2006/math">
                    <m:oMathParaPr>
                      <m:jc m:val="left"/>
                    </m:oMathParaPr>
                    <m:oMath xmlns:m="http://schemas.openxmlformats.org/officeDocument/2006/math">
                      <m:d>
                        <m:dPr>
                          <m:ctrlPr>
                            <a:rPr lang="es-ES" sz="2400" b="1" i="1">
                              <a:latin typeface="Cambria Math" panose="02040503050406030204" pitchFamily="18" charset="0"/>
                            </a:rPr>
                          </m:ctrlPr>
                        </m:dPr>
                        <m:e>
                          <m:r>
                            <a:rPr lang="es-ES" sz="2400" b="1" i="1">
                              <a:latin typeface="Cambria Math"/>
                            </a:rPr>
                            <m:t>𝑴𝒂𝒙</m:t>
                          </m:r>
                          <m:r>
                            <a:rPr lang="es-ES" sz="2400" b="1" i="1">
                              <a:latin typeface="Cambria Math"/>
                            </a:rPr>
                            <m:t> </m:t>
                          </m:r>
                          <m:r>
                            <a:rPr lang="es-ES" sz="2400" b="1" i="1">
                              <a:latin typeface="Cambria Math"/>
                            </a:rPr>
                            <m:t>𝒐</m:t>
                          </m:r>
                          <m:r>
                            <a:rPr lang="es-ES" sz="2400" b="1" i="1">
                              <a:latin typeface="Cambria Math"/>
                            </a:rPr>
                            <m:t> </m:t>
                          </m:r>
                          <m:r>
                            <a:rPr lang="es-ES" sz="2400" b="1" i="1">
                              <a:latin typeface="Cambria Math"/>
                            </a:rPr>
                            <m:t>𝑴𝒊𝒏</m:t>
                          </m:r>
                        </m:e>
                      </m:d>
                      <m:r>
                        <a:rPr lang="es-ES" sz="2400" b="1" i="1">
                          <a:latin typeface="Cambria Math"/>
                        </a:rPr>
                        <m:t>𝒁</m:t>
                      </m:r>
                      <m:r>
                        <a:rPr lang="es-ES" sz="2400" b="1" i="1">
                          <a:latin typeface="Cambria Math"/>
                        </a:rPr>
                        <m:t>=</m:t>
                      </m:r>
                      <m:sSup>
                        <m:sSupPr>
                          <m:ctrlPr>
                            <a:rPr lang="es-ES" sz="2400" b="1" i="1">
                              <a:latin typeface="Cambria Math" panose="02040503050406030204" pitchFamily="18" charset="0"/>
                            </a:rPr>
                          </m:ctrlPr>
                        </m:sSupPr>
                        <m:e>
                          <m:r>
                            <a:rPr lang="es-ES" sz="2400" b="1" i="1">
                              <a:latin typeface="Cambria Math"/>
                            </a:rPr>
                            <m:t>𝑪</m:t>
                          </m:r>
                        </m:e>
                        <m:sup>
                          <m:r>
                            <a:rPr lang="es-ES" sz="2400" b="1" i="1">
                              <a:latin typeface="Cambria Math"/>
                            </a:rPr>
                            <m:t>𝒕</m:t>
                          </m:r>
                        </m:sup>
                      </m:sSup>
                      <m:r>
                        <a:rPr lang="es-ES" sz="2400" b="1" i="1">
                          <a:latin typeface="Cambria Math"/>
                        </a:rPr>
                        <m:t>𝒙</m:t>
                      </m:r>
                    </m:oMath>
                  </m:oMathPara>
                </a14:m>
                <a:endParaRPr lang="es-ES" sz="2400" b="1" dirty="0"/>
              </a:p>
              <a:p>
                <a:pPr marL="0" indent="0">
                  <a:buNone/>
                </a:pPr>
                <a:r>
                  <a:rPr lang="es-ES" sz="2400" dirty="0"/>
                  <a:t>(sujeto a) s. a.</a:t>
                </a:r>
              </a:p>
              <a:p>
                <a:pPr marL="0" indent="0">
                  <a:buNone/>
                </a:pPr>
                <a14:m>
                  <m:oMathPara xmlns:m="http://schemas.openxmlformats.org/officeDocument/2006/math">
                    <m:oMathParaPr>
                      <m:jc m:val="left"/>
                    </m:oMathParaPr>
                    <m:oMath xmlns:m="http://schemas.openxmlformats.org/officeDocument/2006/math">
                      <m:r>
                        <a:rPr lang="es-ES" sz="2400" b="1" i="1">
                          <a:latin typeface="Cambria Math"/>
                        </a:rPr>
                        <m:t>𝑨𝒙</m:t>
                      </m:r>
                      <m:r>
                        <a:rPr lang="es-ES" sz="2400" b="1" i="1">
                          <a:latin typeface="Cambria Math"/>
                        </a:rPr>
                        <m:t>(≤)(≥)(=)</m:t>
                      </m:r>
                      <m:r>
                        <a:rPr lang="es-ES" sz="2400" b="1" i="1">
                          <a:latin typeface="Cambria Math"/>
                          <a:ea typeface="Cambria Math"/>
                        </a:rPr>
                        <m:t>𝒃</m:t>
                      </m:r>
                    </m:oMath>
                  </m:oMathPara>
                </a14:m>
                <a:endParaRPr lang="es-ES" sz="2400" dirty="0"/>
              </a:p>
              <a:p>
                <a:pPr marL="0" indent="0">
                  <a:buNone/>
                </a:pPr>
                <a:r>
                  <a:rPr lang="es-ES" sz="2400" dirty="0"/>
                  <a:t>con:</a:t>
                </a:r>
              </a:p>
              <a:p>
                <a:pPr marL="0" indent="0">
                  <a:buNone/>
                </a:pPr>
                <a14:m>
                  <m:oMath xmlns:m="http://schemas.openxmlformats.org/officeDocument/2006/math">
                    <m:r>
                      <a:rPr lang="es-ES" sz="2400" b="1" i="1">
                        <a:latin typeface="Cambria Math"/>
                      </a:rPr>
                      <m:t>𝒙</m:t>
                    </m:r>
                    <m:r>
                      <a:rPr lang="es-ES" sz="2400" b="1" i="1">
                        <a:latin typeface="Cambria Math"/>
                        <a:ea typeface="Cambria Math"/>
                      </a:rPr>
                      <m:t>≥</m:t>
                    </m:r>
                    <m:r>
                      <a:rPr lang="es-ES" sz="2400" b="1" i="1">
                        <a:latin typeface="Cambria Math"/>
                        <a:ea typeface="Cambria Math"/>
                      </a:rPr>
                      <m:t>𝟎</m:t>
                    </m:r>
                    <m:r>
                      <a:rPr lang="es-ES" sz="2400" b="1">
                        <a:latin typeface="Cambria Math"/>
                        <a:ea typeface="Cambria Math"/>
                      </a:rPr>
                      <m:t>   </m:t>
                    </m:r>
                  </m:oMath>
                </a14:m>
                <a:r>
                  <a:rPr lang="es-ES" sz="2400" dirty="0"/>
                  <a:t>Donde:</a:t>
                </a:r>
              </a:p>
              <a:p>
                <a:pPr marL="0" indent="0">
                  <a:buNone/>
                </a:pPr>
                <a14:m>
                  <m:oMath xmlns:m="http://schemas.openxmlformats.org/officeDocument/2006/math">
                    <m:r>
                      <a:rPr lang="es-ES" sz="2400" b="1" i="1">
                        <a:latin typeface="Cambria Math"/>
                      </a:rPr>
                      <m:t>𝑪</m:t>
                    </m:r>
                    <m:r>
                      <a:rPr lang="es-ES" sz="2400" b="1" i="1">
                        <a:latin typeface="Cambria Math"/>
                      </a:rPr>
                      <m:t>=</m:t>
                    </m:r>
                    <m:d>
                      <m:dPr>
                        <m:ctrlPr>
                          <a:rPr lang="es-ES" sz="2400" b="1" i="1">
                            <a:latin typeface="Cambria Math" panose="02040503050406030204" pitchFamily="18" charset="0"/>
                          </a:rPr>
                        </m:ctrlPr>
                      </m:dPr>
                      <m:e>
                        <m:m>
                          <m:mPr>
                            <m:mcs>
                              <m:mc>
                                <m:mcPr>
                                  <m:count m:val="1"/>
                                  <m:mcJc m:val="center"/>
                                </m:mcPr>
                              </m:mc>
                            </m:mcs>
                            <m:ctrlPr>
                              <a:rPr lang="es-ES" sz="2400" i="1">
                                <a:latin typeface="Cambria Math" panose="02040503050406030204" pitchFamily="18" charset="0"/>
                              </a:rPr>
                            </m:ctrlPr>
                          </m:mPr>
                          <m:mr>
                            <m:e>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𝟏</m:t>
                                  </m:r>
                                </m:sub>
                              </m:sSub>
                            </m:e>
                          </m:mr>
                          <m:mr>
                            <m:e>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𝟐</m:t>
                                  </m:r>
                                </m:sub>
                              </m:sSub>
                            </m:e>
                          </m:mr>
                          <m:mr>
                            <m:e>
                              <m:eqArr>
                                <m:eqArrPr>
                                  <m:ctrlPr>
                                    <a:rPr lang="es-ES" sz="2400" i="1">
                                      <a:latin typeface="Cambria Math" panose="02040503050406030204" pitchFamily="18" charset="0"/>
                                    </a:rPr>
                                  </m:ctrlPr>
                                </m:eqArrPr>
                                <m:e>
                                  <m:r>
                                    <a:rPr lang="es-ES" sz="2400" i="1">
                                      <a:latin typeface="Cambria Math"/>
                                    </a:rPr>
                                    <m:t>…</m:t>
                                  </m:r>
                                </m:e>
                                <m:e>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𝒏</m:t>
                                      </m:r>
                                    </m:sub>
                                  </m:sSub>
                                </m:e>
                              </m:eqArr>
                            </m:e>
                          </m:mr>
                        </m:m>
                      </m:e>
                    </m:d>
                  </m:oMath>
                </a14:m>
                <a:r>
                  <a:rPr lang="es-ES" sz="2400" dirty="0"/>
                  <a:t> por lo que </a:t>
                </a:r>
                <a14:m>
                  <m:oMath xmlns:m="http://schemas.openxmlformats.org/officeDocument/2006/math">
                    <m:sSup>
                      <m:sSupPr>
                        <m:ctrlPr>
                          <a:rPr lang="es-ES" sz="2400" i="1">
                            <a:latin typeface="Cambria Math" panose="02040503050406030204" pitchFamily="18" charset="0"/>
                          </a:rPr>
                        </m:ctrlPr>
                      </m:sSupPr>
                      <m:e>
                        <m:r>
                          <a:rPr lang="es-ES" sz="2400" b="1" i="1">
                            <a:latin typeface="Cambria Math"/>
                          </a:rPr>
                          <m:t>𝑪</m:t>
                        </m:r>
                      </m:e>
                      <m:sup>
                        <m:r>
                          <a:rPr lang="es-ES" sz="2400" b="1" i="1">
                            <a:latin typeface="Cambria Math"/>
                          </a:rPr>
                          <m:t>𝒕</m:t>
                        </m:r>
                      </m:sup>
                    </m:sSup>
                    <m:r>
                      <a:rPr lang="es-ES" sz="2400" b="1" i="1">
                        <a:latin typeface="Cambria Math"/>
                      </a:rPr>
                      <m:t>=</m:t>
                    </m:r>
                    <m:d>
                      <m:dPr>
                        <m:ctrlPr>
                          <a:rPr lang="es-ES" sz="2400" b="1" i="1">
                            <a:latin typeface="Cambria Math" panose="02040503050406030204" pitchFamily="18" charset="0"/>
                          </a:rPr>
                        </m:ctrlPr>
                      </m:dPr>
                      <m:e>
                        <m:m>
                          <m:mPr>
                            <m:mcs>
                              <m:mc>
                                <m:mcPr>
                                  <m:count m:val="3"/>
                                  <m:mcJc m:val="center"/>
                                </m:mcPr>
                              </m:mc>
                            </m:mcs>
                            <m:ctrlPr>
                              <a:rPr lang="es-ES" sz="2400" i="1">
                                <a:latin typeface="Cambria Math" panose="02040503050406030204" pitchFamily="18" charset="0"/>
                              </a:rPr>
                            </m:ctrlPr>
                          </m:mPr>
                          <m:mr>
                            <m:e>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𝟏</m:t>
                                  </m:r>
                                </m:sub>
                              </m:sSub>
                            </m:e>
                            <m:e>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𝟐</m:t>
                                  </m:r>
                                </m:sub>
                              </m:sSub>
                            </m:e>
                            <m:e>
                              <m:r>
                                <a:rPr lang="es-ES" sz="2400" i="1">
                                  <a:latin typeface="Cambria Math"/>
                                </a:rPr>
                                <m:t>…</m:t>
                              </m:r>
                            </m:e>
                          </m:mr>
                        </m:m>
                        <m:r>
                          <a:rPr lang="es-ES" sz="2400" i="1">
                            <a:latin typeface="Cambria Math"/>
                          </a:rPr>
                          <m:t> </m:t>
                        </m:r>
                        <m:sSub>
                          <m:sSubPr>
                            <m:ctrlPr>
                              <a:rPr lang="es-ES" sz="2400" i="1">
                                <a:latin typeface="Cambria Math" panose="02040503050406030204" pitchFamily="18" charset="0"/>
                              </a:rPr>
                            </m:ctrlPr>
                          </m:sSubPr>
                          <m:e>
                            <m:r>
                              <a:rPr lang="es-ES" sz="2400" i="1">
                                <a:latin typeface="Cambria Math"/>
                              </a:rPr>
                              <m:t>𝒄</m:t>
                            </m:r>
                          </m:e>
                          <m:sub>
                            <m:r>
                              <a:rPr lang="es-ES" sz="2400" i="1">
                                <a:latin typeface="Cambria Math"/>
                              </a:rPr>
                              <m:t>𝒏</m:t>
                            </m:r>
                          </m:sub>
                        </m:sSub>
                      </m:e>
                    </m:d>
                  </m:oMath>
                </a14:m>
                <a:endParaRPr lang="es-ES" sz="2400" b="1" i="1" dirty="0">
                  <a:latin typeface="Cambria Math"/>
                </a:endParaRPr>
              </a:p>
              <a:p>
                <a:pPr marL="0" indent="0">
                  <a:buNone/>
                </a:pPr>
                <a14:m>
                  <m:oMath xmlns:m="http://schemas.openxmlformats.org/officeDocument/2006/math">
                    <m:r>
                      <a:rPr lang="es-ES" sz="2400" b="1" i="1">
                        <a:latin typeface="Cambria Math"/>
                      </a:rPr>
                      <m:t>𝒙</m:t>
                    </m:r>
                    <m:r>
                      <a:rPr lang="es-ES" sz="2400" i="1">
                        <a:latin typeface="Cambria Math"/>
                      </a:rPr>
                      <m:t>=</m:t>
                    </m:r>
                    <m:d>
                      <m:dPr>
                        <m:ctrlPr>
                          <a:rPr lang="es-ES" sz="2400" i="1">
                            <a:latin typeface="Cambria Math" panose="02040503050406030204" pitchFamily="18" charset="0"/>
                          </a:rPr>
                        </m:ctrlPr>
                      </m:dPr>
                      <m:e>
                        <m:m>
                          <m:mPr>
                            <m:mcs>
                              <m:mc>
                                <m:mcPr>
                                  <m:count m:val="1"/>
                                  <m:mcJc m:val="center"/>
                                </m:mcPr>
                              </m:mc>
                            </m:mcs>
                            <m:ctrlPr>
                              <a:rPr lang="es-ES" sz="2400" i="1">
                                <a:latin typeface="Cambria Math" panose="02040503050406030204" pitchFamily="18" charset="0"/>
                              </a:rPr>
                            </m:ctrlPr>
                          </m:mPr>
                          <m:mr>
                            <m:e>
                              <m:sSub>
                                <m:sSubPr>
                                  <m:ctrlPr>
                                    <a:rPr lang="es-ES" sz="2400" i="1">
                                      <a:latin typeface="Cambria Math" panose="02040503050406030204" pitchFamily="18" charset="0"/>
                                    </a:rPr>
                                  </m:ctrlPr>
                                </m:sSubPr>
                                <m:e>
                                  <m:r>
                                    <a:rPr lang="es-ES" sz="2400" i="1">
                                      <a:latin typeface="Cambria Math"/>
                                    </a:rPr>
                                    <m:t>𝑥</m:t>
                                  </m:r>
                                </m:e>
                                <m:sub>
                                  <m:r>
                                    <a:rPr lang="es-ES" sz="2400" i="1">
                                      <a:latin typeface="Cambria Math"/>
                                    </a:rPr>
                                    <m:t>1</m:t>
                                  </m:r>
                                </m:sub>
                              </m:sSub>
                            </m:e>
                          </m:mr>
                          <m:mr>
                            <m:e>
                              <m:sSub>
                                <m:sSubPr>
                                  <m:ctrlPr>
                                    <a:rPr lang="es-ES" sz="2400" i="1">
                                      <a:latin typeface="Cambria Math" panose="02040503050406030204" pitchFamily="18" charset="0"/>
                                    </a:rPr>
                                  </m:ctrlPr>
                                </m:sSubPr>
                                <m:e>
                                  <m:r>
                                    <a:rPr lang="es-ES" sz="2400" i="1">
                                      <a:latin typeface="Cambria Math"/>
                                    </a:rPr>
                                    <m:t>𝑥</m:t>
                                  </m:r>
                                </m:e>
                                <m:sub>
                                  <m:r>
                                    <a:rPr lang="es-ES" sz="2400" i="1">
                                      <a:latin typeface="Cambria Math"/>
                                    </a:rPr>
                                    <m:t>2</m:t>
                                  </m:r>
                                </m:sub>
                              </m:sSub>
                            </m:e>
                          </m:mr>
                          <m:mr>
                            <m:e>
                              <m:eqArr>
                                <m:eqArrPr>
                                  <m:ctrlPr>
                                    <a:rPr lang="es-ES" sz="2400" i="1">
                                      <a:latin typeface="Cambria Math" panose="02040503050406030204" pitchFamily="18" charset="0"/>
                                    </a:rPr>
                                  </m:ctrlPr>
                                </m:eqArrPr>
                                <m:e>
                                  <m:r>
                                    <a:rPr lang="es-ES" sz="2400" i="1">
                                      <a:latin typeface="Cambria Math"/>
                                    </a:rPr>
                                    <m:t>..</m:t>
                                  </m:r>
                                </m:e>
                                <m:e>
                                  <m:sSub>
                                    <m:sSubPr>
                                      <m:ctrlPr>
                                        <a:rPr lang="es-ES" sz="2400" i="1">
                                          <a:latin typeface="Cambria Math" panose="02040503050406030204" pitchFamily="18" charset="0"/>
                                        </a:rPr>
                                      </m:ctrlPr>
                                    </m:sSubPr>
                                    <m:e>
                                      <m:r>
                                        <a:rPr lang="es-ES" sz="2400" i="1">
                                          <a:latin typeface="Cambria Math"/>
                                        </a:rPr>
                                        <m:t>𝑥</m:t>
                                      </m:r>
                                    </m:e>
                                    <m:sub>
                                      <m:r>
                                        <a:rPr lang="es-ES" sz="2400" i="1">
                                          <a:latin typeface="Cambria Math"/>
                                        </a:rPr>
                                        <m:t>𝑛</m:t>
                                      </m:r>
                                    </m:sub>
                                  </m:sSub>
                                </m:e>
                              </m:eqArr>
                            </m:e>
                          </m:mr>
                        </m:m>
                        <m:r>
                          <m:rPr>
                            <m:nor/>
                          </m:rPr>
                          <a:rPr lang="es-ES" sz="2400" dirty="0"/>
                          <m:t> </m:t>
                        </m:r>
                      </m:e>
                    </m:d>
                  </m:oMath>
                </a14:m>
                <a:r>
                  <a:rPr lang="es-ES" sz="2400" dirty="0"/>
                  <a:t>       y </a:t>
                </a:r>
                <a14:m>
                  <m:oMath xmlns:m="http://schemas.openxmlformats.org/officeDocument/2006/math">
                    <m:r>
                      <a:rPr lang="es-ES" sz="2400" b="1" i="1">
                        <a:latin typeface="Cambria Math"/>
                      </a:rPr>
                      <m:t>𝟎</m:t>
                    </m:r>
                    <m:r>
                      <a:rPr lang="es-ES" sz="2400" i="1">
                        <a:latin typeface="Cambria Math"/>
                      </a:rPr>
                      <m:t>=</m:t>
                    </m:r>
                    <m:d>
                      <m:dPr>
                        <m:ctrlPr>
                          <a:rPr lang="es-ES" sz="2400" i="1">
                            <a:latin typeface="Cambria Math" panose="02040503050406030204" pitchFamily="18" charset="0"/>
                          </a:rPr>
                        </m:ctrlPr>
                      </m:dPr>
                      <m:e>
                        <m:m>
                          <m:mPr>
                            <m:mcs>
                              <m:mc>
                                <m:mcPr>
                                  <m:count m:val="3"/>
                                  <m:mcJc m:val="center"/>
                                </m:mcPr>
                              </m:mc>
                            </m:mcs>
                            <m:ctrlPr>
                              <a:rPr lang="es-ES" sz="2400" i="1">
                                <a:latin typeface="Cambria Math" panose="02040503050406030204" pitchFamily="18" charset="0"/>
                              </a:rPr>
                            </m:ctrlPr>
                          </m:mPr>
                          <m:mr>
                            <m:e>
                              <m:r>
                                <m:rPr>
                                  <m:brk m:alnAt="7"/>
                                </m:rPr>
                                <a:rPr lang="es-ES" sz="2400" i="1">
                                  <a:latin typeface="Cambria Math"/>
                                </a:rPr>
                                <m:t>0</m:t>
                              </m:r>
                            </m:e>
                            <m:e>
                              <m:r>
                                <a:rPr lang="es-ES" sz="2400" i="1">
                                  <a:latin typeface="Cambria Math"/>
                                </a:rPr>
                                <m:t>0 …</m:t>
                              </m:r>
                            </m:e>
                            <m:e>
                              <m:r>
                                <a:rPr lang="es-ES" sz="2400" i="1">
                                  <a:latin typeface="Cambria Math"/>
                                </a:rPr>
                                <m:t>0</m:t>
                              </m:r>
                            </m:e>
                          </m:mr>
                        </m:m>
                      </m:e>
                    </m:d>
                  </m:oMath>
                </a14:m>
                <a:endParaRPr lang="es-ES" sz="2400"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2209800" y="1628800"/>
                <a:ext cx="7772400" cy="4114800"/>
              </a:xfrm>
              <a:blipFill>
                <a:blip r:embed="rId2"/>
                <a:stretch>
                  <a:fillRect l="-1020"/>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4" name="3 CuadroTexto"/>
              <p:cNvSpPr txBox="1"/>
              <p:nvPr/>
            </p:nvSpPr>
            <p:spPr>
              <a:xfrm>
                <a:off x="5638800" y="2971801"/>
                <a:ext cx="1251560" cy="11269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i="1">
                          <a:latin typeface="Cambria Math"/>
                        </a:rPr>
                        <m:t>𝑏</m:t>
                      </m:r>
                      <m:r>
                        <a:rPr lang="es-ES" i="1">
                          <a:latin typeface="Cambria Math"/>
                        </a:rPr>
                        <m:t>=</m:t>
                      </m:r>
                      <m:d>
                        <m:dPr>
                          <m:ctrlPr>
                            <a:rPr lang="es-ES" i="1">
                              <a:latin typeface="Cambria Math" panose="02040503050406030204" pitchFamily="18" charset="0"/>
                            </a:rPr>
                          </m:ctrlPr>
                        </m:dPr>
                        <m:e>
                          <m:m>
                            <m:mPr>
                              <m:mcs>
                                <m:mc>
                                  <m:mcPr>
                                    <m:count m:val="1"/>
                                    <m:mcJc m:val="center"/>
                                  </m:mcPr>
                                </m:mc>
                              </m:mcs>
                              <m:ctrlPr>
                                <a:rPr lang="es-ES" i="1">
                                  <a:latin typeface="Cambria Math" panose="02040503050406030204" pitchFamily="18" charset="0"/>
                                </a:rPr>
                              </m:ctrlPr>
                            </m:mPr>
                            <m:mr>
                              <m:e>
                                <m:sSub>
                                  <m:sSubPr>
                                    <m:ctrlPr>
                                      <a:rPr lang="es-ES" i="1">
                                        <a:latin typeface="Cambria Math" panose="02040503050406030204" pitchFamily="18" charset="0"/>
                                      </a:rPr>
                                    </m:ctrlPr>
                                  </m:sSubPr>
                                  <m:e>
                                    <m:r>
                                      <a:rPr lang="es-ES" i="1">
                                        <a:latin typeface="Cambria Math"/>
                                      </a:rPr>
                                      <m:t>𝑏</m:t>
                                    </m:r>
                                  </m:e>
                                  <m:sub>
                                    <m:r>
                                      <a:rPr lang="es-ES" i="1">
                                        <a:latin typeface="Cambria Math"/>
                                      </a:rPr>
                                      <m:t>1</m:t>
                                    </m:r>
                                  </m:sub>
                                </m:sSub>
                              </m:e>
                            </m:mr>
                            <m:mr>
                              <m:e>
                                <m:sSub>
                                  <m:sSubPr>
                                    <m:ctrlPr>
                                      <a:rPr lang="es-ES" i="1">
                                        <a:latin typeface="Cambria Math" panose="02040503050406030204" pitchFamily="18" charset="0"/>
                                      </a:rPr>
                                    </m:ctrlPr>
                                  </m:sSubPr>
                                  <m:e>
                                    <m:r>
                                      <a:rPr lang="es-ES" i="1">
                                        <a:latin typeface="Cambria Math"/>
                                      </a:rPr>
                                      <m:t>𝑏</m:t>
                                    </m:r>
                                  </m:e>
                                  <m:sub>
                                    <m:r>
                                      <a:rPr lang="es-ES" i="1">
                                        <a:latin typeface="Cambria Math"/>
                                      </a:rPr>
                                      <m:t>2</m:t>
                                    </m:r>
                                  </m:sub>
                                </m:sSub>
                              </m:e>
                            </m:mr>
                            <m:mr>
                              <m:e>
                                <m:eqArr>
                                  <m:eqArrPr>
                                    <m:ctrlPr>
                                      <a:rPr lang="es-ES" i="1">
                                        <a:latin typeface="Cambria Math" panose="02040503050406030204" pitchFamily="18" charset="0"/>
                                      </a:rPr>
                                    </m:ctrlPr>
                                  </m:eqArrPr>
                                  <m:e>
                                    <m:r>
                                      <a:rPr lang="es-ES" i="1">
                                        <a:latin typeface="Cambria Math"/>
                                      </a:rPr>
                                      <m:t>…</m:t>
                                    </m:r>
                                  </m:e>
                                  <m:e>
                                    <m:sSub>
                                      <m:sSubPr>
                                        <m:ctrlPr>
                                          <a:rPr lang="es-MX" i="1">
                                            <a:latin typeface="Cambria Math" panose="02040503050406030204" pitchFamily="18" charset="0"/>
                                          </a:rPr>
                                        </m:ctrlPr>
                                      </m:sSubPr>
                                      <m:e>
                                        <m:r>
                                          <a:rPr lang="es-ES" i="1">
                                            <a:latin typeface="Cambria Math"/>
                                          </a:rPr>
                                          <m:t>𝑏</m:t>
                                        </m:r>
                                      </m:e>
                                      <m:sub>
                                        <m:r>
                                          <a:rPr lang="es-ES" i="1">
                                            <a:latin typeface="Cambria Math"/>
                                          </a:rPr>
                                          <m:t>𝑛</m:t>
                                        </m:r>
                                      </m:sub>
                                    </m:sSub>
                                  </m:e>
                                </m:eqArr>
                              </m:e>
                            </m:mr>
                          </m:m>
                        </m:e>
                      </m:d>
                    </m:oMath>
                  </m:oMathPara>
                </a14:m>
                <a:endParaRPr lang="es-MX" dirty="0"/>
              </a:p>
            </p:txBody>
          </p:sp>
        </mc:Choice>
        <mc:Fallback>
          <p:sp>
            <p:nvSpPr>
              <p:cNvPr id="4" name="3 CuadroTexto"/>
              <p:cNvSpPr txBox="1">
                <a:spLocks noRot="1" noChangeAspect="1" noMove="1" noResize="1" noEditPoints="1" noAdjustHandles="1" noChangeArrowheads="1" noChangeShapeType="1" noTextEdit="1"/>
              </p:cNvSpPr>
              <p:nvPr/>
            </p:nvSpPr>
            <p:spPr>
              <a:xfrm>
                <a:off x="5638800" y="2971801"/>
                <a:ext cx="1251560" cy="1126975"/>
              </a:xfrm>
              <a:prstGeom prst="rect">
                <a:avLst/>
              </a:prstGeom>
              <a:blipFill>
                <a:blip r:embed="rId3"/>
                <a:stretch>
                  <a:fillRect/>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5" name="4 CuadroTexto"/>
              <p:cNvSpPr txBox="1"/>
              <p:nvPr/>
            </p:nvSpPr>
            <p:spPr>
              <a:xfrm>
                <a:off x="6672064" y="2070932"/>
                <a:ext cx="2838598" cy="8256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i="1">
                          <a:latin typeface="Cambria Math"/>
                        </a:rPr>
                        <m:t>𝐴</m:t>
                      </m:r>
                      <m:r>
                        <a:rPr lang="es-ES" i="1">
                          <a:latin typeface="Cambria Math"/>
                        </a:rPr>
                        <m:t>=</m:t>
                      </m:r>
                      <m:d>
                        <m:dPr>
                          <m:ctrlPr>
                            <a:rPr lang="es-ES" i="1">
                              <a:latin typeface="Cambria Math" panose="02040503050406030204" pitchFamily="18" charset="0"/>
                            </a:rPr>
                          </m:ctrlPr>
                        </m:dPr>
                        <m:e>
                          <m:m>
                            <m:mPr>
                              <m:mcs>
                                <m:mc>
                                  <m:mcPr>
                                    <m:count m:val="3"/>
                                    <m:mcJc m:val="center"/>
                                  </m:mcPr>
                                </m:mc>
                              </m:mcs>
                              <m:ctrlPr>
                                <a:rPr lang="es-ES" i="1">
                                  <a:latin typeface="Cambria Math" panose="02040503050406030204" pitchFamily="18" charset="0"/>
                                </a:rPr>
                              </m:ctrlPr>
                            </m:mPr>
                            <m:mr>
                              <m:e>
                                <m:sSub>
                                  <m:sSubPr>
                                    <m:ctrlPr>
                                      <a:rPr lang="es-ES" i="1">
                                        <a:latin typeface="Cambria Math" panose="02040503050406030204" pitchFamily="18" charset="0"/>
                                      </a:rPr>
                                    </m:ctrlPr>
                                  </m:sSubPr>
                                  <m:e>
                                    <m:r>
                                      <a:rPr lang="es-ES" i="1">
                                        <a:latin typeface="Cambria Math"/>
                                      </a:rPr>
                                      <m:t>𝑎</m:t>
                                    </m:r>
                                  </m:e>
                                  <m:sub>
                                    <m:r>
                                      <a:rPr lang="es-ES" i="1">
                                        <a:latin typeface="Cambria Math"/>
                                      </a:rPr>
                                      <m:t>11</m:t>
                                    </m:r>
                                  </m:sub>
                                </m:sSub>
                              </m:e>
                              <m:e>
                                <m:sSub>
                                  <m:sSubPr>
                                    <m:ctrlPr>
                                      <a:rPr lang="es-ES" i="1">
                                        <a:latin typeface="Cambria Math" panose="02040503050406030204" pitchFamily="18" charset="0"/>
                                      </a:rPr>
                                    </m:ctrlPr>
                                  </m:sSubPr>
                                  <m:e>
                                    <m:r>
                                      <a:rPr lang="es-ES" i="1">
                                        <a:latin typeface="Cambria Math"/>
                                      </a:rPr>
                                      <m:t>𝑎</m:t>
                                    </m:r>
                                  </m:e>
                                  <m:sub>
                                    <m:r>
                                      <a:rPr lang="es-ES" i="1">
                                        <a:latin typeface="Cambria Math"/>
                                      </a:rPr>
                                      <m:t>12</m:t>
                                    </m:r>
                                  </m:sub>
                                </m:sSub>
                                <m:r>
                                  <a:rPr lang="es-ES" i="1">
                                    <a:latin typeface="Cambria Math"/>
                                  </a:rPr>
                                  <m:t>…</m:t>
                                </m:r>
                              </m:e>
                              <m:e>
                                <m:sSub>
                                  <m:sSubPr>
                                    <m:ctrlPr>
                                      <a:rPr lang="es-ES" i="1">
                                        <a:latin typeface="Cambria Math" panose="02040503050406030204" pitchFamily="18" charset="0"/>
                                      </a:rPr>
                                    </m:ctrlPr>
                                  </m:sSubPr>
                                  <m:e>
                                    <m:r>
                                      <a:rPr lang="es-ES" i="1">
                                        <a:latin typeface="Cambria Math"/>
                                      </a:rPr>
                                      <m:t>𝑎</m:t>
                                    </m:r>
                                  </m:e>
                                  <m:sub>
                                    <m:r>
                                      <a:rPr lang="es-ES" i="1">
                                        <a:latin typeface="Cambria Math"/>
                                      </a:rPr>
                                      <m:t>1</m:t>
                                    </m:r>
                                    <m:r>
                                      <a:rPr lang="es-ES" i="1">
                                        <a:latin typeface="Cambria Math"/>
                                      </a:rPr>
                                      <m:t>𝑛</m:t>
                                    </m:r>
                                  </m:sub>
                                </m:sSub>
                              </m:e>
                            </m:mr>
                            <m:mr>
                              <m:e>
                                <m:sSub>
                                  <m:sSubPr>
                                    <m:ctrlPr>
                                      <a:rPr lang="es-ES" i="1">
                                        <a:latin typeface="Cambria Math" panose="02040503050406030204" pitchFamily="18" charset="0"/>
                                      </a:rPr>
                                    </m:ctrlPr>
                                  </m:sSubPr>
                                  <m:e>
                                    <m:r>
                                      <a:rPr lang="es-ES" i="1">
                                        <a:latin typeface="Cambria Math"/>
                                      </a:rPr>
                                      <m:t>𝑎</m:t>
                                    </m:r>
                                  </m:e>
                                  <m:sub>
                                    <m:r>
                                      <a:rPr lang="es-ES" i="1">
                                        <a:latin typeface="Cambria Math"/>
                                      </a:rPr>
                                      <m:t>21</m:t>
                                    </m:r>
                                  </m:sub>
                                </m:sSub>
                              </m:e>
                              <m:e>
                                <m:sSub>
                                  <m:sSubPr>
                                    <m:ctrlPr>
                                      <a:rPr lang="es-ES" i="1">
                                        <a:latin typeface="Cambria Math" panose="02040503050406030204" pitchFamily="18" charset="0"/>
                                      </a:rPr>
                                    </m:ctrlPr>
                                  </m:sSubPr>
                                  <m:e>
                                    <m:r>
                                      <a:rPr lang="es-ES" i="1">
                                        <a:latin typeface="Cambria Math"/>
                                      </a:rPr>
                                      <m:t>𝑎</m:t>
                                    </m:r>
                                  </m:e>
                                  <m:sub>
                                    <m:r>
                                      <a:rPr lang="es-ES" i="1">
                                        <a:latin typeface="Cambria Math"/>
                                      </a:rPr>
                                      <m:t>22</m:t>
                                    </m:r>
                                  </m:sub>
                                </m:sSub>
                                <m:r>
                                  <a:rPr lang="es-ES" i="1">
                                    <a:latin typeface="Cambria Math"/>
                                  </a:rPr>
                                  <m:t>…</m:t>
                                </m:r>
                              </m:e>
                              <m:e>
                                <m:sSub>
                                  <m:sSubPr>
                                    <m:ctrlPr>
                                      <a:rPr lang="es-ES" i="1">
                                        <a:latin typeface="Cambria Math" panose="02040503050406030204" pitchFamily="18" charset="0"/>
                                      </a:rPr>
                                    </m:ctrlPr>
                                  </m:sSubPr>
                                  <m:e>
                                    <m:r>
                                      <a:rPr lang="es-ES" i="1">
                                        <a:latin typeface="Cambria Math"/>
                                      </a:rPr>
                                      <m:t>𝑎</m:t>
                                    </m:r>
                                  </m:e>
                                  <m:sub>
                                    <m:r>
                                      <a:rPr lang="es-ES" i="1">
                                        <a:latin typeface="Cambria Math"/>
                                      </a:rPr>
                                      <m:t>2</m:t>
                                    </m:r>
                                    <m:r>
                                      <a:rPr lang="es-ES" i="1">
                                        <a:latin typeface="Cambria Math"/>
                                      </a:rPr>
                                      <m:t>𝑛</m:t>
                                    </m:r>
                                  </m:sub>
                                </m:sSub>
                              </m:e>
                            </m:mr>
                            <m:mr>
                              <m:e>
                                <m:sSub>
                                  <m:sSubPr>
                                    <m:ctrlPr>
                                      <a:rPr lang="es-ES" i="1">
                                        <a:latin typeface="Cambria Math" panose="02040503050406030204" pitchFamily="18" charset="0"/>
                                      </a:rPr>
                                    </m:ctrlPr>
                                  </m:sSubPr>
                                  <m:e>
                                    <m:r>
                                      <a:rPr lang="es-ES" i="1">
                                        <a:latin typeface="Cambria Math"/>
                                      </a:rPr>
                                      <m:t>𝑎</m:t>
                                    </m:r>
                                  </m:e>
                                  <m:sub>
                                    <m:r>
                                      <a:rPr lang="es-ES" i="1">
                                        <a:latin typeface="Cambria Math"/>
                                      </a:rPr>
                                      <m:t>𝑚</m:t>
                                    </m:r>
                                    <m:r>
                                      <a:rPr lang="es-ES" i="1">
                                        <a:latin typeface="Cambria Math"/>
                                      </a:rPr>
                                      <m:t>1</m:t>
                                    </m:r>
                                  </m:sub>
                                </m:sSub>
                              </m:e>
                              <m:e>
                                <m:sSub>
                                  <m:sSubPr>
                                    <m:ctrlPr>
                                      <a:rPr lang="es-ES" i="1">
                                        <a:latin typeface="Cambria Math" panose="02040503050406030204" pitchFamily="18" charset="0"/>
                                      </a:rPr>
                                    </m:ctrlPr>
                                  </m:sSubPr>
                                  <m:e>
                                    <m:r>
                                      <a:rPr lang="es-ES" i="1">
                                        <a:latin typeface="Cambria Math"/>
                                      </a:rPr>
                                      <m:t>𝑎</m:t>
                                    </m:r>
                                  </m:e>
                                  <m:sub>
                                    <m:r>
                                      <a:rPr lang="es-ES" i="1">
                                        <a:latin typeface="Cambria Math"/>
                                      </a:rPr>
                                      <m:t>𝑚</m:t>
                                    </m:r>
                                    <m:r>
                                      <a:rPr lang="es-ES" i="1">
                                        <a:latin typeface="Cambria Math"/>
                                      </a:rPr>
                                      <m:t>2</m:t>
                                    </m:r>
                                  </m:sub>
                                </m:sSub>
                                <m:r>
                                  <a:rPr lang="es-ES" i="1">
                                    <a:latin typeface="Cambria Math"/>
                                  </a:rPr>
                                  <m:t>…</m:t>
                                </m:r>
                              </m:e>
                              <m:e>
                                <m:sSub>
                                  <m:sSubPr>
                                    <m:ctrlPr>
                                      <a:rPr lang="es-ES" i="1">
                                        <a:latin typeface="Cambria Math" panose="02040503050406030204" pitchFamily="18" charset="0"/>
                                      </a:rPr>
                                    </m:ctrlPr>
                                  </m:sSubPr>
                                  <m:e>
                                    <m:r>
                                      <a:rPr lang="es-ES" i="1">
                                        <a:latin typeface="Cambria Math"/>
                                      </a:rPr>
                                      <m:t>𝑎</m:t>
                                    </m:r>
                                  </m:e>
                                  <m:sub>
                                    <m:r>
                                      <a:rPr lang="es-ES" i="1">
                                        <a:latin typeface="Cambria Math"/>
                                      </a:rPr>
                                      <m:t>𝑚𝑛</m:t>
                                    </m:r>
                                  </m:sub>
                                </m:sSub>
                              </m:e>
                            </m:mr>
                          </m:m>
                        </m:e>
                      </m:d>
                    </m:oMath>
                  </m:oMathPara>
                </a14:m>
                <a:endParaRPr lang="es-MX" dirty="0"/>
              </a:p>
            </p:txBody>
          </p:sp>
        </mc:Choice>
        <mc:Fallback>
          <p:sp>
            <p:nvSpPr>
              <p:cNvPr id="5" name="4 CuadroTexto"/>
              <p:cNvSpPr txBox="1">
                <a:spLocks noRot="1" noChangeAspect="1" noMove="1" noResize="1" noEditPoints="1" noAdjustHandles="1" noChangeArrowheads="1" noChangeShapeType="1" noTextEdit="1"/>
              </p:cNvSpPr>
              <p:nvPr/>
            </p:nvSpPr>
            <p:spPr>
              <a:xfrm>
                <a:off x="6672064" y="2070932"/>
                <a:ext cx="2838598" cy="825675"/>
              </a:xfrm>
              <a:prstGeom prst="rect">
                <a:avLst/>
              </a:prstGeom>
              <a:blipFill>
                <a:blip r:embed="rId4"/>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347217092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Dualidad</a:t>
            </a:r>
          </a:p>
        </p:txBody>
      </p:sp>
      <p:sp>
        <p:nvSpPr>
          <p:cNvPr id="3" name="Marcador de contenido 2"/>
          <p:cNvSpPr>
            <a:spLocks noGrp="1"/>
          </p:cNvSpPr>
          <p:nvPr>
            <p:ph idx="1"/>
          </p:nvPr>
        </p:nvSpPr>
        <p:spPr/>
        <p:txBody>
          <a:bodyPr/>
          <a:lstStyle/>
          <a:p>
            <a:pPr marL="0" indent="0">
              <a:buNone/>
            </a:pPr>
            <a:r>
              <a:rPr lang="es-MX" dirty="0"/>
              <a:t>El concepto fundamental de la dualidad radica en la relación matemática que existe entre lo que se conoce como el problema primal y el problema dual. </a:t>
            </a:r>
          </a:p>
          <a:p>
            <a:pPr marL="0" indent="0">
              <a:buNone/>
            </a:pPr>
            <a:endParaRPr lang="es-MX" dirty="0"/>
          </a:p>
          <a:p>
            <a:pPr marL="0" indent="0">
              <a:buNone/>
            </a:pPr>
            <a:r>
              <a:rPr lang="es-MX" dirty="0"/>
              <a:t>El planteamiento original del problema se denomina problema primal y el planteamiento alternativo el dual.</a:t>
            </a:r>
          </a:p>
          <a:p>
            <a:pPr marL="0" indent="0">
              <a:buNone/>
            </a:pPr>
            <a:endParaRPr lang="es-MX" dirty="0"/>
          </a:p>
          <a:p>
            <a:pPr marL="0" indent="0">
              <a:buNone/>
            </a:pPr>
            <a:r>
              <a:rPr lang="es-MX" dirty="0"/>
              <a:t>	</a:t>
            </a:r>
          </a:p>
        </p:txBody>
      </p:sp>
    </p:spTree>
    <p:extLst>
      <p:ext uri="{BB962C8B-B14F-4D97-AF65-F5344CB8AC3E}">
        <p14:creationId xmlns:p14="http://schemas.microsoft.com/office/powerpoint/2010/main" val="307359084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91544" y="332656"/>
                <a:ext cx="8229600" cy="4389120"/>
              </a:xfrm>
            </p:spPr>
            <p:txBody>
              <a:bodyPr>
                <a:noAutofit/>
              </a:bodyPr>
              <a:lstStyle/>
              <a:p>
                <a:pPr marL="0" indent="0">
                  <a:buNone/>
                </a:pPr>
                <a:r>
                  <a:rPr lang="es-MX" dirty="0"/>
                  <a:t>Su forma general se expresa de la siguiente manera:</a:t>
                </a:r>
                <a:br>
                  <a:rPr lang="es-MX" dirty="0"/>
                </a:br>
                <a:r>
                  <a:rPr lang="es-MX" dirty="0"/>
                  <a:t>Dado el primal:</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𝑀𝑎𝑥</m:t>
                      </m:r>
                      <m:r>
                        <a:rPr lang="es-MX" b="0" i="1" smtClean="0">
                          <a:latin typeface="Cambria Math" panose="02040503050406030204" pitchFamily="18" charset="0"/>
                        </a:rPr>
                        <m:t> </m:t>
                      </m:r>
                      <m:r>
                        <a:rPr lang="es-MX" b="0" i="1" smtClean="0">
                          <a:latin typeface="Cambria Math" panose="02040503050406030204" pitchFamily="18" charset="0"/>
                        </a:rPr>
                        <m:t>𝑧</m:t>
                      </m:r>
                      <m:r>
                        <a:rPr lang="es-MX" b="0" i="1" smtClean="0">
                          <a:latin typeface="Cambria Math" panose="02040503050406030204" pitchFamily="18" charset="0"/>
                        </a:rPr>
                        <m:t>= </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1</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2</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3</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m:t>
                          </m:r>
                        </m:sub>
                      </m:sSub>
                    </m:oMath>
                  </m:oMathPara>
                </a14:m>
                <a:endParaRPr lang="es-MX" b="0"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𝑎</m:t>
                          </m:r>
                        </m:e>
                        <m:sub>
                          <m:r>
                            <a:rPr lang="es-MX" b="0" i="1" smtClean="0">
                              <a:latin typeface="Cambria Math" panose="02040503050406030204" pitchFamily="18" charset="0"/>
                            </a:rPr>
                            <m:t>11</m:t>
                          </m:r>
                        </m:sub>
                      </m:sSub>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1</m:t>
                          </m:r>
                          <m:r>
                            <a:rPr lang="es-MX" b="0" i="1" smtClean="0">
                              <a:latin typeface="Cambria Math" panose="02040503050406030204" pitchFamily="18" charset="0"/>
                            </a:rPr>
                            <m:t>2</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1</m:t>
                          </m:r>
                          <m:r>
                            <a:rPr lang="es-MX" b="0" i="1" smtClean="0">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b="0" i="1" smtClean="0">
                              <a:latin typeface="Cambria Math" panose="02040503050406030204" pitchFamily="18" charset="0"/>
                            </a:rPr>
                            <m:t>3</m:t>
                          </m:r>
                        </m:sub>
                      </m:sSub>
                      <m:r>
                        <a:rPr lang="es-MX" i="1" smtClean="0">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𝑏</m:t>
                          </m:r>
                        </m:e>
                        <m:sub>
                          <m:r>
                            <a:rPr lang="es-MX" i="1">
                              <a:latin typeface="Cambria Math" panose="02040503050406030204" pitchFamily="18" charset="0"/>
                            </a:rPr>
                            <m:t>1</m:t>
                          </m:r>
                        </m:sub>
                      </m:sSub>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21</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22</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2</m:t>
                          </m:r>
                          <m:r>
                            <a:rPr lang="es-MX" i="1">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sub>
                      </m:sSub>
                      <m:r>
                        <a:rPr lang="es-MX" i="1">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𝑏</m:t>
                          </m:r>
                        </m:e>
                        <m:sub>
                          <m:r>
                            <a:rPr lang="es-MX" b="0" i="1" smtClean="0">
                              <a:latin typeface="Cambria Math" panose="02040503050406030204" pitchFamily="18" charset="0"/>
                            </a:rPr>
                            <m:t>2</m:t>
                          </m:r>
                        </m:sub>
                      </m:sSub>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3</m:t>
                          </m:r>
                          <m:r>
                            <a:rPr lang="es-MX" i="1">
                              <a:latin typeface="Cambria Math" panose="02040503050406030204" pitchFamily="18" charset="0"/>
                            </a:rPr>
                            <m:t>1</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3</m:t>
                          </m:r>
                          <m:r>
                            <a:rPr lang="es-MX" i="1">
                              <a:latin typeface="Cambria Math" panose="02040503050406030204" pitchFamily="18" charset="0"/>
                            </a:rPr>
                            <m:t>2</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3</m:t>
                          </m:r>
                          <m:r>
                            <a:rPr lang="es-MX" i="1">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sub>
                      </m:sSub>
                      <m:r>
                        <a:rPr lang="es-MX" i="1">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𝑏</m:t>
                          </m:r>
                        </m:e>
                        <m:sub>
                          <m:r>
                            <a:rPr lang="es-MX" b="0" i="1" smtClean="0">
                              <a:latin typeface="Cambria Math" panose="02040503050406030204" pitchFamily="18" charset="0"/>
                            </a:rPr>
                            <m:t>3</m:t>
                          </m:r>
                        </m:sub>
                      </m:sSub>
                    </m:oMath>
                  </m:oMathPara>
                </a14:m>
                <a:endParaRPr lang="es-MX" dirty="0"/>
              </a:p>
              <a:p>
                <a:pPr marL="0" indent="0">
                  <a:buNone/>
                </a:pPr>
                <a:endParaRPr lang="es-MX" dirty="0"/>
              </a:p>
              <a:p>
                <a:pPr marL="0" indent="0">
                  <a:buNone/>
                </a:pPr>
                <a:r>
                  <a:rPr lang="es-MX" dirty="0"/>
                  <a:t>Su dual correspondiente sería:</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𝑣</m:t>
                      </m:r>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1</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2</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11</m:t>
                          </m:r>
                        </m:sub>
                      </m:sSub>
                      <m:sSub>
                        <m:sSubPr>
                          <m:ctrlPr>
                            <a:rPr lang="es-MX" i="1">
                              <a:latin typeface="Cambria Math" panose="02040503050406030204" pitchFamily="18" charset="0"/>
                            </a:rPr>
                          </m:ctrlPr>
                        </m:sSubPr>
                        <m:e>
                          <m:r>
                            <a:rPr lang="es-MX" b="0" i="1" smtClean="0">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b="0" i="1" smtClean="0">
                              <a:latin typeface="Cambria Math" panose="02040503050406030204" pitchFamily="18" charset="0"/>
                            </a:rPr>
                            <m:t>2</m:t>
                          </m:r>
                          <m:r>
                            <a:rPr lang="es-MX" i="1">
                              <a:latin typeface="Cambria Math" panose="02040503050406030204" pitchFamily="18" charset="0"/>
                            </a:rPr>
                            <m:t>1</m:t>
                          </m:r>
                        </m:sub>
                      </m:sSub>
                      <m:sSub>
                        <m:sSubPr>
                          <m:ctrlPr>
                            <a:rPr lang="es-MX" i="1">
                              <a:latin typeface="Cambria Math" panose="02040503050406030204" pitchFamily="18" charset="0"/>
                            </a:rPr>
                          </m:ctrlPr>
                        </m:sSubPr>
                        <m:e>
                          <m:r>
                            <a:rPr lang="es-MX" b="0" i="1" smtClean="0">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3</m:t>
                          </m:r>
                          <m:r>
                            <a:rPr lang="es-MX" b="0" i="1" smtClean="0">
                              <a:latin typeface="Cambria Math" panose="02040503050406030204" pitchFamily="18" charset="0"/>
                            </a:rPr>
                            <m:t>1</m:t>
                          </m:r>
                        </m:sub>
                      </m:sSub>
                      <m:sSub>
                        <m:sSubPr>
                          <m:ctrlPr>
                            <a:rPr lang="es-MX" i="1">
                              <a:latin typeface="Cambria Math" panose="02040503050406030204" pitchFamily="18" charset="0"/>
                            </a:rPr>
                          </m:ctrlPr>
                        </m:sSubPr>
                        <m:e>
                          <m:r>
                            <a:rPr lang="es-MX" b="0" i="1" smtClean="0">
                              <a:latin typeface="Cambria Math" panose="02040503050406030204" pitchFamily="18" charset="0"/>
                            </a:rPr>
                            <m:t>𝑦</m:t>
                          </m:r>
                        </m:e>
                        <m:sub>
                          <m:r>
                            <a:rPr lang="es-MX" i="1">
                              <a:latin typeface="Cambria Math" panose="02040503050406030204" pitchFamily="18" charset="0"/>
                            </a:rPr>
                            <m:t>3</m:t>
                          </m:r>
                        </m:sub>
                      </m:sSub>
                      <m:r>
                        <a:rPr lang="es-MX" i="1" smtClean="0">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𝑐</m:t>
                          </m:r>
                        </m:e>
                        <m:sub>
                          <m:r>
                            <a:rPr lang="es-MX" i="1">
                              <a:latin typeface="Cambria Math" panose="02040503050406030204" pitchFamily="18" charset="0"/>
                            </a:rPr>
                            <m:t>1</m:t>
                          </m:r>
                        </m:sub>
                      </m:sSub>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1</m:t>
                          </m:r>
                          <m:r>
                            <a:rPr lang="es-MX" b="0" i="1" smtClean="0">
                              <a:latin typeface="Cambria Math" panose="02040503050406030204" pitchFamily="18" charset="0"/>
                            </a:rPr>
                            <m:t>2</m:t>
                          </m:r>
                        </m:sub>
                      </m:sSub>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2</m:t>
                          </m:r>
                          <m:r>
                            <a:rPr lang="es-MX" b="0" i="1" smtClean="0">
                              <a:latin typeface="Cambria Math" panose="02040503050406030204" pitchFamily="18" charset="0"/>
                            </a:rPr>
                            <m:t>2</m:t>
                          </m:r>
                        </m:sub>
                      </m:sSub>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3</m:t>
                          </m:r>
                          <m:r>
                            <a:rPr lang="es-MX" b="0" i="1" smtClean="0">
                              <a:latin typeface="Cambria Math" panose="02040503050406030204" pitchFamily="18" charset="0"/>
                            </a:rPr>
                            <m:t>2</m:t>
                          </m:r>
                        </m:sub>
                      </m:sSub>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3</m:t>
                          </m:r>
                        </m:sub>
                      </m:sSub>
                      <m:r>
                        <a:rPr lang="es-MX" i="1">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b="0" i="1" smtClean="0">
                              <a:latin typeface="Cambria Math" panose="02040503050406030204" pitchFamily="18" charset="0"/>
                            </a:rPr>
                            <m:t>2</m:t>
                          </m:r>
                        </m:sub>
                      </m:sSub>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1</m:t>
                          </m:r>
                          <m:r>
                            <a:rPr lang="es-MX" b="0" i="1" smtClean="0">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2</m:t>
                          </m:r>
                          <m:r>
                            <a:rPr lang="es-MX" b="0" i="1" smtClean="0">
                              <a:latin typeface="Cambria Math" panose="02040503050406030204" pitchFamily="18" charset="0"/>
                            </a:rPr>
                            <m:t>3</m:t>
                          </m:r>
                        </m:sub>
                      </m:sSub>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𝑎</m:t>
                          </m:r>
                        </m:e>
                        <m:sub>
                          <m:r>
                            <a:rPr lang="es-MX" i="1">
                              <a:latin typeface="Cambria Math" panose="02040503050406030204" pitchFamily="18" charset="0"/>
                            </a:rPr>
                            <m:t>3</m:t>
                          </m:r>
                          <m:r>
                            <a:rPr lang="es-MX" b="0" i="1" smtClean="0">
                              <a:latin typeface="Cambria Math" panose="02040503050406030204" pitchFamily="18" charset="0"/>
                            </a:rPr>
                            <m:t>3</m:t>
                          </m:r>
                        </m:sub>
                      </m:sSub>
                      <m:sSub>
                        <m:sSubPr>
                          <m:ctrlPr>
                            <a:rPr lang="es-MX" i="1">
                              <a:latin typeface="Cambria Math" panose="02040503050406030204" pitchFamily="18" charset="0"/>
                            </a:rPr>
                          </m:ctrlPr>
                        </m:sSubPr>
                        <m:e>
                          <m:r>
                            <a:rPr lang="es-MX" b="0" i="1" smtClean="0">
                              <a:latin typeface="Cambria Math" panose="02040503050406030204" pitchFamily="18" charset="0"/>
                            </a:rPr>
                            <m:t>𝑦</m:t>
                          </m:r>
                        </m:e>
                        <m:sub>
                          <m:r>
                            <a:rPr lang="es-MX" i="1">
                              <a:latin typeface="Cambria Math" panose="02040503050406030204" pitchFamily="18" charset="0"/>
                            </a:rPr>
                            <m:t>3</m:t>
                          </m:r>
                        </m:sub>
                      </m:sSub>
                      <m:r>
                        <a:rPr lang="es-MX" i="1">
                          <a:latin typeface="Cambria Math" panose="02040503050406030204" pitchFamily="18" charset="0"/>
                          <a:ea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2</m:t>
                          </m:r>
                        </m:sub>
                      </m:sSub>
                    </m:oMath>
                  </m:oMathPara>
                </a14:m>
                <a:endParaRPr lang="es-MX" dirty="0"/>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91544" y="332656"/>
                <a:ext cx="8229600" cy="4389120"/>
              </a:xfrm>
              <a:blipFill>
                <a:blip r:embed="rId2"/>
                <a:stretch>
                  <a:fillRect l="-1333" t="-1250" b="-34306"/>
                </a:stretch>
              </a:blipFill>
            </p:spPr>
            <p:txBody>
              <a:bodyPr/>
              <a:lstStyle/>
              <a:p>
                <a:r>
                  <a:rPr lang="es-MX">
                    <a:noFill/>
                  </a:rPr>
                  <a:t> </a:t>
                </a:r>
              </a:p>
            </p:txBody>
          </p:sp>
        </mc:Fallback>
      </mc:AlternateContent>
    </p:spTree>
    <p:extLst>
      <p:ext uri="{BB962C8B-B14F-4D97-AF65-F5344CB8AC3E}">
        <p14:creationId xmlns:p14="http://schemas.microsoft.com/office/powerpoint/2010/main" val="248266316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Transformación de un modelo dual</a:t>
            </a:r>
          </a:p>
        </p:txBody>
      </p:sp>
      <mc:AlternateContent xmlns:mc="http://schemas.openxmlformats.org/markup-compatibility/2006">
        <mc:Choice xmlns:a14="http://schemas.microsoft.com/office/drawing/2010/main" Requires="a14">
          <p:sp>
            <p:nvSpPr>
              <p:cNvPr id="3" name="Marcador de contenido 2"/>
              <p:cNvSpPr>
                <a:spLocks noGrp="1"/>
              </p:cNvSpPr>
              <p:nvPr>
                <p:ph idx="1"/>
              </p:nvPr>
            </p:nvSpPr>
            <p:spPr/>
            <p:txBody>
              <a:bodyPr>
                <a:normAutofit/>
              </a:bodyPr>
              <a:lstStyle/>
              <a:p>
                <a:pPr marL="514350" indent="-514350">
                  <a:buFont typeface="+mj-lt"/>
                  <a:buAutoNum type="arabicPeriod"/>
                </a:pPr>
                <a:r>
                  <a:rPr lang="es-MX" dirty="0"/>
                  <a:t>Colocar los coeficientes de la función objetivo del modelo primal como los valores del lado derecho en el dual</a:t>
                </a:r>
              </a:p>
              <a:p>
                <a:pPr marL="514350" indent="-514350">
                  <a:buFont typeface="+mj-lt"/>
                  <a:buAutoNum type="arabicPeriod"/>
                </a:pPr>
                <a:r>
                  <a:rPr lang="es-MX" dirty="0"/>
                  <a:t>Colocar los valores del lado derecho del primal como coeficientes de la función objetivo del dual</a:t>
                </a:r>
              </a:p>
              <a:p>
                <a:pPr marL="514350" indent="-514350">
                  <a:buFont typeface="+mj-lt"/>
                  <a:buAutoNum type="arabicPeriod"/>
                </a:pPr>
                <a:r>
                  <a:rPr lang="es-MX" dirty="0"/>
                  <a:t>Reemplazar las variables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𝑗</m:t>
                        </m:r>
                      </m:sub>
                    </m:sSub>
                    <m:r>
                      <a:rPr lang="es-MX" b="0" i="1" smtClean="0">
                        <a:latin typeface="Cambria Math" panose="02040503050406030204" pitchFamily="18" charset="0"/>
                      </a:rPr>
                      <m:t> </m:t>
                    </m:r>
                  </m:oMath>
                </a14:m>
                <a:r>
                  <a:rPr lang="es-MX" dirty="0"/>
                  <a:t>por variables</a:t>
                </a:r>
                <a14:m>
                  <m:oMath xmlns:m="http://schemas.openxmlformats.org/officeDocument/2006/math">
                    <m:r>
                      <a:rPr lang="es-MX" b="0" i="0" smtClean="0">
                        <a:latin typeface="Cambria Math" panose="02040503050406030204" pitchFamily="18" charset="0"/>
                      </a:rPr>
                      <m:t> </m:t>
                    </m:r>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𝑖</m:t>
                        </m:r>
                      </m:sub>
                    </m:sSub>
                  </m:oMath>
                </a14:m>
                <a:r>
                  <a:rPr lang="es-MX" dirty="0"/>
                  <a:t>en el dual. Si la función objetivo del primal es maximizar se pone en el dual como minimizar y viceversa</a:t>
                </a:r>
              </a:p>
              <a:p>
                <a:pPr marL="514350" indent="-514350">
                  <a:buFont typeface="+mj-lt"/>
                  <a:buAutoNum type="arabicPeriod"/>
                </a:pPr>
                <a:r>
                  <a:rPr lang="es-MX" dirty="0"/>
                  <a:t>Transponer los renglones de los coeficientes de restricción del primal para convertirlos en columnas  de coeficientes en el dual</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944" t="-1250"/>
                </a:stretch>
              </a:blipFill>
            </p:spPr>
            <p:txBody>
              <a:bodyPr/>
              <a:lstStyle/>
              <a:p>
                <a:r>
                  <a:rPr lang="es-MX">
                    <a:noFill/>
                  </a:rPr>
                  <a:t> </a:t>
                </a:r>
              </a:p>
            </p:txBody>
          </p:sp>
        </mc:Fallback>
      </mc:AlternateContent>
    </p:spTree>
    <p:extLst>
      <p:ext uri="{BB962C8B-B14F-4D97-AF65-F5344CB8AC3E}">
        <p14:creationId xmlns:p14="http://schemas.microsoft.com/office/powerpoint/2010/main" val="330826655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1200" y="908720"/>
            <a:ext cx="8229600" cy="4389120"/>
          </a:xfrm>
        </p:spPr>
        <p:txBody>
          <a:bodyPr/>
          <a:lstStyle/>
          <a:p>
            <a:pPr marL="514350" indent="-514350">
              <a:buFont typeface="+mj-lt"/>
              <a:buAutoNum type="arabicPeriod" startAt="5"/>
            </a:pPr>
            <a:r>
              <a:rPr lang="es-MX" dirty="0"/>
              <a:t>Invertir la dirección de las desigualdades en base a la tabla siguiente</a:t>
            </a:r>
          </a:p>
          <a:p>
            <a:pPr marL="514350" indent="-514350">
              <a:buFont typeface="+mj-lt"/>
              <a:buAutoNum type="arabicPeriod" startAt="5"/>
            </a:pPr>
            <a:endParaRPr lang="es-MX" dirty="0"/>
          </a:p>
          <a:p>
            <a:pPr marL="514350" indent="-514350">
              <a:buFont typeface="+mj-lt"/>
              <a:buAutoNum type="arabicPeriod" startAt="5"/>
            </a:pPr>
            <a:endParaRPr lang="es-MX" dirty="0"/>
          </a:p>
          <a:p>
            <a:pPr marL="0" indent="0">
              <a:buNone/>
            </a:pPr>
            <a:endParaRPr lang="es-MX" dirty="0"/>
          </a:p>
        </p:txBody>
      </p:sp>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3143672" y="2204864"/>
              <a:ext cx="5078689" cy="3881120"/>
            </p:xfrm>
            <a:graphic>
              <a:graphicData uri="http://schemas.openxmlformats.org/drawingml/2006/table">
                <a:tbl>
                  <a:tblPr firstRow="1" bandRow="1">
                    <a:tableStyleId>{5C22544A-7EE6-4342-B048-85BDC9FD1C3A}</a:tableStyleId>
                  </a:tblPr>
                  <a:tblGrid>
                    <a:gridCol w="2030689">
                      <a:extLst>
                        <a:ext uri="{9D8B030D-6E8A-4147-A177-3AD203B41FA5}">
                          <a16:colId xmlns:a16="http://schemas.microsoft.com/office/drawing/2014/main" val="4213175783"/>
                        </a:ext>
                      </a:extLst>
                    </a:gridCol>
                    <a:gridCol w="3048000">
                      <a:extLst>
                        <a:ext uri="{9D8B030D-6E8A-4147-A177-3AD203B41FA5}">
                          <a16:colId xmlns:a16="http://schemas.microsoft.com/office/drawing/2014/main" val="1686928335"/>
                        </a:ext>
                      </a:extLst>
                    </a:gridCol>
                  </a:tblGrid>
                  <a:tr h="370840">
                    <a:tc>
                      <a:txBody>
                        <a:bodyPr/>
                        <a:lstStyle/>
                        <a:p>
                          <a:r>
                            <a:rPr lang="es-MX" dirty="0"/>
                            <a:t>Modelo Caso Max</a:t>
                          </a:r>
                        </a:p>
                        <a:p>
                          <a:r>
                            <a:rPr lang="es-MX" dirty="0"/>
                            <a:t> (Primal</a:t>
                          </a:r>
                          <a:r>
                            <a:rPr lang="es-MX" baseline="0" dirty="0"/>
                            <a:t> o Dual)</a:t>
                          </a:r>
                          <a:endParaRPr lang="es-MX" dirty="0"/>
                        </a:p>
                      </a:txBody>
                      <a:tcPr/>
                    </a:tc>
                    <a:tc>
                      <a:txBody>
                        <a:bodyPr/>
                        <a:lstStyle/>
                        <a:p>
                          <a:r>
                            <a:rPr lang="es-MX" dirty="0"/>
                            <a:t>Modelo Caso Min</a:t>
                          </a:r>
                        </a:p>
                        <a:p>
                          <a:r>
                            <a:rPr lang="es-MX" dirty="0"/>
                            <a:t>(Primal o Dual)</a:t>
                          </a:r>
                        </a:p>
                      </a:txBody>
                      <a:tcPr/>
                    </a:tc>
                    <a:extLst>
                      <a:ext uri="{0D108BD9-81ED-4DB2-BD59-A6C34878D82A}">
                        <a16:rowId xmlns:a16="http://schemas.microsoft.com/office/drawing/2014/main" val="1398440842"/>
                      </a:ext>
                    </a:extLst>
                  </a:tr>
                  <a:tr h="370840">
                    <a:tc>
                      <a:txBody>
                        <a:bodyPr/>
                        <a:lstStyle/>
                        <a:p>
                          <a:pPr algn="ctr"/>
                          <a:r>
                            <a:rPr lang="es-MX" b="1" dirty="0"/>
                            <a:t>Variables</a:t>
                          </a:r>
                        </a:p>
                      </a:txBody>
                      <a:tcPr/>
                    </a:tc>
                    <a:tc>
                      <a:txBody>
                        <a:bodyPr/>
                        <a:lstStyle/>
                        <a:p>
                          <a:pPr algn="ctr"/>
                          <a:r>
                            <a:rPr lang="es-MX" b="1" dirty="0"/>
                            <a:t>Restricciones</a:t>
                          </a:r>
                        </a:p>
                      </a:txBody>
                      <a:tcPr/>
                    </a:tc>
                    <a:extLst>
                      <a:ext uri="{0D108BD9-81ED-4DB2-BD59-A6C34878D82A}">
                        <a16:rowId xmlns:a16="http://schemas.microsoft.com/office/drawing/2014/main" val="3708249397"/>
                      </a:ext>
                    </a:extLst>
                  </a:tr>
                  <a:tr h="370840">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oMath>
                            </m:oMathPara>
                          </a14:m>
                          <a:endParaRPr lang="es-MX" dirty="0"/>
                        </a:p>
                      </a:txBody>
                      <a:tcPr/>
                    </a:tc>
                    <a:extLst>
                      <a:ext uri="{0D108BD9-81ED-4DB2-BD59-A6C34878D82A}">
                        <a16:rowId xmlns:a16="http://schemas.microsoft.com/office/drawing/2014/main" val="1442853134"/>
                      </a:ext>
                    </a:extLst>
                  </a:tr>
                  <a:tr h="370840">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oMath>
                            </m:oMathPara>
                          </a14:m>
                          <a:endParaRPr lang="es-MX" dirty="0"/>
                        </a:p>
                      </a:txBody>
                      <a:tcPr/>
                    </a:tc>
                    <a:extLst>
                      <a:ext uri="{0D108BD9-81ED-4DB2-BD59-A6C34878D82A}">
                        <a16:rowId xmlns:a16="http://schemas.microsoft.com/office/drawing/2014/main" val="2017718103"/>
                      </a:ext>
                    </a:extLst>
                  </a:tr>
                  <a:tr h="370840">
                    <a:tc>
                      <a:txBody>
                        <a:bodyPr/>
                        <a:lstStyle/>
                        <a:p>
                          <a:pPr algn="ctr"/>
                          <a:r>
                            <a:rPr lang="es-MX" dirty="0"/>
                            <a:t>Irrestricta</a:t>
                          </a:r>
                        </a:p>
                      </a:txBody>
                      <a:tcPr/>
                    </a:tc>
                    <a:tc>
                      <a:txBody>
                        <a:bodyPr/>
                        <a:lstStyle/>
                        <a:p>
                          <a:pPr algn="ctr"/>
                          <a:r>
                            <a:rPr lang="es-MX" dirty="0"/>
                            <a:t>=</a:t>
                          </a:r>
                        </a:p>
                      </a:txBody>
                      <a:tcPr/>
                    </a:tc>
                    <a:extLst>
                      <a:ext uri="{0D108BD9-81ED-4DB2-BD59-A6C34878D82A}">
                        <a16:rowId xmlns:a16="http://schemas.microsoft.com/office/drawing/2014/main" val="3186359568"/>
                      </a:ext>
                    </a:extLst>
                  </a:tr>
                  <a:tr h="370840">
                    <a:tc>
                      <a:txBody>
                        <a:bodyPr/>
                        <a:lstStyle/>
                        <a:p>
                          <a:pPr algn="ctr"/>
                          <a:r>
                            <a:rPr lang="es-MX" b="1" dirty="0"/>
                            <a:t>Restricciones</a:t>
                          </a:r>
                        </a:p>
                      </a:txBody>
                      <a:tcPr/>
                    </a:tc>
                    <a:tc>
                      <a:txBody>
                        <a:bodyPr/>
                        <a:lstStyle/>
                        <a:p>
                          <a:pPr algn="ctr"/>
                          <a:r>
                            <a:rPr lang="es-MX" b="1" dirty="0"/>
                            <a:t>Variables</a:t>
                          </a:r>
                        </a:p>
                      </a:txBody>
                      <a:tcPr/>
                    </a:tc>
                    <a:extLst>
                      <a:ext uri="{0D108BD9-81ED-4DB2-BD59-A6C34878D82A}">
                        <a16:rowId xmlns:a16="http://schemas.microsoft.com/office/drawing/2014/main" val="2742052582"/>
                      </a:ext>
                    </a:extLst>
                  </a:tr>
                  <a:tr h="370840">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p>
                      </a:txBody>
                      <a:tcPr/>
                    </a:tc>
                    <a:extLst>
                      <a:ext uri="{0D108BD9-81ED-4DB2-BD59-A6C34878D82A}">
                        <a16:rowId xmlns:a16="http://schemas.microsoft.com/office/drawing/2014/main" val="1119785278"/>
                      </a:ext>
                    </a:extLst>
                  </a:tr>
                  <a:tr h="370840">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ea typeface="Cambria Math" panose="02040503050406030204" pitchFamily="18" charset="0"/>
                                  </a:rPr>
                                  <m:t>≥</m:t>
                                </m:r>
                              </m:oMath>
                            </m:oMathPara>
                          </a14:m>
                          <a:endParaRPr lang="es-MX" dirty="0"/>
                        </a:p>
                      </a:txBody>
                      <a:tcPr/>
                    </a:tc>
                    <a:extLst>
                      <a:ext uri="{0D108BD9-81ED-4DB2-BD59-A6C34878D82A}">
                        <a16:rowId xmlns:a16="http://schemas.microsoft.com/office/drawing/2014/main" val="576242114"/>
                      </a:ext>
                    </a:extLst>
                  </a:tr>
                  <a:tr h="370840">
                    <a:tc>
                      <a:txBody>
                        <a:bodyPr/>
                        <a:lstStyle/>
                        <a:p>
                          <a:pPr algn="ctr"/>
                          <a:r>
                            <a:rPr lang="es-MX" dirty="0"/>
                            <a:t>=</a:t>
                          </a:r>
                        </a:p>
                      </a:txBody>
                      <a:tcPr/>
                    </a:tc>
                    <a:tc>
                      <a:txBody>
                        <a:bodyPr/>
                        <a:lstStyle/>
                        <a:p>
                          <a:pPr algn="ctr"/>
                          <a:r>
                            <a:rPr lang="es-MX" dirty="0"/>
                            <a:t>irrestricta</a:t>
                          </a:r>
                        </a:p>
                      </a:txBody>
                      <a:tcPr/>
                    </a:tc>
                    <a:extLst>
                      <a:ext uri="{0D108BD9-81ED-4DB2-BD59-A6C34878D82A}">
                        <a16:rowId xmlns:a16="http://schemas.microsoft.com/office/drawing/2014/main" val="2401496208"/>
                      </a:ext>
                    </a:extLst>
                  </a:tr>
                </a:tbl>
              </a:graphicData>
            </a:graphic>
          </p:graphicFrame>
        </mc:Choice>
        <mc:Fallback>
          <p:graphicFrame>
            <p:nvGraphicFramePr>
              <p:cNvPr id="4" name="Tabla 3"/>
              <p:cNvGraphicFramePr>
                <a:graphicFrameLocks noGrp="1"/>
              </p:cNvGraphicFramePr>
              <p:nvPr>
                <p:extLst/>
              </p:nvPr>
            </p:nvGraphicFramePr>
            <p:xfrm>
              <a:off x="3143672" y="2204864"/>
              <a:ext cx="5078689" cy="3881120"/>
            </p:xfrm>
            <a:graphic>
              <a:graphicData uri="http://schemas.openxmlformats.org/drawingml/2006/table">
                <a:tbl>
                  <a:tblPr firstRow="1" bandRow="1">
                    <a:tableStyleId>{5C22544A-7EE6-4342-B048-85BDC9FD1C3A}</a:tableStyleId>
                  </a:tblPr>
                  <a:tblGrid>
                    <a:gridCol w="2030689">
                      <a:extLst>
                        <a:ext uri="{9D8B030D-6E8A-4147-A177-3AD203B41FA5}">
                          <a16:colId xmlns:a16="http://schemas.microsoft.com/office/drawing/2014/main" val="4213175783"/>
                        </a:ext>
                      </a:extLst>
                    </a:gridCol>
                    <a:gridCol w="3048000">
                      <a:extLst>
                        <a:ext uri="{9D8B030D-6E8A-4147-A177-3AD203B41FA5}">
                          <a16:colId xmlns:a16="http://schemas.microsoft.com/office/drawing/2014/main" val="1686928335"/>
                        </a:ext>
                      </a:extLst>
                    </a:gridCol>
                  </a:tblGrid>
                  <a:tr h="914400">
                    <a:tc>
                      <a:txBody>
                        <a:bodyPr/>
                        <a:lstStyle/>
                        <a:p>
                          <a:r>
                            <a:rPr lang="es-MX" dirty="0"/>
                            <a:t>Modelo Caso Max</a:t>
                          </a:r>
                        </a:p>
                        <a:p>
                          <a:r>
                            <a:rPr lang="es-MX" dirty="0"/>
                            <a:t> (Primal</a:t>
                          </a:r>
                          <a:r>
                            <a:rPr lang="es-MX" baseline="0" dirty="0"/>
                            <a:t> o Dual)</a:t>
                          </a:r>
                          <a:endParaRPr lang="es-MX" dirty="0"/>
                        </a:p>
                      </a:txBody>
                      <a:tcPr/>
                    </a:tc>
                    <a:tc>
                      <a:txBody>
                        <a:bodyPr/>
                        <a:lstStyle/>
                        <a:p>
                          <a:r>
                            <a:rPr lang="es-MX" dirty="0"/>
                            <a:t>Modelo Caso Min</a:t>
                          </a:r>
                        </a:p>
                        <a:p>
                          <a:r>
                            <a:rPr lang="es-MX" dirty="0"/>
                            <a:t>(Primal o Dual)</a:t>
                          </a:r>
                        </a:p>
                      </a:txBody>
                      <a:tcPr/>
                    </a:tc>
                    <a:extLst>
                      <a:ext uri="{0D108BD9-81ED-4DB2-BD59-A6C34878D82A}">
                        <a16:rowId xmlns:a16="http://schemas.microsoft.com/office/drawing/2014/main" val="1398440842"/>
                      </a:ext>
                    </a:extLst>
                  </a:tr>
                  <a:tr h="370840">
                    <a:tc>
                      <a:txBody>
                        <a:bodyPr/>
                        <a:lstStyle/>
                        <a:p>
                          <a:pPr algn="ctr"/>
                          <a:r>
                            <a:rPr lang="es-MX" b="1" dirty="0"/>
                            <a:t>Variables</a:t>
                          </a:r>
                        </a:p>
                      </a:txBody>
                      <a:tcPr/>
                    </a:tc>
                    <a:tc>
                      <a:txBody>
                        <a:bodyPr/>
                        <a:lstStyle/>
                        <a:p>
                          <a:pPr algn="ctr"/>
                          <a:r>
                            <a:rPr lang="es-MX" b="1" dirty="0"/>
                            <a:t>Restricciones</a:t>
                          </a:r>
                        </a:p>
                      </a:txBody>
                      <a:tcPr/>
                    </a:tc>
                    <a:extLst>
                      <a:ext uri="{0D108BD9-81ED-4DB2-BD59-A6C34878D82A}">
                        <a16:rowId xmlns:a16="http://schemas.microsoft.com/office/drawing/2014/main" val="3708249397"/>
                      </a:ext>
                    </a:extLst>
                  </a:tr>
                  <a:tr h="370840">
                    <a:tc>
                      <a:txBody>
                        <a:bodyPr/>
                        <a:lstStyle/>
                        <a:p>
                          <a:endParaRPr lang="es-MX"/>
                        </a:p>
                      </a:txBody>
                      <a:tcPr>
                        <a:blipFill>
                          <a:blip r:embed="rId2"/>
                          <a:stretch>
                            <a:fillRect l="-300" t="-354098" r="-151652" b="-624590"/>
                          </a:stretch>
                        </a:blipFill>
                      </a:tcPr>
                    </a:tc>
                    <a:tc>
                      <a:txBody>
                        <a:bodyPr/>
                        <a:lstStyle/>
                        <a:p>
                          <a:endParaRPr lang="es-MX"/>
                        </a:p>
                      </a:txBody>
                      <a:tcPr>
                        <a:blipFill>
                          <a:blip r:embed="rId2"/>
                          <a:stretch>
                            <a:fillRect l="-66667" t="-354098" r="-798" b="-624590"/>
                          </a:stretch>
                        </a:blipFill>
                      </a:tcPr>
                    </a:tc>
                    <a:extLst>
                      <a:ext uri="{0D108BD9-81ED-4DB2-BD59-A6C34878D82A}">
                        <a16:rowId xmlns:a16="http://schemas.microsoft.com/office/drawing/2014/main" val="1442853134"/>
                      </a:ext>
                    </a:extLst>
                  </a:tr>
                  <a:tr h="370840">
                    <a:tc>
                      <a:txBody>
                        <a:bodyPr/>
                        <a:lstStyle/>
                        <a:p>
                          <a:endParaRPr lang="es-MX"/>
                        </a:p>
                      </a:txBody>
                      <a:tcPr>
                        <a:blipFill>
                          <a:blip r:embed="rId2"/>
                          <a:stretch>
                            <a:fillRect l="-300" t="-454098" r="-151652" b="-524590"/>
                          </a:stretch>
                        </a:blipFill>
                      </a:tcPr>
                    </a:tc>
                    <a:tc>
                      <a:txBody>
                        <a:bodyPr/>
                        <a:lstStyle/>
                        <a:p>
                          <a:endParaRPr lang="es-MX"/>
                        </a:p>
                      </a:txBody>
                      <a:tcPr>
                        <a:blipFill>
                          <a:blip r:embed="rId2"/>
                          <a:stretch>
                            <a:fillRect l="-66667" t="-454098" r="-798" b="-524590"/>
                          </a:stretch>
                        </a:blipFill>
                      </a:tcPr>
                    </a:tc>
                    <a:extLst>
                      <a:ext uri="{0D108BD9-81ED-4DB2-BD59-A6C34878D82A}">
                        <a16:rowId xmlns:a16="http://schemas.microsoft.com/office/drawing/2014/main" val="2017718103"/>
                      </a:ext>
                    </a:extLst>
                  </a:tr>
                  <a:tr h="370840">
                    <a:tc>
                      <a:txBody>
                        <a:bodyPr/>
                        <a:lstStyle/>
                        <a:p>
                          <a:pPr algn="ctr"/>
                          <a:r>
                            <a:rPr lang="es-MX" dirty="0"/>
                            <a:t>Irrestricta</a:t>
                          </a:r>
                        </a:p>
                      </a:txBody>
                      <a:tcPr/>
                    </a:tc>
                    <a:tc>
                      <a:txBody>
                        <a:bodyPr/>
                        <a:lstStyle/>
                        <a:p>
                          <a:pPr algn="ctr"/>
                          <a:r>
                            <a:rPr lang="es-MX" dirty="0"/>
                            <a:t>=</a:t>
                          </a:r>
                        </a:p>
                      </a:txBody>
                      <a:tcPr/>
                    </a:tc>
                    <a:extLst>
                      <a:ext uri="{0D108BD9-81ED-4DB2-BD59-A6C34878D82A}">
                        <a16:rowId xmlns:a16="http://schemas.microsoft.com/office/drawing/2014/main" val="3186359568"/>
                      </a:ext>
                    </a:extLst>
                  </a:tr>
                  <a:tr h="370840">
                    <a:tc>
                      <a:txBody>
                        <a:bodyPr/>
                        <a:lstStyle/>
                        <a:p>
                          <a:pPr algn="ctr"/>
                          <a:r>
                            <a:rPr lang="es-MX" b="1" dirty="0"/>
                            <a:t>Restricciones</a:t>
                          </a:r>
                        </a:p>
                      </a:txBody>
                      <a:tcPr/>
                    </a:tc>
                    <a:tc>
                      <a:txBody>
                        <a:bodyPr/>
                        <a:lstStyle/>
                        <a:p>
                          <a:pPr algn="ctr"/>
                          <a:r>
                            <a:rPr lang="es-MX" b="1" dirty="0"/>
                            <a:t>Variables</a:t>
                          </a:r>
                        </a:p>
                      </a:txBody>
                      <a:tcPr/>
                    </a:tc>
                    <a:extLst>
                      <a:ext uri="{0D108BD9-81ED-4DB2-BD59-A6C34878D82A}">
                        <a16:rowId xmlns:a16="http://schemas.microsoft.com/office/drawing/2014/main" val="2742052582"/>
                      </a:ext>
                    </a:extLst>
                  </a:tr>
                  <a:tr h="370840">
                    <a:tc>
                      <a:txBody>
                        <a:bodyPr/>
                        <a:lstStyle/>
                        <a:p>
                          <a:endParaRPr lang="es-MX"/>
                        </a:p>
                      </a:txBody>
                      <a:tcPr>
                        <a:blipFill>
                          <a:blip r:embed="rId2"/>
                          <a:stretch>
                            <a:fillRect l="-300" t="-754098" r="-151652" b="-224590"/>
                          </a:stretch>
                        </a:blipFill>
                      </a:tcPr>
                    </a:tc>
                    <a:tc>
                      <a:txBody>
                        <a:bodyPr/>
                        <a:lstStyle/>
                        <a:p>
                          <a:endParaRPr lang="es-MX"/>
                        </a:p>
                      </a:txBody>
                      <a:tcPr>
                        <a:blipFill>
                          <a:blip r:embed="rId2"/>
                          <a:stretch>
                            <a:fillRect l="-66667" t="-754098" r="-798" b="-224590"/>
                          </a:stretch>
                        </a:blipFill>
                      </a:tcPr>
                    </a:tc>
                    <a:extLst>
                      <a:ext uri="{0D108BD9-81ED-4DB2-BD59-A6C34878D82A}">
                        <a16:rowId xmlns:a16="http://schemas.microsoft.com/office/drawing/2014/main" val="1119785278"/>
                      </a:ext>
                    </a:extLst>
                  </a:tr>
                  <a:tr h="370840">
                    <a:tc>
                      <a:txBody>
                        <a:bodyPr/>
                        <a:lstStyle/>
                        <a:p>
                          <a:endParaRPr lang="es-MX"/>
                        </a:p>
                      </a:txBody>
                      <a:tcPr>
                        <a:blipFill>
                          <a:blip r:embed="rId2"/>
                          <a:stretch>
                            <a:fillRect l="-300" t="-854098" r="-151652" b="-124590"/>
                          </a:stretch>
                        </a:blipFill>
                      </a:tcPr>
                    </a:tc>
                    <a:tc>
                      <a:txBody>
                        <a:bodyPr/>
                        <a:lstStyle/>
                        <a:p>
                          <a:endParaRPr lang="es-MX"/>
                        </a:p>
                      </a:txBody>
                      <a:tcPr>
                        <a:blipFill>
                          <a:blip r:embed="rId2"/>
                          <a:stretch>
                            <a:fillRect l="-66667" t="-854098" r="-798" b="-124590"/>
                          </a:stretch>
                        </a:blipFill>
                      </a:tcPr>
                    </a:tc>
                    <a:extLst>
                      <a:ext uri="{0D108BD9-81ED-4DB2-BD59-A6C34878D82A}">
                        <a16:rowId xmlns:a16="http://schemas.microsoft.com/office/drawing/2014/main" val="576242114"/>
                      </a:ext>
                    </a:extLst>
                  </a:tr>
                  <a:tr h="370840">
                    <a:tc>
                      <a:txBody>
                        <a:bodyPr/>
                        <a:lstStyle/>
                        <a:p>
                          <a:pPr algn="ctr"/>
                          <a:r>
                            <a:rPr lang="es-MX" dirty="0"/>
                            <a:t>=</a:t>
                          </a:r>
                        </a:p>
                      </a:txBody>
                      <a:tcPr/>
                    </a:tc>
                    <a:tc>
                      <a:txBody>
                        <a:bodyPr/>
                        <a:lstStyle/>
                        <a:p>
                          <a:pPr algn="ctr"/>
                          <a:r>
                            <a:rPr lang="es-MX" dirty="0"/>
                            <a:t>irrestricta</a:t>
                          </a:r>
                        </a:p>
                      </a:txBody>
                      <a:tcPr/>
                    </a:tc>
                    <a:extLst>
                      <a:ext uri="{0D108BD9-81ED-4DB2-BD59-A6C34878D82A}">
                        <a16:rowId xmlns:a16="http://schemas.microsoft.com/office/drawing/2014/main" val="2401496208"/>
                      </a:ext>
                    </a:extLst>
                  </a:tr>
                </a:tbl>
              </a:graphicData>
            </a:graphic>
          </p:graphicFrame>
        </mc:Fallback>
      </mc:AlternateContent>
    </p:spTree>
    <p:extLst>
      <p:ext uri="{BB962C8B-B14F-4D97-AF65-F5344CB8AC3E}">
        <p14:creationId xmlns:p14="http://schemas.microsoft.com/office/powerpoint/2010/main" val="332215570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Sea el siguiente modelo, encontrar su dual correspondiente:</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𝑀𝑎𝑥</m:t>
                      </m:r>
                      <m:r>
                        <a:rPr lang="es-MX" b="0" i="1" smtClean="0">
                          <a:latin typeface="Cambria Math" panose="02040503050406030204" pitchFamily="18" charset="0"/>
                        </a:rPr>
                        <m:t> </m:t>
                      </m:r>
                      <m:r>
                        <a:rPr lang="es-MX" b="0" i="1" smtClean="0">
                          <a:latin typeface="Cambria Math" panose="02040503050406030204" pitchFamily="18" charset="0"/>
                        </a:rPr>
                        <m:t>𝑍</m:t>
                      </m:r>
                      <m:r>
                        <a:rPr lang="es-MX" b="0" i="1" smtClean="0">
                          <a:latin typeface="Cambria Math" panose="02040503050406030204" pitchFamily="18" charset="0"/>
                        </a:rPr>
                        <m:t>=4</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+5</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m:t>
                          </m:r>
                        </m:sub>
                      </m:sSub>
                    </m:oMath>
                  </m:oMathPara>
                </a14:m>
                <a:endParaRPr lang="es-MX" b="0"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m:t>
                          </m:r>
                        </m:sub>
                      </m:sSub>
                      <m:r>
                        <a:rPr lang="es-MX" b="0" i="1" smtClean="0">
                          <a:latin typeface="Cambria Math" panose="02040503050406030204" pitchFamily="18" charset="0"/>
                          <a:ea typeface="Cambria Math" panose="02040503050406030204" pitchFamily="18" charset="0"/>
                        </a:rPr>
                        <m:t>≤12</m:t>
                      </m:r>
                    </m:oMath>
                  </m:oMathPara>
                </a14:m>
                <a:endParaRPr lang="es-MX" b="0" dirty="0">
                  <a:ea typeface="Cambria Math" panose="02040503050406030204" pitchFamily="18" charset="0"/>
                </a:endParaRPr>
              </a:p>
              <a:p>
                <a:pPr marL="0" indent="0">
                  <a:buNone/>
                </a:pPr>
                <a:r>
                  <a:rPr lang="es-MX" dirty="0"/>
                  <a:t>3</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2</m:t>
                        </m:r>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sub>
                    </m:sSub>
                    <m:r>
                      <a:rPr lang="es-MX" i="1">
                        <a:latin typeface="Cambria Math" panose="02040503050406030204" pitchFamily="18" charset="0"/>
                        <a:ea typeface="Cambria Math" panose="02040503050406030204" pitchFamily="18" charset="0"/>
                      </a:rPr>
                      <m:t>≤1</m:t>
                    </m:r>
                    <m:r>
                      <a:rPr lang="es-MX" b="0" i="1" smtClean="0">
                        <a:latin typeface="Cambria Math" panose="02040503050406030204" pitchFamily="18" charset="0"/>
                        <a:ea typeface="Cambria Math" panose="02040503050406030204" pitchFamily="18" charset="0"/>
                      </a:rPr>
                      <m:t>8</m:t>
                    </m:r>
                  </m:oMath>
                </a14:m>
                <a:endParaRPr lang="es-MX" dirty="0">
                  <a:ea typeface="Cambria Math" panose="02040503050406030204" pitchFamily="18" charset="0"/>
                </a:endParaRPr>
              </a:p>
              <a:p>
                <a:pPr marL="0" indent="0">
                  <a:buNone/>
                </a:pPr>
                <a:r>
                  <a:rPr lang="es-MX" dirty="0"/>
                  <a:t>Con </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sub>
                      </m:sSub>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30329216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Solución</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𝑤</m:t>
                      </m:r>
                      <m:r>
                        <a:rPr lang="es-MX" b="0" i="1" smtClean="0">
                          <a:latin typeface="Cambria Math" panose="02040503050406030204" pitchFamily="18" charset="0"/>
                        </a:rPr>
                        <m:t>=12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r>
                        <a:rPr lang="es-MX" b="0" i="1" smtClean="0">
                          <a:latin typeface="Cambria Math" panose="02040503050406030204" pitchFamily="18" charset="0"/>
                        </a:rPr>
                        <m:t>+18</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b="0"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r>
                        <a:rPr lang="es-MX" b="0" i="1" smtClean="0">
                          <a:latin typeface="Cambria Math" panose="02040503050406030204" pitchFamily="18" charset="0"/>
                        </a:rPr>
                        <m:t>+3</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≥4</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r>
                        <a:rPr lang="es-MX" b="0" i="1" smtClean="0">
                          <a:latin typeface="Cambria Math" panose="02040503050406030204" pitchFamily="18" charset="0"/>
                        </a:rPr>
                        <m:t>2</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5</m:t>
                      </m:r>
                    </m:oMath>
                  </m:oMathPara>
                </a14:m>
                <a:endParaRPr lang="es-MX" b="0" dirty="0">
                  <a:ea typeface="Cambria Math" panose="02040503050406030204" pitchFamily="18" charset="0"/>
                </a:endParaRPr>
              </a:p>
              <a:p>
                <a:pPr marL="0" indent="0">
                  <a:buNone/>
                </a:pPr>
                <a:r>
                  <a:rPr lang="es-MX" dirty="0"/>
                  <a:t>2</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+2</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−2</m:t>
                    </m:r>
                  </m:oMath>
                </a14:m>
                <a:endParaRPr lang="es-MX" dirty="0"/>
              </a:p>
              <a:p>
                <a:pPr marL="0" indent="0">
                  <a:buNone/>
                </a:pPr>
                <a:r>
                  <a:rPr lang="es-MX" dirty="0"/>
                  <a:t>Con </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220746949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Práctica</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Dado el siguiente modelo, encuentre su dual correspondiente</a:t>
                </a:r>
              </a:p>
              <a:p>
                <a:pPr marL="0" indent="0">
                  <a:buNone/>
                </a:pPr>
                <a14:m>
                  <m:oMathPara xmlns:m="http://schemas.openxmlformats.org/officeDocument/2006/math">
                    <m:oMathParaPr>
                      <m:jc m:val="left"/>
                    </m:oMathParaPr>
                    <m:oMath xmlns:m="http://schemas.openxmlformats.org/officeDocument/2006/math">
                      <m:r>
                        <a:rPr lang="es-MX" i="1">
                          <a:latin typeface="Cambria Math" panose="02040503050406030204" pitchFamily="18" charset="0"/>
                        </a:rPr>
                        <m:t>𝑀𝑖𝑛</m:t>
                      </m:r>
                      <m:r>
                        <a:rPr lang="es-MX" i="1">
                          <a:latin typeface="Cambria Math" panose="02040503050406030204" pitchFamily="18" charset="0"/>
                        </a:rPr>
                        <m:t> </m:t>
                      </m:r>
                      <m:r>
                        <a:rPr lang="es-MX" i="1">
                          <a:latin typeface="Cambria Math" panose="02040503050406030204" pitchFamily="18" charset="0"/>
                        </a:rPr>
                        <m:t>𝑧</m:t>
                      </m:r>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4</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3</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=3</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4</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+3</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≥6</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≤4</m:t>
                      </m:r>
                    </m:oMath>
                  </m:oMathPara>
                </a14:m>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63959839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Método dual simplex</a:t>
            </a:r>
          </a:p>
        </p:txBody>
      </p:sp>
      <p:sp>
        <p:nvSpPr>
          <p:cNvPr id="3" name="Marcador de contenido 2"/>
          <p:cNvSpPr>
            <a:spLocks noGrp="1"/>
          </p:cNvSpPr>
          <p:nvPr>
            <p:ph idx="1"/>
          </p:nvPr>
        </p:nvSpPr>
        <p:spPr/>
        <p:txBody>
          <a:bodyPr/>
          <a:lstStyle/>
          <a:p>
            <a:pPr marL="0" indent="0" algn="just">
              <a:buNone/>
            </a:pPr>
            <a:r>
              <a:rPr lang="es-MX" dirty="0"/>
              <a:t>El método simplex dual se inicia con una solución mejor que óptima y una solución básica no factible. </a:t>
            </a:r>
          </a:p>
          <a:p>
            <a:pPr marL="0" indent="0" algn="just">
              <a:buNone/>
            </a:pPr>
            <a:endParaRPr lang="es-MX" dirty="0"/>
          </a:p>
          <a:p>
            <a:pPr marL="0" indent="0" algn="just">
              <a:buNone/>
            </a:pPr>
            <a:r>
              <a:rPr lang="es-MX" dirty="0"/>
              <a:t>Las condiciones de </a:t>
            </a:r>
            <a:r>
              <a:rPr lang="es-MX" dirty="0" err="1"/>
              <a:t>optimalidad</a:t>
            </a:r>
            <a:r>
              <a:rPr lang="es-MX" dirty="0"/>
              <a:t> y factibilidad están diseñadas para preservar la </a:t>
            </a:r>
            <a:r>
              <a:rPr lang="es-MX" dirty="0" err="1"/>
              <a:t>optimalidad</a:t>
            </a:r>
            <a:r>
              <a:rPr lang="es-MX" dirty="0"/>
              <a:t> de las soluciones básicas a medida que la solución se mueve hacia la factibilidad.</a:t>
            </a:r>
          </a:p>
        </p:txBody>
      </p:sp>
    </p:spTree>
    <p:extLst>
      <p:ext uri="{BB962C8B-B14F-4D97-AF65-F5344CB8AC3E}">
        <p14:creationId xmlns:p14="http://schemas.microsoft.com/office/powerpoint/2010/main" val="339531590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81200" y="764704"/>
                <a:ext cx="8229600" cy="4389120"/>
              </a:xfrm>
            </p:spPr>
            <p:txBody>
              <a:bodyPr>
                <a:noAutofit/>
              </a:bodyPr>
              <a:lstStyle/>
              <a:p>
                <a:pPr marL="0" indent="0">
                  <a:buNone/>
                </a:pPr>
                <a:r>
                  <a:rPr lang="es-MX" b="1" dirty="0"/>
                  <a:t>Condición dual de factibilidad. </a:t>
                </a:r>
                <a:r>
                  <a:rPr lang="es-MX" dirty="0"/>
                  <a:t>La variable de salida,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𝑟</m:t>
                        </m:r>
                      </m:sub>
                    </m:sSub>
                  </m:oMath>
                </a14:m>
                <a:r>
                  <a:rPr lang="es-MX" dirty="0"/>
                  <a:t>, es la variable básica que tiene el valor más negativo (los empates se rompen de forma arbitraria). Si todas las variables básicas son no negativas, el algoritmo se termina.</a:t>
                </a:r>
              </a:p>
              <a:p>
                <a:pPr marL="0" indent="0">
                  <a:buNone/>
                </a:pPr>
                <a:endParaRPr lang="es-MX" dirty="0"/>
              </a:p>
              <a:p>
                <a:pPr marL="0" indent="0">
                  <a:buNone/>
                </a:pPr>
                <a:r>
                  <a:rPr lang="es-MX" b="1" dirty="0"/>
                  <a:t>Condición dual de </a:t>
                </a:r>
                <a:r>
                  <a:rPr lang="es-MX" b="1" dirty="0" err="1"/>
                  <a:t>optimalidad</a:t>
                </a:r>
                <a:r>
                  <a:rPr lang="es-MX" b="1" dirty="0"/>
                  <a:t>. </a:t>
                </a:r>
                <a:r>
                  <a:rPr lang="es-MX" dirty="0"/>
                  <a:t>Dado que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𝑟</m:t>
                        </m:r>
                      </m:sub>
                    </m:sSub>
                  </m:oMath>
                </a14:m>
                <a:r>
                  <a:rPr lang="es-MX" i="1" dirty="0"/>
                  <a:t> </a:t>
                </a:r>
                <a:r>
                  <a:rPr lang="es-MX" dirty="0"/>
                  <a:t>es la variable de salida, sea el costo reducido de la variable no básica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𝑗</m:t>
                        </m:r>
                      </m:sub>
                    </m:sSub>
                  </m:oMath>
                </a14:m>
                <a:r>
                  <a:rPr lang="es-MX" dirty="0"/>
                  <a:t>, y </a:t>
                </a:r>
                <a14:m>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𝛼</m:t>
                        </m:r>
                      </m:e>
                      <m:sub>
                        <m:r>
                          <a:rPr lang="es-MX" b="0" i="1" smtClean="0">
                            <a:latin typeface="Cambria Math" panose="02040503050406030204" pitchFamily="18" charset="0"/>
                          </a:rPr>
                          <m:t>𝑟𝑗</m:t>
                        </m:r>
                      </m:sub>
                    </m:sSub>
                  </m:oMath>
                </a14:m>
                <a:r>
                  <a:rPr lang="es-MX" i="1" dirty="0"/>
                  <a:t> </a:t>
                </a:r>
                <a:r>
                  <a:rPr lang="es-MX" dirty="0"/>
                  <a:t>el coeficiente de restricción en la fila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𝑟</m:t>
                        </m:r>
                      </m:sub>
                    </m:sSub>
                  </m:oMath>
                </a14:m>
                <a:r>
                  <a:rPr lang="es-MX" i="1" dirty="0"/>
                  <a:t> </a:t>
                </a:r>
                <a:r>
                  <a:rPr lang="es-MX" dirty="0"/>
                  <a:t>y en la columna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𝑗</m:t>
                        </m:r>
                      </m:sub>
                    </m:sSub>
                  </m:oMath>
                </a14:m>
                <a:r>
                  <a:rPr lang="es-MX" dirty="0"/>
                  <a:t> de la tabla. La variable de entrada es la variable no básica con</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ea typeface="Cambria Math" panose="02040503050406030204" pitchFamily="18" charset="0"/>
                          </a:rPr>
                          <m:t>𝛼</m:t>
                        </m:r>
                      </m:e>
                      <m:sub>
                        <m:r>
                          <a:rPr lang="es-MX" i="1">
                            <a:latin typeface="Cambria Math" panose="02040503050406030204" pitchFamily="18" charset="0"/>
                          </a:rPr>
                          <m:t>𝑟𝑗</m:t>
                        </m:r>
                      </m:sub>
                    </m:sSub>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a14:m>
                <a:r>
                  <a:rPr lang="es-MX" dirty="0"/>
                  <a:t>, 0 que corresponde a:</a:t>
                </a:r>
              </a:p>
              <a:p>
                <a:pPr marL="0" indent="0">
                  <a:buNone/>
                </a:pPr>
                <a14:m>
                  <m:oMathPara xmlns:m="http://schemas.openxmlformats.org/officeDocument/2006/math">
                    <m:oMathParaPr>
                      <m:jc m:val="centerGroup"/>
                    </m:oMathParaPr>
                    <m:oMath xmlns:m="http://schemas.openxmlformats.org/officeDocument/2006/math">
                      <m:func>
                        <m:funcPr>
                          <m:ctrlPr>
                            <a:rPr lang="es-MX" i="1" smtClean="0">
                              <a:latin typeface="Cambria Math" panose="02040503050406030204" pitchFamily="18" charset="0"/>
                            </a:rPr>
                          </m:ctrlPr>
                        </m:funcPr>
                        <m:fName>
                          <m:limLow>
                            <m:limLowPr>
                              <m:ctrlPr>
                                <a:rPr lang="es-MX" i="1" smtClean="0">
                                  <a:latin typeface="Cambria Math" panose="02040503050406030204" pitchFamily="18" charset="0"/>
                                </a:rPr>
                              </m:ctrlPr>
                            </m:limLowPr>
                            <m:e>
                              <m:r>
                                <m:rPr>
                                  <m:sty m:val="p"/>
                                </m:rPr>
                                <a:rPr lang="es-MX" i="0" smtClean="0">
                                  <a:latin typeface="Cambria Math" panose="02040503050406030204" pitchFamily="18" charset="0"/>
                                </a:rPr>
                                <m:t>min</m:t>
                              </m:r>
                            </m:e>
                            <m:lim>
                              <m:r>
                                <a:rPr lang="es-MX" b="0" i="1" smtClean="0">
                                  <a:latin typeface="Cambria Math" panose="02040503050406030204" pitchFamily="18" charset="0"/>
                                </a:rPr>
                                <m:t>𝑁𝑜</m:t>
                              </m:r>
                              <m:r>
                                <a:rPr lang="es-MX" b="0" i="1" smtClean="0">
                                  <a:latin typeface="Cambria Math" panose="02040503050406030204" pitchFamily="18" charset="0"/>
                                </a:rPr>
                                <m:t> </m:t>
                              </m:r>
                              <m:r>
                                <a:rPr lang="es-MX" b="0" i="1" smtClean="0">
                                  <a:latin typeface="Cambria Math" panose="02040503050406030204" pitchFamily="18" charset="0"/>
                                </a:rPr>
                                <m:t>𝑏</m:t>
                              </m:r>
                              <m:r>
                                <a:rPr lang="es-MX" b="0" i="1" smtClean="0">
                                  <a:latin typeface="Cambria Math" panose="02040503050406030204" pitchFamily="18" charset="0"/>
                                </a:rPr>
                                <m:t>á</m:t>
                              </m:r>
                              <m:r>
                                <a:rPr lang="es-MX" b="0" i="1" smtClean="0">
                                  <a:latin typeface="Cambria Math" panose="02040503050406030204" pitchFamily="18" charset="0"/>
                                </a:rPr>
                                <m:t>𝑠𝑖𝑐𝑎</m:t>
                              </m:r>
                              <m:r>
                                <a:rPr lang="es-MX" b="0" i="1" smtClean="0">
                                  <a:latin typeface="Cambria Math" panose="02040503050406030204" pitchFamily="18" charset="0"/>
                                </a:rPr>
                                <m:t> </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𝑗</m:t>
                                  </m:r>
                                </m:sub>
                              </m:sSub>
                            </m:lim>
                          </m:limLow>
                        </m:fName>
                        <m:e>
                          <m:d>
                            <m:dPr>
                              <m:begChr m:val="{"/>
                              <m:endChr m:val="}"/>
                              <m:ctrlPr>
                                <a:rPr lang="es-MX" i="1" smtClean="0">
                                  <a:latin typeface="Cambria Math" panose="02040503050406030204" pitchFamily="18" charset="0"/>
                                </a:rPr>
                              </m:ctrlPr>
                            </m:dPr>
                            <m:e>
                              <m:d>
                                <m:dPr>
                                  <m:begChr m:val="|"/>
                                  <m:endChr m:val="|"/>
                                  <m:ctrlPr>
                                    <a:rPr lang="es-MX" i="1" smtClean="0">
                                      <a:latin typeface="Cambria Math" panose="02040503050406030204" pitchFamily="18" charset="0"/>
                                    </a:rPr>
                                  </m:ctrlPr>
                                </m:dPr>
                                <m:e>
                                  <m:f>
                                    <m:fPr>
                                      <m:ctrlPr>
                                        <a:rPr lang="es-MX" i="1" smtClean="0">
                                          <a:latin typeface="Cambria Math" panose="02040503050406030204" pitchFamily="18" charset="0"/>
                                        </a:rPr>
                                      </m:ctrlPr>
                                    </m:fPr>
                                    <m:num>
                                      <m:acc>
                                        <m:accPr>
                                          <m:chr m:val="̅"/>
                                          <m:ctrlPr>
                                            <a:rPr lang="es-MX" i="1" smtClean="0">
                                              <a:latin typeface="Cambria Math" panose="02040503050406030204" pitchFamily="18" charset="0"/>
                                            </a:rPr>
                                          </m:ctrlPr>
                                        </m:accPr>
                                        <m:e>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e>
                                      </m:acc>
                                    </m:num>
                                    <m:den>
                                      <m:sSub>
                                        <m:sSubPr>
                                          <m:ctrlPr>
                                            <a:rPr lang="es-MX" i="1" smtClean="0">
                                              <a:latin typeface="Cambria Math" panose="02040503050406030204" pitchFamily="18" charset="0"/>
                                            </a:rPr>
                                          </m:ctrlPr>
                                        </m:sSubPr>
                                        <m:e>
                                          <m:r>
                                            <a:rPr lang="es-MX" i="1">
                                              <a:latin typeface="Cambria Math" panose="02040503050406030204" pitchFamily="18" charset="0"/>
                                              <a:ea typeface="Cambria Math" panose="02040503050406030204" pitchFamily="18" charset="0"/>
                                            </a:rPr>
                                            <m:t>𝛼</m:t>
                                          </m:r>
                                        </m:e>
                                        <m:sub>
                                          <m:r>
                                            <a:rPr lang="es-MX" b="0" i="1" smtClean="0">
                                              <a:latin typeface="Cambria Math" panose="02040503050406030204" pitchFamily="18" charset="0"/>
                                            </a:rPr>
                                            <m:t>𝑖𝑗</m:t>
                                          </m:r>
                                        </m:sub>
                                      </m:sSub>
                                    </m:den>
                                  </m:f>
                                </m:e>
                              </m:d>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ea typeface="Cambria Math" panose="02040503050406030204" pitchFamily="18" charset="0"/>
                                    </a:rPr>
                                    <m:t>𝛼</m:t>
                                  </m:r>
                                </m:e>
                                <m:sub>
                                  <m:r>
                                    <a:rPr lang="es-MX" i="1">
                                      <a:latin typeface="Cambria Math" panose="02040503050406030204" pitchFamily="18" charset="0"/>
                                    </a:rPr>
                                    <m:t>𝑖𝑗</m:t>
                                  </m:r>
                                </m:sub>
                              </m:sSub>
                              <m:r>
                                <a:rPr lang="es-MX" i="1" smtClean="0">
                                  <a:latin typeface="Cambria Math" panose="02040503050406030204" pitchFamily="18" charset="0"/>
                                  <a:ea typeface="Cambria Math" panose="02040503050406030204" pitchFamily="18" charset="0"/>
                                </a:rPr>
                                <m:t>&lt;</m:t>
                              </m:r>
                              <m:r>
                                <a:rPr lang="es-MX" b="0" i="1" smtClean="0">
                                  <a:latin typeface="Cambria Math" panose="02040503050406030204" pitchFamily="18" charset="0"/>
                                  <a:ea typeface="Cambria Math" panose="02040503050406030204" pitchFamily="18" charset="0"/>
                                </a:rPr>
                                <m:t>0</m:t>
                              </m:r>
                            </m:e>
                          </m:d>
                        </m:e>
                      </m:func>
                    </m:oMath>
                  </m:oMathPara>
                </a14:m>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81200" y="764704"/>
                <a:ext cx="8229600" cy="4389120"/>
              </a:xfrm>
              <a:blipFill>
                <a:blip r:embed="rId2"/>
                <a:stretch>
                  <a:fillRect l="-1333" t="-1111" r="-963" b="-26667"/>
                </a:stretch>
              </a:blipFill>
            </p:spPr>
            <p:txBody>
              <a:bodyPr/>
              <a:lstStyle/>
              <a:p>
                <a:r>
                  <a:rPr lang="es-MX">
                    <a:noFill/>
                  </a:rPr>
                  <a:t> </a:t>
                </a:r>
              </a:p>
            </p:txBody>
          </p:sp>
        </mc:Fallback>
      </mc:AlternateContent>
    </p:spTree>
    <p:extLst>
      <p:ext uri="{BB962C8B-B14F-4D97-AF65-F5344CB8AC3E}">
        <p14:creationId xmlns:p14="http://schemas.microsoft.com/office/powerpoint/2010/main" val="404415422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Para iniciar la programación lineal óptima y no factible, se debe cumplir con dos requisitos:</a:t>
                </a:r>
              </a:p>
              <a:p>
                <a:pPr marL="0" indent="0">
                  <a:buNone/>
                </a:pPr>
                <a:endParaRPr lang="es-MX" dirty="0"/>
              </a:p>
              <a:p>
                <a:r>
                  <a:rPr lang="es-MX" b="1" dirty="0"/>
                  <a:t>1. </a:t>
                </a:r>
                <a:r>
                  <a:rPr lang="es-MX" dirty="0"/>
                  <a:t>La función objetivo debe satisfacer la condición de </a:t>
                </a:r>
                <a:r>
                  <a:rPr lang="es-MX" dirty="0" err="1"/>
                  <a:t>optimalidad</a:t>
                </a:r>
                <a:r>
                  <a:rPr lang="es-MX" dirty="0"/>
                  <a:t> del método simplex regular</a:t>
                </a:r>
              </a:p>
              <a:p>
                <a:pPr marL="0" indent="0">
                  <a:buNone/>
                </a:pPr>
                <a:endParaRPr lang="es-MX" dirty="0"/>
              </a:p>
              <a:p>
                <a:r>
                  <a:rPr lang="es-MX" b="1" dirty="0"/>
                  <a:t>2. </a:t>
                </a:r>
                <a:r>
                  <a:rPr lang="es-MX" dirty="0"/>
                  <a:t>Todas las restricciones deben ser del tipo (</a:t>
                </a:r>
                <a14:m>
                  <m:oMath xmlns:m="http://schemas.openxmlformats.org/officeDocument/2006/math">
                    <m:r>
                      <a:rPr lang="es-MX" i="1" smtClean="0">
                        <a:latin typeface="Cambria Math" panose="02040503050406030204" pitchFamily="18" charset="0"/>
                        <a:ea typeface="Cambria Math" panose="02040503050406030204" pitchFamily="18" charset="0"/>
                      </a:rPr>
                      <m:t>≤</m:t>
                    </m:r>
                  </m:oMath>
                </a14:m>
                <a:r>
                  <a:rPr lang="es-MX" dirty="0"/>
                  <a:t>).</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1733425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Los componentes del modelo se pueden identificar así:</a:t>
            </a:r>
            <a:endParaRPr lang="es-MX" dirty="0"/>
          </a:p>
        </p:txBody>
      </p:sp>
      <p:sp>
        <p:nvSpPr>
          <p:cNvPr id="3" name="2 Marcador de contenido"/>
          <p:cNvSpPr>
            <a:spLocks noGrp="1"/>
          </p:cNvSpPr>
          <p:nvPr>
            <p:ph idx="1"/>
          </p:nvPr>
        </p:nvSpPr>
        <p:spPr>
          <a:xfrm>
            <a:off x="1847528" y="1412776"/>
            <a:ext cx="7772400" cy="4114800"/>
          </a:xfrm>
        </p:spPr>
        <p:txBody>
          <a:bodyPr/>
          <a:lstStyle/>
          <a:p>
            <a:pPr marL="0" indent="0" algn="just">
              <a:buNone/>
            </a:pPr>
            <a:endParaRPr lang="es-ES" sz="2800" dirty="0"/>
          </a:p>
          <a:p>
            <a:pPr marL="0" indent="0" algn="just">
              <a:buNone/>
            </a:pPr>
            <a:r>
              <a:rPr lang="es-MX" sz="2800" b="1" dirty="0"/>
              <a:t>Función Objetivo</a:t>
            </a:r>
            <a:r>
              <a:rPr lang="es-MX" sz="2800" dirty="0"/>
              <a:t>:</a:t>
            </a:r>
          </a:p>
          <a:p>
            <a:pPr marL="0" indent="0" algn="just">
              <a:buNone/>
            </a:pPr>
            <a:endParaRPr lang="es-ES" sz="2800" dirty="0"/>
          </a:p>
          <a:p>
            <a:pPr marL="0" indent="0" algn="just">
              <a:buNone/>
            </a:pPr>
            <a:endParaRPr lang="es-ES" sz="2800" dirty="0"/>
          </a:p>
          <a:p>
            <a:pPr marL="0" indent="0" algn="just">
              <a:buNone/>
            </a:pPr>
            <a:endParaRPr lang="es-MX" sz="2800"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892" y="3933056"/>
            <a:ext cx="8378564" cy="1294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4750" y="2924944"/>
            <a:ext cx="4133258" cy="473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5" name="4 CuadroTexto"/>
              <p:cNvSpPr txBox="1"/>
              <p:nvPr/>
            </p:nvSpPr>
            <p:spPr>
              <a:xfrm>
                <a:off x="2236571" y="5775647"/>
                <a:ext cx="6217215" cy="369332"/>
              </a:xfrm>
              <a:prstGeom prst="rect">
                <a:avLst/>
              </a:prstGeom>
              <a:noFill/>
            </p:spPr>
            <p:txBody>
              <a:bodyPr wrap="none" rtlCol="0">
                <a:spAutoFit/>
              </a:bodyPr>
              <a:lstStyle/>
              <a:p>
                <a14:m>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𝑖</m:t>
                        </m:r>
                      </m:sub>
                    </m:sSub>
                    <m:r>
                      <a:rPr lang="es-MX" i="1">
                        <a:latin typeface="Cambria Math"/>
                        <a:ea typeface="Cambria Math"/>
                      </a:rPr>
                      <m:t>≥</m:t>
                    </m:r>
                    <m:r>
                      <a:rPr lang="es-ES" i="1">
                        <a:latin typeface="Cambria Math"/>
                        <a:ea typeface="Cambria Math"/>
                      </a:rPr>
                      <m:t>0</m:t>
                    </m:r>
                  </m:oMath>
                </a14:m>
                <a:r>
                  <a:rPr lang="es-MX" dirty="0"/>
                  <a:t>        para </a:t>
                </a:r>
                <a14:m>
                  <m:oMath xmlns:m="http://schemas.openxmlformats.org/officeDocument/2006/math">
                    <m:r>
                      <a:rPr lang="es-ES" i="1">
                        <a:latin typeface="Cambria Math"/>
                      </a:rPr>
                      <m:t>𝑖</m:t>
                    </m:r>
                    <m:r>
                      <a:rPr lang="es-ES" i="1">
                        <a:latin typeface="Cambria Math"/>
                      </a:rPr>
                      <m:t>=1,2,…,</m:t>
                    </m:r>
                    <m:r>
                      <a:rPr lang="es-ES" i="1">
                        <a:latin typeface="Cambria Math"/>
                      </a:rPr>
                      <m:t>𝑛</m:t>
                    </m:r>
                  </m:oMath>
                </a14:m>
                <a:r>
                  <a:rPr lang="es-MX" dirty="0"/>
                  <a:t>   restricciones de no negatividad</a:t>
                </a:r>
              </a:p>
            </p:txBody>
          </p:sp>
        </mc:Choice>
        <mc:Fallback>
          <p:sp>
            <p:nvSpPr>
              <p:cNvPr id="5" name="4 CuadroTexto"/>
              <p:cNvSpPr txBox="1">
                <a:spLocks noRot="1" noChangeAspect="1" noMove="1" noResize="1" noEditPoints="1" noAdjustHandles="1" noChangeArrowheads="1" noChangeShapeType="1" noTextEdit="1"/>
              </p:cNvSpPr>
              <p:nvPr/>
            </p:nvSpPr>
            <p:spPr>
              <a:xfrm>
                <a:off x="2236571" y="5775647"/>
                <a:ext cx="6217215" cy="369332"/>
              </a:xfrm>
              <a:prstGeom prst="rect">
                <a:avLst/>
              </a:prstGeom>
              <a:blipFill>
                <a:blip r:embed="rId4"/>
                <a:stretch>
                  <a:fillRect t="-8197" b="-24590"/>
                </a:stretch>
              </a:blipFill>
            </p:spPr>
            <p:txBody>
              <a:bodyPr/>
              <a:lstStyle/>
              <a:p>
                <a:r>
                  <a:rPr lang="es-MX">
                    <a:noFill/>
                  </a:rPr>
                  <a:t> </a:t>
                </a:r>
              </a:p>
            </p:txBody>
          </p:sp>
        </mc:Fallback>
      </mc:AlternateContent>
    </p:spTree>
    <p:extLst>
      <p:ext uri="{BB962C8B-B14F-4D97-AF65-F5344CB8AC3E}">
        <p14:creationId xmlns:p14="http://schemas.microsoft.com/office/powerpoint/2010/main" val="241107094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Resolver el siguiente modelo por el dual simplex:</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𝑤</m:t>
                      </m:r>
                      <m:r>
                        <a:rPr lang="es-MX" b="0" i="1" smtClean="0">
                          <a:latin typeface="Cambria Math" panose="02040503050406030204" pitchFamily="18" charset="0"/>
                        </a:rPr>
                        <m:t>=12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r>
                        <a:rPr lang="es-MX" b="0" i="1" smtClean="0">
                          <a:latin typeface="Cambria Math" panose="02040503050406030204" pitchFamily="18" charset="0"/>
                        </a:rPr>
                        <m:t>+18</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b="0"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3</m:t>
                          </m:r>
                          <m:r>
                            <a:rPr lang="es-MX" b="0" i="1" smtClean="0">
                              <a:latin typeface="Cambria Math" panose="02040503050406030204" pitchFamily="18" charset="0"/>
                            </a:rPr>
                            <m:t>𝑦</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≥4</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5</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b="0" i="1" smtClean="0">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−2</m:t>
                      </m:r>
                    </m:oMath>
                  </m:oMathPara>
                </a14:m>
                <a:endParaRPr lang="es-MX" b="0" dirty="0">
                  <a:ea typeface="Cambria Math" panose="02040503050406030204" pitchFamily="18" charset="0"/>
                </a:endParaRPr>
              </a:p>
              <a:p>
                <a:pPr marL="0" indent="0">
                  <a:buNone/>
                </a:pPr>
                <a:r>
                  <a:rPr lang="es-MX" dirty="0">
                    <a:ea typeface="Cambria Math" panose="02040503050406030204" pitchFamily="18" charset="0"/>
                  </a:rPr>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m:t>
                      </m:r>
                    </m:oMath>
                  </m:oMathPara>
                </a14:m>
                <a:endParaRPr lang="es-MX" dirty="0">
                  <a:ea typeface="Cambria Math" panose="02040503050406030204" pitchFamily="18" charset="0"/>
                </a:endParaRPr>
              </a:p>
              <a:p>
                <a:pPr marL="0" indent="0">
                  <a:buNone/>
                </a:pPr>
                <a:endParaRPr lang="es-MX" dirty="0">
                  <a:ea typeface="Cambria Math" panose="02040503050406030204" pitchFamily="18" charset="0"/>
                </a:endParaRPr>
              </a:p>
              <a:p>
                <a:pPr marL="0" indent="0">
                  <a:buNone/>
                </a:pPr>
                <a:endParaRPr lang="es-MX" dirty="0">
                  <a:ea typeface="Cambria Math" panose="02040503050406030204" pitchFamily="18" charset="0"/>
                </a:endParaRPr>
              </a:p>
              <a:p>
                <a:pPr marL="0" indent="0">
                  <a:buNone/>
                </a:pPr>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71242600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2135560" y="1124744"/>
                <a:ext cx="8229600" cy="4389120"/>
              </a:xfrm>
            </p:spPr>
            <p:txBody>
              <a:bodyPr/>
              <a:lstStyle/>
              <a:p>
                <a:pPr marL="0" indent="0">
                  <a:buNone/>
                </a:pPr>
                <a:r>
                  <a:rPr lang="es-MX" dirty="0"/>
                  <a:t>Primero se transforma en su forma estándar sin agregar variables artificiales:</a:t>
                </a:r>
              </a:p>
              <a:p>
                <a:pPr marL="0" indent="0">
                  <a:buNone/>
                </a:pPr>
                <a14:m>
                  <m:oMathPara xmlns:m="http://schemas.openxmlformats.org/officeDocument/2006/math">
                    <m:oMathParaPr>
                      <m:jc m:val="left"/>
                    </m:oMathParaPr>
                    <m:oMath xmlns:m="http://schemas.openxmlformats.org/officeDocument/2006/math">
                      <m:r>
                        <a:rPr lang="es-MX" i="1">
                          <a:latin typeface="Cambria Math" panose="02040503050406030204" pitchFamily="18" charset="0"/>
                        </a:rPr>
                        <m:t>𝑀𝑖𝑛</m:t>
                      </m:r>
                      <m:r>
                        <a:rPr lang="es-MX" i="1">
                          <a:latin typeface="Cambria Math" panose="02040503050406030204" pitchFamily="18" charset="0"/>
                        </a:rPr>
                        <m:t> </m:t>
                      </m:r>
                      <m:r>
                        <a:rPr lang="es-MX" i="1">
                          <a:latin typeface="Cambria Math" panose="02040503050406030204" pitchFamily="18" charset="0"/>
                        </a:rPr>
                        <m:t>𝑤</m:t>
                      </m:r>
                      <m:r>
                        <a:rPr lang="es-MX" i="1">
                          <a:latin typeface="Cambria Math" panose="02040503050406030204" pitchFamily="18" charset="0"/>
                        </a:rPr>
                        <m:t>=12</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+18</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oMath>
                  </m:oMathPara>
                </a14:m>
                <a:endParaRPr lang="es-MX"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3</m:t>
                          </m:r>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smtClean="0">
                              <a:latin typeface="Cambria Math" panose="02040503050406030204" pitchFamily="18" charset="0"/>
                            </a:rPr>
                          </m:ctrlPr>
                        </m:sSubPr>
                        <m:e>
                          <m:r>
                            <a:rPr lang="es-MX" b="0" i="1" dirty="0" smtClean="0">
                              <a:latin typeface="Cambria Math" panose="02040503050406030204" pitchFamily="18" charset="0"/>
                            </a:rPr>
                            <m:t>𝑒</m:t>
                          </m:r>
                        </m:e>
                        <m:sub>
                          <m:r>
                            <a:rPr lang="es-MX" b="0" i="1" dirty="0" smtClean="0">
                              <a:latin typeface="Cambria Math" panose="02040503050406030204" pitchFamily="18" charset="0"/>
                            </a:rPr>
                            <m:t>1</m:t>
                          </m:r>
                        </m:sub>
                      </m:sSub>
                      <m:r>
                        <a:rPr lang="es-MX" b="0" i="1" dirty="0"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4</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a:latin typeface="Cambria Math" panose="02040503050406030204" pitchFamily="18" charset="0"/>
                            </a:rPr>
                          </m:ctrlPr>
                        </m:sSubPr>
                        <m:e>
                          <m:r>
                            <a:rPr lang="es-MX" i="1" dirty="0">
                              <a:latin typeface="Cambria Math" panose="02040503050406030204" pitchFamily="18" charset="0"/>
                            </a:rPr>
                            <m:t>𝑒</m:t>
                          </m:r>
                        </m:e>
                        <m:sub>
                          <m:r>
                            <a:rPr lang="es-MX" b="0" i="1" dirty="0" smtClean="0">
                              <a:latin typeface="Cambria Math" panose="02040503050406030204" pitchFamily="18" charset="0"/>
                            </a:rPr>
                            <m:t>2</m:t>
                          </m:r>
                        </m:sub>
                      </m:sSub>
                      <m:r>
                        <a:rPr lang="es-MX" b="0" i="1" dirty="0"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5</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a:latin typeface="Cambria Math" panose="02040503050406030204" pitchFamily="18" charset="0"/>
                            </a:rPr>
                          </m:ctrlPr>
                        </m:sSubPr>
                        <m:e>
                          <m:r>
                            <a:rPr lang="es-MX" i="1" dirty="0">
                              <a:latin typeface="Cambria Math" panose="02040503050406030204" pitchFamily="18" charset="0"/>
                            </a:rPr>
                            <m:t>𝑒</m:t>
                          </m:r>
                        </m:e>
                        <m:sub>
                          <m:r>
                            <a:rPr lang="es-MX" b="0" i="1" dirty="0" smtClean="0">
                              <a:latin typeface="Cambria Math" panose="02040503050406030204" pitchFamily="18" charset="0"/>
                            </a:rPr>
                            <m:t>3</m:t>
                          </m:r>
                        </m:sub>
                      </m:sSub>
                      <m:r>
                        <a:rPr lang="es-MX" b="0" i="1" dirty="0"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−2</m:t>
                      </m:r>
                    </m:oMath>
                  </m:oMathPara>
                </a14:m>
                <a:endParaRPr lang="es-MX" dirty="0">
                  <a:ea typeface="Cambria Math" panose="02040503050406030204" pitchFamily="18" charset="0"/>
                </a:endParaRPr>
              </a:p>
              <a:p>
                <a:pPr marL="0" indent="0">
                  <a:buNone/>
                </a:pPr>
                <a:r>
                  <a:rPr lang="es-MX" dirty="0">
                    <a:ea typeface="Cambria Math" panose="02040503050406030204" pitchFamily="18" charset="0"/>
                  </a:rPr>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ea typeface="Cambria Math" panose="02040503050406030204" pitchFamily="18" charset="0"/>
                </a:endParaRPr>
              </a:p>
              <a:p>
                <a:pPr marL="0" indent="0">
                  <a:buNone/>
                </a:pPr>
                <a:endParaRPr lang="es-MX" dirty="0"/>
              </a:p>
              <a:p>
                <a:pPr marL="0" indent="0">
                  <a:buNone/>
                </a:pPr>
                <a:endParaRPr lang="es-MX" dirty="0"/>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2135560" y="1124744"/>
                <a:ext cx="8229600" cy="4389120"/>
              </a:xfrm>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40945224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91544" y="764704"/>
                <a:ext cx="8229600" cy="4389120"/>
              </a:xfrm>
            </p:spPr>
            <p:txBody>
              <a:bodyPr/>
              <a:lstStyle/>
              <a:p>
                <a:pPr marL="0" indent="0">
                  <a:buNone/>
                </a:pPr>
                <a:r>
                  <a:rPr lang="es-MX" dirty="0"/>
                  <a:t>Se multiplica por (-1) las restricciones que tienen variables de excedencia</a:t>
                </a:r>
              </a:p>
              <a:p>
                <a:pPr marL="0" indent="0">
                  <a:buNone/>
                </a:pPr>
                <a14:m>
                  <m:oMathPara xmlns:m="http://schemas.openxmlformats.org/officeDocument/2006/math">
                    <m:oMathParaPr>
                      <m:jc m:val="left"/>
                    </m:oMathParaPr>
                    <m:oMath xmlns:m="http://schemas.openxmlformats.org/officeDocument/2006/math">
                      <m:r>
                        <a:rPr lang="es-MX" i="1">
                          <a:latin typeface="Cambria Math" panose="02040503050406030204" pitchFamily="18" charset="0"/>
                        </a:rPr>
                        <m:t>𝑀𝑖𝑛</m:t>
                      </m:r>
                      <m:r>
                        <a:rPr lang="es-MX" i="1">
                          <a:latin typeface="Cambria Math" panose="02040503050406030204" pitchFamily="18" charset="0"/>
                        </a:rPr>
                        <m:t> </m:t>
                      </m:r>
                      <m:r>
                        <a:rPr lang="es-MX" i="1">
                          <a:latin typeface="Cambria Math" panose="02040503050406030204" pitchFamily="18" charset="0"/>
                        </a:rPr>
                        <m:t>𝑤</m:t>
                      </m:r>
                      <m:r>
                        <a:rPr lang="es-MX" i="1">
                          <a:latin typeface="Cambria Math" panose="02040503050406030204" pitchFamily="18" charset="0"/>
                        </a:rPr>
                        <m:t>=12</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+18</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oMath>
                  </m:oMathPara>
                </a14:m>
                <a:endParaRPr lang="es-MX" dirty="0"/>
              </a:p>
              <a:p>
                <a:pPr marL="0" indent="0">
                  <a:buNone/>
                </a:pPr>
                <a:r>
                  <a:rPr lang="es-MX" dirty="0"/>
                  <a:t>s. a.</a:t>
                </a:r>
              </a:p>
              <a:p>
                <a:pPr marL="0" indent="0">
                  <a:buNone/>
                </a:pPr>
                <a:r>
                  <a:rPr lang="es-MX" dirty="0"/>
                  <a:t>-</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3</m:t>
                        </m:r>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a:latin typeface="Cambria Math" panose="02040503050406030204" pitchFamily="18" charset="0"/>
                          </a:rPr>
                        </m:ctrlPr>
                      </m:sSubPr>
                      <m:e>
                        <m:r>
                          <a:rPr lang="es-MX" i="1" dirty="0">
                            <a:latin typeface="Cambria Math" panose="02040503050406030204" pitchFamily="18" charset="0"/>
                          </a:rPr>
                          <m:t>𝑒</m:t>
                        </m:r>
                      </m:e>
                      <m:sub>
                        <m:r>
                          <a:rPr lang="es-MX" i="1" dirty="0">
                            <a:latin typeface="Cambria Math" panose="02040503050406030204" pitchFamily="18" charset="0"/>
                          </a:rPr>
                          <m:t>1</m:t>
                        </m:r>
                      </m:sub>
                    </m:sSub>
                    <m:r>
                      <a:rPr lang="es-MX" i="1" dirty="0">
                        <a:latin typeface="Cambria Math" panose="02040503050406030204" pitchFamily="18" charset="0"/>
                      </a:rPr>
                      <m:t>=</m:t>
                    </m:r>
                    <m:r>
                      <a:rPr lang="es-MX" b="0" i="1" dirty="0"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4</m:t>
                    </m:r>
                  </m:oMath>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b="0" i="1" smtClean="0">
                              <a:latin typeface="Cambria Math" panose="02040503050406030204" pitchFamily="18" charset="0"/>
                            </a:rPr>
                            <m:t>−</m:t>
                          </m:r>
                          <m:r>
                            <a:rPr lang="es-MX" i="1">
                              <a:latin typeface="Cambria Math" panose="02040503050406030204" pitchFamily="18" charset="0"/>
                            </a:rPr>
                            <m:t>𝑦</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a:latin typeface="Cambria Math" panose="02040503050406030204" pitchFamily="18" charset="0"/>
                            </a:rPr>
                          </m:ctrlPr>
                        </m:sSubPr>
                        <m:e>
                          <m:r>
                            <a:rPr lang="es-MX" i="1" dirty="0">
                              <a:latin typeface="Cambria Math" panose="02040503050406030204" pitchFamily="18" charset="0"/>
                            </a:rPr>
                            <m:t>𝑒</m:t>
                          </m:r>
                        </m:e>
                        <m:sub>
                          <m:r>
                            <a:rPr lang="es-MX" i="1" dirty="0">
                              <a:latin typeface="Cambria Math" panose="02040503050406030204" pitchFamily="18" charset="0"/>
                            </a:rPr>
                            <m:t>2</m:t>
                          </m:r>
                        </m:sub>
                      </m:sSub>
                      <m:r>
                        <a:rPr lang="es-MX" i="1" dirty="0">
                          <a:latin typeface="Cambria Math" panose="02040503050406030204" pitchFamily="18" charset="0"/>
                        </a:rPr>
                        <m:t>=</m:t>
                      </m:r>
                      <m:r>
                        <a:rPr lang="es-MX" b="0" i="1" dirty="0"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5</m:t>
                      </m:r>
                    </m:oMath>
                  </m:oMathPara>
                </a14:m>
                <a:endParaRPr lang="es-MX"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1</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b="0" i="1" smtClean="0">
                          <a:latin typeface="Cambria Math" panose="02040503050406030204" pitchFamily="18" charset="0"/>
                        </a:rPr>
                        <m:t>+</m:t>
                      </m:r>
                      <m:sSub>
                        <m:sSubPr>
                          <m:ctrlPr>
                            <a:rPr lang="es-MX" i="1" dirty="0">
                              <a:latin typeface="Cambria Math" panose="02040503050406030204" pitchFamily="18" charset="0"/>
                            </a:rPr>
                          </m:ctrlPr>
                        </m:sSubPr>
                        <m:e>
                          <m:r>
                            <a:rPr lang="es-MX" i="1" dirty="0">
                              <a:latin typeface="Cambria Math" panose="02040503050406030204" pitchFamily="18" charset="0"/>
                            </a:rPr>
                            <m:t>𝑒</m:t>
                          </m:r>
                        </m:e>
                        <m:sub>
                          <m:r>
                            <a:rPr lang="es-MX" i="1" dirty="0">
                              <a:latin typeface="Cambria Math" panose="02040503050406030204" pitchFamily="18" charset="0"/>
                            </a:rPr>
                            <m:t>3</m:t>
                          </m:r>
                        </m:sub>
                      </m:sSub>
                      <m:r>
                        <a:rPr lang="es-MX" i="1" dirty="0">
                          <a:latin typeface="Cambria Math" panose="02040503050406030204" pitchFamily="18" charset="0"/>
                        </a:rPr>
                        <m:t>=</m:t>
                      </m:r>
                      <m:r>
                        <a:rPr lang="es-MX" i="1">
                          <a:latin typeface="Cambria Math" panose="02040503050406030204" pitchFamily="18" charset="0"/>
                          <a:ea typeface="Cambria Math" panose="02040503050406030204" pitchFamily="18" charset="0"/>
                        </a:rPr>
                        <m:t>2</m:t>
                      </m:r>
                    </m:oMath>
                  </m:oMathPara>
                </a14:m>
                <a:endParaRPr lang="es-MX" dirty="0">
                  <a:ea typeface="Cambria Math" panose="02040503050406030204" pitchFamily="18" charset="0"/>
                </a:endParaRPr>
              </a:p>
              <a:p>
                <a:pPr marL="0" indent="0">
                  <a:buNone/>
                </a:pPr>
                <a:r>
                  <a:rPr lang="es-MX" dirty="0">
                    <a:ea typeface="Cambria Math" panose="02040503050406030204" pitchFamily="18" charset="0"/>
                  </a:rPr>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ea typeface="Cambria Math" panose="02040503050406030204" pitchFamily="18" charset="0"/>
                </a:endParaRPr>
              </a:p>
              <a:p>
                <a:pPr marL="0" indent="0">
                  <a:buNone/>
                </a:pPr>
                <a:endParaRPr lang="es-MX" dirty="0"/>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91544" y="764704"/>
                <a:ext cx="8229600" cy="4389120"/>
              </a:xfrm>
              <a:blipFill>
                <a:blip r:embed="rId2"/>
                <a:stretch>
                  <a:fillRect l="-1333" t="-1111"/>
                </a:stretch>
              </a:blipFill>
            </p:spPr>
            <p:txBody>
              <a:bodyPr/>
              <a:lstStyle/>
              <a:p>
                <a:r>
                  <a:rPr lang="es-MX">
                    <a:noFill/>
                  </a:rPr>
                  <a:t> </a:t>
                </a:r>
              </a:p>
            </p:txBody>
          </p:sp>
        </mc:Fallback>
      </mc:AlternateContent>
    </p:spTree>
    <p:extLst>
      <p:ext uri="{BB962C8B-B14F-4D97-AF65-F5344CB8AC3E}">
        <p14:creationId xmlns:p14="http://schemas.microsoft.com/office/powerpoint/2010/main" val="31770116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19536" y="404664"/>
                <a:ext cx="8229600" cy="4389120"/>
              </a:xfrm>
            </p:spPr>
            <p:txBody>
              <a:bodyPr>
                <a:noAutofit/>
              </a:bodyPr>
              <a:lstStyle/>
              <a:p>
                <a:pPr marL="0" indent="0">
                  <a:buNone/>
                </a:pPr>
                <a:r>
                  <a:rPr lang="es-MX" dirty="0"/>
                  <a:t>Se alimenta la tabla y se calculan costos reducidos precios duales, y el valor de z</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Como se muestra en la tabla anterior, se cuenta con </a:t>
                </a:r>
                <a:r>
                  <a:rPr lang="es-MX" dirty="0" err="1"/>
                  <a:t>optimalidad</a:t>
                </a:r>
                <a:r>
                  <a:rPr lang="es-MX" dirty="0"/>
                  <a:t> pero no se tiene factibilidad, por lo que se escoge del lado derecho el número que más </a:t>
                </a:r>
                <a:r>
                  <a:rPr lang="es-MX" dirty="0" err="1"/>
                  <a:t>infactibilidad</a:t>
                </a:r>
                <a:r>
                  <a:rPr lang="es-MX" dirty="0"/>
                  <a:t> contiene (el negativo más grande), que para nuestro caso es el (-5) por lo que la variable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2</m:t>
                        </m:r>
                      </m:sub>
                    </m:sSub>
                  </m:oMath>
                </a14:m>
                <a:r>
                  <a:rPr lang="es-MX" dirty="0"/>
                  <a:t> es la que sale.  </a:t>
                </a:r>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19536" y="404664"/>
                <a:ext cx="8229600" cy="4389120"/>
              </a:xfrm>
              <a:blipFill>
                <a:blip r:embed="rId2"/>
                <a:stretch>
                  <a:fillRect l="-1333" t="-1111" b="-44861"/>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2986336" y="1556792"/>
              <a:ext cx="6096000" cy="224205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762000">
                      <a:extLst>
                        <a:ext uri="{9D8B030D-6E8A-4147-A177-3AD203B41FA5}">
                          <a16:colId xmlns:a16="http://schemas.microsoft.com/office/drawing/2014/main" val="3127263767"/>
                        </a:ext>
                      </a:extLst>
                    </a:gridCol>
                    <a:gridCol w="762000">
                      <a:extLst>
                        <a:ext uri="{9D8B030D-6E8A-4147-A177-3AD203B41FA5}">
                          <a16:colId xmlns:a16="http://schemas.microsoft.com/office/drawing/2014/main" val="1451670208"/>
                        </a:ext>
                      </a:extLst>
                    </a:gridCol>
                    <a:gridCol w="762000">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3882615941"/>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LD</a:t>
                          </a:r>
                        </a:p>
                      </a:txBody>
                      <a:tcPr/>
                    </a:tc>
                    <a:extLst>
                      <a:ext uri="{0D108BD9-81ED-4DB2-BD59-A6C34878D82A}">
                        <a16:rowId xmlns:a16="http://schemas.microsoft.com/office/drawing/2014/main" val="2299858623"/>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-4</a:t>
                          </a:r>
                        </a:p>
                      </a:txBody>
                      <a:tcPr/>
                    </a:tc>
                    <a:extLst>
                      <a:ext uri="{0D108BD9-81ED-4DB2-BD59-A6C34878D82A}">
                        <a16:rowId xmlns:a16="http://schemas.microsoft.com/office/drawing/2014/main" val="3671490688"/>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-1</a:t>
                          </a:r>
                        </a:p>
                      </a:txBody>
                      <a:tcPr/>
                    </a:tc>
                    <a:tc>
                      <a:txBody>
                        <a:bodyPr/>
                        <a:lstStyle/>
                        <a:p>
                          <a:pPr algn="ctr"/>
                          <a:r>
                            <a:rPr lang="es-MX" dirty="0"/>
                            <a:t>-2</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-5</a:t>
                          </a:r>
                        </a:p>
                      </a:txBody>
                      <a:tcPr/>
                    </a:tc>
                    <a:extLst>
                      <a:ext uri="{0D108BD9-81ED-4DB2-BD59-A6C34878D82A}">
                        <a16:rowId xmlns:a16="http://schemas.microsoft.com/office/drawing/2014/main" val="3859452767"/>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-2</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138377404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𝐽</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3</a:t>
                          </a:r>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extLst>
                      <a:ext uri="{0D108BD9-81ED-4DB2-BD59-A6C34878D82A}">
                        <a16:rowId xmlns:a16="http://schemas.microsoft.com/office/drawing/2014/main" val="760320759"/>
                      </a:ext>
                    </a:extLst>
                  </a:tr>
                </a:tbl>
              </a:graphicData>
            </a:graphic>
          </p:graphicFrame>
        </mc:Choice>
        <mc:Fallback>
          <p:graphicFrame>
            <p:nvGraphicFramePr>
              <p:cNvPr id="4" name="Tabla 3"/>
              <p:cNvGraphicFramePr>
                <a:graphicFrameLocks noGrp="1"/>
              </p:cNvGraphicFramePr>
              <p:nvPr>
                <p:extLst/>
              </p:nvPr>
            </p:nvGraphicFramePr>
            <p:xfrm>
              <a:off x="2986336" y="1556792"/>
              <a:ext cx="6096000" cy="224205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762000">
                      <a:extLst>
                        <a:ext uri="{9D8B030D-6E8A-4147-A177-3AD203B41FA5}">
                          <a16:colId xmlns:a16="http://schemas.microsoft.com/office/drawing/2014/main" val="3127263767"/>
                        </a:ext>
                      </a:extLst>
                    </a:gridCol>
                    <a:gridCol w="762000">
                      <a:extLst>
                        <a:ext uri="{9D8B030D-6E8A-4147-A177-3AD203B41FA5}">
                          <a16:colId xmlns:a16="http://schemas.microsoft.com/office/drawing/2014/main" val="1451670208"/>
                        </a:ext>
                      </a:extLst>
                    </a:gridCol>
                    <a:gridCol w="762000">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3882615941"/>
                      </a:ext>
                    </a:extLst>
                  </a:tr>
                  <a:tr h="370840">
                    <a:tc>
                      <a:txBody>
                        <a:bodyPr/>
                        <a:lstStyle/>
                        <a:p>
                          <a:endParaRPr lang="es-MX"/>
                        </a:p>
                      </a:txBody>
                      <a:tcPr>
                        <a:blipFill>
                          <a:blip r:embed="rId3"/>
                          <a:stretch>
                            <a:fillRect l="-641" t="-108197" r="-544872" b="-424590"/>
                          </a:stretch>
                        </a:blipFill>
                      </a:tcPr>
                    </a:tc>
                    <a:tc>
                      <a:txBody>
                        <a:bodyPr/>
                        <a:lstStyle/>
                        <a:p>
                          <a:endParaRPr lang="es-MX"/>
                        </a:p>
                      </a:txBody>
                      <a:tcPr>
                        <a:blipFill>
                          <a:blip r:embed="rId3"/>
                          <a:stretch>
                            <a:fillRect l="-167021" t="-108197" r="-804255" b="-424590"/>
                          </a:stretch>
                        </a:blipFill>
                      </a:tcPr>
                    </a:tc>
                    <a:tc>
                      <a:txBody>
                        <a:bodyPr/>
                        <a:lstStyle/>
                        <a:p>
                          <a:endParaRPr lang="es-MX"/>
                        </a:p>
                      </a:txBody>
                      <a:tcPr>
                        <a:blipFill>
                          <a:blip r:embed="rId3"/>
                          <a:stretch>
                            <a:fillRect l="-200800" t="-108197" r="-504800" b="-424590"/>
                          </a:stretch>
                        </a:blipFill>
                      </a:tcPr>
                    </a:tc>
                    <a:tc>
                      <a:txBody>
                        <a:bodyPr/>
                        <a:lstStyle/>
                        <a:p>
                          <a:endParaRPr lang="es-MX"/>
                        </a:p>
                      </a:txBody>
                      <a:tcPr>
                        <a:blipFill>
                          <a:blip r:embed="rId3"/>
                          <a:stretch>
                            <a:fillRect l="-298413" t="-108197" r="-400794" b="-424590"/>
                          </a:stretch>
                        </a:blipFill>
                      </a:tcPr>
                    </a:tc>
                    <a:tc>
                      <a:txBody>
                        <a:bodyPr/>
                        <a:lstStyle/>
                        <a:p>
                          <a:endParaRPr lang="es-MX"/>
                        </a:p>
                      </a:txBody>
                      <a:tcPr>
                        <a:blipFill>
                          <a:blip r:embed="rId3"/>
                          <a:stretch>
                            <a:fillRect l="-401600" t="-108197" r="-304000" b="-424590"/>
                          </a:stretch>
                        </a:blipFill>
                      </a:tcPr>
                    </a:tc>
                    <a:tc>
                      <a:txBody>
                        <a:bodyPr/>
                        <a:lstStyle/>
                        <a:p>
                          <a:endParaRPr lang="es-MX"/>
                        </a:p>
                      </a:txBody>
                      <a:tcPr>
                        <a:blipFill>
                          <a:blip r:embed="rId3"/>
                          <a:stretch>
                            <a:fillRect l="-501600" t="-108197" r="-204000" b="-424590"/>
                          </a:stretch>
                        </a:blipFill>
                      </a:tcPr>
                    </a:tc>
                    <a:tc>
                      <a:txBody>
                        <a:bodyPr/>
                        <a:lstStyle/>
                        <a:p>
                          <a:endParaRPr lang="es-MX"/>
                        </a:p>
                      </a:txBody>
                      <a:tcPr>
                        <a:blipFill>
                          <a:blip r:embed="rId3"/>
                          <a:stretch>
                            <a:fillRect l="-601600" t="-108197" r="-104000" b="-424590"/>
                          </a:stretch>
                        </a:blipFill>
                      </a:tcPr>
                    </a:tc>
                    <a:tc>
                      <a:txBody>
                        <a:bodyPr/>
                        <a:lstStyle/>
                        <a:p>
                          <a:pPr algn="ctr"/>
                          <a:r>
                            <a:rPr lang="es-MX" dirty="0"/>
                            <a:t>LD</a:t>
                          </a:r>
                        </a:p>
                      </a:txBody>
                      <a:tcPr/>
                    </a:tc>
                    <a:extLst>
                      <a:ext uri="{0D108BD9-81ED-4DB2-BD59-A6C34878D82A}">
                        <a16:rowId xmlns:a16="http://schemas.microsoft.com/office/drawing/2014/main" val="2299858623"/>
                      </a:ext>
                    </a:extLst>
                  </a:tr>
                  <a:tr h="370840">
                    <a:tc>
                      <a:txBody>
                        <a:bodyPr/>
                        <a:lstStyle/>
                        <a:p>
                          <a:pPr algn="ctr"/>
                          <a:r>
                            <a:rPr lang="es-MX" dirty="0"/>
                            <a:t>0</a:t>
                          </a:r>
                        </a:p>
                      </a:txBody>
                      <a:tcPr/>
                    </a:tc>
                    <a:tc>
                      <a:txBody>
                        <a:bodyPr/>
                        <a:lstStyle/>
                        <a:p>
                          <a:endParaRPr lang="es-MX"/>
                        </a:p>
                      </a:txBody>
                      <a:tcPr>
                        <a:blipFill>
                          <a:blip r:embed="rId3"/>
                          <a:stretch>
                            <a:fillRect l="-167021" t="-208197" r="-804255" b="-324590"/>
                          </a:stretch>
                        </a:blipFill>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-4</a:t>
                          </a:r>
                        </a:p>
                      </a:txBody>
                      <a:tcPr/>
                    </a:tc>
                    <a:extLst>
                      <a:ext uri="{0D108BD9-81ED-4DB2-BD59-A6C34878D82A}">
                        <a16:rowId xmlns:a16="http://schemas.microsoft.com/office/drawing/2014/main" val="3671490688"/>
                      </a:ext>
                    </a:extLst>
                  </a:tr>
                  <a:tr h="370840">
                    <a:tc>
                      <a:txBody>
                        <a:bodyPr/>
                        <a:lstStyle/>
                        <a:p>
                          <a:pPr algn="ctr"/>
                          <a:r>
                            <a:rPr lang="es-MX" dirty="0"/>
                            <a:t>0</a:t>
                          </a:r>
                        </a:p>
                      </a:txBody>
                      <a:tcPr/>
                    </a:tc>
                    <a:tc>
                      <a:txBody>
                        <a:bodyPr/>
                        <a:lstStyle/>
                        <a:p>
                          <a:endParaRPr lang="es-MX"/>
                        </a:p>
                      </a:txBody>
                      <a:tcPr>
                        <a:blipFill>
                          <a:blip r:embed="rId3"/>
                          <a:stretch>
                            <a:fillRect l="-167021" t="-308197" r="-804255" b="-224590"/>
                          </a:stretch>
                        </a:blipFill>
                      </a:tcPr>
                    </a:tc>
                    <a:tc>
                      <a:txBody>
                        <a:bodyPr/>
                        <a:lstStyle/>
                        <a:p>
                          <a:pPr algn="ctr"/>
                          <a:r>
                            <a:rPr lang="es-MX" dirty="0"/>
                            <a:t>-1</a:t>
                          </a:r>
                        </a:p>
                      </a:txBody>
                      <a:tcPr/>
                    </a:tc>
                    <a:tc>
                      <a:txBody>
                        <a:bodyPr/>
                        <a:lstStyle/>
                        <a:p>
                          <a:pPr algn="ctr"/>
                          <a:r>
                            <a:rPr lang="es-MX" dirty="0"/>
                            <a:t>-2</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-5</a:t>
                          </a:r>
                        </a:p>
                      </a:txBody>
                      <a:tcPr/>
                    </a:tc>
                    <a:extLst>
                      <a:ext uri="{0D108BD9-81ED-4DB2-BD59-A6C34878D82A}">
                        <a16:rowId xmlns:a16="http://schemas.microsoft.com/office/drawing/2014/main" val="3859452767"/>
                      </a:ext>
                    </a:extLst>
                  </a:tr>
                  <a:tr h="370840">
                    <a:tc>
                      <a:txBody>
                        <a:bodyPr/>
                        <a:lstStyle/>
                        <a:p>
                          <a:pPr algn="ctr"/>
                          <a:r>
                            <a:rPr lang="es-MX" dirty="0"/>
                            <a:t>0</a:t>
                          </a:r>
                        </a:p>
                      </a:txBody>
                      <a:tcPr/>
                    </a:tc>
                    <a:tc>
                      <a:txBody>
                        <a:bodyPr/>
                        <a:lstStyle/>
                        <a:p>
                          <a:endParaRPr lang="es-MX"/>
                        </a:p>
                      </a:txBody>
                      <a:tcPr>
                        <a:blipFill>
                          <a:blip r:embed="rId3"/>
                          <a:stretch>
                            <a:fillRect l="-167021" t="-408197" r="-804255" b="-124590"/>
                          </a:stretch>
                        </a:blipFill>
                      </a:tcPr>
                    </a:tc>
                    <a:tc>
                      <a:txBody>
                        <a:bodyPr/>
                        <a:lstStyle/>
                        <a:p>
                          <a:pPr algn="ctr"/>
                          <a:r>
                            <a:rPr lang="es-MX" dirty="0"/>
                            <a:t>-2</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1383774044"/>
                      </a:ext>
                    </a:extLst>
                  </a:tr>
                  <a:tr h="387858">
                    <a:tc>
                      <a:txBody>
                        <a:bodyPr/>
                        <a:lstStyle/>
                        <a:p>
                          <a:endParaRPr lang="es-MX"/>
                        </a:p>
                      </a:txBody>
                      <a:tcPr>
                        <a:blipFill>
                          <a:blip r:embed="rId3"/>
                          <a:stretch>
                            <a:fillRect l="-641" t="-484375" r="-544872" b="-18750"/>
                          </a:stretch>
                        </a:blipFill>
                      </a:tcPr>
                    </a:tc>
                    <a:tc>
                      <a:txBody>
                        <a:bodyPr/>
                        <a:lstStyle/>
                        <a:p>
                          <a:endParaRPr lang="es-MX"/>
                        </a:p>
                      </a:txBody>
                      <a:tcPr>
                        <a:blipFill>
                          <a:blip r:embed="rId3"/>
                          <a:stretch>
                            <a:fillRect l="-167021" t="-484375" r="-804255" b="-18750"/>
                          </a:stretch>
                        </a:blipFill>
                      </a:tcPr>
                    </a:tc>
                    <a:tc>
                      <a:txBody>
                        <a:bodyPr/>
                        <a:lstStyle/>
                        <a:p>
                          <a:pPr algn="ctr"/>
                          <a:r>
                            <a:rPr lang="es-MX" dirty="0"/>
                            <a:t>3</a:t>
                          </a:r>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extLst>
                      <a:ext uri="{0D108BD9-81ED-4DB2-BD59-A6C34878D82A}">
                        <a16:rowId xmlns:a16="http://schemas.microsoft.com/office/drawing/2014/main" val="760320759"/>
                      </a:ext>
                    </a:extLst>
                  </a:tr>
                </a:tbl>
              </a:graphicData>
            </a:graphic>
          </p:graphicFrame>
        </mc:Fallback>
      </mc:AlternateContent>
    </p:spTree>
    <p:extLst>
      <p:ext uri="{BB962C8B-B14F-4D97-AF65-F5344CB8AC3E}">
        <p14:creationId xmlns:p14="http://schemas.microsoft.com/office/powerpoint/2010/main" val="30586682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91544" y="764704"/>
                <a:ext cx="8229600" cy="2016224"/>
              </a:xfrm>
            </p:spPr>
            <p:txBody>
              <a:bodyPr/>
              <a:lstStyle/>
              <a:p>
                <a:pPr marL="0" indent="0">
                  <a:buNone/>
                </a:pPr>
                <a:r>
                  <a:rPr lang="es-MX" dirty="0"/>
                  <a:t>De acuerdo a la formula </a:t>
                </a:r>
                <a14:m>
                  <m:oMath xmlns:m="http://schemas.openxmlformats.org/officeDocument/2006/math">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acc>
                              <m:accPr>
                                <m:chr m:val="̅"/>
                                <m:ctrlPr>
                                  <a:rPr lang="es-MX" i="1">
                                    <a:latin typeface="Cambria Math" panose="02040503050406030204" pitchFamily="18" charset="0"/>
                                  </a:rPr>
                                </m:ctrlPr>
                              </m:accPr>
                              <m:e>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𝑗</m:t>
                                    </m:r>
                                  </m:sub>
                                </m:sSub>
                              </m:e>
                            </m:acc>
                          </m:num>
                          <m:den>
                            <m:sSub>
                              <m:sSubPr>
                                <m:ctrlPr>
                                  <a:rPr lang="es-MX" i="1">
                                    <a:latin typeface="Cambria Math" panose="02040503050406030204" pitchFamily="18" charset="0"/>
                                  </a:rPr>
                                </m:ctrlPr>
                              </m:sSubPr>
                              <m:e>
                                <m:r>
                                  <a:rPr lang="es-MX" i="1">
                                    <a:latin typeface="Cambria Math" panose="02040503050406030204" pitchFamily="18" charset="0"/>
                                    <a:ea typeface="Cambria Math" panose="02040503050406030204" pitchFamily="18" charset="0"/>
                                  </a:rPr>
                                  <m:t>𝛼</m:t>
                                </m:r>
                              </m:e>
                              <m:sub>
                                <m:r>
                                  <a:rPr lang="es-MX" i="1">
                                    <a:latin typeface="Cambria Math" panose="02040503050406030204" pitchFamily="18" charset="0"/>
                                  </a:rPr>
                                  <m:t>𝑖𝑗</m:t>
                                </m:r>
                              </m:sub>
                            </m:sSub>
                          </m:den>
                        </m:f>
                      </m:e>
                    </m:d>
                  </m:oMath>
                </a14:m>
                <a:r>
                  <a:rPr lang="es-MX" dirty="0"/>
                  <a:t>, se calcula en mínimo para determinar la variable entrante, determinando el pivote y aplicando Gauss </a:t>
                </a:r>
                <a:r>
                  <a:rPr lang="es-MX" dirty="0" err="1"/>
                  <a:t>Jordan</a:t>
                </a:r>
                <a:endParaRPr lang="es-MX" dirty="0"/>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91544" y="764704"/>
                <a:ext cx="8229600" cy="2016224"/>
              </a:xfrm>
              <a:blipFill>
                <a:blip r:embed="rId2"/>
                <a:stretch>
                  <a:fillRect l="-1333"/>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2855640" y="2924944"/>
              <a:ext cx="6096000" cy="326694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996280">
                      <a:extLst>
                        <a:ext uri="{9D8B030D-6E8A-4147-A177-3AD203B41FA5}">
                          <a16:colId xmlns:a16="http://schemas.microsoft.com/office/drawing/2014/main" val="3127263767"/>
                        </a:ext>
                      </a:extLst>
                    </a:gridCol>
                    <a:gridCol w="936104">
                      <a:extLst>
                        <a:ext uri="{9D8B030D-6E8A-4147-A177-3AD203B41FA5}">
                          <a16:colId xmlns:a16="http://schemas.microsoft.com/office/drawing/2014/main" val="1451670208"/>
                        </a:ext>
                      </a:extLst>
                    </a:gridCol>
                    <a:gridCol w="353616">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370840">
                    <a:tc>
                      <a:txBody>
                        <a:bodyPr/>
                        <a:lstStyle/>
                        <a:p>
                          <a:pPr algn="ctr"/>
                          <a:endParaRPr lang="es-MX" dirty="0"/>
                        </a:p>
                      </a:txBody>
                      <a:tcPr/>
                    </a:tc>
                    <a:tc>
                      <a:txBody>
                        <a:bodyPr/>
                        <a:lstStyle/>
                        <a:p>
                          <a:pPr algn="ctr"/>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d>
                                  <m:dPr>
                                    <m:begChr m:val="|"/>
                                    <m:endChr m:val="|"/>
                                    <m:ctrlPr>
                                      <a:rPr lang="es-MX" sz="1200" i="1" smtClean="0">
                                        <a:latin typeface="Cambria Math" panose="02040503050406030204" pitchFamily="18" charset="0"/>
                                      </a:rPr>
                                    </m:ctrlPr>
                                  </m:dPr>
                                  <m:e>
                                    <m:f>
                                      <m:fPr>
                                        <m:ctrlPr>
                                          <a:rPr lang="es-MX" sz="1200" i="1">
                                            <a:latin typeface="Cambria Math" panose="02040503050406030204" pitchFamily="18" charset="0"/>
                                          </a:rPr>
                                        </m:ctrlPr>
                                      </m:fPr>
                                      <m:num>
                                        <m:r>
                                          <a:rPr lang="es-MX" sz="1200" b="1" i="1" smtClean="0">
                                            <a:latin typeface="Cambria Math" panose="02040503050406030204" pitchFamily="18" charset="0"/>
                                          </a:rPr>
                                          <m:t>𝟏𝟐</m:t>
                                        </m:r>
                                      </m:num>
                                      <m:den>
                                        <m:r>
                                          <a:rPr lang="es-MX" sz="1200" b="1" i="1" smtClean="0">
                                            <a:latin typeface="Cambria Math" panose="02040503050406030204" pitchFamily="18" charset="0"/>
                                          </a:rPr>
                                          <m:t>−</m:t>
                                        </m:r>
                                        <m:r>
                                          <a:rPr lang="es-MX" sz="1200" b="1" i="1" smtClean="0">
                                            <a:latin typeface="Cambria Math" panose="02040503050406030204" pitchFamily="18" charset="0"/>
                                          </a:rPr>
                                          <m:t>𝟏</m:t>
                                        </m:r>
                                      </m:den>
                                    </m:f>
                                  </m:e>
                                </m:d>
                                <m:r>
                                  <a:rPr lang="es-MX" sz="1200" b="1" i="1" smtClean="0">
                                    <a:latin typeface="Cambria Math" panose="02040503050406030204" pitchFamily="18" charset="0"/>
                                  </a:rPr>
                                  <m:t>=</m:t>
                                </m:r>
                                <m:r>
                                  <a:rPr lang="es-MX" sz="1200" b="1" i="1" smtClean="0">
                                    <a:latin typeface="Cambria Math" panose="02040503050406030204" pitchFamily="18" charset="0"/>
                                  </a:rPr>
                                  <m:t>𝟏𝟐</m:t>
                                </m:r>
                              </m:oMath>
                            </m:oMathPara>
                          </a14:m>
                          <a:endParaRPr lang="es-MX"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lang="es-MX" sz="1200" i="1" smtClean="0">
                                        <a:latin typeface="Cambria Math" panose="02040503050406030204" pitchFamily="18" charset="0"/>
                                      </a:rPr>
                                    </m:ctrlPr>
                                  </m:dPr>
                                  <m:e>
                                    <m:f>
                                      <m:fPr>
                                        <m:ctrlPr>
                                          <a:rPr lang="es-MX" sz="1200" i="1">
                                            <a:latin typeface="Cambria Math" panose="02040503050406030204" pitchFamily="18" charset="0"/>
                                          </a:rPr>
                                        </m:ctrlPr>
                                      </m:fPr>
                                      <m:num>
                                        <m:r>
                                          <a:rPr lang="es-MX" sz="1200" b="1" i="1" smtClean="0">
                                            <a:latin typeface="Cambria Math" panose="02040503050406030204" pitchFamily="18" charset="0"/>
                                          </a:rPr>
                                          <m:t>𝟏𝟖</m:t>
                                        </m:r>
                                      </m:num>
                                      <m:den>
                                        <m:r>
                                          <a:rPr lang="es-MX" sz="1200" b="1" i="1" smtClean="0">
                                            <a:latin typeface="Cambria Math" panose="02040503050406030204" pitchFamily="18" charset="0"/>
                                          </a:rPr>
                                          <m:t>−</m:t>
                                        </m:r>
                                        <m:r>
                                          <a:rPr lang="es-MX" sz="1200" b="1" i="1" smtClean="0">
                                            <a:latin typeface="Cambria Math" panose="02040503050406030204" pitchFamily="18" charset="0"/>
                                          </a:rPr>
                                          <m:t>𝟐</m:t>
                                        </m:r>
                                      </m:den>
                                    </m:f>
                                  </m:e>
                                </m:d>
                                <m:r>
                                  <a:rPr lang="es-MX" sz="1200" b="1" i="1" smtClean="0">
                                    <a:latin typeface="Cambria Math" panose="02040503050406030204" pitchFamily="18" charset="0"/>
                                  </a:rPr>
                                  <m:t>=</m:t>
                                </m:r>
                                <m:r>
                                  <a:rPr lang="es-MX" sz="1200" b="1" i="1" smtClean="0">
                                    <a:latin typeface="Cambria Math" panose="02040503050406030204" pitchFamily="18" charset="0"/>
                                  </a:rPr>
                                  <m:t>𝟗</m:t>
                                </m:r>
                              </m:oMath>
                            </m:oMathPara>
                          </a14:m>
                          <a:endParaRPr lang="es-MX" sz="1200" dirty="0"/>
                        </a:p>
                        <a:p>
                          <a:pPr algn="ctr"/>
                          <a:endParaRPr lang="es-MX" dirty="0"/>
                        </a:p>
                      </a:txBody>
                      <a:tcPr>
                        <a:blipFill>
                          <a:blip r:embed="rId3"/>
                          <a:tile tx="0" ty="0" sx="100000" sy="100000" flip="none" algn="tl"/>
                        </a:blipFill>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extLst>
                      <a:ext uri="{0D108BD9-81ED-4DB2-BD59-A6C34878D82A}">
                        <a16:rowId xmlns:a16="http://schemas.microsoft.com/office/drawing/2014/main" val="286300950"/>
                      </a:ext>
                    </a:extLst>
                  </a:tr>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2258985425"/>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LD</a:t>
                          </a:r>
                        </a:p>
                      </a:txBody>
                      <a:tcPr/>
                    </a:tc>
                    <a:extLst>
                      <a:ext uri="{0D108BD9-81ED-4DB2-BD59-A6C34878D82A}">
                        <a16:rowId xmlns:a16="http://schemas.microsoft.com/office/drawing/2014/main" val="4134609498"/>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-4</a:t>
                          </a:r>
                        </a:p>
                      </a:txBody>
                      <a:tcPr/>
                    </a:tc>
                    <a:extLst>
                      <a:ext uri="{0D108BD9-81ED-4DB2-BD59-A6C34878D82A}">
                        <a16:rowId xmlns:a16="http://schemas.microsoft.com/office/drawing/2014/main" val="894378400"/>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-1</a:t>
                          </a:r>
                        </a:p>
                      </a:txBody>
                      <a:tcPr/>
                    </a:tc>
                    <a:tc>
                      <a:txBody>
                        <a:bodyPr/>
                        <a:lstStyle/>
                        <a:p>
                          <a:pPr algn="ctr"/>
                          <a:r>
                            <a:rPr lang="es-MX" dirty="0"/>
                            <a:t>-2</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-5</a:t>
                          </a:r>
                        </a:p>
                      </a:txBody>
                      <a:tcPr>
                        <a:blipFill>
                          <a:blip r:embed="rId3"/>
                          <a:tile tx="0" ty="0" sx="100000" sy="100000" flip="none" algn="tl"/>
                        </a:blipFill>
                      </a:tcPr>
                    </a:tc>
                    <a:extLst>
                      <a:ext uri="{0D108BD9-81ED-4DB2-BD59-A6C34878D82A}">
                        <a16:rowId xmlns:a16="http://schemas.microsoft.com/office/drawing/2014/main" val="1357613189"/>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-2</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204779647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𝐽</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3</a:t>
                          </a:r>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extLst>
                      <a:ext uri="{0D108BD9-81ED-4DB2-BD59-A6C34878D82A}">
                        <a16:rowId xmlns:a16="http://schemas.microsoft.com/office/drawing/2014/main" val="236033059"/>
                      </a:ext>
                    </a:extLst>
                  </a:tr>
                </a:tbl>
              </a:graphicData>
            </a:graphic>
          </p:graphicFrame>
        </mc:Choice>
        <mc:Fallback>
          <p:graphicFrame>
            <p:nvGraphicFramePr>
              <p:cNvPr id="4" name="Tabla 3"/>
              <p:cNvGraphicFramePr>
                <a:graphicFrameLocks noGrp="1"/>
              </p:cNvGraphicFramePr>
              <p:nvPr>
                <p:extLst/>
              </p:nvPr>
            </p:nvGraphicFramePr>
            <p:xfrm>
              <a:off x="2855640" y="2924944"/>
              <a:ext cx="6096000" cy="326694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996280">
                      <a:extLst>
                        <a:ext uri="{9D8B030D-6E8A-4147-A177-3AD203B41FA5}">
                          <a16:colId xmlns:a16="http://schemas.microsoft.com/office/drawing/2014/main" val="3127263767"/>
                        </a:ext>
                      </a:extLst>
                    </a:gridCol>
                    <a:gridCol w="936104">
                      <a:extLst>
                        <a:ext uri="{9D8B030D-6E8A-4147-A177-3AD203B41FA5}">
                          <a16:colId xmlns:a16="http://schemas.microsoft.com/office/drawing/2014/main" val="1451670208"/>
                        </a:ext>
                      </a:extLst>
                    </a:gridCol>
                    <a:gridCol w="353616">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772668">
                    <a:tc>
                      <a:txBody>
                        <a:bodyPr/>
                        <a:lstStyle/>
                        <a:p>
                          <a:pPr algn="ctr"/>
                          <a:endParaRPr lang="es-MX" dirty="0"/>
                        </a:p>
                      </a:txBody>
                      <a:tcPr/>
                    </a:tc>
                    <a:tc>
                      <a:txBody>
                        <a:bodyPr/>
                        <a:lstStyle/>
                        <a:p>
                          <a:pPr algn="ctr"/>
                          <a:endParaRPr lang="es-MX" dirty="0"/>
                        </a:p>
                      </a:txBody>
                      <a:tcPr/>
                    </a:tc>
                    <a:tc>
                      <a:txBody>
                        <a:bodyPr/>
                        <a:lstStyle/>
                        <a:p>
                          <a:endParaRPr lang="es-MX"/>
                        </a:p>
                      </a:txBody>
                      <a:tcPr>
                        <a:blipFill>
                          <a:blip r:embed="rId4"/>
                          <a:stretch>
                            <a:fillRect l="-153049" t="-787" r="-360366" b="-335433"/>
                          </a:stretch>
                        </a:blipFill>
                      </a:tcPr>
                    </a:tc>
                    <a:tc>
                      <a:txBody>
                        <a:bodyPr/>
                        <a:lstStyle/>
                        <a:p>
                          <a:endParaRPr lang="es-MX"/>
                        </a:p>
                      </a:txBody>
                      <a:tcPr>
                        <a:blipFill>
                          <a:blip r:embed="rId4"/>
                          <a:stretch>
                            <a:fillRect l="-269481" t="-787" r="-283766" b="-335433"/>
                          </a:stretch>
                        </a:blipFill>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extLst>
                      <a:ext uri="{0D108BD9-81ED-4DB2-BD59-A6C34878D82A}">
                        <a16:rowId xmlns:a16="http://schemas.microsoft.com/office/drawing/2014/main" val="286300950"/>
                      </a:ext>
                    </a:extLst>
                  </a:tr>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2258985425"/>
                      </a:ext>
                    </a:extLst>
                  </a:tr>
                  <a:tr h="370840">
                    <a:tc>
                      <a:txBody>
                        <a:bodyPr/>
                        <a:lstStyle/>
                        <a:p>
                          <a:endParaRPr lang="es-MX"/>
                        </a:p>
                      </a:txBody>
                      <a:tcPr>
                        <a:blipFill>
                          <a:blip r:embed="rId4"/>
                          <a:stretch>
                            <a:fillRect l="-641" t="-309836" r="-544231" b="-498361"/>
                          </a:stretch>
                        </a:blipFill>
                      </a:tcPr>
                    </a:tc>
                    <a:tc>
                      <a:txBody>
                        <a:bodyPr/>
                        <a:lstStyle/>
                        <a:p>
                          <a:endParaRPr lang="es-MX"/>
                        </a:p>
                      </a:txBody>
                      <a:tcPr>
                        <a:blipFill>
                          <a:blip r:embed="rId4"/>
                          <a:stretch>
                            <a:fillRect l="-167021" t="-309836" r="-803191" b="-498361"/>
                          </a:stretch>
                        </a:blipFill>
                      </a:tcPr>
                    </a:tc>
                    <a:tc>
                      <a:txBody>
                        <a:bodyPr/>
                        <a:lstStyle/>
                        <a:p>
                          <a:endParaRPr lang="es-MX"/>
                        </a:p>
                      </a:txBody>
                      <a:tcPr>
                        <a:blipFill>
                          <a:blip r:embed="rId4"/>
                          <a:stretch>
                            <a:fillRect l="-153049" t="-309836" r="-360366" b="-498361"/>
                          </a:stretch>
                        </a:blipFill>
                      </a:tcPr>
                    </a:tc>
                    <a:tc>
                      <a:txBody>
                        <a:bodyPr/>
                        <a:lstStyle/>
                        <a:p>
                          <a:endParaRPr lang="es-MX"/>
                        </a:p>
                      </a:txBody>
                      <a:tcPr>
                        <a:blipFill>
                          <a:blip r:embed="rId4"/>
                          <a:stretch>
                            <a:fillRect l="-269481" t="-309836" r="-283766" b="-498361"/>
                          </a:stretch>
                        </a:blipFill>
                      </a:tcPr>
                    </a:tc>
                    <a:tc>
                      <a:txBody>
                        <a:bodyPr/>
                        <a:lstStyle/>
                        <a:p>
                          <a:endParaRPr lang="es-MX"/>
                        </a:p>
                      </a:txBody>
                      <a:tcPr>
                        <a:blipFill>
                          <a:blip r:embed="rId4"/>
                          <a:stretch>
                            <a:fillRect l="-981034" t="-309836" r="-653448" b="-498361"/>
                          </a:stretch>
                        </a:blipFill>
                      </a:tcPr>
                    </a:tc>
                    <a:tc>
                      <a:txBody>
                        <a:bodyPr/>
                        <a:lstStyle/>
                        <a:p>
                          <a:endParaRPr lang="es-MX"/>
                        </a:p>
                      </a:txBody>
                      <a:tcPr>
                        <a:blipFill>
                          <a:blip r:embed="rId4"/>
                          <a:stretch>
                            <a:fillRect l="-501600" t="-309836" r="-203200" b="-498361"/>
                          </a:stretch>
                        </a:blipFill>
                      </a:tcPr>
                    </a:tc>
                    <a:tc>
                      <a:txBody>
                        <a:bodyPr/>
                        <a:lstStyle/>
                        <a:p>
                          <a:endParaRPr lang="es-MX"/>
                        </a:p>
                      </a:txBody>
                      <a:tcPr>
                        <a:blipFill>
                          <a:blip r:embed="rId4"/>
                          <a:stretch>
                            <a:fillRect l="-601600" t="-309836" r="-103200" b="-498361"/>
                          </a:stretch>
                        </a:blipFill>
                      </a:tcPr>
                    </a:tc>
                    <a:tc>
                      <a:txBody>
                        <a:bodyPr/>
                        <a:lstStyle/>
                        <a:p>
                          <a:pPr algn="ctr"/>
                          <a:r>
                            <a:rPr lang="es-MX" dirty="0"/>
                            <a:t>LD</a:t>
                          </a:r>
                        </a:p>
                      </a:txBody>
                      <a:tcPr/>
                    </a:tc>
                    <a:extLst>
                      <a:ext uri="{0D108BD9-81ED-4DB2-BD59-A6C34878D82A}">
                        <a16:rowId xmlns:a16="http://schemas.microsoft.com/office/drawing/2014/main" val="4134609498"/>
                      </a:ext>
                    </a:extLst>
                  </a:tr>
                  <a:tr h="370840">
                    <a:tc>
                      <a:txBody>
                        <a:bodyPr/>
                        <a:lstStyle/>
                        <a:p>
                          <a:pPr algn="ctr"/>
                          <a:r>
                            <a:rPr lang="es-MX" dirty="0"/>
                            <a:t>0</a:t>
                          </a:r>
                        </a:p>
                      </a:txBody>
                      <a:tcPr/>
                    </a:tc>
                    <a:tc>
                      <a:txBody>
                        <a:bodyPr/>
                        <a:lstStyle/>
                        <a:p>
                          <a:endParaRPr lang="es-MX"/>
                        </a:p>
                      </a:txBody>
                      <a:tcPr>
                        <a:blipFill>
                          <a:blip r:embed="rId4"/>
                          <a:stretch>
                            <a:fillRect l="-167021" t="-409836" r="-803191" b="-398361"/>
                          </a:stretch>
                        </a:blipFill>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-4</a:t>
                          </a:r>
                        </a:p>
                      </a:txBody>
                      <a:tcPr/>
                    </a:tc>
                    <a:extLst>
                      <a:ext uri="{0D108BD9-81ED-4DB2-BD59-A6C34878D82A}">
                        <a16:rowId xmlns:a16="http://schemas.microsoft.com/office/drawing/2014/main" val="894378400"/>
                      </a:ext>
                    </a:extLst>
                  </a:tr>
                  <a:tr h="370840">
                    <a:tc>
                      <a:txBody>
                        <a:bodyPr/>
                        <a:lstStyle/>
                        <a:p>
                          <a:pPr algn="ctr"/>
                          <a:r>
                            <a:rPr lang="es-MX" dirty="0"/>
                            <a:t>0</a:t>
                          </a:r>
                        </a:p>
                      </a:txBody>
                      <a:tcPr/>
                    </a:tc>
                    <a:tc>
                      <a:txBody>
                        <a:bodyPr/>
                        <a:lstStyle/>
                        <a:p>
                          <a:endParaRPr lang="es-MX"/>
                        </a:p>
                      </a:txBody>
                      <a:tcPr>
                        <a:blipFill>
                          <a:blip r:embed="rId4"/>
                          <a:stretch>
                            <a:fillRect l="-167021" t="-509836" r="-803191" b="-298361"/>
                          </a:stretch>
                        </a:blipFill>
                      </a:tcPr>
                    </a:tc>
                    <a:tc>
                      <a:txBody>
                        <a:bodyPr/>
                        <a:lstStyle/>
                        <a:p>
                          <a:pPr algn="ctr"/>
                          <a:r>
                            <a:rPr lang="es-MX" dirty="0"/>
                            <a:t>-1</a:t>
                          </a:r>
                        </a:p>
                      </a:txBody>
                      <a:tcPr/>
                    </a:tc>
                    <a:tc>
                      <a:txBody>
                        <a:bodyPr/>
                        <a:lstStyle/>
                        <a:p>
                          <a:pPr algn="ctr"/>
                          <a:r>
                            <a:rPr lang="es-MX" dirty="0"/>
                            <a:t>-2</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-5</a:t>
                          </a:r>
                        </a:p>
                      </a:txBody>
                      <a:tcPr>
                        <a:blipFill>
                          <a:blip r:embed="rId3"/>
                          <a:tile tx="0" ty="0" sx="100000" sy="100000" flip="none" algn="tl"/>
                        </a:blipFill>
                      </a:tcPr>
                    </a:tc>
                    <a:extLst>
                      <a:ext uri="{0D108BD9-81ED-4DB2-BD59-A6C34878D82A}">
                        <a16:rowId xmlns:a16="http://schemas.microsoft.com/office/drawing/2014/main" val="1357613189"/>
                      </a:ext>
                    </a:extLst>
                  </a:tr>
                  <a:tr h="370840">
                    <a:tc>
                      <a:txBody>
                        <a:bodyPr/>
                        <a:lstStyle/>
                        <a:p>
                          <a:pPr algn="ctr"/>
                          <a:r>
                            <a:rPr lang="es-MX" dirty="0"/>
                            <a:t>0</a:t>
                          </a:r>
                        </a:p>
                      </a:txBody>
                      <a:tcPr/>
                    </a:tc>
                    <a:tc>
                      <a:txBody>
                        <a:bodyPr/>
                        <a:lstStyle/>
                        <a:p>
                          <a:endParaRPr lang="es-MX"/>
                        </a:p>
                      </a:txBody>
                      <a:tcPr>
                        <a:blipFill>
                          <a:blip r:embed="rId4"/>
                          <a:stretch>
                            <a:fillRect l="-167021" t="-609836" r="-803191" b="-198361"/>
                          </a:stretch>
                        </a:blipFill>
                      </a:tcPr>
                    </a:tc>
                    <a:tc>
                      <a:txBody>
                        <a:bodyPr/>
                        <a:lstStyle/>
                        <a:p>
                          <a:pPr algn="ctr"/>
                          <a:r>
                            <a:rPr lang="es-MX" dirty="0"/>
                            <a:t>-2</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2047796472"/>
                      </a:ext>
                    </a:extLst>
                  </a:tr>
                  <a:tr h="640080">
                    <a:tc>
                      <a:txBody>
                        <a:bodyPr/>
                        <a:lstStyle/>
                        <a:p>
                          <a:endParaRPr lang="es-MX"/>
                        </a:p>
                      </a:txBody>
                      <a:tcPr>
                        <a:blipFill>
                          <a:blip r:embed="rId4"/>
                          <a:stretch>
                            <a:fillRect l="-641" t="-412381" r="-544231" b="-15238"/>
                          </a:stretch>
                        </a:blipFill>
                      </a:tcPr>
                    </a:tc>
                    <a:tc>
                      <a:txBody>
                        <a:bodyPr/>
                        <a:lstStyle/>
                        <a:p>
                          <a:endParaRPr lang="es-MX"/>
                        </a:p>
                      </a:txBody>
                      <a:tcPr>
                        <a:blipFill>
                          <a:blip r:embed="rId4"/>
                          <a:stretch>
                            <a:fillRect l="-167021" t="-412381" r="-803191" b="-15238"/>
                          </a:stretch>
                        </a:blipFill>
                      </a:tcPr>
                    </a:tc>
                    <a:tc>
                      <a:txBody>
                        <a:bodyPr/>
                        <a:lstStyle/>
                        <a:p>
                          <a:pPr algn="ctr"/>
                          <a:r>
                            <a:rPr lang="es-MX" dirty="0"/>
                            <a:t>3</a:t>
                          </a:r>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extLst>
                      <a:ext uri="{0D108BD9-81ED-4DB2-BD59-A6C34878D82A}">
                        <a16:rowId xmlns:a16="http://schemas.microsoft.com/office/drawing/2014/main" val="236033059"/>
                      </a:ext>
                    </a:extLst>
                  </a:tr>
                </a:tbl>
              </a:graphicData>
            </a:graphic>
          </p:graphicFrame>
        </mc:Fallback>
      </mc:AlternateContent>
      <p:sp>
        <p:nvSpPr>
          <p:cNvPr id="5" name="Elipse 4"/>
          <p:cNvSpPr/>
          <p:nvPr/>
        </p:nvSpPr>
        <p:spPr>
          <a:xfrm>
            <a:off x="5591944" y="4869160"/>
            <a:ext cx="576064"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1615389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2986336" y="1556792"/>
              <a:ext cx="6096000" cy="224205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762000">
                      <a:extLst>
                        <a:ext uri="{9D8B030D-6E8A-4147-A177-3AD203B41FA5}">
                          <a16:colId xmlns:a16="http://schemas.microsoft.com/office/drawing/2014/main" val="3127263767"/>
                        </a:ext>
                      </a:extLst>
                    </a:gridCol>
                    <a:gridCol w="762000">
                      <a:extLst>
                        <a:ext uri="{9D8B030D-6E8A-4147-A177-3AD203B41FA5}">
                          <a16:colId xmlns:a16="http://schemas.microsoft.com/office/drawing/2014/main" val="1451670208"/>
                        </a:ext>
                      </a:extLst>
                    </a:gridCol>
                    <a:gridCol w="762000">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3882615941"/>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2</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LD</a:t>
                          </a:r>
                        </a:p>
                      </a:txBody>
                      <a:tcPr/>
                    </a:tc>
                    <a:extLst>
                      <a:ext uri="{0D108BD9-81ED-4DB2-BD59-A6C34878D82A}">
                        <a16:rowId xmlns:a16="http://schemas.microsoft.com/office/drawing/2014/main" val="2299858623"/>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½</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-3/2</a:t>
                          </a:r>
                        </a:p>
                      </a:txBody>
                      <a:tcPr/>
                    </a:tc>
                    <a:tc>
                      <a:txBody>
                        <a:bodyPr/>
                        <a:lstStyle/>
                        <a:p>
                          <a:pPr algn="ctr"/>
                          <a:r>
                            <a:rPr lang="es-MX" dirty="0"/>
                            <a:t>0</a:t>
                          </a:r>
                        </a:p>
                      </a:txBody>
                      <a:tcPr/>
                    </a:tc>
                    <a:tc>
                      <a:txBody>
                        <a:bodyPr/>
                        <a:lstStyle/>
                        <a:p>
                          <a:pPr algn="ctr"/>
                          <a:r>
                            <a:rPr lang="es-MX" dirty="0"/>
                            <a:t>7/2</a:t>
                          </a:r>
                        </a:p>
                      </a:txBody>
                      <a:tcPr/>
                    </a:tc>
                    <a:extLst>
                      <a:ext uri="{0D108BD9-81ED-4DB2-BD59-A6C34878D82A}">
                        <a16:rowId xmlns:a16="http://schemas.microsoft.com/office/drawing/2014/main" val="3671490688"/>
                      </a:ext>
                    </a:extLst>
                  </a:tr>
                  <a:tr h="370840">
                    <a:tc>
                      <a:txBody>
                        <a:bodyPr/>
                        <a:lstStyle/>
                        <a:p>
                          <a:pPr algn="ctr"/>
                          <a:r>
                            <a:rPr lang="es-MX" dirty="0"/>
                            <a:t>18</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𝑦</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½</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0</a:t>
                          </a:r>
                        </a:p>
                      </a:txBody>
                      <a:tcPr/>
                    </a:tc>
                    <a:tc>
                      <a:txBody>
                        <a:bodyPr/>
                        <a:lstStyle/>
                        <a:p>
                          <a:pPr algn="ctr"/>
                          <a:r>
                            <a:rPr lang="es-MX" dirty="0"/>
                            <a:t>5/2</a:t>
                          </a:r>
                        </a:p>
                      </a:txBody>
                      <a:tcPr/>
                    </a:tc>
                    <a:extLst>
                      <a:ext uri="{0D108BD9-81ED-4DB2-BD59-A6C34878D82A}">
                        <a16:rowId xmlns:a16="http://schemas.microsoft.com/office/drawing/2014/main" val="3859452767"/>
                      </a:ext>
                    </a:extLst>
                  </a:tr>
                  <a:tr h="370840">
                    <a:tc>
                      <a:txBody>
                        <a:bodyPr/>
                        <a:lstStyle/>
                        <a:p>
                          <a:pPr algn="ct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-3/2</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1</a:t>
                          </a:r>
                        </a:p>
                      </a:txBody>
                      <a:tcPr/>
                    </a:tc>
                    <a:tc>
                      <a:txBody>
                        <a:bodyPr/>
                        <a:lstStyle/>
                        <a:p>
                          <a:pPr algn="ctr"/>
                          <a:r>
                            <a:rPr lang="es-MX" dirty="0"/>
                            <a:t>9/2</a:t>
                          </a:r>
                        </a:p>
                      </a:txBody>
                      <a:tcPr/>
                    </a:tc>
                    <a:extLst>
                      <a:ext uri="{0D108BD9-81ED-4DB2-BD59-A6C34878D82A}">
                        <a16:rowId xmlns:a16="http://schemas.microsoft.com/office/drawing/2014/main" val="138377404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𝐽</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3</a:t>
                          </a:r>
                        </a:p>
                      </a:txBody>
                      <a:tcPr/>
                    </a:tc>
                    <a:tc>
                      <a:txBody>
                        <a:bodyPr/>
                        <a:lstStyle/>
                        <a:p>
                          <a:pPr algn="ctr"/>
                          <a:r>
                            <a:rPr lang="es-MX" dirty="0"/>
                            <a:t>o</a:t>
                          </a:r>
                        </a:p>
                      </a:txBody>
                      <a:tcPr/>
                    </a:tc>
                    <a:tc>
                      <a:txBody>
                        <a:bodyPr/>
                        <a:lstStyle/>
                        <a:p>
                          <a:pPr algn="ctr"/>
                          <a:r>
                            <a:rPr lang="es-MX" dirty="0"/>
                            <a:t>0</a:t>
                          </a:r>
                        </a:p>
                      </a:txBody>
                      <a:tcPr/>
                    </a:tc>
                    <a:tc>
                      <a:txBody>
                        <a:bodyPr/>
                        <a:lstStyle/>
                        <a:p>
                          <a:pPr algn="ctr"/>
                          <a:r>
                            <a:rPr lang="es-MX" dirty="0"/>
                            <a:t>9</a:t>
                          </a:r>
                        </a:p>
                      </a:txBody>
                      <a:tcPr/>
                    </a:tc>
                    <a:tc>
                      <a:txBody>
                        <a:bodyPr/>
                        <a:lstStyle/>
                        <a:p>
                          <a:pPr algn="ctr"/>
                          <a:r>
                            <a:rPr lang="es-MX" dirty="0"/>
                            <a:t>0</a:t>
                          </a:r>
                        </a:p>
                      </a:txBody>
                      <a:tcPr/>
                    </a:tc>
                    <a:tc>
                      <a:txBody>
                        <a:bodyPr/>
                        <a:lstStyle/>
                        <a:p>
                          <a:pPr algn="ctr"/>
                          <a:r>
                            <a:rPr lang="es-MX" dirty="0"/>
                            <a:t>45</a:t>
                          </a:r>
                        </a:p>
                      </a:txBody>
                      <a:tcPr/>
                    </a:tc>
                    <a:extLst>
                      <a:ext uri="{0D108BD9-81ED-4DB2-BD59-A6C34878D82A}">
                        <a16:rowId xmlns:a16="http://schemas.microsoft.com/office/drawing/2014/main" val="760320759"/>
                      </a:ext>
                    </a:extLst>
                  </a:tr>
                </a:tbl>
              </a:graphicData>
            </a:graphic>
          </p:graphicFrame>
        </mc:Choice>
        <mc:Fallback>
          <p:graphicFrame>
            <p:nvGraphicFramePr>
              <p:cNvPr id="4" name="Tabla 3"/>
              <p:cNvGraphicFramePr>
                <a:graphicFrameLocks noGrp="1"/>
              </p:cNvGraphicFramePr>
              <p:nvPr>
                <p:extLst/>
              </p:nvPr>
            </p:nvGraphicFramePr>
            <p:xfrm>
              <a:off x="2986336" y="1556792"/>
              <a:ext cx="6096000" cy="2242058"/>
            </p:xfrm>
            <a:graphic>
              <a:graphicData uri="http://schemas.openxmlformats.org/drawingml/2006/table">
                <a:tbl>
                  <a:tblPr firstRow="1" bandRow="1">
                    <a:tableStyleId>{5C22544A-7EE6-4342-B048-85BDC9FD1C3A}</a:tableStyleId>
                  </a:tblPr>
                  <a:tblGrid>
                    <a:gridCol w="949424">
                      <a:extLst>
                        <a:ext uri="{9D8B030D-6E8A-4147-A177-3AD203B41FA5}">
                          <a16:colId xmlns:a16="http://schemas.microsoft.com/office/drawing/2014/main" val="1647590257"/>
                        </a:ext>
                      </a:extLst>
                    </a:gridCol>
                    <a:gridCol w="574576">
                      <a:extLst>
                        <a:ext uri="{9D8B030D-6E8A-4147-A177-3AD203B41FA5}">
                          <a16:colId xmlns:a16="http://schemas.microsoft.com/office/drawing/2014/main" val="2371202080"/>
                        </a:ext>
                      </a:extLst>
                    </a:gridCol>
                    <a:gridCol w="762000">
                      <a:extLst>
                        <a:ext uri="{9D8B030D-6E8A-4147-A177-3AD203B41FA5}">
                          <a16:colId xmlns:a16="http://schemas.microsoft.com/office/drawing/2014/main" val="3127263767"/>
                        </a:ext>
                      </a:extLst>
                    </a:gridCol>
                    <a:gridCol w="762000">
                      <a:extLst>
                        <a:ext uri="{9D8B030D-6E8A-4147-A177-3AD203B41FA5}">
                          <a16:colId xmlns:a16="http://schemas.microsoft.com/office/drawing/2014/main" val="1451670208"/>
                        </a:ext>
                      </a:extLst>
                    </a:gridCol>
                    <a:gridCol w="762000">
                      <a:extLst>
                        <a:ext uri="{9D8B030D-6E8A-4147-A177-3AD203B41FA5}">
                          <a16:colId xmlns:a16="http://schemas.microsoft.com/office/drawing/2014/main" val="3651337926"/>
                        </a:ext>
                      </a:extLst>
                    </a:gridCol>
                    <a:gridCol w="762000">
                      <a:extLst>
                        <a:ext uri="{9D8B030D-6E8A-4147-A177-3AD203B41FA5}">
                          <a16:colId xmlns:a16="http://schemas.microsoft.com/office/drawing/2014/main" val="1536890611"/>
                        </a:ext>
                      </a:extLst>
                    </a:gridCol>
                    <a:gridCol w="762000">
                      <a:extLst>
                        <a:ext uri="{9D8B030D-6E8A-4147-A177-3AD203B41FA5}">
                          <a16:colId xmlns:a16="http://schemas.microsoft.com/office/drawing/2014/main" val="865275493"/>
                        </a:ext>
                      </a:extLst>
                    </a:gridCol>
                    <a:gridCol w="762000">
                      <a:extLst>
                        <a:ext uri="{9D8B030D-6E8A-4147-A177-3AD203B41FA5}">
                          <a16:colId xmlns:a16="http://schemas.microsoft.com/office/drawing/2014/main" val="2971111067"/>
                        </a:ext>
                      </a:extLst>
                    </a:gridCol>
                  </a:tblGrid>
                  <a:tr h="370840">
                    <a:tc>
                      <a:txBody>
                        <a:bodyPr/>
                        <a:lstStyle/>
                        <a:p>
                          <a:pPr algn="ctr"/>
                          <a:endParaRPr lang="es-MX" dirty="0"/>
                        </a:p>
                      </a:txBody>
                      <a:tcPr/>
                    </a:tc>
                    <a:tc>
                      <a:txBody>
                        <a:bodyPr/>
                        <a:lstStyle/>
                        <a:p>
                          <a:pPr algn="ctr"/>
                          <a:endParaRPr lang="es-MX" dirty="0"/>
                        </a:p>
                      </a:txBody>
                      <a:tcPr/>
                    </a:tc>
                    <a:tc>
                      <a:txBody>
                        <a:bodyPr/>
                        <a:lstStyle/>
                        <a:p>
                          <a:pPr algn="ctr"/>
                          <a:r>
                            <a:rPr lang="es-MX" dirty="0"/>
                            <a:t>12</a:t>
                          </a:r>
                        </a:p>
                      </a:txBody>
                      <a:tcPr/>
                    </a:tc>
                    <a:tc>
                      <a:txBody>
                        <a:bodyPr/>
                        <a:lstStyle/>
                        <a:p>
                          <a:pPr algn="ctr"/>
                          <a:r>
                            <a:rPr lang="es-MX" dirty="0"/>
                            <a:t>18</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endParaRPr lang="es-MX" dirty="0"/>
                        </a:p>
                      </a:txBody>
                      <a:tcPr/>
                    </a:tc>
                    <a:extLst>
                      <a:ext uri="{0D108BD9-81ED-4DB2-BD59-A6C34878D82A}">
                        <a16:rowId xmlns:a16="http://schemas.microsoft.com/office/drawing/2014/main" val="3882615941"/>
                      </a:ext>
                    </a:extLst>
                  </a:tr>
                  <a:tr h="370840">
                    <a:tc>
                      <a:txBody>
                        <a:bodyPr/>
                        <a:lstStyle/>
                        <a:p>
                          <a:endParaRPr lang="es-MX"/>
                        </a:p>
                      </a:txBody>
                      <a:tcPr>
                        <a:blipFill>
                          <a:blip r:embed="rId2"/>
                          <a:stretch>
                            <a:fillRect l="-641" t="-108197" r="-544872" b="-424590"/>
                          </a:stretch>
                        </a:blipFill>
                      </a:tcPr>
                    </a:tc>
                    <a:tc>
                      <a:txBody>
                        <a:bodyPr/>
                        <a:lstStyle/>
                        <a:p>
                          <a:endParaRPr lang="es-MX"/>
                        </a:p>
                      </a:txBody>
                      <a:tcPr>
                        <a:blipFill>
                          <a:blip r:embed="rId2"/>
                          <a:stretch>
                            <a:fillRect l="-167021" t="-108197" r="-804255" b="-424590"/>
                          </a:stretch>
                        </a:blipFill>
                      </a:tcPr>
                    </a:tc>
                    <a:tc>
                      <a:txBody>
                        <a:bodyPr/>
                        <a:lstStyle/>
                        <a:p>
                          <a:endParaRPr lang="es-MX"/>
                        </a:p>
                      </a:txBody>
                      <a:tcPr>
                        <a:blipFill>
                          <a:blip r:embed="rId2"/>
                          <a:stretch>
                            <a:fillRect l="-200800" t="-108197" r="-504800" b="-424590"/>
                          </a:stretch>
                        </a:blipFill>
                      </a:tcPr>
                    </a:tc>
                    <a:tc>
                      <a:txBody>
                        <a:bodyPr/>
                        <a:lstStyle/>
                        <a:p>
                          <a:endParaRPr lang="es-MX"/>
                        </a:p>
                      </a:txBody>
                      <a:tcPr>
                        <a:blipFill>
                          <a:blip r:embed="rId2"/>
                          <a:stretch>
                            <a:fillRect l="-298413" t="-108197" r="-400794" b="-424590"/>
                          </a:stretch>
                        </a:blipFill>
                      </a:tcPr>
                    </a:tc>
                    <a:tc>
                      <a:txBody>
                        <a:bodyPr/>
                        <a:lstStyle/>
                        <a:p>
                          <a:endParaRPr lang="es-MX"/>
                        </a:p>
                      </a:txBody>
                      <a:tcPr>
                        <a:blipFill>
                          <a:blip r:embed="rId2"/>
                          <a:stretch>
                            <a:fillRect l="-401600" t="-108197" r="-304000" b="-424590"/>
                          </a:stretch>
                        </a:blipFill>
                      </a:tcPr>
                    </a:tc>
                    <a:tc>
                      <a:txBody>
                        <a:bodyPr/>
                        <a:lstStyle/>
                        <a:p>
                          <a:endParaRPr lang="es-MX"/>
                        </a:p>
                      </a:txBody>
                      <a:tcPr>
                        <a:blipFill>
                          <a:blip r:embed="rId2"/>
                          <a:stretch>
                            <a:fillRect l="-501600" t="-108197" r="-204000" b="-424590"/>
                          </a:stretch>
                        </a:blipFill>
                      </a:tcPr>
                    </a:tc>
                    <a:tc>
                      <a:txBody>
                        <a:bodyPr/>
                        <a:lstStyle/>
                        <a:p>
                          <a:endParaRPr lang="es-MX"/>
                        </a:p>
                      </a:txBody>
                      <a:tcPr>
                        <a:blipFill>
                          <a:blip r:embed="rId2"/>
                          <a:stretch>
                            <a:fillRect l="-601600" t="-108197" r="-104000" b="-424590"/>
                          </a:stretch>
                        </a:blipFill>
                      </a:tcPr>
                    </a:tc>
                    <a:tc>
                      <a:txBody>
                        <a:bodyPr/>
                        <a:lstStyle/>
                        <a:p>
                          <a:pPr algn="ctr"/>
                          <a:r>
                            <a:rPr lang="es-MX" dirty="0"/>
                            <a:t>LD</a:t>
                          </a:r>
                        </a:p>
                      </a:txBody>
                      <a:tcPr/>
                    </a:tc>
                    <a:extLst>
                      <a:ext uri="{0D108BD9-81ED-4DB2-BD59-A6C34878D82A}">
                        <a16:rowId xmlns:a16="http://schemas.microsoft.com/office/drawing/2014/main" val="2299858623"/>
                      </a:ext>
                    </a:extLst>
                  </a:tr>
                  <a:tr h="370840">
                    <a:tc>
                      <a:txBody>
                        <a:bodyPr/>
                        <a:lstStyle/>
                        <a:p>
                          <a:pPr algn="ctr"/>
                          <a:r>
                            <a:rPr lang="es-MX" dirty="0"/>
                            <a:t>0</a:t>
                          </a:r>
                        </a:p>
                      </a:txBody>
                      <a:tcPr/>
                    </a:tc>
                    <a:tc>
                      <a:txBody>
                        <a:bodyPr/>
                        <a:lstStyle/>
                        <a:p>
                          <a:endParaRPr lang="es-MX"/>
                        </a:p>
                      </a:txBody>
                      <a:tcPr>
                        <a:blipFill>
                          <a:blip r:embed="rId2"/>
                          <a:stretch>
                            <a:fillRect l="-167021" t="-208197" r="-804255" b="-324590"/>
                          </a:stretch>
                        </a:blipFill>
                      </a:tcPr>
                    </a:tc>
                    <a:tc>
                      <a:txBody>
                        <a:bodyPr/>
                        <a:lstStyle/>
                        <a:p>
                          <a:pPr algn="ctr"/>
                          <a:r>
                            <a:rPr lang="es-MX" dirty="0"/>
                            <a:t>½</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-3/2</a:t>
                          </a:r>
                        </a:p>
                      </a:txBody>
                      <a:tcPr/>
                    </a:tc>
                    <a:tc>
                      <a:txBody>
                        <a:bodyPr/>
                        <a:lstStyle/>
                        <a:p>
                          <a:pPr algn="ctr"/>
                          <a:r>
                            <a:rPr lang="es-MX" dirty="0"/>
                            <a:t>0</a:t>
                          </a:r>
                        </a:p>
                      </a:txBody>
                      <a:tcPr/>
                    </a:tc>
                    <a:tc>
                      <a:txBody>
                        <a:bodyPr/>
                        <a:lstStyle/>
                        <a:p>
                          <a:pPr algn="ctr"/>
                          <a:r>
                            <a:rPr lang="es-MX" dirty="0"/>
                            <a:t>7/2</a:t>
                          </a:r>
                        </a:p>
                      </a:txBody>
                      <a:tcPr/>
                    </a:tc>
                    <a:extLst>
                      <a:ext uri="{0D108BD9-81ED-4DB2-BD59-A6C34878D82A}">
                        <a16:rowId xmlns:a16="http://schemas.microsoft.com/office/drawing/2014/main" val="3671490688"/>
                      </a:ext>
                    </a:extLst>
                  </a:tr>
                  <a:tr h="370840">
                    <a:tc>
                      <a:txBody>
                        <a:bodyPr/>
                        <a:lstStyle/>
                        <a:p>
                          <a:pPr algn="ctr"/>
                          <a:r>
                            <a:rPr lang="es-MX" dirty="0"/>
                            <a:t>18</a:t>
                          </a:r>
                        </a:p>
                      </a:txBody>
                      <a:tcPr/>
                    </a:tc>
                    <a:tc>
                      <a:txBody>
                        <a:bodyPr/>
                        <a:lstStyle/>
                        <a:p>
                          <a:endParaRPr lang="es-MX"/>
                        </a:p>
                      </a:txBody>
                      <a:tcPr>
                        <a:blipFill>
                          <a:blip r:embed="rId2"/>
                          <a:stretch>
                            <a:fillRect l="-167021" t="-308197" r="-804255" b="-224590"/>
                          </a:stretch>
                        </a:blipFill>
                      </a:tcPr>
                    </a:tc>
                    <a:tc>
                      <a:txBody>
                        <a:bodyPr/>
                        <a:lstStyle/>
                        <a:p>
                          <a:pPr algn="ctr"/>
                          <a:r>
                            <a:rPr lang="es-MX" dirty="0"/>
                            <a:t>½</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0</a:t>
                          </a:r>
                        </a:p>
                      </a:txBody>
                      <a:tcPr/>
                    </a:tc>
                    <a:tc>
                      <a:txBody>
                        <a:bodyPr/>
                        <a:lstStyle/>
                        <a:p>
                          <a:pPr algn="ctr"/>
                          <a:r>
                            <a:rPr lang="es-MX" dirty="0"/>
                            <a:t>5/2</a:t>
                          </a:r>
                        </a:p>
                      </a:txBody>
                      <a:tcPr/>
                    </a:tc>
                    <a:extLst>
                      <a:ext uri="{0D108BD9-81ED-4DB2-BD59-A6C34878D82A}">
                        <a16:rowId xmlns:a16="http://schemas.microsoft.com/office/drawing/2014/main" val="3859452767"/>
                      </a:ext>
                    </a:extLst>
                  </a:tr>
                  <a:tr h="370840">
                    <a:tc>
                      <a:txBody>
                        <a:bodyPr/>
                        <a:lstStyle/>
                        <a:p>
                          <a:pPr algn="ctr"/>
                          <a:r>
                            <a:rPr lang="es-MX" dirty="0"/>
                            <a:t>0</a:t>
                          </a:r>
                        </a:p>
                      </a:txBody>
                      <a:tcPr/>
                    </a:tc>
                    <a:tc>
                      <a:txBody>
                        <a:bodyPr/>
                        <a:lstStyle/>
                        <a:p>
                          <a:endParaRPr lang="es-MX"/>
                        </a:p>
                      </a:txBody>
                      <a:tcPr>
                        <a:blipFill>
                          <a:blip r:embed="rId2"/>
                          <a:stretch>
                            <a:fillRect l="-167021" t="-408197" r="-804255" b="-124590"/>
                          </a:stretch>
                        </a:blipFill>
                      </a:tcPr>
                    </a:tc>
                    <a:tc>
                      <a:txBody>
                        <a:bodyPr/>
                        <a:lstStyle/>
                        <a:p>
                          <a:pPr algn="ctr"/>
                          <a:r>
                            <a:rPr lang="es-MX" dirty="0"/>
                            <a:t>-3/2</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1</a:t>
                          </a:r>
                        </a:p>
                      </a:txBody>
                      <a:tcPr/>
                    </a:tc>
                    <a:tc>
                      <a:txBody>
                        <a:bodyPr/>
                        <a:lstStyle/>
                        <a:p>
                          <a:pPr algn="ctr"/>
                          <a:r>
                            <a:rPr lang="es-MX" dirty="0"/>
                            <a:t>9/2</a:t>
                          </a:r>
                        </a:p>
                      </a:txBody>
                      <a:tcPr/>
                    </a:tc>
                    <a:extLst>
                      <a:ext uri="{0D108BD9-81ED-4DB2-BD59-A6C34878D82A}">
                        <a16:rowId xmlns:a16="http://schemas.microsoft.com/office/drawing/2014/main" val="1383774044"/>
                      </a:ext>
                    </a:extLst>
                  </a:tr>
                  <a:tr h="387858">
                    <a:tc>
                      <a:txBody>
                        <a:bodyPr/>
                        <a:lstStyle/>
                        <a:p>
                          <a:endParaRPr lang="es-MX"/>
                        </a:p>
                      </a:txBody>
                      <a:tcPr>
                        <a:blipFill>
                          <a:blip r:embed="rId2"/>
                          <a:stretch>
                            <a:fillRect l="-641" t="-484375" r="-544872" b="-18750"/>
                          </a:stretch>
                        </a:blipFill>
                      </a:tcPr>
                    </a:tc>
                    <a:tc>
                      <a:txBody>
                        <a:bodyPr/>
                        <a:lstStyle/>
                        <a:p>
                          <a:endParaRPr lang="es-MX"/>
                        </a:p>
                      </a:txBody>
                      <a:tcPr>
                        <a:blipFill>
                          <a:blip r:embed="rId2"/>
                          <a:stretch>
                            <a:fillRect l="-167021" t="-484375" r="-804255" b="-18750"/>
                          </a:stretch>
                        </a:blipFill>
                      </a:tcPr>
                    </a:tc>
                    <a:tc>
                      <a:txBody>
                        <a:bodyPr/>
                        <a:lstStyle/>
                        <a:p>
                          <a:pPr algn="ctr"/>
                          <a:r>
                            <a:rPr lang="es-MX" dirty="0"/>
                            <a:t>3</a:t>
                          </a:r>
                        </a:p>
                      </a:txBody>
                      <a:tcPr/>
                    </a:tc>
                    <a:tc>
                      <a:txBody>
                        <a:bodyPr/>
                        <a:lstStyle/>
                        <a:p>
                          <a:pPr algn="ctr"/>
                          <a:r>
                            <a:rPr lang="es-MX" dirty="0"/>
                            <a:t>o</a:t>
                          </a:r>
                        </a:p>
                      </a:txBody>
                      <a:tcPr/>
                    </a:tc>
                    <a:tc>
                      <a:txBody>
                        <a:bodyPr/>
                        <a:lstStyle/>
                        <a:p>
                          <a:pPr algn="ctr"/>
                          <a:r>
                            <a:rPr lang="es-MX" dirty="0"/>
                            <a:t>0</a:t>
                          </a:r>
                        </a:p>
                      </a:txBody>
                      <a:tcPr/>
                    </a:tc>
                    <a:tc>
                      <a:txBody>
                        <a:bodyPr/>
                        <a:lstStyle/>
                        <a:p>
                          <a:pPr algn="ctr"/>
                          <a:r>
                            <a:rPr lang="es-MX" dirty="0"/>
                            <a:t>9</a:t>
                          </a:r>
                        </a:p>
                      </a:txBody>
                      <a:tcPr/>
                    </a:tc>
                    <a:tc>
                      <a:txBody>
                        <a:bodyPr/>
                        <a:lstStyle/>
                        <a:p>
                          <a:pPr algn="ctr"/>
                          <a:r>
                            <a:rPr lang="es-MX" dirty="0"/>
                            <a:t>0</a:t>
                          </a:r>
                        </a:p>
                      </a:txBody>
                      <a:tcPr/>
                    </a:tc>
                    <a:tc>
                      <a:txBody>
                        <a:bodyPr/>
                        <a:lstStyle/>
                        <a:p>
                          <a:pPr algn="ctr"/>
                          <a:r>
                            <a:rPr lang="es-MX" dirty="0"/>
                            <a:t>45</a:t>
                          </a:r>
                        </a:p>
                      </a:txBody>
                      <a:tcPr/>
                    </a:tc>
                    <a:extLst>
                      <a:ext uri="{0D108BD9-81ED-4DB2-BD59-A6C34878D82A}">
                        <a16:rowId xmlns:a16="http://schemas.microsoft.com/office/drawing/2014/main" val="760320759"/>
                      </a:ext>
                    </a:extLst>
                  </a:tr>
                </a:tbl>
              </a:graphicData>
            </a:graphic>
          </p:graphicFrame>
        </mc:Fallback>
      </mc:AlternateContent>
      <p:sp>
        <p:nvSpPr>
          <p:cNvPr id="5" name="CuadroTexto 4"/>
          <p:cNvSpPr txBox="1"/>
          <p:nvPr/>
        </p:nvSpPr>
        <p:spPr>
          <a:xfrm>
            <a:off x="2495600" y="476673"/>
            <a:ext cx="7560840" cy="830997"/>
          </a:xfrm>
          <a:prstGeom prst="rect">
            <a:avLst/>
          </a:prstGeom>
          <a:noFill/>
        </p:spPr>
        <p:txBody>
          <a:bodyPr wrap="square" rtlCol="0">
            <a:spAutoFit/>
          </a:bodyPr>
          <a:lstStyle/>
          <a:p>
            <a:r>
              <a:rPr lang="es-MX" sz="2400" dirty="0"/>
              <a:t>Se calculan el valor de z, los costos reducidos y precios duales</a:t>
            </a:r>
          </a:p>
        </p:txBody>
      </p:sp>
      <mc:AlternateContent xmlns:mc="http://schemas.openxmlformats.org/markup-compatibility/2006">
        <mc:Choice xmlns:a14="http://schemas.microsoft.com/office/drawing/2010/main" Requires="a14">
          <p:sp>
            <p:nvSpPr>
              <p:cNvPr id="6" name="CuadroTexto 5"/>
              <p:cNvSpPr txBox="1"/>
              <p:nvPr/>
            </p:nvSpPr>
            <p:spPr>
              <a:xfrm>
                <a:off x="2567608" y="4221089"/>
                <a:ext cx="6912768" cy="2622321"/>
              </a:xfrm>
              <a:prstGeom prst="rect">
                <a:avLst/>
              </a:prstGeom>
              <a:noFill/>
            </p:spPr>
            <p:txBody>
              <a:bodyPr wrap="square" rtlCol="0">
                <a:spAutoFit/>
              </a:bodyPr>
              <a:lstStyle/>
              <a:p>
                <a:r>
                  <a:rPr lang="es-MX" dirty="0"/>
                  <a:t>Como se logra ver en la tabla, se recupera factibilidad y no se pierde </a:t>
                </a:r>
                <a:r>
                  <a:rPr lang="es-MX" dirty="0" err="1"/>
                  <a:t>optimalidad</a:t>
                </a:r>
                <a:r>
                  <a:rPr lang="es-MX" dirty="0"/>
                  <a:t>, por lo que:</a:t>
                </a:r>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𝑒</m:t>
                          </m:r>
                        </m:e>
                        <m:sub>
                          <m:r>
                            <a:rPr lang="es-MX" i="1">
                              <a:latin typeface="Cambria Math" panose="02040503050406030204" pitchFamily="18" charset="0"/>
                            </a:rPr>
                            <m:t>1</m:t>
                          </m:r>
                        </m:sub>
                        <m:sup>
                          <m:r>
                            <a:rPr lang="es-MX" i="1">
                              <a:latin typeface="Cambria Math" panose="02040503050406030204" pitchFamily="18" charset="0"/>
                            </a:rPr>
                            <m:t>∗</m:t>
                          </m:r>
                        </m:sup>
                      </m:sSubSup>
                      <m:r>
                        <a:rPr lang="es-MX" i="1">
                          <a:latin typeface="Cambria Math" panose="02040503050406030204" pitchFamily="18" charset="0"/>
                        </a:rPr>
                        <m:t>=7/2</m:t>
                      </m:r>
                    </m:oMath>
                  </m:oMathPara>
                </a14:m>
                <a:endParaRPr lang="es-MX" dirty="0"/>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𝑦</m:t>
                          </m:r>
                        </m:e>
                        <m:sub>
                          <m:r>
                            <a:rPr lang="es-MX" i="1">
                              <a:latin typeface="Cambria Math" panose="02040503050406030204" pitchFamily="18" charset="0"/>
                            </a:rPr>
                            <m:t>2</m:t>
                          </m:r>
                        </m:sub>
                        <m:sup>
                          <m:r>
                            <a:rPr lang="es-MX" i="1">
                              <a:latin typeface="Cambria Math" panose="02040503050406030204" pitchFamily="18" charset="0"/>
                            </a:rPr>
                            <m:t>∗</m:t>
                          </m:r>
                        </m:sup>
                      </m:sSubSup>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5</m:t>
                          </m:r>
                        </m:num>
                        <m:den>
                          <m:r>
                            <a:rPr lang="es-MX" i="1">
                              <a:latin typeface="Cambria Math" panose="02040503050406030204" pitchFamily="18" charset="0"/>
                            </a:rPr>
                            <m:t>2</m:t>
                          </m:r>
                        </m:den>
                      </m:f>
                    </m:oMath>
                  </m:oMathPara>
                </a14:m>
                <a:endParaRPr lang="es-MX" dirty="0"/>
              </a:p>
              <a:p>
                <a:endParaRPr lang="es-MX" dirty="0"/>
              </a:p>
              <a:p>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𝑒</m:t>
                        </m:r>
                      </m:e>
                      <m:sub>
                        <m:r>
                          <a:rPr lang="es-MX" i="1">
                            <a:latin typeface="Cambria Math" panose="02040503050406030204" pitchFamily="18" charset="0"/>
                          </a:rPr>
                          <m:t>3</m:t>
                        </m:r>
                      </m:sub>
                      <m:sup>
                        <m:r>
                          <a:rPr lang="es-MX" i="1">
                            <a:latin typeface="Cambria Math" panose="02040503050406030204" pitchFamily="18" charset="0"/>
                          </a:rPr>
                          <m:t>∗</m:t>
                        </m:r>
                      </m:sup>
                    </m:sSubSup>
                  </m:oMath>
                </a14:m>
                <a:r>
                  <a:rPr lang="es-MX" dirty="0"/>
                  <a:t>=9/2</a:t>
                </a:r>
              </a:p>
              <a:p>
                <a:endParaRPr lang="es-MX" dirty="0"/>
              </a:p>
              <a:p>
                <a:pPr/>
                <a14:m>
                  <m:oMathPara xmlns:m="http://schemas.openxmlformats.org/officeDocument/2006/math">
                    <m:oMathParaPr>
                      <m:jc m:val="left"/>
                    </m:oMathParaPr>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𝑧</m:t>
                          </m:r>
                        </m:e>
                        <m:sup>
                          <m:r>
                            <a:rPr lang="es-MX" i="1">
                              <a:latin typeface="Cambria Math" panose="02040503050406030204" pitchFamily="18" charset="0"/>
                            </a:rPr>
                            <m:t>∗</m:t>
                          </m:r>
                        </m:sup>
                      </m:sSup>
                      <m:r>
                        <a:rPr lang="es-MX" i="1">
                          <a:latin typeface="Cambria Math" panose="02040503050406030204" pitchFamily="18" charset="0"/>
                        </a:rPr>
                        <m:t>=45</m:t>
                      </m:r>
                    </m:oMath>
                  </m:oMathPara>
                </a14:m>
                <a:endParaRPr lang="es-MX" dirty="0"/>
              </a:p>
            </p:txBody>
          </p:sp>
        </mc:Choice>
        <mc:Fallback>
          <p:sp>
            <p:nvSpPr>
              <p:cNvPr id="6" name="CuadroTexto 5"/>
              <p:cNvSpPr txBox="1">
                <a:spLocks noRot="1" noChangeAspect="1" noMove="1" noResize="1" noEditPoints="1" noAdjustHandles="1" noChangeArrowheads="1" noChangeShapeType="1" noTextEdit="1"/>
              </p:cNvSpPr>
              <p:nvPr/>
            </p:nvSpPr>
            <p:spPr>
              <a:xfrm>
                <a:off x="2567608" y="4221089"/>
                <a:ext cx="6912768" cy="2622321"/>
              </a:xfrm>
              <a:prstGeom prst="rect">
                <a:avLst/>
              </a:prstGeom>
              <a:blipFill>
                <a:blip r:embed="rId3"/>
                <a:stretch>
                  <a:fillRect l="-705" t="-1160"/>
                </a:stretch>
              </a:blipFill>
            </p:spPr>
            <p:txBody>
              <a:bodyPr/>
              <a:lstStyle/>
              <a:p>
                <a:r>
                  <a:rPr lang="es-MX">
                    <a:noFill/>
                  </a:rPr>
                  <a:t> </a:t>
                </a:r>
              </a:p>
            </p:txBody>
          </p:sp>
        </mc:Fallback>
      </mc:AlternateContent>
    </p:spTree>
    <p:extLst>
      <p:ext uri="{BB962C8B-B14F-4D97-AF65-F5344CB8AC3E}">
        <p14:creationId xmlns:p14="http://schemas.microsoft.com/office/powerpoint/2010/main" val="6591023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Practica</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Resuelva el siguiente modelo por dual simplex:</a:t>
                </a:r>
              </a:p>
              <a:p>
                <a:pPr marL="0" indent="0">
                  <a:buNone/>
                </a:pPr>
                <a:r>
                  <a:rPr lang="es-MX" dirty="0"/>
                  <a:t>M</a:t>
                </a:r>
                <a14:m>
                  <m:oMath xmlns:m="http://schemas.openxmlformats.org/officeDocument/2006/math">
                    <m:r>
                      <a:rPr lang="es-MX" i="1">
                        <a:latin typeface="Cambria Math" panose="02040503050406030204" pitchFamily="18" charset="0"/>
                      </a:rPr>
                      <m:t>𝑖𝑛</m:t>
                    </m:r>
                    <m:r>
                      <a:rPr lang="es-MX" i="1">
                        <a:latin typeface="Cambria Math" panose="02040503050406030204" pitchFamily="18" charset="0"/>
                      </a:rPr>
                      <m:t> </m:t>
                    </m:r>
                    <m:r>
                      <a:rPr lang="es-MX" i="1">
                        <a:latin typeface="Cambria Math" panose="02040503050406030204" pitchFamily="18" charset="0"/>
                      </a:rPr>
                      <m:t>𝑤</m:t>
                    </m:r>
                    <m:r>
                      <a:rPr lang="es-MX" i="1">
                        <a:latin typeface="Cambria Math" panose="02040503050406030204" pitchFamily="18" charset="0"/>
                      </a:rPr>
                      <m:t>=4</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r>
                      <a:rPr lang="es-MX" b="0" i="1" smtClean="0">
                        <a:latin typeface="Cambria Math" panose="02040503050406030204" pitchFamily="18" charset="0"/>
                      </a:rPr>
                      <m:t>3</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oMath>
                </a14:m>
                <a:endParaRPr lang="es-MX"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b="0" i="1" smtClean="0">
                              <a:latin typeface="Cambria Math" panose="02040503050406030204" pitchFamily="18" charset="0"/>
                            </a:rPr>
                            <m:t>3</m:t>
                          </m:r>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36</m:t>
                      </m:r>
                    </m:oMath>
                  </m:oMathPara>
                </a14:m>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𝑦</m:t>
                          </m:r>
                        </m:e>
                        <m:sub>
                          <m:r>
                            <a:rPr lang="es-MX" i="1">
                              <a:latin typeface="Cambria Math" panose="02040503050406030204" pitchFamily="18" charset="0"/>
                            </a:rPr>
                            <m:t>2</m:t>
                          </m:r>
                        </m:sub>
                      </m:sSub>
                      <m:r>
                        <a:rPr lang="es-MX" i="1" smtClean="0">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5</m:t>
                      </m:r>
                    </m:oMath>
                  </m:oMathPara>
                </a14:m>
                <a:endParaRPr lang="es-MX" dirty="0"/>
              </a:p>
              <a:p>
                <a:pPr marL="0" indent="0">
                  <a:buNone/>
                </a:pPr>
                <a:r>
                  <a:rPr lang="es-MX" dirty="0">
                    <a:ea typeface="Cambria Math" panose="02040503050406030204" pitchFamily="18" charset="0"/>
                  </a:rPr>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𝑦</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ea typeface="Cambria Math" panose="02040503050406030204" pitchFamily="18" charset="0"/>
                </a:endParaRPr>
              </a:p>
              <a:p>
                <a:pPr marL="0" indent="0">
                  <a:buNone/>
                </a:pPr>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52684259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Análisis de Sensibilidad</a:t>
            </a:r>
          </a:p>
        </p:txBody>
      </p:sp>
      <p:sp>
        <p:nvSpPr>
          <p:cNvPr id="3" name="Marcador de contenido 2"/>
          <p:cNvSpPr>
            <a:spLocks noGrp="1"/>
          </p:cNvSpPr>
          <p:nvPr>
            <p:ph idx="1"/>
          </p:nvPr>
        </p:nvSpPr>
        <p:spPr/>
        <p:txBody>
          <a:bodyPr/>
          <a:lstStyle/>
          <a:p>
            <a:pPr marL="0" indent="0">
              <a:buNone/>
            </a:pPr>
            <a:r>
              <a:rPr lang="es-MX" dirty="0"/>
              <a:t>Es un método para investigar el efecto que tiene cambios en los diferentes parámetros sobre la solución óptima de un problema de PL.</a:t>
            </a:r>
          </a:p>
          <a:p>
            <a:pPr marL="0" indent="0">
              <a:buNone/>
            </a:pPr>
            <a:endParaRPr lang="es-MX" dirty="0"/>
          </a:p>
          <a:p>
            <a:pPr marL="0" indent="0">
              <a:buNone/>
            </a:pPr>
            <a:r>
              <a:rPr lang="es-MX" dirty="0"/>
              <a:t>Se pueden cambiar los coeficientes de la función objetivo, los valores del lado derecho de las restricciones o los coeficientes asociados a directamente con las restricciones</a:t>
            </a:r>
          </a:p>
        </p:txBody>
      </p:sp>
    </p:spTree>
    <p:extLst>
      <p:ext uri="{BB962C8B-B14F-4D97-AF65-F5344CB8AC3E}">
        <p14:creationId xmlns:p14="http://schemas.microsoft.com/office/powerpoint/2010/main" val="28448354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Análisis de sensibilidad sobre:</a:t>
            </a:r>
          </a:p>
          <a:p>
            <a:pPr marL="514350" indent="-514350">
              <a:buFont typeface="+mj-lt"/>
              <a:buAutoNum type="arabicPeriod"/>
            </a:pPr>
            <a:r>
              <a:rPr lang="es-MX" dirty="0"/>
              <a:t>En coeficientes de F. O.</a:t>
            </a:r>
          </a:p>
          <a:p>
            <a:pPr marL="514350" indent="-514350">
              <a:buFont typeface="+mj-lt"/>
              <a:buAutoNum type="arabicPeriod"/>
            </a:pPr>
            <a:r>
              <a:rPr lang="es-MX" dirty="0"/>
              <a:t>En el lado derecho</a:t>
            </a:r>
          </a:p>
          <a:p>
            <a:pPr marL="514350" indent="-514350">
              <a:buFont typeface="+mj-lt"/>
              <a:buAutoNum type="arabicPeriod"/>
            </a:pPr>
            <a:r>
              <a:rPr lang="es-MX" dirty="0"/>
              <a:t>En una columna de VB y VNB</a:t>
            </a:r>
          </a:p>
          <a:p>
            <a:pPr marL="514350" indent="-514350">
              <a:buFont typeface="+mj-lt"/>
              <a:buAutoNum type="arabicPeriod"/>
            </a:pPr>
            <a:r>
              <a:rPr lang="es-MX" dirty="0"/>
              <a:t>En agregar una variable</a:t>
            </a:r>
          </a:p>
          <a:p>
            <a:pPr marL="514350" indent="-514350">
              <a:buFont typeface="+mj-lt"/>
              <a:buAutoNum type="arabicPeriod"/>
            </a:pPr>
            <a:r>
              <a:rPr lang="es-MX" dirty="0"/>
              <a:t>En agregar una restricción</a:t>
            </a:r>
          </a:p>
          <a:p>
            <a:pPr marL="514350" indent="-514350">
              <a:buFont typeface="+mj-lt"/>
              <a:buAutoNum type="arabicPeriod"/>
            </a:pPr>
            <a:endParaRPr lang="es-MX" dirty="0"/>
          </a:p>
        </p:txBody>
      </p:sp>
    </p:spTree>
    <p:extLst>
      <p:ext uri="{BB962C8B-B14F-4D97-AF65-F5344CB8AC3E}">
        <p14:creationId xmlns:p14="http://schemas.microsoft.com/office/powerpoint/2010/main" val="318693905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Transporte</a:t>
            </a:r>
          </a:p>
        </p:txBody>
      </p:sp>
      <p:sp>
        <p:nvSpPr>
          <p:cNvPr id="3" name="Marcador de contenido 2"/>
          <p:cNvSpPr>
            <a:spLocks noGrp="1"/>
          </p:cNvSpPr>
          <p:nvPr>
            <p:ph idx="1"/>
          </p:nvPr>
        </p:nvSpPr>
        <p:spPr>
          <a:xfrm>
            <a:off x="1981200" y="1935480"/>
            <a:ext cx="8229600" cy="1853560"/>
          </a:xfrm>
        </p:spPr>
        <p:txBody>
          <a:bodyPr>
            <a:normAutofit/>
          </a:bodyPr>
          <a:lstStyle/>
          <a:p>
            <a:pPr marL="0" indent="0" algn="just">
              <a:buNone/>
            </a:pPr>
            <a:r>
              <a:rPr lang="es-MX" dirty="0"/>
              <a:t>La red que aparece en la siguiente figura representa el problema. </a:t>
            </a:r>
          </a:p>
          <a:p>
            <a:pPr marL="0" indent="0" algn="just">
              <a:buNone/>
            </a:pPr>
            <a:endParaRPr lang="es-MX" dirty="0"/>
          </a:p>
          <a:p>
            <a:pPr marL="0" indent="0" algn="just">
              <a:buNone/>
            </a:pPr>
            <a:endParaRPr lang="es-MX" dirty="0"/>
          </a:p>
        </p:txBody>
      </p:sp>
      <p:pic>
        <p:nvPicPr>
          <p:cNvPr id="4" name="Imagen 3"/>
          <p:cNvPicPr>
            <a:picLocks noChangeAspect="1"/>
          </p:cNvPicPr>
          <p:nvPr/>
        </p:nvPicPr>
        <p:blipFill>
          <a:blip r:embed="rId2"/>
          <a:stretch>
            <a:fillRect/>
          </a:stretch>
        </p:blipFill>
        <p:spPr>
          <a:xfrm>
            <a:off x="3359696" y="3079572"/>
            <a:ext cx="6005656" cy="2509668"/>
          </a:xfrm>
          <a:prstGeom prst="rect">
            <a:avLst/>
          </a:prstGeom>
        </p:spPr>
      </p:pic>
      <p:sp>
        <p:nvSpPr>
          <p:cNvPr id="5" name="CuadroTexto 4"/>
          <p:cNvSpPr txBox="1"/>
          <p:nvPr/>
        </p:nvSpPr>
        <p:spPr>
          <a:xfrm>
            <a:off x="3431704" y="5733256"/>
            <a:ext cx="3600400" cy="369332"/>
          </a:xfrm>
          <a:prstGeom prst="rect">
            <a:avLst/>
          </a:prstGeom>
          <a:noFill/>
        </p:spPr>
        <p:txBody>
          <a:bodyPr wrap="square" rtlCol="0">
            <a:spAutoFit/>
          </a:bodyPr>
          <a:lstStyle/>
          <a:p>
            <a:r>
              <a:rPr lang="es-MX" dirty="0"/>
              <a:t>Fuente: Taha (2012).</a:t>
            </a:r>
          </a:p>
        </p:txBody>
      </p:sp>
    </p:spTree>
    <p:extLst>
      <p:ext uri="{BB962C8B-B14F-4D97-AF65-F5344CB8AC3E}">
        <p14:creationId xmlns:p14="http://schemas.microsoft.com/office/powerpoint/2010/main" val="3117999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De esta forma el modelo se puede interpretar así:</a:t>
            </a:r>
            <a:endParaRPr lang="es-MX" dirty="0"/>
          </a:p>
        </p:txBody>
      </p:sp>
      <p:sp>
        <p:nvSpPr>
          <p:cNvPr id="4" name="2 Marcador de contenido"/>
          <p:cNvSpPr>
            <a:spLocks noGrp="1"/>
          </p:cNvSpPr>
          <p:nvPr>
            <p:ph idx="1"/>
          </p:nvPr>
        </p:nvSpPr>
        <p:spPr>
          <a:xfrm>
            <a:off x="2209800" y="1916832"/>
            <a:ext cx="7772400" cy="4114800"/>
          </a:xfrm>
        </p:spPr>
        <p:txBody>
          <a:bodyPr>
            <a:noAutofit/>
          </a:bodyPr>
          <a:lstStyle/>
          <a:p>
            <a:pPr algn="just"/>
            <a:r>
              <a:rPr lang="es-ES" sz="2000" dirty="0"/>
              <a:t>Dadas n actividades, las variables de decisión </a:t>
            </a:r>
            <a:r>
              <a:rPr lang="es-ES" sz="2000" b="1" dirty="0"/>
              <a:t>x</a:t>
            </a:r>
            <a:r>
              <a:rPr lang="es-ES" sz="2000" b="1" baseline="-25000" dirty="0"/>
              <a:t>1</a:t>
            </a:r>
            <a:r>
              <a:rPr lang="es-ES" sz="2000" b="1" dirty="0"/>
              <a:t>, x</a:t>
            </a:r>
            <a:r>
              <a:rPr lang="es-ES" sz="2000" b="1" baseline="-25000" dirty="0"/>
              <a:t>2</a:t>
            </a:r>
            <a:r>
              <a:rPr lang="es-ES" sz="2000" b="1" dirty="0"/>
              <a:t>,…. </a:t>
            </a:r>
            <a:r>
              <a:rPr lang="es-ES" sz="2000" b="1" dirty="0" err="1"/>
              <a:t>x</a:t>
            </a:r>
            <a:r>
              <a:rPr lang="es-ES" sz="2000" b="1" baseline="-25000" dirty="0" err="1"/>
              <a:t>n</a:t>
            </a:r>
            <a:r>
              <a:rPr lang="es-ES" sz="2000" b="1" dirty="0"/>
              <a:t> </a:t>
            </a:r>
            <a:r>
              <a:rPr lang="es-ES" sz="2000" dirty="0"/>
              <a:t>representan los niveles a que se llevan a cabo las actividades</a:t>
            </a:r>
          </a:p>
          <a:p>
            <a:pPr algn="just"/>
            <a:endParaRPr lang="es-ES" sz="2000" dirty="0"/>
          </a:p>
          <a:p>
            <a:pPr algn="just"/>
            <a:r>
              <a:rPr lang="es-ES" sz="2000" dirty="0"/>
              <a:t>Z denota la medida de efectividad seleccionada. </a:t>
            </a:r>
          </a:p>
          <a:p>
            <a:pPr algn="just"/>
            <a:endParaRPr lang="es-ES" sz="2000" dirty="0"/>
          </a:p>
          <a:p>
            <a:pPr algn="just"/>
            <a:r>
              <a:rPr lang="es-ES" sz="2000" dirty="0"/>
              <a:t>Los valores de </a:t>
            </a:r>
            <a:r>
              <a:rPr lang="es-ES" sz="2000" b="1" dirty="0" err="1"/>
              <a:t>c</a:t>
            </a:r>
            <a:r>
              <a:rPr lang="es-ES" sz="2000" b="1" baseline="-25000" dirty="0" err="1"/>
              <a:t>j</a:t>
            </a:r>
            <a:r>
              <a:rPr lang="es-ES" sz="2000" b="1" dirty="0"/>
              <a:t> </a:t>
            </a:r>
            <a:r>
              <a:rPr lang="es-ES" sz="2000" dirty="0"/>
              <a:t>expresan el aumento en la medida de efectividad proveniente de un aumento en la unidad de </a:t>
            </a:r>
            <a:r>
              <a:rPr lang="es-ES" sz="2000" b="1" dirty="0" err="1"/>
              <a:t>x</a:t>
            </a:r>
            <a:r>
              <a:rPr lang="es-ES" sz="2000" b="1" baseline="-25000" dirty="0" err="1"/>
              <a:t>j</a:t>
            </a:r>
            <a:r>
              <a:rPr lang="es-ES" sz="2000" dirty="0"/>
              <a:t>. </a:t>
            </a:r>
          </a:p>
          <a:p>
            <a:pPr algn="just"/>
            <a:endParaRPr lang="es-ES" sz="2000" dirty="0"/>
          </a:p>
          <a:p>
            <a:pPr algn="just"/>
            <a:r>
              <a:rPr lang="es-ES" sz="2000" b="1" dirty="0" err="1"/>
              <a:t>b</a:t>
            </a:r>
            <a:r>
              <a:rPr lang="es-ES" sz="2000" b="1" baseline="-25000" dirty="0" err="1"/>
              <a:t>i</a:t>
            </a:r>
            <a:r>
              <a:rPr lang="es-ES" sz="2000" b="1" dirty="0"/>
              <a:t> </a:t>
            </a:r>
            <a:r>
              <a:rPr lang="es-ES" sz="2000" dirty="0"/>
              <a:t>representa la cantidad de recurso </a:t>
            </a:r>
            <a:r>
              <a:rPr lang="es-ES" sz="2000" b="1" dirty="0"/>
              <a:t>i </a:t>
            </a:r>
            <a:r>
              <a:rPr lang="es-ES" sz="2000" dirty="0"/>
              <a:t>disponible para usar en las </a:t>
            </a:r>
            <a:r>
              <a:rPr lang="es-ES" sz="2000" b="1" dirty="0"/>
              <a:t>n </a:t>
            </a:r>
            <a:r>
              <a:rPr lang="es-ES" sz="2000" dirty="0"/>
              <a:t>actividades </a:t>
            </a:r>
          </a:p>
        </p:txBody>
      </p:sp>
    </p:spTree>
    <p:extLst>
      <p:ext uri="{BB962C8B-B14F-4D97-AF65-F5344CB8AC3E}">
        <p14:creationId xmlns:p14="http://schemas.microsoft.com/office/powerpoint/2010/main" val="293846084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1200" y="1416144"/>
            <a:ext cx="8229600" cy="4389120"/>
          </a:xfrm>
        </p:spPr>
        <p:txBody>
          <a:bodyPr/>
          <a:lstStyle/>
          <a:p>
            <a:pPr marL="0" indent="0" algn="just">
              <a:buNone/>
            </a:pPr>
            <a:r>
              <a:rPr lang="es-MX" dirty="0"/>
              <a:t>Hay </a:t>
            </a:r>
            <a:r>
              <a:rPr lang="es-MX" i="1" dirty="0"/>
              <a:t>m </a:t>
            </a:r>
            <a:r>
              <a:rPr lang="es-MX" dirty="0"/>
              <a:t>orígenes y </a:t>
            </a:r>
            <a:r>
              <a:rPr lang="es-MX" i="1" dirty="0"/>
              <a:t>n </a:t>
            </a:r>
            <a:r>
              <a:rPr lang="es-MX" dirty="0"/>
              <a:t>destinos, cada uno representado por un </a:t>
            </a:r>
            <a:r>
              <a:rPr lang="es-MX" b="1" dirty="0"/>
              <a:t>nodo</a:t>
            </a:r>
            <a:r>
              <a:rPr lang="es-MX" dirty="0"/>
              <a:t>. Los </a:t>
            </a:r>
            <a:r>
              <a:rPr lang="es-MX" b="1" dirty="0"/>
              <a:t>arcos </a:t>
            </a:r>
            <a:r>
              <a:rPr lang="es-MX" dirty="0"/>
              <a:t>representan las rutas que unen lo orígenes con los destinos. El arco (</a:t>
            </a:r>
            <a:r>
              <a:rPr lang="es-MX" i="1" dirty="0"/>
              <a:t>i</a:t>
            </a:r>
            <a:r>
              <a:rPr lang="es-MX" dirty="0"/>
              <a:t>, </a:t>
            </a:r>
            <a:r>
              <a:rPr lang="es-MX" i="1" dirty="0"/>
              <a:t>j</a:t>
            </a:r>
            <a:r>
              <a:rPr lang="es-MX" dirty="0"/>
              <a:t>) que une el origen </a:t>
            </a:r>
            <a:r>
              <a:rPr lang="es-MX" i="1" dirty="0"/>
              <a:t>i </a:t>
            </a:r>
            <a:r>
              <a:rPr lang="es-MX" dirty="0"/>
              <a:t>con el destino </a:t>
            </a:r>
            <a:r>
              <a:rPr lang="es-MX" i="1" dirty="0"/>
              <a:t>j </a:t>
            </a:r>
            <a:r>
              <a:rPr lang="es-MX" dirty="0"/>
              <a:t>transporta dos piezas de información: el costo de transporte por unidad, </a:t>
            </a:r>
            <a:r>
              <a:rPr lang="es-MX" i="1" dirty="0" err="1"/>
              <a:t>cij</a:t>
            </a:r>
            <a:r>
              <a:rPr lang="es-MX" i="1" dirty="0"/>
              <a:t> </a:t>
            </a:r>
            <a:r>
              <a:rPr lang="es-MX" dirty="0"/>
              <a:t>y la cantidad transportada, </a:t>
            </a:r>
            <a:r>
              <a:rPr lang="es-MX" i="1" dirty="0" err="1"/>
              <a:t>xij</a:t>
            </a:r>
            <a:r>
              <a:rPr lang="es-MX" dirty="0"/>
              <a:t>. La cantidad de la oferta en el origen </a:t>
            </a:r>
            <a:r>
              <a:rPr lang="es-MX" i="1" dirty="0"/>
              <a:t>i </a:t>
            </a:r>
            <a:r>
              <a:rPr lang="es-MX" dirty="0"/>
              <a:t>es </a:t>
            </a:r>
            <a:r>
              <a:rPr lang="es-MX" i="1" dirty="0" err="1"/>
              <a:t>ai</a:t>
            </a:r>
            <a:r>
              <a:rPr lang="es-MX" i="1" dirty="0"/>
              <a:t> </a:t>
            </a:r>
            <a:r>
              <a:rPr lang="es-MX" dirty="0"/>
              <a:t>y la cantidad de la demanda en el destino </a:t>
            </a:r>
            <a:r>
              <a:rPr lang="es-MX" i="1" dirty="0"/>
              <a:t>j </a:t>
            </a:r>
            <a:r>
              <a:rPr lang="es-MX" dirty="0"/>
              <a:t>es </a:t>
            </a:r>
            <a:r>
              <a:rPr lang="es-MX" i="1" dirty="0" err="1"/>
              <a:t>bj</a:t>
            </a:r>
            <a:r>
              <a:rPr lang="es-MX" dirty="0"/>
              <a:t>. El objetivo del modelo es minimizar el costo de transporte total al mismo tiempo que se satisfacen las restricciones de la oferta y la demanda.</a:t>
            </a:r>
          </a:p>
        </p:txBody>
      </p:sp>
    </p:spTree>
    <p:extLst>
      <p:ext uri="{BB962C8B-B14F-4D97-AF65-F5344CB8AC3E}">
        <p14:creationId xmlns:p14="http://schemas.microsoft.com/office/powerpoint/2010/main" val="279767811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404664"/>
            <a:ext cx="8229600" cy="1143000"/>
          </a:xfrm>
        </p:spPr>
        <p:txBody>
          <a:bodyPr>
            <a:normAutofit fontScale="90000"/>
          </a:bodyPr>
          <a:lstStyle/>
          <a:p>
            <a:r>
              <a:rPr lang="es-MX" dirty="0"/>
              <a:t>Formulación de un modelo de transporte</a:t>
            </a:r>
          </a:p>
        </p:txBody>
      </p:sp>
      <p:sp>
        <p:nvSpPr>
          <p:cNvPr id="6" name="Rectángulo 5"/>
          <p:cNvSpPr/>
          <p:nvPr/>
        </p:nvSpPr>
        <p:spPr>
          <a:xfrm>
            <a:off x="1931504" y="1556793"/>
            <a:ext cx="7931224" cy="3323987"/>
          </a:xfrm>
          <a:prstGeom prst="rect">
            <a:avLst/>
          </a:prstGeom>
        </p:spPr>
        <p:txBody>
          <a:bodyPr wrap="square">
            <a:spAutoFit/>
          </a:bodyPr>
          <a:lstStyle/>
          <a:p>
            <a:pPr algn="just">
              <a:lnSpc>
                <a:spcPct val="150000"/>
              </a:lnSpc>
            </a:pPr>
            <a:r>
              <a:rPr lang="es-MX" sz="2000" dirty="0"/>
              <a:t>MG Auto cuenta con tres plantas en Los Ángeles, Detroit y Nueva Orleáns, y dos importantes centros de distribución en Denver y Miami. Las capacidades trimestrales de las tres plantas son 1000, 1500 y 1200 automóviles, y las demandas de los dos centros de distribución durante el mismo periodo son de 2300 y 1400 automóviles. La distancia en millas entre las plantas y los centros de distribución aparece en la siguiente tabla</a:t>
            </a:r>
            <a:r>
              <a:rPr lang="es-MX" sz="1600" dirty="0">
                <a:latin typeface="TimesTen-Roman"/>
              </a:rPr>
              <a:t>.</a:t>
            </a:r>
            <a:endParaRPr lang="es-MX" dirty="0"/>
          </a:p>
        </p:txBody>
      </p:sp>
      <p:graphicFrame>
        <p:nvGraphicFramePr>
          <p:cNvPr id="7" name="Tabla 6"/>
          <p:cNvGraphicFramePr>
            <a:graphicFrameLocks noGrp="1"/>
          </p:cNvGraphicFramePr>
          <p:nvPr>
            <p:extLst/>
          </p:nvPr>
        </p:nvGraphicFramePr>
        <p:xfrm>
          <a:off x="4367808" y="4581129"/>
          <a:ext cx="3168352" cy="2154413"/>
        </p:xfrm>
        <a:graphic>
          <a:graphicData uri="http://schemas.openxmlformats.org/drawingml/2006/table">
            <a:tbl>
              <a:tblPr>
                <a:tableStyleId>{5C22544A-7EE6-4342-B048-85BDC9FD1C3A}</a:tableStyleId>
              </a:tblPr>
              <a:tblGrid>
                <a:gridCol w="1188132">
                  <a:extLst>
                    <a:ext uri="{9D8B030D-6E8A-4147-A177-3AD203B41FA5}">
                      <a16:colId xmlns:a16="http://schemas.microsoft.com/office/drawing/2014/main" val="930648950"/>
                    </a:ext>
                  </a:extLst>
                </a:gridCol>
                <a:gridCol w="990110">
                  <a:extLst>
                    <a:ext uri="{9D8B030D-6E8A-4147-A177-3AD203B41FA5}">
                      <a16:colId xmlns:a16="http://schemas.microsoft.com/office/drawing/2014/main" val="3805954763"/>
                    </a:ext>
                  </a:extLst>
                </a:gridCol>
                <a:gridCol w="990110">
                  <a:extLst>
                    <a:ext uri="{9D8B030D-6E8A-4147-A177-3AD203B41FA5}">
                      <a16:colId xmlns:a16="http://schemas.microsoft.com/office/drawing/2014/main" val="2919418961"/>
                    </a:ext>
                  </a:extLst>
                </a:gridCol>
              </a:tblGrid>
              <a:tr h="614421">
                <a:tc>
                  <a:txBody>
                    <a:bodyPr/>
                    <a:lstStyle/>
                    <a:p>
                      <a:pPr algn="l" fontAlgn="b"/>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s-MX" sz="2000" u="none" strike="noStrike">
                          <a:effectLst/>
                        </a:rPr>
                        <a:t>Denver</a:t>
                      </a:r>
                      <a:endParaRPr lang="es-MX" sz="20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s-MX" sz="2000" u="none" strike="noStrike">
                          <a:effectLst/>
                        </a:rPr>
                        <a:t>Miami</a:t>
                      </a:r>
                      <a:endParaRPr lang="es-MX" sz="20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711294007"/>
                  </a:ext>
                </a:extLst>
              </a:tr>
              <a:tr h="614421">
                <a:tc>
                  <a:txBody>
                    <a:bodyPr/>
                    <a:lstStyle/>
                    <a:p>
                      <a:pPr algn="l" fontAlgn="b"/>
                      <a:r>
                        <a:rPr lang="es-MX" sz="1800" u="none" strike="noStrike" dirty="0">
                          <a:effectLst/>
                        </a:rPr>
                        <a:t>Los </a:t>
                      </a:r>
                      <a:r>
                        <a:rPr lang="es-MX" sz="1800" u="none" strike="noStrike" dirty="0" err="1">
                          <a:effectLst/>
                        </a:rPr>
                        <a:t>Angeles</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dirty="0">
                          <a:effectLst/>
                        </a:rPr>
                        <a:t>1000</a:t>
                      </a:r>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dirty="0">
                          <a:effectLst/>
                        </a:rPr>
                        <a:t>2690</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263450685"/>
                  </a:ext>
                </a:extLst>
              </a:tr>
              <a:tr h="310377">
                <a:tc>
                  <a:txBody>
                    <a:bodyPr/>
                    <a:lstStyle/>
                    <a:p>
                      <a:pPr algn="l" fontAlgn="b"/>
                      <a:r>
                        <a:rPr lang="es-MX" sz="1800" u="none" strike="noStrike" dirty="0">
                          <a:effectLst/>
                        </a:rPr>
                        <a:t>Detroit</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a:effectLst/>
                        </a:rPr>
                        <a:t>1250</a:t>
                      </a:r>
                      <a:endParaRPr lang="es-MX"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dirty="0">
                          <a:effectLst/>
                        </a:rPr>
                        <a:t>1350</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60496399"/>
                  </a:ext>
                </a:extLst>
              </a:tr>
              <a:tr h="614421">
                <a:tc>
                  <a:txBody>
                    <a:bodyPr/>
                    <a:lstStyle/>
                    <a:p>
                      <a:pPr algn="l" fontAlgn="b"/>
                      <a:r>
                        <a:rPr lang="es-MX" sz="1800" u="none" strike="noStrike" dirty="0">
                          <a:effectLst/>
                        </a:rPr>
                        <a:t>Nueva Orleans</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dirty="0">
                          <a:effectLst/>
                        </a:rPr>
                        <a:t>1275</a:t>
                      </a:r>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u="none" strike="noStrike" dirty="0">
                          <a:effectLst/>
                        </a:rPr>
                        <a:t>850</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14720654"/>
                  </a:ext>
                </a:extLst>
              </a:tr>
            </a:tbl>
          </a:graphicData>
        </a:graphic>
      </p:graphicFrame>
    </p:spTree>
    <p:extLst>
      <p:ext uri="{BB962C8B-B14F-4D97-AF65-F5344CB8AC3E}">
        <p14:creationId xmlns:p14="http://schemas.microsoft.com/office/powerpoint/2010/main" val="180516452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47528" y="476672"/>
            <a:ext cx="8229600" cy="4389120"/>
          </a:xfrm>
        </p:spPr>
        <p:txBody>
          <a:bodyPr/>
          <a:lstStyle/>
          <a:p>
            <a:pPr marL="0" indent="0">
              <a:buNone/>
            </a:pPr>
            <a:r>
              <a:rPr lang="es-MX" dirty="0"/>
              <a:t>La compañía transportista cobra 8 centavos por milla por automóvil. En la tabla  se dan los costos de transporte por automóvil en las diferentes rutas, redondeados al dólar más cercano.</a:t>
            </a:r>
          </a:p>
          <a:p>
            <a:pPr marL="0" indent="0">
              <a:buNone/>
            </a:pPr>
            <a:endParaRPr lang="es-MX" dirty="0"/>
          </a:p>
        </p:txBody>
      </p:sp>
      <p:graphicFrame>
        <p:nvGraphicFramePr>
          <p:cNvPr id="4" name="Tabla 3"/>
          <p:cNvGraphicFramePr>
            <a:graphicFrameLocks noGrp="1"/>
          </p:cNvGraphicFramePr>
          <p:nvPr>
            <p:extLst/>
          </p:nvPr>
        </p:nvGraphicFramePr>
        <p:xfrm>
          <a:off x="4007768" y="3068961"/>
          <a:ext cx="3168352" cy="2154413"/>
        </p:xfrm>
        <a:graphic>
          <a:graphicData uri="http://schemas.openxmlformats.org/drawingml/2006/table">
            <a:tbl>
              <a:tblPr>
                <a:tableStyleId>{5C22544A-7EE6-4342-B048-85BDC9FD1C3A}</a:tableStyleId>
              </a:tblPr>
              <a:tblGrid>
                <a:gridCol w="1188132">
                  <a:extLst>
                    <a:ext uri="{9D8B030D-6E8A-4147-A177-3AD203B41FA5}">
                      <a16:colId xmlns:a16="http://schemas.microsoft.com/office/drawing/2014/main" val="930648950"/>
                    </a:ext>
                  </a:extLst>
                </a:gridCol>
                <a:gridCol w="990110">
                  <a:extLst>
                    <a:ext uri="{9D8B030D-6E8A-4147-A177-3AD203B41FA5}">
                      <a16:colId xmlns:a16="http://schemas.microsoft.com/office/drawing/2014/main" val="3805954763"/>
                    </a:ext>
                  </a:extLst>
                </a:gridCol>
                <a:gridCol w="990110">
                  <a:extLst>
                    <a:ext uri="{9D8B030D-6E8A-4147-A177-3AD203B41FA5}">
                      <a16:colId xmlns:a16="http://schemas.microsoft.com/office/drawing/2014/main" val="2919418961"/>
                    </a:ext>
                  </a:extLst>
                </a:gridCol>
              </a:tblGrid>
              <a:tr h="614421">
                <a:tc>
                  <a:txBody>
                    <a:bodyPr/>
                    <a:lstStyle/>
                    <a:p>
                      <a:pPr algn="l" fontAlgn="b"/>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s-MX" sz="2000" u="none" strike="noStrike">
                          <a:effectLst/>
                        </a:rPr>
                        <a:t>Denver</a:t>
                      </a:r>
                      <a:endParaRPr lang="es-MX" sz="20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s-MX" sz="2000" u="none" strike="noStrike">
                          <a:effectLst/>
                        </a:rPr>
                        <a:t>Miami</a:t>
                      </a:r>
                      <a:endParaRPr lang="es-MX" sz="20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711294007"/>
                  </a:ext>
                </a:extLst>
              </a:tr>
              <a:tr h="614421">
                <a:tc>
                  <a:txBody>
                    <a:bodyPr/>
                    <a:lstStyle/>
                    <a:p>
                      <a:pPr algn="l" fontAlgn="b"/>
                      <a:r>
                        <a:rPr lang="es-MX" sz="1800" u="none" strike="noStrike" dirty="0">
                          <a:effectLst/>
                        </a:rPr>
                        <a:t>Los </a:t>
                      </a:r>
                      <a:r>
                        <a:rPr lang="es-MX" sz="1800" u="none" strike="noStrike" dirty="0" err="1">
                          <a:effectLst/>
                        </a:rPr>
                        <a:t>Angeles</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$80</a:t>
                      </a:r>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$215</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263450685"/>
                  </a:ext>
                </a:extLst>
              </a:tr>
              <a:tr h="310377">
                <a:tc>
                  <a:txBody>
                    <a:bodyPr/>
                    <a:lstStyle/>
                    <a:p>
                      <a:pPr algn="l" fontAlgn="b"/>
                      <a:r>
                        <a:rPr lang="es-MX" sz="1800" u="none" strike="noStrike" dirty="0">
                          <a:effectLst/>
                        </a:rPr>
                        <a:t>Detroit</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$100</a:t>
                      </a:r>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$108</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60496399"/>
                  </a:ext>
                </a:extLst>
              </a:tr>
              <a:tr h="614421">
                <a:tc>
                  <a:txBody>
                    <a:bodyPr/>
                    <a:lstStyle/>
                    <a:p>
                      <a:pPr algn="l" fontAlgn="b"/>
                      <a:r>
                        <a:rPr lang="es-MX" sz="1800" u="none" strike="noStrike" dirty="0">
                          <a:effectLst/>
                        </a:rPr>
                        <a:t>Nueva Orleans</a:t>
                      </a:r>
                      <a:endParaRPr lang="es-MX"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$102</a:t>
                      </a:r>
                      <a:endParaRPr lang="es-MX" sz="2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2000" b="0" i="0" u="none" strike="noStrike" dirty="0">
                          <a:solidFill>
                            <a:schemeClr val="dk1"/>
                          </a:solidFill>
                          <a:effectLst/>
                          <a:latin typeface="+mn-lt"/>
                        </a:rPr>
                        <a:t>$68</a:t>
                      </a:r>
                      <a:endParaRPr lang="es-MX"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14720654"/>
                  </a:ext>
                </a:extLst>
              </a:tr>
            </a:tbl>
          </a:graphicData>
        </a:graphic>
      </p:graphicFrame>
    </p:spTree>
    <p:extLst>
      <p:ext uri="{BB962C8B-B14F-4D97-AF65-F5344CB8AC3E}">
        <p14:creationId xmlns:p14="http://schemas.microsoft.com/office/powerpoint/2010/main" val="284993816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modelo quedaría:</a:t>
            </a:r>
          </a:p>
        </p:txBody>
      </p:sp>
      <mc:AlternateContent xmlns:mc="http://schemas.openxmlformats.org/markup-compatibility/2006">
        <mc:Choice xmlns:a14="http://schemas.microsoft.com/office/drawing/2010/main" Requires="a14">
          <p:sp>
            <p:nvSpPr>
              <p:cNvPr id="4" name="CuadroTexto 3"/>
              <p:cNvSpPr txBox="1"/>
              <p:nvPr/>
            </p:nvSpPr>
            <p:spPr>
              <a:xfrm>
                <a:off x="1981201" y="2636913"/>
                <a:ext cx="6093143" cy="276999"/>
              </a:xfrm>
              <a:prstGeom prst="rect">
                <a:avLst/>
              </a:prstGeom>
              <a:noFill/>
            </p:spPr>
            <p:txBody>
              <a:bodyPr wrap="none" lIns="0" tIns="0" rIns="0" bIns="0" rtlCol="0">
                <a:spAutoFit/>
              </a:bodyPr>
              <a:lstStyle/>
              <a:p>
                <a14:m>
                  <m:oMath xmlns:m="http://schemas.openxmlformats.org/officeDocument/2006/math">
                    <m:r>
                      <a:rPr lang="es-MX" i="1">
                        <a:latin typeface="Cambria Math" panose="02040503050406030204" pitchFamily="18" charset="0"/>
                      </a:rPr>
                      <m:t>𝑀𝑖𝑛</m:t>
                    </m:r>
                    <m:r>
                      <a:rPr lang="es-MX" i="1">
                        <a:latin typeface="Cambria Math" panose="02040503050406030204" pitchFamily="18" charset="0"/>
                      </a:rPr>
                      <m:t> </m:t>
                    </m:r>
                    <m:r>
                      <a:rPr lang="es-MX" i="1">
                        <a:latin typeface="Cambria Math" panose="02040503050406030204" pitchFamily="18" charset="0"/>
                      </a:rPr>
                      <m:t>𝑧</m:t>
                    </m:r>
                    <m:r>
                      <a:rPr lang="es-MX" i="1">
                        <a:latin typeface="Cambria Math" panose="02040503050406030204" pitchFamily="18" charset="0"/>
                      </a:rPr>
                      <m:t>=80</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11</m:t>
                        </m:r>
                      </m:sub>
                    </m:sSub>
                    <m:r>
                      <a:rPr lang="es-MX">
                        <a:latin typeface="Cambria Math" panose="02040503050406030204" pitchFamily="18" charset="0"/>
                      </a:rPr>
                      <m:t>+215</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12</m:t>
                        </m:r>
                      </m:sub>
                    </m:sSub>
                  </m:oMath>
                </a14:m>
                <a:r>
                  <a:rPr lang="es-MX" dirty="0"/>
                  <a:t>+1oo</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21</m:t>
                        </m:r>
                      </m:sub>
                    </m:sSub>
                    <m:r>
                      <a:rPr lang="es-MX" i="1">
                        <a:latin typeface="Cambria Math" panose="02040503050406030204" pitchFamily="18" charset="0"/>
                      </a:rPr>
                      <m:t>+108</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22</m:t>
                        </m:r>
                      </m:sub>
                    </m:sSub>
                    <m:r>
                      <a:rPr lang="es-MX" i="1">
                        <a:latin typeface="Cambria Math" panose="02040503050406030204" pitchFamily="18" charset="0"/>
                      </a:rPr>
                      <m:t>+102</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31</m:t>
                        </m:r>
                      </m:sub>
                    </m:sSub>
                    <m:r>
                      <a:rPr lang="es-MX" i="1">
                        <a:latin typeface="Cambria Math" panose="02040503050406030204" pitchFamily="18" charset="0"/>
                      </a:rPr>
                      <m:t>+68</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32</m:t>
                        </m:r>
                      </m:sub>
                    </m:sSub>
                  </m:oMath>
                </a14:m>
                <a:endParaRPr lang="es-MX" dirty="0"/>
              </a:p>
            </p:txBody>
          </p:sp>
        </mc:Choice>
        <mc:Fallback>
          <p:sp>
            <p:nvSpPr>
              <p:cNvPr id="4" name="CuadroTexto 3"/>
              <p:cNvSpPr txBox="1">
                <a:spLocks noRot="1" noChangeAspect="1" noMove="1" noResize="1" noEditPoints="1" noAdjustHandles="1" noChangeArrowheads="1" noChangeShapeType="1" noTextEdit="1"/>
              </p:cNvSpPr>
              <p:nvPr/>
            </p:nvSpPr>
            <p:spPr>
              <a:xfrm>
                <a:off x="1981201" y="2636913"/>
                <a:ext cx="6093143" cy="276999"/>
              </a:xfrm>
              <a:prstGeom prst="rect">
                <a:avLst/>
              </a:prstGeom>
              <a:blipFill>
                <a:blip r:embed="rId2"/>
                <a:stretch>
                  <a:fillRect l="-1400" t="-28889" b="-51111"/>
                </a:stretch>
              </a:blipFill>
            </p:spPr>
            <p:txBody>
              <a:bodyPr/>
              <a:lstStyle/>
              <a:p>
                <a:r>
                  <a:rPr lang="es-MX">
                    <a:noFill/>
                  </a:rPr>
                  <a:t> </a:t>
                </a:r>
              </a:p>
            </p:txBody>
          </p:sp>
        </mc:Fallback>
      </mc:AlternateContent>
      <p:sp>
        <p:nvSpPr>
          <p:cNvPr id="5" name="CuadroTexto 4"/>
          <p:cNvSpPr txBox="1"/>
          <p:nvPr/>
        </p:nvSpPr>
        <p:spPr>
          <a:xfrm>
            <a:off x="1981200" y="3212976"/>
            <a:ext cx="3682752" cy="369332"/>
          </a:xfrm>
          <a:prstGeom prst="rect">
            <a:avLst/>
          </a:prstGeom>
          <a:noFill/>
        </p:spPr>
        <p:txBody>
          <a:bodyPr wrap="square" rtlCol="0">
            <a:spAutoFit/>
          </a:bodyPr>
          <a:lstStyle/>
          <a:p>
            <a:r>
              <a:rPr lang="es-MX" dirty="0"/>
              <a:t>s. a.</a:t>
            </a:r>
          </a:p>
        </p:txBody>
      </p:sp>
      <mc:AlternateContent xmlns:mc="http://schemas.openxmlformats.org/markup-compatibility/2006">
        <mc:Choice xmlns:a14="http://schemas.microsoft.com/office/drawing/2010/main" Requires="a14">
          <p:sp>
            <p:nvSpPr>
              <p:cNvPr id="8" name="CuadroTexto 7"/>
              <p:cNvSpPr txBox="1"/>
              <p:nvPr/>
            </p:nvSpPr>
            <p:spPr>
              <a:xfrm>
                <a:off x="1981200" y="3645024"/>
                <a:ext cx="6923112" cy="2308324"/>
              </a:xfrm>
              <a:prstGeom prst="rect">
                <a:avLst/>
              </a:prstGeom>
              <a:noFill/>
            </p:spPr>
            <p:txBody>
              <a:bodyPr wrap="square" rtlCol="0">
                <a:spAutoFit/>
              </a:bodyPr>
              <a:lstStyle/>
              <a:p>
                <a:r>
                  <a:rPr lang="es-MX" dirty="0"/>
                  <a:t>s. a. </a:t>
                </a:r>
              </a:p>
              <a:p>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12</m:t>
                          </m:r>
                        </m:sub>
                      </m:sSub>
                      <m:r>
                        <a:rPr lang="es-MX" i="1">
                          <a:latin typeface="Cambria Math" panose="02040503050406030204" pitchFamily="18" charset="0"/>
                        </a:rPr>
                        <m:t>                                                                   =1000 </m:t>
                      </m:r>
                      <m:d>
                        <m:dPr>
                          <m:ctrlPr>
                            <a:rPr lang="es-MX" i="1">
                              <a:latin typeface="Cambria Math" panose="02040503050406030204" pitchFamily="18" charset="0"/>
                            </a:rPr>
                          </m:ctrlPr>
                        </m:dPr>
                        <m:e>
                          <m:r>
                            <a:rPr lang="es-MX" i="1">
                              <a:latin typeface="Cambria Math" panose="02040503050406030204" pitchFamily="18" charset="0"/>
                            </a:rPr>
                            <m:t>𝑙𝑜𝑠</m:t>
                          </m:r>
                          <m:r>
                            <a:rPr lang="es-MX" i="1">
                              <a:latin typeface="Cambria Math" panose="02040503050406030204" pitchFamily="18" charset="0"/>
                            </a:rPr>
                            <m:t> </m:t>
                          </m:r>
                          <m:r>
                            <a:rPr lang="es-MX" i="1">
                              <a:latin typeface="Cambria Math" panose="02040503050406030204" pitchFamily="18" charset="0"/>
                            </a:rPr>
                            <m:t>𝐴𝑛𝑔𝑒𝑙𝑒𝑠</m:t>
                          </m:r>
                        </m:e>
                      </m:d>
                    </m:oMath>
                  </m:oMathPara>
                </a14:m>
                <a:endParaRPr lang="es-MX" dirty="0"/>
              </a:p>
              <a:p>
                <a:r>
                  <a:rPr lang="es-MX" dirty="0"/>
                  <a:t>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r>
                          <a:rPr lang="es-MX" i="1">
                            <a:latin typeface="Cambria Math" panose="02040503050406030204" pitchFamily="18" charset="0"/>
                          </a:rPr>
                          <m:t>2</m:t>
                        </m:r>
                      </m:sub>
                    </m:sSub>
                    <m:r>
                      <a:rPr lang="es-MX" i="1">
                        <a:latin typeface="Cambria Math" panose="02040503050406030204" pitchFamily="18" charset="0"/>
                      </a:rPr>
                      <m:t>            =1</m:t>
                    </m:r>
                    <m:r>
                      <a:rPr lang="es-MX" i="1">
                        <a:latin typeface="Cambria Math" panose="02040503050406030204" pitchFamily="18" charset="0"/>
                      </a:rPr>
                      <m:t>500</m:t>
                    </m:r>
                    <m:r>
                      <a:rPr lang="es-MX" i="1">
                        <a:latin typeface="Cambria Math" panose="02040503050406030204" pitchFamily="18" charset="0"/>
                      </a:rPr>
                      <m:t> (</m:t>
                    </m:r>
                    <m:r>
                      <a:rPr lang="es-MX" i="1">
                        <a:latin typeface="Cambria Math" panose="02040503050406030204" pitchFamily="18" charset="0"/>
                      </a:rPr>
                      <m:t>𝐷𝑒𝑡𝑟𝑜𝑖𝑡</m:t>
                    </m:r>
                    <m:r>
                      <a:rPr lang="es-MX" i="1">
                        <a:latin typeface="Cambria Math" panose="02040503050406030204" pitchFamily="18" charset="0"/>
                      </a:rPr>
                      <m:t>)</m:t>
                    </m:r>
                  </m:oMath>
                </a14:m>
                <a:endParaRPr lang="es-MX" dirty="0"/>
              </a:p>
              <a:p>
                <a:r>
                  <a:rPr lang="es-MX" dirty="0"/>
                  <a:t>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                                                              </m:t>
                        </m:r>
                        <m:r>
                          <a:rPr lang="es-MX" i="1">
                            <a:latin typeface="Cambria Math" panose="02040503050406030204" pitchFamily="18" charset="0"/>
                          </a:rPr>
                          <m:t>𝑥</m:t>
                        </m:r>
                      </m:e>
                      <m:sub>
                        <m:r>
                          <a:rPr lang="es-MX" i="1">
                            <a:latin typeface="Cambria Math" panose="02040503050406030204" pitchFamily="18" charset="0"/>
                          </a:rPr>
                          <m:t>3</m:t>
                        </m:r>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m:t>
                        </m:r>
                        <m:r>
                          <a:rPr lang="es-MX" i="1">
                            <a:latin typeface="Cambria Math" panose="02040503050406030204" pitchFamily="18" charset="0"/>
                          </a:rPr>
                          <m:t>2</m:t>
                        </m:r>
                      </m:sub>
                    </m:sSub>
                    <m:r>
                      <a:rPr lang="es-MX" i="1">
                        <a:latin typeface="Cambria Math" panose="02040503050406030204" pitchFamily="18" charset="0"/>
                      </a:rPr>
                      <m:t> =1</m:t>
                    </m:r>
                    <m:r>
                      <a:rPr lang="es-MX" i="1">
                        <a:latin typeface="Cambria Math" panose="02040503050406030204" pitchFamily="18" charset="0"/>
                      </a:rPr>
                      <m:t>2</m:t>
                    </m:r>
                    <m:r>
                      <a:rPr lang="es-MX" i="1">
                        <a:latin typeface="Cambria Math" panose="02040503050406030204" pitchFamily="18" charset="0"/>
                      </a:rPr>
                      <m:t>00 </m:t>
                    </m:r>
                    <m:d>
                      <m:dPr>
                        <m:ctrlPr>
                          <a:rPr lang="es-MX" i="1">
                            <a:latin typeface="Cambria Math" panose="02040503050406030204" pitchFamily="18" charset="0"/>
                          </a:rPr>
                        </m:ctrlPr>
                      </m:dPr>
                      <m:e>
                        <m:r>
                          <a:rPr lang="es-MX" i="1">
                            <a:latin typeface="Cambria Math" panose="02040503050406030204" pitchFamily="18" charset="0"/>
                          </a:rPr>
                          <m:t>𝑁𝑢𝑒𝑣𝑎</m:t>
                        </m:r>
                        <m:r>
                          <a:rPr lang="es-MX" i="1">
                            <a:latin typeface="Cambria Math" panose="02040503050406030204" pitchFamily="18" charset="0"/>
                          </a:rPr>
                          <m:t> </m:t>
                        </m:r>
                        <m:r>
                          <a:rPr lang="es-MX" i="1">
                            <a:latin typeface="Cambria Math" panose="02040503050406030204" pitchFamily="18" charset="0"/>
                          </a:rPr>
                          <m:t>𝑂𝑟𝑙𝑒𝑎𝑛𝑠</m:t>
                        </m:r>
                      </m:e>
                    </m:d>
                  </m:oMath>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                                                              </m:t>
                          </m:r>
                          <m:r>
                            <a:rPr lang="es-MX" i="1">
                              <a:latin typeface="Cambria Math" panose="02040503050406030204" pitchFamily="18" charset="0"/>
                            </a:rPr>
                            <m:t>𝑥</m:t>
                          </m:r>
                        </m:e>
                        <m:sub>
                          <m:r>
                            <a:rPr lang="es-MX" i="1">
                              <a:latin typeface="Cambria Math" panose="02040503050406030204" pitchFamily="18" charset="0"/>
                            </a:rPr>
                            <m:t>1</m:t>
                          </m:r>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31</m:t>
                          </m:r>
                        </m:sub>
                      </m:sSub>
                      <m:r>
                        <a:rPr lang="es-MX" i="1">
                          <a:latin typeface="Cambria Math" panose="02040503050406030204" pitchFamily="18" charset="0"/>
                        </a:rPr>
                        <m:t> =</m:t>
                      </m:r>
                      <m:r>
                        <a:rPr lang="es-MX" i="1">
                          <a:latin typeface="Cambria Math" panose="02040503050406030204" pitchFamily="18" charset="0"/>
                        </a:rPr>
                        <m:t>2300</m:t>
                      </m:r>
                      <m:r>
                        <a:rPr lang="es-MX" i="1">
                          <a:latin typeface="Cambria Math" panose="02040503050406030204" pitchFamily="18" charset="0"/>
                        </a:rPr>
                        <m:t> (</m:t>
                      </m:r>
                      <m:r>
                        <a:rPr lang="es-MX" i="1">
                          <a:latin typeface="Cambria Math" panose="02040503050406030204" pitchFamily="18" charset="0"/>
                        </a:rPr>
                        <m:t>𝐷𝑒𝑛𝑣𝑒𝑟</m:t>
                      </m:r>
                      <m:r>
                        <a:rPr lang="es-MX" i="1">
                          <a:latin typeface="Cambria Math" panose="02040503050406030204" pitchFamily="18" charset="0"/>
                        </a:rPr>
                        <m:t>)</m:t>
                      </m:r>
                    </m:oMath>
                  </m:oMathPara>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                                                              </m:t>
                          </m:r>
                          <m:r>
                            <a:rPr lang="es-MX" i="1">
                              <a:latin typeface="Cambria Math" panose="02040503050406030204" pitchFamily="18" charset="0"/>
                            </a:rPr>
                            <m:t>𝑥</m:t>
                          </m:r>
                        </m:e>
                        <m:sub>
                          <m:r>
                            <a:rPr lang="es-MX" i="1">
                              <a:latin typeface="Cambria Math" panose="02040503050406030204" pitchFamily="18" charset="0"/>
                            </a:rPr>
                            <m:t>12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r>
                            <a:rPr lang="es-MX" i="1">
                              <a:latin typeface="Cambria Math" panose="02040503050406030204" pitchFamily="18" charset="0"/>
                            </a:rPr>
                            <m:t>2</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32</m:t>
                          </m:r>
                        </m:sub>
                      </m:sSub>
                      <m:r>
                        <a:rPr lang="es-MX" i="1">
                          <a:latin typeface="Cambria Math" panose="02040503050406030204" pitchFamily="18" charset="0"/>
                        </a:rPr>
                        <m:t> =1</m:t>
                      </m:r>
                      <m:r>
                        <a:rPr lang="es-MX" i="1">
                          <a:latin typeface="Cambria Math" panose="02040503050406030204" pitchFamily="18" charset="0"/>
                        </a:rPr>
                        <m:t>4</m:t>
                      </m:r>
                      <m:r>
                        <a:rPr lang="es-MX" i="1">
                          <a:latin typeface="Cambria Math" panose="02040503050406030204" pitchFamily="18" charset="0"/>
                        </a:rPr>
                        <m:t>00 </m:t>
                      </m:r>
                      <m:r>
                        <a:rPr lang="es-MX" i="1">
                          <a:latin typeface="Cambria Math" panose="02040503050406030204" pitchFamily="18" charset="0"/>
                        </a:rPr>
                        <m:t>(</m:t>
                      </m:r>
                      <m:r>
                        <a:rPr lang="es-MX" i="1">
                          <a:latin typeface="Cambria Math" panose="02040503050406030204" pitchFamily="18" charset="0"/>
                        </a:rPr>
                        <m:t>𝑀𝑖𝑎𝑚𝑖</m:t>
                      </m:r>
                      <m:r>
                        <a:rPr lang="es-MX" i="1">
                          <a:latin typeface="Cambria Math" panose="02040503050406030204" pitchFamily="18" charset="0"/>
                        </a:rPr>
                        <m:t>)</m:t>
                      </m:r>
                    </m:oMath>
                  </m:oMathPara>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𝑖𝑗</m:t>
                          </m:r>
                        </m:sub>
                      </m:sSub>
                      <m:r>
                        <a:rPr lang="es-MX" i="1">
                          <a:latin typeface="Cambria Math" panose="02040503050406030204" pitchFamily="18" charset="0"/>
                          <a:ea typeface="Cambria Math" panose="02040503050406030204" pitchFamily="18" charset="0"/>
                        </a:rPr>
                        <m:t>≥0, </m:t>
                      </m:r>
                      <m:r>
                        <a:rPr lang="es-MX" i="1">
                          <a:latin typeface="Cambria Math" panose="02040503050406030204" pitchFamily="18" charset="0"/>
                          <a:ea typeface="Cambria Math" panose="02040503050406030204" pitchFamily="18" charset="0"/>
                        </a:rPr>
                        <m:t>𝑖</m:t>
                      </m:r>
                      <m:r>
                        <a:rPr lang="es-MX" i="1">
                          <a:latin typeface="Cambria Math" panose="02040503050406030204" pitchFamily="18" charset="0"/>
                          <a:ea typeface="Cambria Math" panose="02040503050406030204" pitchFamily="18" charset="0"/>
                        </a:rPr>
                        <m:t>=1,2,3, </m:t>
                      </m:r>
                      <m:r>
                        <a:rPr lang="es-MX" i="1">
                          <a:latin typeface="Cambria Math" panose="02040503050406030204" pitchFamily="18" charset="0"/>
                          <a:ea typeface="Cambria Math" panose="02040503050406030204" pitchFamily="18" charset="0"/>
                        </a:rPr>
                        <m:t>𝑗</m:t>
                      </m:r>
                      <m:r>
                        <a:rPr lang="es-MX" i="1">
                          <a:latin typeface="Cambria Math" panose="02040503050406030204" pitchFamily="18" charset="0"/>
                          <a:ea typeface="Cambria Math" panose="02040503050406030204" pitchFamily="18" charset="0"/>
                        </a:rPr>
                        <m:t>=1,2</m:t>
                      </m:r>
                    </m:oMath>
                  </m:oMathPara>
                </a14:m>
                <a:endParaRPr lang="es-MX" dirty="0"/>
              </a:p>
            </p:txBody>
          </p:sp>
        </mc:Choice>
        <mc:Fallback>
          <p:sp>
            <p:nvSpPr>
              <p:cNvPr id="8" name="CuadroTexto 7"/>
              <p:cNvSpPr txBox="1">
                <a:spLocks noRot="1" noChangeAspect="1" noMove="1" noResize="1" noEditPoints="1" noAdjustHandles="1" noChangeArrowheads="1" noChangeShapeType="1" noTextEdit="1"/>
              </p:cNvSpPr>
              <p:nvPr/>
            </p:nvSpPr>
            <p:spPr>
              <a:xfrm>
                <a:off x="1981200" y="3645024"/>
                <a:ext cx="6923112" cy="2308324"/>
              </a:xfrm>
              <a:prstGeom prst="rect">
                <a:avLst/>
              </a:prstGeom>
              <a:blipFill>
                <a:blip r:embed="rId3"/>
                <a:stretch>
                  <a:fillRect l="-704" t="-1583" b="-1319"/>
                </a:stretch>
              </a:blipFill>
            </p:spPr>
            <p:txBody>
              <a:bodyPr/>
              <a:lstStyle/>
              <a:p>
                <a:r>
                  <a:rPr lang="es-MX">
                    <a:noFill/>
                  </a:rPr>
                  <a:t> </a:t>
                </a:r>
              </a:p>
            </p:txBody>
          </p:sp>
        </mc:Fallback>
      </mc:AlternateContent>
    </p:spTree>
    <p:extLst>
      <p:ext uri="{BB962C8B-B14F-4D97-AF65-F5344CB8AC3E}">
        <p14:creationId xmlns:p14="http://schemas.microsoft.com/office/powerpoint/2010/main" val="267548704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Una forma compacta de representar el problema del transporte es utilizando el formato de la Tabla de transporte:</a:t>
            </a:r>
          </a:p>
          <a:p>
            <a:pPr marL="0" indent="0">
              <a:buNone/>
            </a:pPr>
            <a:endParaRPr lang="es-MX" dirty="0"/>
          </a:p>
        </p:txBody>
      </p:sp>
      <mc:AlternateContent xmlns:mc="http://schemas.openxmlformats.org/markup-compatibility/2006">
        <mc:Choice xmlns:a14="http://schemas.microsoft.com/office/drawing/2010/main" Requires="a14">
          <p:graphicFrame>
            <p:nvGraphicFramePr>
              <p:cNvPr id="5" name="Tabla 4"/>
              <p:cNvGraphicFramePr>
                <a:graphicFrameLocks noGrp="1"/>
              </p:cNvGraphicFramePr>
              <p:nvPr>
                <p:extLst/>
              </p:nvPr>
            </p:nvGraphicFramePr>
            <p:xfrm>
              <a:off x="3215680" y="3669000"/>
              <a:ext cx="6096000" cy="192024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163736045"/>
                        </a:ext>
                      </a:extLst>
                    </a:gridCol>
                    <a:gridCol w="3048000">
                      <a:extLst>
                        <a:ext uri="{9D8B030D-6E8A-4147-A177-3AD203B41FA5}">
                          <a16:colId xmlns:a16="http://schemas.microsoft.com/office/drawing/2014/main" val="245356812"/>
                        </a:ext>
                      </a:extLst>
                    </a:gridCol>
                  </a:tblGrid>
                  <a:tr h="370840">
                    <a:tc>
                      <a:txBody>
                        <a:bodyPr/>
                        <a:lstStyle/>
                        <a:p>
                          <a:pPr algn="r"/>
                          <a:r>
                            <a:rPr lang="es-MX" dirty="0"/>
                            <a:t>80</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11</m:t>
                                    </m:r>
                                  </m:sub>
                                </m:sSub>
                              </m:oMath>
                            </m:oMathPara>
                          </a14:m>
                          <a:endParaRPr lang="es-MX" dirty="0"/>
                        </a:p>
                      </a:txBody>
                      <a:tcPr/>
                    </a:tc>
                    <a:tc>
                      <a:txBody>
                        <a:bodyPr/>
                        <a:lstStyle/>
                        <a:p>
                          <a:pPr algn="r"/>
                          <a:r>
                            <a:rPr lang="es-MX" dirty="0"/>
                            <a:t>215</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12</m:t>
                                    </m:r>
                                  </m:sub>
                                </m:sSub>
                              </m:oMath>
                            </m:oMathPara>
                          </a14:m>
                          <a:endParaRPr lang="es-MX" dirty="0"/>
                        </a:p>
                      </a:txBody>
                      <a:tcPr/>
                    </a:tc>
                    <a:extLst>
                      <a:ext uri="{0D108BD9-81ED-4DB2-BD59-A6C34878D82A}">
                        <a16:rowId xmlns:a16="http://schemas.microsoft.com/office/drawing/2014/main" val="3655551345"/>
                      </a:ext>
                    </a:extLst>
                  </a:tr>
                  <a:tr h="370840">
                    <a:tc>
                      <a:txBody>
                        <a:bodyPr/>
                        <a:lstStyle/>
                        <a:p>
                          <a:pPr algn="r"/>
                          <a:r>
                            <a:rPr lang="es-MX" dirty="0"/>
                            <a:t>100</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21</m:t>
                                    </m:r>
                                  </m:sub>
                                </m:sSub>
                              </m:oMath>
                            </m:oMathPara>
                          </a14:m>
                          <a:endParaRPr lang="es-MX" dirty="0"/>
                        </a:p>
                      </a:txBody>
                      <a:tcPr/>
                    </a:tc>
                    <a:tc>
                      <a:txBody>
                        <a:bodyPr/>
                        <a:lstStyle/>
                        <a:p>
                          <a:pPr algn="r"/>
                          <a:r>
                            <a:rPr lang="es-MX" dirty="0"/>
                            <a:t>108</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22</m:t>
                                    </m:r>
                                  </m:sub>
                                </m:sSub>
                              </m:oMath>
                            </m:oMathPara>
                          </a14:m>
                          <a:endParaRPr lang="es-MX" dirty="0"/>
                        </a:p>
                      </a:txBody>
                      <a:tcPr/>
                    </a:tc>
                    <a:extLst>
                      <a:ext uri="{0D108BD9-81ED-4DB2-BD59-A6C34878D82A}">
                        <a16:rowId xmlns:a16="http://schemas.microsoft.com/office/drawing/2014/main" val="1509431254"/>
                      </a:ext>
                    </a:extLst>
                  </a:tr>
                  <a:tr h="370840">
                    <a:tc>
                      <a:txBody>
                        <a:bodyPr/>
                        <a:lstStyle/>
                        <a:p>
                          <a:pPr algn="r"/>
                          <a:r>
                            <a:rPr lang="es-MX" dirty="0"/>
                            <a:t>102</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31</m:t>
                                    </m:r>
                                  </m:sub>
                                </m:sSub>
                              </m:oMath>
                            </m:oMathPara>
                          </a14:m>
                          <a:endParaRPr lang="es-MX" dirty="0"/>
                        </a:p>
                      </a:txBody>
                      <a:tcPr/>
                    </a:tc>
                    <a:tc>
                      <a:txBody>
                        <a:bodyPr/>
                        <a:lstStyle/>
                        <a:p>
                          <a:pPr algn="r"/>
                          <a:r>
                            <a:rPr lang="es-MX" dirty="0"/>
                            <a:t>68</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32</m:t>
                                    </m:r>
                                  </m:sub>
                                </m:sSub>
                              </m:oMath>
                            </m:oMathPara>
                          </a14:m>
                          <a:endParaRPr lang="es-MX" dirty="0"/>
                        </a:p>
                      </a:txBody>
                      <a:tcPr/>
                    </a:tc>
                    <a:extLst>
                      <a:ext uri="{0D108BD9-81ED-4DB2-BD59-A6C34878D82A}">
                        <a16:rowId xmlns:a16="http://schemas.microsoft.com/office/drawing/2014/main" val="3678232446"/>
                      </a:ext>
                    </a:extLst>
                  </a:tr>
                </a:tbl>
              </a:graphicData>
            </a:graphic>
          </p:graphicFrame>
        </mc:Choice>
        <mc:Fallback>
          <p:graphicFrame>
            <p:nvGraphicFramePr>
              <p:cNvPr id="5" name="Tabla 4"/>
              <p:cNvGraphicFramePr>
                <a:graphicFrameLocks noGrp="1"/>
              </p:cNvGraphicFramePr>
              <p:nvPr>
                <p:extLst/>
              </p:nvPr>
            </p:nvGraphicFramePr>
            <p:xfrm>
              <a:off x="3215680" y="3669000"/>
              <a:ext cx="6096000" cy="192024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163736045"/>
                        </a:ext>
                      </a:extLst>
                    </a:gridCol>
                    <a:gridCol w="3048000">
                      <a:extLst>
                        <a:ext uri="{9D8B030D-6E8A-4147-A177-3AD203B41FA5}">
                          <a16:colId xmlns:a16="http://schemas.microsoft.com/office/drawing/2014/main" val="245356812"/>
                        </a:ext>
                      </a:extLst>
                    </a:gridCol>
                  </a:tblGrid>
                  <a:tr h="640080">
                    <a:tc>
                      <a:txBody>
                        <a:bodyPr/>
                        <a:lstStyle/>
                        <a:p>
                          <a:endParaRPr lang="es-MX"/>
                        </a:p>
                      </a:txBody>
                      <a:tcPr>
                        <a:blipFill>
                          <a:blip r:embed="rId2"/>
                          <a:stretch>
                            <a:fillRect l="-200" t="-4762" r="-100200" b="-202857"/>
                          </a:stretch>
                        </a:blipFill>
                      </a:tcPr>
                    </a:tc>
                    <a:tc>
                      <a:txBody>
                        <a:bodyPr/>
                        <a:lstStyle/>
                        <a:p>
                          <a:endParaRPr lang="es-MX"/>
                        </a:p>
                      </a:txBody>
                      <a:tcPr>
                        <a:blipFill>
                          <a:blip r:embed="rId2"/>
                          <a:stretch>
                            <a:fillRect l="-100400" t="-4762" r="-400" b="-202857"/>
                          </a:stretch>
                        </a:blipFill>
                      </a:tcPr>
                    </a:tc>
                    <a:extLst>
                      <a:ext uri="{0D108BD9-81ED-4DB2-BD59-A6C34878D82A}">
                        <a16:rowId xmlns:a16="http://schemas.microsoft.com/office/drawing/2014/main" val="3655551345"/>
                      </a:ext>
                    </a:extLst>
                  </a:tr>
                  <a:tr h="640080">
                    <a:tc>
                      <a:txBody>
                        <a:bodyPr/>
                        <a:lstStyle/>
                        <a:p>
                          <a:endParaRPr lang="es-MX"/>
                        </a:p>
                      </a:txBody>
                      <a:tcPr>
                        <a:blipFill>
                          <a:blip r:embed="rId2"/>
                          <a:stretch>
                            <a:fillRect l="-200" t="-103774" r="-100200" b="-100943"/>
                          </a:stretch>
                        </a:blipFill>
                      </a:tcPr>
                    </a:tc>
                    <a:tc>
                      <a:txBody>
                        <a:bodyPr/>
                        <a:lstStyle/>
                        <a:p>
                          <a:endParaRPr lang="es-MX"/>
                        </a:p>
                      </a:txBody>
                      <a:tcPr>
                        <a:blipFill>
                          <a:blip r:embed="rId2"/>
                          <a:stretch>
                            <a:fillRect l="-100400" t="-103774" r="-400" b="-100943"/>
                          </a:stretch>
                        </a:blipFill>
                      </a:tcPr>
                    </a:tc>
                    <a:extLst>
                      <a:ext uri="{0D108BD9-81ED-4DB2-BD59-A6C34878D82A}">
                        <a16:rowId xmlns:a16="http://schemas.microsoft.com/office/drawing/2014/main" val="1509431254"/>
                      </a:ext>
                    </a:extLst>
                  </a:tr>
                  <a:tr h="640080">
                    <a:tc>
                      <a:txBody>
                        <a:bodyPr/>
                        <a:lstStyle/>
                        <a:p>
                          <a:endParaRPr lang="es-MX"/>
                        </a:p>
                      </a:txBody>
                      <a:tcPr>
                        <a:blipFill>
                          <a:blip r:embed="rId2"/>
                          <a:stretch>
                            <a:fillRect l="-200" t="-205714" r="-100200" b="-1905"/>
                          </a:stretch>
                        </a:blipFill>
                      </a:tcPr>
                    </a:tc>
                    <a:tc>
                      <a:txBody>
                        <a:bodyPr/>
                        <a:lstStyle/>
                        <a:p>
                          <a:endParaRPr lang="es-MX"/>
                        </a:p>
                      </a:txBody>
                      <a:tcPr>
                        <a:blipFill>
                          <a:blip r:embed="rId2"/>
                          <a:stretch>
                            <a:fillRect l="-100400" t="-205714" r="-400" b="-1905"/>
                          </a:stretch>
                        </a:blipFill>
                      </a:tcPr>
                    </a:tc>
                    <a:extLst>
                      <a:ext uri="{0D108BD9-81ED-4DB2-BD59-A6C34878D82A}">
                        <a16:rowId xmlns:a16="http://schemas.microsoft.com/office/drawing/2014/main" val="3678232446"/>
                      </a:ext>
                    </a:extLst>
                  </a:tr>
                </a:tbl>
              </a:graphicData>
            </a:graphic>
          </p:graphicFrame>
        </mc:Fallback>
      </mc:AlternateContent>
      <p:graphicFrame>
        <p:nvGraphicFramePr>
          <p:cNvPr id="6" name="Tabla 5"/>
          <p:cNvGraphicFramePr>
            <a:graphicFrameLocks noGrp="1"/>
          </p:cNvGraphicFramePr>
          <p:nvPr>
            <p:extLst/>
          </p:nvPr>
        </p:nvGraphicFramePr>
        <p:xfrm>
          <a:off x="1533736" y="3861048"/>
          <a:ext cx="1728192" cy="2291080"/>
        </p:xfrm>
        <a:graphic>
          <a:graphicData uri="http://schemas.openxmlformats.org/drawingml/2006/table">
            <a:tbl>
              <a:tblPr firstRow="1" bandRow="1">
                <a:tableStyleId>{2D5ABB26-0587-4C30-8999-92F81FD0307C}</a:tableStyleId>
              </a:tblPr>
              <a:tblGrid>
                <a:gridCol w="1728192">
                  <a:extLst>
                    <a:ext uri="{9D8B030D-6E8A-4147-A177-3AD203B41FA5}">
                      <a16:colId xmlns:a16="http://schemas.microsoft.com/office/drawing/2014/main" val="2031318877"/>
                    </a:ext>
                  </a:extLst>
                </a:gridCol>
              </a:tblGrid>
              <a:tr h="370840">
                <a:tc>
                  <a:txBody>
                    <a:bodyPr/>
                    <a:lstStyle/>
                    <a:p>
                      <a:r>
                        <a:rPr lang="es-MX" dirty="0"/>
                        <a:t>Los Ángeles</a:t>
                      </a:r>
                    </a:p>
                    <a:p>
                      <a:endParaRPr lang="es-MX" dirty="0"/>
                    </a:p>
                  </a:txBody>
                  <a:tcPr/>
                </a:tc>
                <a:extLst>
                  <a:ext uri="{0D108BD9-81ED-4DB2-BD59-A6C34878D82A}">
                    <a16:rowId xmlns:a16="http://schemas.microsoft.com/office/drawing/2014/main" val="337671098"/>
                  </a:ext>
                </a:extLst>
              </a:tr>
              <a:tr h="370840">
                <a:tc>
                  <a:txBody>
                    <a:bodyPr/>
                    <a:lstStyle/>
                    <a:p>
                      <a:r>
                        <a:rPr lang="es-MX" dirty="0"/>
                        <a:t>Detroit</a:t>
                      </a:r>
                    </a:p>
                    <a:p>
                      <a:endParaRPr lang="es-MX" dirty="0"/>
                    </a:p>
                  </a:txBody>
                  <a:tcPr/>
                </a:tc>
                <a:extLst>
                  <a:ext uri="{0D108BD9-81ED-4DB2-BD59-A6C34878D82A}">
                    <a16:rowId xmlns:a16="http://schemas.microsoft.com/office/drawing/2014/main" val="1164692442"/>
                  </a:ext>
                </a:extLst>
              </a:tr>
              <a:tr h="370840">
                <a:tc>
                  <a:txBody>
                    <a:bodyPr/>
                    <a:lstStyle/>
                    <a:p>
                      <a:r>
                        <a:rPr lang="es-MX" dirty="0"/>
                        <a:t>Nueva Orleans</a:t>
                      </a:r>
                    </a:p>
                    <a:p>
                      <a:endParaRPr lang="es-MX" dirty="0"/>
                    </a:p>
                  </a:txBody>
                  <a:tcPr/>
                </a:tc>
                <a:extLst>
                  <a:ext uri="{0D108BD9-81ED-4DB2-BD59-A6C34878D82A}">
                    <a16:rowId xmlns:a16="http://schemas.microsoft.com/office/drawing/2014/main" val="588319586"/>
                  </a:ext>
                </a:extLst>
              </a:tr>
              <a:tr h="370840">
                <a:tc>
                  <a:txBody>
                    <a:bodyPr/>
                    <a:lstStyle/>
                    <a:p>
                      <a:r>
                        <a:rPr lang="es-MX" b="1" dirty="0"/>
                        <a:t>Demanda</a:t>
                      </a:r>
                    </a:p>
                  </a:txBody>
                  <a:tcPr/>
                </a:tc>
                <a:extLst>
                  <a:ext uri="{0D108BD9-81ED-4DB2-BD59-A6C34878D82A}">
                    <a16:rowId xmlns:a16="http://schemas.microsoft.com/office/drawing/2014/main" val="3500537585"/>
                  </a:ext>
                </a:extLst>
              </a:tr>
            </a:tbl>
          </a:graphicData>
        </a:graphic>
      </p:graphicFrame>
      <p:graphicFrame>
        <p:nvGraphicFramePr>
          <p:cNvPr id="7" name="Tabla 6"/>
          <p:cNvGraphicFramePr>
            <a:graphicFrameLocks noGrp="1"/>
          </p:cNvGraphicFramePr>
          <p:nvPr>
            <p:extLst/>
          </p:nvPr>
        </p:nvGraphicFramePr>
        <p:xfrm>
          <a:off x="3234139" y="5854576"/>
          <a:ext cx="6096000" cy="370840"/>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3609542957"/>
                    </a:ext>
                  </a:extLst>
                </a:gridCol>
                <a:gridCol w="3048000">
                  <a:extLst>
                    <a:ext uri="{9D8B030D-6E8A-4147-A177-3AD203B41FA5}">
                      <a16:colId xmlns:a16="http://schemas.microsoft.com/office/drawing/2014/main" val="2750617180"/>
                    </a:ext>
                  </a:extLst>
                </a:gridCol>
              </a:tblGrid>
              <a:tr h="370840">
                <a:tc>
                  <a:txBody>
                    <a:bodyPr/>
                    <a:lstStyle/>
                    <a:p>
                      <a:pPr algn="ctr"/>
                      <a:r>
                        <a:rPr lang="es-MX" b="1" dirty="0"/>
                        <a:t>2300</a:t>
                      </a:r>
                    </a:p>
                  </a:txBody>
                  <a:tcPr/>
                </a:tc>
                <a:tc>
                  <a:txBody>
                    <a:bodyPr/>
                    <a:lstStyle/>
                    <a:p>
                      <a:pPr algn="ctr"/>
                      <a:r>
                        <a:rPr lang="es-MX" b="1" dirty="0"/>
                        <a:t>1400</a:t>
                      </a:r>
                    </a:p>
                  </a:txBody>
                  <a:tcPr/>
                </a:tc>
                <a:extLst>
                  <a:ext uri="{0D108BD9-81ED-4DB2-BD59-A6C34878D82A}">
                    <a16:rowId xmlns:a16="http://schemas.microsoft.com/office/drawing/2014/main" val="565477547"/>
                  </a:ext>
                </a:extLst>
              </a:tr>
            </a:tbl>
          </a:graphicData>
        </a:graphic>
      </p:graphicFrame>
      <p:graphicFrame>
        <p:nvGraphicFramePr>
          <p:cNvPr id="8" name="Tabla 7"/>
          <p:cNvGraphicFramePr>
            <a:graphicFrameLocks noGrp="1"/>
          </p:cNvGraphicFramePr>
          <p:nvPr>
            <p:extLst/>
          </p:nvPr>
        </p:nvGraphicFramePr>
        <p:xfrm>
          <a:off x="9480376" y="3313792"/>
          <a:ext cx="1487488" cy="2296160"/>
        </p:xfrm>
        <a:graphic>
          <a:graphicData uri="http://schemas.openxmlformats.org/drawingml/2006/table">
            <a:tbl>
              <a:tblPr firstRow="1" bandRow="1">
                <a:tableStyleId>{2D5ABB26-0587-4C30-8999-92F81FD0307C}</a:tableStyleId>
              </a:tblPr>
              <a:tblGrid>
                <a:gridCol w="1487488">
                  <a:extLst>
                    <a:ext uri="{9D8B030D-6E8A-4147-A177-3AD203B41FA5}">
                      <a16:colId xmlns:a16="http://schemas.microsoft.com/office/drawing/2014/main" val="4011551733"/>
                    </a:ext>
                  </a:extLst>
                </a:gridCol>
              </a:tblGrid>
              <a:tr h="370840">
                <a:tc>
                  <a:txBody>
                    <a:bodyPr/>
                    <a:lstStyle/>
                    <a:p>
                      <a:r>
                        <a:rPr lang="es-MX" b="1" dirty="0"/>
                        <a:t>Oferta</a:t>
                      </a:r>
                    </a:p>
                  </a:txBody>
                  <a:tcPr/>
                </a:tc>
                <a:extLst>
                  <a:ext uri="{0D108BD9-81ED-4DB2-BD59-A6C34878D82A}">
                    <a16:rowId xmlns:a16="http://schemas.microsoft.com/office/drawing/2014/main" val="227044120"/>
                  </a:ext>
                </a:extLst>
              </a:tr>
              <a:tr h="370840">
                <a:tc>
                  <a:txBody>
                    <a:bodyPr/>
                    <a:lstStyle/>
                    <a:p>
                      <a:r>
                        <a:rPr lang="es-MX" b="1" dirty="0"/>
                        <a:t>1000</a:t>
                      </a:r>
                    </a:p>
                    <a:p>
                      <a:endParaRPr lang="es-MX" b="1" dirty="0"/>
                    </a:p>
                    <a:p>
                      <a:endParaRPr lang="es-MX" b="1" dirty="0"/>
                    </a:p>
                  </a:txBody>
                  <a:tcPr/>
                </a:tc>
                <a:extLst>
                  <a:ext uri="{0D108BD9-81ED-4DB2-BD59-A6C34878D82A}">
                    <a16:rowId xmlns:a16="http://schemas.microsoft.com/office/drawing/2014/main" val="217912538"/>
                  </a:ext>
                </a:extLst>
              </a:tr>
              <a:tr h="370840">
                <a:tc>
                  <a:txBody>
                    <a:bodyPr/>
                    <a:lstStyle/>
                    <a:p>
                      <a:r>
                        <a:rPr lang="es-MX" b="1" dirty="0"/>
                        <a:t>1500</a:t>
                      </a:r>
                    </a:p>
                    <a:p>
                      <a:endParaRPr lang="es-MX" b="1" dirty="0"/>
                    </a:p>
                  </a:txBody>
                  <a:tcPr/>
                </a:tc>
                <a:extLst>
                  <a:ext uri="{0D108BD9-81ED-4DB2-BD59-A6C34878D82A}">
                    <a16:rowId xmlns:a16="http://schemas.microsoft.com/office/drawing/2014/main" val="1547224924"/>
                  </a:ext>
                </a:extLst>
              </a:tr>
              <a:tr h="370840">
                <a:tc>
                  <a:txBody>
                    <a:bodyPr/>
                    <a:lstStyle/>
                    <a:p>
                      <a:r>
                        <a:rPr lang="es-MX" b="1" dirty="0"/>
                        <a:t>1200</a:t>
                      </a:r>
                    </a:p>
                  </a:txBody>
                  <a:tcPr/>
                </a:tc>
                <a:extLst>
                  <a:ext uri="{0D108BD9-81ED-4DB2-BD59-A6C34878D82A}">
                    <a16:rowId xmlns:a16="http://schemas.microsoft.com/office/drawing/2014/main" val="2635646573"/>
                  </a:ext>
                </a:extLst>
              </a:tr>
            </a:tbl>
          </a:graphicData>
        </a:graphic>
      </p:graphicFrame>
    </p:spTree>
    <p:extLst>
      <p:ext uri="{BB962C8B-B14F-4D97-AF65-F5344CB8AC3E}">
        <p14:creationId xmlns:p14="http://schemas.microsoft.com/office/powerpoint/2010/main" val="2968981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Práctica</a:t>
            </a:r>
          </a:p>
        </p:txBody>
      </p:sp>
      <p:sp>
        <p:nvSpPr>
          <p:cNvPr id="3" name="Marcador de contenido 2"/>
          <p:cNvSpPr>
            <a:spLocks noGrp="1"/>
          </p:cNvSpPr>
          <p:nvPr>
            <p:ph idx="1"/>
          </p:nvPr>
        </p:nvSpPr>
        <p:spPr/>
        <p:txBody>
          <a:bodyPr>
            <a:normAutofit/>
          </a:bodyPr>
          <a:lstStyle/>
          <a:p>
            <a:pPr marL="0" indent="0">
              <a:buNone/>
            </a:pPr>
            <a:r>
              <a:rPr lang="es-MX" dirty="0"/>
              <a:t>Tres plantas de energía eléctrica de 25, 40 y 30 millones de </a:t>
            </a:r>
            <a:r>
              <a:rPr lang="es-MX" dirty="0" err="1"/>
              <a:t>kWh</a:t>
            </a:r>
            <a:r>
              <a:rPr lang="es-MX" dirty="0"/>
              <a:t> abastecen electricidad a tres ciudades. Las demandas máximas en las tres ciudades se estiman en 30, 35 y 25 millones de </a:t>
            </a:r>
            <a:r>
              <a:rPr lang="es-MX" dirty="0" err="1"/>
              <a:t>kWh</a:t>
            </a:r>
            <a:r>
              <a:rPr lang="es-MX" dirty="0"/>
              <a:t>. El precio por millón de </a:t>
            </a:r>
            <a:r>
              <a:rPr lang="es-MX" dirty="0" err="1"/>
              <a:t>kWh</a:t>
            </a:r>
            <a:r>
              <a:rPr lang="es-MX" dirty="0"/>
              <a:t> en las tres ciudades se da en la tabla. Durante el mes de agosto la demanda se incrementa 20% en cada una de las tres ciudades, la cual puede satisfacerse adquiriendo electricidad de otra red a un precio más elevado de $1000 por millón de </a:t>
            </a:r>
            <a:r>
              <a:rPr lang="es-MX" dirty="0" err="1"/>
              <a:t>kWh</a:t>
            </a:r>
            <a:r>
              <a:rPr lang="es-MX" dirty="0"/>
              <a:t>. La red no está enlazada a la ciudad 3. La compañía eléctrica desea determinar el plan más económico para la distribución y compra de energía adicional.</a:t>
            </a:r>
          </a:p>
        </p:txBody>
      </p:sp>
    </p:spTree>
    <p:extLst>
      <p:ext uri="{BB962C8B-B14F-4D97-AF65-F5344CB8AC3E}">
        <p14:creationId xmlns:p14="http://schemas.microsoft.com/office/powerpoint/2010/main" val="247324174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Formule el problema como un modelo de transporte</a:t>
            </a:r>
          </a:p>
          <a:p>
            <a:pPr marL="0" indent="0">
              <a:buNone/>
            </a:pPr>
            <a:endParaRPr lang="es-MX" dirty="0"/>
          </a:p>
          <a:p>
            <a:pPr marL="0" indent="0">
              <a:buNone/>
            </a:pPr>
            <a:endParaRPr lang="es-MX" dirty="0"/>
          </a:p>
          <a:p>
            <a:pPr marL="0" indent="0">
              <a:buNone/>
            </a:pPr>
            <a:endParaRPr lang="es-MX" dirty="0"/>
          </a:p>
        </p:txBody>
      </p:sp>
      <p:graphicFrame>
        <p:nvGraphicFramePr>
          <p:cNvPr id="4" name="Tabla 3"/>
          <p:cNvGraphicFramePr>
            <a:graphicFrameLocks noGrp="1"/>
          </p:cNvGraphicFramePr>
          <p:nvPr>
            <p:extLst/>
          </p:nvPr>
        </p:nvGraphicFramePr>
        <p:xfrm>
          <a:off x="3143672" y="3324592"/>
          <a:ext cx="6096000" cy="1112520"/>
        </p:xfrm>
        <a:graphic>
          <a:graphicData uri="http://schemas.openxmlformats.org/drawingml/2006/table">
            <a:tbl>
              <a:tblPr firstRow="1" bandRow="1">
                <a:tableStyleId>{5940675A-B579-460E-94D1-54222C63F5DA}</a:tableStyleId>
              </a:tblPr>
              <a:tblGrid>
                <a:gridCol w="2032000">
                  <a:extLst>
                    <a:ext uri="{9D8B030D-6E8A-4147-A177-3AD203B41FA5}">
                      <a16:colId xmlns:a16="http://schemas.microsoft.com/office/drawing/2014/main" val="2950321930"/>
                    </a:ext>
                  </a:extLst>
                </a:gridCol>
                <a:gridCol w="2032000">
                  <a:extLst>
                    <a:ext uri="{9D8B030D-6E8A-4147-A177-3AD203B41FA5}">
                      <a16:colId xmlns:a16="http://schemas.microsoft.com/office/drawing/2014/main" val="3109227435"/>
                    </a:ext>
                  </a:extLst>
                </a:gridCol>
                <a:gridCol w="2032000">
                  <a:extLst>
                    <a:ext uri="{9D8B030D-6E8A-4147-A177-3AD203B41FA5}">
                      <a16:colId xmlns:a16="http://schemas.microsoft.com/office/drawing/2014/main" val="1551137034"/>
                    </a:ext>
                  </a:extLst>
                </a:gridCol>
              </a:tblGrid>
              <a:tr h="370840">
                <a:tc>
                  <a:txBody>
                    <a:bodyPr/>
                    <a:lstStyle/>
                    <a:p>
                      <a:pPr algn="ctr"/>
                      <a:r>
                        <a:rPr lang="es-MX" dirty="0"/>
                        <a:t>$600</a:t>
                      </a:r>
                    </a:p>
                  </a:txBody>
                  <a:tcPr/>
                </a:tc>
                <a:tc>
                  <a:txBody>
                    <a:bodyPr/>
                    <a:lstStyle/>
                    <a:p>
                      <a:pPr algn="ctr"/>
                      <a:r>
                        <a:rPr lang="es-MX" dirty="0"/>
                        <a:t>$700</a:t>
                      </a:r>
                    </a:p>
                  </a:txBody>
                  <a:tcPr/>
                </a:tc>
                <a:tc>
                  <a:txBody>
                    <a:bodyPr/>
                    <a:lstStyle/>
                    <a:p>
                      <a:pPr algn="ctr"/>
                      <a:r>
                        <a:rPr lang="es-MX" dirty="0"/>
                        <a:t>$400</a:t>
                      </a:r>
                    </a:p>
                  </a:txBody>
                  <a:tcPr/>
                </a:tc>
                <a:extLst>
                  <a:ext uri="{0D108BD9-81ED-4DB2-BD59-A6C34878D82A}">
                    <a16:rowId xmlns:a16="http://schemas.microsoft.com/office/drawing/2014/main" val="927263159"/>
                  </a:ext>
                </a:extLst>
              </a:tr>
              <a:tr h="370840">
                <a:tc>
                  <a:txBody>
                    <a:bodyPr/>
                    <a:lstStyle/>
                    <a:p>
                      <a:pPr algn="ctr"/>
                      <a:r>
                        <a:rPr lang="es-MX" dirty="0"/>
                        <a:t>$320</a:t>
                      </a:r>
                    </a:p>
                  </a:txBody>
                  <a:tcPr/>
                </a:tc>
                <a:tc>
                  <a:txBody>
                    <a:bodyPr/>
                    <a:lstStyle/>
                    <a:p>
                      <a:pPr algn="ctr"/>
                      <a:r>
                        <a:rPr lang="es-MX" dirty="0"/>
                        <a:t>$300</a:t>
                      </a:r>
                    </a:p>
                  </a:txBody>
                  <a:tcPr/>
                </a:tc>
                <a:tc>
                  <a:txBody>
                    <a:bodyPr/>
                    <a:lstStyle/>
                    <a:p>
                      <a:pPr algn="ctr"/>
                      <a:r>
                        <a:rPr lang="es-MX" dirty="0"/>
                        <a:t>$350</a:t>
                      </a:r>
                    </a:p>
                  </a:txBody>
                  <a:tcPr/>
                </a:tc>
                <a:extLst>
                  <a:ext uri="{0D108BD9-81ED-4DB2-BD59-A6C34878D82A}">
                    <a16:rowId xmlns:a16="http://schemas.microsoft.com/office/drawing/2014/main" val="1176581264"/>
                  </a:ext>
                </a:extLst>
              </a:tr>
              <a:tr h="370840">
                <a:tc>
                  <a:txBody>
                    <a:bodyPr/>
                    <a:lstStyle/>
                    <a:p>
                      <a:pPr algn="ctr"/>
                      <a:r>
                        <a:rPr lang="es-MX" dirty="0"/>
                        <a:t>$500</a:t>
                      </a:r>
                    </a:p>
                  </a:txBody>
                  <a:tcPr/>
                </a:tc>
                <a:tc>
                  <a:txBody>
                    <a:bodyPr/>
                    <a:lstStyle/>
                    <a:p>
                      <a:pPr algn="ctr"/>
                      <a:r>
                        <a:rPr lang="es-MX" dirty="0"/>
                        <a:t>$480</a:t>
                      </a:r>
                    </a:p>
                  </a:txBody>
                  <a:tcPr/>
                </a:tc>
                <a:tc>
                  <a:txBody>
                    <a:bodyPr/>
                    <a:lstStyle/>
                    <a:p>
                      <a:pPr algn="ctr"/>
                      <a:r>
                        <a:rPr lang="es-MX" dirty="0"/>
                        <a:t>$450</a:t>
                      </a:r>
                    </a:p>
                  </a:txBody>
                  <a:tcPr/>
                </a:tc>
                <a:extLst>
                  <a:ext uri="{0D108BD9-81ED-4DB2-BD59-A6C34878D82A}">
                    <a16:rowId xmlns:a16="http://schemas.microsoft.com/office/drawing/2014/main" val="224697008"/>
                  </a:ext>
                </a:extLst>
              </a:tr>
            </a:tbl>
          </a:graphicData>
        </a:graphic>
      </p:graphicFrame>
      <p:graphicFrame>
        <p:nvGraphicFramePr>
          <p:cNvPr id="5" name="Tabla 4"/>
          <p:cNvGraphicFramePr>
            <a:graphicFrameLocks noGrp="1"/>
          </p:cNvGraphicFramePr>
          <p:nvPr>
            <p:extLst/>
          </p:nvPr>
        </p:nvGraphicFramePr>
        <p:xfrm>
          <a:off x="3143672" y="2914144"/>
          <a:ext cx="6096000" cy="370840"/>
        </p:xfrm>
        <a:graphic>
          <a:graphicData uri="http://schemas.openxmlformats.org/drawingml/2006/table">
            <a:tbl>
              <a:tblPr firstRow="1" bandRow="1">
                <a:tableStyleId>{2D5ABB26-0587-4C30-8999-92F81FD0307C}</a:tableStyleId>
              </a:tblPr>
              <a:tblGrid>
                <a:gridCol w="2032000">
                  <a:extLst>
                    <a:ext uri="{9D8B030D-6E8A-4147-A177-3AD203B41FA5}">
                      <a16:colId xmlns:a16="http://schemas.microsoft.com/office/drawing/2014/main" val="500794038"/>
                    </a:ext>
                  </a:extLst>
                </a:gridCol>
                <a:gridCol w="2032000">
                  <a:extLst>
                    <a:ext uri="{9D8B030D-6E8A-4147-A177-3AD203B41FA5}">
                      <a16:colId xmlns:a16="http://schemas.microsoft.com/office/drawing/2014/main" val="2057675594"/>
                    </a:ext>
                  </a:extLst>
                </a:gridCol>
                <a:gridCol w="2032000">
                  <a:extLst>
                    <a:ext uri="{9D8B030D-6E8A-4147-A177-3AD203B41FA5}">
                      <a16:colId xmlns:a16="http://schemas.microsoft.com/office/drawing/2014/main" val="2813151189"/>
                    </a:ext>
                  </a:extLst>
                </a:gridCol>
              </a:tblGrid>
              <a:tr h="370840">
                <a:tc>
                  <a:txBody>
                    <a:bodyPr/>
                    <a:lstStyle/>
                    <a:p>
                      <a:pPr algn="ctr"/>
                      <a:r>
                        <a:rPr lang="es-MX" dirty="0"/>
                        <a:t>1</a:t>
                      </a:r>
                    </a:p>
                  </a:txBody>
                  <a:tcPr/>
                </a:tc>
                <a:tc>
                  <a:txBody>
                    <a:bodyPr/>
                    <a:lstStyle/>
                    <a:p>
                      <a:pPr algn="ctr"/>
                      <a:r>
                        <a:rPr lang="es-MX" dirty="0"/>
                        <a:t>2</a:t>
                      </a:r>
                    </a:p>
                  </a:txBody>
                  <a:tcPr/>
                </a:tc>
                <a:tc>
                  <a:txBody>
                    <a:bodyPr/>
                    <a:lstStyle/>
                    <a:p>
                      <a:pPr algn="ctr"/>
                      <a:r>
                        <a:rPr lang="es-MX" dirty="0"/>
                        <a:t>3</a:t>
                      </a:r>
                    </a:p>
                  </a:txBody>
                  <a:tcPr/>
                </a:tc>
                <a:extLst>
                  <a:ext uri="{0D108BD9-81ED-4DB2-BD59-A6C34878D82A}">
                    <a16:rowId xmlns:a16="http://schemas.microsoft.com/office/drawing/2014/main" val="3497934458"/>
                  </a:ext>
                </a:extLst>
              </a:tr>
            </a:tbl>
          </a:graphicData>
        </a:graphic>
      </p:graphicFrame>
      <p:graphicFrame>
        <p:nvGraphicFramePr>
          <p:cNvPr id="6" name="Tabla 5"/>
          <p:cNvGraphicFramePr>
            <a:graphicFrameLocks noGrp="1"/>
          </p:cNvGraphicFramePr>
          <p:nvPr>
            <p:extLst/>
          </p:nvPr>
        </p:nvGraphicFramePr>
        <p:xfrm>
          <a:off x="3143672" y="2420888"/>
          <a:ext cx="6096000" cy="370840"/>
        </p:xfrm>
        <a:graphic>
          <a:graphicData uri="http://schemas.openxmlformats.org/drawingml/2006/table">
            <a:tbl>
              <a:tblPr firstRow="1" bandRow="1">
                <a:tableStyleId>{2D5ABB26-0587-4C30-8999-92F81FD0307C}</a:tableStyleId>
              </a:tblPr>
              <a:tblGrid>
                <a:gridCol w="2032000">
                  <a:extLst>
                    <a:ext uri="{9D8B030D-6E8A-4147-A177-3AD203B41FA5}">
                      <a16:colId xmlns:a16="http://schemas.microsoft.com/office/drawing/2014/main" val="500794038"/>
                    </a:ext>
                  </a:extLst>
                </a:gridCol>
                <a:gridCol w="2032000">
                  <a:extLst>
                    <a:ext uri="{9D8B030D-6E8A-4147-A177-3AD203B41FA5}">
                      <a16:colId xmlns:a16="http://schemas.microsoft.com/office/drawing/2014/main" val="2057675594"/>
                    </a:ext>
                  </a:extLst>
                </a:gridCol>
                <a:gridCol w="2032000">
                  <a:extLst>
                    <a:ext uri="{9D8B030D-6E8A-4147-A177-3AD203B41FA5}">
                      <a16:colId xmlns:a16="http://schemas.microsoft.com/office/drawing/2014/main" val="2813151189"/>
                    </a:ext>
                  </a:extLst>
                </a:gridCol>
              </a:tblGrid>
              <a:tr h="370840">
                <a:tc>
                  <a:txBody>
                    <a:bodyPr/>
                    <a:lstStyle/>
                    <a:p>
                      <a:pPr algn="ctr"/>
                      <a:endParaRPr lang="es-MX" dirty="0"/>
                    </a:p>
                  </a:txBody>
                  <a:tcPr/>
                </a:tc>
                <a:tc>
                  <a:txBody>
                    <a:bodyPr/>
                    <a:lstStyle/>
                    <a:p>
                      <a:pPr algn="ctr"/>
                      <a:r>
                        <a:rPr lang="es-MX" dirty="0"/>
                        <a:t>Ciudad</a:t>
                      </a:r>
                    </a:p>
                  </a:txBody>
                  <a:tcPr/>
                </a:tc>
                <a:tc>
                  <a:txBody>
                    <a:bodyPr/>
                    <a:lstStyle/>
                    <a:p>
                      <a:pPr algn="ctr"/>
                      <a:endParaRPr lang="es-MX" dirty="0"/>
                    </a:p>
                  </a:txBody>
                  <a:tcPr/>
                </a:tc>
                <a:extLst>
                  <a:ext uri="{0D108BD9-81ED-4DB2-BD59-A6C34878D82A}">
                    <a16:rowId xmlns:a16="http://schemas.microsoft.com/office/drawing/2014/main" val="3497934458"/>
                  </a:ext>
                </a:extLst>
              </a:tr>
            </a:tbl>
          </a:graphicData>
        </a:graphic>
      </p:graphicFrame>
      <p:graphicFrame>
        <p:nvGraphicFramePr>
          <p:cNvPr id="7" name="Tabla 6"/>
          <p:cNvGraphicFramePr>
            <a:graphicFrameLocks noGrp="1"/>
          </p:cNvGraphicFramePr>
          <p:nvPr>
            <p:extLst/>
          </p:nvPr>
        </p:nvGraphicFramePr>
        <p:xfrm>
          <a:off x="2639616" y="3429000"/>
          <a:ext cx="360040" cy="1112520"/>
        </p:xfrm>
        <a:graphic>
          <a:graphicData uri="http://schemas.openxmlformats.org/drawingml/2006/table">
            <a:tbl>
              <a:tblPr firstRow="1" bandRow="1">
                <a:tableStyleId>{2D5ABB26-0587-4C30-8999-92F81FD0307C}</a:tableStyleId>
              </a:tblPr>
              <a:tblGrid>
                <a:gridCol w="360040">
                  <a:extLst>
                    <a:ext uri="{9D8B030D-6E8A-4147-A177-3AD203B41FA5}">
                      <a16:colId xmlns:a16="http://schemas.microsoft.com/office/drawing/2014/main" val="2284384644"/>
                    </a:ext>
                  </a:extLst>
                </a:gridCol>
              </a:tblGrid>
              <a:tr h="370840">
                <a:tc>
                  <a:txBody>
                    <a:bodyPr/>
                    <a:lstStyle/>
                    <a:p>
                      <a:r>
                        <a:rPr lang="es-MX" dirty="0"/>
                        <a:t>1</a:t>
                      </a:r>
                    </a:p>
                  </a:txBody>
                  <a:tcPr/>
                </a:tc>
                <a:extLst>
                  <a:ext uri="{0D108BD9-81ED-4DB2-BD59-A6C34878D82A}">
                    <a16:rowId xmlns:a16="http://schemas.microsoft.com/office/drawing/2014/main" val="2506488309"/>
                  </a:ext>
                </a:extLst>
              </a:tr>
              <a:tr h="370840">
                <a:tc>
                  <a:txBody>
                    <a:bodyPr/>
                    <a:lstStyle/>
                    <a:p>
                      <a:r>
                        <a:rPr lang="es-MX" dirty="0"/>
                        <a:t>2</a:t>
                      </a:r>
                    </a:p>
                  </a:txBody>
                  <a:tcPr/>
                </a:tc>
                <a:extLst>
                  <a:ext uri="{0D108BD9-81ED-4DB2-BD59-A6C34878D82A}">
                    <a16:rowId xmlns:a16="http://schemas.microsoft.com/office/drawing/2014/main" val="341734232"/>
                  </a:ext>
                </a:extLst>
              </a:tr>
              <a:tr h="370840">
                <a:tc>
                  <a:txBody>
                    <a:bodyPr/>
                    <a:lstStyle/>
                    <a:p>
                      <a:r>
                        <a:rPr lang="es-MX" dirty="0"/>
                        <a:t>3</a:t>
                      </a:r>
                    </a:p>
                  </a:txBody>
                  <a:tcPr/>
                </a:tc>
                <a:extLst>
                  <a:ext uri="{0D108BD9-81ED-4DB2-BD59-A6C34878D82A}">
                    <a16:rowId xmlns:a16="http://schemas.microsoft.com/office/drawing/2014/main" val="279432413"/>
                  </a:ext>
                </a:extLst>
              </a:tr>
            </a:tbl>
          </a:graphicData>
        </a:graphic>
      </p:graphicFrame>
      <p:sp>
        <p:nvSpPr>
          <p:cNvPr id="8" name="CuadroTexto 7"/>
          <p:cNvSpPr txBox="1"/>
          <p:nvPr/>
        </p:nvSpPr>
        <p:spPr>
          <a:xfrm>
            <a:off x="1631504" y="3861048"/>
            <a:ext cx="1008112" cy="369332"/>
          </a:xfrm>
          <a:prstGeom prst="rect">
            <a:avLst/>
          </a:prstGeom>
          <a:noFill/>
        </p:spPr>
        <p:txBody>
          <a:bodyPr wrap="square" rtlCol="0">
            <a:spAutoFit/>
          </a:bodyPr>
          <a:lstStyle/>
          <a:p>
            <a:r>
              <a:rPr lang="es-MX" dirty="0"/>
              <a:t>Planta</a:t>
            </a:r>
          </a:p>
        </p:txBody>
      </p:sp>
      <p:sp>
        <p:nvSpPr>
          <p:cNvPr id="9" name="CuadroTexto 8"/>
          <p:cNvSpPr txBox="1"/>
          <p:nvPr/>
        </p:nvSpPr>
        <p:spPr>
          <a:xfrm>
            <a:off x="4007768" y="4715852"/>
            <a:ext cx="5328592" cy="369332"/>
          </a:xfrm>
          <a:prstGeom prst="rect">
            <a:avLst/>
          </a:prstGeom>
          <a:noFill/>
        </p:spPr>
        <p:txBody>
          <a:bodyPr wrap="square" rtlCol="0">
            <a:spAutoFit/>
          </a:bodyPr>
          <a:lstStyle/>
          <a:p>
            <a:r>
              <a:rPr lang="es-MX" dirty="0"/>
              <a:t>Precio/</a:t>
            </a:r>
            <a:r>
              <a:rPr lang="es-MX" dirty="0" err="1"/>
              <a:t>Millon</a:t>
            </a:r>
            <a:r>
              <a:rPr lang="es-MX" dirty="0"/>
              <a:t> de </a:t>
            </a:r>
            <a:r>
              <a:rPr lang="es-MX" dirty="0" err="1"/>
              <a:t>KwH</a:t>
            </a:r>
            <a:endParaRPr lang="es-MX" dirty="0"/>
          </a:p>
        </p:txBody>
      </p:sp>
    </p:spTree>
    <p:extLst>
      <p:ext uri="{BB962C8B-B14F-4D97-AF65-F5344CB8AC3E}">
        <p14:creationId xmlns:p14="http://schemas.microsoft.com/office/powerpoint/2010/main" val="384144849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dirty="0"/>
              <a:t>Métodos para obtener la primera solución. Del problema del transporte</a:t>
            </a:r>
            <a:endParaRPr lang="es-MX" dirty="0"/>
          </a:p>
        </p:txBody>
      </p:sp>
      <p:sp>
        <p:nvSpPr>
          <p:cNvPr id="3" name="Marcador de contenido 2"/>
          <p:cNvSpPr>
            <a:spLocks noGrp="1"/>
          </p:cNvSpPr>
          <p:nvPr>
            <p:ph idx="1"/>
          </p:nvPr>
        </p:nvSpPr>
        <p:spPr/>
        <p:txBody>
          <a:bodyPr/>
          <a:lstStyle/>
          <a:p>
            <a:pPr marL="0" indent="0">
              <a:buNone/>
            </a:pPr>
            <a:r>
              <a:rPr lang="es-MX" dirty="0"/>
              <a:t>Existen tres métodos para asegurar una solución inicial en el modelo de transporte:</a:t>
            </a:r>
          </a:p>
          <a:p>
            <a:pPr marL="514350" indent="-514350">
              <a:buFont typeface="+mj-lt"/>
              <a:buAutoNum type="arabicPeriod"/>
            </a:pPr>
            <a:r>
              <a:rPr lang="es-MX" dirty="0"/>
              <a:t>Método de la esquina noreste</a:t>
            </a:r>
          </a:p>
          <a:p>
            <a:pPr marL="514350" indent="-514350">
              <a:buFont typeface="+mj-lt"/>
              <a:buAutoNum type="arabicPeriod"/>
            </a:pPr>
            <a:endParaRPr lang="es-MX" dirty="0"/>
          </a:p>
          <a:p>
            <a:pPr marL="514350" indent="-514350">
              <a:buFont typeface="+mj-lt"/>
              <a:buAutoNum type="arabicPeriod"/>
            </a:pPr>
            <a:r>
              <a:rPr lang="es-MX" dirty="0"/>
              <a:t>Método de costo mínimo</a:t>
            </a:r>
          </a:p>
          <a:p>
            <a:pPr marL="514350" indent="-514350">
              <a:buFont typeface="+mj-lt"/>
              <a:buAutoNum type="arabicPeriod"/>
            </a:pPr>
            <a:endParaRPr lang="es-MX" dirty="0"/>
          </a:p>
          <a:p>
            <a:pPr marL="514350" indent="-514350">
              <a:buFont typeface="+mj-lt"/>
              <a:buAutoNum type="arabicPeriod"/>
            </a:pPr>
            <a:r>
              <a:rPr lang="es-MX" dirty="0"/>
              <a:t>Método de aproximación </a:t>
            </a:r>
            <a:r>
              <a:rPr lang="es-MX" dirty="0" err="1"/>
              <a:t>Voguel</a:t>
            </a:r>
            <a:endParaRPr lang="es-MX" dirty="0"/>
          </a:p>
        </p:txBody>
      </p:sp>
    </p:spTree>
    <p:extLst>
      <p:ext uri="{BB962C8B-B14F-4D97-AF65-F5344CB8AC3E}">
        <p14:creationId xmlns:p14="http://schemas.microsoft.com/office/powerpoint/2010/main" val="307149602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Método de la esquina noroeste</a:t>
            </a:r>
          </a:p>
        </p:txBody>
      </p:sp>
      <p:sp>
        <p:nvSpPr>
          <p:cNvPr id="3" name="Marcador de contenido 2"/>
          <p:cNvSpPr>
            <a:spLocks noGrp="1"/>
          </p:cNvSpPr>
          <p:nvPr>
            <p:ph idx="1"/>
          </p:nvPr>
        </p:nvSpPr>
        <p:spPr>
          <a:xfrm>
            <a:off x="1981200" y="1935480"/>
            <a:ext cx="8229600" cy="4661872"/>
          </a:xfrm>
        </p:spPr>
        <p:txBody>
          <a:bodyPr>
            <a:normAutofit fontScale="85000" lnSpcReduction="10000"/>
          </a:bodyPr>
          <a:lstStyle/>
          <a:p>
            <a:pPr marL="0" indent="0">
              <a:buNone/>
            </a:pPr>
            <a:r>
              <a:rPr lang="es-MX" dirty="0"/>
              <a:t>Se inicia en la celda noroeste de la tabla</a:t>
            </a:r>
          </a:p>
          <a:p>
            <a:pPr marL="0" indent="0">
              <a:buNone/>
            </a:pPr>
            <a:r>
              <a:rPr lang="es-MX" b="1" dirty="0"/>
              <a:t>Paso 1. </a:t>
            </a:r>
            <a:r>
              <a:rPr lang="es-MX" dirty="0"/>
              <a:t>Asigne lo más posible a la celda seleccionada, y ajuste las cantidades asociadas de oferta y demanda restando la cantidad asignada</a:t>
            </a:r>
            <a:r>
              <a:rPr lang="es-MX" b="1" dirty="0"/>
              <a:t>.</a:t>
            </a:r>
          </a:p>
          <a:p>
            <a:pPr marL="0" indent="0">
              <a:buNone/>
            </a:pPr>
            <a:endParaRPr lang="es-MX" b="1" dirty="0"/>
          </a:p>
          <a:p>
            <a:pPr marL="0" indent="0">
              <a:buNone/>
            </a:pPr>
            <a:r>
              <a:rPr lang="es-MX" b="1" dirty="0"/>
              <a:t>Paso 2. </a:t>
            </a:r>
            <a:r>
              <a:rPr lang="es-MX" dirty="0"/>
              <a:t>Tache la columna o fila con oferta o demanda cero para indicar que no se hagan más asignaciones en esa fila o columna. Si una fila y una columna dan cero al mismo tiempo, </a:t>
            </a:r>
            <a:r>
              <a:rPr lang="es-MX" i="1" dirty="0"/>
              <a:t>tache sólo una</a:t>
            </a:r>
            <a:r>
              <a:rPr lang="es-MX" dirty="0"/>
              <a:t>, y deje una oferta (demanda) cero en la fila (columna) no tachada.</a:t>
            </a:r>
          </a:p>
          <a:p>
            <a:pPr marL="0" indent="0">
              <a:buNone/>
            </a:pPr>
            <a:endParaRPr lang="es-MX" dirty="0"/>
          </a:p>
          <a:p>
            <a:pPr marL="0" indent="0">
              <a:buNone/>
            </a:pPr>
            <a:r>
              <a:rPr lang="es-MX" b="1" dirty="0"/>
              <a:t>Paso 3. </a:t>
            </a:r>
            <a:r>
              <a:rPr lang="es-MX" dirty="0"/>
              <a:t>Si se deja sin tachar </a:t>
            </a:r>
            <a:r>
              <a:rPr lang="es-MX" i="1" dirty="0"/>
              <a:t>exactamente una </a:t>
            </a:r>
            <a:r>
              <a:rPr lang="es-MX" dirty="0"/>
              <a:t>fila o columna, deténgase. De lo contrario, muévase a la celda a la derecha si acaba de tachar una columna, o abajo si acaba de tachar una fila. Vaya al paso 1.    </a:t>
            </a:r>
          </a:p>
        </p:txBody>
      </p:sp>
    </p:spTree>
    <p:extLst>
      <p:ext uri="{BB962C8B-B14F-4D97-AF65-F5344CB8AC3E}">
        <p14:creationId xmlns:p14="http://schemas.microsoft.com/office/powerpoint/2010/main" val="228371405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Método del costo mínimo</a:t>
            </a:r>
          </a:p>
        </p:txBody>
      </p:sp>
      <p:sp>
        <p:nvSpPr>
          <p:cNvPr id="3" name="Marcador de contenido 2"/>
          <p:cNvSpPr>
            <a:spLocks noGrp="1"/>
          </p:cNvSpPr>
          <p:nvPr>
            <p:ph idx="1"/>
          </p:nvPr>
        </p:nvSpPr>
        <p:spPr/>
        <p:txBody>
          <a:bodyPr>
            <a:normAutofit/>
          </a:bodyPr>
          <a:lstStyle/>
          <a:p>
            <a:pPr marL="0" indent="0" algn="just">
              <a:buNone/>
            </a:pPr>
            <a:r>
              <a:rPr lang="es-MX" dirty="0"/>
              <a:t>El método del costo mínimo determina una mejor solución inicial al concentrarse en las rutas más económicas. Asigna lo más posible a la celda con el costo unitario mínimo (los empates se rompen arbitrariamente). Luego se tacha la fila o columna satisfecha y se ajustan las cantidades de oferta y demanda como corresponda. Si una fila o una columna se satisfacen al mismo tiempo, </a:t>
            </a:r>
            <a:r>
              <a:rPr lang="es-MX" i="1" dirty="0"/>
              <a:t>sólo se tacha una</a:t>
            </a:r>
            <a:r>
              <a:rPr lang="es-MX" dirty="0"/>
              <a:t>, igual que en el método de la esquina noroeste. A continuación, seleccione la celda no tachada con el costo unitario mínimo y repita el proceso hasta que se deje sin tachar exactamente una fila o columna.</a:t>
            </a:r>
          </a:p>
        </p:txBody>
      </p:sp>
    </p:spTree>
    <p:extLst>
      <p:ext uri="{BB962C8B-B14F-4D97-AF65-F5344CB8AC3E}">
        <p14:creationId xmlns:p14="http://schemas.microsoft.com/office/powerpoint/2010/main" val="4182562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De esta forma el modelo se puede interpretar así:</a:t>
            </a:r>
            <a:endParaRPr lang="es-MX" dirty="0"/>
          </a:p>
        </p:txBody>
      </p:sp>
      <p:sp>
        <p:nvSpPr>
          <p:cNvPr id="4" name="2 Marcador de contenido"/>
          <p:cNvSpPr>
            <a:spLocks noGrp="1"/>
          </p:cNvSpPr>
          <p:nvPr>
            <p:ph idx="1"/>
          </p:nvPr>
        </p:nvSpPr>
        <p:spPr>
          <a:xfrm>
            <a:off x="2209800" y="1916832"/>
            <a:ext cx="7772400" cy="4114800"/>
          </a:xfrm>
        </p:spPr>
        <p:txBody>
          <a:bodyPr>
            <a:noAutofit/>
          </a:bodyPr>
          <a:lstStyle/>
          <a:p>
            <a:pPr algn="just"/>
            <a:r>
              <a:rPr lang="es-ES" sz="2000" b="1" dirty="0" err="1"/>
              <a:t>a</a:t>
            </a:r>
            <a:r>
              <a:rPr lang="es-ES" sz="2000" b="1" i="1" dirty="0" err="1"/>
              <a:t>ij</a:t>
            </a:r>
            <a:r>
              <a:rPr lang="es-ES" sz="2000" b="1" dirty="0"/>
              <a:t> </a:t>
            </a:r>
            <a:r>
              <a:rPr lang="es-ES" sz="2000" dirty="0"/>
              <a:t>denota la cantidad de insumo o recurso </a:t>
            </a:r>
            <a:r>
              <a:rPr lang="es-ES" sz="2000" b="1" dirty="0"/>
              <a:t>i </a:t>
            </a:r>
            <a:r>
              <a:rPr lang="es-ES" sz="2000" dirty="0"/>
              <a:t>del que hace uso la actividad </a:t>
            </a:r>
            <a:r>
              <a:rPr lang="es-ES" sz="2000" b="1" i="1" dirty="0"/>
              <a:t>j</a:t>
            </a:r>
            <a:r>
              <a:rPr lang="es-ES" sz="2000" dirty="0"/>
              <a:t>, conocidos también como coeficientes tecnológicos</a:t>
            </a:r>
          </a:p>
          <a:p>
            <a:pPr algn="just"/>
            <a:endParaRPr lang="es-ES" sz="2000" dirty="0"/>
          </a:p>
          <a:p>
            <a:pPr algn="just"/>
            <a:r>
              <a:rPr lang="es-ES" sz="2000" dirty="0"/>
              <a:t>El lado derecho de las restricciones significa el uso total de los insumos respectivos. </a:t>
            </a:r>
          </a:p>
          <a:p>
            <a:pPr algn="just"/>
            <a:endParaRPr lang="es-ES" sz="2000" dirty="0"/>
          </a:p>
          <a:p>
            <a:pPr algn="just"/>
            <a:r>
              <a:rPr lang="es-ES" sz="2000" dirty="0"/>
              <a:t>Las ultimas restricciones evitan la posibilidad de que existan niveles de actividades negativas</a:t>
            </a:r>
            <a:endParaRPr lang="es-MX" sz="2000" dirty="0"/>
          </a:p>
        </p:txBody>
      </p:sp>
    </p:spTree>
    <p:extLst>
      <p:ext uri="{BB962C8B-B14F-4D97-AF65-F5344CB8AC3E}">
        <p14:creationId xmlns:p14="http://schemas.microsoft.com/office/powerpoint/2010/main" val="34752390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Método de aproximación </a:t>
            </a:r>
            <a:r>
              <a:rPr lang="es-MX" dirty="0" err="1"/>
              <a:t>Vogel</a:t>
            </a:r>
            <a:endParaRPr lang="es-MX" dirty="0"/>
          </a:p>
        </p:txBody>
      </p:sp>
      <p:sp>
        <p:nvSpPr>
          <p:cNvPr id="3" name="Marcador de contenido 2"/>
          <p:cNvSpPr>
            <a:spLocks noGrp="1"/>
          </p:cNvSpPr>
          <p:nvPr>
            <p:ph idx="1"/>
          </p:nvPr>
        </p:nvSpPr>
        <p:spPr/>
        <p:txBody>
          <a:bodyPr>
            <a:normAutofit/>
          </a:bodyPr>
          <a:lstStyle/>
          <a:p>
            <a:pPr marL="0" indent="0" algn="just">
              <a:buNone/>
            </a:pPr>
            <a:r>
              <a:rPr lang="es-MX" b="1" dirty="0"/>
              <a:t>Paso 1. </a:t>
            </a:r>
            <a:r>
              <a:rPr lang="es-MX" dirty="0"/>
              <a:t>Para cada fila (columna) determine una </a:t>
            </a:r>
            <a:r>
              <a:rPr lang="es-MX" i="1" dirty="0"/>
              <a:t>medida de penalización </a:t>
            </a:r>
            <a:r>
              <a:rPr lang="es-MX" dirty="0"/>
              <a:t>restando el elemento de costo unitario </a:t>
            </a:r>
            <a:r>
              <a:rPr lang="es-MX" i="1" dirty="0"/>
              <a:t>mínimo </a:t>
            </a:r>
            <a:r>
              <a:rPr lang="es-MX" dirty="0"/>
              <a:t>en la fila (columna) del </a:t>
            </a:r>
            <a:r>
              <a:rPr lang="es-MX" i="1" dirty="0"/>
              <a:t>siguiente elemento de costo mínimo </a:t>
            </a:r>
            <a:r>
              <a:rPr lang="es-MX" dirty="0"/>
              <a:t>en la misma fila (columna).</a:t>
            </a:r>
          </a:p>
          <a:p>
            <a:pPr marL="0" indent="0" algn="just">
              <a:buNone/>
            </a:pPr>
            <a:r>
              <a:rPr lang="es-MX" b="1" dirty="0"/>
              <a:t>Paso 2. </a:t>
            </a:r>
            <a:r>
              <a:rPr lang="es-MX" dirty="0"/>
              <a:t>Identifique la fila o columna con la penalización máxima, que rompa los empates arbitrariamente. Asigne lo más posible a la variable con el costo unitario mínimo en la fila o columna seleccionada. Ajuste la oferta y la demanda,   y tache la fila </a:t>
            </a:r>
            <a:r>
              <a:rPr lang="es-MX" i="1" dirty="0"/>
              <a:t>o </a:t>
            </a:r>
            <a:r>
              <a:rPr lang="es-MX" dirty="0"/>
              <a:t>columna satisfecha. Si una fila  y una columna se satisfacen al mismo tiempo, sólo se tacha una de las dos, y a la fila restante (columna) se le asigna una oferta (demanda) cero.</a:t>
            </a:r>
          </a:p>
        </p:txBody>
      </p:sp>
    </p:spTree>
    <p:extLst>
      <p:ext uri="{BB962C8B-B14F-4D97-AF65-F5344CB8AC3E}">
        <p14:creationId xmlns:p14="http://schemas.microsoft.com/office/powerpoint/2010/main" val="307426287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03512" y="1052736"/>
            <a:ext cx="8229600" cy="4389120"/>
          </a:xfrm>
        </p:spPr>
        <p:txBody>
          <a:bodyPr>
            <a:normAutofit lnSpcReduction="10000"/>
          </a:bodyPr>
          <a:lstStyle/>
          <a:p>
            <a:pPr marL="0" indent="0" algn="just">
              <a:buNone/>
            </a:pPr>
            <a:r>
              <a:rPr lang="es-MX" b="1" dirty="0"/>
              <a:t>Paso 3. (a) </a:t>
            </a:r>
            <a:r>
              <a:rPr lang="es-MX" dirty="0"/>
              <a:t>Si exactamente una fila o columna con oferta o demanda cero permanece sin tachar, deténgase.</a:t>
            </a:r>
          </a:p>
          <a:p>
            <a:pPr marL="0" indent="0" algn="just">
              <a:buNone/>
            </a:pPr>
            <a:r>
              <a:rPr lang="es-MX" b="1" dirty="0"/>
              <a:t>(b) </a:t>
            </a:r>
            <a:r>
              <a:rPr lang="es-MX" dirty="0"/>
              <a:t>Si una fila (columna) con oferta (demanda) </a:t>
            </a:r>
            <a:r>
              <a:rPr lang="es-MX" i="1" dirty="0"/>
              <a:t>positiva </a:t>
            </a:r>
            <a:r>
              <a:rPr lang="es-MX" dirty="0"/>
              <a:t>permanece sin tachar, determine las variables básicas en la fila (columna) mediante el método del costo mínimo. Deténgase.</a:t>
            </a:r>
          </a:p>
          <a:p>
            <a:pPr marL="0" indent="0" algn="just">
              <a:buNone/>
            </a:pPr>
            <a:r>
              <a:rPr lang="es-MX" b="1" dirty="0"/>
              <a:t>(c) </a:t>
            </a:r>
            <a:r>
              <a:rPr lang="es-MX" dirty="0"/>
              <a:t>Si todas las filas y columnas no tachadas tienen oferta y demanda cero (restantes), determine las variables básicas </a:t>
            </a:r>
            <a:r>
              <a:rPr lang="es-MX" i="1" dirty="0"/>
              <a:t>cero </a:t>
            </a:r>
            <a:r>
              <a:rPr lang="es-MX" dirty="0"/>
              <a:t>por el método del costo mínimo. Deténgase.</a:t>
            </a:r>
          </a:p>
          <a:p>
            <a:pPr marL="0" indent="0" algn="just">
              <a:buNone/>
            </a:pPr>
            <a:r>
              <a:rPr lang="es-MX" b="1" dirty="0"/>
              <a:t>(d) </a:t>
            </a:r>
            <a:r>
              <a:rPr lang="es-MX" dirty="0"/>
              <a:t>De lo contrario, vaya al paso 1.</a:t>
            </a:r>
          </a:p>
          <a:p>
            <a:pPr marL="0" indent="0">
              <a:buNone/>
            </a:pPr>
            <a:endParaRPr lang="es-MX" dirty="0"/>
          </a:p>
        </p:txBody>
      </p:sp>
    </p:spTree>
    <p:extLst>
      <p:ext uri="{BB962C8B-B14F-4D97-AF65-F5344CB8AC3E}">
        <p14:creationId xmlns:p14="http://schemas.microsoft.com/office/powerpoint/2010/main" val="287921162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Pruebas de factibilidad y optimización</a:t>
            </a:r>
          </a:p>
        </p:txBody>
      </p:sp>
      <p:sp>
        <p:nvSpPr>
          <p:cNvPr id="3" name="Marcador de contenido 2"/>
          <p:cNvSpPr>
            <a:spLocks noGrp="1"/>
          </p:cNvSpPr>
          <p:nvPr>
            <p:ph idx="1"/>
          </p:nvPr>
        </p:nvSpPr>
        <p:spPr/>
        <p:txBody>
          <a:bodyPr>
            <a:normAutofit lnSpcReduction="10000"/>
          </a:bodyPr>
          <a:lstStyle/>
          <a:p>
            <a:pPr marL="0" indent="0">
              <a:buNone/>
            </a:pPr>
            <a:r>
              <a:rPr lang="es-MX" dirty="0"/>
              <a:t>Una vez encontrada la solución inicial factible para resolver un modelo de transporte, se procede aplicar el algoritmo de transporte para encontrar una solución optima factible:</a:t>
            </a:r>
          </a:p>
          <a:p>
            <a:pPr marL="0" indent="0" algn="just">
              <a:buNone/>
            </a:pPr>
            <a:r>
              <a:rPr lang="es-MX" b="1" dirty="0"/>
              <a:t>Paso 1. </a:t>
            </a:r>
            <a:r>
              <a:rPr lang="es-MX" dirty="0"/>
              <a:t>Determine una solución factible básica </a:t>
            </a:r>
            <a:r>
              <a:rPr lang="es-MX" i="1" dirty="0"/>
              <a:t>inicial </a:t>
            </a:r>
            <a:r>
              <a:rPr lang="es-MX" dirty="0"/>
              <a:t>y vaya al paso 2.</a:t>
            </a:r>
          </a:p>
          <a:p>
            <a:pPr marL="0" indent="0" algn="just">
              <a:buNone/>
            </a:pPr>
            <a:r>
              <a:rPr lang="es-MX" b="1" dirty="0"/>
              <a:t>Paso 2. </a:t>
            </a:r>
            <a:r>
              <a:rPr lang="es-MX" dirty="0"/>
              <a:t>Use la condición de </a:t>
            </a:r>
            <a:r>
              <a:rPr lang="es-MX" dirty="0" err="1"/>
              <a:t>optimalidad</a:t>
            </a:r>
            <a:r>
              <a:rPr lang="es-MX" dirty="0"/>
              <a:t> del método simplex para determinar la </a:t>
            </a:r>
            <a:r>
              <a:rPr lang="es-MX" i="1" dirty="0"/>
              <a:t>variable de entrada </a:t>
            </a:r>
            <a:r>
              <a:rPr lang="es-MX" dirty="0"/>
              <a:t>de entre todas las variables no básicas. Si se satisfacen las condiciones de </a:t>
            </a:r>
            <a:r>
              <a:rPr lang="es-MX" dirty="0" err="1"/>
              <a:t>optimalidad</a:t>
            </a:r>
            <a:r>
              <a:rPr lang="es-MX" dirty="0"/>
              <a:t>, deténgase. De lo contrario, avance al paso 3.</a:t>
            </a:r>
          </a:p>
          <a:p>
            <a:pPr marL="0" indent="0" algn="just">
              <a:buNone/>
            </a:pPr>
            <a:r>
              <a:rPr lang="es-MX" b="1" dirty="0"/>
              <a:t>Paso 3. </a:t>
            </a:r>
            <a:r>
              <a:rPr lang="es-MX" dirty="0"/>
              <a:t>Use la condición de factibilidad del método simplex para determinar la </a:t>
            </a:r>
            <a:r>
              <a:rPr lang="es-MX" i="1" dirty="0"/>
              <a:t>variable de entrada </a:t>
            </a:r>
            <a:r>
              <a:rPr lang="es-MX" dirty="0"/>
              <a:t>de entre todas las variables básicas actuales, y halle la nueva solución básica. Regrese al paso 2.</a:t>
            </a:r>
          </a:p>
        </p:txBody>
      </p:sp>
    </p:spTree>
    <p:extLst>
      <p:ext uri="{BB962C8B-B14F-4D97-AF65-F5344CB8AC3E}">
        <p14:creationId xmlns:p14="http://schemas.microsoft.com/office/powerpoint/2010/main" val="108036206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a:t>
            </a:r>
          </a:p>
        </p:txBody>
      </p:sp>
      <p:sp>
        <p:nvSpPr>
          <p:cNvPr id="3" name="Marcador de contenido 2"/>
          <p:cNvSpPr>
            <a:spLocks noGrp="1"/>
          </p:cNvSpPr>
          <p:nvPr>
            <p:ph idx="1"/>
          </p:nvPr>
        </p:nvSpPr>
        <p:spPr/>
        <p:txBody>
          <a:bodyPr/>
          <a:lstStyle/>
          <a:p>
            <a:pPr marL="0" indent="0" algn="just">
              <a:buNone/>
            </a:pPr>
            <a:r>
              <a:rPr lang="es-MX" dirty="0" err="1"/>
              <a:t>SunRay</a:t>
            </a:r>
            <a:r>
              <a:rPr lang="es-MX" dirty="0"/>
              <a:t> </a:t>
            </a:r>
            <a:r>
              <a:rPr lang="es-MX" dirty="0" err="1"/>
              <a:t>Transport</a:t>
            </a:r>
            <a:r>
              <a:rPr lang="es-MX" dirty="0"/>
              <a:t> Company transporta granos de tres silos a cuatro molinos. La oferta (en camiones cargados) y la demanda (también en camiones cargados) junto con los costos de transporte por unidad por camión cargado en las diferentes rutas, se resumen en la Tabla. Los costos de transporte por unidad, </a:t>
            </a:r>
            <a:r>
              <a:rPr lang="es-MX" i="1" dirty="0" err="1"/>
              <a:t>cij</a:t>
            </a:r>
            <a:r>
              <a:rPr lang="es-MX" i="1" dirty="0"/>
              <a:t> </a:t>
            </a:r>
            <a:r>
              <a:rPr lang="es-MX" dirty="0"/>
              <a:t>(que se muestran en la esquina de cada casilla) están en cientos de dólares. El modelo busca el programa de envíos a un costo mínimo entre los silo y los molinos.</a:t>
            </a:r>
          </a:p>
        </p:txBody>
      </p:sp>
    </p:spTree>
    <p:extLst>
      <p:ext uri="{BB962C8B-B14F-4D97-AF65-F5344CB8AC3E}">
        <p14:creationId xmlns:p14="http://schemas.microsoft.com/office/powerpoint/2010/main" val="131366278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nvPr>
        </p:nvGraphicFramePr>
        <p:xfrm>
          <a:off x="3524490" y="1340968"/>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r>
                        <a:rPr lang="es-MX" dirty="0"/>
                        <a:t>1</a:t>
                      </a:r>
                    </a:p>
                  </a:txBody>
                  <a:tcPr/>
                </a:tc>
                <a:tc>
                  <a:txBody>
                    <a:bodyPr/>
                    <a:lstStyle/>
                    <a:p>
                      <a:pPr algn="ctr"/>
                      <a:r>
                        <a:rPr lang="es-MX" dirty="0"/>
                        <a:t>2</a:t>
                      </a:r>
                    </a:p>
                  </a:txBody>
                  <a:tcPr/>
                </a:tc>
                <a:tc>
                  <a:txBody>
                    <a:bodyPr/>
                    <a:lstStyle/>
                    <a:p>
                      <a:pPr algn="ctr"/>
                      <a:r>
                        <a:rPr lang="es-MX" dirty="0"/>
                        <a:t>3</a:t>
                      </a:r>
                    </a:p>
                  </a:txBody>
                  <a:tcPr/>
                </a:tc>
                <a:tc>
                  <a:txBody>
                    <a:bodyPr/>
                    <a:lstStyle/>
                    <a:p>
                      <a:pPr algn="ctr"/>
                      <a:r>
                        <a:rPr lang="es-MX" dirty="0"/>
                        <a:t>4</a:t>
                      </a:r>
                    </a:p>
                  </a:txBody>
                  <a:tcPr/>
                </a:tc>
                <a:extLst>
                  <a:ext uri="{0D108BD9-81ED-4DB2-BD59-A6C34878D82A}">
                    <a16:rowId xmlns:a16="http://schemas.microsoft.com/office/drawing/2014/main" val="1814846629"/>
                  </a:ext>
                </a:extLst>
              </a:tr>
            </a:tbl>
          </a:graphicData>
        </a:graphic>
      </p:graphicFrame>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3694076" y="2084824"/>
              <a:ext cx="4392488" cy="192024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11</m:t>
                                    </m:r>
                                  </m:sub>
                                </m:sSub>
                              </m:oMath>
                            </m:oMathPara>
                          </a14:m>
                          <a:endParaRPr lang="es-MX" dirty="0"/>
                        </a:p>
                      </a:txBody>
                      <a:tcPr/>
                    </a:tc>
                    <a:tc>
                      <a:txBody>
                        <a:bodyPr/>
                        <a:lstStyle/>
                        <a:p>
                          <a:pPr algn="r"/>
                          <a:r>
                            <a:rPr lang="es-MX" dirty="0"/>
                            <a:t>2</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12</m:t>
                                    </m:r>
                                  </m:sub>
                                </m:sSub>
                              </m:oMath>
                            </m:oMathPara>
                          </a14:m>
                          <a:endParaRPr lang="es-MX" dirty="0"/>
                        </a:p>
                      </a:txBody>
                      <a:tcPr/>
                    </a:tc>
                    <a:tc>
                      <a:txBody>
                        <a:bodyPr/>
                        <a:lstStyle/>
                        <a:p>
                          <a:pPr algn="r"/>
                          <a:r>
                            <a:rPr lang="es-MX" dirty="0"/>
                            <a:t>20</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13</m:t>
                                    </m:r>
                                  </m:sub>
                                </m:sSub>
                              </m:oMath>
                            </m:oMathPara>
                          </a14:m>
                          <a:endParaRPr lang="es-MX" dirty="0"/>
                        </a:p>
                      </a:txBody>
                      <a:tcPr/>
                    </a:tc>
                    <a:tc>
                      <a:txBody>
                        <a:bodyPr/>
                        <a:lstStyle/>
                        <a:p>
                          <a:pPr algn="r"/>
                          <a:r>
                            <a:rPr lang="es-MX" dirty="0"/>
                            <a:t>11</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14</m:t>
                                    </m:r>
                                  </m:sub>
                                </m:sSub>
                              </m:oMath>
                            </m:oMathPara>
                          </a14:m>
                          <a:endParaRPr lang="es-MX" dirty="0"/>
                        </a:p>
                      </a:txBody>
                      <a:tcPr/>
                    </a:tc>
                    <a:extLst>
                      <a:ext uri="{0D108BD9-81ED-4DB2-BD59-A6C34878D82A}">
                        <a16:rowId xmlns:a16="http://schemas.microsoft.com/office/drawing/2014/main" val="3655551345"/>
                      </a:ext>
                    </a:extLst>
                  </a:tr>
                  <a:tr h="559689">
                    <a:tc>
                      <a:txBody>
                        <a:bodyPr/>
                        <a:lstStyle/>
                        <a:p>
                          <a:pPr algn="r"/>
                          <a:r>
                            <a:rPr lang="es-MX" dirty="0"/>
                            <a:t>12</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21</m:t>
                                    </m:r>
                                  </m:sub>
                                </m:sSub>
                              </m:oMath>
                            </m:oMathPara>
                          </a14:m>
                          <a:endParaRPr lang="es-MX" dirty="0"/>
                        </a:p>
                      </a:txBody>
                      <a:tcPr/>
                    </a:tc>
                    <a:tc>
                      <a:txBody>
                        <a:bodyPr/>
                        <a:lstStyle/>
                        <a:p>
                          <a:pPr algn="r"/>
                          <a:r>
                            <a:rPr lang="es-MX" dirty="0"/>
                            <a:t>7</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22</m:t>
                                    </m:r>
                                  </m:sub>
                                </m:sSub>
                              </m:oMath>
                            </m:oMathPara>
                          </a14:m>
                          <a:endParaRPr lang="es-MX" dirty="0"/>
                        </a:p>
                      </a:txBody>
                      <a:tcPr/>
                    </a:tc>
                    <a:tc>
                      <a:txBody>
                        <a:bodyPr/>
                        <a:lstStyle/>
                        <a:p>
                          <a:pPr algn="r"/>
                          <a:r>
                            <a:rPr lang="es-MX" dirty="0"/>
                            <a:t>9</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23</m:t>
                                    </m:r>
                                  </m:sub>
                                </m:sSub>
                              </m:oMath>
                            </m:oMathPara>
                          </a14:m>
                          <a:endParaRPr lang="es-MX" dirty="0"/>
                        </a:p>
                      </a:txBody>
                      <a:tcPr/>
                    </a:tc>
                    <a:tc>
                      <a:txBody>
                        <a:bodyPr/>
                        <a:lstStyle/>
                        <a:p>
                          <a:pPr algn="r"/>
                          <a:r>
                            <a:rPr lang="es-MX" dirty="0"/>
                            <a:t>20</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24</m:t>
                                    </m:r>
                                  </m:sub>
                                </m:sSub>
                              </m:oMath>
                            </m:oMathPara>
                          </a14:m>
                          <a:endParaRPr lang="es-MX" dirty="0"/>
                        </a:p>
                      </a:txBody>
                      <a:tcPr/>
                    </a:tc>
                    <a:extLst>
                      <a:ext uri="{0D108BD9-81ED-4DB2-BD59-A6C34878D82A}">
                        <a16:rowId xmlns:a16="http://schemas.microsoft.com/office/drawing/2014/main" val="1509431254"/>
                      </a:ext>
                    </a:extLst>
                  </a:tr>
                  <a:tr h="559689">
                    <a:tc>
                      <a:txBody>
                        <a:bodyPr/>
                        <a:lstStyle/>
                        <a:p>
                          <a:pPr algn="r"/>
                          <a:r>
                            <a:rPr lang="es-MX" dirty="0"/>
                            <a:t>4</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31</m:t>
                                    </m:r>
                                  </m:sub>
                                </m:sSub>
                              </m:oMath>
                            </m:oMathPara>
                          </a14:m>
                          <a:endParaRPr lang="es-MX" dirty="0"/>
                        </a:p>
                      </a:txBody>
                      <a:tcPr/>
                    </a:tc>
                    <a:tc>
                      <a:txBody>
                        <a:bodyPr/>
                        <a:lstStyle/>
                        <a:p>
                          <a:pPr algn="r"/>
                          <a:r>
                            <a:rPr lang="es-MX" dirty="0"/>
                            <a:t>14</a:t>
                          </a:r>
                        </a:p>
                        <a:p>
                          <a:pPr algn="ct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32</m:t>
                                    </m:r>
                                  </m:sub>
                                </m:sSub>
                              </m:oMath>
                            </m:oMathPara>
                          </a14:m>
                          <a:endParaRPr lang="es-MX" dirty="0"/>
                        </a:p>
                      </a:txBody>
                      <a:tcPr/>
                    </a:tc>
                    <a:tc>
                      <a:txBody>
                        <a:bodyPr/>
                        <a:lstStyle/>
                        <a:p>
                          <a:pPr algn="r"/>
                          <a:r>
                            <a:rPr lang="es-MX" dirty="0"/>
                            <a:t>16</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33</m:t>
                                    </m:r>
                                  </m:sub>
                                </m:sSub>
                              </m:oMath>
                            </m:oMathPara>
                          </a14:m>
                          <a:endParaRPr lang="es-MX" dirty="0"/>
                        </a:p>
                      </a:txBody>
                      <a:tcPr/>
                    </a:tc>
                    <a:tc>
                      <a:txBody>
                        <a:bodyPr/>
                        <a:lstStyle/>
                        <a:p>
                          <a:pPr algn="r"/>
                          <a:r>
                            <a:rPr lang="es-MX" dirty="0"/>
                            <a:t>18</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34</m:t>
                                    </m:r>
                                  </m:sub>
                                </m:sSub>
                              </m:oMath>
                            </m:oMathPara>
                          </a14:m>
                          <a:endParaRPr lang="es-MX" dirty="0"/>
                        </a:p>
                      </a:txBody>
                      <a:tcPr/>
                    </a:tc>
                    <a:extLst>
                      <a:ext uri="{0D108BD9-81ED-4DB2-BD59-A6C34878D82A}">
                        <a16:rowId xmlns:a16="http://schemas.microsoft.com/office/drawing/2014/main" val="3678232446"/>
                      </a:ext>
                    </a:extLst>
                  </a:tr>
                </a:tbl>
              </a:graphicData>
            </a:graphic>
          </p:graphicFrame>
        </mc:Choice>
        <mc:Fallback>
          <p:graphicFrame>
            <p:nvGraphicFramePr>
              <p:cNvPr id="4" name="Tabla 3"/>
              <p:cNvGraphicFramePr>
                <a:graphicFrameLocks noGrp="1"/>
              </p:cNvGraphicFramePr>
              <p:nvPr>
                <p:extLst/>
              </p:nvPr>
            </p:nvGraphicFramePr>
            <p:xfrm>
              <a:off x="3694076" y="2084824"/>
              <a:ext cx="4392488" cy="192024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640080">
                    <a:tc>
                      <a:txBody>
                        <a:bodyPr/>
                        <a:lstStyle/>
                        <a:p>
                          <a:endParaRPr lang="es-MX"/>
                        </a:p>
                      </a:txBody>
                      <a:tcPr>
                        <a:blipFill>
                          <a:blip r:embed="rId2"/>
                          <a:stretch>
                            <a:fillRect l="-556" t="-4762" r="-302222" b="-203810"/>
                          </a:stretch>
                        </a:blipFill>
                      </a:tcPr>
                    </a:tc>
                    <a:tc>
                      <a:txBody>
                        <a:bodyPr/>
                        <a:lstStyle/>
                        <a:p>
                          <a:endParaRPr lang="es-MX"/>
                        </a:p>
                      </a:txBody>
                      <a:tcPr>
                        <a:blipFill>
                          <a:blip r:embed="rId2"/>
                          <a:stretch>
                            <a:fillRect l="-90050" t="-4762" r="-170647" b="-203810"/>
                          </a:stretch>
                        </a:blipFill>
                      </a:tcPr>
                    </a:tc>
                    <a:tc>
                      <a:txBody>
                        <a:bodyPr/>
                        <a:lstStyle/>
                        <a:p>
                          <a:endParaRPr lang="es-MX"/>
                        </a:p>
                      </a:txBody>
                      <a:tcPr>
                        <a:blipFill>
                          <a:blip r:embed="rId2"/>
                          <a:stretch>
                            <a:fillRect l="-190050" t="-4762" r="-70647" b="-203810"/>
                          </a:stretch>
                        </a:blipFill>
                      </a:tcPr>
                    </a:tc>
                    <a:tc>
                      <a:txBody>
                        <a:bodyPr/>
                        <a:lstStyle/>
                        <a:p>
                          <a:endParaRPr lang="es-MX"/>
                        </a:p>
                      </a:txBody>
                      <a:tcPr>
                        <a:blipFill>
                          <a:blip r:embed="rId2"/>
                          <a:stretch>
                            <a:fillRect l="-416429" t="-4762" r="-1429" b="-203810"/>
                          </a:stretch>
                        </a:blipFill>
                      </a:tcPr>
                    </a:tc>
                    <a:extLst>
                      <a:ext uri="{0D108BD9-81ED-4DB2-BD59-A6C34878D82A}">
                        <a16:rowId xmlns:a16="http://schemas.microsoft.com/office/drawing/2014/main" val="3655551345"/>
                      </a:ext>
                    </a:extLst>
                  </a:tr>
                  <a:tr h="640080">
                    <a:tc>
                      <a:txBody>
                        <a:bodyPr/>
                        <a:lstStyle/>
                        <a:p>
                          <a:endParaRPr lang="es-MX"/>
                        </a:p>
                      </a:txBody>
                      <a:tcPr>
                        <a:blipFill>
                          <a:blip r:embed="rId2"/>
                          <a:stretch>
                            <a:fillRect l="-556" t="-103774" r="-302222" b="-101887"/>
                          </a:stretch>
                        </a:blipFill>
                      </a:tcPr>
                    </a:tc>
                    <a:tc>
                      <a:txBody>
                        <a:bodyPr/>
                        <a:lstStyle/>
                        <a:p>
                          <a:endParaRPr lang="es-MX"/>
                        </a:p>
                      </a:txBody>
                      <a:tcPr>
                        <a:blipFill>
                          <a:blip r:embed="rId2"/>
                          <a:stretch>
                            <a:fillRect l="-90050" t="-103774" r="-170647" b="-101887"/>
                          </a:stretch>
                        </a:blipFill>
                      </a:tcPr>
                    </a:tc>
                    <a:tc>
                      <a:txBody>
                        <a:bodyPr/>
                        <a:lstStyle/>
                        <a:p>
                          <a:endParaRPr lang="es-MX"/>
                        </a:p>
                      </a:txBody>
                      <a:tcPr>
                        <a:blipFill>
                          <a:blip r:embed="rId2"/>
                          <a:stretch>
                            <a:fillRect l="-190050" t="-103774" r="-70647" b="-101887"/>
                          </a:stretch>
                        </a:blipFill>
                      </a:tcPr>
                    </a:tc>
                    <a:tc>
                      <a:txBody>
                        <a:bodyPr/>
                        <a:lstStyle/>
                        <a:p>
                          <a:endParaRPr lang="es-MX"/>
                        </a:p>
                      </a:txBody>
                      <a:tcPr>
                        <a:blipFill>
                          <a:blip r:embed="rId2"/>
                          <a:stretch>
                            <a:fillRect l="-416429" t="-103774" r="-1429" b="-101887"/>
                          </a:stretch>
                        </a:blipFill>
                      </a:tcPr>
                    </a:tc>
                    <a:extLst>
                      <a:ext uri="{0D108BD9-81ED-4DB2-BD59-A6C34878D82A}">
                        <a16:rowId xmlns:a16="http://schemas.microsoft.com/office/drawing/2014/main" val="1509431254"/>
                      </a:ext>
                    </a:extLst>
                  </a:tr>
                  <a:tr h="640080">
                    <a:tc>
                      <a:txBody>
                        <a:bodyPr/>
                        <a:lstStyle/>
                        <a:p>
                          <a:endParaRPr lang="es-MX"/>
                        </a:p>
                      </a:txBody>
                      <a:tcPr>
                        <a:blipFill>
                          <a:blip r:embed="rId2"/>
                          <a:stretch>
                            <a:fillRect l="-556" t="-205714" r="-302222" b="-2857"/>
                          </a:stretch>
                        </a:blipFill>
                      </a:tcPr>
                    </a:tc>
                    <a:tc>
                      <a:txBody>
                        <a:bodyPr/>
                        <a:lstStyle/>
                        <a:p>
                          <a:endParaRPr lang="es-MX"/>
                        </a:p>
                      </a:txBody>
                      <a:tcPr>
                        <a:blipFill>
                          <a:blip r:embed="rId2"/>
                          <a:stretch>
                            <a:fillRect l="-90050" t="-205714" r="-170647" b="-2857"/>
                          </a:stretch>
                        </a:blipFill>
                      </a:tcPr>
                    </a:tc>
                    <a:tc>
                      <a:txBody>
                        <a:bodyPr/>
                        <a:lstStyle/>
                        <a:p>
                          <a:endParaRPr lang="es-MX"/>
                        </a:p>
                      </a:txBody>
                      <a:tcPr>
                        <a:blipFill>
                          <a:blip r:embed="rId2"/>
                          <a:stretch>
                            <a:fillRect l="-190050" t="-205714" r="-70647" b="-2857"/>
                          </a:stretch>
                        </a:blipFill>
                      </a:tcPr>
                    </a:tc>
                    <a:tc>
                      <a:txBody>
                        <a:bodyPr/>
                        <a:lstStyle/>
                        <a:p>
                          <a:endParaRPr lang="es-MX"/>
                        </a:p>
                      </a:txBody>
                      <a:tcPr>
                        <a:blipFill>
                          <a:blip r:embed="rId2"/>
                          <a:stretch>
                            <a:fillRect l="-416429" t="-205714" r="-1429" b="-2857"/>
                          </a:stretch>
                        </a:blipFill>
                      </a:tcPr>
                    </a:tc>
                    <a:extLst>
                      <a:ext uri="{0D108BD9-81ED-4DB2-BD59-A6C34878D82A}">
                        <a16:rowId xmlns:a16="http://schemas.microsoft.com/office/drawing/2014/main" val="3678232446"/>
                      </a:ext>
                    </a:extLst>
                  </a:tr>
                </a:tbl>
              </a:graphicData>
            </a:graphic>
          </p:graphicFrame>
        </mc:Fallback>
      </mc:AlternateContent>
      <p:graphicFrame>
        <p:nvGraphicFramePr>
          <p:cNvPr id="5" name="Tabla 4"/>
          <p:cNvGraphicFramePr>
            <a:graphicFrameLocks noGrp="1"/>
          </p:cNvGraphicFramePr>
          <p:nvPr>
            <p:extLst/>
          </p:nvPr>
        </p:nvGraphicFramePr>
        <p:xfrm>
          <a:off x="3143672" y="2132856"/>
          <a:ext cx="720080" cy="1760592"/>
        </p:xfrm>
        <a:graphic>
          <a:graphicData uri="http://schemas.openxmlformats.org/drawingml/2006/table">
            <a:tbl>
              <a:tblPr firstRow="1" bandRow="1">
                <a:tableStyleId>{2D5ABB26-0587-4C30-8999-92F81FD0307C}</a:tableStyleId>
              </a:tblPr>
              <a:tblGrid>
                <a:gridCol w="720080">
                  <a:extLst>
                    <a:ext uri="{9D8B030D-6E8A-4147-A177-3AD203B41FA5}">
                      <a16:colId xmlns:a16="http://schemas.microsoft.com/office/drawing/2014/main" val="2284384644"/>
                    </a:ext>
                  </a:extLst>
                </a:gridCol>
              </a:tblGrid>
              <a:tr h="586864">
                <a:tc>
                  <a:txBody>
                    <a:bodyPr/>
                    <a:lstStyle/>
                    <a:p>
                      <a:r>
                        <a:rPr lang="es-MX" dirty="0"/>
                        <a:t>1</a:t>
                      </a:r>
                    </a:p>
                  </a:txBody>
                  <a:tcPr/>
                </a:tc>
                <a:extLst>
                  <a:ext uri="{0D108BD9-81ED-4DB2-BD59-A6C34878D82A}">
                    <a16:rowId xmlns:a16="http://schemas.microsoft.com/office/drawing/2014/main" val="2506488309"/>
                  </a:ext>
                </a:extLst>
              </a:tr>
              <a:tr h="586864">
                <a:tc>
                  <a:txBody>
                    <a:bodyPr/>
                    <a:lstStyle/>
                    <a:p>
                      <a:r>
                        <a:rPr lang="es-MX" dirty="0"/>
                        <a:t>2</a:t>
                      </a:r>
                    </a:p>
                  </a:txBody>
                  <a:tcPr/>
                </a:tc>
                <a:extLst>
                  <a:ext uri="{0D108BD9-81ED-4DB2-BD59-A6C34878D82A}">
                    <a16:rowId xmlns:a16="http://schemas.microsoft.com/office/drawing/2014/main" val="341734232"/>
                  </a:ext>
                </a:extLst>
              </a:tr>
              <a:tr h="586864">
                <a:tc>
                  <a:txBody>
                    <a:bodyPr/>
                    <a:lstStyle/>
                    <a:p>
                      <a:r>
                        <a:rPr lang="es-MX" dirty="0"/>
                        <a:t>3</a:t>
                      </a:r>
                    </a:p>
                  </a:txBody>
                  <a:tcPr/>
                </a:tc>
                <a:extLst>
                  <a:ext uri="{0D108BD9-81ED-4DB2-BD59-A6C34878D82A}">
                    <a16:rowId xmlns:a16="http://schemas.microsoft.com/office/drawing/2014/main" val="279432413"/>
                  </a:ext>
                </a:extLst>
              </a:tr>
            </a:tbl>
          </a:graphicData>
        </a:graphic>
      </p:graphicFrame>
      <p:graphicFrame>
        <p:nvGraphicFramePr>
          <p:cNvPr id="7" name="Tabla 6"/>
          <p:cNvGraphicFramePr>
            <a:graphicFrameLocks noGrp="1"/>
          </p:cNvGraphicFramePr>
          <p:nvPr>
            <p:extLst/>
          </p:nvPr>
        </p:nvGraphicFramePr>
        <p:xfrm>
          <a:off x="2495600" y="4293096"/>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8" name="Tabla 7"/>
          <p:cNvGraphicFramePr>
            <a:graphicFrameLocks noGrp="1"/>
          </p:cNvGraphicFramePr>
          <p:nvPr>
            <p:extLst/>
          </p:nvPr>
        </p:nvGraphicFramePr>
        <p:xfrm>
          <a:off x="8086564" y="1340968"/>
          <a:ext cx="2185900" cy="2664097"/>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txBody>
                  <a:tcPr/>
                </a:tc>
                <a:extLst>
                  <a:ext uri="{0D108BD9-81ED-4DB2-BD59-A6C34878D82A}">
                    <a16:rowId xmlns:a16="http://schemas.microsoft.com/office/drawing/2014/main" val="2628257246"/>
                  </a:ext>
                </a:extLst>
              </a:tr>
              <a:tr h="614854">
                <a:tc>
                  <a:txBody>
                    <a:bodyPr/>
                    <a:lstStyle/>
                    <a:p>
                      <a:r>
                        <a:rPr lang="es-MX" b="1" dirty="0"/>
                        <a:t>25</a:t>
                      </a:r>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9" name="CuadroTexto 8"/>
          <p:cNvSpPr txBox="1"/>
          <p:nvPr/>
        </p:nvSpPr>
        <p:spPr>
          <a:xfrm>
            <a:off x="1955540" y="2780928"/>
            <a:ext cx="1080120" cy="369332"/>
          </a:xfrm>
          <a:prstGeom prst="rect">
            <a:avLst/>
          </a:prstGeom>
          <a:noFill/>
        </p:spPr>
        <p:txBody>
          <a:bodyPr wrap="square" rtlCol="0">
            <a:spAutoFit/>
          </a:bodyPr>
          <a:lstStyle/>
          <a:p>
            <a:r>
              <a:rPr lang="es-MX" dirty="0"/>
              <a:t>Silo</a:t>
            </a:r>
          </a:p>
        </p:txBody>
      </p:sp>
    </p:spTree>
    <p:extLst>
      <p:ext uri="{BB962C8B-B14F-4D97-AF65-F5344CB8AC3E}">
        <p14:creationId xmlns:p14="http://schemas.microsoft.com/office/powerpoint/2010/main" val="271079694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Paso 1:</a:t>
            </a:r>
          </a:p>
        </p:txBody>
      </p:sp>
      <p:sp>
        <p:nvSpPr>
          <p:cNvPr id="3" name="Marcador de contenido 2"/>
          <p:cNvSpPr>
            <a:spLocks noGrp="1"/>
          </p:cNvSpPr>
          <p:nvPr>
            <p:ph idx="1"/>
          </p:nvPr>
        </p:nvSpPr>
        <p:spPr/>
        <p:txBody>
          <a:bodyPr/>
          <a:lstStyle/>
          <a:p>
            <a:pPr marL="0" indent="0">
              <a:buNone/>
            </a:pPr>
            <a:r>
              <a:rPr lang="es-MX" dirty="0"/>
              <a:t>Utilizando el método de la esquina noroeste se obtiene una solución inicial:</a:t>
            </a:r>
          </a:p>
        </p:txBody>
      </p:sp>
      <p:graphicFrame>
        <p:nvGraphicFramePr>
          <p:cNvPr id="4" name="Marcador de contenido 5"/>
          <p:cNvGraphicFramePr>
            <a:graphicFrameLocks/>
          </p:cNvGraphicFramePr>
          <p:nvPr>
            <p:extLst/>
          </p:nvPr>
        </p:nvGraphicFramePr>
        <p:xfrm>
          <a:off x="3416478" y="2852937"/>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r>
                        <a:rPr lang="es-MX" dirty="0"/>
                        <a:t>1</a:t>
                      </a:r>
                    </a:p>
                  </a:txBody>
                  <a:tcPr/>
                </a:tc>
                <a:tc>
                  <a:txBody>
                    <a:bodyPr/>
                    <a:lstStyle/>
                    <a:p>
                      <a:pPr algn="ctr"/>
                      <a:r>
                        <a:rPr lang="es-MX" dirty="0"/>
                        <a:t>2</a:t>
                      </a:r>
                    </a:p>
                  </a:txBody>
                  <a:tcPr/>
                </a:tc>
                <a:tc>
                  <a:txBody>
                    <a:bodyPr/>
                    <a:lstStyle/>
                    <a:p>
                      <a:pPr algn="ctr"/>
                      <a:r>
                        <a:rPr lang="es-MX" dirty="0"/>
                        <a:t>3</a:t>
                      </a:r>
                    </a:p>
                  </a:txBody>
                  <a:tcPr/>
                </a:tc>
                <a:tc>
                  <a:txBody>
                    <a:bodyPr/>
                    <a:lstStyle/>
                    <a:p>
                      <a:pPr algn="ctr"/>
                      <a:r>
                        <a:rPr lang="es-MX" dirty="0"/>
                        <a:t>4</a:t>
                      </a:r>
                    </a:p>
                  </a:txBody>
                  <a:tcPr/>
                </a:tc>
                <a:extLst>
                  <a:ext uri="{0D108BD9-81ED-4DB2-BD59-A6C34878D82A}">
                    <a16:rowId xmlns:a16="http://schemas.microsoft.com/office/drawing/2014/main" val="1814846629"/>
                  </a:ext>
                </a:extLst>
              </a:tr>
            </a:tbl>
          </a:graphicData>
        </a:graphic>
      </p:graphicFrame>
      <mc:AlternateContent xmlns:mc="http://schemas.openxmlformats.org/markup-compatibility/2006">
        <mc:Choice xmlns:a14="http://schemas.microsoft.com/office/drawing/2010/main" Requires="a14">
          <p:graphicFrame>
            <p:nvGraphicFramePr>
              <p:cNvPr id="5" name="Tabla 4"/>
              <p:cNvGraphicFramePr>
                <a:graphicFrameLocks noGrp="1"/>
              </p:cNvGraphicFramePr>
              <p:nvPr>
                <p:extLst/>
              </p:nvPr>
            </p:nvGraphicFramePr>
            <p:xfrm>
              <a:off x="3586064" y="3586192"/>
              <a:ext cx="4392488" cy="192024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r>
                            <a:rPr lang="es-MX" b="1" dirty="0"/>
                            <a:t>5</a:t>
                          </a:r>
                        </a:p>
                      </a:txBody>
                      <a:tcPr/>
                    </a:tc>
                    <a:tc>
                      <a:txBody>
                        <a:bodyPr/>
                        <a:lstStyle/>
                        <a:p>
                          <a:pPr algn="r"/>
                          <a:r>
                            <a:rPr lang="es-MX" dirty="0"/>
                            <a:t>2</a:t>
                          </a:r>
                        </a:p>
                        <a:p>
                          <a:r>
                            <a:rPr lang="es-MX" b="1" dirty="0"/>
                            <a:t>10</a:t>
                          </a:r>
                        </a:p>
                      </a:txBody>
                      <a:tcPr/>
                    </a:tc>
                    <a:tc>
                      <a:txBody>
                        <a:bodyPr/>
                        <a:lstStyle/>
                        <a:p>
                          <a:pPr algn="r"/>
                          <a:r>
                            <a:rPr lang="es-MX" dirty="0"/>
                            <a:t>20</a:t>
                          </a:r>
                        </a:p>
                        <a:p>
                          <a:endParaRPr lang="es-MX" dirty="0"/>
                        </a:p>
                      </a:txBody>
                      <a:tcPr/>
                    </a:tc>
                    <a:tc>
                      <a:txBody>
                        <a:bodyPr/>
                        <a:lstStyle/>
                        <a:p>
                          <a:pPr algn="r"/>
                          <a:r>
                            <a:rPr lang="es-MX" dirty="0"/>
                            <a:t>11</a:t>
                          </a:r>
                        </a:p>
                        <a:p>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14</m:t>
                                    </m:r>
                                  </m:sub>
                                </m:sSub>
                              </m:oMath>
                            </m:oMathPara>
                          </a14:m>
                          <a:endParaRPr lang="es-MX" dirty="0"/>
                        </a:p>
                      </a:txBody>
                      <a:tcPr/>
                    </a:tc>
                    <a:extLst>
                      <a:ext uri="{0D108BD9-81ED-4DB2-BD59-A6C34878D82A}">
                        <a16:rowId xmlns:a16="http://schemas.microsoft.com/office/drawing/2014/main" val="3655551345"/>
                      </a:ext>
                    </a:extLst>
                  </a:tr>
                  <a:tr h="559689">
                    <a:tc>
                      <a:txBody>
                        <a:bodyPr/>
                        <a:lstStyle/>
                        <a:p>
                          <a:pPr algn="r"/>
                          <a:r>
                            <a:rPr lang="es-MX" dirty="0"/>
                            <a:t>12</a:t>
                          </a:r>
                        </a:p>
                        <a:p>
                          <a:endParaRPr lang="es-MX" dirty="0"/>
                        </a:p>
                      </a:txBody>
                      <a:tcPr/>
                    </a:tc>
                    <a:tc>
                      <a:txBody>
                        <a:bodyPr/>
                        <a:lstStyle/>
                        <a:p>
                          <a:pPr algn="r"/>
                          <a:r>
                            <a:rPr lang="es-MX" dirty="0"/>
                            <a:t>7</a:t>
                          </a:r>
                        </a:p>
                        <a:p>
                          <a:r>
                            <a:rPr lang="es-MX" b="1" dirty="0"/>
                            <a:t>5</a:t>
                          </a:r>
                        </a:p>
                      </a:txBody>
                      <a:tcPr/>
                    </a:tc>
                    <a:tc>
                      <a:txBody>
                        <a:bodyPr/>
                        <a:lstStyle/>
                        <a:p>
                          <a:pPr algn="r"/>
                          <a:r>
                            <a:rPr lang="es-MX" dirty="0"/>
                            <a:t>9</a:t>
                          </a:r>
                        </a:p>
                        <a:p>
                          <a:r>
                            <a:rPr lang="es-MX" b="1" dirty="0"/>
                            <a:t>15</a:t>
                          </a:r>
                        </a:p>
                      </a:txBody>
                      <a:tcPr/>
                    </a:tc>
                    <a:tc>
                      <a:txBody>
                        <a:bodyPr/>
                        <a:lstStyle/>
                        <a:p>
                          <a:pPr algn="r"/>
                          <a:r>
                            <a:rPr lang="es-MX" dirty="0"/>
                            <a:t>20</a:t>
                          </a:r>
                        </a:p>
                        <a:p>
                          <a:r>
                            <a:rPr lang="es-MX" b="1" dirty="0"/>
                            <a:t>5</a:t>
                          </a:r>
                        </a:p>
                      </a:txBody>
                      <a:tcPr/>
                    </a:tc>
                    <a:extLst>
                      <a:ext uri="{0D108BD9-81ED-4DB2-BD59-A6C34878D82A}">
                        <a16:rowId xmlns:a16="http://schemas.microsoft.com/office/drawing/2014/main" val="1509431254"/>
                      </a:ext>
                    </a:extLst>
                  </a:tr>
                  <a:tr h="559689">
                    <a:tc>
                      <a:txBody>
                        <a:bodyPr/>
                        <a:lstStyle/>
                        <a:p>
                          <a:pPr algn="r"/>
                          <a:r>
                            <a:rPr lang="es-MX" dirty="0"/>
                            <a:t>4</a:t>
                          </a:r>
                        </a:p>
                        <a:p>
                          <a:endParaRPr lang="es-MX" dirty="0"/>
                        </a:p>
                      </a:txBody>
                      <a:tcPr/>
                    </a:tc>
                    <a:tc>
                      <a:txBody>
                        <a:bodyPr/>
                        <a:lstStyle/>
                        <a:p>
                          <a:pPr algn="r"/>
                          <a:r>
                            <a:rPr lang="es-MX" dirty="0"/>
                            <a:t>14</a:t>
                          </a:r>
                        </a:p>
                        <a:p>
                          <a:endParaRPr lang="es-MX" dirty="0"/>
                        </a:p>
                      </a:txBody>
                      <a:tcPr/>
                    </a:tc>
                    <a:tc>
                      <a:txBody>
                        <a:bodyPr/>
                        <a:lstStyle/>
                        <a:p>
                          <a:pPr algn="r"/>
                          <a:r>
                            <a:rPr lang="es-MX" dirty="0"/>
                            <a:t>16</a:t>
                          </a:r>
                        </a:p>
                        <a:p>
                          <a:endParaRPr lang="es-MX" dirty="0"/>
                        </a:p>
                      </a:txBody>
                      <a:tcPr/>
                    </a:tc>
                    <a:tc>
                      <a:txBody>
                        <a:bodyPr/>
                        <a:lstStyle/>
                        <a:p>
                          <a:pPr algn="r"/>
                          <a:r>
                            <a:rPr lang="es-MX" dirty="0"/>
                            <a:t>18</a:t>
                          </a:r>
                        </a:p>
                        <a:p>
                          <a:r>
                            <a:rPr lang="es-MX" b="1" dirty="0"/>
                            <a:t>10</a:t>
                          </a:r>
                        </a:p>
                      </a:txBody>
                      <a:tcPr/>
                    </a:tc>
                    <a:extLst>
                      <a:ext uri="{0D108BD9-81ED-4DB2-BD59-A6C34878D82A}">
                        <a16:rowId xmlns:a16="http://schemas.microsoft.com/office/drawing/2014/main" val="3678232446"/>
                      </a:ext>
                    </a:extLst>
                  </a:tr>
                </a:tbl>
              </a:graphicData>
            </a:graphic>
          </p:graphicFrame>
        </mc:Choice>
        <mc:Fallback>
          <p:graphicFrame>
            <p:nvGraphicFramePr>
              <p:cNvPr id="5" name="Tabla 4"/>
              <p:cNvGraphicFramePr>
                <a:graphicFrameLocks noGrp="1"/>
              </p:cNvGraphicFramePr>
              <p:nvPr>
                <p:extLst/>
              </p:nvPr>
            </p:nvGraphicFramePr>
            <p:xfrm>
              <a:off x="3586064" y="3586192"/>
              <a:ext cx="4392488" cy="192024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640080">
                    <a:tc>
                      <a:txBody>
                        <a:bodyPr/>
                        <a:lstStyle/>
                        <a:p>
                          <a:pPr algn="r"/>
                          <a:r>
                            <a:rPr lang="es-MX" dirty="0"/>
                            <a:t>10</a:t>
                          </a:r>
                        </a:p>
                        <a:p>
                          <a:r>
                            <a:rPr lang="es-MX" b="1" dirty="0"/>
                            <a:t>5</a:t>
                          </a:r>
                        </a:p>
                      </a:txBody>
                      <a:tcPr/>
                    </a:tc>
                    <a:tc>
                      <a:txBody>
                        <a:bodyPr/>
                        <a:lstStyle/>
                        <a:p>
                          <a:pPr algn="r"/>
                          <a:r>
                            <a:rPr lang="es-MX" dirty="0"/>
                            <a:t>2</a:t>
                          </a:r>
                        </a:p>
                        <a:p>
                          <a:r>
                            <a:rPr lang="es-MX" b="1" dirty="0"/>
                            <a:t>10</a:t>
                          </a:r>
                        </a:p>
                      </a:txBody>
                      <a:tcPr/>
                    </a:tc>
                    <a:tc>
                      <a:txBody>
                        <a:bodyPr/>
                        <a:lstStyle/>
                        <a:p>
                          <a:pPr algn="r"/>
                          <a:r>
                            <a:rPr lang="es-MX" dirty="0"/>
                            <a:t>20</a:t>
                          </a:r>
                        </a:p>
                        <a:p>
                          <a:endParaRPr lang="es-MX" dirty="0"/>
                        </a:p>
                      </a:txBody>
                      <a:tcPr/>
                    </a:tc>
                    <a:tc>
                      <a:txBody>
                        <a:bodyPr/>
                        <a:lstStyle/>
                        <a:p>
                          <a:endParaRPr lang="es-MX"/>
                        </a:p>
                      </a:txBody>
                      <a:tcPr>
                        <a:blipFill>
                          <a:blip r:embed="rId2"/>
                          <a:stretch>
                            <a:fillRect l="-415714" t="-4762" r="-1429" b="-215238"/>
                          </a:stretch>
                        </a:blipFill>
                      </a:tcPr>
                    </a:tc>
                    <a:extLst>
                      <a:ext uri="{0D108BD9-81ED-4DB2-BD59-A6C34878D82A}">
                        <a16:rowId xmlns:a16="http://schemas.microsoft.com/office/drawing/2014/main" val="3655551345"/>
                      </a:ext>
                    </a:extLst>
                  </a:tr>
                  <a:tr h="640080">
                    <a:tc>
                      <a:txBody>
                        <a:bodyPr/>
                        <a:lstStyle/>
                        <a:p>
                          <a:pPr algn="r"/>
                          <a:r>
                            <a:rPr lang="es-MX" dirty="0"/>
                            <a:t>12</a:t>
                          </a:r>
                        </a:p>
                        <a:p>
                          <a:endParaRPr lang="es-MX" dirty="0"/>
                        </a:p>
                      </a:txBody>
                      <a:tcPr/>
                    </a:tc>
                    <a:tc>
                      <a:txBody>
                        <a:bodyPr/>
                        <a:lstStyle/>
                        <a:p>
                          <a:pPr algn="r"/>
                          <a:r>
                            <a:rPr lang="es-MX" dirty="0"/>
                            <a:t>7</a:t>
                          </a:r>
                        </a:p>
                        <a:p>
                          <a:r>
                            <a:rPr lang="es-MX" b="1" dirty="0"/>
                            <a:t>5</a:t>
                          </a:r>
                        </a:p>
                      </a:txBody>
                      <a:tcPr/>
                    </a:tc>
                    <a:tc>
                      <a:txBody>
                        <a:bodyPr/>
                        <a:lstStyle/>
                        <a:p>
                          <a:pPr algn="r"/>
                          <a:r>
                            <a:rPr lang="es-MX" dirty="0"/>
                            <a:t>9</a:t>
                          </a:r>
                        </a:p>
                        <a:p>
                          <a:r>
                            <a:rPr lang="es-MX" b="1" dirty="0"/>
                            <a:t>15</a:t>
                          </a:r>
                        </a:p>
                      </a:txBody>
                      <a:tcPr/>
                    </a:tc>
                    <a:tc>
                      <a:txBody>
                        <a:bodyPr/>
                        <a:lstStyle/>
                        <a:p>
                          <a:pPr algn="r"/>
                          <a:r>
                            <a:rPr lang="es-MX" dirty="0"/>
                            <a:t>20</a:t>
                          </a:r>
                        </a:p>
                        <a:p>
                          <a:r>
                            <a:rPr lang="es-MX" b="1" dirty="0"/>
                            <a:t>5</a:t>
                          </a:r>
                        </a:p>
                      </a:txBody>
                      <a:tcPr/>
                    </a:tc>
                    <a:extLst>
                      <a:ext uri="{0D108BD9-81ED-4DB2-BD59-A6C34878D82A}">
                        <a16:rowId xmlns:a16="http://schemas.microsoft.com/office/drawing/2014/main" val="1509431254"/>
                      </a:ext>
                    </a:extLst>
                  </a:tr>
                  <a:tr h="640080">
                    <a:tc>
                      <a:txBody>
                        <a:bodyPr/>
                        <a:lstStyle/>
                        <a:p>
                          <a:pPr algn="r"/>
                          <a:r>
                            <a:rPr lang="es-MX" dirty="0"/>
                            <a:t>4</a:t>
                          </a:r>
                        </a:p>
                        <a:p>
                          <a:endParaRPr lang="es-MX" dirty="0"/>
                        </a:p>
                      </a:txBody>
                      <a:tcPr/>
                    </a:tc>
                    <a:tc>
                      <a:txBody>
                        <a:bodyPr/>
                        <a:lstStyle/>
                        <a:p>
                          <a:pPr algn="r"/>
                          <a:r>
                            <a:rPr lang="es-MX" dirty="0"/>
                            <a:t>14</a:t>
                          </a:r>
                        </a:p>
                        <a:p>
                          <a:endParaRPr lang="es-MX" dirty="0"/>
                        </a:p>
                      </a:txBody>
                      <a:tcPr/>
                    </a:tc>
                    <a:tc>
                      <a:txBody>
                        <a:bodyPr/>
                        <a:lstStyle/>
                        <a:p>
                          <a:pPr algn="r"/>
                          <a:r>
                            <a:rPr lang="es-MX" dirty="0"/>
                            <a:t>16</a:t>
                          </a:r>
                        </a:p>
                        <a:p>
                          <a:endParaRPr lang="es-MX" dirty="0"/>
                        </a:p>
                      </a:txBody>
                      <a:tcPr/>
                    </a:tc>
                    <a:tc>
                      <a:txBody>
                        <a:bodyPr/>
                        <a:lstStyle/>
                        <a:p>
                          <a:pPr algn="r"/>
                          <a:r>
                            <a:rPr lang="es-MX" dirty="0"/>
                            <a:t>18</a:t>
                          </a:r>
                        </a:p>
                        <a:p>
                          <a:r>
                            <a:rPr lang="es-MX" b="1" dirty="0"/>
                            <a:t>10</a:t>
                          </a:r>
                        </a:p>
                      </a:txBody>
                      <a:tcPr/>
                    </a:tc>
                    <a:extLst>
                      <a:ext uri="{0D108BD9-81ED-4DB2-BD59-A6C34878D82A}">
                        <a16:rowId xmlns:a16="http://schemas.microsoft.com/office/drawing/2014/main" val="3678232446"/>
                      </a:ext>
                    </a:extLst>
                  </a:tr>
                </a:tbl>
              </a:graphicData>
            </a:graphic>
          </p:graphicFrame>
        </mc:Fallback>
      </mc:AlternateContent>
      <p:graphicFrame>
        <p:nvGraphicFramePr>
          <p:cNvPr id="6" name="Tabla 5"/>
          <p:cNvGraphicFramePr>
            <a:graphicFrameLocks noGrp="1"/>
          </p:cNvGraphicFramePr>
          <p:nvPr>
            <p:extLst/>
          </p:nvPr>
        </p:nvGraphicFramePr>
        <p:xfrm>
          <a:off x="3035660" y="3634224"/>
          <a:ext cx="720080" cy="1760592"/>
        </p:xfrm>
        <a:graphic>
          <a:graphicData uri="http://schemas.openxmlformats.org/drawingml/2006/table">
            <a:tbl>
              <a:tblPr firstRow="1" bandRow="1">
                <a:tableStyleId>{2D5ABB26-0587-4C30-8999-92F81FD0307C}</a:tableStyleId>
              </a:tblPr>
              <a:tblGrid>
                <a:gridCol w="720080">
                  <a:extLst>
                    <a:ext uri="{9D8B030D-6E8A-4147-A177-3AD203B41FA5}">
                      <a16:colId xmlns:a16="http://schemas.microsoft.com/office/drawing/2014/main" val="2284384644"/>
                    </a:ext>
                  </a:extLst>
                </a:gridCol>
              </a:tblGrid>
              <a:tr h="586864">
                <a:tc>
                  <a:txBody>
                    <a:bodyPr/>
                    <a:lstStyle/>
                    <a:p>
                      <a:r>
                        <a:rPr lang="es-MX" dirty="0"/>
                        <a:t>1</a:t>
                      </a:r>
                    </a:p>
                  </a:txBody>
                  <a:tcPr/>
                </a:tc>
                <a:extLst>
                  <a:ext uri="{0D108BD9-81ED-4DB2-BD59-A6C34878D82A}">
                    <a16:rowId xmlns:a16="http://schemas.microsoft.com/office/drawing/2014/main" val="2506488309"/>
                  </a:ext>
                </a:extLst>
              </a:tr>
              <a:tr h="586864">
                <a:tc>
                  <a:txBody>
                    <a:bodyPr/>
                    <a:lstStyle/>
                    <a:p>
                      <a:r>
                        <a:rPr lang="es-MX" dirty="0"/>
                        <a:t>2</a:t>
                      </a:r>
                    </a:p>
                  </a:txBody>
                  <a:tcPr/>
                </a:tc>
                <a:extLst>
                  <a:ext uri="{0D108BD9-81ED-4DB2-BD59-A6C34878D82A}">
                    <a16:rowId xmlns:a16="http://schemas.microsoft.com/office/drawing/2014/main" val="341734232"/>
                  </a:ext>
                </a:extLst>
              </a:tr>
              <a:tr h="586864">
                <a:tc>
                  <a:txBody>
                    <a:bodyPr/>
                    <a:lstStyle/>
                    <a:p>
                      <a:r>
                        <a:rPr lang="es-MX" dirty="0"/>
                        <a:t>3</a:t>
                      </a:r>
                    </a:p>
                  </a:txBody>
                  <a:tcPr/>
                </a:tc>
                <a:extLst>
                  <a:ext uri="{0D108BD9-81ED-4DB2-BD59-A6C34878D82A}">
                    <a16:rowId xmlns:a16="http://schemas.microsoft.com/office/drawing/2014/main" val="279432413"/>
                  </a:ext>
                </a:extLst>
              </a:tr>
            </a:tbl>
          </a:graphicData>
        </a:graphic>
      </p:graphicFrame>
      <p:graphicFrame>
        <p:nvGraphicFramePr>
          <p:cNvPr id="7" name="Tabla 6"/>
          <p:cNvGraphicFramePr>
            <a:graphicFrameLocks noGrp="1"/>
          </p:cNvGraphicFramePr>
          <p:nvPr>
            <p:extLst/>
          </p:nvPr>
        </p:nvGraphicFramePr>
        <p:xfrm>
          <a:off x="2387588" y="5794464"/>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8" name="Tabla 7"/>
          <p:cNvGraphicFramePr>
            <a:graphicFrameLocks noGrp="1"/>
          </p:cNvGraphicFramePr>
          <p:nvPr>
            <p:extLst/>
          </p:nvPr>
        </p:nvGraphicFramePr>
        <p:xfrm>
          <a:off x="7978552" y="2842336"/>
          <a:ext cx="2185900" cy="2664097"/>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txBody>
                  <a:tcPr/>
                </a:tc>
                <a:extLst>
                  <a:ext uri="{0D108BD9-81ED-4DB2-BD59-A6C34878D82A}">
                    <a16:rowId xmlns:a16="http://schemas.microsoft.com/office/drawing/2014/main" val="2628257246"/>
                  </a:ext>
                </a:extLst>
              </a:tr>
              <a:tr h="614854">
                <a:tc>
                  <a:txBody>
                    <a:bodyPr/>
                    <a:lstStyle/>
                    <a:p>
                      <a:r>
                        <a:rPr lang="es-MX" b="1" dirty="0"/>
                        <a:t>25</a:t>
                      </a:r>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9" name="CuadroTexto 8"/>
          <p:cNvSpPr txBox="1"/>
          <p:nvPr/>
        </p:nvSpPr>
        <p:spPr>
          <a:xfrm>
            <a:off x="1847528" y="4282296"/>
            <a:ext cx="1080120" cy="369332"/>
          </a:xfrm>
          <a:prstGeom prst="rect">
            <a:avLst/>
          </a:prstGeom>
          <a:noFill/>
        </p:spPr>
        <p:txBody>
          <a:bodyPr wrap="square" rtlCol="0">
            <a:spAutoFit/>
          </a:bodyPr>
          <a:lstStyle/>
          <a:p>
            <a:r>
              <a:rPr lang="es-MX" dirty="0"/>
              <a:t>Silo</a:t>
            </a:r>
          </a:p>
        </p:txBody>
      </p:sp>
    </p:spTree>
    <p:extLst>
      <p:ext uri="{BB962C8B-B14F-4D97-AF65-F5344CB8AC3E}">
        <p14:creationId xmlns:p14="http://schemas.microsoft.com/office/powerpoint/2010/main" val="92465760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Paso 2 Checamos condición de </a:t>
            </a:r>
            <a:r>
              <a:rPr lang="es-MX" dirty="0" err="1"/>
              <a:t>optimalidad</a:t>
            </a:r>
            <a:endParaRPr lang="es-MX" dirty="0"/>
          </a:p>
        </p:txBody>
      </p:sp>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81200" y="2276872"/>
                <a:ext cx="8229600" cy="4389120"/>
              </a:xfrm>
            </p:spPr>
            <p:txBody>
              <a:bodyPr/>
              <a:lstStyle/>
              <a:p>
                <a:pPr marL="0" indent="0">
                  <a:buNone/>
                </a:pPr>
                <a:r>
                  <a:rPr lang="es-MX" dirty="0"/>
                  <a:t>Mediante multiplicadores de </a:t>
                </a:r>
                <a:r>
                  <a:rPr lang="es-MX" dirty="0" err="1"/>
                  <a:t>Lagrange</a:t>
                </a:r>
                <a:r>
                  <a:rPr lang="es-MX" dirty="0"/>
                  <a:t> asociamos los multiplicadores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𝑖</m:t>
                        </m:r>
                      </m:sub>
                    </m:sSub>
                    <m:r>
                      <a:rPr lang="es-MX" b="0" i="1" smtClean="0">
                        <a:latin typeface="Cambria Math" panose="02040503050406030204" pitchFamily="18" charset="0"/>
                      </a:rPr>
                      <m:t> </m:t>
                    </m:r>
                  </m:oMath>
                </a14:m>
                <a:r>
                  <a:rPr lang="es-MX" dirty="0"/>
                  <a:t>y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𝑗</m:t>
                        </m:r>
                      </m:sub>
                    </m:sSub>
                  </m:oMath>
                </a14:m>
                <a:r>
                  <a:rPr lang="es-MX" dirty="0"/>
                  <a:t> con la fila </a:t>
                </a:r>
                <a14:m>
                  <m:oMath xmlns:m="http://schemas.openxmlformats.org/officeDocument/2006/math">
                    <m:r>
                      <a:rPr lang="es-MX" b="0" i="1" smtClean="0">
                        <a:latin typeface="Cambria Math" panose="02040503050406030204" pitchFamily="18" charset="0"/>
                      </a:rPr>
                      <m:t>𝑖</m:t>
                    </m:r>
                  </m:oMath>
                </a14:m>
                <a:r>
                  <a:rPr lang="es-MX" dirty="0"/>
                  <a:t> y la columna </a:t>
                </a:r>
                <a14:m>
                  <m:oMath xmlns:m="http://schemas.openxmlformats.org/officeDocument/2006/math">
                    <m:r>
                      <a:rPr lang="es-MX" b="0" i="1" smtClean="0">
                        <a:latin typeface="Cambria Math" panose="02040503050406030204" pitchFamily="18" charset="0"/>
                      </a:rPr>
                      <m:t>𝑗</m:t>
                    </m:r>
                  </m:oMath>
                </a14:m>
                <a:r>
                  <a:rPr lang="es-MX" dirty="0"/>
                  <a:t> de la tabla inicial del transporte para cada variable básica actual, que tiene que satisfacer las siguientes ecuaciones:</a:t>
                </a:r>
              </a:p>
              <a:p>
                <a:pPr marL="0" indent="0">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𝑖</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𝑖𝑗</m:t>
                        </m:r>
                      </m:sub>
                    </m:sSub>
                  </m:oMath>
                </a14:m>
                <a:r>
                  <a:rPr lang="es-MX" dirty="0"/>
                  <a:t> para cada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𝑖𝑗</m:t>
                        </m:r>
                      </m:sub>
                    </m:sSub>
                  </m:oMath>
                </a14:m>
                <a:r>
                  <a:rPr lang="es-MX" dirty="0"/>
                  <a:t> básica</a:t>
                </a:r>
              </a:p>
              <a:p>
                <a:pPr marL="0" indent="0">
                  <a:buNone/>
                </a:pPr>
                <a:r>
                  <a:rPr lang="es-MX" dirty="0"/>
                  <a:t>Para resolver este sistema asignamos arbitrariamente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a14:m>
                <a:r>
                  <a:rPr lang="es-MX" dirty="0"/>
                  <a:t>, resolviendo las variables restantes, como se muestra en la siguiente tabla:</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81200" y="2276872"/>
                <a:ext cx="8229600" cy="4389120"/>
              </a:xfrm>
              <a:blipFill>
                <a:blip r:embed="rId2"/>
                <a:stretch>
                  <a:fillRect l="-1333" t="-1250" r="-815"/>
                </a:stretch>
              </a:blipFill>
            </p:spPr>
            <p:txBody>
              <a:bodyPr/>
              <a:lstStyle/>
              <a:p>
                <a:r>
                  <a:rPr lang="es-MX">
                    <a:noFill/>
                  </a:rPr>
                  <a:t> </a:t>
                </a:r>
              </a:p>
            </p:txBody>
          </p:sp>
        </mc:Fallback>
      </mc:AlternateContent>
    </p:spTree>
    <p:extLst>
      <p:ext uri="{BB962C8B-B14F-4D97-AF65-F5344CB8AC3E}">
        <p14:creationId xmlns:p14="http://schemas.microsoft.com/office/powerpoint/2010/main" val="116298941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1196752"/>
              <a:ext cx="8229600" cy="2595880"/>
            </p:xfrm>
            <a:graphic>
              <a:graphicData uri="http://schemas.openxmlformats.org/drawingml/2006/table">
                <a:tbl>
                  <a:tblPr firstRow="1" bandRow="1">
                    <a:tableStyleId>{9D7B26C5-4107-4FEC-AEDC-1716B250A1EF}</a:tableStyleId>
                  </a:tblPr>
                  <a:tblGrid>
                    <a:gridCol w="2743200">
                      <a:extLst>
                        <a:ext uri="{9D8B030D-6E8A-4147-A177-3AD203B41FA5}">
                          <a16:colId xmlns:a16="http://schemas.microsoft.com/office/drawing/2014/main" val="594230408"/>
                        </a:ext>
                      </a:extLst>
                    </a:gridCol>
                    <a:gridCol w="2379712">
                      <a:extLst>
                        <a:ext uri="{9D8B030D-6E8A-4147-A177-3AD203B41FA5}">
                          <a16:colId xmlns:a16="http://schemas.microsoft.com/office/drawing/2014/main" val="3065079713"/>
                        </a:ext>
                      </a:extLst>
                    </a:gridCol>
                    <a:gridCol w="3106688">
                      <a:extLst>
                        <a:ext uri="{9D8B030D-6E8A-4147-A177-3AD203B41FA5}">
                          <a16:colId xmlns:a16="http://schemas.microsoft.com/office/drawing/2014/main" val="3550372770"/>
                        </a:ext>
                      </a:extLst>
                    </a:gridCol>
                  </a:tblGrid>
                  <a:tr h="370840">
                    <a:tc>
                      <a:txBody>
                        <a:bodyPr/>
                        <a:lstStyle/>
                        <a:p>
                          <a:r>
                            <a:rPr lang="es-MX" dirty="0"/>
                            <a:t>Variable</a:t>
                          </a:r>
                          <a:r>
                            <a:rPr lang="es-MX" baseline="0" dirty="0"/>
                            <a:t> básica</a:t>
                          </a:r>
                          <a:endParaRPr lang="es-MX" dirty="0"/>
                        </a:p>
                      </a:txBody>
                      <a:tcPr/>
                    </a:tc>
                    <a:tc>
                      <a:txBody>
                        <a:bodyPr/>
                        <a:lstStyle/>
                        <a:p>
                          <a:r>
                            <a:rPr lang="es-MX" dirty="0"/>
                            <a:t>Ecuación</a:t>
                          </a:r>
                        </a:p>
                      </a:txBody>
                      <a:tcPr/>
                    </a:tc>
                    <a:tc>
                      <a:txBody>
                        <a:bodyPr/>
                        <a:lstStyle/>
                        <a:p>
                          <a:r>
                            <a:rPr lang="es-MX" dirty="0"/>
                            <a:t>Solución</a:t>
                          </a:r>
                        </a:p>
                      </a:txBody>
                      <a:tcPr/>
                    </a:tc>
                    <a:extLst>
                      <a:ext uri="{0D108BD9-81ED-4DB2-BD59-A6C34878D82A}">
                        <a16:rowId xmlns:a16="http://schemas.microsoft.com/office/drawing/2014/main" val="249152814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=10</m:t>
                                </m:r>
                              </m:oMath>
                            </m:oMathPara>
                          </a14:m>
                          <a:endParaRPr lang="es-MX" dirty="0"/>
                        </a:p>
                      </a:txBody>
                      <a:tcPr/>
                    </a:tc>
                    <a:tc>
                      <a:txBody>
                        <a:bodyPr/>
                        <a:lstStyle/>
                        <a:p>
                          <a:r>
                            <a:rPr lang="es-MX" dirty="0"/>
                            <a:t>Conjunto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1</m:t>
                                  </m:r>
                                </m:sub>
                              </m:sSub>
                              <m:r>
                                <a:rPr lang="es-MX" b="0" i="1" smtClean="0">
                                  <a:latin typeface="Cambria Math" panose="02040503050406030204" pitchFamily="18" charset="0"/>
                                  <a:ea typeface="Cambria Math" panose="02040503050406030204" pitchFamily="18" charset="0"/>
                                </a:rPr>
                                <m:t>=10</m:t>
                              </m:r>
                            </m:oMath>
                          </a14:m>
                          <a:endParaRPr lang="es-MX" dirty="0"/>
                        </a:p>
                      </a:txBody>
                      <a:tcPr/>
                    </a:tc>
                    <a:extLst>
                      <a:ext uri="{0D108BD9-81ED-4DB2-BD59-A6C34878D82A}">
                        <a16:rowId xmlns:a16="http://schemas.microsoft.com/office/drawing/2014/main" val="3778240409"/>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12</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=2</m:t>
                                </m:r>
                              </m:oMath>
                            </m:oMathPara>
                          </a14:m>
                          <a:endParaRPr lang="es-MX" dirty="0"/>
                        </a:p>
                      </a:txBody>
                      <a:tcPr/>
                    </a:tc>
                    <a:extLst>
                      <a:ext uri="{0D108BD9-81ED-4DB2-BD59-A6C34878D82A}">
                        <a16:rowId xmlns:a16="http://schemas.microsoft.com/office/drawing/2014/main" val="4222171021"/>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22</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=7</m:t>
                                </m:r>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𝑢</m:t>
                                    </m:r>
                                  </m:e>
                                  <m:sub>
                                    <m:r>
                                      <a:rPr lang="es-MX" b="0" i="1" smtClean="0">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=5</m:t>
                                </m:r>
                              </m:oMath>
                            </m:oMathPara>
                          </a14:m>
                          <a:endParaRPr lang="es-MX" dirty="0"/>
                        </a:p>
                      </a:txBody>
                      <a:tcPr/>
                    </a:tc>
                    <a:extLst>
                      <a:ext uri="{0D108BD9-81ED-4DB2-BD59-A6C34878D82A}">
                        <a16:rowId xmlns:a16="http://schemas.microsoft.com/office/drawing/2014/main" val="390642238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23</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=9</m:t>
                                </m:r>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=5</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3</m:t>
                                    </m:r>
                                  </m:sub>
                                </m:sSub>
                                <m:r>
                                  <a:rPr lang="es-MX" b="0" i="1" smtClean="0">
                                    <a:latin typeface="Cambria Math" panose="02040503050406030204" pitchFamily="18" charset="0"/>
                                    <a:ea typeface="Cambria Math" panose="02040503050406030204" pitchFamily="18" charset="0"/>
                                  </a:rPr>
                                  <m:t>=4</m:t>
                                </m:r>
                              </m:oMath>
                            </m:oMathPara>
                          </a14:m>
                          <a:endParaRPr lang="es-MX" dirty="0"/>
                        </a:p>
                      </a:txBody>
                      <a:tcPr/>
                    </a:tc>
                    <a:extLst>
                      <a:ext uri="{0D108BD9-81ED-4DB2-BD59-A6C34878D82A}">
                        <a16:rowId xmlns:a16="http://schemas.microsoft.com/office/drawing/2014/main" val="2072492134"/>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24</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=20</m:t>
                                </m:r>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=4</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4</m:t>
                                    </m:r>
                                  </m:sub>
                                </m:sSub>
                                <m:r>
                                  <a:rPr lang="es-MX" b="0" i="1" smtClean="0">
                                    <a:latin typeface="Cambria Math" panose="02040503050406030204" pitchFamily="18" charset="0"/>
                                    <a:ea typeface="Cambria Math" panose="02040503050406030204" pitchFamily="18" charset="0"/>
                                  </a:rPr>
                                  <m:t>=15</m:t>
                                </m:r>
                              </m:oMath>
                            </m:oMathPara>
                          </a14:m>
                          <a:endParaRPr lang="es-MX" dirty="0"/>
                        </a:p>
                      </a:txBody>
                      <a:tcPr/>
                    </a:tc>
                    <a:extLst>
                      <a:ext uri="{0D108BD9-81ED-4DB2-BD59-A6C34878D82A}">
                        <a16:rowId xmlns:a16="http://schemas.microsoft.com/office/drawing/2014/main" val="4211810659"/>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34</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=18</m:t>
                                </m:r>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=15</m:t>
                                </m:r>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𝑢</m:t>
                                    </m:r>
                                  </m:e>
                                  <m:sub>
                                    <m:r>
                                      <a:rPr lang="es-MX" b="0" i="1" smtClean="0">
                                        <a:latin typeface="Cambria Math" panose="02040503050406030204" pitchFamily="18" charset="0"/>
                                        <a:ea typeface="Cambria Math" panose="02040503050406030204" pitchFamily="18" charset="0"/>
                                      </a:rPr>
                                      <m:t>3</m:t>
                                    </m:r>
                                  </m:sub>
                                </m:sSub>
                                <m:r>
                                  <a:rPr lang="es-MX" b="0" i="1" smtClean="0">
                                    <a:latin typeface="Cambria Math" panose="02040503050406030204" pitchFamily="18" charset="0"/>
                                    <a:ea typeface="Cambria Math" panose="02040503050406030204" pitchFamily="18" charset="0"/>
                                  </a:rPr>
                                  <m:t>=3</m:t>
                                </m:r>
                              </m:oMath>
                            </m:oMathPara>
                          </a14:m>
                          <a:endParaRPr lang="es-MX" dirty="0"/>
                        </a:p>
                      </a:txBody>
                      <a:tcPr/>
                    </a:tc>
                    <a:extLst>
                      <a:ext uri="{0D108BD9-81ED-4DB2-BD59-A6C34878D82A}">
                        <a16:rowId xmlns:a16="http://schemas.microsoft.com/office/drawing/2014/main" val="2815110644"/>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1196752"/>
              <a:ext cx="8229600" cy="2595880"/>
            </p:xfrm>
            <a:graphic>
              <a:graphicData uri="http://schemas.openxmlformats.org/drawingml/2006/table">
                <a:tbl>
                  <a:tblPr firstRow="1" bandRow="1">
                    <a:tableStyleId>{9D7B26C5-4107-4FEC-AEDC-1716B250A1EF}</a:tableStyleId>
                  </a:tblPr>
                  <a:tblGrid>
                    <a:gridCol w="2743200">
                      <a:extLst>
                        <a:ext uri="{9D8B030D-6E8A-4147-A177-3AD203B41FA5}">
                          <a16:colId xmlns:a16="http://schemas.microsoft.com/office/drawing/2014/main" val="594230408"/>
                        </a:ext>
                      </a:extLst>
                    </a:gridCol>
                    <a:gridCol w="2379712">
                      <a:extLst>
                        <a:ext uri="{9D8B030D-6E8A-4147-A177-3AD203B41FA5}">
                          <a16:colId xmlns:a16="http://schemas.microsoft.com/office/drawing/2014/main" val="3065079713"/>
                        </a:ext>
                      </a:extLst>
                    </a:gridCol>
                    <a:gridCol w="3106688">
                      <a:extLst>
                        <a:ext uri="{9D8B030D-6E8A-4147-A177-3AD203B41FA5}">
                          <a16:colId xmlns:a16="http://schemas.microsoft.com/office/drawing/2014/main" val="3550372770"/>
                        </a:ext>
                      </a:extLst>
                    </a:gridCol>
                  </a:tblGrid>
                  <a:tr h="370840">
                    <a:tc>
                      <a:txBody>
                        <a:bodyPr/>
                        <a:lstStyle/>
                        <a:p>
                          <a:r>
                            <a:rPr lang="es-MX" dirty="0"/>
                            <a:t>Variable</a:t>
                          </a:r>
                          <a:r>
                            <a:rPr lang="es-MX" baseline="0" dirty="0"/>
                            <a:t> básica</a:t>
                          </a:r>
                          <a:endParaRPr lang="es-MX" dirty="0"/>
                        </a:p>
                      </a:txBody>
                      <a:tcPr/>
                    </a:tc>
                    <a:tc>
                      <a:txBody>
                        <a:bodyPr/>
                        <a:lstStyle/>
                        <a:p>
                          <a:r>
                            <a:rPr lang="es-MX" dirty="0"/>
                            <a:t>Ecuación</a:t>
                          </a:r>
                        </a:p>
                      </a:txBody>
                      <a:tcPr/>
                    </a:tc>
                    <a:tc>
                      <a:txBody>
                        <a:bodyPr/>
                        <a:lstStyle/>
                        <a:p>
                          <a:r>
                            <a:rPr lang="es-MX" dirty="0"/>
                            <a:t>Solución</a:t>
                          </a:r>
                        </a:p>
                      </a:txBody>
                      <a:tcPr/>
                    </a:tc>
                    <a:extLst>
                      <a:ext uri="{0D108BD9-81ED-4DB2-BD59-A6C34878D82A}">
                        <a16:rowId xmlns:a16="http://schemas.microsoft.com/office/drawing/2014/main" val="2491528140"/>
                      </a:ext>
                    </a:extLst>
                  </a:tr>
                  <a:tr h="370840">
                    <a:tc>
                      <a:txBody>
                        <a:bodyPr/>
                        <a:lstStyle/>
                        <a:p>
                          <a:endParaRPr lang="es-MX"/>
                        </a:p>
                      </a:txBody>
                      <a:tcPr>
                        <a:blipFill>
                          <a:blip r:embed="rId2"/>
                          <a:stretch>
                            <a:fillRect t="-108197" r="-200444" b="-501639"/>
                          </a:stretch>
                        </a:blipFill>
                      </a:tcPr>
                    </a:tc>
                    <a:tc>
                      <a:txBody>
                        <a:bodyPr/>
                        <a:lstStyle/>
                        <a:p>
                          <a:endParaRPr lang="es-MX"/>
                        </a:p>
                      </a:txBody>
                      <a:tcPr>
                        <a:blipFill>
                          <a:blip r:embed="rId2"/>
                          <a:stretch>
                            <a:fillRect l="-115385" t="-108197" r="-131282" b="-501639"/>
                          </a:stretch>
                        </a:blipFill>
                      </a:tcPr>
                    </a:tc>
                    <a:tc>
                      <a:txBody>
                        <a:bodyPr/>
                        <a:lstStyle/>
                        <a:p>
                          <a:endParaRPr lang="es-MX"/>
                        </a:p>
                      </a:txBody>
                      <a:tcPr>
                        <a:blipFill>
                          <a:blip r:embed="rId2"/>
                          <a:stretch>
                            <a:fillRect l="-164706" t="-108197" r="-392" b="-501639"/>
                          </a:stretch>
                        </a:blipFill>
                      </a:tcPr>
                    </a:tc>
                    <a:extLst>
                      <a:ext uri="{0D108BD9-81ED-4DB2-BD59-A6C34878D82A}">
                        <a16:rowId xmlns:a16="http://schemas.microsoft.com/office/drawing/2014/main" val="3778240409"/>
                      </a:ext>
                    </a:extLst>
                  </a:tr>
                  <a:tr h="370840">
                    <a:tc>
                      <a:txBody>
                        <a:bodyPr/>
                        <a:lstStyle/>
                        <a:p>
                          <a:endParaRPr lang="es-MX"/>
                        </a:p>
                      </a:txBody>
                      <a:tcPr>
                        <a:blipFill>
                          <a:blip r:embed="rId2"/>
                          <a:stretch>
                            <a:fillRect t="-208197" r="-200444" b="-401639"/>
                          </a:stretch>
                        </a:blipFill>
                      </a:tcPr>
                    </a:tc>
                    <a:tc>
                      <a:txBody>
                        <a:bodyPr/>
                        <a:lstStyle/>
                        <a:p>
                          <a:endParaRPr lang="es-MX"/>
                        </a:p>
                      </a:txBody>
                      <a:tcPr>
                        <a:blipFill>
                          <a:blip r:embed="rId2"/>
                          <a:stretch>
                            <a:fillRect l="-115385" t="-208197" r="-131282" b="-401639"/>
                          </a:stretch>
                        </a:blipFill>
                      </a:tcPr>
                    </a:tc>
                    <a:tc>
                      <a:txBody>
                        <a:bodyPr/>
                        <a:lstStyle/>
                        <a:p>
                          <a:endParaRPr lang="es-MX"/>
                        </a:p>
                      </a:txBody>
                      <a:tcPr>
                        <a:blipFill>
                          <a:blip r:embed="rId2"/>
                          <a:stretch>
                            <a:fillRect l="-164706" t="-208197" r="-392" b="-401639"/>
                          </a:stretch>
                        </a:blipFill>
                      </a:tcPr>
                    </a:tc>
                    <a:extLst>
                      <a:ext uri="{0D108BD9-81ED-4DB2-BD59-A6C34878D82A}">
                        <a16:rowId xmlns:a16="http://schemas.microsoft.com/office/drawing/2014/main" val="4222171021"/>
                      </a:ext>
                    </a:extLst>
                  </a:tr>
                  <a:tr h="370840">
                    <a:tc>
                      <a:txBody>
                        <a:bodyPr/>
                        <a:lstStyle/>
                        <a:p>
                          <a:endParaRPr lang="es-MX"/>
                        </a:p>
                      </a:txBody>
                      <a:tcPr>
                        <a:blipFill>
                          <a:blip r:embed="rId2"/>
                          <a:stretch>
                            <a:fillRect t="-308197" r="-200444" b="-301639"/>
                          </a:stretch>
                        </a:blipFill>
                      </a:tcPr>
                    </a:tc>
                    <a:tc>
                      <a:txBody>
                        <a:bodyPr/>
                        <a:lstStyle/>
                        <a:p>
                          <a:endParaRPr lang="es-MX"/>
                        </a:p>
                      </a:txBody>
                      <a:tcPr>
                        <a:blipFill>
                          <a:blip r:embed="rId2"/>
                          <a:stretch>
                            <a:fillRect l="-115385" t="-308197" r="-131282" b="-301639"/>
                          </a:stretch>
                        </a:blipFill>
                      </a:tcPr>
                    </a:tc>
                    <a:tc>
                      <a:txBody>
                        <a:bodyPr/>
                        <a:lstStyle/>
                        <a:p>
                          <a:endParaRPr lang="es-MX"/>
                        </a:p>
                      </a:txBody>
                      <a:tcPr>
                        <a:blipFill>
                          <a:blip r:embed="rId2"/>
                          <a:stretch>
                            <a:fillRect l="-164706" t="-308197" r="-392" b="-301639"/>
                          </a:stretch>
                        </a:blipFill>
                      </a:tcPr>
                    </a:tc>
                    <a:extLst>
                      <a:ext uri="{0D108BD9-81ED-4DB2-BD59-A6C34878D82A}">
                        <a16:rowId xmlns:a16="http://schemas.microsoft.com/office/drawing/2014/main" val="3906422380"/>
                      </a:ext>
                    </a:extLst>
                  </a:tr>
                  <a:tr h="370840">
                    <a:tc>
                      <a:txBody>
                        <a:bodyPr/>
                        <a:lstStyle/>
                        <a:p>
                          <a:endParaRPr lang="es-MX"/>
                        </a:p>
                      </a:txBody>
                      <a:tcPr>
                        <a:blipFill>
                          <a:blip r:embed="rId2"/>
                          <a:stretch>
                            <a:fillRect t="-408197" r="-200444" b="-201639"/>
                          </a:stretch>
                        </a:blipFill>
                      </a:tcPr>
                    </a:tc>
                    <a:tc>
                      <a:txBody>
                        <a:bodyPr/>
                        <a:lstStyle/>
                        <a:p>
                          <a:endParaRPr lang="es-MX"/>
                        </a:p>
                      </a:txBody>
                      <a:tcPr>
                        <a:blipFill>
                          <a:blip r:embed="rId2"/>
                          <a:stretch>
                            <a:fillRect l="-115385" t="-408197" r="-131282" b="-201639"/>
                          </a:stretch>
                        </a:blipFill>
                      </a:tcPr>
                    </a:tc>
                    <a:tc>
                      <a:txBody>
                        <a:bodyPr/>
                        <a:lstStyle/>
                        <a:p>
                          <a:endParaRPr lang="es-MX"/>
                        </a:p>
                      </a:txBody>
                      <a:tcPr>
                        <a:blipFill>
                          <a:blip r:embed="rId2"/>
                          <a:stretch>
                            <a:fillRect l="-164706" t="-408197" r="-392" b="-201639"/>
                          </a:stretch>
                        </a:blipFill>
                      </a:tcPr>
                    </a:tc>
                    <a:extLst>
                      <a:ext uri="{0D108BD9-81ED-4DB2-BD59-A6C34878D82A}">
                        <a16:rowId xmlns:a16="http://schemas.microsoft.com/office/drawing/2014/main" val="2072492134"/>
                      </a:ext>
                    </a:extLst>
                  </a:tr>
                  <a:tr h="370840">
                    <a:tc>
                      <a:txBody>
                        <a:bodyPr/>
                        <a:lstStyle/>
                        <a:p>
                          <a:endParaRPr lang="es-MX"/>
                        </a:p>
                      </a:txBody>
                      <a:tcPr>
                        <a:blipFill>
                          <a:blip r:embed="rId2"/>
                          <a:stretch>
                            <a:fillRect t="-508197" r="-200444" b="-101639"/>
                          </a:stretch>
                        </a:blipFill>
                      </a:tcPr>
                    </a:tc>
                    <a:tc>
                      <a:txBody>
                        <a:bodyPr/>
                        <a:lstStyle/>
                        <a:p>
                          <a:endParaRPr lang="es-MX"/>
                        </a:p>
                      </a:txBody>
                      <a:tcPr>
                        <a:blipFill>
                          <a:blip r:embed="rId2"/>
                          <a:stretch>
                            <a:fillRect l="-115385" t="-508197" r="-131282" b="-101639"/>
                          </a:stretch>
                        </a:blipFill>
                      </a:tcPr>
                    </a:tc>
                    <a:tc>
                      <a:txBody>
                        <a:bodyPr/>
                        <a:lstStyle/>
                        <a:p>
                          <a:endParaRPr lang="es-MX"/>
                        </a:p>
                      </a:txBody>
                      <a:tcPr>
                        <a:blipFill>
                          <a:blip r:embed="rId2"/>
                          <a:stretch>
                            <a:fillRect l="-164706" t="-508197" r="-392" b="-101639"/>
                          </a:stretch>
                        </a:blipFill>
                      </a:tcPr>
                    </a:tc>
                    <a:extLst>
                      <a:ext uri="{0D108BD9-81ED-4DB2-BD59-A6C34878D82A}">
                        <a16:rowId xmlns:a16="http://schemas.microsoft.com/office/drawing/2014/main" val="4211810659"/>
                      </a:ext>
                    </a:extLst>
                  </a:tr>
                  <a:tr h="370840">
                    <a:tc>
                      <a:txBody>
                        <a:bodyPr/>
                        <a:lstStyle/>
                        <a:p>
                          <a:endParaRPr lang="es-MX"/>
                        </a:p>
                      </a:txBody>
                      <a:tcPr>
                        <a:blipFill>
                          <a:blip r:embed="rId2"/>
                          <a:stretch>
                            <a:fillRect t="-608197" r="-200444" b="-1639"/>
                          </a:stretch>
                        </a:blipFill>
                      </a:tcPr>
                    </a:tc>
                    <a:tc>
                      <a:txBody>
                        <a:bodyPr/>
                        <a:lstStyle/>
                        <a:p>
                          <a:endParaRPr lang="es-MX"/>
                        </a:p>
                      </a:txBody>
                      <a:tcPr>
                        <a:blipFill>
                          <a:blip r:embed="rId2"/>
                          <a:stretch>
                            <a:fillRect l="-115385" t="-608197" r="-131282" b="-1639"/>
                          </a:stretch>
                        </a:blipFill>
                      </a:tcPr>
                    </a:tc>
                    <a:tc>
                      <a:txBody>
                        <a:bodyPr/>
                        <a:lstStyle/>
                        <a:p>
                          <a:endParaRPr lang="es-MX"/>
                        </a:p>
                      </a:txBody>
                      <a:tcPr>
                        <a:blipFill>
                          <a:blip r:embed="rId2"/>
                          <a:stretch>
                            <a:fillRect l="-164706" t="-608197" r="-392" b="-1639"/>
                          </a:stretch>
                        </a:blipFill>
                      </a:tcPr>
                    </a:tc>
                    <a:extLst>
                      <a:ext uri="{0D108BD9-81ED-4DB2-BD59-A6C34878D82A}">
                        <a16:rowId xmlns:a16="http://schemas.microsoft.com/office/drawing/2014/main" val="2815110644"/>
                      </a:ext>
                    </a:extLst>
                  </a:tr>
                </a:tbl>
              </a:graphicData>
            </a:graphic>
          </p:graphicFrame>
        </mc:Fallback>
      </mc:AlternateContent>
      <mc:AlternateContent xmlns:mc="http://schemas.openxmlformats.org/markup-compatibility/2006">
        <mc:Choice xmlns:a14="http://schemas.microsoft.com/office/drawing/2010/main" Requires="a14">
          <p:sp>
            <p:nvSpPr>
              <p:cNvPr id="5" name="CuadroTexto 4"/>
              <p:cNvSpPr txBox="1"/>
              <p:nvPr/>
            </p:nvSpPr>
            <p:spPr>
              <a:xfrm>
                <a:off x="2279576" y="4293097"/>
                <a:ext cx="7416824" cy="2585323"/>
              </a:xfrm>
              <a:prstGeom prst="rect">
                <a:avLst/>
              </a:prstGeom>
              <a:noFill/>
            </p:spPr>
            <p:txBody>
              <a:bodyPr wrap="square" rtlCol="0">
                <a:spAutoFit/>
              </a:bodyPr>
              <a:lstStyle/>
              <a:p>
                <a:r>
                  <a:rPr lang="es-MX" dirty="0"/>
                  <a:t>Por lo tanto tenemos:</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𝑢</m:t>
                          </m:r>
                        </m:e>
                        <m:sub>
                          <m:r>
                            <a:rPr lang="es-MX" i="1">
                              <a:latin typeface="Cambria Math" panose="02040503050406030204" pitchFamily="18" charset="0"/>
                            </a:rPr>
                            <m:t>1</m:t>
                          </m:r>
                        </m:sub>
                      </m:sSub>
                      <m:r>
                        <a:rPr lang="es-MX" i="1">
                          <a:latin typeface="Cambria Math" panose="02040503050406030204" pitchFamily="18" charset="0"/>
                        </a:rPr>
                        <m:t>=</m:t>
                      </m:r>
                      <m:r>
                        <a:rPr lang="es-MX" i="1">
                          <a:latin typeface="Cambria Math" panose="02040503050406030204" pitchFamily="18" charset="0"/>
                        </a:rPr>
                        <m:t>0</m:t>
                      </m:r>
                    </m:oMath>
                  </m:oMathPara>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𝑢</m:t>
                          </m:r>
                        </m:e>
                        <m:sub>
                          <m:r>
                            <a:rPr lang="es-MX" i="1">
                              <a:latin typeface="Cambria Math" panose="02040503050406030204" pitchFamily="18" charset="0"/>
                            </a:rPr>
                            <m:t>2</m:t>
                          </m:r>
                        </m:sub>
                      </m:sSub>
                      <m:r>
                        <a:rPr lang="es-MX" i="1">
                          <a:latin typeface="Cambria Math" panose="02040503050406030204" pitchFamily="18" charset="0"/>
                        </a:rPr>
                        <m:t>=5</m:t>
                      </m:r>
                    </m:oMath>
                  </m:oMathPara>
                </a14:m>
                <a:endParaRPr lang="es-MX"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ea typeface="Cambria Math" panose="02040503050406030204" pitchFamily="18" charset="0"/>
                            </a:rPr>
                          </m:ctrlPr>
                        </m:sSubPr>
                        <m:e>
                          <m:r>
                            <a:rPr lang="es-MX" i="1">
                              <a:latin typeface="Cambria Math" panose="02040503050406030204" pitchFamily="18" charset="0"/>
                              <a:ea typeface="Cambria Math" panose="02040503050406030204" pitchFamily="18" charset="0"/>
                            </a:rPr>
                            <m:t>𝑣</m:t>
                          </m:r>
                        </m:e>
                        <m:sub>
                          <m:r>
                            <a:rPr lang="es-MX" i="1">
                              <a:latin typeface="Cambria Math" panose="02040503050406030204" pitchFamily="18" charset="0"/>
                              <a:ea typeface="Cambria Math" panose="02040503050406030204" pitchFamily="18" charset="0"/>
                            </a:rPr>
                            <m:t>3</m:t>
                          </m:r>
                        </m:sub>
                      </m:sSub>
                      <m:r>
                        <a:rPr lang="es-MX" i="1">
                          <a:latin typeface="Cambria Math" panose="02040503050406030204" pitchFamily="18" charset="0"/>
                          <a:ea typeface="Cambria Math" panose="02040503050406030204" pitchFamily="18" charset="0"/>
                        </a:rPr>
                        <m:t>=4</m:t>
                      </m:r>
                    </m:oMath>
                  </m:oMathPara>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2</m:t>
                          </m:r>
                        </m:sub>
                      </m:sSub>
                      <m:r>
                        <a:rPr lang="es-MX" i="1">
                          <a:latin typeface="Cambria Math" panose="02040503050406030204" pitchFamily="18" charset="0"/>
                        </a:rPr>
                        <m:t>=2</m:t>
                      </m:r>
                    </m:oMath>
                  </m:oMathPara>
                </a14:m>
                <a:endParaRPr lang="es-MX"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ea typeface="Cambria Math" panose="02040503050406030204" pitchFamily="18" charset="0"/>
                            </a:rPr>
                          </m:ctrlPr>
                        </m:sSubPr>
                        <m:e>
                          <m:r>
                            <a:rPr lang="es-MX" i="1">
                              <a:latin typeface="Cambria Math" panose="02040503050406030204" pitchFamily="18" charset="0"/>
                              <a:ea typeface="Cambria Math" panose="02040503050406030204" pitchFamily="18" charset="0"/>
                            </a:rPr>
                            <m:t>𝑢</m:t>
                          </m:r>
                        </m:e>
                        <m:sub>
                          <m:r>
                            <a:rPr lang="es-MX" i="1">
                              <a:latin typeface="Cambria Math" panose="02040503050406030204" pitchFamily="18" charset="0"/>
                              <a:ea typeface="Cambria Math" panose="02040503050406030204" pitchFamily="18" charset="0"/>
                            </a:rPr>
                            <m:t>3</m:t>
                          </m:r>
                        </m:sub>
                      </m:sSub>
                      <m:r>
                        <a:rPr lang="es-MX" i="1">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3</m:t>
                      </m:r>
                    </m:oMath>
                  </m:oMathPara>
                </a14:m>
                <a:endParaRPr lang="es-MX"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1</m:t>
                          </m:r>
                        </m:sub>
                      </m:sSub>
                      <m:r>
                        <a:rPr lang="es-MX" i="1">
                          <a:latin typeface="Cambria Math" panose="02040503050406030204" pitchFamily="18" charset="0"/>
                        </a:rPr>
                        <m:t>=</m:t>
                      </m:r>
                      <m:r>
                        <a:rPr lang="es-MX" i="1">
                          <a:latin typeface="Cambria Math" panose="02040503050406030204" pitchFamily="18" charset="0"/>
                        </a:rPr>
                        <m:t>10 </m:t>
                      </m:r>
                      <m:r>
                        <a:rPr lang="es-MX" i="1">
                          <a:latin typeface="Cambria Math" panose="02040503050406030204" pitchFamily="18" charset="0"/>
                        </a:rPr>
                        <m:t>𝑦</m:t>
                      </m:r>
                      <m:r>
                        <a:rPr lang="es-MX" i="1">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4</m:t>
                          </m:r>
                        </m:sub>
                      </m:sSub>
                      <m:r>
                        <a:rPr lang="es-MX" i="1">
                          <a:latin typeface="Cambria Math" panose="02040503050406030204" pitchFamily="18" charset="0"/>
                        </a:rPr>
                        <m:t>=</m:t>
                      </m:r>
                      <m:r>
                        <a:rPr lang="es-MX" i="1">
                          <a:latin typeface="Cambria Math" panose="02040503050406030204" pitchFamily="18" charset="0"/>
                        </a:rPr>
                        <m:t>4</m:t>
                      </m:r>
                    </m:oMath>
                  </m:oMathPara>
                </a14:m>
                <a:endParaRPr lang="es-MX" i="1" dirty="0">
                  <a:latin typeface="Cambria Math" panose="02040503050406030204" pitchFamily="18" charset="0"/>
                </a:endParaRPr>
              </a:p>
              <a:p>
                <a:endParaRPr lang="es-MX" i="1" dirty="0">
                  <a:latin typeface="Cambria Math" panose="02040503050406030204" pitchFamily="18" charset="0"/>
                </a:endParaRPr>
              </a:p>
              <a:p>
                <a:endParaRPr lang="es-MX" dirty="0"/>
              </a:p>
            </p:txBody>
          </p:sp>
        </mc:Choice>
        <mc:Fallback>
          <p:sp>
            <p:nvSpPr>
              <p:cNvPr id="5" name="CuadroTexto 4"/>
              <p:cNvSpPr txBox="1">
                <a:spLocks noRot="1" noChangeAspect="1" noMove="1" noResize="1" noEditPoints="1" noAdjustHandles="1" noChangeArrowheads="1" noChangeShapeType="1" noTextEdit="1"/>
              </p:cNvSpPr>
              <p:nvPr/>
            </p:nvSpPr>
            <p:spPr>
              <a:xfrm>
                <a:off x="2279576" y="4293097"/>
                <a:ext cx="7416824" cy="2585323"/>
              </a:xfrm>
              <a:prstGeom prst="rect">
                <a:avLst/>
              </a:prstGeom>
              <a:blipFill>
                <a:blip r:embed="rId3"/>
                <a:stretch>
                  <a:fillRect l="-740" t="-1179"/>
                </a:stretch>
              </a:blipFill>
            </p:spPr>
            <p:txBody>
              <a:bodyPr/>
              <a:lstStyle/>
              <a:p>
                <a:r>
                  <a:rPr lang="es-MX">
                    <a:noFill/>
                  </a:rPr>
                  <a:t> </a:t>
                </a:r>
              </a:p>
            </p:txBody>
          </p:sp>
        </mc:Fallback>
      </mc:AlternateContent>
    </p:spTree>
    <p:extLst>
      <p:ext uri="{BB962C8B-B14F-4D97-AF65-F5344CB8AC3E}">
        <p14:creationId xmlns:p14="http://schemas.microsoft.com/office/powerpoint/2010/main" val="42871470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2063552" y="116632"/>
                <a:ext cx="8229600" cy="4389120"/>
              </a:xfrm>
            </p:spPr>
            <p:txBody>
              <a:bodyPr>
                <a:noAutofit/>
              </a:bodyPr>
              <a:lstStyle/>
              <a:p>
                <a:pPr marL="0" indent="0">
                  <a:buNone/>
                </a:pPr>
                <a:r>
                  <a:rPr lang="es-MX" dirty="0"/>
                  <a:t>En seguida utiliza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𝑢</m:t>
                        </m:r>
                      </m:e>
                      <m:sub>
                        <m:r>
                          <a:rPr lang="es-MX" i="1">
                            <a:latin typeface="Cambria Math" panose="02040503050406030204" pitchFamily="18" charset="0"/>
                          </a:rPr>
                          <m:t>𝑖</m:t>
                        </m:r>
                      </m:sub>
                    </m:sSub>
                    <m:r>
                      <a:rPr lang="es-MX" i="1">
                        <a:latin typeface="Cambria Math" panose="02040503050406030204" pitchFamily="18" charset="0"/>
                      </a:rPr>
                      <m:t> </m:t>
                    </m:r>
                  </m:oMath>
                </a14:m>
                <a:r>
                  <a:rPr lang="es-MX" dirty="0"/>
                  <a:t>y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𝑗</m:t>
                        </m:r>
                      </m:sub>
                    </m:sSub>
                  </m:oMath>
                </a14:m>
                <a:r>
                  <a:rPr lang="es-MX" dirty="0"/>
                  <a:t> para evaluar las variables no básicas calculando:</a:t>
                </a:r>
              </a:p>
              <a:p>
                <a:pPr marL="0" indent="0">
                  <a:buNone/>
                </a:pP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𝑢</m:t>
                        </m:r>
                      </m:e>
                      <m:sub>
                        <m:r>
                          <a:rPr lang="es-MX" i="1">
                            <a:latin typeface="Cambria Math" panose="02040503050406030204" pitchFamily="18" charset="0"/>
                          </a:rPr>
                          <m:t>𝑖</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𝑗</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𝑖𝑗</m:t>
                        </m:r>
                      </m:sub>
                    </m:sSub>
                  </m:oMath>
                </a14:m>
                <a:r>
                  <a:rPr lang="es-MX" dirty="0"/>
                  <a:t> para cada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𝑖𝑗</m:t>
                        </m:r>
                      </m:sub>
                    </m:sSub>
                  </m:oMath>
                </a14:m>
                <a:r>
                  <a:rPr lang="es-MX" dirty="0"/>
                  <a:t> no básica</a:t>
                </a:r>
              </a:p>
              <a:p>
                <a:pPr marL="0" indent="0">
                  <a:buNone/>
                </a:pPr>
                <a:r>
                  <a:rPr lang="es-MX" dirty="0"/>
                  <a:t>Los resultados se muestran en la siguiente tabla:</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Como el modelo de transporte minimiza el costo, la variable de entrada es la que tiene el coeficiente más positivo, es decir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31</m:t>
                        </m:r>
                      </m:sub>
                    </m:sSub>
                  </m:oMath>
                </a14:m>
                <a:r>
                  <a:rPr lang="es-MX" dirty="0"/>
                  <a:t> es la variable de entrada.</a:t>
                </a:r>
              </a:p>
              <a:p>
                <a:pPr marL="0" indent="0">
                  <a:buNone/>
                </a:pPr>
                <a:endParaRPr lang="es-MX" dirty="0"/>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2063552" y="116632"/>
                <a:ext cx="8229600" cy="4389120"/>
              </a:xfrm>
              <a:blipFill>
                <a:blip r:embed="rId2"/>
                <a:stretch>
                  <a:fillRect l="-1333" t="-1111" b="-40972"/>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graphicFrame>
            <p:nvGraphicFramePr>
              <p:cNvPr id="4" name="Marcador de contenido 3"/>
              <p:cNvGraphicFramePr>
                <a:graphicFrameLocks/>
              </p:cNvGraphicFramePr>
              <p:nvPr>
                <p:extLst/>
              </p:nvPr>
            </p:nvGraphicFramePr>
            <p:xfrm>
              <a:off x="3359696" y="2204864"/>
              <a:ext cx="6408712" cy="2612898"/>
            </p:xfrm>
            <a:graphic>
              <a:graphicData uri="http://schemas.openxmlformats.org/drawingml/2006/table">
                <a:tbl>
                  <a:tblPr firstRow="1" bandRow="1">
                    <a:tableStyleId>{9D7B26C5-4107-4FEC-AEDC-1716B250A1EF}</a:tableStyleId>
                  </a:tblPr>
                  <a:tblGrid>
                    <a:gridCol w="2682717">
                      <a:extLst>
                        <a:ext uri="{9D8B030D-6E8A-4147-A177-3AD203B41FA5}">
                          <a16:colId xmlns:a16="http://schemas.microsoft.com/office/drawing/2014/main" val="594230408"/>
                        </a:ext>
                      </a:extLst>
                    </a:gridCol>
                    <a:gridCol w="3725995">
                      <a:extLst>
                        <a:ext uri="{9D8B030D-6E8A-4147-A177-3AD203B41FA5}">
                          <a16:colId xmlns:a16="http://schemas.microsoft.com/office/drawing/2014/main" val="3065079713"/>
                        </a:ext>
                      </a:extLst>
                    </a:gridCol>
                  </a:tblGrid>
                  <a:tr h="370840">
                    <a:tc>
                      <a:txBody>
                        <a:bodyPr/>
                        <a:lstStyle/>
                        <a:p>
                          <a:pPr algn="ctr"/>
                          <a:r>
                            <a:rPr lang="es-MX" dirty="0"/>
                            <a:t>Variable</a:t>
                          </a:r>
                          <a:r>
                            <a:rPr lang="es-MX" baseline="0" dirty="0"/>
                            <a:t> básica</a:t>
                          </a:r>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𝑢</m:t>
                                    </m:r>
                                  </m:e>
                                  <m:sub>
                                    <m:r>
                                      <a:rPr lang="es-MX" i="1">
                                        <a:latin typeface="Cambria Math" panose="02040503050406030204" pitchFamily="18" charset="0"/>
                                      </a:rPr>
                                      <m:t>𝑖</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𝑣</m:t>
                                    </m:r>
                                  </m:e>
                                  <m:sub>
                                    <m:r>
                                      <a:rPr lang="es-MX" i="1">
                                        <a:latin typeface="Cambria Math" panose="02040503050406030204" pitchFamily="18" charset="0"/>
                                      </a:rPr>
                                      <m:t>𝑗</m:t>
                                    </m:r>
                                  </m:sub>
                                </m:sSub>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𝑐</m:t>
                                    </m:r>
                                  </m:e>
                                  <m:sub>
                                    <m:r>
                                      <a:rPr lang="es-MX" i="1">
                                        <a:latin typeface="Cambria Math" panose="02040503050406030204" pitchFamily="18" charset="0"/>
                                      </a:rPr>
                                      <m:t>𝑖𝑗</m:t>
                                    </m:r>
                                  </m:sub>
                                </m:sSub>
                              </m:oMath>
                            </m:oMathPara>
                          </a14:m>
                          <a:endParaRPr lang="es-MX" dirty="0"/>
                        </a:p>
                      </a:txBody>
                      <a:tcPr/>
                    </a:tc>
                    <a:extLst>
                      <a:ext uri="{0D108BD9-81ED-4DB2-BD59-A6C34878D82A}">
                        <a16:rowId xmlns:a16="http://schemas.microsoft.com/office/drawing/2014/main" val="2491528140"/>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13</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13</m:t>
                                    </m:r>
                                  </m:sub>
                                </m:sSub>
                                <m:r>
                                  <a:rPr lang="es-MX" b="0" i="1" smtClean="0">
                                    <a:latin typeface="Cambria Math" panose="02040503050406030204" pitchFamily="18" charset="0"/>
                                  </a:rPr>
                                  <m:t>=0+4−20=−16</m:t>
                                </m:r>
                              </m:oMath>
                            </m:oMathPara>
                          </a14:m>
                          <a:endParaRPr lang="es-MX" dirty="0"/>
                        </a:p>
                      </a:txBody>
                      <a:tcPr/>
                    </a:tc>
                    <a:extLst>
                      <a:ext uri="{0D108BD9-81ED-4DB2-BD59-A6C34878D82A}">
                        <a16:rowId xmlns:a16="http://schemas.microsoft.com/office/drawing/2014/main" val="377824040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14</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14</m:t>
                                    </m:r>
                                  </m:sub>
                                </m:sSub>
                                <m:r>
                                  <a:rPr lang="es-MX" b="0" i="1" smtClean="0">
                                    <a:latin typeface="Cambria Math" panose="02040503050406030204" pitchFamily="18" charset="0"/>
                                  </a:rPr>
                                  <m:t>=0+15−11=4</m:t>
                                </m:r>
                              </m:oMath>
                            </m:oMathPara>
                          </a14:m>
                          <a:endParaRPr lang="es-MX" dirty="0"/>
                        </a:p>
                      </a:txBody>
                      <a:tcPr/>
                    </a:tc>
                    <a:extLst>
                      <a:ext uri="{0D108BD9-81ED-4DB2-BD59-A6C34878D82A}">
                        <a16:rowId xmlns:a16="http://schemas.microsoft.com/office/drawing/2014/main" val="4222171021"/>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21</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21</m:t>
                                    </m:r>
                                  </m:sub>
                                </m:sSub>
                                <m:r>
                                  <a:rPr lang="es-MX" b="0" i="1" smtClean="0">
                                    <a:latin typeface="Cambria Math" panose="02040503050406030204" pitchFamily="18" charset="0"/>
                                  </a:rPr>
                                  <m:t>=5+10−12=3</m:t>
                                </m:r>
                              </m:oMath>
                            </m:oMathPara>
                          </a14:m>
                          <a:endParaRPr lang="es-MX" dirty="0"/>
                        </a:p>
                      </a:txBody>
                      <a:tcPr/>
                    </a:tc>
                    <a:extLst>
                      <a:ext uri="{0D108BD9-81ED-4DB2-BD59-A6C34878D82A}">
                        <a16:rowId xmlns:a16="http://schemas.microsoft.com/office/drawing/2014/main" val="3906422380"/>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31</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32</m:t>
                                    </m:r>
                                  </m:sub>
                                </m:sSub>
                                <m:r>
                                  <a:rPr lang="es-MX" b="0" i="1" smtClean="0">
                                    <a:latin typeface="Cambria Math" panose="02040503050406030204" pitchFamily="18" charset="0"/>
                                  </a:rPr>
                                  <m:t>=3+10−4=</m:t>
                                </m:r>
                                <m:r>
                                  <a:rPr lang="es-MX" b="1" i="1" smtClean="0">
                                    <a:latin typeface="Cambria Math" panose="02040503050406030204" pitchFamily="18" charset="0"/>
                                  </a:rPr>
                                  <m:t>𝟗</m:t>
                                </m:r>
                              </m:oMath>
                            </m:oMathPara>
                          </a14:m>
                          <a:endParaRPr lang="es-MX" b="1" dirty="0"/>
                        </a:p>
                      </a:txBody>
                      <a:tcPr/>
                    </a:tc>
                    <a:extLst>
                      <a:ext uri="{0D108BD9-81ED-4DB2-BD59-A6C34878D82A}">
                        <a16:rowId xmlns:a16="http://schemas.microsoft.com/office/drawing/2014/main" val="207249213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32</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32</m:t>
                                    </m:r>
                                  </m:sub>
                                </m:sSub>
                                <m:r>
                                  <a:rPr lang="es-MX" b="0" i="1" smtClean="0">
                                    <a:latin typeface="Cambria Math" panose="02040503050406030204" pitchFamily="18" charset="0"/>
                                  </a:rPr>
                                  <m:t>=3+2−14=−9</m:t>
                                </m:r>
                              </m:oMath>
                            </m:oMathPara>
                          </a14:m>
                          <a:endParaRPr lang="es-MX" dirty="0"/>
                        </a:p>
                      </a:txBody>
                      <a:tcPr/>
                    </a:tc>
                    <a:extLst>
                      <a:ext uri="{0D108BD9-81ED-4DB2-BD59-A6C34878D82A}">
                        <a16:rowId xmlns:a16="http://schemas.microsoft.com/office/drawing/2014/main" val="421181065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33</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33</m:t>
                                    </m:r>
                                  </m:sub>
                                </m:sSub>
                                <m:r>
                                  <a:rPr lang="es-MX" b="0" i="1" smtClean="0">
                                    <a:latin typeface="Cambria Math" panose="02040503050406030204" pitchFamily="18" charset="0"/>
                                  </a:rPr>
                                  <m:t>=3+4−16=−9</m:t>
                                </m:r>
                              </m:oMath>
                            </m:oMathPara>
                          </a14:m>
                          <a:endParaRPr lang="es-MX" dirty="0"/>
                        </a:p>
                      </a:txBody>
                      <a:tcPr/>
                    </a:tc>
                    <a:extLst>
                      <a:ext uri="{0D108BD9-81ED-4DB2-BD59-A6C34878D82A}">
                        <a16:rowId xmlns:a16="http://schemas.microsoft.com/office/drawing/2014/main" val="2815110644"/>
                      </a:ext>
                    </a:extLst>
                  </a:tr>
                </a:tbl>
              </a:graphicData>
            </a:graphic>
          </p:graphicFrame>
        </mc:Choice>
        <mc:Fallback>
          <p:graphicFrame>
            <p:nvGraphicFramePr>
              <p:cNvPr id="4" name="Marcador de contenido 3"/>
              <p:cNvGraphicFramePr>
                <a:graphicFrameLocks/>
              </p:cNvGraphicFramePr>
              <p:nvPr>
                <p:extLst/>
              </p:nvPr>
            </p:nvGraphicFramePr>
            <p:xfrm>
              <a:off x="3359696" y="2204864"/>
              <a:ext cx="6408712" cy="2612898"/>
            </p:xfrm>
            <a:graphic>
              <a:graphicData uri="http://schemas.openxmlformats.org/drawingml/2006/table">
                <a:tbl>
                  <a:tblPr firstRow="1" bandRow="1">
                    <a:tableStyleId>{9D7B26C5-4107-4FEC-AEDC-1716B250A1EF}</a:tableStyleId>
                  </a:tblPr>
                  <a:tblGrid>
                    <a:gridCol w="2682717">
                      <a:extLst>
                        <a:ext uri="{9D8B030D-6E8A-4147-A177-3AD203B41FA5}">
                          <a16:colId xmlns:a16="http://schemas.microsoft.com/office/drawing/2014/main" val="594230408"/>
                        </a:ext>
                      </a:extLst>
                    </a:gridCol>
                    <a:gridCol w="3725995">
                      <a:extLst>
                        <a:ext uri="{9D8B030D-6E8A-4147-A177-3AD203B41FA5}">
                          <a16:colId xmlns:a16="http://schemas.microsoft.com/office/drawing/2014/main" val="3065079713"/>
                        </a:ext>
                      </a:extLst>
                    </a:gridCol>
                  </a:tblGrid>
                  <a:tr h="387858">
                    <a:tc>
                      <a:txBody>
                        <a:bodyPr/>
                        <a:lstStyle/>
                        <a:p>
                          <a:pPr algn="ctr"/>
                          <a:r>
                            <a:rPr lang="es-MX" dirty="0"/>
                            <a:t>Variable</a:t>
                          </a:r>
                          <a:r>
                            <a:rPr lang="es-MX" baseline="0" dirty="0"/>
                            <a:t> básica</a:t>
                          </a:r>
                          <a:endParaRPr lang="es-MX" dirty="0"/>
                        </a:p>
                      </a:txBody>
                      <a:tcPr/>
                    </a:tc>
                    <a:tc>
                      <a:txBody>
                        <a:bodyPr/>
                        <a:lstStyle/>
                        <a:p>
                          <a:endParaRPr lang="es-MX"/>
                        </a:p>
                      </a:txBody>
                      <a:tcPr>
                        <a:blipFill>
                          <a:blip r:embed="rId3"/>
                          <a:stretch>
                            <a:fillRect l="-71895" t="-7813" r="-163" b="-573438"/>
                          </a:stretch>
                        </a:blipFill>
                      </a:tcPr>
                    </a:tc>
                    <a:extLst>
                      <a:ext uri="{0D108BD9-81ED-4DB2-BD59-A6C34878D82A}">
                        <a16:rowId xmlns:a16="http://schemas.microsoft.com/office/drawing/2014/main" val="2491528140"/>
                      </a:ext>
                    </a:extLst>
                  </a:tr>
                  <a:tr h="370840">
                    <a:tc>
                      <a:txBody>
                        <a:bodyPr/>
                        <a:lstStyle/>
                        <a:p>
                          <a:endParaRPr lang="es-MX"/>
                        </a:p>
                      </a:txBody>
                      <a:tcPr>
                        <a:blipFill>
                          <a:blip r:embed="rId3"/>
                          <a:stretch>
                            <a:fillRect t="-113115" r="-139318" b="-501639"/>
                          </a:stretch>
                        </a:blipFill>
                      </a:tcPr>
                    </a:tc>
                    <a:tc>
                      <a:txBody>
                        <a:bodyPr/>
                        <a:lstStyle/>
                        <a:p>
                          <a:endParaRPr lang="es-MX"/>
                        </a:p>
                      </a:txBody>
                      <a:tcPr>
                        <a:blipFill>
                          <a:blip r:embed="rId3"/>
                          <a:stretch>
                            <a:fillRect l="-71895" t="-113115" r="-163" b="-501639"/>
                          </a:stretch>
                        </a:blipFill>
                      </a:tcPr>
                    </a:tc>
                    <a:extLst>
                      <a:ext uri="{0D108BD9-81ED-4DB2-BD59-A6C34878D82A}">
                        <a16:rowId xmlns:a16="http://schemas.microsoft.com/office/drawing/2014/main" val="3778240409"/>
                      </a:ext>
                    </a:extLst>
                  </a:tr>
                  <a:tr h="370840">
                    <a:tc>
                      <a:txBody>
                        <a:bodyPr/>
                        <a:lstStyle/>
                        <a:p>
                          <a:endParaRPr lang="es-MX"/>
                        </a:p>
                      </a:txBody>
                      <a:tcPr>
                        <a:blipFill>
                          <a:blip r:embed="rId3"/>
                          <a:stretch>
                            <a:fillRect t="-213115" r="-139318" b="-401639"/>
                          </a:stretch>
                        </a:blipFill>
                      </a:tcPr>
                    </a:tc>
                    <a:tc>
                      <a:txBody>
                        <a:bodyPr/>
                        <a:lstStyle/>
                        <a:p>
                          <a:endParaRPr lang="es-MX"/>
                        </a:p>
                      </a:txBody>
                      <a:tcPr>
                        <a:blipFill>
                          <a:blip r:embed="rId3"/>
                          <a:stretch>
                            <a:fillRect l="-71895" t="-213115" r="-163" b="-401639"/>
                          </a:stretch>
                        </a:blipFill>
                      </a:tcPr>
                    </a:tc>
                    <a:extLst>
                      <a:ext uri="{0D108BD9-81ED-4DB2-BD59-A6C34878D82A}">
                        <a16:rowId xmlns:a16="http://schemas.microsoft.com/office/drawing/2014/main" val="4222171021"/>
                      </a:ext>
                    </a:extLst>
                  </a:tr>
                  <a:tr h="370840">
                    <a:tc>
                      <a:txBody>
                        <a:bodyPr/>
                        <a:lstStyle/>
                        <a:p>
                          <a:endParaRPr lang="es-MX"/>
                        </a:p>
                      </a:txBody>
                      <a:tcPr>
                        <a:blipFill>
                          <a:blip r:embed="rId3"/>
                          <a:stretch>
                            <a:fillRect t="-313115" r="-139318" b="-301639"/>
                          </a:stretch>
                        </a:blipFill>
                      </a:tcPr>
                    </a:tc>
                    <a:tc>
                      <a:txBody>
                        <a:bodyPr/>
                        <a:lstStyle/>
                        <a:p>
                          <a:endParaRPr lang="es-MX"/>
                        </a:p>
                      </a:txBody>
                      <a:tcPr>
                        <a:blipFill>
                          <a:blip r:embed="rId3"/>
                          <a:stretch>
                            <a:fillRect l="-71895" t="-313115" r="-163" b="-301639"/>
                          </a:stretch>
                        </a:blipFill>
                      </a:tcPr>
                    </a:tc>
                    <a:extLst>
                      <a:ext uri="{0D108BD9-81ED-4DB2-BD59-A6C34878D82A}">
                        <a16:rowId xmlns:a16="http://schemas.microsoft.com/office/drawing/2014/main" val="3906422380"/>
                      </a:ext>
                    </a:extLst>
                  </a:tr>
                  <a:tr h="370840">
                    <a:tc>
                      <a:txBody>
                        <a:bodyPr/>
                        <a:lstStyle/>
                        <a:p>
                          <a:endParaRPr lang="es-MX"/>
                        </a:p>
                      </a:txBody>
                      <a:tcPr>
                        <a:blipFill>
                          <a:blip r:embed="rId3"/>
                          <a:stretch>
                            <a:fillRect t="-413115" r="-139318" b="-201639"/>
                          </a:stretch>
                        </a:blipFill>
                      </a:tcPr>
                    </a:tc>
                    <a:tc>
                      <a:txBody>
                        <a:bodyPr/>
                        <a:lstStyle/>
                        <a:p>
                          <a:endParaRPr lang="es-MX"/>
                        </a:p>
                      </a:txBody>
                      <a:tcPr>
                        <a:blipFill>
                          <a:blip r:embed="rId3"/>
                          <a:stretch>
                            <a:fillRect l="-71895" t="-413115" r="-163" b="-201639"/>
                          </a:stretch>
                        </a:blipFill>
                      </a:tcPr>
                    </a:tc>
                    <a:extLst>
                      <a:ext uri="{0D108BD9-81ED-4DB2-BD59-A6C34878D82A}">
                        <a16:rowId xmlns:a16="http://schemas.microsoft.com/office/drawing/2014/main" val="2072492134"/>
                      </a:ext>
                    </a:extLst>
                  </a:tr>
                  <a:tr h="370840">
                    <a:tc>
                      <a:txBody>
                        <a:bodyPr/>
                        <a:lstStyle/>
                        <a:p>
                          <a:endParaRPr lang="es-MX"/>
                        </a:p>
                      </a:txBody>
                      <a:tcPr>
                        <a:blipFill>
                          <a:blip r:embed="rId3"/>
                          <a:stretch>
                            <a:fillRect t="-513115" r="-139318" b="-101639"/>
                          </a:stretch>
                        </a:blipFill>
                      </a:tcPr>
                    </a:tc>
                    <a:tc>
                      <a:txBody>
                        <a:bodyPr/>
                        <a:lstStyle/>
                        <a:p>
                          <a:endParaRPr lang="es-MX"/>
                        </a:p>
                      </a:txBody>
                      <a:tcPr>
                        <a:blipFill>
                          <a:blip r:embed="rId3"/>
                          <a:stretch>
                            <a:fillRect l="-71895" t="-513115" r="-163" b="-101639"/>
                          </a:stretch>
                        </a:blipFill>
                      </a:tcPr>
                    </a:tc>
                    <a:extLst>
                      <a:ext uri="{0D108BD9-81ED-4DB2-BD59-A6C34878D82A}">
                        <a16:rowId xmlns:a16="http://schemas.microsoft.com/office/drawing/2014/main" val="4211810659"/>
                      </a:ext>
                    </a:extLst>
                  </a:tr>
                  <a:tr h="370840">
                    <a:tc>
                      <a:txBody>
                        <a:bodyPr/>
                        <a:lstStyle/>
                        <a:p>
                          <a:endParaRPr lang="es-MX"/>
                        </a:p>
                      </a:txBody>
                      <a:tcPr>
                        <a:blipFill>
                          <a:blip r:embed="rId3"/>
                          <a:stretch>
                            <a:fillRect t="-613115" r="-139318" b="-1639"/>
                          </a:stretch>
                        </a:blipFill>
                      </a:tcPr>
                    </a:tc>
                    <a:tc>
                      <a:txBody>
                        <a:bodyPr/>
                        <a:lstStyle/>
                        <a:p>
                          <a:endParaRPr lang="es-MX"/>
                        </a:p>
                      </a:txBody>
                      <a:tcPr>
                        <a:blipFill>
                          <a:blip r:embed="rId3"/>
                          <a:stretch>
                            <a:fillRect l="-71895" t="-613115" r="-163" b="-1639"/>
                          </a:stretch>
                        </a:blipFill>
                      </a:tcPr>
                    </a:tc>
                    <a:extLst>
                      <a:ext uri="{0D108BD9-81ED-4DB2-BD59-A6C34878D82A}">
                        <a16:rowId xmlns:a16="http://schemas.microsoft.com/office/drawing/2014/main" val="2815110644"/>
                      </a:ext>
                    </a:extLst>
                  </a:tr>
                </a:tbl>
              </a:graphicData>
            </a:graphic>
          </p:graphicFrame>
        </mc:Fallback>
      </mc:AlternateContent>
    </p:spTree>
    <p:extLst>
      <p:ext uri="{BB962C8B-B14F-4D97-AF65-F5344CB8AC3E}">
        <p14:creationId xmlns:p14="http://schemas.microsoft.com/office/powerpoint/2010/main" val="408257013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3965" y="479841"/>
            <a:ext cx="8229600" cy="4389120"/>
          </a:xfrm>
        </p:spPr>
        <p:txBody>
          <a:bodyPr/>
          <a:lstStyle/>
          <a:p>
            <a:pPr marL="0" indent="0">
              <a:buNone/>
            </a:pPr>
            <a:r>
              <a:rPr lang="es-MX" dirty="0"/>
              <a:t>Los cálculos realizados anteriormente se pueden hacer directamente en la tabla si necesidad de realizar las tablas.</a:t>
            </a:r>
          </a:p>
          <a:p>
            <a:pPr marL="0" indent="0">
              <a:buNone/>
            </a:pPr>
            <a:endParaRPr lang="es-MX" dirty="0"/>
          </a:p>
        </p:txBody>
      </p:sp>
      <mc:AlternateContent xmlns:mc="http://schemas.openxmlformats.org/markup-compatibility/2006">
        <mc:Choice xmlns:a14="http://schemas.microsoft.com/office/drawing/2010/main" Requires="a14">
          <p:graphicFrame>
            <p:nvGraphicFramePr>
              <p:cNvPr id="5" name="Marcador de contenido 5"/>
              <p:cNvGraphicFramePr>
                <a:graphicFrameLocks/>
              </p:cNvGraphicFramePr>
              <p:nvPr>
                <p:extLst/>
              </p:nvPr>
            </p:nvGraphicFramePr>
            <p:xfrm>
              <a:off x="3766172" y="2205064"/>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=4</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=15</m:t>
                                </m:r>
                              </m:oMath>
                            </m:oMathPara>
                          </a14:m>
                          <a:endParaRPr lang="es-MX" dirty="0"/>
                        </a:p>
                      </a:txBody>
                      <a:tcPr/>
                    </a:tc>
                    <a:extLst>
                      <a:ext uri="{0D108BD9-81ED-4DB2-BD59-A6C34878D82A}">
                        <a16:rowId xmlns:a16="http://schemas.microsoft.com/office/drawing/2014/main" val="1814846629"/>
                      </a:ext>
                    </a:extLst>
                  </a:tr>
                </a:tbl>
              </a:graphicData>
            </a:graphic>
          </p:graphicFrame>
        </mc:Choice>
        <mc:Fallback>
          <p:graphicFrame>
            <p:nvGraphicFramePr>
              <p:cNvPr id="5" name="Marcador de contenido 5"/>
              <p:cNvGraphicFramePr>
                <a:graphicFrameLocks/>
              </p:cNvGraphicFramePr>
              <p:nvPr>
                <p:extLst/>
              </p:nvPr>
            </p:nvGraphicFramePr>
            <p:xfrm>
              <a:off x="3766172" y="2205064"/>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endParaRPr lang="es-MX"/>
                        </a:p>
                      </a:txBody>
                      <a:tcPr>
                        <a:blipFill>
                          <a:blip r:embed="rId2"/>
                          <a:stretch>
                            <a:fillRect r="-298936"/>
                          </a:stretch>
                        </a:blipFill>
                      </a:tcPr>
                    </a:tc>
                    <a:tc>
                      <a:txBody>
                        <a:bodyPr/>
                        <a:lstStyle/>
                        <a:p>
                          <a:endParaRPr lang="es-MX"/>
                        </a:p>
                      </a:txBody>
                      <a:tcPr>
                        <a:blipFill>
                          <a:blip r:embed="rId2"/>
                          <a:stretch>
                            <a:fillRect l="-100535" r="-200535"/>
                          </a:stretch>
                        </a:blipFill>
                      </a:tcPr>
                    </a:tc>
                    <a:tc>
                      <a:txBody>
                        <a:bodyPr/>
                        <a:lstStyle/>
                        <a:p>
                          <a:endParaRPr lang="es-MX"/>
                        </a:p>
                      </a:txBody>
                      <a:tcPr>
                        <a:blipFill>
                          <a:blip r:embed="rId2"/>
                          <a:stretch>
                            <a:fillRect l="-199468" r="-99468"/>
                          </a:stretch>
                        </a:blipFill>
                      </a:tcPr>
                    </a:tc>
                    <a:tc>
                      <a:txBody>
                        <a:bodyPr/>
                        <a:lstStyle/>
                        <a:p>
                          <a:endParaRPr lang="es-MX"/>
                        </a:p>
                      </a:txBody>
                      <a:tcPr>
                        <a:blipFill>
                          <a:blip r:embed="rId2"/>
                          <a:stretch>
                            <a:fillRect l="-301070"/>
                          </a:stretch>
                        </a:blipFill>
                      </a:tcPr>
                    </a:tc>
                    <a:extLst>
                      <a:ext uri="{0D108BD9-81ED-4DB2-BD59-A6C34878D82A}">
                        <a16:rowId xmlns:a16="http://schemas.microsoft.com/office/drawing/2014/main" val="1814846629"/>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a 5"/>
              <p:cNvGraphicFramePr>
                <a:graphicFrameLocks noGrp="1"/>
              </p:cNvGraphicFramePr>
              <p:nvPr>
                <p:extLst/>
              </p:nvPr>
            </p:nvGraphicFramePr>
            <p:xfrm>
              <a:off x="3817314" y="2804705"/>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r>
                            <a:rPr lang="es-MX" baseline="0" dirty="0"/>
                            <a:t>       </a:t>
                          </a:r>
                          <a:r>
                            <a:rPr lang="es-MX" b="1" baseline="0" dirty="0"/>
                            <a:t>5</a:t>
                          </a:r>
                        </a:p>
                        <a:p>
                          <a:pPr algn="r"/>
                          <a:endParaRPr lang="es-MX" dirty="0"/>
                        </a:p>
                      </a:txBody>
                      <a:tcPr/>
                    </a:tc>
                    <a:tc>
                      <a:txBody>
                        <a:bodyPr/>
                        <a:lstStyle/>
                        <a:p>
                          <a:pPr algn="r"/>
                          <a:r>
                            <a:rPr lang="es-MX" dirty="0"/>
                            <a:t>2</a:t>
                          </a:r>
                        </a:p>
                        <a:p>
                          <a:pPr algn="ctr"/>
                          <a:r>
                            <a:rPr lang="es-MX" b="1" dirty="0"/>
                            <a:t>10</a:t>
                          </a:r>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endParaRPr lang="es-MX" dirty="0"/>
                        </a:p>
                        <a:p>
                          <a:pPr algn="r"/>
                          <a:r>
                            <a:rPr lang="es-MX" dirty="0"/>
                            <a:t>4</a:t>
                          </a:r>
                        </a:p>
                      </a:txBody>
                      <a:tcPr/>
                    </a:tc>
                    <a:extLst>
                      <a:ext uri="{0D108BD9-81ED-4DB2-BD59-A6C34878D82A}">
                        <a16:rowId xmlns:a16="http://schemas.microsoft.com/office/drawing/2014/main" val="3655551345"/>
                      </a:ext>
                    </a:extLst>
                  </a:tr>
                  <a:tr h="559689">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5</a:t>
                          </a:r>
                        </a:p>
                      </a:txBody>
                      <a:tcPr/>
                    </a:tc>
                    <a:tc>
                      <a:txBody>
                        <a:bodyPr/>
                        <a:lstStyle/>
                        <a:p>
                          <a:pPr algn="r"/>
                          <a:r>
                            <a:rPr lang="es-MX" dirty="0"/>
                            <a:t>9</a:t>
                          </a:r>
                        </a:p>
                        <a:p>
                          <a:pPr algn="ctr"/>
                          <a:r>
                            <a:rPr lang="es-MX" b="1" dirty="0"/>
                            <a:t>15</a:t>
                          </a:r>
                        </a:p>
                      </a:txBody>
                      <a:tcPr/>
                    </a:tc>
                    <a:tc>
                      <a:txBody>
                        <a:bodyPr/>
                        <a:lstStyle/>
                        <a:p>
                          <a:pPr algn="r"/>
                          <a:r>
                            <a:rPr lang="es-MX" dirty="0"/>
                            <a:t>20</a:t>
                          </a:r>
                        </a:p>
                        <a:p>
                          <a:pPr/>
                          <a14:m>
                            <m:oMathPara xmlns:m="http://schemas.openxmlformats.org/officeDocument/2006/math">
                              <m:oMathParaPr>
                                <m:jc m:val="center"/>
                              </m:oMathParaPr>
                              <m:oMath xmlns:m="http://schemas.openxmlformats.org/officeDocument/2006/math">
                                <m:r>
                                  <a:rPr lang="es-MX" b="1" i="1" smtClean="0">
                                    <a:latin typeface="Cambria Math" panose="02040503050406030204" pitchFamily="18" charset="0"/>
                                  </a:rPr>
                                  <m:t>𝟓</m:t>
                                </m:r>
                              </m:oMath>
                            </m:oMathPara>
                          </a14:m>
                          <a:endParaRPr lang="es-MX" b="1" dirty="0"/>
                        </a:p>
                      </a:txBody>
                      <a:tcPr/>
                    </a:tc>
                    <a:extLst>
                      <a:ext uri="{0D108BD9-81ED-4DB2-BD59-A6C34878D82A}">
                        <a16:rowId xmlns:a16="http://schemas.microsoft.com/office/drawing/2014/main" val="1509431254"/>
                      </a:ext>
                    </a:extLst>
                  </a:tr>
                  <a:tr h="559689">
                    <a:tc>
                      <a:txBody>
                        <a:bodyPr/>
                        <a:lstStyle/>
                        <a:p>
                          <a:pPr algn="r"/>
                          <a:r>
                            <a:rPr lang="es-MX" dirty="0"/>
                            <a:t>4</a:t>
                          </a:r>
                        </a:p>
                        <a:p>
                          <a:endParaRPr lang="es-MX" dirty="0"/>
                        </a:p>
                        <a:p>
                          <a:pPr algn="r"/>
                          <a:r>
                            <a:rPr lang="es-MX" b="1" dirty="0"/>
                            <a:t>9</a:t>
                          </a:r>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pPr algn="r"/>
                          <a:r>
                            <a:rPr lang="es-MX" dirty="0"/>
                            <a:t>18</a:t>
                          </a:r>
                        </a:p>
                        <a:p>
                          <a:pPr/>
                          <a14:m>
                            <m:oMathPara xmlns:m="http://schemas.openxmlformats.org/officeDocument/2006/math">
                              <m:oMathParaPr>
                                <m:jc m:val="center"/>
                              </m:oMathParaPr>
                              <m:oMath xmlns:m="http://schemas.openxmlformats.org/officeDocument/2006/math">
                                <m:r>
                                  <a:rPr lang="es-MX" b="1" i="1" smtClean="0">
                                    <a:latin typeface="Cambria Math" panose="02040503050406030204" pitchFamily="18" charset="0"/>
                                  </a:rPr>
                                  <m:t>𝟏𝟎</m:t>
                                </m:r>
                              </m:oMath>
                            </m:oMathPara>
                          </a14:m>
                          <a:endParaRPr lang="es-MX" b="1" dirty="0"/>
                        </a:p>
                      </a:txBody>
                      <a:tcPr/>
                    </a:tc>
                    <a:extLst>
                      <a:ext uri="{0D108BD9-81ED-4DB2-BD59-A6C34878D82A}">
                        <a16:rowId xmlns:a16="http://schemas.microsoft.com/office/drawing/2014/main" val="3678232446"/>
                      </a:ext>
                    </a:extLst>
                  </a:tr>
                </a:tbl>
              </a:graphicData>
            </a:graphic>
          </p:graphicFrame>
        </mc:Choice>
        <mc:Fallback>
          <p:graphicFrame>
            <p:nvGraphicFramePr>
              <p:cNvPr id="6" name="Tabla 5"/>
              <p:cNvGraphicFramePr>
                <a:graphicFrameLocks noGrp="1"/>
              </p:cNvGraphicFramePr>
              <p:nvPr>
                <p:extLst/>
              </p:nvPr>
            </p:nvGraphicFramePr>
            <p:xfrm>
              <a:off x="3817314" y="2804705"/>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914400">
                    <a:tc>
                      <a:txBody>
                        <a:bodyPr/>
                        <a:lstStyle/>
                        <a:p>
                          <a:pPr algn="r"/>
                          <a:r>
                            <a:rPr lang="es-MX" dirty="0"/>
                            <a:t>10</a:t>
                          </a:r>
                        </a:p>
                        <a:p>
                          <a:r>
                            <a:rPr lang="es-MX" baseline="0" dirty="0"/>
                            <a:t>       </a:t>
                          </a:r>
                          <a:r>
                            <a:rPr lang="es-MX" b="1" baseline="0" dirty="0"/>
                            <a:t>5</a:t>
                          </a:r>
                        </a:p>
                        <a:p>
                          <a:pPr algn="r"/>
                          <a:endParaRPr lang="es-MX" dirty="0"/>
                        </a:p>
                      </a:txBody>
                      <a:tcPr/>
                    </a:tc>
                    <a:tc>
                      <a:txBody>
                        <a:bodyPr/>
                        <a:lstStyle/>
                        <a:p>
                          <a:pPr algn="r"/>
                          <a:r>
                            <a:rPr lang="es-MX" dirty="0"/>
                            <a:t>2</a:t>
                          </a:r>
                        </a:p>
                        <a:p>
                          <a:pPr algn="ctr"/>
                          <a:r>
                            <a:rPr lang="es-MX" b="1" dirty="0"/>
                            <a:t>10</a:t>
                          </a:r>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endParaRPr lang="es-MX" dirty="0"/>
                        </a:p>
                        <a:p>
                          <a:pPr algn="r"/>
                          <a:r>
                            <a:rPr lang="es-MX" dirty="0"/>
                            <a:t>4</a:t>
                          </a:r>
                        </a:p>
                      </a:txBody>
                      <a:tcPr/>
                    </a:tc>
                    <a:extLst>
                      <a:ext uri="{0D108BD9-81ED-4DB2-BD59-A6C34878D82A}">
                        <a16:rowId xmlns:a16="http://schemas.microsoft.com/office/drawing/2014/main" val="3655551345"/>
                      </a:ext>
                    </a:extLst>
                  </a:tr>
                  <a:tr h="914400">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5</a:t>
                          </a:r>
                        </a:p>
                      </a:txBody>
                      <a:tcPr/>
                    </a:tc>
                    <a:tc>
                      <a:txBody>
                        <a:bodyPr/>
                        <a:lstStyle/>
                        <a:p>
                          <a:pPr algn="r"/>
                          <a:r>
                            <a:rPr lang="es-MX" dirty="0"/>
                            <a:t>9</a:t>
                          </a:r>
                        </a:p>
                        <a:p>
                          <a:pPr algn="ctr"/>
                          <a:r>
                            <a:rPr lang="es-MX" b="1" dirty="0"/>
                            <a:t>15</a:t>
                          </a:r>
                        </a:p>
                      </a:txBody>
                      <a:tcPr/>
                    </a:tc>
                    <a:tc>
                      <a:txBody>
                        <a:bodyPr/>
                        <a:lstStyle/>
                        <a:p>
                          <a:endParaRPr lang="es-MX"/>
                        </a:p>
                      </a:txBody>
                      <a:tcPr>
                        <a:blipFill>
                          <a:blip r:embed="rId3"/>
                          <a:stretch>
                            <a:fillRect l="-415714" t="-102649" r="-1429" b="-109272"/>
                          </a:stretch>
                        </a:blipFill>
                      </a:tcPr>
                    </a:tc>
                    <a:extLst>
                      <a:ext uri="{0D108BD9-81ED-4DB2-BD59-A6C34878D82A}">
                        <a16:rowId xmlns:a16="http://schemas.microsoft.com/office/drawing/2014/main" val="1509431254"/>
                      </a:ext>
                    </a:extLst>
                  </a:tr>
                  <a:tr h="914400">
                    <a:tc>
                      <a:txBody>
                        <a:bodyPr/>
                        <a:lstStyle/>
                        <a:p>
                          <a:pPr algn="r"/>
                          <a:r>
                            <a:rPr lang="es-MX" dirty="0"/>
                            <a:t>4</a:t>
                          </a:r>
                        </a:p>
                        <a:p>
                          <a:endParaRPr lang="es-MX" dirty="0"/>
                        </a:p>
                        <a:p>
                          <a:pPr algn="r"/>
                          <a:r>
                            <a:rPr lang="es-MX" b="1" dirty="0"/>
                            <a:t>9</a:t>
                          </a:r>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endParaRPr lang="es-MX"/>
                        </a:p>
                      </a:txBody>
                      <a:tcPr>
                        <a:blipFill>
                          <a:blip r:embed="rId3"/>
                          <a:stretch>
                            <a:fillRect l="-415714" t="-204000" r="-1429" b="-10000"/>
                          </a:stretch>
                        </a:blipFill>
                      </a:tcPr>
                    </a:tc>
                    <a:extLst>
                      <a:ext uri="{0D108BD9-81ED-4DB2-BD59-A6C34878D82A}">
                        <a16:rowId xmlns:a16="http://schemas.microsoft.com/office/drawing/2014/main" val="367823244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a 6"/>
              <p:cNvGraphicFramePr>
                <a:graphicFrameLocks noGrp="1"/>
              </p:cNvGraphicFramePr>
              <p:nvPr>
                <p:extLst/>
              </p:nvPr>
            </p:nvGraphicFramePr>
            <p:xfrm>
              <a:off x="2927648" y="2852737"/>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extLst>
                      <a:ext uri="{0D108BD9-81ED-4DB2-BD59-A6C34878D82A}">
                        <a16:rowId xmlns:a16="http://schemas.microsoft.com/office/drawing/2014/main" val="2506488309"/>
                      </a:ext>
                    </a:extLst>
                  </a:tr>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=5</m:t>
                                </m:r>
                              </m:oMath>
                            </m:oMathPara>
                          </a14:m>
                          <a:endParaRPr lang="es-MX" dirty="0"/>
                        </a:p>
                      </a:txBody>
                      <a:tcPr/>
                    </a:tc>
                    <a:extLst>
                      <a:ext uri="{0D108BD9-81ED-4DB2-BD59-A6C34878D82A}">
                        <a16:rowId xmlns:a16="http://schemas.microsoft.com/office/drawing/2014/main" val="341734232"/>
                      </a:ext>
                    </a:extLst>
                  </a:tr>
                  <a:tr h="586864">
                    <a:tc>
                      <a:txBody>
                        <a:bodyPr/>
                        <a:lstStyle/>
                        <a:p>
                          <a:endParaRPr lang="es-MX" dirty="0"/>
                        </a:p>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=3</m:t>
                                </m:r>
                              </m:oMath>
                            </m:oMathPara>
                          </a14:m>
                          <a:endParaRPr lang="es-MX" dirty="0"/>
                        </a:p>
                      </a:txBody>
                      <a:tcPr/>
                    </a:tc>
                    <a:extLst>
                      <a:ext uri="{0D108BD9-81ED-4DB2-BD59-A6C34878D82A}">
                        <a16:rowId xmlns:a16="http://schemas.microsoft.com/office/drawing/2014/main" val="279432413"/>
                      </a:ext>
                    </a:extLst>
                  </a:tr>
                </a:tbl>
              </a:graphicData>
            </a:graphic>
          </p:graphicFrame>
        </mc:Choice>
        <mc:Fallback>
          <p:graphicFrame>
            <p:nvGraphicFramePr>
              <p:cNvPr id="7" name="Tabla 6"/>
              <p:cNvGraphicFramePr>
                <a:graphicFrameLocks noGrp="1"/>
              </p:cNvGraphicFramePr>
              <p:nvPr>
                <p:extLst/>
              </p:nvPr>
            </p:nvGraphicFramePr>
            <p:xfrm>
              <a:off x="2927648" y="2852737"/>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640080">
                    <a:tc>
                      <a:txBody>
                        <a:bodyPr/>
                        <a:lstStyle/>
                        <a:p>
                          <a:endParaRPr lang="es-MX"/>
                        </a:p>
                      </a:txBody>
                      <a:tcPr>
                        <a:blipFill>
                          <a:blip r:embed="rId4"/>
                          <a:stretch>
                            <a:fillRect b="-243810"/>
                          </a:stretch>
                        </a:blipFill>
                      </a:tcPr>
                    </a:tc>
                    <a:extLst>
                      <a:ext uri="{0D108BD9-81ED-4DB2-BD59-A6C34878D82A}">
                        <a16:rowId xmlns:a16="http://schemas.microsoft.com/office/drawing/2014/main" val="2506488309"/>
                      </a:ext>
                    </a:extLst>
                  </a:tr>
                  <a:tr h="640080">
                    <a:tc>
                      <a:txBody>
                        <a:bodyPr/>
                        <a:lstStyle/>
                        <a:p>
                          <a:endParaRPr lang="es-MX"/>
                        </a:p>
                      </a:txBody>
                      <a:tcPr>
                        <a:blipFill>
                          <a:blip r:embed="rId4"/>
                          <a:stretch>
                            <a:fillRect t="-99057" b="-141509"/>
                          </a:stretch>
                        </a:blipFill>
                      </a:tcPr>
                    </a:tc>
                    <a:extLst>
                      <a:ext uri="{0D108BD9-81ED-4DB2-BD59-A6C34878D82A}">
                        <a16:rowId xmlns:a16="http://schemas.microsoft.com/office/drawing/2014/main" val="341734232"/>
                      </a:ext>
                    </a:extLst>
                  </a:tr>
                  <a:tr h="914400">
                    <a:tc>
                      <a:txBody>
                        <a:bodyPr/>
                        <a:lstStyle/>
                        <a:p>
                          <a:endParaRPr lang="es-MX"/>
                        </a:p>
                      </a:txBody>
                      <a:tcPr>
                        <a:blipFill>
                          <a:blip r:embed="rId4"/>
                          <a:stretch>
                            <a:fillRect t="-140667"/>
                          </a:stretch>
                        </a:blipFill>
                      </a:tcPr>
                    </a:tc>
                    <a:extLst>
                      <a:ext uri="{0D108BD9-81ED-4DB2-BD59-A6C34878D82A}">
                        <a16:rowId xmlns:a16="http://schemas.microsoft.com/office/drawing/2014/main" val="279432413"/>
                      </a:ext>
                    </a:extLst>
                  </a:tr>
                </a:tbl>
              </a:graphicData>
            </a:graphic>
          </p:graphicFrame>
        </mc:Fallback>
      </mc:AlternateContent>
      <p:graphicFrame>
        <p:nvGraphicFramePr>
          <p:cNvPr id="8" name="Tabla 7"/>
          <p:cNvGraphicFramePr>
            <a:graphicFrameLocks noGrp="1"/>
          </p:cNvGraphicFramePr>
          <p:nvPr>
            <p:extLst/>
          </p:nvPr>
        </p:nvGraphicFramePr>
        <p:xfrm>
          <a:off x="2631551" y="5585673"/>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9" name="Tabla 8"/>
          <p:cNvGraphicFramePr>
            <a:graphicFrameLocks noGrp="1"/>
          </p:cNvGraphicFramePr>
          <p:nvPr>
            <p:extLst/>
          </p:nvPr>
        </p:nvGraphicFramePr>
        <p:xfrm>
          <a:off x="8209802" y="2060849"/>
          <a:ext cx="2185900" cy="3263189"/>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p>
                      <a:endParaRPr lang="es-MX" b="1" dirty="0"/>
                    </a:p>
                    <a:p>
                      <a:endParaRPr lang="es-MX" b="1" dirty="0"/>
                    </a:p>
                    <a:p>
                      <a:endParaRPr lang="es-MX" b="1" dirty="0"/>
                    </a:p>
                  </a:txBody>
                  <a:tcPr/>
                </a:tc>
                <a:extLst>
                  <a:ext uri="{0D108BD9-81ED-4DB2-BD59-A6C34878D82A}">
                    <a16:rowId xmlns:a16="http://schemas.microsoft.com/office/drawing/2014/main" val="2628257246"/>
                  </a:ext>
                </a:extLst>
              </a:tr>
              <a:tr h="614854">
                <a:tc>
                  <a:txBody>
                    <a:bodyPr/>
                    <a:lstStyle/>
                    <a:p>
                      <a:r>
                        <a:rPr lang="es-MX" b="1" dirty="0"/>
                        <a:t>25</a:t>
                      </a:r>
                    </a:p>
                    <a:p>
                      <a:endParaRPr lang="es-MX" b="1" dirty="0"/>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10" name="CuadroTexto 9"/>
          <p:cNvSpPr txBox="1"/>
          <p:nvPr/>
        </p:nvSpPr>
        <p:spPr>
          <a:xfrm>
            <a:off x="2078778" y="3500809"/>
            <a:ext cx="1080120" cy="369332"/>
          </a:xfrm>
          <a:prstGeom prst="rect">
            <a:avLst/>
          </a:prstGeom>
          <a:noFill/>
        </p:spPr>
        <p:txBody>
          <a:bodyPr wrap="square" rtlCol="0">
            <a:spAutoFit/>
          </a:bodyPr>
          <a:lstStyle/>
          <a:p>
            <a:r>
              <a:rPr lang="es-MX" dirty="0"/>
              <a:t>Silo</a:t>
            </a:r>
          </a:p>
        </p:txBody>
      </p:sp>
    </p:spTree>
    <p:extLst>
      <p:ext uri="{BB962C8B-B14F-4D97-AF65-F5344CB8AC3E}">
        <p14:creationId xmlns:p14="http://schemas.microsoft.com/office/powerpoint/2010/main" val="2266837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a:t>Planteamiento del Problema</a:t>
            </a:r>
          </a:p>
        </p:txBody>
      </p:sp>
      <p:sp>
        <p:nvSpPr>
          <p:cNvPr id="29699" name="2 Rectángulo"/>
          <p:cNvSpPr>
            <a:spLocks noChangeArrowheads="1"/>
          </p:cNvSpPr>
          <p:nvPr/>
        </p:nvSpPr>
        <p:spPr bwMode="auto">
          <a:xfrm>
            <a:off x="1945762" y="1719877"/>
            <a:ext cx="2282804" cy="584775"/>
          </a:xfrm>
          <a:prstGeom prst="rect">
            <a:avLst/>
          </a:prstGeom>
          <a:noFill/>
          <a:ln w="9525">
            <a:noFill/>
            <a:miter lim="800000"/>
            <a:headEnd/>
            <a:tailEnd/>
          </a:ln>
        </p:spPr>
        <p:txBody>
          <a:bodyPr wrap="none">
            <a:spAutoFit/>
          </a:bodyPr>
          <a:lstStyle/>
          <a:p>
            <a:r>
              <a:rPr lang="es-MX" sz="3200"/>
              <a:t>EJEMPLO 1.</a:t>
            </a:r>
          </a:p>
        </p:txBody>
      </p:sp>
      <p:sp>
        <p:nvSpPr>
          <p:cNvPr id="29700" name="3 Rectángulo"/>
          <p:cNvSpPr>
            <a:spLocks noChangeArrowheads="1"/>
          </p:cNvSpPr>
          <p:nvPr/>
        </p:nvSpPr>
        <p:spPr bwMode="auto">
          <a:xfrm>
            <a:off x="1140542" y="2684206"/>
            <a:ext cx="9242323" cy="4832092"/>
          </a:xfrm>
          <a:prstGeom prst="rect">
            <a:avLst/>
          </a:prstGeom>
          <a:noFill/>
          <a:ln w="9525">
            <a:noFill/>
            <a:miter lim="800000"/>
            <a:headEnd/>
            <a:tailEnd/>
          </a:ln>
        </p:spPr>
        <p:txBody>
          <a:bodyPr wrap="square">
            <a:spAutoFit/>
          </a:bodyPr>
          <a:lstStyle/>
          <a:p>
            <a:pPr algn="just"/>
            <a:r>
              <a:rPr lang="es-MX" sz="2800" dirty="0"/>
              <a:t>Un fabricante de muebles tiene 6 unidades de madera y 28 horas disponibles a la semana, durante las cuales fabricará biombos decorativos. Con anterioridad, se han vendido bien 2 tipos de modelos, de manera que se limitará a producir estos 2 tipos. Estima que el modelo I requiere 2 unidades de madera y 7 horas de tiempo disponible, mientras que el modelo II requiere 1 unidad de madera y 8 horas. Los precios de los modelos son 120 dls. y 80 dls., respectivamente. Diseñe un modelo matemático para la situación del fabricante para que maximice sus ventas de los dos tipos de biombos.</a:t>
            </a:r>
          </a:p>
        </p:txBody>
      </p:sp>
    </p:spTree>
    <p:extLst>
      <p:ext uri="{BB962C8B-B14F-4D97-AF65-F5344CB8AC3E}">
        <p14:creationId xmlns:p14="http://schemas.microsoft.com/office/powerpoint/2010/main" val="221438454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2063552" y="1272128"/>
                <a:ext cx="8229600" cy="4389120"/>
              </a:xfrm>
            </p:spPr>
            <p:txBody>
              <a:bodyPr>
                <a:normAutofit lnSpcReduction="10000"/>
              </a:bodyPr>
              <a:lstStyle/>
              <a:p>
                <a:pPr marL="0" indent="0">
                  <a:buNone/>
                </a:pPr>
                <a:r>
                  <a:rPr lang="es-MX" dirty="0"/>
                  <a:t>Una vez identificada la variable de entrada tenemos que encontrar la variable de salida de entre las variables básicas actuales. La selección de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31</m:t>
                        </m:r>
                      </m:sub>
                    </m:sSub>
                  </m:oMath>
                </a14:m>
                <a:r>
                  <a:rPr lang="es-MX" dirty="0"/>
                  <a:t> como variable de entrada significa que transportar por esta reduce el costo de transporte, si transporta </a:t>
                </a:r>
                <a:r>
                  <a:rPr lang="el-GR" dirty="0"/>
                  <a:t>θ</a:t>
                </a:r>
                <a:r>
                  <a:rPr lang="es-MX" dirty="0"/>
                  <a:t> unidades, entonces debemos determinar el valor máximo de este en base en dos condiciones:</a:t>
                </a:r>
              </a:p>
              <a:p>
                <a:pPr marL="514350" indent="-514350">
                  <a:buFont typeface="+mj-lt"/>
                  <a:buAutoNum type="arabicPeriod"/>
                </a:pPr>
                <a:r>
                  <a:rPr lang="es-MX" dirty="0"/>
                  <a:t>Los límites de la oferta y los requerimientos de la demanda permanecen satisfechos</a:t>
                </a:r>
              </a:p>
              <a:p>
                <a:pPr marL="514350" indent="-514350">
                  <a:buFont typeface="+mj-lt"/>
                  <a:buAutoNum type="arabicPeriod"/>
                </a:pPr>
                <a:r>
                  <a:rPr lang="es-MX" dirty="0"/>
                  <a:t>Los transportes a través de todas las rutas permanecen no negativos</a:t>
                </a:r>
              </a:p>
              <a:p>
                <a:pPr marL="0" indent="0">
                  <a:buNone/>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2063552" y="1272128"/>
                <a:ext cx="8229600" cy="4389120"/>
              </a:xfrm>
              <a:blipFill>
                <a:blip r:embed="rId2"/>
                <a:stretch>
                  <a:fillRect l="-1333" t="-2222" r="-1556"/>
                </a:stretch>
              </a:blipFill>
            </p:spPr>
            <p:txBody>
              <a:bodyPr/>
              <a:lstStyle/>
              <a:p>
                <a:r>
                  <a:rPr lang="es-MX">
                    <a:noFill/>
                  </a:rPr>
                  <a:t> </a:t>
                </a:r>
              </a:p>
            </p:txBody>
          </p:sp>
        </mc:Fallback>
      </mc:AlternateContent>
    </p:spTree>
    <p:extLst>
      <p:ext uri="{BB962C8B-B14F-4D97-AF65-F5344CB8AC3E}">
        <p14:creationId xmlns:p14="http://schemas.microsoft.com/office/powerpoint/2010/main" val="31716641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81200" y="1052736"/>
                <a:ext cx="8229600" cy="4389120"/>
              </a:xfrm>
            </p:spPr>
            <p:txBody>
              <a:bodyPr/>
              <a:lstStyle/>
              <a:p>
                <a:pPr marL="0" indent="0">
                  <a:buNone/>
                </a:pPr>
                <a:r>
                  <a:rPr lang="es-MX" dirty="0"/>
                  <a:t>Estas condiciones determinan el valor máximo de </a:t>
                </a:r>
                <a14:m>
                  <m:oMath xmlns:m="http://schemas.openxmlformats.org/officeDocument/2006/math">
                    <m:r>
                      <a:rPr lang="es-MX" i="1" smtClean="0">
                        <a:latin typeface="Cambria Math" panose="02040503050406030204" pitchFamily="18" charset="0"/>
                        <a:ea typeface="Cambria Math" panose="02040503050406030204" pitchFamily="18" charset="0"/>
                      </a:rPr>
                      <m:t>𝜃</m:t>
                    </m:r>
                  </m:oMath>
                </a14:m>
                <a:r>
                  <a:rPr lang="es-MX" dirty="0"/>
                  <a:t> y la variable de salida como sigue:</a:t>
                </a:r>
              </a:p>
              <a:p>
                <a:pPr marL="514350" indent="-514350">
                  <a:buFont typeface="+mj-lt"/>
                  <a:buAutoNum type="arabicPeriod"/>
                </a:pPr>
                <a:r>
                  <a:rPr lang="es-MX" dirty="0"/>
                  <a:t>Construimos un lazo cerrado que inicia y termina en la celda de la variable de entrada. Considerando sólo esquinas donde existen variables básicas</a:t>
                </a:r>
              </a:p>
              <a:p>
                <a:pPr marL="514350" indent="-514350">
                  <a:buFont typeface="+mj-lt"/>
                  <a:buAutoNum type="arabicPeriod"/>
                </a:pPr>
                <a:r>
                  <a:rPr lang="es-MX" dirty="0"/>
                  <a:t>Asignamos la cantidad de </a:t>
                </a:r>
                <a:r>
                  <a:rPr lang="el-GR" dirty="0"/>
                  <a:t>θ</a:t>
                </a:r>
                <a:r>
                  <a:rPr lang="es-MX" dirty="0"/>
                  <a:t> a la celda de entrada, intercalando en cada esquina la suma y resta de esta</a:t>
                </a:r>
              </a:p>
              <a:p>
                <a:pPr marL="514350" indent="-514350">
                  <a:buFont typeface="+mj-lt"/>
                  <a:buAutoNum type="arabicPeriod"/>
                </a:pPr>
                <a:r>
                  <a:rPr lang="es-MX" dirty="0"/>
                  <a:t>Se escoge el valor máximo de </a:t>
                </a:r>
                <a:r>
                  <a:rPr lang="el-GR" dirty="0"/>
                  <a:t>θ</a:t>
                </a:r>
                <a:r>
                  <a:rPr lang="es-MX" dirty="0"/>
                  <a:t> que cumpla con el criterio de no negatividad</a:t>
                </a:r>
              </a:p>
              <a:p>
                <a:pPr marL="514350" indent="-514350">
                  <a:buFont typeface="+mj-lt"/>
                  <a:buAutoNum type="arabicPeriod"/>
                </a:pP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81200" y="1052736"/>
                <a:ext cx="8229600" cy="4389120"/>
              </a:xfrm>
              <a:blipFill>
                <a:blip r:embed="rId2"/>
                <a:stretch>
                  <a:fillRect l="-1333" t="-1250" r="-444"/>
                </a:stretch>
              </a:blipFill>
            </p:spPr>
            <p:txBody>
              <a:bodyPr/>
              <a:lstStyle/>
              <a:p>
                <a:r>
                  <a:rPr lang="es-MX">
                    <a:noFill/>
                  </a:rPr>
                  <a:t> </a:t>
                </a:r>
              </a:p>
            </p:txBody>
          </p:sp>
        </mc:Fallback>
      </mc:AlternateContent>
    </p:spTree>
    <p:extLst>
      <p:ext uri="{BB962C8B-B14F-4D97-AF65-F5344CB8AC3E}">
        <p14:creationId xmlns:p14="http://schemas.microsoft.com/office/powerpoint/2010/main" val="47454282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3965" y="479841"/>
            <a:ext cx="8229600" cy="4389120"/>
          </a:xfrm>
        </p:spPr>
        <p:txBody>
          <a:bodyPr/>
          <a:lstStyle/>
          <a:p>
            <a:pPr marL="0" indent="0">
              <a:buNone/>
            </a:pPr>
            <a:endParaRPr lang="es-MX" dirty="0"/>
          </a:p>
          <a:p>
            <a:pPr marL="0" indent="0">
              <a:buNone/>
            </a:pPr>
            <a:endParaRPr lang="es-MX" dirty="0"/>
          </a:p>
        </p:txBody>
      </p:sp>
      <mc:AlternateContent xmlns:mc="http://schemas.openxmlformats.org/markup-compatibility/2006">
        <mc:Choice xmlns:a14="http://schemas.microsoft.com/office/drawing/2010/main" Requires="a14">
          <p:graphicFrame>
            <p:nvGraphicFramePr>
              <p:cNvPr id="5" name="Marcador de contenido 5"/>
              <p:cNvGraphicFramePr>
                <a:graphicFrameLocks/>
              </p:cNvGraphicFramePr>
              <p:nvPr/>
            </p:nvGraphicFramePr>
            <p:xfrm>
              <a:off x="3766172" y="2205064"/>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=4</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=15</m:t>
                                </m:r>
                              </m:oMath>
                            </m:oMathPara>
                          </a14:m>
                          <a:endParaRPr lang="es-MX" dirty="0"/>
                        </a:p>
                      </a:txBody>
                      <a:tcPr/>
                    </a:tc>
                    <a:extLst>
                      <a:ext uri="{0D108BD9-81ED-4DB2-BD59-A6C34878D82A}">
                        <a16:rowId xmlns:a16="http://schemas.microsoft.com/office/drawing/2014/main" val="1814846629"/>
                      </a:ext>
                    </a:extLst>
                  </a:tr>
                </a:tbl>
              </a:graphicData>
            </a:graphic>
          </p:graphicFrame>
        </mc:Choice>
        <mc:Fallback>
          <p:graphicFrame>
            <p:nvGraphicFramePr>
              <p:cNvPr id="5" name="Marcador de contenido 5"/>
              <p:cNvGraphicFramePr>
                <a:graphicFrameLocks/>
              </p:cNvGraphicFramePr>
              <p:nvPr/>
            </p:nvGraphicFramePr>
            <p:xfrm>
              <a:off x="3766172" y="2205064"/>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endParaRPr lang="es-MX"/>
                        </a:p>
                      </a:txBody>
                      <a:tcPr>
                        <a:blipFill>
                          <a:blip r:embed="rId2"/>
                          <a:stretch>
                            <a:fillRect r="-298936"/>
                          </a:stretch>
                        </a:blipFill>
                      </a:tcPr>
                    </a:tc>
                    <a:tc>
                      <a:txBody>
                        <a:bodyPr/>
                        <a:lstStyle/>
                        <a:p>
                          <a:endParaRPr lang="es-MX"/>
                        </a:p>
                      </a:txBody>
                      <a:tcPr>
                        <a:blipFill>
                          <a:blip r:embed="rId2"/>
                          <a:stretch>
                            <a:fillRect l="-100535" r="-200535"/>
                          </a:stretch>
                        </a:blipFill>
                      </a:tcPr>
                    </a:tc>
                    <a:tc>
                      <a:txBody>
                        <a:bodyPr/>
                        <a:lstStyle/>
                        <a:p>
                          <a:endParaRPr lang="es-MX"/>
                        </a:p>
                      </a:txBody>
                      <a:tcPr>
                        <a:blipFill>
                          <a:blip r:embed="rId2"/>
                          <a:stretch>
                            <a:fillRect l="-199468" r="-99468"/>
                          </a:stretch>
                        </a:blipFill>
                      </a:tcPr>
                    </a:tc>
                    <a:tc>
                      <a:txBody>
                        <a:bodyPr/>
                        <a:lstStyle/>
                        <a:p>
                          <a:endParaRPr lang="es-MX"/>
                        </a:p>
                      </a:txBody>
                      <a:tcPr>
                        <a:blipFill>
                          <a:blip r:embed="rId2"/>
                          <a:stretch>
                            <a:fillRect l="-301070"/>
                          </a:stretch>
                        </a:blipFill>
                      </a:tcPr>
                    </a:tc>
                    <a:extLst>
                      <a:ext uri="{0D108BD9-81ED-4DB2-BD59-A6C34878D82A}">
                        <a16:rowId xmlns:a16="http://schemas.microsoft.com/office/drawing/2014/main" val="1814846629"/>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a 5"/>
              <p:cNvGraphicFramePr>
                <a:graphicFrameLocks noGrp="1"/>
              </p:cNvGraphicFramePr>
              <p:nvPr>
                <p:extLst/>
              </p:nvPr>
            </p:nvGraphicFramePr>
            <p:xfrm>
              <a:off x="3817314" y="2804705"/>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r>
                            <a:rPr lang="es-MX" baseline="0" dirty="0"/>
                            <a:t>       </a:t>
                          </a:r>
                          <a:r>
                            <a:rPr lang="es-MX" b="1" baseline="0" dirty="0"/>
                            <a:t>5-</a:t>
                          </a:r>
                          <a:r>
                            <a:rPr lang="el-GR" dirty="0"/>
                            <a:t>θ</a:t>
                          </a:r>
                          <a:endParaRPr lang="es-MX" b="1" baseline="0" dirty="0"/>
                        </a:p>
                        <a:p>
                          <a:pPr algn="r"/>
                          <a:endParaRPr lang="es-MX" dirty="0"/>
                        </a:p>
                      </a:txBody>
                      <a:tcPr/>
                    </a:tc>
                    <a:tc>
                      <a:txBody>
                        <a:bodyPr/>
                        <a:lstStyle/>
                        <a:p>
                          <a:pPr algn="r"/>
                          <a:r>
                            <a:rPr lang="es-MX" dirty="0"/>
                            <a:t>2</a:t>
                          </a:r>
                        </a:p>
                        <a:p>
                          <a:pPr algn="ctr"/>
                          <a:r>
                            <a:rPr lang="es-MX" b="1" dirty="0"/>
                            <a:t>10+</a:t>
                          </a:r>
                          <a:r>
                            <a:rPr lang="el-GR" dirty="0"/>
                            <a:t>θ</a:t>
                          </a:r>
                          <a:endParaRPr lang="es-MX" b="1" dirty="0"/>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endParaRPr lang="es-MX" dirty="0"/>
                        </a:p>
                        <a:p>
                          <a:pPr algn="r"/>
                          <a:r>
                            <a:rPr lang="es-MX" dirty="0"/>
                            <a:t>4</a:t>
                          </a:r>
                        </a:p>
                      </a:txBody>
                      <a:tcPr/>
                    </a:tc>
                    <a:extLst>
                      <a:ext uri="{0D108BD9-81ED-4DB2-BD59-A6C34878D82A}">
                        <a16:rowId xmlns:a16="http://schemas.microsoft.com/office/drawing/2014/main" val="3655551345"/>
                      </a:ext>
                    </a:extLst>
                  </a:tr>
                  <a:tr h="559689">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5-</a:t>
                          </a:r>
                          <a:r>
                            <a:rPr lang="el-GR" dirty="0"/>
                            <a:t>θ</a:t>
                          </a:r>
                          <a:endParaRPr lang="es-MX" b="1" dirty="0"/>
                        </a:p>
                      </a:txBody>
                      <a:tcPr/>
                    </a:tc>
                    <a:tc>
                      <a:txBody>
                        <a:bodyPr/>
                        <a:lstStyle/>
                        <a:p>
                          <a:pPr algn="r"/>
                          <a:r>
                            <a:rPr lang="es-MX" dirty="0"/>
                            <a:t>9</a:t>
                          </a:r>
                        </a:p>
                        <a:p>
                          <a:pPr algn="ctr"/>
                          <a:r>
                            <a:rPr lang="es-MX" b="1" dirty="0"/>
                            <a:t>15</a:t>
                          </a:r>
                        </a:p>
                      </a:txBody>
                      <a:tcPr/>
                    </a:tc>
                    <a:tc>
                      <a:txBody>
                        <a:bodyPr/>
                        <a:lstStyle/>
                        <a:p>
                          <a:pPr algn="r"/>
                          <a:r>
                            <a:rPr lang="es-MX" dirty="0"/>
                            <a:t>20</a:t>
                          </a:r>
                        </a:p>
                        <a:p>
                          <a14:m>
                            <m:oMath xmlns:m="http://schemas.openxmlformats.org/officeDocument/2006/math">
                              <m:r>
                                <a:rPr lang="es-MX" b="1" i="1" smtClean="0">
                                  <a:latin typeface="Cambria Math" panose="02040503050406030204" pitchFamily="18" charset="0"/>
                                </a:rPr>
                                <m:t>𝟓</m:t>
                              </m:r>
                            </m:oMath>
                          </a14:m>
                          <a:r>
                            <a:rPr lang="es-MX" b="1" dirty="0"/>
                            <a:t>+</a:t>
                          </a:r>
                          <a:r>
                            <a:rPr lang="el-GR" dirty="0"/>
                            <a:t>θ</a:t>
                          </a:r>
                          <a:endParaRPr lang="es-MX" b="1" dirty="0"/>
                        </a:p>
                      </a:txBody>
                      <a:tcPr/>
                    </a:tc>
                    <a:extLst>
                      <a:ext uri="{0D108BD9-81ED-4DB2-BD59-A6C34878D82A}">
                        <a16:rowId xmlns:a16="http://schemas.microsoft.com/office/drawing/2014/main" val="1509431254"/>
                      </a:ext>
                    </a:extLst>
                  </a:tr>
                  <a:tr h="559689">
                    <a:tc>
                      <a:txBody>
                        <a:bodyPr/>
                        <a:lstStyle/>
                        <a:p>
                          <a:pPr algn="r"/>
                          <a:r>
                            <a:rPr lang="es-MX" dirty="0"/>
                            <a:t>4</a:t>
                          </a:r>
                        </a:p>
                        <a:p>
                          <a:pPr algn="ctr"/>
                          <a:r>
                            <a:rPr lang="el-GR" dirty="0"/>
                            <a:t>θ</a:t>
                          </a:r>
                          <a:endParaRPr lang="es-MX" dirty="0"/>
                        </a:p>
                        <a:p>
                          <a:pPr algn="r"/>
                          <a:r>
                            <a:rPr lang="es-MX" b="1" dirty="0"/>
                            <a:t>9</a:t>
                          </a:r>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pPr algn="r"/>
                          <a:r>
                            <a:rPr lang="es-MX" dirty="0"/>
                            <a:t>18</a:t>
                          </a:r>
                        </a:p>
                        <a:p>
                          <a14:m>
                            <m:oMath xmlns:m="http://schemas.openxmlformats.org/officeDocument/2006/math">
                              <m:r>
                                <a:rPr lang="es-MX" b="1" i="1" smtClean="0">
                                  <a:latin typeface="Cambria Math" panose="02040503050406030204" pitchFamily="18" charset="0"/>
                                </a:rPr>
                                <m:t>𝟏𝟎</m:t>
                              </m:r>
                            </m:oMath>
                          </a14:m>
                          <a:r>
                            <a:rPr lang="es-MX" b="1" dirty="0"/>
                            <a:t>-</a:t>
                          </a:r>
                          <a:r>
                            <a:rPr lang="el-GR" dirty="0"/>
                            <a:t>θ</a:t>
                          </a:r>
                          <a:endParaRPr lang="es-MX" b="1" dirty="0"/>
                        </a:p>
                      </a:txBody>
                      <a:tcPr/>
                    </a:tc>
                    <a:extLst>
                      <a:ext uri="{0D108BD9-81ED-4DB2-BD59-A6C34878D82A}">
                        <a16:rowId xmlns:a16="http://schemas.microsoft.com/office/drawing/2014/main" val="3678232446"/>
                      </a:ext>
                    </a:extLst>
                  </a:tr>
                </a:tbl>
              </a:graphicData>
            </a:graphic>
          </p:graphicFrame>
        </mc:Choice>
        <mc:Fallback>
          <p:graphicFrame>
            <p:nvGraphicFramePr>
              <p:cNvPr id="6" name="Tabla 5"/>
              <p:cNvGraphicFramePr>
                <a:graphicFrameLocks noGrp="1"/>
              </p:cNvGraphicFramePr>
              <p:nvPr>
                <p:extLst/>
              </p:nvPr>
            </p:nvGraphicFramePr>
            <p:xfrm>
              <a:off x="3817314" y="2804705"/>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914400">
                    <a:tc>
                      <a:txBody>
                        <a:bodyPr/>
                        <a:lstStyle/>
                        <a:p>
                          <a:pPr algn="r"/>
                          <a:r>
                            <a:rPr lang="es-MX" dirty="0"/>
                            <a:t>10</a:t>
                          </a:r>
                        </a:p>
                        <a:p>
                          <a:r>
                            <a:rPr lang="es-MX" baseline="0" dirty="0"/>
                            <a:t>       </a:t>
                          </a:r>
                          <a:r>
                            <a:rPr lang="es-MX" b="1" baseline="0" dirty="0"/>
                            <a:t>5-</a:t>
                          </a:r>
                          <a:r>
                            <a:rPr lang="el-GR" dirty="0"/>
                            <a:t>θ</a:t>
                          </a:r>
                          <a:endParaRPr lang="es-MX" b="1" baseline="0" dirty="0"/>
                        </a:p>
                        <a:p>
                          <a:pPr algn="r"/>
                          <a:endParaRPr lang="es-MX" dirty="0"/>
                        </a:p>
                      </a:txBody>
                      <a:tcPr/>
                    </a:tc>
                    <a:tc>
                      <a:txBody>
                        <a:bodyPr/>
                        <a:lstStyle/>
                        <a:p>
                          <a:pPr algn="r"/>
                          <a:r>
                            <a:rPr lang="es-MX" dirty="0"/>
                            <a:t>2</a:t>
                          </a:r>
                        </a:p>
                        <a:p>
                          <a:pPr algn="ctr"/>
                          <a:r>
                            <a:rPr lang="es-MX" b="1" dirty="0"/>
                            <a:t>10+</a:t>
                          </a:r>
                          <a:r>
                            <a:rPr lang="el-GR" dirty="0"/>
                            <a:t>θ</a:t>
                          </a:r>
                          <a:endParaRPr lang="es-MX" b="1" dirty="0"/>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endParaRPr lang="es-MX" dirty="0"/>
                        </a:p>
                        <a:p>
                          <a:pPr algn="r"/>
                          <a:r>
                            <a:rPr lang="es-MX" dirty="0"/>
                            <a:t>4</a:t>
                          </a:r>
                        </a:p>
                      </a:txBody>
                      <a:tcPr/>
                    </a:tc>
                    <a:extLst>
                      <a:ext uri="{0D108BD9-81ED-4DB2-BD59-A6C34878D82A}">
                        <a16:rowId xmlns:a16="http://schemas.microsoft.com/office/drawing/2014/main" val="3655551345"/>
                      </a:ext>
                    </a:extLst>
                  </a:tr>
                  <a:tr h="914400">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5-</a:t>
                          </a:r>
                          <a:r>
                            <a:rPr lang="el-GR" dirty="0"/>
                            <a:t>θ</a:t>
                          </a:r>
                          <a:endParaRPr lang="es-MX" b="1" dirty="0"/>
                        </a:p>
                      </a:txBody>
                      <a:tcPr/>
                    </a:tc>
                    <a:tc>
                      <a:txBody>
                        <a:bodyPr/>
                        <a:lstStyle/>
                        <a:p>
                          <a:pPr algn="r"/>
                          <a:r>
                            <a:rPr lang="es-MX" dirty="0"/>
                            <a:t>9</a:t>
                          </a:r>
                        </a:p>
                        <a:p>
                          <a:pPr algn="ctr"/>
                          <a:r>
                            <a:rPr lang="es-MX" b="1" dirty="0"/>
                            <a:t>15</a:t>
                          </a:r>
                        </a:p>
                      </a:txBody>
                      <a:tcPr/>
                    </a:tc>
                    <a:tc>
                      <a:txBody>
                        <a:bodyPr/>
                        <a:lstStyle/>
                        <a:p>
                          <a:endParaRPr lang="es-MX"/>
                        </a:p>
                      </a:txBody>
                      <a:tcPr>
                        <a:blipFill>
                          <a:blip r:embed="rId3"/>
                          <a:stretch>
                            <a:fillRect l="-415714" t="-102649" r="-1429" b="-109272"/>
                          </a:stretch>
                        </a:blipFill>
                      </a:tcPr>
                    </a:tc>
                    <a:extLst>
                      <a:ext uri="{0D108BD9-81ED-4DB2-BD59-A6C34878D82A}">
                        <a16:rowId xmlns:a16="http://schemas.microsoft.com/office/drawing/2014/main" val="1509431254"/>
                      </a:ext>
                    </a:extLst>
                  </a:tr>
                  <a:tr h="914400">
                    <a:tc>
                      <a:txBody>
                        <a:bodyPr/>
                        <a:lstStyle/>
                        <a:p>
                          <a:pPr algn="r"/>
                          <a:r>
                            <a:rPr lang="es-MX" dirty="0"/>
                            <a:t>4</a:t>
                          </a:r>
                        </a:p>
                        <a:p>
                          <a:pPr algn="ctr"/>
                          <a:r>
                            <a:rPr lang="el-GR" dirty="0"/>
                            <a:t>θ</a:t>
                          </a:r>
                          <a:endParaRPr lang="es-MX" dirty="0"/>
                        </a:p>
                        <a:p>
                          <a:pPr algn="r"/>
                          <a:r>
                            <a:rPr lang="es-MX" b="1" dirty="0"/>
                            <a:t>9</a:t>
                          </a:r>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endParaRPr lang="es-MX"/>
                        </a:p>
                      </a:txBody>
                      <a:tcPr>
                        <a:blipFill>
                          <a:blip r:embed="rId3"/>
                          <a:stretch>
                            <a:fillRect l="-415714" t="-204000" r="-1429" b="-10000"/>
                          </a:stretch>
                        </a:blipFill>
                      </a:tcPr>
                    </a:tc>
                    <a:extLst>
                      <a:ext uri="{0D108BD9-81ED-4DB2-BD59-A6C34878D82A}">
                        <a16:rowId xmlns:a16="http://schemas.microsoft.com/office/drawing/2014/main" val="367823244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a 6"/>
              <p:cNvGraphicFramePr>
                <a:graphicFrameLocks noGrp="1"/>
              </p:cNvGraphicFramePr>
              <p:nvPr/>
            </p:nvGraphicFramePr>
            <p:xfrm>
              <a:off x="2927648" y="2852737"/>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extLst>
                      <a:ext uri="{0D108BD9-81ED-4DB2-BD59-A6C34878D82A}">
                        <a16:rowId xmlns:a16="http://schemas.microsoft.com/office/drawing/2014/main" val="2506488309"/>
                      </a:ext>
                    </a:extLst>
                  </a:tr>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=5</m:t>
                                </m:r>
                              </m:oMath>
                            </m:oMathPara>
                          </a14:m>
                          <a:endParaRPr lang="es-MX" dirty="0"/>
                        </a:p>
                      </a:txBody>
                      <a:tcPr/>
                    </a:tc>
                    <a:extLst>
                      <a:ext uri="{0D108BD9-81ED-4DB2-BD59-A6C34878D82A}">
                        <a16:rowId xmlns:a16="http://schemas.microsoft.com/office/drawing/2014/main" val="341734232"/>
                      </a:ext>
                    </a:extLst>
                  </a:tr>
                  <a:tr h="586864">
                    <a:tc>
                      <a:txBody>
                        <a:bodyPr/>
                        <a:lstStyle/>
                        <a:p>
                          <a:endParaRPr lang="es-MX" dirty="0"/>
                        </a:p>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=3</m:t>
                                </m:r>
                              </m:oMath>
                            </m:oMathPara>
                          </a14:m>
                          <a:endParaRPr lang="es-MX" dirty="0"/>
                        </a:p>
                      </a:txBody>
                      <a:tcPr/>
                    </a:tc>
                    <a:extLst>
                      <a:ext uri="{0D108BD9-81ED-4DB2-BD59-A6C34878D82A}">
                        <a16:rowId xmlns:a16="http://schemas.microsoft.com/office/drawing/2014/main" val="279432413"/>
                      </a:ext>
                    </a:extLst>
                  </a:tr>
                </a:tbl>
              </a:graphicData>
            </a:graphic>
          </p:graphicFrame>
        </mc:Choice>
        <mc:Fallback>
          <p:graphicFrame>
            <p:nvGraphicFramePr>
              <p:cNvPr id="7" name="Tabla 6"/>
              <p:cNvGraphicFramePr>
                <a:graphicFrameLocks noGrp="1"/>
              </p:cNvGraphicFramePr>
              <p:nvPr/>
            </p:nvGraphicFramePr>
            <p:xfrm>
              <a:off x="2927648" y="2852737"/>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640080">
                    <a:tc>
                      <a:txBody>
                        <a:bodyPr/>
                        <a:lstStyle/>
                        <a:p>
                          <a:endParaRPr lang="es-MX"/>
                        </a:p>
                      </a:txBody>
                      <a:tcPr>
                        <a:blipFill>
                          <a:blip r:embed="rId4"/>
                          <a:stretch>
                            <a:fillRect b="-243810"/>
                          </a:stretch>
                        </a:blipFill>
                      </a:tcPr>
                    </a:tc>
                    <a:extLst>
                      <a:ext uri="{0D108BD9-81ED-4DB2-BD59-A6C34878D82A}">
                        <a16:rowId xmlns:a16="http://schemas.microsoft.com/office/drawing/2014/main" val="2506488309"/>
                      </a:ext>
                    </a:extLst>
                  </a:tr>
                  <a:tr h="640080">
                    <a:tc>
                      <a:txBody>
                        <a:bodyPr/>
                        <a:lstStyle/>
                        <a:p>
                          <a:endParaRPr lang="es-MX"/>
                        </a:p>
                      </a:txBody>
                      <a:tcPr>
                        <a:blipFill>
                          <a:blip r:embed="rId4"/>
                          <a:stretch>
                            <a:fillRect t="-99057" b="-141509"/>
                          </a:stretch>
                        </a:blipFill>
                      </a:tcPr>
                    </a:tc>
                    <a:extLst>
                      <a:ext uri="{0D108BD9-81ED-4DB2-BD59-A6C34878D82A}">
                        <a16:rowId xmlns:a16="http://schemas.microsoft.com/office/drawing/2014/main" val="341734232"/>
                      </a:ext>
                    </a:extLst>
                  </a:tr>
                  <a:tr h="914400">
                    <a:tc>
                      <a:txBody>
                        <a:bodyPr/>
                        <a:lstStyle/>
                        <a:p>
                          <a:endParaRPr lang="es-MX"/>
                        </a:p>
                      </a:txBody>
                      <a:tcPr>
                        <a:blipFill>
                          <a:blip r:embed="rId4"/>
                          <a:stretch>
                            <a:fillRect t="-140667"/>
                          </a:stretch>
                        </a:blipFill>
                      </a:tcPr>
                    </a:tc>
                    <a:extLst>
                      <a:ext uri="{0D108BD9-81ED-4DB2-BD59-A6C34878D82A}">
                        <a16:rowId xmlns:a16="http://schemas.microsoft.com/office/drawing/2014/main" val="279432413"/>
                      </a:ext>
                    </a:extLst>
                  </a:tr>
                </a:tbl>
              </a:graphicData>
            </a:graphic>
          </p:graphicFrame>
        </mc:Fallback>
      </mc:AlternateContent>
      <p:graphicFrame>
        <p:nvGraphicFramePr>
          <p:cNvPr id="8" name="Tabla 7"/>
          <p:cNvGraphicFramePr>
            <a:graphicFrameLocks noGrp="1"/>
          </p:cNvGraphicFramePr>
          <p:nvPr/>
        </p:nvGraphicFramePr>
        <p:xfrm>
          <a:off x="2631551" y="5585673"/>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9" name="Tabla 8"/>
          <p:cNvGraphicFramePr>
            <a:graphicFrameLocks noGrp="1"/>
          </p:cNvGraphicFramePr>
          <p:nvPr/>
        </p:nvGraphicFramePr>
        <p:xfrm>
          <a:off x="8209802" y="2060849"/>
          <a:ext cx="2185900" cy="3263189"/>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p>
                      <a:endParaRPr lang="es-MX" b="1" dirty="0"/>
                    </a:p>
                    <a:p>
                      <a:endParaRPr lang="es-MX" b="1" dirty="0"/>
                    </a:p>
                    <a:p>
                      <a:endParaRPr lang="es-MX" b="1" dirty="0"/>
                    </a:p>
                  </a:txBody>
                  <a:tcPr/>
                </a:tc>
                <a:extLst>
                  <a:ext uri="{0D108BD9-81ED-4DB2-BD59-A6C34878D82A}">
                    <a16:rowId xmlns:a16="http://schemas.microsoft.com/office/drawing/2014/main" val="2628257246"/>
                  </a:ext>
                </a:extLst>
              </a:tr>
              <a:tr h="614854">
                <a:tc>
                  <a:txBody>
                    <a:bodyPr/>
                    <a:lstStyle/>
                    <a:p>
                      <a:r>
                        <a:rPr lang="es-MX" b="1" dirty="0"/>
                        <a:t>25</a:t>
                      </a:r>
                    </a:p>
                    <a:p>
                      <a:endParaRPr lang="es-MX" b="1" dirty="0"/>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10" name="CuadroTexto 9"/>
          <p:cNvSpPr txBox="1"/>
          <p:nvPr/>
        </p:nvSpPr>
        <p:spPr>
          <a:xfrm>
            <a:off x="2078778" y="3500809"/>
            <a:ext cx="1080120" cy="369332"/>
          </a:xfrm>
          <a:prstGeom prst="rect">
            <a:avLst/>
          </a:prstGeom>
          <a:noFill/>
        </p:spPr>
        <p:txBody>
          <a:bodyPr wrap="square" rtlCol="0">
            <a:spAutoFit/>
          </a:bodyPr>
          <a:lstStyle/>
          <a:p>
            <a:r>
              <a:rPr lang="es-MX" dirty="0"/>
              <a:t>Silo</a:t>
            </a:r>
          </a:p>
        </p:txBody>
      </p:sp>
      <p:sp>
        <p:nvSpPr>
          <p:cNvPr id="2" name="CuadroTexto 1"/>
          <p:cNvSpPr txBox="1"/>
          <p:nvPr/>
        </p:nvSpPr>
        <p:spPr>
          <a:xfrm>
            <a:off x="2279576" y="764704"/>
            <a:ext cx="7560840" cy="707886"/>
          </a:xfrm>
          <a:prstGeom prst="rect">
            <a:avLst/>
          </a:prstGeom>
          <a:noFill/>
        </p:spPr>
        <p:txBody>
          <a:bodyPr wrap="square" rtlCol="0">
            <a:spAutoFit/>
          </a:bodyPr>
          <a:lstStyle/>
          <a:p>
            <a:r>
              <a:rPr lang="es-MX" sz="4000" dirty="0"/>
              <a:t>Tenemos que:</a:t>
            </a:r>
            <a:endParaRPr lang="es-MX" dirty="0"/>
          </a:p>
        </p:txBody>
      </p:sp>
      <p:cxnSp>
        <p:nvCxnSpPr>
          <p:cNvPr id="11" name="Conector recto de flecha 10"/>
          <p:cNvCxnSpPr/>
          <p:nvPr/>
        </p:nvCxnSpPr>
        <p:spPr>
          <a:xfrm>
            <a:off x="4583832" y="5047297"/>
            <a:ext cx="2808312" cy="0"/>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2" name="Conector recto de flecha 11"/>
          <p:cNvCxnSpPr/>
          <p:nvPr/>
        </p:nvCxnSpPr>
        <p:spPr>
          <a:xfrm flipH="1" flipV="1">
            <a:off x="7608168" y="4365105"/>
            <a:ext cx="8384" cy="474553"/>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4" name="Conector recto de flecha 13"/>
          <p:cNvCxnSpPr/>
          <p:nvPr/>
        </p:nvCxnSpPr>
        <p:spPr>
          <a:xfrm flipH="1">
            <a:off x="5807968" y="4263594"/>
            <a:ext cx="1592560" cy="29502"/>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6" name="Conector recto de flecha 15"/>
          <p:cNvCxnSpPr/>
          <p:nvPr/>
        </p:nvCxnSpPr>
        <p:spPr>
          <a:xfrm flipV="1">
            <a:off x="5591944" y="3500810"/>
            <a:ext cx="0" cy="402745"/>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8" name="Conector recto de flecha 17"/>
          <p:cNvCxnSpPr/>
          <p:nvPr/>
        </p:nvCxnSpPr>
        <p:spPr>
          <a:xfrm flipH="1">
            <a:off x="4727848" y="3284984"/>
            <a:ext cx="432048" cy="0"/>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20" name="Conector recto de flecha 19"/>
          <p:cNvCxnSpPr/>
          <p:nvPr/>
        </p:nvCxnSpPr>
        <p:spPr>
          <a:xfrm>
            <a:off x="4367808" y="3509593"/>
            <a:ext cx="0" cy="1330064"/>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5602626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91544" y="548680"/>
                <a:ext cx="8229600" cy="4389120"/>
              </a:xfrm>
            </p:spPr>
            <p:txBody>
              <a:bodyPr/>
              <a:lstStyle/>
              <a:p>
                <a:pPr marL="0" indent="0">
                  <a:buNone/>
                </a:pPr>
                <a:r>
                  <a:rPr lang="es-MX" dirty="0"/>
                  <a:t>Por lo que los valores candidatos serían:</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11</m:t>
                          </m:r>
                        </m:sub>
                      </m:sSub>
                      <m:r>
                        <a:rPr lang="es-MX" b="0" i="1" smtClean="0">
                          <a:latin typeface="Cambria Math" panose="02040503050406030204" pitchFamily="18" charset="0"/>
                        </a:rPr>
                        <m:t>=5−</m:t>
                      </m:r>
                      <m:r>
                        <a:rPr lang="es-MX" b="0" i="1" smtClean="0">
                          <a:latin typeface="Cambria Math" panose="02040503050406030204" pitchFamily="18" charset="0"/>
                          <a:ea typeface="Cambria Math" panose="02040503050406030204" pitchFamily="18" charset="0"/>
                        </a:rPr>
                        <m:t>𝜃</m:t>
                      </m:r>
                      <m:r>
                        <a:rPr lang="es-MX" b="0" i="1" smtClean="0">
                          <a:latin typeface="Cambria Math" panose="02040503050406030204" pitchFamily="18" charset="0"/>
                          <a:ea typeface="Cambria Math" panose="02040503050406030204" pitchFamily="18" charset="0"/>
                        </a:rPr>
                        <m:t>≥0</m:t>
                      </m:r>
                    </m:oMath>
                  </m:oMathPara>
                </a14:m>
                <a:endParaRPr lang="es-MX" dirty="0"/>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b="0" i="1" smtClean="0">
                              <a:latin typeface="Cambria Math" panose="02040503050406030204" pitchFamily="18" charset="0"/>
                            </a:rPr>
                            <m:t>22</m:t>
                          </m:r>
                        </m:sub>
                      </m:sSub>
                      <m:r>
                        <a:rPr lang="es-MX" i="1">
                          <a:latin typeface="Cambria Math" panose="02040503050406030204" pitchFamily="18" charset="0"/>
                        </a:rPr>
                        <m:t>=5−</m:t>
                      </m:r>
                      <m:r>
                        <a:rPr lang="es-MX" i="1">
                          <a:latin typeface="Cambria Math" panose="02040503050406030204" pitchFamily="18" charset="0"/>
                          <a:ea typeface="Cambria Math" panose="02040503050406030204" pitchFamily="18" charset="0"/>
                        </a:rPr>
                        <m:t>𝜃</m:t>
                      </m:r>
                      <m:r>
                        <a:rPr lang="es-MX" i="1">
                          <a:latin typeface="Cambria Math" panose="02040503050406030204" pitchFamily="18" charset="0"/>
                          <a:ea typeface="Cambria Math" panose="02040503050406030204" pitchFamily="18" charset="0"/>
                        </a:rPr>
                        <m:t>≥0</m:t>
                      </m:r>
                    </m:oMath>
                  </m:oMathPara>
                </a14:m>
                <a:endParaRPr lang="es-MX" dirty="0"/>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b="0" i="1" smtClean="0">
                              <a:latin typeface="Cambria Math" panose="02040503050406030204" pitchFamily="18" charset="0"/>
                            </a:rPr>
                            <m:t>34</m:t>
                          </m:r>
                        </m:sub>
                      </m:sSub>
                      <m:r>
                        <a:rPr lang="es-MX" i="1">
                          <a:latin typeface="Cambria Math" panose="02040503050406030204" pitchFamily="18" charset="0"/>
                        </a:rPr>
                        <m:t>=</m:t>
                      </m:r>
                      <m:r>
                        <a:rPr lang="es-MX" b="0" i="1" smtClean="0">
                          <a:latin typeface="Cambria Math" panose="02040503050406030204" pitchFamily="18" charset="0"/>
                        </a:rPr>
                        <m:t>10</m:t>
                      </m:r>
                      <m:r>
                        <a:rPr lang="es-MX" i="1">
                          <a:latin typeface="Cambria Math" panose="02040503050406030204" pitchFamily="18" charset="0"/>
                        </a:rPr>
                        <m:t>−</m:t>
                      </m:r>
                      <m:r>
                        <a:rPr lang="es-MX" i="1">
                          <a:latin typeface="Cambria Math" panose="02040503050406030204" pitchFamily="18" charset="0"/>
                          <a:ea typeface="Cambria Math" panose="02040503050406030204" pitchFamily="18" charset="0"/>
                        </a:rPr>
                        <m:t>𝜃</m:t>
                      </m:r>
                      <m:r>
                        <a:rPr lang="es-MX" i="1">
                          <a:latin typeface="Cambria Math" panose="02040503050406030204" pitchFamily="18" charset="0"/>
                          <a:ea typeface="Cambria Math" panose="02040503050406030204" pitchFamily="18" charset="0"/>
                        </a:rPr>
                        <m:t>≥0</m:t>
                      </m:r>
                    </m:oMath>
                  </m:oMathPara>
                </a14:m>
                <a:endParaRPr lang="es-MX" dirty="0"/>
              </a:p>
              <a:p>
                <a:pPr marL="0" indent="0">
                  <a:buNone/>
                </a:pPr>
                <a:r>
                  <a:rPr lang="es-MX" dirty="0"/>
                  <a:t>El máximo </a:t>
                </a:r>
                <a14:m>
                  <m:oMath xmlns:m="http://schemas.openxmlformats.org/officeDocument/2006/math">
                    <m:r>
                      <a:rPr lang="es-MX" i="1">
                        <a:latin typeface="Cambria Math" panose="02040503050406030204" pitchFamily="18" charset="0"/>
                        <a:ea typeface="Cambria Math" panose="02040503050406030204" pitchFamily="18" charset="0"/>
                      </a:rPr>
                      <m:t>𝜃</m:t>
                    </m:r>
                  </m:oMath>
                </a14:m>
                <a:r>
                  <a:rPr lang="es-MX" dirty="0"/>
                  <a:t> sería 5. Una vez realizada la segunda iteración la tabla sería:</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91544" y="548680"/>
                <a:ext cx="8229600" cy="4389120"/>
              </a:xfrm>
              <a:blipFill>
                <a:blip r:embed="rId2"/>
                <a:stretch>
                  <a:fillRect l="-1333" t="-1111"/>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graphicFrame>
            <p:nvGraphicFramePr>
              <p:cNvPr id="4" name="Marcador de contenido 5"/>
              <p:cNvGraphicFramePr>
                <a:graphicFrameLocks/>
              </p:cNvGraphicFramePr>
              <p:nvPr>
                <p:extLst/>
              </p:nvPr>
            </p:nvGraphicFramePr>
            <p:xfrm>
              <a:off x="3766172" y="3133935"/>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=1</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=4</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=15</m:t>
                                </m:r>
                              </m:oMath>
                            </m:oMathPara>
                          </a14:m>
                          <a:endParaRPr lang="es-MX" dirty="0"/>
                        </a:p>
                      </a:txBody>
                      <a:tcPr/>
                    </a:tc>
                    <a:extLst>
                      <a:ext uri="{0D108BD9-81ED-4DB2-BD59-A6C34878D82A}">
                        <a16:rowId xmlns:a16="http://schemas.microsoft.com/office/drawing/2014/main" val="1814846629"/>
                      </a:ext>
                    </a:extLst>
                  </a:tr>
                </a:tbl>
              </a:graphicData>
            </a:graphic>
          </p:graphicFrame>
        </mc:Choice>
        <mc:Fallback>
          <p:graphicFrame>
            <p:nvGraphicFramePr>
              <p:cNvPr id="4" name="Marcador de contenido 5"/>
              <p:cNvGraphicFramePr>
                <a:graphicFrameLocks/>
              </p:cNvGraphicFramePr>
              <p:nvPr>
                <p:extLst/>
              </p:nvPr>
            </p:nvGraphicFramePr>
            <p:xfrm>
              <a:off x="3766172" y="3133935"/>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endParaRPr lang="es-MX"/>
                        </a:p>
                      </a:txBody>
                      <a:tcPr>
                        <a:blipFill>
                          <a:blip r:embed="rId3"/>
                          <a:stretch>
                            <a:fillRect r="-298936"/>
                          </a:stretch>
                        </a:blipFill>
                      </a:tcPr>
                    </a:tc>
                    <a:tc>
                      <a:txBody>
                        <a:bodyPr/>
                        <a:lstStyle/>
                        <a:p>
                          <a:endParaRPr lang="es-MX"/>
                        </a:p>
                      </a:txBody>
                      <a:tcPr>
                        <a:blipFill>
                          <a:blip r:embed="rId3"/>
                          <a:stretch>
                            <a:fillRect l="-100535" r="-200535"/>
                          </a:stretch>
                        </a:blipFill>
                      </a:tcPr>
                    </a:tc>
                    <a:tc>
                      <a:txBody>
                        <a:bodyPr/>
                        <a:lstStyle/>
                        <a:p>
                          <a:endParaRPr lang="es-MX"/>
                        </a:p>
                      </a:txBody>
                      <a:tcPr>
                        <a:blipFill>
                          <a:blip r:embed="rId3"/>
                          <a:stretch>
                            <a:fillRect l="-199468" r="-99468"/>
                          </a:stretch>
                        </a:blipFill>
                      </a:tcPr>
                    </a:tc>
                    <a:tc>
                      <a:txBody>
                        <a:bodyPr/>
                        <a:lstStyle/>
                        <a:p>
                          <a:endParaRPr lang="es-MX"/>
                        </a:p>
                      </a:txBody>
                      <a:tcPr>
                        <a:blipFill>
                          <a:blip r:embed="rId3"/>
                          <a:stretch>
                            <a:fillRect l="-301070"/>
                          </a:stretch>
                        </a:blipFill>
                      </a:tcPr>
                    </a:tc>
                    <a:extLst>
                      <a:ext uri="{0D108BD9-81ED-4DB2-BD59-A6C34878D82A}">
                        <a16:rowId xmlns:a16="http://schemas.microsoft.com/office/drawing/2014/main" val="1814846629"/>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a 4"/>
              <p:cNvGraphicFramePr>
                <a:graphicFrameLocks noGrp="1"/>
              </p:cNvGraphicFramePr>
              <p:nvPr>
                <p:extLst/>
              </p:nvPr>
            </p:nvGraphicFramePr>
            <p:xfrm>
              <a:off x="3817314" y="3733576"/>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r>
                            <a:rPr lang="es-MX" baseline="0" dirty="0"/>
                            <a:t>       </a:t>
                          </a:r>
                          <a:endParaRPr lang="es-MX" b="1" baseline="0" dirty="0"/>
                        </a:p>
                        <a:p>
                          <a:pPr algn="r"/>
                          <a:r>
                            <a:rPr lang="es-MX" dirty="0"/>
                            <a:t>-9</a:t>
                          </a:r>
                        </a:p>
                      </a:txBody>
                      <a:tcPr/>
                    </a:tc>
                    <a:tc>
                      <a:txBody>
                        <a:bodyPr/>
                        <a:lstStyle/>
                        <a:p>
                          <a:pPr algn="r"/>
                          <a:r>
                            <a:rPr lang="es-MX" dirty="0"/>
                            <a:t>2</a:t>
                          </a:r>
                        </a:p>
                        <a:p>
                          <a:pPr algn="ctr"/>
                          <a:r>
                            <a:rPr lang="es-MX" b="1" dirty="0"/>
                            <a:t>15-</a:t>
                          </a:r>
                          <a:r>
                            <a:rPr lang="el-GR" dirty="0"/>
                            <a:t>θ</a:t>
                          </a:r>
                          <a:endParaRPr lang="es-MX" b="1" dirty="0"/>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pPr algn="ctr"/>
                          <a:r>
                            <a:rPr lang="el-GR" dirty="0"/>
                            <a:t>θ</a:t>
                          </a:r>
                          <a:endParaRPr lang="es-MX" dirty="0"/>
                        </a:p>
                        <a:p>
                          <a:pPr algn="r"/>
                          <a:r>
                            <a:rPr lang="es-MX" dirty="0"/>
                            <a:t>4</a:t>
                          </a:r>
                        </a:p>
                      </a:txBody>
                      <a:tcPr/>
                    </a:tc>
                    <a:extLst>
                      <a:ext uri="{0D108BD9-81ED-4DB2-BD59-A6C34878D82A}">
                        <a16:rowId xmlns:a16="http://schemas.microsoft.com/office/drawing/2014/main" val="3655551345"/>
                      </a:ext>
                    </a:extLst>
                  </a:tr>
                  <a:tr h="559689">
                    <a:tc>
                      <a:txBody>
                        <a:bodyPr/>
                        <a:lstStyle/>
                        <a:p>
                          <a:pPr algn="r"/>
                          <a:r>
                            <a:rPr lang="es-MX" dirty="0"/>
                            <a:t>12</a:t>
                          </a:r>
                        </a:p>
                        <a:p>
                          <a:endParaRPr lang="es-MX" dirty="0"/>
                        </a:p>
                        <a:p>
                          <a:pPr algn="r"/>
                          <a:r>
                            <a:rPr lang="es-MX" dirty="0"/>
                            <a:t>-6</a:t>
                          </a:r>
                        </a:p>
                      </a:txBody>
                      <a:tcPr/>
                    </a:tc>
                    <a:tc>
                      <a:txBody>
                        <a:bodyPr/>
                        <a:lstStyle/>
                        <a:p>
                          <a:pPr algn="r"/>
                          <a:r>
                            <a:rPr lang="es-MX" dirty="0"/>
                            <a:t>7</a:t>
                          </a:r>
                        </a:p>
                        <a:p>
                          <a:pPr algn="ctr"/>
                          <a:r>
                            <a:rPr lang="el-GR" dirty="0"/>
                            <a:t>θ</a:t>
                          </a:r>
                          <a:r>
                            <a:rPr lang="es-MX" dirty="0"/>
                            <a:t>+0</a:t>
                          </a:r>
                        </a:p>
                        <a:p>
                          <a:pPr algn="r"/>
                          <a:endParaRPr lang="es-MX" b="0" dirty="0"/>
                        </a:p>
                      </a:txBody>
                      <a:tcPr/>
                    </a:tc>
                    <a:tc>
                      <a:txBody>
                        <a:bodyPr/>
                        <a:lstStyle/>
                        <a:p>
                          <a:pPr algn="r"/>
                          <a:r>
                            <a:rPr lang="es-MX" dirty="0"/>
                            <a:t>9</a:t>
                          </a:r>
                        </a:p>
                        <a:p>
                          <a:pPr algn="ctr"/>
                          <a:r>
                            <a:rPr lang="es-MX" b="1" dirty="0"/>
                            <a:t>15</a:t>
                          </a:r>
                        </a:p>
                        <a:p>
                          <a:pPr algn="r"/>
                          <a:endParaRPr lang="es-MX" b="1" dirty="0"/>
                        </a:p>
                      </a:txBody>
                      <a:tcPr/>
                    </a:tc>
                    <a:tc>
                      <a:txBody>
                        <a:bodyPr/>
                        <a:lstStyle/>
                        <a:p>
                          <a:pPr algn="r"/>
                          <a:r>
                            <a:rPr lang="es-MX" dirty="0"/>
                            <a:t>20</a:t>
                          </a:r>
                        </a:p>
                        <a:p>
                          <a:pPr/>
                          <a14:m>
                            <m:oMathPara xmlns:m="http://schemas.openxmlformats.org/officeDocument/2006/math">
                              <m:oMathParaPr>
                                <m:jc m:val="center"/>
                              </m:oMathParaPr>
                              <m:oMath xmlns:m="http://schemas.openxmlformats.org/officeDocument/2006/math">
                                <m:r>
                                  <a:rPr lang="es-MX" b="1" i="1" smtClean="0">
                                    <a:latin typeface="Cambria Math" panose="02040503050406030204" pitchFamily="18" charset="0"/>
                                  </a:rPr>
                                  <m:t>𝟏𝟎</m:t>
                                </m:r>
                                <m:r>
                                  <a:rPr lang="es-MX" b="1" i="1" smtClean="0">
                                    <a:latin typeface="Cambria Math" panose="02040503050406030204" pitchFamily="18" charset="0"/>
                                  </a:rPr>
                                  <m:t>−</m:t>
                                </m:r>
                                <m:r>
                                  <m:rPr>
                                    <m:nor/>
                                  </m:rPr>
                                  <a:rPr lang="el-GR" dirty="0" smtClean="0"/>
                                  <m:t>θ</m:t>
                                </m:r>
                              </m:oMath>
                            </m:oMathPara>
                          </a14:m>
                          <a:endParaRPr lang="es-MX" b="1" dirty="0"/>
                        </a:p>
                      </a:txBody>
                      <a:tcPr/>
                    </a:tc>
                    <a:extLst>
                      <a:ext uri="{0D108BD9-81ED-4DB2-BD59-A6C34878D82A}">
                        <a16:rowId xmlns:a16="http://schemas.microsoft.com/office/drawing/2014/main" val="1509431254"/>
                      </a:ext>
                    </a:extLst>
                  </a:tr>
                  <a:tr h="559689">
                    <a:tc>
                      <a:txBody>
                        <a:bodyPr/>
                        <a:lstStyle/>
                        <a:p>
                          <a:pPr algn="r"/>
                          <a:r>
                            <a:rPr lang="es-MX" dirty="0"/>
                            <a:t>4</a:t>
                          </a:r>
                        </a:p>
                        <a:p>
                          <a:pPr algn="ctr"/>
                          <a:r>
                            <a:rPr lang="es-MX" dirty="0"/>
                            <a:t>5</a:t>
                          </a:r>
                        </a:p>
                        <a:p>
                          <a:pPr algn="r"/>
                          <a:endParaRPr lang="es-MX" b="1" dirty="0"/>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pPr algn="r"/>
                          <a:r>
                            <a:rPr lang="es-MX" dirty="0"/>
                            <a:t>18</a:t>
                          </a:r>
                        </a:p>
                        <a:p>
                          <a:pPr/>
                          <a14:m>
                            <m:oMathPara xmlns:m="http://schemas.openxmlformats.org/officeDocument/2006/math">
                              <m:oMathParaPr>
                                <m:jc m:val="center"/>
                              </m:oMathParaPr>
                              <m:oMath xmlns:m="http://schemas.openxmlformats.org/officeDocument/2006/math">
                                <m:r>
                                  <a:rPr lang="es-MX" b="1" i="1" smtClean="0">
                                    <a:latin typeface="Cambria Math" panose="02040503050406030204" pitchFamily="18" charset="0"/>
                                  </a:rPr>
                                  <m:t>𝟓</m:t>
                                </m:r>
                              </m:oMath>
                            </m:oMathPara>
                          </a14:m>
                          <a:endParaRPr lang="es-MX" b="1" dirty="0"/>
                        </a:p>
                      </a:txBody>
                      <a:tcPr/>
                    </a:tc>
                    <a:extLst>
                      <a:ext uri="{0D108BD9-81ED-4DB2-BD59-A6C34878D82A}">
                        <a16:rowId xmlns:a16="http://schemas.microsoft.com/office/drawing/2014/main" val="3678232446"/>
                      </a:ext>
                    </a:extLst>
                  </a:tr>
                </a:tbl>
              </a:graphicData>
            </a:graphic>
          </p:graphicFrame>
        </mc:Choice>
        <mc:Fallback>
          <p:graphicFrame>
            <p:nvGraphicFramePr>
              <p:cNvPr id="5" name="Tabla 4"/>
              <p:cNvGraphicFramePr>
                <a:graphicFrameLocks noGrp="1"/>
              </p:cNvGraphicFramePr>
              <p:nvPr>
                <p:extLst/>
              </p:nvPr>
            </p:nvGraphicFramePr>
            <p:xfrm>
              <a:off x="3817314" y="3733576"/>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914400">
                    <a:tc>
                      <a:txBody>
                        <a:bodyPr/>
                        <a:lstStyle/>
                        <a:p>
                          <a:pPr algn="r"/>
                          <a:r>
                            <a:rPr lang="es-MX" dirty="0"/>
                            <a:t>10</a:t>
                          </a:r>
                        </a:p>
                        <a:p>
                          <a:r>
                            <a:rPr lang="es-MX" baseline="0" dirty="0"/>
                            <a:t>       </a:t>
                          </a:r>
                          <a:endParaRPr lang="es-MX" b="1" baseline="0" dirty="0"/>
                        </a:p>
                        <a:p>
                          <a:pPr algn="r"/>
                          <a:r>
                            <a:rPr lang="es-MX" dirty="0"/>
                            <a:t>-9</a:t>
                          </a:r>
                        </a:p>
                      </a:txBody>
                      <a:tcPr/>
                    </a:tc>
                    <a:tc>
                      <a:txBody>
                        <a:bodyPr/>
                        <a:lstStyle/>
                        <a:p>
                          <a:pPr algn="r"/>
                          <a:r>
                            <a:rPr lang="es-MX" dirty="0"/>
                            <a:t>2</a:t>
                          </a:r>
                        </a:p>
                        <a:p>
                          <a:pPr algn="ctr"/>
                          <a:r>
                            <a:rPr lang="es-MX" b="1" dirty="0"/>
                            <a:t>15-</a:t>
                          </a:r>
                          <a:r>
                            <a:rPr lang="el-GR" dirty="0"/>
                            <a:t>θ</a:t>
                          </a:r>
                          <a:endParaRPr lang="es-MX" b="1" dirty="0"/>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pPr algn="ctr"/>
                          <a:r>
                            <a:rPr lang="el-GR" dirty="0"/>
                            <a:t>θ</a:t>
                          </a:r>
                          <a:endParaRPr lang="es-MX" dirty="0"/>
                        </a:p>
                        <a:p>
                          <a:pPr algn="r"/>
                          <a:r>
                            <a:rPr lang="es-MX" dirty="0"/>
                            <a:t>4</a:t>
                          </a:r>
                        </a:p>
                      </a:txBody>
                      <a:tcPr/>
                    </a:tc>
                    <a:extLst>
                      <a:ext uri="{0D108BD9-81ED-4DB2-BD59-A6C34878D82A}">
                        <a16:rowId xmlns:a16="http://schemas.microsoft.com/office/drawing/2014/main" val="3655551345"/>
                      </a:ext>
                    </a:extLst>
                  </a:tr>
                  <a:tr h="914400">
                    <a:tc>
                      <a:txBody>
                        <a:bodyPr/>
                        <a:lstStyle/>
                        <a:p>
                          <a:pPr algn="r"/>
                          <a:r>
                            <a:rPr lang="es-MX" dirty="0"/>
                            <a:t>12</a:t>
                          </a:r>
                        </a:p>
                        <a:p>
                          <a:endParaRPr lang="es-MX" dirty="0"/>
                        </a:p>
                        <a:p>
                          <a:pPr algn="r"/>
                          <a:r>
                            <a:rPr lang="es-MX" dirty="0"/>
                            <a:t>-6</a:t>
                          </a:r>
                        </a:p>
                      </a:txBody>
                      <a:tcPr/>
                    </a:tc>
                    <a:tc>
                      <a:txBody>
                        <a:bodyPr/>
                        <a:lstStyle/>
                        <a:p>
                          <a:pPr algn="r"/>
                          <a:r>
                            <a:rPr lang="es-MX" dirty="0"/>
                            <a:t>7</a:t>
                          </a:r>
                        </a:p>
                        <a:p>
                          <a:pPr algn="ctr"/>
                          <a:r>
                            <a:rPr lang="el-GR" dirty="0"/>
                            <a:t>θ</a:t>
                          </a:r>
                          <a:r>
                            <a:rPr lang="es-MX" dirty="0"/>
                            <a:t>+0</a:t>
                          </a:r>
                        </a:p>
                        <a:p>
                          <a:pPr algn="r"/>
                          <a:endParaRPr lang="es-MX" b="0" dirty="0"/>
                        </a:p>
                      </a:txBody>
                      <a:tcPr/>
                    </a:tc>
                    <a:tc>
                      <a:txBody>
                        <a:bodyPr/>
                        <a:lstStyle/>
                        <a:p>
                          <a:pPr algn="r"/>
                          <a:r>
                            <a:rPr lang="es-MX" dirty="0"/>
                            <a:t>9</a:t>
                          </a:r>
                        </a:p>
                        <a:p>
                          <a:pPr algn="ctr"/>
                          <a:r>
                            <a:rPr lang="es-MX" b="1" dirty="0"/>
                            <a:t>15</a:t>
                          </a:r>
                        </a:p>
                        <a:p>
                          <a:pPr algn="r"/>
                          <a:endParaRPr lang="es-MX" b="1" dirty="0"/>
                        </a:p>
                      </a:txBody>
                      <a:tcPr/>
                    </a:tc>
                    <a:tc>
                      <a:txBody>
                        <a:bodyPr/>
                        <a:lstStyle/>
                        <a:p>
                          <a:endParaRPr lang="es-MX"/>
                        </a:p>
                      </a:txBody>
                      <a:tcPr>
                        <a:blipFill>
                          <a:blip r:embed="rId4"/>
                          <a:stretch>
                            <a:fillRect l="-415714" t="-102649" r="-1429" b="-109272"/>
                          </a:stretch>
                        </a:blipFill>
                      </a:tcPr>
                    </a:tc>
                    <a:extLst>
                      <a:ext uri="{0D108BD9-81ED-4DB2-BD59-A6C34878D82A}">
                        <a16:rowId xmlns:a16="http://schemas.microsoft.com/office/drawing/2014/main" val="1509431254"/>
                      </a:ext>
                    </a:extLst>
                  </a:tr>
                  <a:tr h="914400">
                    <a:tc>
                      <a:txBody>
                        <a:bodyPr/>
                        <a:lstStyle/>
                        <a:p>
                          <a:pPr algn="r"/>
                          <a:r>
                            <a:rPr lang="es-MX" dirty="0"/>
                            <a:t>4</a:t>
                          </a:r>
                        </a:p>
                        <a:p>
                          <a:pPr algn="ctr"/>
                          <a:r>
                            <a:rPr lang="es-MX" dirty="0"/>
                            <a:t>5</a:t>
                          </a:r>
                        </a:p>
                        <a:p>
                          <a:pPr algn="r"/>
                          <a:endParaRPr lang="es-MX" b="1" dirty="0"/>
                        </a:p>
                      </a:txBody>
                      <a:tcPr/>
                    </a:tc>
                    <a:tc>
                      <a:txBody>
                        <a:bodyPr/>
                        <a:lstStyle/>
                        <a:p>
                          <a:pPr algn="r"/>
                          <a:r>
                            <a:rPr lang="es-MX" dirty="0"/>
                            <a:t>14</a:t>
                          </a:r>
                        </a:p>
                        <a:p>
                          <a:pPr algn="ctr"/>
                          <a:endParaRPr lang="es-MX" dirty="0"/>
                        </a:p>
                        <a:p>
                          <a:pPr algn="r"/>
                          <a:r>
                            <a:rPr lang="es-MX" dirty="0"/>
                            <a:t>-9</a:t>
                          </a:r>
                        </a:p>
                      </a:txBody>
                      <a:tcPr/>
                    </a:tc>
                    <a:tc>
                      <a:txBody>
                        <a:bodyPr/>
                        <a:lstStyle/>
                        <a:p>
                          <a:pPr algn="r"/>
                          <a:r>
                            <a:rPr lang="es-MX" dirty="0"/>
                            <a:t>16</a:t>
                          </a:r>
                        </a:p>
                        <a:p>
                          <a:endParaRPr lang="es-MX" dirty="0"/>
                        </a:p>
                        <a:p>
                          <a:pPr algn="r"/>
                          <a:r>
                            <a:rPr lang="es-MX" dirty="0"/>
                            <a:t>-9</a:t>
                          </a:r>
                        </a:p>
                      </a:txBody>
                      <a:tcPr/>
                    </a:tc>
                    <a:tc>
                      <a:txBody>
                        <a:bodyPr/>
                        <a:lstStyle/>
                        <a:p>
                          <a:endParaRPr lang="es-MX"/>
                        </a:p>
                      </a:txBody>
                      <a:tcPr>
                        <a:blipFill>
                          <a:blip r:embed="rId4"/>
                          <a:stretch>
                            <a:fillRect l="-415714" t="-204000" r="-1429" b="-10000"/>
                          </a:stretch>
                        </a:blipFill>
                      </a:tcPr>
                    </a:tc>
                    <a:extLst>
                      <a:ext uri="{0D108BD9-81ED-4DB2-BD59-A6C34878D82A}">
                        <a16:rowId xmlns:a16="http://schemas.microsoft.com/office/drawing/2014/main" val="367823244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a 5"/>
              <p:cNvGraphicFramePr>
                <a:graphicFrameLocks noGrp="1"/>
              </p:cNvGraphicFramePr>
              <p:nvPr>
                <p:extLst/>
              </p:nvPr>
            </p:nvGraphicFramePr>
            <p:xfrm>
              <a:off x="2927648" y="3781608"/>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extLst>
                      <a:ext uri="{0D108BD9-81ED-4DB2-BD59-A6C34878D82A}">
                        <a16:rowId xmlns:a16="http://schemas.microsoft.com/office/drawing/2014/main" val="2506488309"/>
                      </a:ext>
                    </a:extLst>
                  </a:tr>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=5</m:t>
                                </m:r>
                              </m:oMath>
                            </m:oMathPara>
                          </a14:m>
                          <a:endParaRPr lang="es-MX" dirty="0"/>
                        </a:p>
                      </a:txBody>
                      <a:tcPr/>
                    </a:tc>
                    <a:extLst>
                      <a:ext uri="{0D108BD9-81ED-4DB2-BD59-A6C34878D82A}">
                        <a16:rowId xmlns:a16="http://schemas.microsoft.com/office/drawing/2014/main" val="341734232"/>
                      </a:ext>
                    </a:extLst>
                  </a:tr>
                  <a:tr h="586864">
                    <a:tc>
                      <a:txBody>
                        <a:bodyPr/>
                        <a:lstStyle/>
                        <a:p>
                          <a:endParaRPr lang="es-MX" dirty="0"/>
                        </a:p>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=3</m:t>
                                </m:r>
                              </m:oMath>
                            </m:oMathPara>
                          </a14:m>
                          <a:endParaRPr lang="es-MX" dirty="0"/>
                        </a:p>
                      </a:txBody>
                      <a:tcPr/>
                    </a:tc>
                    <a:extLst>
                      <a:ext uri="{0D108BD9-81ED-4DB2-BD59-A6C34878D82A}">
                        <a16:rowId xmlns:a16="http://schemas.microsoft.com/office/drawing/2014/main" val="279432413"/>
                      </a:ext>
                    </a:extLst>
                  </a:tr>
                </a:tbl>
              </a:graphicData>
            </a:graphic>
          </p:graphicFrame>
        </mc:Choice>
        <mc:Fallback>
          <p:graphicFrame>
            <p:nvGraphicFramePr>
              <p:cNvPr id="6" name="Tabla 5"/>
              <p:cNvGraphicFramePr>
                <a:graphicFrameLocks noGrp="1"/>
              </p:cNvGraphicFramePr>
              <p:nvPr>
                <p:extLst/>
              </p:nvPr>
            </p:nvGraphicFramePr>
            <p:xfrm>
              <a:off x="2927648" y="3781608"/>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640080">
                    <a:tc>
                      <a:txBody>
                        <a:bodyPr/>
                        <a:lstStyle/>
                        <a:p>
                          <a:endParaRPr lang="es-MX"/>
                        </a:p>
                      </a:txBody>
                      <a:tcPr>
                        <a:blipFill>
                          <a:blip r:embed="rId5"/>
                          <a:stretch>
                            <a:fillRect b="-243810"/>
                          </a:stretch>
                        </a:blipFill>
                      </a:tcPr>
                    </a:tc>
                    <a:extLst>
                      <a:ext uri="{0D108BD9-81ED-4DB2-BD59-A6C34878D82A}">
                        <a16:rowId xmlns:a16="http://schemas.microsoft.com/office/drawing/2014/main" val="2506488309"/>
                      </a:ext>
                    </a:extLst>
                  </a:tr>
                  <a:tr h="640080">
                    <a:tc>
                      <a:txBody>
                        <a:bodyPr/>
                        <a:lstStyle/>
                        <a:p>
                          <a:endParaRPr lang="es-MX"/>
                        </a:p>
                      </a:txBody>
                      <a:tcPr>
                        <a:blipFill>
                          <a:blip r:embed="rId5"/>
                          <a:stretch>
                            <a:fillRect t="-99057" b="-141509"/>
                          </a:stretch>
                        </a:blipFill>
                      </a:tcPr>
                    </a:tc>
                    <a:extLst>
                      <a:ext uri="{0D108BD9-81ED-4DB2-BD59-A6C34878D82A}">
                        <a16:rowId xmlns:a16="http://schemas.microsoft.com/office/drawing/2014/main" val="341734232"/>
                      </a:ext>
                    </a:extLst>
                  </a:tr>
                  <a:tr h="914400">
                    <a:tc>
                      <a:txBody>
                        <a:bodyPr/>
                        <a:lstStyle/>
                        <a:p>
                          <a:endParaRPr lang="es-MX"/>
                        </a:p>
                      </a:txBody>
                      <a:tcPr>
                        <a:blipFill>
                          <a:blip r:embed="rId5"/>
                          <a:stretch>
                            <a:fillRect t="-140667"/>
                          </a:stretch>
                        </a:blipFill>
                      </a:tcPr>
                    </a:tc>
                    <a:extLst>
                      <a:ext uri="{0D108BD9-81ED-4DB2-BD59-A6C34878D82A}">
                        <a16:rowId xmlns:a16="http://schemas.microsoft.com/office/drawing/2014/main" val="279432413"/>
                      </a:ext>
                    </a:extLst>
                  </a:tr>
                </a:tbl>
              </a:graphicData>
            </a:graphic>
          </p:graphicFrame>
        </mc:Fallback>
      </mc:AlternateContent>
      <p:graphicFrame>
        <p:nvGraphicFramePr>
          <p:cNvPr id="7" name="Tabla 6"/>
          <p:cNvGraphicFramePr>
            <a:graphicFrameLocks noGrp="1"/>
          </p:cNvGraphicFramePr>
          <p:nvPr>
            <p:extLst/>
          </p:nvPr>
        </p:nvGraphicFramePr>
        <p:xfrm>
          <a:off x="2631551" y="6514544"/>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8" name="Tabla 7"/>
          <p:cNvGraphicFramePr>
            <a:graphicFrameLocks noGrp="1"/>
          </p:cNvGraphicFramePr>
          <p:nvPr>
            <p:extLst/>
          </p:nvPr>
        </p:nvGraphicFramePr>
        <p:xfrm>
          <a:off x="8209802" y="2989720"/>
          <a:ext cx="2185900" cy="3263189"/>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p>
                      <a:endParaRPr lang="es-MX" b="1" dirty="0"/>
                    </a:p>
                    <a:p>
                      <a:endParaRPr lang="es-MX" b="1" dirty="0"/>
                    </a:p>
                    <a:p>
                      <a:endParaRPr lang="es-MX" b="1" dirty="0"/>
                    </a:p>
                  </a:txBody>
                  <a:tcPr/>
                </a:tc>
                <a:extLst>
                  <a:ext uri="{0D108BD9-81ED-4DB2-BD59-A6C34878D82A}">
                    <a16:rowId xmlns:a16="http://schemas.microsoft.com/office/drawing/2014/main" val="2628257246"/>
                  </a:ext>
                </a:extLst>
              </a:tr>
              <a:tr h="614854">
                <a:tc>
                  <a:txBody>
                    <a:bodyPr/>
                    <a:lstStyle/>
                    <a:p>
                      <a:r>
                        <a:rPr lang="es-MX" b="1" dirty="0"/>
                        <a:t>25</a:t>
                      </a:r>
                    </a:p>
                    <a:p>
                      <a:endParaRPr lang="es-MX" b="1" dirty="0"/>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9" name="CuadroTexto 8"/>
          <p:cNvSpPr txBox="1"/>
          <p:nvPr/>
        </p:nvSpPr>
        <p:spPr>
          <a:xfrm>
            <a:off x="2078778" y="4429680"/>
            <a:ext cx="1080120" cy="369332"/>
          </a:xfrm>
          <a:prstGeom prst="rect">
            <a:avLst/>
          </a:prstGeom>
          <a:noFill/>
        </p:spPr>
        <p:txBody>
          <a:bodyPr wrap="square" rtlCol="0">
            <a:spAutoFit/>
          </a:bodyPr>
          <a:lstStyle/>
          <a:p>
            <a:r>
              <a:rPr lang="es-MX" dirty="0"/>
              <a:t>Silo</a:t>
            </a:r>
          </a:p>
        </p:txBody>
      </p:sp>
      <p:cxnSp>
        <p:nvCxnSpPr>
          <p:cNvPr id="11" name="Conector recto de flecha 10"/>
          <p:cNvCxnSpPr/>
          <p:nvPr/>
        </p:nvCxnSpPr>
        <p:spPr>
          <a:xfrm flipH="1">
            <a:off x="5812760" y="5103496"/>
            <a:ext cx="1579384" cy="1680"/>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2" name="Conector recto de flecha 11"/>
          <p:cNvCxnSpPr/>
          <p:nvPr/>
        </p:nvCxnSpPr>
        <p:spPr>
          <a:xfrm flipV="1">
            <a:off x="5765266" y="4134910"/>
            <a:ext cx="1770894" cy="15443"/>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3" name="Conector recto de flecha 12"/>
          <p:cNvCxnSpPr/>
          <p:nvPr/>
        </p:nvCxnSpPr>
        <p:spPr>
          <a:xfrm>
            <a:off x="7775420" y="4429680"/>
            <a:ext cx="13936" cy="349300"/>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p:cNvCxnSpPr/>
          <p:nvPr/>
        </p:nvCxnSpPr>
        <p:spPr>
          <a:xfrm flipV="1">
            <a:off x="5519936" y="4365104"/>
            <a:ext cx="0" cy="572696"/>
          </a:xfrm>
          <a:prstGeom prst="straightConnector1">
            <a:avLst/>
          </a:prstGeom>
          <a:ln w="31750">
            <a:prstDash val="sysDot"/>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8481581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19536" y="332656"/>
                <a:ext cx="8229600" cy="4389120"/>
              </a:xfrm>
            </p:spPr>
            <p:txBody>
              <a:bodyPr/>
              <a:lstStyle/>
              <a:p>
                <a:pPr marL="0" indent="0">
                  <a:buNone/>
                </a:pPr>
                <a:r>
                  <a:rPr lang="es-MX" dirty="0"/>
                  <a:t>Como logramos apreciar en la tabla anterior, la variable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14</m:t>
                        </m:r>
                      </m:sub>
                    </m:sSub>
                  </m:oMath>
                </a14:m>
                <a:r>
                  <a:rPr lang="es-MX" dirty="0"/>
                  <a:t> tiene valor positivo por lo que tendríamos que realizar otra iteración por lo que tabla quedaría: </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19536" y="332656"/>
                <a:ext cx="8229600" cy="4389120"/>
              </a:xfrm>
              <a:blipFill>
                <a:blip r:embed="rId2"/>
                <a:stretch>
                  <a:fillRect l="-1333" t="-1250"/>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graphicFrame>
            <p:nvGraphicFramePr>
              <p:cNvPr id="4" name="Marcador de contenido 5"/>
              <p:cNvGraphicFramePr>
                <a:graphicFrameLocks/>
              </p:cNvGraphicFramePr>
              <p:nvPr>
                <p:extLst/>
              </p:nvPr>
            </p:nvGraphicFramePr>
            <p:xfrm>
              <a:off x="3462914" y="2061048"/>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1</m:t>
                                    </m:r>
                                  </m:sub>
                                </m:sSub>
                                <m:r>
                                  <a:rPr lang="es-MX" b="0" i="1" smtClean="0">
                                    <a:latin typeface="Cambria Math" panose="02040503050406030204" pitchFamily="18" charset="0"/>
                                  </a:rPr>
                                  <m:t>=−3</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2</m:t>
                                    </m:r>
                                  </m:sub>
                                </m:sSub>
                                <m:r>
                                  <a:rPr lang="es-MX" b="0" i="1" smtClean="0">
                                    <a:latin typeface="Cambria Math" panose="02040503050406030204" pitchFamily="18" charset="0"/>
                                  </a:rPr>
                                  <m:t>=2</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3</m:t>
                                    </m:r>
                                  </m:sub>
                                </m:sSub>
                                <m:r>
                                  <a:rPr lang="es-MX" b="0" i="1" smtClean="0">
                                    <a:latin typeface="Cambria Math" panose="02040503050406030204" pitchFamily="18" charset="0"/>
                                  </a:rPr>
                                  <m:t>=4</m:t>
                                </m:r>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𝑣</m:t>
                                    </m:r>
                                  </m:e>
                                  <m:sub>
                                    <m:r>
                                      <a:rPr lang="es-MX" b="0" i="1" smtClean="0">
                                        <a:latin typeface="Cambria Math" panose="02040503050406030204" pitchFamily="18" charset="0"/>
                                      </a:rPr>
                                      <m:t>4</m:t>
                                    </m:r>
                                  </m:sub>
                                </m:sSub>
                                <m:r>
                                  <a:rPr lang="es-MX" b="0" i="1" smtClean="0">
                                    <a:latin typeface="Cambria Math" panose="02040503050406030204" pitchFamily="18" charset="0"/>
                                  </a:rPr>
                                  <m:t>=11</m:t>
                                </m:r>
                              </m:oMath>
                            </m:oMathPara>
                          </a14:m>
                          <a:endParaRPr lang="es-MX" dirty="0"/>
                        </a:p>
                      </a:txBody>
                      <a:tcPr/>
                    </a:tc>
                    <a:extLst>
                      <a:ext uri="{0D108BD9-81ED-4DB2-BD59-A6C34878D82A}">
                        <a16:rowId xmlns:a16="http://schemas.microsoft.com/office/drawing/2014/main" val="1814846629"/>
                      </a:ext>
                    </a:extLst>
                  </a:tr>
                </a:tbl>
              </a:graphicData>
            </a:graphic>
          </p:graphicFrame>
        </mc:Choice>
        <mc:Fallback>
          <p:graphicFrame>
            <p:nvGraphicFramePr>
              <p:cNvPr id="4" name="Marcador de contenido 5"/>
              <p:cNvGraphicFramePr>
                <a:graphicFrameLocks/>
              </p:cNvGraphicFramePr>
              <p:nvPr>
                <p:extLst/>
              </p:nvPr>
            </p:nvGraphicFramePr>
            <p:xfrm>
              <a:off x="3462914" y="2061048"/>
              <a:ext cx="4562076" cy="503857"/>
            </p:xfrm>
            <a:graphic>
              <a:graphicData uri="http://schemas.openxmlformats.org/drawingml/2006/table">
                <a:tbl>
                  <a:tblPr firstRow="1" bandRow="1">
                    <a:tableStyleId>{2D5ABB26-0587-4C30-8999-92F81FD0307C}</a:tableStyleId>
                  </a:tblPr>
                  <a:tblGrid>
                    <a:gridCol w="1140519">
                      <a:extLst>
                        <a:ext uri="{9D8B030D-6E8A-4147-A177-3AD203B41FA5}">
                          <a16:colId xmlns:a16="http://schemas.microsoft.com/office/drawing/2014/main" val="3257161186"/>
                        </a:ext>
                      </a:extLst>
                    </a:gridCol>
                    <a:gridCol w="1140519">
                      <a:extLst>
                        <a:ext uri="{9D8B030D-6E8A-4147-A177-3AD203B41FA5}">
                          <a16:colId xmlns:a16="http://schemas.microsoft.com/office/drawing/2014/main" val="1416157348"/>
                        </a:ext>
                      </a:extLst>
                    </a:gridCol>
                    <a:gridCol w="1140519">
                      <a:extLst>
                        <a:ext uri="{9D8B030D-6E8A-4147-A177-3AD203B41FA5}">
                          <a16:colId xmlns:a16="http://schemas.microsoft.com/office/drawing/2014/main" val="2931232167"/>
                        </a:ext>
                      </a:extLst>
                    </a:gridCol>
                    <a:gridCol w="1140519">
                      <a:extLst>
                        <a:ext uri="{9D8B030D-6E8A-4147-A177-3AD203B41FA5}">
                          <a16:colId xmlns:a16="http://schemas.microsoft.com/office/drawing/2014/main" val="4244170931"/>
                        </a:ext>
                      </a:extLst>
                    </a:gridCol>
                  </a:tblGrid>
                  <a:tr h="503857">
                    <a:tc>
                      <a:txBody>
                        <a:bodyPr/>
                        <a:lstStyle/>
                        <a:p>
                          <a:endParaRPr lang="es-MX"/>
                        </a:p>
                      </a:txBody>
                      <a:tcPr>
                        <a:blipFill>
                          <a:blip r:embed="rId3"/>
                          <a:stretch>
                            <a:fillRect r="-300535"/>
                          </a:stretch>
                        </a:blipFill>
                      </a:tcPr>
                    </a:tc>
                    <a:tc>
                      <a:txBody>
                        <a:bodyPr/>
                        <a:lstStyle/>
                        <a:p>
                          <a:endParaRPr lang="es-MX"/>
                        </a:p>
                      </a:txBody>
                      <a:tcPr>
                        <a:blipFill>
                          <a:blip r:embed="rId3"/>
                          <a:stretch>
                            <a:fillRect l="-99468" r="-198936"/>
                          </a:stretch>
                        </a:blipFill>
                      </a:tcPr>
                    </a:tc>
                    <a:tc>
                      <a:txBody>
                        <a:bodyPr/>
                        <a:lstStyle/>
                        <a:p>
                          <a:endParaRPr lang="es-MX"/>
                        </a:p>
                      </a:txBody>
                      <a:tcPr>
                        <a:blipFill>
                          <a:blip r:embed="rId3"/>
                          <a:stretch>
                            <a:fillRect l="-200535" r="-100000"/>
                          </a:stretch>
                        </a:blipFill>
                      </a:tcPr>
                    </a:tc>
                    <a:tc>
                      <a:txBody>
                        <a:bodyPr/>
                        <a:lstStyle/>
                        <a:p>
                          <a:endParaRPr lang="es-MX"/>
                        </a:p>
                      </a:txBody>
                      <a:tcPr>
                        <a:blipFill>
                          <a:blip r:embed="rId3"/>
                          <a:stretch>
                            <a:fillRect l="-300535"/>
                          </a:stretch>
                        </a:blipFill>
                      </a:tcPr>
                    </a:tc>
                    <a:extLst>
                      <a:ext uri="{0D108BD9-81ED-4DB2-BD59-A6C34878D82A}">
                        <a16:rowId xmlns:a16="http://schemas.microsoft.com/office/drawing/2014/main" val="1814846629"/>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a 4"/>
              <p:cNvGraphicFramePr>
                <a:graphicFrameLocks noGrp="1"/>
              </p:cNvGraphicFramePr>
              <p:nvPr>
                <p:extLst/>
              </p:nvPr>
            </p:nvGraphicFramePr>
            <p:xfrm>
              <a:off x="3514056" y="2660689"/>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559689">
                    <a:tc>
                      <a:txBody>
                        <a:bodyPr/>
                        <a:lstStyle/>
                        <a:p>
                          <a:pPr algn="r"/>
                          <a:r>
                            <a:rPr lang="es-MX" dirty="0"/>
                            <a:t>10</a:t>
                          </a:r>
                        </a:p>
                        <a:p>
                          <a:r>
                            <a:rPr lang="es-MX" baseline="0" dirty="0"/>
                            <a:t>       </a:t>
                          </a:r>
                          <a:endParaRPr lang="es-MX" b="1" baseline="0" dirty="0"/>
                        </a:p>
                        <a:p>
                          <a:pPr algn="r"/>
                          <a:r>
                            <a:rPr lang="es-MX" dirty="0"/>
                            <a:t>-13</a:t>
                          </a:r>
                        </a:p>
                      </a:txBody>
                      <a:tcPr/>
                    </a:tc>
                    <a:tc>
                      <a:txBody>
                        <a:bodyPr/>
                        <a:lstStyle/>
                        <a:p>
                          <a:pPr algn="r"/>
                          <a:r>
                            <a:rPr lang="es-MX" dirty="0"/>
                            <a:t>2</a:t>
                          </a:r>
                        </a:p>
                        <a:p>
                          <a:pPr algn="ctr"/>
                          <a:r>
                            <a:rPr lang="es-MX" b="1" dirty="0"/>
                            <a:t>5</a:t>
                          </a:r>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r>
                            <a:rPr lang="es-MX" b="1" dirty="0"/>
                            <a:t>10</a:t>
                          </a:r>
                        </a:p>
                        <a:p>
                          <a:pPr algn="r"/>
                          <a:endParaRPr lang="es-MX" dirty="0"/>
                        </a:p>
                      </a:txBody>
                      <a:tcPr/>
                    </a:tc>
                    <a:extLst>
                      <a:ext uri="{0D108BD9-81ED-4DB2-BD59-A6C34878D82A}">
                        <a16:rowId xmlns:a16="http://schemas.microsoft.com/office/drawing/2014/main" val="3655551345"/>
                      </a:ext>
                    </a:extLst>
                  </a:tr>
                  <a:tr h="559689">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10</a:t>
                          </a:r>
                        </a:p>
                      </a:txBody>
                      <a:tcPr/>
                    </a:tc>
                    <a:tc>
                      <a:txBody>
                        <a:bodyPr/>
                        <a:lstStyle/>
                        <a:p>
                          <a:pPr algn="r"/>
                          <a:r>
                            <a:rPr lang="es-MX" dirty="0"/>
                            <a:t>9</a:t>
                          </a:r>
                        </a:p>
                        <a:p>
                          <a:pPr algn="ctr"/>
                          <a:r>
                            <a:rPr lang="es-MX" b="1" dirty="0"/>
                            <a:t>15</a:t>
                          </a:r>
                        </a:p>
                      </a:txBody>
                      <a:tcPr/>
                    </a:tc>
                    <a:tc>
                      <a:txBody>
                        <a:bodyPr/>
                        <a:lstStyle/>
                        <a:p>
                          <a:pPr algn="r"/>
                          <a:r>
                            <a:rPr lang="es-MX" dirty="0"/>
                            <a:t>20</a:t>
                          </a:r>
                        </a:p>
                        <a:p>
                          <a:endParaRPr lang="es-MX" b="1" dirty="0"/>
                        </a:p>
                        <a:p>
                          <a:pPr algn="r"/>
                          <a:r>
                            <a:rPr lang="es-MX" b="1" dirty="0"/>
                            <a:t>-4</a:t>
                          </a:r>
                        </a:p>
                      </a:txBody>
                      <a:tcPr/>
                    </a:tc>
                    <a:extLst>
                      <a:ext uri="{0D108BD9-81ED-4DB2-BD59-A6C34878D82A}">
                        <a16:rowId xmlns:a16="http://schemas.microsoft.com/office/drawing/2014/main" val="1509431254"/>
                      </a:ext>
                    </a:extLst>
                  </a:tr>
                  <a:tr h="559689">
                    <a:tc>
                      <a:txBody>
                        <a:bodyPr/>
                        <a:lstStyle/>
                        <a:p>
                          <a:pPr algn="r"/>
                          <a:r>
                            <a:rPr lang="es-MX" dirty="0"/>
                            <a:t>4</a:t>
                          </a:r>
                        </a:p>
                        <a:p>
                          <a:pPr algn="ctr"/>
                          <a:r>
                            <a:rPr lang="es-MX" b="1" dirty="0"/>
                            <a:t>5</a:t>
                          </a:r>
                        </a:p>
                        <a:p>
                          <a:pPr algn="r"/>
                          <a:r>
                            <a:rPr lang="es-MX" b="1" dirty="0"/>
                            <a:t>9</a:t>
                          </a:r>
                        </a:p>
                      </a:txBody>
                      <a:tcPr/>
                    </a:tc>
                    <a:tc>
                      <a:txBody>
                        <a:bodyPr/>
                        <a:lstStyle/>
                        <a:p>
                          <a:pPr algn="r"/>
                          <a:r>
                            <a:rPr lang="es-MX" dirty="0"/>
                            <a:t>14</a:t>
                          </a:r>
                        </a:p>
                        <a:p>
                          <a:pPr algn="ctr"/>
                          <a:endParaRPr lang="es-MX" dirty="0"/>
                        </a:p>
                        <a:p>
                          <a:pPr algn="r"/>
                          <a:r>
                            <a:rPr lang="es-MX" dirty="0"/>
                            <a:t>-5</a:t>
                          </a:r>
                        </a:p>
                      </a:txBody>
                      <a:tcPr/>
                    </a:tc>
                    <a:tc>
                      <a:txBody>
                        <a:bodyPr/>
                        <a:lstStyle/>
                        <a:p>
                          <a:pPr algn="r"/>
                          <a:r>
                            <a:rPr lang="es-MX" dirty="0"/>
                            <a:t>16</a:t>
                          </a:r>
                        </a:p>
                        <a:p>
                          <a:endParaRPr lang="es-MX" dirty="0"/>
                        </a:p>
                        <a:p>
                          <a:pPr algn="r"/>
                          <a:r>
                            <a:rPr lang="es-MX" dirty="0"/>
                            <a:t>-5</a:t>
                          </a:r>
                        </a:p>
                      </a:txBody>
                      <a:tcPr/>
                    </a:tc>
                    <a:tc>
                      <a:txBody>
                        <a:bodyPr/>
                        <a:lstStyle/>
                        <a:p>
                          <a:pPr algn="r"/>
                          <a:r>
                            <a:rPr lang="es-MX" dirty="0"/>
                            <a:t>18</a:t>
                          </a:r>
                        </a:p>
                        <a:p>
                          <a:pPr/>
                          <a14:m>
                            <m:oMathPara xmlns:m="http://schemas.openxmlformats.org/officeDocument/2006/math">
                              <m:oMathParaPr>
                                <m:jc m:val="center"/>
                              </m:oMathParaPr>
                              <m:oMath xmlns:m="http://schemas.openxmlformats.org/officeDocument/2006/math">
                                <m:r>
                                  <a:rPr lang="es-MX" b="1" i="1" smtClean="0">
                                    <a:latin typeface="Cambria Math" panose="02040503050406030204" pitchFamily="18" charset="0"/>
                                  </a:rPr>
                                  <m:t>𝟓</m:t>
                                </m:r>
                              </m:oMath>
                            </m:oMathPara>
                          </a14:m>
                          <a:endParaRPr lang="es-MX" b="1" dirty="0"/>
                        </a:p>
                      </a:txBody>
                      <a:tcPr/>
                    </a:tc>
                    <a:extLst>
                      <a:ext uri="{0D108BD9-81ED-4DB2-BD59-A6C34878D82A}">
                        <a16:rowId xmlns:a16="http://schemas.microsoft.com/office/drawing/2014/main" val="3678232446"/>
                      </a:ext>
                    </a:extLst>
                  </a:tr>
                </a:tbl>
              </a:graphicData>
            </a:graphic>
          </p:graphicFrame>
        </mc:Choice>
        <mc:Fallback>
          <p:graphicFrame>
            <p:nvGraphicFramePr>
              <p:cNvPr id="5" name="Tabla 4"/>
              <p:cNvGraphicFramePr>
                <a:graphicFrameLocks noGrp="1"/>
              </p:cNvGraphicFramePr>
              <p:nvPr>
                <p:extLst/>
              </p:nvPr>
            </p:nvGraphicFramePr>
            <p:xfrm>
              <a:off x="3514056" y="2660689"/>
              <a:ext cx="4392488" cy="2743200"/>
            </p:xfrm>
            <a:graphic>
              <a:graphicData uri="http://schemas.openxmlformats.org/drawingml/2006/table">
                <a:tbl>
                  <a:tblPr firstRow="1" bandRow="1">
                    <a:tableStyleId>{5940675A-B579-460E-94D1-54222C63F5DA}</a:tableStyleId>
                  </a:tblPr>
                  <a:tblGrid>
                    <a:gridCol w="1093440">
                      <a:extLst>
                        <a:ext uri="{9D8B030D-6E8A-4147-A177-3AD203B41FA5}">
                          <a16:colId xmlns:a16="http://schemas.microsoft.com/office/drawing/2014/main" val="163736045"/>
                        </a:ext>
                      </a:extLst>
                    </a:gridCol>
                    <a:gridCol w="1224136">
                      <a:extLst>
                        <a:ext uri="{9D8B030D-6E8A-4147-A177-3AD203B41FA5}">
                          <a16:colId xmlns:a16="http://schemas.microsoft.com/office/drawing/2014/main" val="3027241208"/>
                        </a:ext>
                      </a:extLst>
                    </a:gridCol>
                    <a:gridCol w="1224136">
                      <a:extLst>
                        <a:ext uri="{9D8B030D-6E8A-4147-A177-3AD203B41FA5}">
                          <a16:colId xmlns:a16="http://schemas.microsoft.com/office/drawing/2014/main" val="2597561662"/>
                        </a:ext>
                      </a:extLst>
                    </a:gridCol>
                    <a:gridCol w="850776">
                      <a:extLst>
                        <a:ext uri="{9D8B030D-6E8A-4147-A177-3AD203B41FA5}">
                          <a16:colId xmlns:a16="http://schemas.microsoft.com/office/drawing/2014/main" val="4149227598"/>
                        </a:ext>
                      </a:extLst>
                    </a:gridCol>
                  </a:tblGrid>
                  <a:tr h="914400">
                    <a:tc>
                      <a:txBody>
                        <a:bodyPr/>
                        <a:lstStyle/>
                        <a:p>
                          <a:pPr algn="r"/>
                          <a:r>
                            <a:rPr lang="es-MX" dirty="0"/>
                            <a:t>10</a:t>
                          </a:r>
                        </a:p>
                        <a:p>
                          <a:r>
                            <a:rPr lang="es-MX" baseline="0" dirty="0"/>
                            <a:t>       </a:t>
                          </a:r>
                          <a:endParaRPr lang="es-MX" b="1" baseline="0" dirty="0"/>
                        </a:p>
                        <a:p>
                          <a:pPr algn="r"/>
                          <a:r>
                            <a:rPr lang="es-MX" dirty="0"/>
                            <a:t>-13</a:t>
                          </a:r>
                        </a:p>
                      </a:txBody>
                      <a:tcPr/>
                    </a:tc>
                    <a:tc>
                      <a:txBody>
                        <a:bodyPr/>
                        <a:lstStyle/>
                        <a:p>
                          <a:pPr algn="r"/>
                          <a:r>
                            <a:rPr lang="es-MX" dirty="0"/>
                            <a:t>2</a:t>
                          </a:r>
                        </a:p>
                        <a:p>
                          <a:pPr algn="ctr"/>
                          <a:r>
                            <a:rPr lang="es-MX" b="1" dirty="0"/>
                            <a:t>5</a:t>
                          </a:r>
                        </a:p>
                      </a:txBody>
                      <a:tcPr/>
                    </a:tc>
                    <a:tc>
                      <a:txBody>
                        <a:bodyPr/>
                        <a:lstStyle/>
                        <a:p>
                          <a:pPr algn="r"/>
                          <a:r>
                            <a:rPr lang="es-MX" dirty="0"/>
                            <a:t>20</a:t>
                          </a:r>
                        </a:p>
                        <a:p>
                          <a:endParaRPr lang="es-MX" dirty="0"/>
                        </a:p>
                        <a:p>
                          <a:pPr algn="r"/>
                          <a:r>
                            <a:rPr lang="es-MX" dirty="0"/>
                            <a:t>-16</a:t>
                          </a:r>
                        </a:p>
                      </a:txBody>
                      <a:tcPr/>
                    </a:tc>
                    <a:tc>
                      <a:txBody>
                        <a:bodyPr/>
                        <a:lstStyle/>
                        <a:p>
                          <a:pPr algn="r"/>
                          <a:r>
                            <a:rPr lang="es-MX" dirty="0"/>
                            <a:t>11</a:t>
                          </a:r>
                        </a:p>
                        <a:p>
                          <a:r>
                            <a:rPr lang="es-MX" b="1" dirty="0"/>
                            <a:t>10</a:t>
                          </a:r>
                        </a:p>
                        <a:p>
                          <a:pPr algn="r"/>
                          <a:endParaRPr lang="es-MX" dirty="0"/>
                        </a:p>
                      </a:txBody>
                      <a:tcPr/>
                    </a:tc>
                    <a:extLst>
                      <a:ext uri="{0D108BD9-81ED-4DB2-BD59-A6C34878D82A}">
                        <a16:rowId xmlns:a16="http://schemas.microsoft.com/office/drawing/2014/main" val="3655551345"/>
                      </a:ext>
                    </a:extLst>
                  </a:tr>
                  <a:tr h="914400">
                    <a:tc>
                      <a:txBody>
                        <a:bodyPr/>
                        <a:lstStyle/>
                        <a:p>
                          <a:pPr algn="r"/>
                          <a:r>
                            <a:rPr lang="es-MX" dirty="0"/>
                            <a:t>12</a:t>
                          </a:r>
                        </a:p>
                        <a:p>
                          <a:endParaRPr lang="es-MX" dirty="0"/>
                        </a:p>
                        <a:p>
                          <a:pPr algn="r"/>
                          <a:r>
                            <a:rPr lang="es-MX" dirty="0"/>
                            <a:t>3</a:t>
                          </a:r>
                        </a:p>
                      </a:txBody>
                      <a:tcPr/>
                    </a:tc>
                    <a:tc>
                      <a:txBody>
                        <a:bodyPr/>
                        <a:lstStyle/>
                        <a:p>
                          <a:pPr algn="r"/>
                          <a:r>
                            <a:rPr lang="es-MX" dirty="0"/>
                            <a:t>7</a:t>
                          </a:r>
                        </a:p>
                        <a:p>
                          <a:pPr algn="ctr"/>
                          <a:r>
                            <a:rPr lang="es-MX" b="1" dirty="0"/>
                            <a:t>10</a:t>
                          </a:r>
                        </a:p>
                      </a:txBody>
                      <a:tcPr/>
                    </a:tc>
                    <a:tc>
                      <a:txBody>
                        <a:bodyPr/>
                        <a:lstStyle/>
                        <a:p>
                          <a:pPr algn="r"/>
                          <a:r>
                            <a:rPr lang="es-MX" dirty="0"/>
                            <a:t>9</a:t>
                          </a:r>
                        </a:p>
                        <a:p>
                          <a:pPr algn="ctr"/>
                          <a:r>
                            <a:rPr lang="es-MX" b="1" dirty="0"/>
                            <a:t>15</a:t>
                          </a:r>
                        </a:p>
                      </a:txBody>
                      <a:tcPr/>
                    </a:tc>
                    <a:tc>
                      <a:txBody>
                        <a:bodyPr/>
                        <a:lstStyle/>
                        <a:p>
                          <a:pPr algn="r"/>
                          <a:r>
                            <a:rPr lang="es-MX" dirty="0"/>
                            <a:t>20</a:t>
                          </a:r>
                        </a:p>
                        <a:p>
                          <a:endParaRPr lang="es-MX" b="1" dirty="0"/>
                        </a:p>
                        <a:p>
                          <a:pPr algn="r"/>
                          <a:r>
                            <a:rPr lang="es-MX" b="1" dirty="0"/>
                            <a:t>-4</a:t>
                          </a:r>
                        </a:p>
                      </a:txBody>
                      <a:tcPr/>
                    </a:tc>
                    <a:extLst>
                      <a:ext uri="{0D108BD9-81ED-4DB2-BD59-A6C34878D82A}">
                        <a16:rowId xmlns:a16="http://schemas.microsoft.com/office/drawing/2014/main" val="1509431254"/>
                      </a:ext>
                    </a:extLst>
                  </a:tr>
                  <a:tr h="914400">
                    <a:tc>
                      <a:txBody>
                        <a:bodyPr/>
                        <a:lstStyle/>
                        <a:p>
                          <a:pPr algn="r"/>
                          <a:r>
                            <a:rPr lang="es-MX" dirty="0"/>
                            <a:t>4</a:t>
                          </a:r>
                        </a:p>
                        <a:p>
                          <a:pPr algn="ctr"/>
                          <a:r>
                            <a:rPr lang="es-MX" b="1" dirty="0"/>
                            <a:t>5</a:t>
                          </a:r>
                        </a:p>
                        <a:p>
                          <a:pPr algn="r"/>
                          <a:r>
                            <a:rPr lang="es-MX" b="1" dirty="0"/>
                            <a:t>9</a:t>
                          </a:r>
                        </a:p>
                      </a:txBody>
                      <a:tcPr/>
                    </a:tc>
                    <a:tc>
                      <a:txBody>
                        <a:bodyPr/>
                        <a:lstStyle/>
                        <a:p>
                          <a:pPr algn="r"/>
                          <a:r>
                            <a:rPr lang="es-MX" dirty="0"/>
                            <a:t>14</a:t>
                          </a:r>
                        </a:p>
                        <a:p>
                          <a:pPr algn="ctr"/>
                          <a:endParaRPr lang="es-MX" dirty="0"/>
                        </a:p>
                        <a:p>
                          <a:pPr algn="r"/>
                          <a:r>
                            <a:rPr lang="es-MX" dirty="0"/>
                            <a:t>-5</a:t>
                          </a:r>
                        </a:p>
                      </a:txBody>
                      <a:tcPr/>
                    </a:tc>
                    <a:tc>
                      <a:txBody>
                        <a:bodyPr/>
                        <a:lstStyle/>
                        <a:p>
                          <a:pPr algn="r"/>
                          <a:r>
                            <a:rPr lang="es-MX" dirty="0"/>
                            <a:t>16</a:t>
                          </a:r>
                        </a:p>
                        <a:p>
                          <a:endParaRPr lang="es-MX" dirty="0"/>
                        </a:p>
                        <a:p>
                          <a:pPr algn="r"/>
                          <a:r>
                            <a:rPr lang="es-MX" dirty="0"/>
                            <a:t>-5</a:t>
                          </a:r>
                        </a:p>
                      </a:txBody>
                      <a:tcPr/>
                    </a:tc>
                    <a:tc>
                      <a:txBody>
                        <a:bodyPr/>
                        <a:lstStyle/>
                        <a:p>
                          <a:endParaRPr lang="es-MX"/>
                        </a:p>
                      </a:txBody>
                      <a:tcPr>
                        <a:blipFill>
                          <a:blip r:embed="rId4"/>
                          <a:stretch>
                            <a:fillRect l="-416429" t="-204000" r="-1429" b="-10000"/>
                          </a:stretch>
                        </a:blipFill>
                      </a:tcPr>
                    </a:tc>
                    <a:extLst>
                      <a:ext uri="{0D108BD9-81ED-4DB2-BD59-A6C34878D82A}">
                        <a16:rowId xmlns:a16="http://schemas.microsoft.com/office/drawing/2014/main" val="367823244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a 5"/>
              <p:cNvGraphicFramePr>
                <a:graphicFrameLocks noGrp="1"/>
              </p:cNvGraphicFramePr>
              <p:nvPr>
                <p:extLst/>
              </p:nvPr>
            </p:nvGraphicFramePr>
            <p:xfrm>
              <a:off x="2624390" y="2708721"/>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1</m:t>
                                    </m:r>
                                  </m:sub>
                                </m:sSub>
                                <m:r>
                                  <a:rPr lang="es-MX" b="0" i="1" smtClean="0">
                                    <a:latin typeface="Cambria Math" panose="02040503050406030204" pitchFamily="18" charset="0"/>
                                  </a:rPr>
                                  <m:t>=0</m:t>
                                </m:r>
                              </m:oMath>
                            </m:oMathPara>
                          </a14:m>
                          <a:endParaRPr lang="es-MX" dirty="0"/>
                        </a:p>
                      </a:txBody>
                      <a:tcPr/>
                    </a:tc>
                    <a:extLst>
                      <a:ext uri="{0D108BD9-81ED-4DB2-BD59-A6C34878D82A}">
                        <a16:rowId xmlns:a16="http://schemas.microsoft.com/office/drawing/2014/main" val="2506488309"/>
                      </a:ext>
                    </a:extLst>
                  </a:tr>
                  <a:tr h="586864">
                    <a:tc>
                      <a:txBody>
                        <a:bodyPr/>
                        <a:lstStyle/>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2</m:t>
                                    </m:r>
                                  </m:sub>
                                </m:sSub>
                                <m:r>
                                  <a:rPr lang="es-MX" b="0" i="1" smtClean="0">
                                    <a:latin typeface="Cambria Math" panose="02040503050406030204" pitchFamily="18" charset="0"/>
                                  </a:rPr>
                                  <m:t>=5</m:t>
                                </m:r>
                              </m:oMath>
                            </m:oMathPara>
                          </a14:m>
                          <a:endParaRPr lang="es-MX" dirty="0"/>
                        </a:p>
                      </a:txBody>
                      <a:tcPr/>
                    </a:tc>
                    <a:extLst>
                      <a:ext uri="{0D108BD9-81ED-4DB2-BD59-A6C34878D82A}">
                        <a16:rowId xmlns:a16="http://schemas.microsoft.com/office/drawing/2014/main" val="341734232"/>
                      </a:ext>
                    </a:extLst>
                  </a:tr>
                  <a:tr h="586864">
                    <a:tc>
                      <a:txBody>
                        <a:bodyPr/>
                        <a:lstStyle/>
                        <a:p>
                          <a:endParaRPr lang="es-MX" dirty="0"/>
                        </a:p>
                        <a:p>
                          <a:endParaRPr lang="es-MX" dirty="0"/>
                        </a:p>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𝑢</m:t>
                                    </m:r>
                                  </m:e>
                                  <m:sub>
                                    <m:r>
                                      <a:rPr lang="es-MX" b="0" i="1" smtClean="0">
                                        <a:latin typeface="Cambria Math" panose="02040503050406030204" pitchFamily="18" charset="0"/>
                                      </a:rPr>
                                      <m:t>3</m:t>
                                    </m:r>
                                  </m:sub>
                                </m:sSub>
                                <m:r>
                                  <a:rPr lang="es-MX" b="0" i="1" smtClean="0">
                                    <a:latin typeface="Cambria Math" panose="02040503050406030204" pitchFamily="18" charset="0"/>
                                  </a:rPr>
                                  <m:t>=7</m:t>
                                </m:r>
                              </m:oMath>
                            </m:oMathPara>
                          </a14:m>
                          <a:endParaRPr lang="es-MX" dirty="0"/>
                        </a:p>
                      </a:txBody>
                      <a:tcPr/>
                    </a:tc>
                    <a:extLst>
                      <a:ext uri="{0D108BD9-81ED-4DB2-BD59-A6C34878D82A}">
                        <a16:rowId xmlns:a16="http://schemas.microsoft.com/office/drawing/2014/main" val="279432413"/>
                      </a:ext>
                    </a:extLst>
                  </a:tr>
                </a:tbl>
              </a:graphicData>
            </a:graphic>
          </p:graphicFrame>
        </mc:Choice>
        <mc:Fallback>
          <p:graphicFrame>
            <p:nvGraphicFramePr>
              <p:cNvPr id="6" name="Tabla 5"/>
              <p:cNvGraphicFramePr>
                <a:graphicFrameLocks noGrp="1"/>
              </p:cNvGraphicFramePr>
              <p:nvPr>
                <p:extLst/>
              </p:nvPr>
            </p:nvGraphicFramePr>
            <p:xfrm>
              <a:off x="2624390" y="2708721"/>
              <a:ext cx="1059342" cy="2194560"/>
            </p:xfrm>
            <a:graphic>
              <a:graphicData uri="http://schemas.openxmlformats.org/drawingml/2006/table">
                <a:tbl>
                  <a:tblPr firstRow="1" bandRow="1">
                    <a:tableStyleId>{2D5ABB26-0587-4C30-8999-92F81FD0307C}</a:tableStyleId>
                  </a:tblPr>
                  <a:tblGrid>
                    <a:gridCol w="1059342">
                      <a:extLst>
                        <a:ext uri="{9D8B030D-6E8A-4147-A177-3AD203B41FA5}">
                          <a16:colId xmlns:a16="http://schemas.microsoft.com/office/drawing/2014/main" val="2284384644"/>
                        </a:ext>
                      </a:extLst>
                    </a:gridCol>
                  </a:tblGrid>
                  <a:tr h="640080">
                    <a:tc>
                      <a:txBody>
                        <a:bodyPr/>
                        <a:lstStyle/>
                        <a:p>
                          <a:endParaRPr lang="es-MX"/>
                        </a:p>
                      </a:txBody>
                      <a:tcPr>
                        <a:blipFill>
                          <a:blip r:embed="rId5"/>
                          <a:stretch>
                            <a:fillRect b="-243810"/>
                          </a:stretch>
                        </a:blipFill>
                      </a:tcPr>
                    </a:tc>
                    <a:extLst>
                      <a:ext uri="{0D108BD9-81ED-4DB2-BD59-A6C34878D82A}">
                        <a16:rowId xmlns:a16="http://schemas.microsoft.com/office/drawing/2014/main" val="2506488309"/>
                      </a:ext>
                    </a:extLst>
                  </a:tr>
                  <a:tr h="640080">
                    <a:tc>
                      <a:txBody>
                        <a:bodyPr/>
                        <a:lstStyle/>
                        <a:p>
                          <a:endParaRPr lang="es-MX"/>
                        </a:p>
                      </a:txBody>
                      <a:tcPr>
                        <a:blipFill>
                          <a:blip r:embed="rId5"/>
                          <a:stretch>
                            <a:fillRect t="-99057" b="-141509"/>
                          </a:stretch>
                        </a:blipFill>
                      </a:tcPr>
                    </a:tc>
                    <a:extLst>
                      <a:ext uri="{0D108BD9-81ED-4DB2-BD59-A6C34878D82A}">
                        <a16:rowId xmlns:a16="http://schemas.microsoft.com/office/drawing/2014/main" val="341734232"/>
                      </a:ext>
                    </a:extLst>
                  </a:tr>
                  <a:tr h="914400">
                    <a:tc>
                      <a:txBody>
                        <a:bodyPr/>
                        <a:lstStyle/>
                        <a:p>
                          <a:endParaRPr lang="es-MX"/>
                        </a:p>
                      </a:txBody>
                      <a:tcPr>
                        <a:blipFill>
                          <a:blip r:embed="rId5"/>
                          <a:stretch>
                            <a:fillRect t="-140667"/>
                          </a:stretch>
                        </a:blipFill>
                      </a:tcPr>
                    </a:tc>
                    <a:extLst>
                      <a:ext uri="{0D108BD9-81ED-4DB2-BD59-A6C34878D82A}">
                        <a16:rowId xmlns:a16="http://schemas.microsoft.com/office/drawing/2014/main" val="279432413"/>
                      </a:ext>
                    </a:extLst>
                  </a:tr>
                </a:tbl>
              </a:graphicData>
            </a:graphic>
          </p:graphicFrame>
        </mc:Fallback>
      </mc:AlternateContent>
      <p:graphicFrame>
        <p:nvGraphicFramePr>
          <p:cNvPr id="7" name="Tabla 6"/>
          <p:cNvGraphicFramePr>
            <a:graphicFrameLocks noGrp="1"/>
          </p:cNvGraphicFramePr>
          <p:nvPr>
            <p:extLst/>
          </p:nvPr>
        </p:nvGraphicFramePr>
        <p:xfrm>
          <a:off x="2328293" y="5441657"/>
          <a:ext cx="6096000" cy="370840"/>
        </p:xfrm>
        <a:graphic>
          <a:graphicData uri="http://schemas.openxmlformats.org/drawingml/2006/table">
            <a:tbl>
              <a:tblPr firstRow="1" bandRow="1">
                <a:tableStyleId>{2D5ABB26-0587-4C30-8999-92F81FD0307C}</a:tableStyleId>
              </a:tblPr>
              <a:tblGrid>
                <a:gridCol w="1219200">
                  <a:extLst>
                    <a:ext uri="{9D8B030D-6E8A-4147-A177-3AD203B41FA5}">
                      <a16:colId xmlns:a16="http://schemas.microsoft.com/office/drawing/2014/main" val="2744252824"/>
                    </a:ext>
                  </a:extLst>
                </a:gridCol>
                <a:gridCol w="1219200">
                  <a:extLst>
                    <a:ext uri="{9D8B030D-6E8A-4147-A177-3AD203B41FA5}">
                      <a16:colId xmlns:a16="http://schemas.microsoft.com/office/drawing/2014/main" val="3251682793"/>
                    </a:ext>
                  </a:extLst>
                </a:gridCol>
                <a:gridCol w="1219200">
                  <a:extLst>
                    <a:ext uri="{9D8B030D-6E8A-4147-A177-3AD203B41FA5}">
                      <a16:colId xmlns:a16="http://schemas.microsoft.com/office/drawing/2014/main" val="1450535557"/>
                    </a:ext>
                  </a:extLst>
                </a:gridCol>
                <a:gridCol w="1219200">
                  <a:extLst>
                    <a:ext uri="{9D8B030D-6E8A-4147-A177-3AD203B41FA5}">
                      <a16:colId xmlns:a16="http://schemas.microsoft.com/office/drawing/2014/main" val="3969939729"/>
                    </a:ext>
                  </a:extLst>
                </a:gridCol>
                <a:gridCol w="1219200">
                  <a:extLst>
                    <a:ext uri="{9D8B030D-6E8A-4147-A177-3AD203B41FA5}">
                      <a16:colId xmlns:a16="http://schemas.microsoft.com/office/drawing/2014/main" val="1272125201"/>
                    </a:ext>
                  </a:extLst>
                </a:gridCol>
              </a:tblGrid>
              <a:tr h="370840">
                <a:tc>
                  <a:txBody>
                    <a:bodyPr/>
                    <a:lstStyle/>
                    <a:p>
                      <a:r>
                        <a:rPr lang="es-MX" dirty="0"/>
                        <a:t>Demanda</a:t>
                      </a:r>
                    </a:p>
                  </a:txBody>
                  <a:tcPr/>
                </a:tc>
                <a:tc>
                  <a:txBody>
                    <a:bodyPr/>
                    <a:lstStyle/>
                    <a:p>
                      <a:pPr algn="ctr"/>
                      <a:r>
                        <a:rPr lang="es-MX" b="1" dirty="0"/>
                        <a:t>5</a:t>
                      </a:r>
                    </a:p>
                  </a:txBody>
                  <a:tcPr/>
                </a:tc>
                <a:tc>
                  <a:txBody>
                    <a:bodyPr/>
                    <a:lstStyle/>
                    <a:p>
                      <a:pPr algn="ctr"/>
                      <a:r>
                        <a:rPr lang="es-MX" b="1" dirty="0"/>
                        <a:t>15</a:t>
                      </a:r>
                    </a:p>
                  </a:txBody>
                  <a:tcPr/>
                </a:tc>
                <a:tc>
                  <a:txBody>
                    <a:bodyPr/>
                    <a:lstStyle/>
                    <a:p>
                      <a:pPr algn="ctr"/>
                      <a:r>
                        <a:rPr lang="es-MX" b="1" dirty="0"/>
                        <a:t>15</a:t>
                      </a:r>
                    </a:p>
                  </a:txBody>
                  <a:tcPr/>
                </a:tc>
                <a:tc>
                  <a:txBody>
                    <a:bodyPr/>
                    <a:lstStyle/>
                    <a:p>
                      <a:pPr algn="ctr"/>
                      <a:r>
                        <a:rPr lang="es-MX" b="1" dirty="0"/>
                        <a:t>15</a:t>
                      </a:r>
                    </a:p>
                  </a:txBody>
                  <a:tcPr/>
                </a:tc>
                <a:extLst>
                  <a:ext uri="{0D108BD9-81ED-4DB2-BD59-A6C34878D82A}">
                    <a16:rowId xmlns:a16="http://schemas.microsoft.com/office/drawing/2014/main" val="319191702"/>
                  </a:ext>
                </a:extLst>
              </a:tr>
            </a:tbl>
          </a:graphicData>
        </a:graphic>
      </p:graphicFrame>
      <p:graphicFrame>
        <p:nvGraphicFramePr>
          <p:cNvPr id="8" name="Tabla 7"/>
          <p:cNvGraphicFramePr>
            <a:graphicFrameLocks noGrp="1"/>
          </p:cNvGraphicFramePr>
          <p:nvPr>
            <p:extLst/>
          </p:nvPr>
        </p:nvGraphicFramePr>
        <p:xfrm>
          <a:off x="7906544" y="1916833"/>
          <a:ext cx="2185900" cy="3263189"/>
        </p:xfrm>
        <a:graphic>
          <a:graphicData uri="http://schemas.openxmlformats.org/drawingml/2006/table">
            <a:tbl>
              <a:tblPr firstRow="1" bandRow="1">
                <a:tableStyleId>{2D5ABB26-0587-4C30-8999-92F81FD0307C}</a:tableStyleId>
              </a:tblPr>
              <a:tblGrid>
                <a:gridCol w="2185900">
                  <a:extLst>
                    <a:ext uri="{9D8B030D-6E8A-4147-A177-3AD203B41FA5}">
                      <a16:colId xmlns:a16="http://schemas.microsoft.com/office/drawing/2014/main" val="98410042"/>
                    </a:ext>
                  </a:extLst>
                </a:gridCol>
              </a:tblGrid>
              <a:tr h="819535">
                <a:tc>
                  <a:txBody>
                    <a:bodyPr/>
                    <a:lstStyle/>
                    <a:p>
                      <a:r>
                        <a:rPr lang="es-MX" dirty="0"/>
                        <a:t>Oferta</a:t>
                      </a:r>
                    </a:p>
                  </a:txBody>
                  <a:tcPr/>
                </a:tc>
                <a:extLst>
                  <a:ext uri="{0D108BD9-81ED-4DB2-BD59-A6C34878D82A}">
                    <a16:rowId xmlns:a16="http://schemas.microsoft.com/office/drawing/2014/main" val="3838818749"/>
                  </a:ext>
                </a:extLst>
              </a:tr>
              <a:tr h="614854">
                <a:tc>
                  <a:txBody>
                    <a:bodyPr/>
                    <a:lstStyle/>
                    <a:p>
                      <a:r>
                        <a:rPr lang="es-MX" b="1" dirty="0"/>
                        <a:t>15</a:t>
                      </a:r>
                    </a:p>
                    <a:p>
                      <a:endParaRPr lang="es-MX" b="1" dirty="0"/>
                    </a:p>
                    <a:p>
                      <a:endParaRPr lang="es-MX" b="1" dirty="0"/>
                    </a:p>
                    <a:p>
                      <a:endParaRPr lang="es-MX" b="1" dirty="0"/>
                    </a:p>
                  </a:txBody>
                  <a:tcPr/>
                </a:tc>
                <a:extLst>
                  <a:ext uri="{0D108BD9-81ED-4DB2-BD59-A6C34878D82A}">
                    <a16:rowId xmlns:a16="http://schemas.microsoft.com/office/drawing/2014/main" val="2628257246"/>
                  </a:ext>
                </a:extLst>
              </a:tr>
              <a:tr h="614854">
                <a:tc>
                  <a:txBody>
                    <a:bodyPr/>
                    <a:lstStyle/>
                    <a:p>
                      <a:r>
                        <a:rPr lang="es-MX" b="1" dirty="0"/>
                        <a:t>25</a:t>
                      </a:r>
                    </a:p>
                    <a:p>
                      <a:endParaRPr lang="es-MX" b="1" dirty="0"/>
                    </a:p>
                  </a:txBody>
                  <a:tcPr/>
                </a:tc>
                <a:extLst>
                  <a:ext uri="{0D108BD9-81ED-4DB2-BD59-A6C34878D82A}">
                    <a16:rowId xmlns:a16="http://schemas.microsoft.com/office/drawing/2014/main" val="4287200106"/>
                  </a:ext>
                </a:extLst>
              </a:tr>
              <a:tr h="614854">
                <a:tc>
                  <a:txBody>
                    <a:bodyPr/>
                    <a:lstStyle/>
                    <a:p>
                      <a:r>
                        <a:rPr lang="es-MX" b="1" dirty="0"/>
                        <a:t>10</a:t>
                      </a:r>
                    </a:p>
                  </a:txBody>
                  <a:tcPr/>
                </a:tc>
                <a:extLst>
                  <a:ext uri="{0D108BD9-81ED-4DB2-BD59-A6C34878D82A}">
                    <a16:rowId xmlns:a16="http://schemas.microsoft.com/office/drawing/2014/main" val="3311150110"/>
                  </a:ext>
                </a:extLst>
              </a:tr>
            </a:tbl>
          </a:graphicData>
        </a:graphic>
      </p:graphicFrame>
      <p:sp>
        <p:nvSpPr>
          <p:cNvPr id="9" name="CuadroTexto 8"/>
          <p:cNvSpPr txBox="1"/>
          <p:nvPr/>
        </p:nvSpPr>
        <p:spPr>
          <a:xfrm>
            <a:off x="1775520" y="3356793"/>
            <a:ext cx="1080120" cy="369332"/>
          </a:xfrm>
          <a:prstGeom prst="rect">
            <a:avLst/>
          </a:prstGeom>
          <a:noFill/>
        </p:spPr>
        <p:txBody>
          <a:bodyPr wrap="square" rtlCol="0">
            <a:spAutoFit/>
          </a:bodyPr>
          <a:lstStyle/>
          <a:p>
            <a:r>
              <a:rPr lang="es-MX" dirty="0"/>
              <a:t>Silo</a:t>
            </a:r>
          </a:p>
        </p:txBody>
      </p:sp>
    </p:spTree>
    <p:extLst>
      <p:ext uri="{BB962C8B-B14F-4D97-AF65-F5344CB8AC3E}">
        <p14:creationId xmlns:p14="http://schemas.microsoft.com/office/powerpoint/2010/main" val="366664451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19536" y="548680"/>
            <a:ext cx="8229600" cy="4389120"/>
          </a:xfrm>
        </p:spPr>
        <p:txBody>
          <a:bodyPr/>
          <a:lstStyle/>
          <a:p>
            <a:pPr marL="0" indent="0">
              <a:buNone/>
            </a:pPr>
            <a:r>
              <a:rPr lang="es-MX" dirty="0"/>
              <a:t>Por lo que la solución optima es:</a:t>
            </a:r>
          </a:p>
        </p:txBody>
      </p:sp>
      <p:graphicFrame>
        <p:nvGraphicFramePr>
          <p:cNvPr id="4" name="Tabla 3"/>
          <p:cNvGraphicFramePr>
            <a:graphicFrameLocks noGrp="1"/>
          </p:cNvGraphicFramePr>
          <p:nvPr>
            <p:extLst/>
          </p:nvPr>
        </p:nvGraphicFramePr>
        <p:xfrm>
          <a:off x="3048000" y="1397000"/>
          <a:ext cx="6096000" cy="3510280"/>
        </p:xfrm>
        <a:graphic>
          <a:graphicData uri="http://schemas.openxmlformats.org/drawingml/2006/table">
            <a:tbl>
              <a:tblPr firstRow="1" bandRow="1">
                <a:tableStyleId>{9D7B26C5-4107-4FEC-AEDC-1716B250A1EF}</a:tableStyleId>
              </a:tblPr>
              <a:tblGrid>
                <a:gridCol w="2032000">
                  <a:extLst>
                    <a:ext uri="{9D8B030D-6E8A-4147-A177-3AD203B41FA5}">
                      <a16:colId xmlns:a16="http://schemas.microsoft.com/office/drawing/2014/main" val="3988134544"/>
                    </a:ext>
                  </a:extLst>
                </a:gridCol>
                <a:gridCol w="2096120">
                  <a:extLst>
                    <a:ext uri="{9D8B030D-6E8A-4147-A177-3AD203B41FA5}">
                      <a16:colId xmlns:a16="http://schemas.microsoft.com/office/drawing/2014/main" val="2994270034"/>
                    </a:ext>
                  </a:extLst>
                </a:gridCol>
                <a:gridCol w="1967880">
                  <a:extLst>
                    <a:ext uri="{9D8B030D-6E8A-4147-A177-3AD203B41FA5}">
                      <a16:colId xmlns:a16="http://schemas.microsoft.com/office/drawing/2014/main" val="3246495430"/>
                    </a:ext>
                  </a:extLst>
                </a:gridCol>
              </a:tblGrid>
              <a:tr h="370840">
                <a:tc>
                  <a:txBody>
                    <a:bodyPr/>
                    <a:lstStyle/>
                    <a:p>
                      <a:r>
                        <a:rPr lang="es-MX" dirty="0"/>
                        <a:t>Del silo</a:t>
                      </a:r>
                    </a:p>
                  </a:txBody>
                  <a:tcPr/>
                </a:tc>
                <a:tc>
                  <a:txBody>
                    <a:bodyPr/>
                    <a:lstStyle/>
                    <a:p>
                      <a:r>
                        <a:rPr lang="es-MX" dirty="0"/>
                        <a:t>Al molino</a:t>
                      </a:r>
                    </a:p>
                  </a:txBody>
                  <a:tcPr/>
                </a:tc>
                <a:tc>
                  <a:txBody>
                    <a:bodyPr/>
                    <a:lstStyle/>
                    <a:p>
                      <a:r>
                        <a:rPr lang="es-MX" dirty="0"/>
                        <a:t>Cantidad</a:t>
                      </a:r>
                      <a:r>
                        <a:rPr lang="es-MX" baseline="0" dirty="0"/>
                        <a:t> de camiones de carga</a:t>
                      </a:r>
                      <a:endParaRPr lang="es-MX" dirty="0"/>
                    </a:p>
                  </a:txBody>
                  <a:tcPr/>
                </a:tc>
                <a:extLst>
                  <a:ext uri="{0D108BD9-81ED-4DB2-BD59-A6C34878D82A}">
                    <a16:rowId xmlns:a16="http://schemas.microsoft.com/office/drawing/2014/main" val="245913302"/>
                  </a:ext>
                </a:extLst>
              </a:tr>
              <a:tr h="370840">
                <a:tc>
                  <a:txBody>
                    <a:bodyPr/>
                    <a:lstStyle/>
                    <a:p>
                      <a:pPr algn="ctr"/>
                      <a:r>
                        <a:rPr lang="es-MX" dirty="0"/>
                        <a:t>1</a:t>
                      </a:r>
                    </a:p>
                  </a:txBody>
                  <a:tcPr/>
                </a:tc>
                <a:tc>
                  <a:txBody>
                    <a:bodyPr/>
                    <a:lstStyle/>
                    <a:p>
                      <a:pPr algn="ctr"/>
                      <a:r>
                        <a:rPr lang="es-MX" dirty="0"/>
                        <a:t>2</a:t>
                      </a:r>
                    </a:p>
                  </a:txBody>
                  <a:tcPr/>
                </a:tc>
                <a:tc>
                  <a:txBody>
                    <a:bodyPr/>
                    <a:lstStyle/>
                    <a:p>
                      <a:pPr algn="ctr"/>
                      <a:r>
                        <a:rPr lang="es-MX" dirty="0"/>
                        <a:t>5</a:t>
                      </a:r>
                    </a:p>
                  </a:txBody>
                  <a:tcPr/>
                </a:tc>
                <a:extLst>
                  <a:ext uri="{0D108BD9-81ED-4DB2-BD59-A6C34878D82A}">
                    <a16:rowId xmlns:a16="http://schemas.microsoft.com/office/drawing/2014/main" val="2903573831"/>
                  </a:ext>
                </a:extLst>
              </a:tr>
              <a:tr h="370840">
                <a:tc>
                  <a:txBody>
                    <a:bodyPr/>
                    <a:lstStyle/>
                    <a:p>
                      <a:pPr algn="ctr"/>
                      <a:r>
                        <a:rPr lang="es-MX" dirty="0"/>
                        <a:t>1</a:t>
                      </a:r>
                    </a:p>
                  </a:txBody>
                  <a:tcPr/>
                </a:tc>
                <a:tc>
                  <a:txBody>
                    <a:bodyPr/>
                    <a:lstStyle/>
                    <a:p>
                      <a:pPr algn="ctr"/>
                      <a:r>
                        <a:rPr lang="es-MX" dirty="0"/>
                        <a:t>4</a:t>
                      </a:r>
                    </a:p>
                  </a:txBody>
                  <a:tcPr/>
                </a:tc>
                <a:tc>
                  <a:txBody>
                    <a:bodyPr/>
                    <a:lstStyle/>
                    <a:p>
                      <a:pPr algn="ctr"/>
                      <a:r>
                        <a:rPr lang="es-MX" dirty="0"/>
                        <a:t>10</a:t>
                      </a:r>
                    </a:p>
                  </a:txBody>
                  <a:tcPr/>
                </a:tc>
                <a:extLst>
                  <a:ext uri="{0D108BD9-81ED-4DB2-BD59-A6C34878D82A}">
                    <a16:rowId xmlns:a16="http://schemas.microsoft.com/office/drawing/2014/main" val="3247203860"/>
                  </a:ext>
                </a:extLst>
              </a:tr>
              <a:tr h="370840">
                <a:tc>
                  <a:txBody>
                    <a:bodyPr/>
                    <a:lstStyle/>
                    <a:p>
                      <a:pPr algn="ctr"/>
                      <a:r>
                        <a:rPr lang="es-MX" dirty="0"/>
                        <a:t>2</a:t>
                      </a:r>
                    </a:p>
                  </a:txBody>
                  <a:tcPr/>
                </a:tc>
                <a:tc>
                  <a:txBody>
                    <a:bodyPr/>
                    <a:lstStyle/>
                    <a:p>
                      <a:pPr algn="ctr"/>
                      <a:r>
                        <a:rPr lang="es-MX" dirty="0"/>
                        <a:t>2</a:t>
                      </a:r>
                    </a:p>
                  </a:txBody>
                  <a:tcPr/>
                </a:tc>
                <a:tc>
                  <a:txBody>
                    <a:bodyPr/>
                    <a:lstStyle/>
                    <a:p>
                      <a:pPr algn="ctr"/>
                      <a:r>
                        <a:rPr lang="es-MX" dirty="0"/>
                        <a:t>10</a:t>
                      </a:r>
                    </a:p>
                  </a:txBody>
                  <a:tcPr/>
                </a:tc>
                <a:extLst>
                  <a:ext uri="{0D108BD9-81ED-4DB2-BD59-A6C34878D82A}">
                    <a16:rowId xmlns:a16="http://schemas.microsoft.com/office/drawing/2014/main" val="3620159310"/>
                  </a:ext>
                </a:extLst>
              </a:tr>
              <a:tr h="370840">
                <a:tc>
                  <a:txBody>
                    <a:bodyPr/>
                    <a:lstStyle/>
                    <a:p>
                      <a:pPr algn="ctr"/>
                      <a:r>
                        <a:rPr lang="es-MX" dirty="0"/>
                        <a:t>2</a:t>
                      </a:r>
                    </a:p>
                  </a:txBody>
                  <a:tcPr/>
                </a:tc>
                <a:tc>
                  <a:txBody>
                    <a:bodyPr/>
                    <a:lstStyle/>
                    <a:p>
                      <a:pPr algn="ctr"/>
                      <a:r>
                        <a:rPr lang="es-MX" dirty="0"/>
                        <a:t>3</a:t>
                      </a:r>
                    </a:p>
                  </a:txBody>
                  <a:tcPr/>
                </a:tc>
                <a:tc>
                  <a:txBody>
                    <a:bodyPr/>
                    <a:lstStyle/>
                    <a:p>
                      <a:pPr algn="ctr"/>
                      <a:r>
                        <a:rPr lang="es-MX" dirty="0"/>
                        <a:t>15</a:t>
                      </a:r>
                    </a:p>
                  </a:txBody>
                  <a:tcPr/>
                </a:tc>
                <a:extLst>
                  <a:ext uri="{0D108BD9-81ED-4DB2-BD59-A6C34878D82A}">
                    <a16:rowId xmlns:a16="http://schemas.microsoft.com/office/drawing/2014/main" val="1049127326"/>
                  </a:ext>
                </a:extLst>
              </a:tr>
              <a:tr h="370840">
                <a:tc>
                  <a:txBody>
                    <a:bodyPr/>
                    <a:lstStyle/>
                    <a:p>
                      <a:pPr algn="ctr"/>
                      <a:r>
                        <a:rPr lang="es-MX" dirty="0"/>
                        <a:t>3</a:t>
                      </a:r>
                    </a:p>
                  </a:txBody>
                  <a:tcPr/>
                </a:tc>
                <a:tc>
                  <a:txBody>
                    <a:bodyPr/>
                    <a:lstStyle/>
                    <a:p>
                      <a:pPr algn="ctr"/>
                      <a:r>
                        <a:rPr lang="es-MX" dirty="0"/>
                        <a:t>1</a:t>
                      </a:r>
                    </a:p>
                  </a:txBody>
                  <a:tcPr/>
                </a:tc>
                <a:tc>
                  <a:txBody>
                    <a:bodyPr/>
                    <a:lstStyle/>
                    <a:p>
                      <a:pPr algn="ctr"/>
                      <a:r>
                        <a:rPr lang="es-MX" dirty="0"/>
                        <a:t>5</a:t>
                      </a:r>
                    </a:p>
                  </a:txBody>
                  <a:tcPr/>
                </a:tc>
                <a:extLst>
                  <a:ext uri="{0D108BD9-81ED-4DB2-BD59-A6C34878D82A}">
                    <a16:rowId xmlns:a16="http://schemas.microsoft.com/office/drawing/2014/main" val="1544251681"/>
                  </a:ext>
                </a:extLst>
              </a:tr>
              <a:tr h="370840">
                <a:tc>
                  <a:txBody>
                    <a:bodyPr/>
                    <a:lstStyle/>
                    <a:p>
                      <a:pPr algn="ctr"/>
                      <a:r>
                        <a:rPr lang="es-MX" dirty="0"/>
                        <a:t>3</a:t>
                      </a:r>
                    </a:p>
                  </a:txBody>
                  <a:tcPr/>
                </a:tc>
                <a:tc>
                  <a:txBody>
                    <a:bodyPr/>
                    <a:lstStyle/>
                    <a:p>
                      <a:pPr algn="ctr"/>
                      <a:r>
                        <a:rPr lang="es-MX" dirty="0"/>
                        <a:t>4</a:t>
                      </a:r>
                    </a:p>
                  </a:txBody>
                  <a:tcPr/>
                </a:tc>
                <a:tc>
                  <a:txBody>
                    <a:bodyPr/>
                    <a:lstStyle/>
                    <a:p>
                      <a:pPr algn="ctr"/>
                      <a:r>
                        <a:rPr lang="es-MX" dirty="0"/>
                        <a:t>5</a:t>
                      </a:r>
                    </a:p>
                  </a:txBody>
                  <a:tcPr/>
                </a:tc>
                <a:extLst>
                  <a:ext uri="{0D108BD9-81ED-4DB2-BD59-A6C34878D82A}">
                    <a16:rowId xmlns:a16="http://schemas.microsoft.com/office/drawing/2014/main" val="3432437827"/>
                  </a:ext>
                </a:extLst>
              </a:tr>
              <a:tr h="370840">
                <a:tc>
                  <a:txBody>
                    <a:bodyPr/>
                    <a:lstStyle/>
                    <a:p>
                      <a:endParaRPr lang="es-MX" dirty="0"/>
                    </a:p>
                  </a:txBody>
                  <a:tcPr/>
                </a:tc>
                <a:tc>
                  <a:txBody>
                    <a:bodyPr/>
                    <a:lstStyle/>
                    <a:p>
                      <a:r>
                        <a:rPr lang="es-MX" dirty="0"/>
                        <a:t>Costo</a:t>
                      </a:r>
                      <a:r>
                        <a:rPr lang="es-MX" baseline="0" dirty="0"/>
                        <a:t> óptimo=$435</a:t>
                      </a:r>
                      <a:endParaRPr lang="es-MX" dirty="0"/>
                    </a:p>
                  </a:txBody>
                  <a:tcPr/>
                </a:tc>
                <a:tc>
                  <a:txBody>
                    <a:bodyPr/>
                    <a:lstStyle/>
                    <a:p>
                      <a:endParaRPr lang="es-MX" dirty="0"/>
                    </a:p>
                  </a:txBody>
                  <a:tcPr/>
                </a:tc>
                <a:extLst>
                  <a:ext uri="{0D108BD9-81ED-4DB2-BD59-A6C34878D82A}">
                    <a16:rowId xmlns:a16="http://schemas.microsoft.com/office/drawing/2014/main" val="2482867173"/>
                  </a:ext>
                </a:extLst>
              </a:tr>
            </a:tbl>
          </a:graphicData>
        </a:graphic>
      </p:graphicFrame>
    </p:spTree>
    <p:extLst>
      <p:ext uri="{BB962C8B-B14F-4D97-AF65-F5344CB8AC3E}">
        <p14:creationId xmlns:p14="http://schemas.microsoft.com/office/powerpoint/2010/main" val="346676065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Práctica</a:t>
            </a:r>
          </a:p>
        </p:txBody>
      </p:sp>
      <p:sp>
        <p:nvSpPr>
          <p:cNvPr id="3" name="Marcador de contenido 2"/>
          <p:cNvSpPr>
            <a:spLocks noGrp="1"/>
          </p:cNvSpPr>
          <p:nvPr>
            <p:ph idx="1"/>
          </p:nvPr>
        </p:nvSpPr>
        <p:spPr/>
        <p:txBody>
          <a:bodyPr/>
          <a:lstStyle/>
          <a:p>
            <a:pPr marL="0" indent="0">
              <a:buNone/>
            </a:pPr>
            <a:endParaRPr lang="es-MX" dirty="0"/>
          </a:p>
          <a:p>
            <a:pPr marL="0" indent="0">
              <a:buNone/>
            </a:pPr>
            <a:endParaRPr lang="es-MX" dirty="0"/>
          </a:p>
          <a:p>
            <a:pPr marL="0" indent="0">
              <a:buNone/>
            </a:pPr>
            <a:r>
              <a:rPr lang="es-MX" dirty="0"/>
              <a:t>Del ejercicio de las plantas eléctricas, calcular el costo mínimo por el algoritmo del transporte</a:t>
            </a:r>
          </a:p>
        </p:txBody>
      </p:sp>
    </p:spTree>
    <p:extLst>
      <p:ext uri="{BB962C8B-B14F-4D97-AF65-F5344CB8AC3E}">
        <p14:creationId xmlns:p14="http://schemas.microsoft.com/office/powerpoint/2010/main" val="266044862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Modelo de asignación</a:t>
            </a:r>
          </a:p>
        </p:txBody>
      </p:sp>
      <p:sp>
        <p:nvSpPr>
          <p:cNvPr id="3" name="Marcador de contenido 2"/>
          <p:cNvSpPr>
            <a:spLocks noGrp="1"/>
          </p:cNvSpPr>
          <p:nvPr>
            <p:ph idx="1"/>
          </p:nvPr>
        </p:nvSpPr>
        <p:spPr/>
        <p:txBody>
          <a:bodyPr>
            <a:normAutofit/>
          </a:bodyPr>
          <a:lstStyle/>
          <a:p>
            <a:pPr marL="0" indent="0">
              <a:buNone/>
            </a:pPr>
            <a:r>
              <a:rPr lang="es-MX" dirty="0"/>
              <a:t>El modelo de asignación es un tipo especial de programación lineal en el que los asignados son recursos que se destinan a la realización de tareas.</a:t>
            </a:r>
          </a:p>
          <a:p>
            <a:pPr marL="0" indent="0">
              <a:buNone/>
            </a:pPr>
            <a:r>
              <a:rPr lang="es-MX" dirty="0"/>
              <a:t>Los asignados pueden ser empleados a quienes se tiene que dar trabajo. Sin embargo, los asignados no necesariamente tiene que ser personas, pueden ser máquinas, vehículos o plantas a los que se les asignan tareas.</a:t>
            </a:r>
          </a:p>
        </p:txBody>
      </p:sp>
    </p:spTree>
    <p:extLst>
      <p:ext uri="{BB962C8B-B14F-4D97-AF65-F5344CB8AC3E}">
        <p14:creationId xmlns:p14="http://schemas.microsoft.com/office/powerpoint/2010/main" val="159151062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El modelo de asignación es un caso especial del modelo de transporte, donde los asignados representan orígenes y las tareas representan los destinos  </a:t>
                </a:r>
              </a:p>
              <a:p>
                <a:pPr marL="0" indent="0">
                  <a:buNone/>
                </a:pPr>
                <a:r>
                  <a:rPr lang="es-MX" dirty="0"/>
                  <a:t>La oferta (demanda) en cada origen (destino) es igual a 1, el costo de transportar al asignado </a:t>
                </a:r>
                <a14:m>
                  <m:oMath xmlns:m="http://schemas.openxmlformats.org/officeDocument/2006/math">
                    <m:r>
                      <a:rPr lang="es-MX" b="0" i="1" smtClean="0">
                        <a:latin typeface="Cambria Math" panose="02040503050406030204" pitchFamily="18" charset="0"/>
                      </a:rPr>
                      <m:t>𝑖</m:t>
                    </m:r>
                  </m:oMath>
                </a14:m>
                <a:r>
                  <a:rPr lang="es-MX" dirty="0"/>
                  <a:t> a la tarea </a:t>
                </a:r>
                <a14:m>
                  <m:oMath xmlns:m="http://schemas.openxmlformats.org/officeDocument/2006/math">
                    <m:r>
                      <a:rPr lang="es-MX" b="0" i="1" smtClean="0">
                        <a:latin typeface="Cambria Math" panose="02040503050406030204" pitchFamily="18" charset="0"/>
                      </a:rPr>
                      <m:t>𝑗</m:t>
                    </m:r>
                    <m:r>
                      <a:rPr lang="es-MX" b="0" i="1" smtClean="0">
                        <a:latin typeface="Cambria Math" panose="02040503050406030204" pitchFamily="18" charset="0"/>
                      </a:rPr>
                      <m:t> </m:t>
                    </m:r>
                  </m:oMath>
                </a14:m>
                <a:r>
                  <a:rPr lang="es-MX" dirty="0"/>
                  <a:t>es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𝑖𝑗</m:t>
                        </m:r>
                      </m:sub>
                    </m:sSub>
                  </m:oMath>
                </a14:m>
                <a:r>
                  <a:rPr lang="es-MX" dirty="0"/>
                  <a:t>, por lo que se tendría que minimizar el costo de transporte para cumplir con la asignación de  cada trabajador y de cada tarea.</a:t>
                </a:r>
              </a:p>
              <a:p>
                <a:pPr marL="0" indent="0">
                  <a:buNone/>
                </a:pPr>
                <a:r>
                  <a:rPr lang="es-MX" dirty="0"/>
                  <a:t> </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r="-1037"/>
                </a:stretch>
              </a:blipFill>
            </p:spPr>
            <p:txBody>
              <a:bodyPr/>
              <a:lstStyle/>
              <a:p>
                <a:r>
                  <a:rPr lang="es-MX">
                    <a:noFill/>
                  </a:rPr>
                  <a:t> </a:t>
                </a:r>
              </a:p>
            </p:txBody>
          </p:sp>
        </mc:Fallback>
      </mc:AlternateContent>
    </p:spTree>
    <p:extLst>
      <p:ext uri="{BB962C8B-B14F-4D97-AF65-F5344CB8AC3E}">
        <p14:creationId xmlns:p14="http://schemas.microsoft.com/office/powerpoint/2010/main" val="206497024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Formulación del modelo de asignación</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El modelo matemático del problema de asignación sería:</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𝑧</m:t>
                      </m:r>
                      <m:r>
                        <a:rPr lang="es-MX" b="0" i="1" smtClean="0">
                          <a:latin typeface="Cambria Math" panose="02040503050406030204" pitchFamily="18" charset="0"/>
                        </a:rPr>
                        <m:t>=</m:t>
                      </m:r>
                      <m:nary>
                        <m:naryPr>
                          <m:chr m:val="∑"/>
                          <m:ctrlPr>
                            <a:rPr lang="es-MX" b="0" i="1" smtClean="0">
                              <a:latin typeface="Cambria Math" panose="02040503050406030204" pitchFamily="18" charset="0"/>
                            </a:rPr>
                          </m:ctrlPr>
                        </m:naryPr>
                        <m:sub>
                          <m:r>
                            <m:rPr>
                              <m:brk m:alnAt="23"/>
                            </m:rPr>
                            <a:rPr lang="es-MX" b="0" i="1" smtClean="0">
                              <a:latin typeface="Cambria Math" panose="02040503050406030204" pitchFamily="18" charset="0"/>
                            </a:rPr>
                            <m:t>𝑖</m:t>
                          </m:r>
                          <m:r>
                            <a:rPr lang="es-MX" b="0" i="1" smtClean="0">
                              <a:latin typeface="Cambria Math" panose="02040503050406030204" pitchFamily="18" charset="0"/>
                            </a:rPr>
                            <m:t>=1</m:t>
                          </m:r>
                        </m:sub>
                        <m:sup>
                          <m:r>
                            <a:rPr lang="es-MX" b="0" i="1" smtClean="0">
                              <a:latin typeface="Cambria Math" panose="02040503050406030204" pitchFamily="18" charset="0"/>
                            </a:rPr>
                            <m:t>𝑛</m:t>
                          </m:r>
                        </m:sup>
                        <m:e>
                          <m:nary>
                            <m:naryPr>
                              <m:chr m:val="∑"/>
                              <m:ctrlPr>
                                <a:rPr lang="es-MX" b="0" i="1" smtClean="0">
                                  <a:latin typeface="Cambria Math" panose="02040503050406030204" pitchFamily="18" charset="0"/>
                                </a:rPr>
                              </m:ctrlPr>
                            </m:naryPr>
                            <m:sub>
                              <m:r>
                                <m:rPr>
                                  <m:brk m:alnAt="23"/>
                                </m:rPr>
                                <a:rPr lang="es-MX" b="0" i="1" smtClean="0">
                                  <a:latin typeface="Cambria Math" panose="02040503050406030204" pitchFamily="18" charset="0"/>
                                </a:rPr>
                                <m:t>𝑗</m:t>
                              </m:r>
                              <m:r>
                                <a:rPr lang="es-MX" b="0" i="1" smtClean="0">
                                  <a:latin typeface="Cambria Math" panose="02040503050406030204" pitchFamily="18" charset="0"/>
                                </a:rPr>
                                <m:t>=1</m:t>
                              </m:r>
                            </m:sub>
                            <m:sup>
                              <m:r>
                                <a:rPr lang="es-MX" b="0" i="1" smtClean="0">
                                  <a:latin typeface="Cambria Math" panose="02040503050406030204" pitchFamily="18" charset="0"/>
                                </a:rPr>
                                <m:t>𝑛</m:t>
                              </m:r>
                            </m:sup>
                            <m:e>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𝑖𝑗</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𝑖𝑗</m:t>
                                  </m:r>
                                </m:sub>
                              </m:sSub>
                            </m:e>
                          </m:nary>
                        </m:e>
                      </m:nary>
                    </m:oMath>
                  </m:oMathPara>
                </a14:m>
                <a:endParaRPr lang="es-MX" dirty="0"/>
              </a:p>
              <a:p>
                <a:pPr marL="0" indent="0">
                  <a:buNone/>
                </a:pPr>
                <a:r>
                  <a:rPr lang="es-MX" dirty="0"/>
                  <a:t>s. a.</a:t>
                </a:r>
              </a:p>
              <a:p>
                <a:pPr marL="0" indent="0">
                  <a:buNone/>
                </a:pPr>
                <a14:m>
                  <m:oMath xmlns:m="http://schemas.openxmlformats.org/officeDocument/2006/math">
                    <m:nary>
                      <m:naryPr>
                        <m:chr m:val="∑"/>
                        <m:ctrlPr>
                          <a:rPr lang="es-MX" i="1" smtClean="0">
                            <a:latin typeface="Cambria Math" panose="02040503050406030204" pitchFamily="18" charset="0"/>
                          </a:rPr>
                        </m:ctrlPr>
                      </m:naryPr>
                      <m:sub>
                        <m:r>
                          <m:rPr>
                            <m:brk m:alnAt="23"/>
                          </m:rPr>
                          <a:rPr lang="es-MX" b="0" i="1" smtClean="0">
                            <a:latin typeface="Cambria Math" panose="02040503050406030204" pitchFamily="18" charset="0"/>
                          </a:rPr>
                          <m:t>𝑗</m:t>
                        </m:r>
                        <m:r>
                          <a:rPr lang="es-MX" b="0" i="1" smtClean="0">
                            <a:latin typeface="Cambria Math" panose="02040503050406030204" pitchFamily="18" charset="0"/>
                          </a:rPr>
                          <m:t>=1</m:t>
                        </m:r>
                      </m:sub>
                      <m:sup>
                        <m:r>
                          <a:rPr lang="es-MX" b="0" i="1" smtClean="0">
                            <a:latin typeface="Cambria Math" panose="02040503050406030204" pitchFamily="18" charset="0"/>
                          </a:rPr>
                          <m:t>𝑛</m:t>
                        </m:r>
                      </m:sup>
                      <m:e>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𝑖𝑗</m:t>
                            </m:r>
                          </m:sub>
                        </m:sSub>
                        <m:r>
                          <a:rPr lang="es-MX" b="0" i="1" smtClean="0">
                            <a:latin typeface="Cambria Math" panose="02040503050406030204" pitchFamily="18" charset="0"/>
                          </a:rPr>
                          <m:t>=1</m:t>
                        </m:r>
                      </m:e>
                    </m:nary>
                  </m:oMath>
                </a14:m>
                <a:r>
                  <a:rPr lang="es-MX" dirty="0"/>
                  <a:t> para cada asignado </a:t>
                </a:r>
                <a14:m>
                  <m:oMath xmlns:m="http://schemas.openxmlformats.org/officeDocument/2006/math">
                    <m:r>
                      <a:rPr lang="es-MX" b="0" i="1" smtClean="0">
                        <a:latin typeface="Cambria Math" panose="02040503050406030204" pitchFamily="18" charset="0"/>
                      </a:rPr>
                      <m:t>𝑖</m:t>
                    </m:r>
                    <m:r>
                      <a:rPr lang="es-MX" b="0" i="1" smtClean="0">
                        <a:latin typeface="Cambria Math" panose="02040503050406030204" pitchFamily="18" charset="0"/>
                      </a:rPr>
                      <m:t>=1,2,…,</m:t>
                    </m:r>
                    <m:r>
                      <a:rPr lang="es-MX" b="0" i="1" smtClean="0">
                        <a:latin typeface="Cambria Math" panose="02040503050406030204" pitchFamily="18" charset="0"/>
                      </a:rPr>
                      <m:t>𝑛</m:t>
                    </m:r>
                  </m:oMath>
                </a14:m>
                <a:endParaRPr lang="es-MX" dirty="0"/>
              </a:p>
              <a:p>
                <a:pPr marL="0" indent="0">
                  <a:buNone/>
                </a:pPr>
                <a:endParaRPr lang="es-MX" dirty="0"/>
              </a:p>
              <a:p>
                <a:pPr marL="0" indent="0">
                  <a:buNone/>
                </a:pPr>
                <a14:m>
                  <m:oMath xmlns:m="http://schemas.openxmlformats.org/officeDocument/2006/math">
                    <m:nary>
                      <m:naryPr>
                        <m:chr m:val="∑"/>
                        <m:ctrlPr>
                          <a:rPr lang="es-MX" i="1">
                            <a:latin typeface="Cambria Math" panose="02040503050406030204" pitchFamily="18" charset="0"/>
                          </a:rPr>
                        </m:ctrlPr>
                      </m:naryPr>
                      <m:sub>
                        <m:r>
                          <a:rPr lang="es-MX" b="0" i="1" smtClean="0">
                            <a:latin typeface="Cambria Math" panose="02040503050406030204" pitchFamily="18" charset="0"/>
                          </a:rPr>
                          <m:t>𝑖</m:t>
                        </m:r>
                        <m:r>
                          <a:rPr lang="es-MX" i="1">
                            <a:latin typeface="Cambria Math" panose="02040503050406030204" pitchFamily="18" charset="0"/>
                          </a:rPr>
                          <m:t>=1</m:t>
                        </m:r>
                      </m:sub>
                      <m:sup>
                        <m:r>
                          <a:rPr lang="es-MX" i="1">
                            <a:latin typeface="Cambria Math" panose="02040503050406030204" pitchFamily="18" charset="0"/>
                          </a:rPr>
                          <m:t>𝑛</m:t>
                        </m:r>
                      </m:sup>
                      <m:e>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𝑖𝑗</m:t>
                            </m:r>
                          </m:sub>
                        </m:sSub>
                        <m:r>
                          <a:rPr lang="es-MX" i="1">
                            <a:latin typeface="Cambria Math" panose="02040503050406030204" pitchFamily="18" charset="0"/>
                          </a:rPr>
                          <m:t>=1</m:t>
                        </m:r>
                      </m:e>
                    </m:nary>
                  </m:oMath>
                </a14:m>
                <a:r>
                  <a:rPr lang="es-MX" dirty="0"/>
                  <a:t> para tarea asignada </a:t>
                </a:r>
                <a14:m>
                  <m:oMath xmlns:m="http://schemas.openxmlformats.org/officeDocument/2006/math">
                    <m:r>
                      <m:rPr>
                        <m:sty m:val="p"/>
                      </m:rPr>
                      <a:rPr lang="es-MX" dirty="0">
                        <a:latin typeface="Cambria Math" panose="02040503050406030204" pitchFamily="18" charset="0"/>
                      </a:rPr>
                      <m:t>j</m:t>
                    </m:r>
                    <m:r>
                      <a:rPr lang="es-MX" i="1">
                        <a:latin typeface="Cambria Math" panose="02040503050406030204" pitchFamily="18" charset="0"/>
                      </a:rPr>
                      <m:t>=1,2,…,</m:t>
                    </m:r>
                    <m:r>
                      <a:rPr lang="es-MX" i="1">
                        <a:latin typeface="Cambria Math" panose="02040503050406030204" pitchFamily="18" charset="0"/>
                      </a:rPr>
                      <m:t>𝑛</m:t>
                    </m:r>
                  </m:oMath>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r="-593"/>
                </a:stretch>
              </a:blipFill>
            </p:spPr>
            <p:txBody>
              <a:bodyPr/>
              <a:lstStyle/>
              <a:p>
                <a:r>
                  <a:rPr lang="es-MX">
                    <a:noFill/>
                  </a:rPr>
                  <a:t> </a:t>
                </a:r>
              </a:p>
            </p:txBody>
          </p:sp>
        </mc:Fallback>
      </mc:AlternateContent>
    </p:spTree>
    <p:extLst>
      <p:ext uri="{BB962C8B-B14F-4D97-AF65-F5344CB8AC3E}">
        <p14:creationId xmlns:p14="http://schemas.microsoft.com/office/powerpoint/2010/main" val="2759386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Solución</a:t>
            </a:r>
            <a:endParaRPr lang="es-MX" dirty="0"/>
          </a:p>
        </p:txBody>
      </p:sp>
      <p:sp>
        <p:nvSpPr>
          <p:cNvPr id="6" name="5 Rectángulo"/>
          <p:cNvSpPr>
            <a:spLocks noChangeArrowheads="1"/>
          </p:cNvSpPr>
          <p:nvPr/>
        </p:nvSpPr>
        <p:spPr bwMode="auto">
          <a:xfrm>
            <a:off x="2337618" y="2714145"/>
            <a:ext cx="7884293" cy="1200329"/>
          </a:xfrm>
          <a:prstGeom prst="rect">
            <a:avLst/>
          </a:prstGeom>
          <a:noFill/>
          <a:ln w="9525">
            <a:noFill/>
            <a:miter lim="800000"/>
            <a:headEnd/>
            <a:tailEnd/>
          </a:ln>
        </p:spPr>
        <p:txBody>
          <a:bodyPr wrap="square">
            <a:spAutoFit/>
          </a:bodyPr>
          <a:lstStyle/>
          <a:p>
            <a:pPr algn="just"/>
            <a:r>
              <a:rPr lang="es-ES" dirty="0"/>
              <a:t>Las variables de decisión deben describir por completo las decisiones que se tiene que tomar (en este caso el fabricante). El fabricante debe decidir cuantos biombos de cada tipo debe fabricar, por lo que se define:</a:t>
            </a:r>
          </a:p>
          <a:p>
            <a:pPr algn="just"/>
            <a:endParaRPr lang="es-ES" dirty="0"/>
          </a:p>
        </p:txBody>
      </p:sp>
      <p:sp>
        <p:nvSpPr>
          <p:cNvPr id="3" name="2 Rectángulo"/>
          <p:cNvSpPr/>
          <p:nvPr/>
        </p:nvSpPr>
        <p:spPr>
          <a:xfrm>
            <a:off x="2351584" y="1916832"/>
            <a:ext cx="7416824" cy="369332"/>
          </a:xfrm>
          <a:prstGeom prst="rect">
            <a:avLst/>
          </a:prstGeom>
        </p:spPr>
        <p:txBody>
          <a:bodyPr wrap="square">
            <a:spAutoFit/>
          </a:bodyPr>
          <a:lstStyle/>
          <a:p>
            <a:r>
              <a:rPr lang="es-ES" b="1" dirty="0"/>
              <a:t>Definir las variables de decisión</a:t>
            </a:r>
            <a:endParaRPr lang="es-MX" dirty="0"/>
          </a:p>
        </p:txBody>
      </p:sp>
      <p:sp>
        <p:nvSpPr>
          <p:cNvPr id="4" name="3 Rectángulo"/>
          <p:cNvSpPr/>
          <p:nvPr/>
        </p:nvSpPr>
        <p:spPr>
          <a:xfrm>
            <a:off x="2135562" y="4460919"/>
            <a:ext cx="8136902" cy="923330"/>
          </a:xfrm>
          <a:prstGeom prst="rect">
            <a:avLst/>
          </a:prstGeom>
        </p:spPr>
        <p:txBody>
          <a:bodyPr wrap="square">
            <a:spAutoFit/>
          </a:bodyPr>
          <a:lstStyle/>
          <a:p>
            <a:pPr algn="just"/>
            <a:endParaRPr lang="es-MX" dirty="0"/>
          </a:p>
          <a:p>
            <a:pPr algn="just"/>
            <a:r>
              <a:rPr lang="es-MX" dirty="0"/>
              <a:t>X</a:t>
            </a:r>
            <a:r>
              <a:rPr lang="es-MX" baseline="-25000" dirty="0"/>
              <a:t>1</a:t>
            </a:r>
            <a:r>
              <a:rPr lang="es-MX" dirty="0"/>
              <a:t> = Cantidad de biombos tipo I a fabricar por semana</a:t>
            </a:r>
          </a:p>
          <a:p>
            <a:pPr algn="just"/>
            <a:r>
              <a:rPr lang="es-MX" dirty="0"/>
              <a:t>X</a:t>
            </a:r>
            <a:r>
              <a:rPr lang="es-MX" baseline="-25000" dirty="0"/>
              <a:t>2</a:t>
            </a:r>
            <a:r>
              <a:rPr lang="es-MX" dirty="0"/>
              <a:t> = Cantidad de biombos tipo II a fabricar por semana</a:t>
            </a:r>
          </a:p>
        </p:txBody>
      </p:sp>
    </p:spTree>
    <p:extLst>
      <p:ext uri="{BB962C8B-B14F-4D97-AF65-F5344CB8AC3E}">
        <p14:creationId xmlns:p14="http://schemas.microsoft.com/office/powerpoint/2010/main" val="205246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4"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Algoritmo de asignación</a:t>
            </a:r>
          </a:p>
        </p:txBody>
      </p:sp>
      <p:sp>
        <p:nvSpPr>
          <p:cNvPr id="3" name="Marcador de contenido 2"/>
          <p:cNvSpPr>
            <a:spLocks noGrp="1"/>
          </p:cNvSpPr>
          <p:nvPr>
            <p:ph idx="1"/>
          </p:nvPr>
        </p:nvSpPr>
        <p:spPr/>
        <p:txBody>
          <a:bodyPr>
            <a:normAutofit fontScale="92500"/>
          </a:bodyPr>
          <a:lstStyle/>
          <a:p>
            <a:pPr marL="0" indent="0">
              <a:buNone/>
            </a:pPr>
            <a:r>
              <a:rPr lang="es-MX" dirty="0"/>
              <a:t>El problema de asignación se resuelve mediante el método húngaro</a:t>
            </a:r>
          </a:p>
          <a:p>
            <a:pPr marL="0" indent="0" algn="just">
              <a:buNone/>
            </a:pPr>
            <a:r>
              <a:rPr lang="es-MX" b="1" dirty="0"/>
              <a:t>Paso 1. </a:t>
            </a:r>
            <a:r>
              <a:rPr lang="es-MX" dirty="0"/>
              <a:t>Determine </a:t>
            </a:r>
            <a:r>
              <a:rPr lang="es-MX" i="1" dirty="0"/>
              <a:t>pi</a:t>
            </a:r>
            <a:r>
              <a:rPr lang="es-MX" dirty="0"/>
              <a:t>, el elemento de costo mínimo en la fila </a:t>
            </a:r>
            <a:r>
              <a:rPr lang="es-MX" i="1" dirty="0"/>
              <a:t>i </a:t>
            </a:r>
            <a:r>
              <a:rPr lang="es-MX" dirty="0"/>
              <a:t>de la matriz de costos original, y réstelo de todos los elementos de la fila </a:t>
            </a:r>
            <a:r>
              <a:rPr lang="es-MX" i="1" dirty="0"/>
              <a:t>i</a:t>
            </a:r>
            <a:r>
              <a:rPr lang="es-MX" dirty="0"/>
              <a:t>, </a:t>
            </a:r>
            <a:r>
              <a:rPr lang="es-MX" i="1" dirty="0"/>
              <a:t>i </a:t>
            </a:r>
            <a:r>
              <a:rPr lang="es-MX" dirty="0"/>
              <a:t>= 1, 2, 3.</a:t>
            </a:r>
          </a:p>
          <a:p>
            <a:pPr marL="0" indent="0" algn="just">
              <a:buNone/>
            </a:pPr>
            <a:r>
              <a:rPr lang="es-MX" b="1" dirty="0"/>
              <a:t>Paso 2. </a:t>
            </a:r>
            <a:r>
              <a:rPr lang="es-MX" dirty="0"/>
              <a:t>Para la matriz creada en el paso 1, determine </a:t>
            </a:r>
            <a:r>
              <a:rPr lang="es-MX" i="1" dirty="0" err="1"/>
              <a:t>qj</a:t>
            </a:r>
            <a:r>
              <a:rPr lang="es-MX" dirty="0"/>
              <a:t>, el elemento de costo mínimo de la columna </a:t>
            </a:r>
            <a:r>
              <a:rPr lang="es-MX" i="1" dirty="0"/>
              <a:t>j</a:t>
            </a:r>
            <a:r>
              <a:rPr lang="es-MX" dirty="0"/>
              <a:t>, y réstelo de todos los elementos de la columna </a:t>
            </a:r>
            <a:r>
              <a:rPr lang="es-MX" i="1" dirty="0"/>
              <a:t>j</a:t>
            </a:r>
            <a:r>
              <a:rPr lang="es-MX" dirty="0"/>
              <a:t>, </a:t>
            </a:r>
            <a:r>
              <a:rPr lang="es-MX" i="1" dirty="0"/>
              <a:t>j </a:t>
            </a:r>
            <a:r>
              <a:rPr lang="es-MX" dirty="0"/>
              <a:t>= 1, 2, 3.</a:t>
            </a:r>
          </a:p>
          <a:p>
            <a:pPr marL="0" indent="0" algn="just">
              <a:buNone/>
            </a:pPr>
            <a:r>
              <a:rPr lang="es-MX" b="1" dirty="0"/>
              <a:t>Paso 3. </a:t>
            </a:r>
            <a:r>
              <a:rPr lang="es-MX" dirty="0"/>
              <a:t>A partir de la matriz del paso 2, intente determinar una asignación </a:t>
            </a:r>
            <a:r>
              <a:rPr lang="es-MX" i="1" dirty="0"/>
              <a:t>factible </a:t>
            </a:r>
            <a:r>
              <a:rPr lang="es-MX" dirty="0"/>
              <a:t>entre todas las entradas cero resultantes.</a:t>
            </a:r>
          </a:p>
          <a:p>
            <a:pPr marL="0" indent="0" algn="just">
              <a:buNone/>
            </a:pPr>
            <a:r>
              <a:rPr lang="es-MX" b="1" dirty="0"/>
              <a:t>	3a</a:t>
            </a:r>
            <a:r>
              <a:rPr lang="es-MX" dirty="0"/>
              <a:t>. Si puede hallarse esa asignación, es óptima.</a:t>
            </a:r>
          </a:p>
          <a:p>
            <a:pPr marL="892175" indent="-892175" algn="just">
              <a:buNone/>
            </a:pPr>
            <a:r>
              <a:rPr lang="es-MX" b="1" dirty="0"/>
              <a:t>	3b</a:t>
            </a:r>
            <a:r>
              <a:rPr lang="es-MX" dirty="0"/>
              <a:t>. De lo contrario, se requieren más cálculos (como se explicará en el ejemplo 5.4-2).</a:t>
            </a:r>
          </a:p>
        </p:txBody>
      </p:sp>
    </p:spTree>
    <p:extLst>
      <p:ext uri="{BB962C8B-B14F-4D97-AF65-F5344CB8AC3E}">
        <p14:creationId xmlns:p14="http://schemas.microsoft.com/office/powerpoint/2010/main" val="481383038"/>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a:t>
            </a:r>
          </a:p>
        </p:txBody>
      </p:sp>
      <p:sp>
        <p:nvSpPr>
          <p:cNvPr id="3" name="Marcador de contenido 2"/>
          <p:cNvSpPr>
            <a:spLocks noGrp="1"/>
          </p:cNvSpPr>
          <p:nvPr>
            <p:ph idx="1"/>
          </p:nvPr>
        </p:nvSpPr>
        <p:spPr/>
        <p:txBody>
          <a:bodyPr/>
          <a:lstStyle/>
          <a:p>
            <a:endParaRPr lang="es-MX" dirty="0"/>
          </a:p>
          <a:p>
            <a:endParaRPr lang="es-MX" dirty="0"/>
          </a:p>
          <a:p>
            <a:r>
              <a:rPr lang="es-MX" dirty="0"/>
              <a:t>Taha, H. (2012). Investigación de Operaciones. Novena Edición, México</a:t>
            </a:r>
          </a:p>
          <a:p>
            <a:endParaRPr lang="es-MX" dirty="0"/>
          </a:p>
          <a:p>
            <a:r>
              <a:rPr lang="es-MX" dirty="0" err="1"/>
              <a:t>Hillier</a:t>
            </a:r>
            <a:r>
              <a:rPr lang="es-MX" dirty="0"/>
              <a:t>, F. y Lieberman, G. (2010). Introducción a la Investigación de operaciones. Novena Edición, México</a:t>
            </a:r>
          </a:p>
          <a:p>
            <a:endParaRPr lang="es-MX" dirty="0"/>
          </a:p>
          <a:p>
            <a:pPr marL="0" indent="0">
              <a:buNone/>
            </a:pPr>
            <a:r>
              <a:rPr lang="es-MX" dirty="0"/>
              <a:t> </a:t>
            </a:r>
          </a:p>
        </p:txBody>
      </p:sp>
    </p:spTree>
    <p:extLst>
      <p:ext uri="{BB962C8B-B14F-4D97-AF65-F5344CB8AC3E}">
        <p14:creationId xmlns:p14="http://schemas.microsoft.com/office/powerpoint/2010/main" val="4001815655"/>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a:t>
            </a:r>
          </a:p>
        </p:txBody>
      </p:sp>
      <p:sp>
        <p:nvSpPr>
          <p:cNvPr id="3" name="Marcador de contenido 2"/>
          <p:cNvSpPr>
            <a:spLocks noGrp="1"/>
          </p:cNvSpPr>
          <p:nvPr>
            <p:ph idx="1"/>
          </p:nvPr>
        </p:nvSpPr>
        <p:spPr/>
        <p:txBody>
          <a:bodyPr/>
          <a:lstStyle/>
          <a:p>
            <a:pPr marL="0" indent="0">
              <a:buNone/>
            </a:pPr>
            <a:r>
              <a:rPr lang="es-MX" dirty="0"/>
              <a:t>El tema que versa  el presente trabajo es el de “Programación lineal” que forma parte de la unida de aprendizaje  de “Métodos cuantitativos para la toma de decisiones”,  correspondiente al programa educativo de la Licenciatura en Negocios Internacionales, cuyo espacio académico es la Facultad de Economía. </a:t>
            </a:r>
          </a:p>
          <a:p>
            <a:pPr marL="0" indent="0">
              <a:buNone/>
            </a:pPr>
            <a:endParaRPr lang="es-MX" dirty="0"/>
          </a:p>
        </p:txBody>
      </p:sp>
    </p:spTree>
    <p:extLst>
      <p:ext uri="{BB962C8B-B14F-4D97-AF65-F5344CB8AC3E}">
        <p14:creationId xmlns:p14="http://schemas.microsoft.com/office/powerpoint/2010/main" val="274232002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dirty="0"/>
              <a:t>Este material tiene como </a:t>
            </a:r>
            <a:r>
              <a:rPr lang="es-MX"/>
              <a:t>objetivo aplicar </a:t>
            </a:r>
            <a:r>
              <a:rPr lang="es-MX" dirty="0"/>
              <a:t>las técnicas cuantitativas más importantes de la investigación de operaciones y emplearlas correctamente en la toma de decisiones en el contexto de los negocios </a:t>
            </a:r>
          </a:p>
          <a:p>
            <a:pPr marL="0" indent="0">
              <a:buNone/>
            </a:pPr>
            <a:endParaRPr lang="es-MX" dirty="0"/>
          </a:p>
          <a:p>
            <a:pPr marL="0" indent="0">
              <a:buNone/>
            </a:pPr>
            <a:r>
              <a:rPr lang="es-MX" dirty="0"/>
              <a:t>Su estructura se conforma de la siguiente manera:</a:t>
            </a:r>
          </a:p>
          <a:p>
            <a:pPr marL="365760" lvl="1" indent="0"/>
            <a:r>
              <a:rPr lang="es-MX" dirty="0"/>
              <a:t> Una parte teórica que explica la base de cada uno de los temas.</a:t>
            </a:r>
          </a:p>
          <a:p>
            <a:pPr marL="365760" lvl="1" indent="0"/>
            <a:r>
              <a:rPr lang="es-MX" dirty="0"/>
              <a:t>Un ejemplo de cada tema, el cual es desarrollado por el profesor</a:t>
            </a:r>
          </a:p>
          <a:p>
            <a:pPr marL="365760" lvl="1" indent="0"/>
            <a:r>
              <a:rPr lang="es-MX" dirty="0"/>
              <a:t>Y, un ejercicio para que el alumno lo realice como práctica en clase</a:t>
            </a:r>
          </a:p>
          <a:p>
            <a:pPr marL="0" indent="0">
              <a:buNone/>
            </a:pPr>
            <a:endParaRPr lang="es-MX" dirty="0"/>
          </a:p>
        </p:txBody>
      </p:sp>
    </p:spTree>
    <p:extLst>
      <p:ext uri="{BB962C8B-B14F-4D97-AF65-F5344CB8AC3E}">
        <p14:creationId xmlns:p14="http://schemas.microsoft.com/office/powerpoint/2010/main" val="70307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Función Objetivo:</a:t>
            </a:r>
            <a:endParaRPr lang="es-MX" dirty="0"/>
          </a:p>
        </p:txBody>
      </p:sp>
      <mc:AlternateContent xmlns:mc="http://schemas.openxmlformats.org/markup-compatibility/2006">
        <mc:Choice xmlns:a14="http://schemas.microsoft.com/office/drawing/2010/main" Requires="a14">
          <p:sp>
            <p:nvSpPr>
              <p:cNvPr id="3" name="2 Rectángulo"/>
              <p:cNvSpPr/>
              <p:nvPr/>
            </p:nvSpPr>
            <p:spPr>
              <a:xfrm>
                <a:off x="2207568" y="2184656"/>
                <a:ext cx="7848872" cy="4636719"/>
              </a:xfrm>
              <a:prstGeom prst="rect">
                <a:avLst/>
              </a:prstGeom>
            </p:spPr>
            <p:txBody>
              <a:bodyPr wrap="square">
                <a:spAutoFit/>
              </a:bodyPr>
              <a:lstStyle/>
              <a:p>
                <a:pPr algn="just"/>
                <a:r>
                  <a:rPr lang="es-ES" dirty="0"/>
                  <a:t>La función que se desea maximizar o minimizar se le conoce como  </a:t>
                </a:r>
                <a:r>
                  <a:rPr lang="es-ES" b="1" dirty="0"/>
                  <a:t>Función Objetivo </a:t>
                </a:r>
                <a:r>
                  <a:rPr lang="es-ES" dirty="0"/>
                  <a:t>, en este caso  el fabricante quiere maximizar sus ventas, entonces:</a:t>
                </a:r>
              </a:p>
              <a:p>
                <a:pPr algn="just"/>
                <a:endParaRPr lang="es-ES" dirty="0"/>
              </a:p>
              <a:p>
                <a:pPr algn="just"/>
                <a:r>
                  <a:rPr lang="es-ES" sz="1600" b="1" dirty="0"/>
                  <a:t>Ventas totales por semana</a:t>
                </a:r>
                <a:r>
                  <a:rPr lang="es-ES" sz="1600" dirty="0"/>
                  <a:t>= ventas por semana de biombos tipo I+ ventas por semana de biombos tipo II</a:t>
                </a:r>
              </a:p>
              <a:p>
                <a:pPr algn="just"/>
                <a:r>
                  <a:rPr lang="es-ES" sz="1600" dirty="0"/>
                  <a:t> </a:t>
                </a:r>
              </a:p>
              <a:p>
                <a:pPr algn="just"/>
                <a:r>
                  <a:rPr lang="es-ES" sz="1600" dirty="0"/>
                  <a:t>=</a:t>
                </a:r>
                <a14:m>
                  <m:oMath xmlns:m="http://schemas.openxmlformats.org/officeDocument/2006/math">
                    <m:d>
                      <m:dPr>
                        <m:ctrlPr>
                          <a:rPr lang="es-ES" sz="1600" i="1">
                            <a:latin typeface="Cambria Math" panose="02040503050406030204" pitchFamily="18" charset="0"/>
                          </a:rPr>
                        </m:ctrlPr>
                      </m:dPr>
                      <m:e>
                        <m:f>
                          <m:fPr>
                            <m:ctrlPr>
                              <a:rPr lang="es-ES" sz="1600" i="1">
                                <a:latin typeface="Cambria Math" panose="02040503050406030204" pitchFamily="18" charset="0"/>
                              </a:rPr>
                            </m:ctrlPr>
                          </m:fPr>
                          <m:num>
                            <m:r>
                              <a:rPr lang="es-ES" sz="1600" i="1">
                                <a:latin typeface="Cambria Math"/>
                              </a:rPr>
                              <m:t>𝑑</m:t>
                            </m:r>
                            <m:r>
                              <a:rPr lang="es-ES" sz="1600" i="1">
                                <a:latin typeface="Cambria Math"/>
                              </a:rPr>
                              <m:t>ó</m:t>
                            </m:r>
                            <m:r>
                              <a:rPr lang="es-ES" sz="1600" i="1">
                                <a:latin typeface="Cambria Math"/>
                              </a:rPr>
                              <m:t>𝑙𝑎𝑟𝑒𝑠</m:t>
                            </m:r>
                          </m:num>
                          <m:den>
                            <m:r>
                              <a:rPr lang="es-ES" sz="1600" i="1">
                                <a:latin typeface="Cambria Math"/>
                              </a:rPr>
                              <m:t>𝑡𝑖𝑝𝑜</m:t>
                            </m:r>
                            <m:r>
                              <a:rPr lang="es-ES" sz="1600" i="1">
                                <a:latin typeface="Cambria Math"/>
                              </a:rPr>
                              <m:t> </m:t>
                            </m:r>
                            <m:r>
                              <a:rPr lang="es-ES" sz="1600" i="1">
                                <a:latin typeface="Cambria Math"/>
                              </a:rPr>
                              <m:t>𝐼</m:t>
                            </m:r>
                          </m:den>
                        </m:f>
                      </m:e>
                    </m:d>
                    <m:f>
                      <m:fPr>
                        <m:ctrlPr>
                          <a:rPr lang="es-ES" sz="1600" i="1">
                            <a:latin typeface="Cambria Math" panose="02040503050406030204" pitchFamily="18" charset="0"/>
                          </a:rPr>
                        </m:ctrlPr>
                      </m:fPr>
                      <m:num>
                        <m:r>
                          <a:rPr lang="es-ES" sz="1600" i="1">
                            <a:latin typeface="Cambria Math"/>
                          </a:rPr>
                          <m:t>𝐶𝑎𝑛𝑡𝑖𝑑𝑎𝑑</m:t>
                        </m:r>
                        <m:r>
                          <a:rPr lang="es-ES" sz="1600" i="1">
                            <a:latin typeface="Cambria Math"/>
                          </a:rPr>
                          <m:t> </m:t>
                        </m:r>
                        <m:r>
                          <a:rPr lang="es-ES" sz="1600" i="1">
                            <a:latin typeface="Cambria Math"/>
                          </a:rPr>
                          <m:t>𝑑𝑒</m:t>
                        </m:r>
                        <m:r>
                          <a:rPr lang="es-ES" sz="1600" i="1">
                            <a:latin typeface="Cambria Math"/>
                          </a:rPr>
                          <m:t> </m:t>
                        </m:r>
                        <m:r>
                          <a:rPr lang="es-ES" sz="1600" i="1">
                            <a:latin typeface="Cambria Math"/>
                          </a:rPr>
                          <m:t>𝑡𝑖𝑝𝑜</m:t>
                        </m:r>
                        <m:r>
                          <a:rPr lang="es-ES" sz="1600" i="1">
                            <a:latin typeface="Cambria Math"/>
                          </a:rPr>
                          <m:t> </m:t>
                        </m:r>
                        <m:r>
                          <a:rPr lang="es-ES" sz="1600" i="1">
                            <a:latin typeface="Cambria Math"/>
                          </a:rPr>
                          <m:t>𝐼</m:t>
                        </m:r>
                        <m:r>
                          <a:rPr lang="es-ES" sz="1600" i="1">
                            <a:latin typeface="Cambria Math"/>
                          </a:rPr>
                          <m:t> </m:t>
                        </m:r>
                        <m:r>
                          <a:rPr lang="es-ES" sz="1600" i="1">
                            <a:latin typeface="Cambria Math"/>
                          </a:rPr>
                          <m:t>𝑎</m:t>
                        </m:r>
                        <m:r>
                          <a:rPr lang="es-ES" sz="1600" i="1">
                            <a:latin typeface="Cambria Math"/>
                          </a:rPr>
                          <m:t> </m:t>
                        </m:r>
                        <m:r>
                          <a:rPr lang="es-ES" sz="1600" i="1">
                            <a:latin typeface="Cambria Math"/>
                          </a:rPr>
                          <m:t>𝑓𝑎𝑏𝑟𝑖𝑐𝑎𝑟</m:t>
                        </m:r>
                      </m:num>
                      <m:den>
                        <m:r>
                          <a:rPr lang="es-ES" sz="1600" i="1">
                            <a:latin typeface="Cambria Math"/>
                          </a:rPr>
                          <m:t>𝑠𝑒𝑚𝑎𝑛𝑎</m:t>
                        </m:r>
                      </m:den>
                    </m:f>
                  </m:oMath>
                </a14:m>
                <a:r>
                  <a:rPr lang="es-MX" sz="1600" dirty="0"/>
                  <a:t>+</a:t>
                </a:r>
                <a:r>
                  <a:rPr lang="es-ES" sz="1600" dirty="0"/>
                  <a:t> </a:t>
                </a:r>
                <a14:m>
                  <m:oMath xmlns:m="http://schemas.openxmlformats.org/officeDocument/2006/math">
                    <m:d>
                      <m:dPr>
                        <m:ctrlPr>
                          <a:rPr lang="es-ES" sz="1600" i="1">
                            <a:latin typeface="Cambria Math" panose="02040503050406030204" pitchFamily="18" charset="0"/>
                          </a:rPr>
                        </m:ctrlPr>
                      </m:dPr>
                      <m:e>
                        <m:f>
                          <m:fPr>
                            <m:ctrlPr>
                              <a:rPr lang="es-ES" sz="1600" i="1">
                                <a:latin typeface="Cambria Math" panose="02040503050406030204" pitchFamily="18" charset="0"/>
                              </a:rPr>
                            </m:ctrlPr>
                          </m:fPr>
                          <m:num>
                            <m:r>
                              <a:rPr lang="es-ES" sz="1600" i="1">
                                <a:latin typeface="Cambria Math"/>
                              </a:rPr>
                              <m:t>𝑑</m:t>
                            </m:r>
                            <m:r>
                              <a:rPr lang="es-ES" sz="1600" i="1">
                                <a:latin typeface="Cambria Math"/>
                              </a:rPr>
                              <m:t>ó</m:t>
                            </m:r>
                            <m:r>
                              <a:rPr lang="es-ES" sz="1600" i="1">
                                <a:latin typeface="Cambria Math"/>
                              </a:rPr>
                              <m:t>𝑙𝑎𝑟𝑒𝑠</m:t>
                            </m:r>
                          </m:num>
                          <m:den>
                            <m:r>
                              <a:rPr lang="es-ES" sz="1600" i="1">
                                <a:latin typeface="Cambria Math"/>
                              </a:rPr>
                              <m:t>𝑡𝑖𝑝𝑜</m:t>
                            </m:r>
                            <m:r>
                              <a:rPr lang="es-ES" sz="1600" i="1">
                                <a:latin typeface="Cambria Math"/>
                              </a:rPr>
                              <m:t> </m:t>
                            </m:r>
                            <m:r>
                              <a:rPr lang="es-ES" sz="1600" i="1">
                                <a:latin typeface="Cambria Math"/>
                              </a:rPr>
                              <m:t>𝐼𝐼</m:t>
                            </m:r>
                          </m:den>
                        </m:f>
                      </m:e>
                    </m:d>
                    <m:f>
                      <m:fPr>
                        <m:ctrlPr>
                          <a:rPr lang="es-ES" sz="1600" i="1">
                            <a:latin typeface="Cambria Math" panose="02040503050406030204" pitchFamily="18" charset="0"/>
                          </a:rPr>
                        </m:ctrlPr>
                      </m:fPr>
                      <m:num>
                        <m:r>
                          <a:rPr lang="es-ES" sz="1600" i="1">
                            <a:latin typeface="Cambria Math"/>
                          </a:rPr>
                          <m:t>𝐶𝑎𝑛𝑡𝑖𝑑𝑎𝑑</m:t>
                        </m:r>
                        <m:r>
                          <a:rPr lang="es-ES" sz="1600" i="1">
                            <a:latin typeface="Cambria Math"/>
                          </a:rPr>
                          <m:t> </m:t>
                        </m:r>
                        <m:r>
                          <a:rPr lang="es-ES" sz="1600" i="1">
                            <a:latin typeface="Cambria Math"/>
                          </a:rPr>
                          <m:t>𝑑𝑒</m:t>
                        </m:r>
                        <m:r>
                          <a:rPr lang="es-ES" sz="1600" i="1">
                            <a:latin typeface="Cambria Math"/>
                          </a:rPr>
                          <m:t> </m:t>
                        </m:r>
                        <m:r>
                          <a:rPr lang="es-ES" sz="1600" i="1">
                            <a:latin typeface="Cambria Math"/>
                          </a:rPr>
                          <m:t>𝑡𝑖𝑝𝑜</m:t>
                        </m:r>
                        <m:r>
                          <a:rPr lang="es-ES" sz="1600" i="1">
                            <a:latin typeface="Cambria Math"/>
                          </a:rPr>
                          <m:t> </m:t>
                        </m:r>
                        <m:r>
                          <a:rPr lang="es-ES" sz="1600" i="1">
                            <a:latin typeface="Cambria Math"/>
                          </a:rPr>
                          <m:t>𝐼𝐼</m:t>
                        </m:r>
                        <m:r>
                          <a:rPr lang="es-ES" sz="1600" i="1">
                            <a:latin typeface="Cambria Math"/>
                          </a:rPr>
                          <m:t> </m:t>
                        </m:r>
                        <m:r>
                          <a:rPr lang="es-ES" sz="1600" i="1">
                            <a:latin typeface="Cambria Math"/>
                          </a:rPr>
                          <m:t>𝑎</m:t>
                        </m:r>
                        <m:r>
                          <a:rPr lang="es-ES" sz="1600" i="1">
                            <a:latin typeface="Cambria Math"/>
                          </a:rPr>
                          <m:t> </m:t>
                        </m:r>
                        <m:r>
                          <a:rPr lang="es-ES" sz="1600" i="1">
                            <a:latin typeface="Cambria Math"/>
                          </a:rPr>
                          <m:t>𝑓𝑎𝑏𝑟𝑖𝑐𝑎𝑟</m:t>
                        </m:r>
                        <m:r>
                          <m:rPr>
                            <m:nor/>
                          </m:rPr>
                          <a:rPr lang="es-MX" sz="1600" dirty="0"/>
                          <m:t> </m:t>
                        </m:r>
                      </m:num>
                      <m:den>
                        <m:r>
                          <a:rPr lang="es-ES" sz="1600" i="1">
                            <a:latin typeface="Cambria Math"/>
                          </a:rPr>
                          <m:t>𝑠𝑒𝑚𝑎𝑛𝑎</m:t>
                        </m:r>
                      </m:den>
                    </m:f>
                  </m:oMath>
                </a14:m>
                <a:endParaRPr lang="es-ES" sz="1600" dirty="0"/>
              </a:p>
              <a:p>
                <a:pPr algn="just"/>
                <a:endParaRPr lang="es-ES" sz="1600" dirty="0"/>
              </a:p>
              <a:p>
                <a:pPr algn="just"/>
                <a:r>
                  <a:rPr lang="es-ES" sz="1600" dirty="0"/>
                  <a:t>=</a:t>
                </a:r>
                <a14:m>
                  <m:oMath xmlns:m="http://schemas.openxmlformats.org/officeDocument/2006/math">
                    <m:sSub>
                      <m:sSubPr>
                        <m:ctrlPr>
                          <a:rPr lang="es-ES" sz="1600" i="1">
                            <a:latin typeface="Cambria Math" panose="02040503050406030204" pitchFamily="18" charset="0"/>
                          </a:rPr>
                        </m:ctrlPr>
                      </m:sSubPr>
                      <m:e>
                        <m:r>
                          <a:rPr lang="es-ES" sz="1600" i="1">
                            <a:latin typeface="Cambria Math"/>
                          </a:rPr>
                          <m:t>120</m:t>
                        </m:r>
                        <m:r>
                          <a:rPr lang="es-ES" sz="1600" i="1">
                            <a:latin typeface="Cambria Math"/>
                          </a:rPr>
                          <m:t>𝑥</m:t>
                        </m:r>
                      </m:e>
                      <m:sub>
                        <m:r>
                          <a:rPr lang="es-ES" sz="1600" i="1">
                            <a:latin typeface="Cambria Math"/>
                          </a:rPr>
                          <m:t>1</m:t>
                        </m:r>
                      </m:sub>
                    </m:sSub>
                    <m:r>
                      <a:rPr lang="es-ES" sz="1600" i="1">
                        <a:latin typeface="Cambria Math"/>
                      </a:rPr>
                      <m:t>+80</m:t>
                    </m:r>
                    <m:sSub>
                      <m:sSubPr>
                        <m:ctrlPr>
                          <a:rPr lang="es-ES" sz="1600" i="1">
                            <a:latin typeface="Cambria Math" panose="02040503050406030204" pitchFamily="18" charset="0"/>
                          </a:rPr>
                        </m:ctrlPr>
                      </m:sSubPr>
                      <m:e>
                        <m:r>
                          <a:rPr lang="es-ES" sz="1600" i="1">
                            <a:latin typeface="Cambria Math"/>
                          </a:rPr>
                          <m:t>𝑥</m:t>
                        </m:r>
                      </m:e>
                      <m:sub>
                        <m:r>
                          <a:rPr lang="es-ES" sz="1600" i="1">
                            <a:latin typeface="Cambria Math"/>
                          </a:rPr>
                          <m:t>2</m:t>
                        </m:r>
                      </m:sub>
                    </m:sSub>
                  </m:oMath>
                </a14:m>
                <a:endParaRPr lang="es-MX" sz="1600" dirty="0"/>
              </a:p>
              <a:p>
                <a:pPr algn="just"/>
                <a:r>
                  <a:rPr lang="es-ES" dirty="0"/>
                  <a:t>Por lo que  la función objetivo del fabricante es;</a:t>
                </a:r>
              </a:p>
              <a:p>
                <a:pPr algn="just"/>
                <a:endParaRPr lang="es-ES" i="1" dirty="0">
                  <a:latin typeface="Cambria Math"/>
                </a:endParaRPr>
              </a:p>
              <a:p>
                <a:pPr algn="just"/>
                <a14:m>
                  <m:oMathPara xmlns:m="http://schemas.openxmlformats.org/officeDocument/2006/math">
                    <m:oMathParaPr>
                      <m:jc m:val="centerGroup"/>
                    </m:oMathParaPr>
                    <m:oMath xmlns:m="http://schemas.openxmlformats.org/officeDocument/2006/math">
                      <m:r>
                        <a:rPr lang="es-ES" i="1">
                          <a:latin typeface="Cambria Math"/>
                        </a:rPr>
                        <m:t>𝑀𝑎𝑥</m:t>
                      </m:r>
                      <m:r>
                        <a:rPr lang="es-ES" i="1">
                          <a:latin typeface="Cambria Math"/>
                        </a:rPr>
                        <m:t> </m:t>
                      </m:r>
                      <m:r>
                        <a:rPr lang="es-ES" i="1">
                          <a:latin typeface="Cambria Math"/>
                        </a:rPr>
                        <m:t>𝑧</m:t>
                      </m:r>
                      <m:r>
                        <a:rPr lang="es-ES" i="1">
                          <a:latin typeface="Cambria Math"/>
                        </a:rPr>
                        <m:t>=</m:t>
                      </m:r>
                      <m:sSub>
                        <m:sSubPr>
                          <m:ctrlPr>
                            <a:rPr lang="es-ES" i="1">
                              <a:latin typeface="Cambria Math" panose="02040503050406030204" pitchFamily="18" charset="0"/>
                            </a:rPr>
                          </m:ctrlPr>
                        </m:sSubPr>
                        <m:e>
                          <m:r>
                            <a:rPr lang="es-ES" i="1">
                              <a:latin typeface="Cambria Math"/>
                            </a:rPr>
                            <m:t>120</m:t>
                          </m:r>
                          <m:r>
                            <a:rPr lang="es-ES" i="1">
                              <a:latin typeface="Cambria Math"/>
                            </a:rPr>
                            <m:t>𝑥</m:t>
                          </m:r>
                        </m:e>
                        <m:sub>
                          <m:r>
                            <a:rPr lang="es-ES" i="1">
                              <a:latin typeface="Cambria Math"/>
                            </a:rPr>
                            <m:t>1</m:t>
                          </m:r>
                        </m:sub>
                      </m:sSub>
                      <m:r>
                        <a:rPr lang="es-ES" i="1">
                          <a:latin typeface="Cambria Math"/>
                        </a:rPr>
                        <m:t>+80</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MX" dirty="0"/>
              </a:p>
              <a:p>
                <a:pPr algn="just"/>
                <a:endParaRPr lang="es-ES" dirty="0"/>
              </a:p>
              <a:p>
                <a:pPr algn="just"/>
                <a:endParaRPr lang="es-ES" sz="1600" dirty="0"/>
              </a:p>
              <a:p>
                <a:pPr algn="just"/>
                <a:endParaRPr lang="es-MX" sz="1600" dirty="0"/>
              </a:p>
              <a:p>
                <a:pPr algn="just"/>
                <a:endParaRPr lang="es-ES" sz="1600" dirty="0"/>
              </a:p>
              <a:p>
                <a:pPr algn="just"/>
                <a:endParaRPr lang="es-MX" sz="1600" dirty="0"/>
              </a:p>
            </p:txBody>
          </p:sp>
        </mc:Choice>
        <mc:Fallback>
          <p:sp>
            <p:nvSpPr>
              <p:cNvPr id="3" name="2 Rectángulo"/>
              <p:cNvSpPr>
                <a:spLocks noRot="1" noChangeAspect="1" noMove="1" noResize="1" noEditPoints="1" noAdjustHandles="1" noChangeArrowheads="1" noChangeShapeType="1" noTextEdit="1"/>
              </p:cNvSpPr>
              <p:nvPr/>
            </p:nvSpPr>
            <p:spPr>
              <a:xfrm>
                <a:off x="2207568" y="2184656"/>
                <a:ext cx="7848872" cy="4636719"/>
              </a:xfrm>
              <a:prstGeom prst="rect">
                <a:avLst/>
              </a:prstGeom>
              <a:blipFill>
                <a:blip r:embed="rId2"/>
                <a:stretch>
                  <a:fillRect l="-621" t="-657" r="-621"/>
                </a:stretch>
              </a:blipFill>
            </p:spPr>
            <p:txBody>
              <a:bodyPr/>
              <a:lstStyle/>
              <a:p>
                <a:r>
                  <a:rPr lang="es-MX">
                    <a:noFill/>
                  </a:rPr>
                  <a:t> </a:t>
                </a:r>
              </a:p>
            </p:txBody>
          </p:sp>
        </mc:Fallback>
      </mc:AlternateContent>
      <p:sp>
        <p:nvSpPr>
          <p:cNvPr id="5" name="4 Llamada con línea 1"/>
          <p:cNvSpPr/>
          <p:nvPr/>
        </p:nvSpPr>
        <p:spPr bwMode="auto">
          <a:xfrm>
            <a:off x="7323746" y="4851820"/>
            <a:ext cx="2628292" cy="360040"/>
          </a:xfrm>
          <a:prstGeom prst="borderCallout1">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kumimoji="1" lang="es-ES" sz="1200" dirty="0">
                <a:latin typeface="Arial" pitchFamily="34" charset="0"/>
              </a:rPr>
              <a:t>Coeficientes de función objetivo</a:t>
            </a:r>
            <a:endParaRPr kumimoji="1" lang="es-MX" sz="1200" dirty="0">
              <a:latin typeface="Arial" pitchFamily="34" charset="0"/>
            </a:endParaRPr>
          </a:p>
        </p:txBody>
      </p:sp>
    </p:spTree>
    <p:extLst>
      <p:ext uri="{BB962C8B-B14F-4D97-AF65-F5344CB8AC3E}">
        <p14:creationId xmlns:p14="http://schemas.microsoft.com/office/powerpoint/2010/main" val="2990182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Restricciones</a:t>
            </a:r>
            <a:endParaRPr lang="es-MX" dirty="0"/>
          </a:p>
        </p:txBody>
      </p:sp>
      <p:sp>
        <p:nvSpPr>
          <p:cNvPr id="3" name="2 CuadroTexto"/>
          <p:cNvSpPr txBox="1"/>
          <p:nvPr/>
        </p:nvSpPr>
        <p:spPr>
          <a:xfrm>
            <a:off x="2207568" y="1844825"/>
            <a:ext cx="7848872" cy="2585323"/>
          </a:xfrm>
          <a:prstGeom prst="rect">
            <a:avLst/>
          </a:prstGeom>
          <a:noFill/>
        </p:spPr>
        <p:txBody>
          <a:bodyPr wrap="square" rtlCol="0">
            <a:spAutoFit/>
          </a:bodyPr>
          <a:lstStyle/>
          <a:p>
            <a:r>
              <a:rPr lang="es-ES" dirty="0"/>
              <a:t>A medida que x1 y x2 se incrementan la función objetivo se hace más grande.</a:t>
            </a:r>
          </a:p>
          <a:p>
            <a:r>
              <a:rPr lang="es-ES" dirty="0"/>
              <a:t>Las variables x1 y x2 están controladas por las siguientes restricciones: (con frecuencia llamadas </a:t>
            </a:r>
            <a:r>
              <a:rPr lang="es-ES" b="1" dirty="0"/>
              <a:t>limitaciones</a:t>
            </a:r>
            <a:r>
              <a:rPr lang="es-ES" dirty="0"/>
              <a:t>) </a:t>
            </a:r>
          </a:p>
          <a:p>
            <a:endParaRPr lang="es-ES" dirty="0"/>
          </a:p>
          <a:p>
            <a:r>
              <a:rPr lang="es-ES" b="1" dirty="0"/>
              <a:t>Restricción 1: </a:t>
            </a:r>
            <a:r>
              <a:rPr lang="es-ES" dirty="0"/>
              <a:t>la cantidad de 6 unidades de madera disponibles a la semana</a:t>
            </a:r>
          </a:p>
          <a:p>
            <a:endParaRPr lang="es-ES" dirty="0"/>
          </a:p>
          <a:p>
            <a:r>
              <a:rPr lang="es-ES" b="1" dirty="0"/>
              <a:t>Restricción 2: </a:t>
            </a:r>
            <a:r>
              <a:rPr lang="es-ES" dirty="0"/>
              <a:t>el tiempo de 28 horas disponibles a la semana</a:t>
            </a:r>
          </a:p>
          <a:p>
            <a:endParaRPr lang="es-ES" b="1" dirty="0"/>
          </a:p>
          <a:p>
            <a:r>
              <a:rPr lang="es-ES" b="1" dirty="0"/>
              <a:t>Restricción 3: </a:t>
            </a:r>
            <a:r>
              <a:rPr lang="es-ES" dirty="0"/>
              <a:t>no negatividad</a:t>
            </a:r>
            <a:endParaRPr lang="es-MX" b="1" dirty="0"/>
          </a:p>
        </p:txBody>
      </p:sp>
    </p:spTree>
    <p:extLst>
      <p:ext uri="{BB962C8B-B14F-4D97-AF65-F5344CB8AC3E}">
        <p14:creationId xmlns:p14="http://schemas.microsoft.com/office/powerpoint/2010/main" val="3226788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Analíticamente </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207568" y="2060848"/>
                <a:ext cx="7488832" cy="4909998"/>
              </a:xfrm>
              <a:prstGeom prst="rect">
                <a:avLst/>
              </a:prstGeom>
              <a:noFill/>
            </p:spPr>
            <p:txBody>
              <a:bodyPr wrap="square" rtlCol="0">
                <a:spAutoFit/>
              </a:bodyPr>
              <a:lstStyle/>
              <a:p>
                <a:r>
                  <a:rPr lang="es-ES" dirty="0"/>
                  <a:t>Debemos expresar las restricciones en términos de las variables de decisión:</a:t>
                </a:r>
              </a:p>
              <a:p>
                <a:r>
                  <a:rPr lang="es-ES" b="1" dirty="0"/>
                  <a:t>Para la restricción 1(unidades de madera):</a:t>
                </a:r>
              </a:p>
              <a:p>
                <a:endParaRPr lang="es-ES" dirty="0"/>
              </a:p>
              <a:p>
                <a:pPr/>
                <a14:m>
                  <m:oMathPara xmlns:m="http://schemas.openxmlformats.org/officeDocument/2006/math">
                    <m:oMathParaPr>
                      <m:jc m:val="left"/>
                    </m:oMathParaPr>
                    <m:oMath xmlns:m="http://schemas.openxmlformats.org/officeDocument/2006/math">
                      <m:f>
                        <m:fPr>
                          <m:ctrlPr>
                            <a:rPr lang="es-ES" i="1">
                              <a:latin typeface="Cambria Math" panose="02040503050406030204" pitchFamily="18" charset="0"/>
                            </a:rPr>
                          </m:ctrlPr>
                        </m:fPr>
                        <m:num>
                          <m:r>
                            <a:rPr lang="es-ES" i="1">
                              <a:latin typeface="Cambria Math"/>
                            </a:rPr>
                            <m:t>𝑈𝑛𝑖𝑑𝑎𝑑𝑒𝑠</m:t>
                          </m:r>
                          <m:r>
                            <a:rPr lang="es-ES" i="1">
                              <a:latin typeface="Cambria Math"/>
                            </a:rPr>
                            <m:t> </m:t>
                          </m:r>
                          <m:r>
                            <a:rPr lang="es-ES" i="1">
                              <a:latin typeface="Cambria Math"/>
                            </a:rPr>
                            <m:t>𝑑𝑒</m:t>
                          </m:r>
                          <m:r>
                            <a:rPr lang="es-ES" i="1">
                              <a:latin typeface="Cambria Math"/>
                            </a:rPr>
                            <m:t> </m:t>
                          </m:r>
                          <m:r>
                            <a:rPr lang="es-ES" i="1">
                              <a:latin typeface="Cambria Math"/>
                            </a:rPr>
                            <m:t>𝑚𝑎𝑑𝑒𝑟𝑎</m:t>
                          </m:r>
                          <m:r>
                            <a:rPr lang="es-ES" i="1">
                              <a:latin typeface="Cambria Math"/>
                            </a:rPr>
                            <m:t> </m:t>
                          </m:r>
                          <m:r>
                            <a:rPr lang="es-ES" i="1">
                              <a:latin typeface="Cambria Math"/>
                            </a:rPr>
                            <m:t>𝑑𝑖𝑠𝑝𝑜𝑛𝑖𝑏𝑙𝑒</m:t>
                          </m:r>
                        </m:num>
                        <m:den>
                          <m:r>
                            <a:rPr lang="es-ES" i="1">
                              <a:latin typeface="Cambria Math"/>
                            </a:rPr>
                            <m:t>𝑆𝑒𝑚𝑎𝑛𝑎</m:t>
                          </m:r>
                        </m:den>
                      </m:f>
                      <m:r>
                        <a:rPr lang="es-ES" i="1">
                          <a:latin typeface="Cambria Math"/>
                        </a:rPr>
                        <m:t>=</m:t>
                      </m:r>
                      <m:d>
                        <m:dPr>
                          <m:ctrlPr>
                            <a:rPr lang="es-ES" i="1">
                              <a:latin typeface="Cambria Math" panose="02040503050406030204" pitchFamily="18" charset="0"/>
                            </a:rPr>
                          </m:ctrlPr>
                        </m:dPr>
                        <m:e>
                          <m:f>
                            <m:fPr>
                              <m:ctrlPr>
                                <a:rPr lang="es-ES" i="1" dirty="0">
                                  <a:latin typeface="Cambria Math" panose="02040503050406030204" pitchFamily="18" charset="0"/>
                                </a:rPr>
                              </m:ctrlPr>
                            </m:fPr>
                            <m:num>
                              <m:r>
                                <a:rPr lang="es-ES" i="1" dirty="0">
                                  <a:latin typeface="Cambria Math"/>
                                </a:rPr>
                                <m:t>𝑈𝑛𝑖𝑑𝑎𝑑𝑒𝑠</m:t>
                              </m:r>
                              <m:r>
                                <a:rPr lang="es-ES" i="1" dirty="0">
                                  <a:latin typeface="Cambria Math"/>
                                </a:rPr>
                                <m:t> </m:t>
                              </m:r>
                              <m:r>
                                <a:rPr lang="es-ES" i="1" dirty="0">
                                  <a:latin typeface="Cambria Math"/>
                                </a:rPr>
                                <m:t>𝑑𝑒</m:t>
                              </m:r>
                              <m:r>
                                <a:rPr lang="es-ES" i="1" dirty="0">
                                  <a:latin typeface="Cambria Math"/>
                                </a:rPr>
                                <m:t> </m:t>
                              </m:r>
                              <m:r>
                                <a:rPr lang="es-ES" i="1" dirty="0">
                                  <a:latin typeface="Cambria Math"/>
                                </a:rPr>
                                <m:t>𝑚𝑎𝑑𝑒𝑟𝑎</m:t>
                              </m:r>
                            </m:num>
                            <m:den>
                              <m:r>
                                <a:rPr lang="es-ES" i="1" dirty="0">
                                  <a:latin typeface="Cambria Math"/>
                                </a:rPr>
                                <m:t>𝑇𝑖𝑝𝑜</m:t>
                              </m:r>
                              <m:r>
                                <a:rPr lang="es-ES" i="1" dirty="0">
                                  <a:latin typeface="Cambria Math"/>
                                </a:rPr>
                                <m:t> </m:t>
                              </m:r>
                              <m:r>
                                <a:rPr lang="es-ES" i="1" dirty="0">
                                  <a:latin typeface="Cambria Math"/>
                                </a:rPr>
                                <m:t>𝐼</m:t>
                              </m:r>
                            </m:den>
                          </m:f>
                        </m:e>
                      </m:d>
                      <m:d>
                        <m:dPr>
                          <m:ctrlPr>
                            <a:rPr lang="es-ES" i="1">
                              <a:latin typeface="Cambria Math" panose="02040503050406030204" pitchFamily="18" charset="0"/>
                            </a:rPr>
                          </m:ctrlPr>
                        </m:dPr>
                        <m:e>
                          <m:f>
                            <m:fPr>
                              <m:ctrlPr>
                                <a:rPr lang="es-ES" i="1">
                                  <a:latin typeface="Cambria Math" panose="02040503050406030204" pitchFamily="18" charset="0"/>
                                </a:rPr>
                              </m:ctrlPr>
                            </m:fPr>
                            <m:num>
                              <m:r>
                                <a:rPr lang="es-ES" i="1">
                                  <a:latin typeface="Cambria Math"/>
                                </a:rPr>
                                <m:t>𝐶𝑎𝑛𝑡𝑖𝑑𝑎𝑑</m:t>
                              </m:r>
                              <m:r>
                                <a:rPr lang="es-ES" i="1">
                                  <a:latin typeface="Cambria Math"/>
                                </a:rPr>
                                <m:t> </m:t>
                              </m:r>
                              <m:r>
                                <a:rPr lang="es-ES" i="1">
                                  <a:latin typeface="Cambria Math"/>
                                </a:rPr>
                                <m:t>𝑑𝑒</m:t>
                              </m:r>
                              <m:r>
                                <a:rPr lang="es-ES" i="1">
                                  <a:latin typeface="Cambria Math"/>
                                </a:rPr>
                                <m:t> </m:t>
                              </m:r>
                              <m:r>
                                <a:rPr lang="es-ES" i="1">
                                  <a:latin typeface="Cambria Math"/>
                                </a:rPr>
                                <m:t>𝑡𝑖𝑝𝑜</m:t>
                              </m:r>
                              <m:r>
                                <a:rPr lang="es-ES" i="1">
                                  <a:latin typeface="Cambria Math"/>
                                </a:rPr>
                                <m:t> </m:t>
                              </m:r>
                              <m:r>
                                <a:rPr lang="es-ES" i="1">
                                  <a:latin typeface="Cambria Math"/>
                                </a:rPr>
                                <m:t>𝐼</m:t>
                              </m:r>
                              <m:r>
                                <a:rPr lang="es-ES" i="1">
                                  <a:latin typeface="Cambria Math"/>
                                </a:rPr>
                                <m:t> </m:t>
                              </m:r>
                              <m:r>
                                <a:rPr lang="es-ES" i="1">
                                  <a:latin typeface="Cambria Math"/>
                                </a:rPr>
                                <m:t>𝑎</m:t>
                              </m:r>
                              <m:r>
                                <a:rPr lang="es-ES" i="1">
                                  <a:latin typeface="Cambria Math"/>
                                </a:rPr>
                                <m:t> </m:t>
                              </m:r>
                              <m:r>
                                <a:rPr lang="es-ES" i="1">
                                  <a:latin typeface="Cambria Math"/>
                                </a:rPr>
                                <m:t>𝑓𝑎𝑏𝑟𝑖𝑐𝑎𝑟</m:t>
                              </m:r>
                            </m:num>
                            <m:den>
                              <m:r>
                                <a:rPr lang="es-ES" i="1">
                                  <a:latin typeface="Cambria Math"/>
                                </a:rPr>
                                <m:t>𝑠𝑒𝑚𝑎𝑛𝑎</m:t>
                              </m:r>
                            </m:den>
                          </m:f>
                        </m:e>
                      </m:d>
                      <m:r>
                        <a:rPr lang="es-ES" i="1">
                          <a:latin typeface="Cambria Math"/>
                        </a:rPr>
                        <m:t>+</m:t>
                      </m:r>
                      <m:d>
                        <m:dPr>
                          <m:ctrlPr>
                            <a:rPr lang="es-ES" i="1">
                              <a:latin typeface="Cambria Math" panose="02040503050406030204" pitchFamily="18" charset="0"/>
                            </a:rPr>
                          </m:ctrlPr>
                        </m:dPr>
                        <m:e>
                          <m:f>
                            <m:fPr>
                              <m:ctrlPr>
                                <a:rPr lang="es-ES" i="1" dirty="0">
                                  <a:latin typeface="Cambria Math" panose="02040503050406030204" pitchFamily="18" charset="0"/>
                                </a:rPr>
                              </m:ctrlPr>
                            </m:fPr>
                            <m:num>
                              <m:r>
                                <a:rPr lang="es-ES" i="1" dirty="0">
                                  <a:latin typeface="Cambria Math"/>
                                </a:rPr>
                                <m:t>𝑈𝑛𝑖𝑑𝑎𝑑𝑒𝑠</m:t>
                              </m:r>
                              <m:r>
                                <a:rPr lang="es-ES" i="1" dirty="0">
                                  <a:latin typeface="Cambria Math"/>
                                </a:rPr>
                                <m:t> </m:t>
                              </m:r>
                              <m:r>
                                <a:rPr lang="es-ES" i="1" dirty="0">
                                  <a:latin typeface="Cambria Math"/>
                                </a:rPr>
                                <m:t>𝑑𝑒</m:t>
                              </m:r>
                              <m:r>
                                <a:rPr lang="es-ES" i="1" dirty="0">
                                  <a:latin typeface="Cambria Math"/>
                                </a:rPr>
                                <m:t> </m:t>
                              </m:r>
                              <m:r>
                                <a:rPr lang="es-ES" i="1" dirty="0">
                                  <a:latin typeface="Cambria Math"/>
                                </a:rPr>
                                <m:t>𝑚𝑎𝑑𝑒𝑟𝑎</m:t>
                              </m:r>
                            </m:num>
                            <m:den>
                              <m:r>
                                <a:rPr lang="es-ES" i="1" dirty="0">
                                  <a:latin typeface="Cambria Math"/>
                                </a:rPr>
                                <m:t>𝑇𝑖𝑝𝑜</m:t>
                              </m:r>
                              <m:r>
                                <a:rPr lang="es-ES" i="1" dirty="0">
                                  <a:latin typeface="Cambria Math"/>
                                </a:rPr>
                                <m:t> </m:t>
                              </m:r>
                              <m:r>
                                <a:rPr lang="es-ES" i="1" dirty="0">
                                  <a:latin typeface="Cambria Math"/>
                                </a:rPr>
                                <m:t>𝐼𝐼</m:t>
                              </m:r>
                            </m:den>
                          </m:f>
                        </m:e>
                      </m:d>
                      <m:d>
                        <m:dPr>
                          <m:ctrlPr>
                            <a:rPr lang="es-ES" i="1">
                              <a:latin typeface="Cambria Math" panose="02040503050406030204" pitchFamily="18" charset="0"/>
                            </a:rPr>
                          </m:ctrlPr>
                        </m:dPr>
                        <m:e>
                          <m:f>
                            <m:fPr>
                              <m:ctrlPr>
                                <a:rPr lang="es-ES" i="1">
                                  <a:latin typeface="Cambria Math" panose="02040503050406030204" pitchFamily="18" charset="0"/>
                                </a:rPr>
                              </m:ctrlPr>
                            </m:fPr>
                            <m:num>
                              <m:r>
                                <a:rPr lang="es-ES" i="1">
                                  <a:latin typeface="Cambria Math"/>
                                </a:rPr>
                                <m:t>𝐶𝑎𝑛𝑡𝑖𝑑𝑎𝑑</m:t>
                              </m:r>
                              <m:r>
                                <a:rPr lang="es-ES" i="1">
                                  <a:latin typeface="Cambria Math"/>
                                </a:rPr>
                                <m:t> </m:t>
                              </m:r>
                              <m:r>
                                <a:rPr lang="es-ES" i="1">
                                  <a:latin typeface="Cambria Math"/>
                                </a:rPr>
                                <m:t>𝑑𝑒</m:t>
                              </m:r>
                              <m:r>
                                <a:rPr lang="es-ES" i="1">
                                  <a:latin typeface="Cambria Math"/>
                                </a:rPr>
                                <m:t> </m:t>
                              </m:r>
                              <m:r>
                                <a:rPr lang="es-ES" i="1">
                                  <a:latin typeface="Cambria Math"/>
                                </a:rPr>
                                <m:t>𝑡𝑖𝑝𝑜</m:t>
                              </m:r>
                              <m:r>
                                <a:rPr lang="es-ES" i="1">
                                  <a:latin typeface="Cambria Math"/>
                                </a:rPr>
                                <m:t> </m:t>
                              </m:r>
                              <m:r>
                                <a:rPr lang="es-ES" i="1">
                                  <a:latin typeface="Cambria Math"/>
                                </a:rPr>
                                <m:t>𝐼𝐼</m:t>
                              </m:r>
                              <m:r>
                                <a:rPr lang="es-ES" i="1">
                                  <a:latin typeface="Cambria Math"/>
                                </a:rPr>
                                <m:t> </m:t>
                              </m:r>
                              <m:r>
                                <a:rPr lang="es-ES" i="1">
                                  <a:latin typeface="Cambria Math"/>
                                </a:rPr>
                                <m:t>𝑎</m:t>
                              </m:r>
                              <m:r>
                                <a:rPr lang="es-ES" i="1">
                                  <a:latin typeface="Cambria Math"/>
                                </a:rPr>
                                <m:t> </m:t>
                              </m:r>
                              <m:r>
                                <a:rPr lang="es-ES" i="1">
                                  <a:latin typeface="Cambria Math"/>
                                </a:rPr>
                                <m:t>𝑓𝑎𝑏𝑟𝑖𝑐𝑎𝑟</m:t>
                              </m:r>
                            </m:num>
                            <m:den>
                              <m:r>
                                <a:rPr lang="es-ES" i="1">
                                  <a:latin typeface="Cambria Math"/>
                                </a:rPr>
                                <m:t>𝑠𝑒𝑚𝑎𝑛𝑎</m:t>
                              </m:r>
                            </m:den>
                          </m:f>
                        </m:e>
                      </m:d>
                    </m:oMath>
                  </m:oMathPara>
                </a14:m>
                <a:endParaRPr lang="es-ES" dirty="0"/>
              </a:p>
              <a:p>
                <a:pPr/>
                <a14:m>
                  <m:oMathPara xmlns:m="http://schemas.openxmlformats.org/officeDocument/2006/math">
                    <m:oMathParaPr>
                      <m:jc m:val="left"/>
                    </m:oMathParaPr>
                    <m:oMath xmlns:m="http://schemas.openxmlformats.org/officeDocument/2006/math">
                      <m:r>
                        <a:rPr lang="es-ES" i="1">
                          <a:latin typeface="Cambria Math"/>
                        </a:rPr>
                        <m:t>                   =</m:t>
                      </m:r>
                      <m:sSub>
                        <m:sSubPr>
                          <m:ctrlPr>
                            <a:rPr lang="es-ES" i="1">
                              <a:latin typeface="Cambria Math" panose="02040503050406030204" pitchFamily="18" charset="0"/>
                            </a:rPr>
                          </m:ctrlPr>
                        </m:sSubPr>
                        <m:e>
                          <m:r>
                            <a:rPr lang="es-ES" i="1">
                              <a:latin typeface="Cambria Math"/>
                            </a:rPr>
                            <m:t>2</m:t>
                          </m:r>
                          <m:r>
                            <a:rPr lang="es-ES" i="1">
                              <a:latin typeface="Cambria Math"/>
                            </a:rPr>
                            <m:t>𝑥</m:t>
                          </m:r>
                        </m:e>
                        <m:sub>
                          <m:r>
                            <a:rPr lang="es-ES" i="1">
                              <a:latin typeface="Cambria Math"/>
                            </a:rPr>
                            <m:t>1</m:t>
                          </m:r>
                        </m:sub>
                      </m:sSub>
                      <m:r>
                        <a:rPr lang="es-ES" i="1">
                          <a:latin typeface="Cambria Math"/>
                        </a:rPr>
                        <m:t>+1</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Por lo que la restricción se expresa como:</a:t>
                </a:r>
              </a:p>
              <a:p>
                <a:pPr/>
                <a14:m>
                  <m:oMathPara xmlns:m="http://schemas.openxmlformats.org/officeDocument/2006/math">
                    <m:oMathParaPr>
                      <m:jc m:val="center"/>
                    </m:oMathParaPr>
                    <m:oMath xmlns:m="http://schemas.openxmlformats.org/officeDocument/2006/math">
                      <m:sSub>
                        <m:sSubPr>
                          <m:ctrlPr>
                            <a:rPr lang="es-ES" i="1">
                              <a:latin typeface="Cambria Math" panose="02040503050406030204" pitchFamily="18" charset="0"/>
                            </a:rPr>
                          </m:ctrlPr>
                        </m:sSubPr>
                        <m:e>
                          <m:r>
                            <a:rPr lang="es-ES" i="1">
                              <a:latin typeface="Cambria Math"/>
                            </a:rPr>
                            <m:t>2</m:t>
                          </m:r>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≤6</m:t>
                      </m:r>
                    </m:oMath>
                  </m:oMathPara>
                </a14:m>
                <a:endParaRPr lang="es-ES" dirty="0"/>
              </a:p>
              <a:p>
                <a:endParaRPr lang="es-ES" dirty="0"/>
              </a:p>
              <a:p>
                <a:endParaRPr lang="es-ES" dirty="0"/>
              </a:p>
              <a:p>
                <a:endParaRPr lang="es-ES" dirty="0"/>
              </a:p>
              <a:p>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207568" y="2060848"/>
                <a:ext cx="7488832" cy="4909998"/>
              </a:xfrm>
              <a:prstGeom prst="rect">
                <a:avLst/>
              </a:prstGeom>
              <a:blipFill>
                <a:blip r:embed="rId2"/>
                <a:stretch>
                  <a:fillRect l="-651" t="-620"/>
                </a:stretch>
              </a:blipFill>
            </p:spPr>
            <p:txBody>
              <a:bodyPr/>
              <a:lstStyle/>
              <a:p>
                <a:r>
                  <a:rPr lang="es-MX">
                    <a:noFill/>
                  </a:rPr>
                  <a:t> </a:t>
                </a:r>
              </a:p>
            </p:txBody>
          </p:sp>
        </mc:Fallback>
      </mc:AlternateContent>
      <p:sp>
        <p:nvSpPr>
          <p:cNvPr id="4" name="3 Llamada con línea 1"/>
          <p:cNvSpPr/>
          <p:nvPr/>
        </p:nvSpPr>
        <p:spPr bwMode="auto">
          <a:xfrm>
            <a:off x="6951122" y="5114109"/>
            <a:ext cx="2376264" cy="432048"/>
          </a:xfrm>
          <a:prstGeom prst="borderCallout1">
            <a:avLst>
              <a:gd name="adj1" fmla="val 18750"/>
              <a:gd name="adj2" fmla="val -8333"/>
              <a:gd name="adj3" fmla="val 112500"/>
              <a:gd name="adj4" fmla="val -63159"/>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kumimoji="1" lang="es-ES" sz="1600" dirty="0">
                <a:latin typeface="Arial" pitchFamily="34" charset="0"/>
              </a:rPr>
              <a:t>Coeficientes tecnológicos</a:t>
            </a:r>
            <a:endParaRPr kumimoji="1" lang="es-MX" sz="1600" dirty="0">
              <a:latin typeface="Arial" pitchFamily="34" charset="0"/>
            </a:endParaRPr>
          </a:p>
        </p:txBody>
      </p:sp>
    </p:spTree>
    <p:extLst>
      <p:ext uri="{BB962C8B-B14F-4D97-AF65-F5344CB8AC3E}">
        <p14:creationId xmlns:p14="http://schemas.microsoft.com/office/powerpoint/2010/main" val="360751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Analíticamente </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207568" y="2060849"/>
                <a:ext cx="7488832" cy="4356001"/>
              </a:xfrm>
              <a:prstGeom prst="rect">
                <a:avLst/>
              </a:prstGeom>
              <a:noFill/>
            </p:spPr>
            <p:txBody>
              <a:bodyPr wrap="square" rtlCol="0">
                <a:spAutoFit/>
              </a:bodyPr>
              <a:lstStyle/>
              <a:p>
                <a:r>
                  <a:rPr lang="es-ES" b="1" dirty="0"/>
                  <a:t>Para la restricción 2 (horas disponibles a la semana):</a:t>
                </a:r>
              </a:p>
              <a:p>
                <a:endParaRPr lang="es-ES" dirty="0"/>
              </a:p>
              <a:p>
                <a:pPr/>
                <a14:m>
                  <m:oMathPara xmlns:m="http://schemas.openxmlformats.org/officeDocument/2006/math">
                    <m:oMathParaPr>
                      <m:jc m:val="left"/>
                    </m:oMathParaPr>
                    <m:oMath xmlns:m="http://schemas.openxmlformats.org/officeDocument/2006/math">
                      <m:f>
                        <m:fPr>
                          <m:ctrlPr>
                            <a:rPr lang="es-ES" i="1">
                              <a:latin typeface="Cambria Math" panose="02040503050406030204" pitchFamily="18" charset="0"/>
                            </a:rPr>
                          </m:ctrlPr>
                        </m:fPr>
                        <m:num>
                          <m:r>
                            <a:rPr lang="es-ES" i="1">
                              <a:latin typeface="Cambria Math"/>
                            </a:rPr>
                            <m:t>𝐻𝑜𝑟𝑎𝑠</m:t>
                          </m:r>
                          <m:r>
                            <a:rPr lang="es-ES" i="1">
                              <a:latin typeface="Cambria Math"/>
                            </a:rPr>
                            <m:t> </m:t>
                          </m:r>
                          <m:r>
                            <a:rPr lang="es-ES" i="1">
                              <a:latin typeface="Cambria Math"/>
                            </a:rPr>
                            <m:t>𝑑𝑖𝑠𝑝𝑜𝑛𝑖𝑏𝑙𝑒𝑠</m:t>
                          </m:r>
                        </m:num>
                        <m:den>
                          <m:r>
                            <a:rPr lang="es-ES" i="1">
                              <a:latin typeface="Cambria Math"/>
                            </a:rPr>
                            <m:t>𝑆𝑒𝑚𝑎𝑛𝑎</m:t>
                          </m:r>
                        </m:den>
                      </m:f>
                      <m:r>
                        <a:rPr lang="es-ES" i="1">
                          <a:latin typeface="Cambria Math"/>
                        </a:rPr>
                        <m:t>=</m:t>
                      </m:r>
                      <m:d>
                        <m:dPr>
                          <m:ctrlPr>
                            <a:rPr lang="es-ES" i="1">
                              <a:latin typeface="Cambria Math" panose="02040503050406030204" pitchFamily="18" charset="0"/>
                            </a:rPr>
                          </m:ctrlPr>
                        </m:dPr>
                        <m:e>
                          <m:f>
                            <m:fPr>
                              <m:ctrlPr>
                                <a:rPr lang="es-ES" i="1" dirty="0">
                                  <a:latin typeface="Cambria Math" panose="02040503050406030204" pitchFamily="18" charset="0"/>
                                </a:rPr>
                              </m:ctrlPr>
                            </m:fPr>
                            <m:num>
                              <m:r>
                                <a:rPr lang="es-ES" i="1" dirty="0">
                                  <a:latin typeface="Cambria Math"/>
                                </a:rPr>
                                <m:t>𝐻𝑜𝑟𝑎𝑠</m:t>
                              </m:r>
                              <m:r>
                                <a:rPr lang="es-ES" i="1" dirty="0">
                                  <a:latin typeface="Cambria Math"/>
                                </a:rPr>
                                <m:t> </m:t>
                              </m:r>
                              <m:r>
                                <a:rPr lang="es-ES" i="1" dirty="0">
                                  <a:latin typeface="Cambria Math"/>
                                </a:rPr>
                                <m:t>𝑑𝑒</m:t>
                              </m:r>
                              <m:r>
                                <a:rPr lang="es-ES" i="1" dirty="0">
                                  <a:latin typeface="Cambria Math"/>
                                </a:rPr>
                                <m:t> </m:t>
                              </m:r>
                              <m:r>
                                <a:rPr lang="es-ES" i="1" dirty="0">
                                  <a:latin typeface="Cambria Math"/>
                                </a:rPr>
                                <m:t>𝑓𝑎𝑏𝑟𝑖𝑐𝑎𝑐𝑖</m:t>
                              </m:r>
                              <m:r>
                                <a:rPr lang="es-ES" i="1" dirty="0">
                                  <a:latin typeface="Cambria Math"/>
                                </a:rPr>
                                <m:t>ó</m:t>
                              </m:r>
                              <m:r>
                                <a:rPr lang="es-ES" i="1" dirty="0">
                                  <a:latin typeface="Cambria Math"/>
                                </a:rPr>
                                <m:t>𝑛</m:t>
                              </m:r>
                            </m:num>
                            <m:den>
                              <m:r>
                                <a:rPr lang="es-ES" i="1" dirty="0">
                                  <a:latin typeface="Cambria Math"/>
                                </a:rPr>
                                <m:t>𝑇𝑖𝑝𝑜</m:t>
                              </m:r>
                              <m:r>
                                <a:rPr lang="es-ES" i="1" dirty="0">
                                  <a:latin typeface="Cambria Math"/>
                                </a:rPr>
                                <m:t> </m:t>
                              </m:r>
                              <m:r>
                                <a:rPr lang="es-ES" i="1" dirty="0">
                                  <a:latin typeface="Cambria Math"/>
                                </a:rPr>
                                <m:t>𝐼</m:t>
                              </m:r>
                            </m:den>
                          </m:f>
                        </m:e>
                      </m:d>
                      <m:d>
                        <m:dPr>
                          <m:ctrlPr>
                            <a:rPr lang="es-ES" i="1">
                              <a:latin typeface="Cambria Math" panose="02040503050406030204" pitchFamily="18" charset="0"/>
                            </a:rPr>
                          </m:ctrlPr>
                        </m:dPr>
                        <m:e>
                          <m:f>
                            <m:fPr>
                              <m:ctrlPr>
                                <a:rPr lang="es-ES" i="1">
                                  <a:latin typeface="Cambria Math" panose="02040503050406030204" pitchFamily="18" charset="0"/>
                                </a:rPr>
                              </m:ctrlPr>
                            </m:fPr>
                            <m:num>
                              <m:r>
                                <a:rPr lang="es-ES" i="1">
                                  <a:latin typeface="Cambria Math"/>
                                </a:rPr>
                                <m:t>𝐶𝑎𝑛𝑡𝑖𝑑𝑎𝑑</m:t>
                              </m:r>
                              <m:r>
                                <a:rPr lang="es-ES" i="1">
                                  <a:latin typeface="Cambria Math"/>
                                </a:rPr>
                                <m:t> </m:t>
                              </m:r>
                              <m:r>
                                <a:rPr lang="es-ES" i="1">
                                  <a:latin typeface="Cambria Math"/>
                                </a:rPr>
                                <m:t>𝑑𝑒</m:t>
                              </m:r>
                              <m:r>
                                <a:rPr lang="es-ES" i="1">
                                  <a:latin typeface="Cambria Math"/>
                                </a:rPr>
                                <m:t> </m:t>
                              </m:r>
                              <m:r>
                                <a:rPr lang="es-ES" i="1">
                                  <a:latin typeface="Cambria Math"/>
                                </a:rPr>
                                <m:t>𝑡𝑖𝑝𝑜</m:t>
                              </m:r>
                              <m:r>
                                <a:rPr lang="es-ES" i="1">
                                  <a:latin typeface="Cambria Math"/>
                                </a:rPr>
                                <m:t> </m:t>
                              </m:r>
                              <m:r>
                                <a:rPr lang="es-ES" i="1">
                                  <a:latin typeface="Cambria Math"/>
                                </a:rPr>
                                <m:t>𝐼</m:t>
                              </m:r>
                              <m:r>
                                <a:rPr lang="es-ES" i="1">
                                  <a:latin typeface="Cambria Math"/>
                                </a:rPr>
                                <m:t> </m:t>
                              </m:r>
                              <m:r>
                                <a:rPr lang="es-ES" i="1">
                                  <a:latin typeface="Cambria Math"/>
                                </a:rPr>
                                <m:t>𝑎</m:t>
                              </m:r>
                              <m:r>
                                <a:rPr lang="es-ES" i="1">
                                  <a:latin typeface="Cambria Math"/>
                                </a:rPr>
                                <m:t> </m:t>
                              </m:r>
                              <m:r>
                                <a:rPr lang="es-ES" i="1">
                                  <a:latin typeface="Cambria Math"/>
                                </a:rPr>
                                <m:t>𝑓𝑎𝑏𝑟𝑖𝑐𝑎𝑟</m:t>
                              </m:r>
                            </m:num>
                            <m:den>
                              <m:r>
                                <a:rPr lang="es-ES" i="1">
                                  <a:latin typeface="Cambria Math"/>
                                </a:rPr>
                                <m:t>𝑠𝑒𝑚𝑎𝑛𝑎</m:t>
                              </m:r>
                            </m:den>
                          </m:f>
                        </m:e>
                      </m:d>
                      <m:r>
                        <a:rPr lang="es-ES" i="1">
                          <a:latin typeface="Cambria Math"/>
                        </a:rPr>
                        <m:t>+</m:t>
                      </m:r>
                      <m:d>
                        <m:dPr>
                          <m:ctrlPr>
                            <a:rPr lang="es-ES" i="1">
                              <a:latin typeface="Cambria Math" panose="02040503050406030204" pitchFamily="18" charset="0"/>
                            </a:rPr>
                          </m:ctrlPr>
                        </m:dPr>
                        <m:e>
                          <m:f>
                            <m:fPr>
                              <m:ctrlPr>
                                <a:rPr lang="es-ES" i="1" dirty="0">
                                  <a:latin typeface="Cambria Math" panose="02040503050406030204" pitchFamily="18" charset="0"/>
                                </a:rPr>
                              </m:ctrlPr>
                            </m:fPr>
                            <m:num>
                              <m:r>
                                <a:rPr lang="es-ES" i="1" dirty="0">
                                  <a:latin typeface="Cambria Math"/>
                                </a:rPr>
                                <m:t>𝐻𝑜𝑟𝑎𝑠</m:t>
                              </m:r>
                              <m:r>
                                <a:rPr lang="es-ES" i="1" dirty="0">
                                  <a:latin typeface="Cambria Math"/>
                                </a:rPr>
                                <m:t> </m:t>
                              </m:r>
                              <m:r>
                                <a:rPr lang="es-ES" i="1" dirty="0">
                                  <a:latin typeface="Cambria Math"/>
                                </a:rPr>
                                <m:t>𝑑𝑒</m:t>
                              </m:r>
                              <m:r>
                                <a:rPr lang="es-ES" i="1" dirty="0">
                                  <a:latin typeface="Cambria Math"/>
                                </a:rPr>
                                <m:t> </m:t>
                              </m:r>
                              <m:r>
                                <a:rPr lang="es-ES" i="1" dirty="0">
                                  <a:latin typeface="Cambria Math"/>
                                </a:rPr>
                                <m:t>𝑓𝑎𝑏𝑟𝑖𝑐𝑎𝑐𝑖</m:t>
                              </m:r>
                              <m:r>
                                <a:rPr lang="es-ES" i="1" dirty="0">
                                  <a:latin typeface="Cambria Math"/>
                                </a:rPr>
                                <m:t>ó</m:t>
                              </m:r>
                              <m:r>
                                <a:rPr lang="es-ES" i="1" dirty="0">
                                  <a:latin typeface="Cambria Math"/>
                                </a:rPr>
                                <m:t>𝑛</m:t>
                              </m:r>
                            </m:num>
                            <m:den>
                              <m:r>
                                <a:rPr lang="es-ES" i="1" dirty="0">
                                  <a:latin typeface="Cambria Math"/>
                                </a:rPr>
                                <m:t>𝑇𝑖𝑝𝑜</m:t>
                              </m:r>
                              <m:r>
                                <a:rPr lang="es-ES" i="1" dirty="0">
                                  <a:latin typeface="Cambria Math"/>
                                </a:rPr>
                                <m:t> </m:t>
                              </m:r>
                              <m:r>
                                <a:rPr lang="es-ES" i="1" dirty="0">
                                  <a:latin typeface="Cambria Math"/>
                                </a:rPr>
                                <m:t>𝐼𝐼</m:t>
                              </m:r>
                            </m:den>
                          </m:f>
                        </m:e>
                      </m:d>
                      <m:d>
                        <m:dPr>
                          <m:ctrlPr>
                            <a:rPr lang="es-ES" i="1">
                              <a:latin typeface="Cambria Math" panose="02040503050406030204" pitchFamily="18" charset="0"/>
                            </a:rPr>
                          </m:ctrlPr>
                        </m:dPr>
                        <m:e>
                          <m:f>
                            <m:fPr>
                              <m:ctrlPr>
                                <a:rPr lang="es-ES" i="1">
                                  <a:latin typeface="Cambria Math" panose="02040503050406030204" pitchFamily="18" charset="0"/>
                                </a:rPr>
                              </m:ctrlPr>
                            </m:fPr>
                            <m:num>
                              <m:r>
                                <a:rPr lang="es-ES" i="1">
                                  <a:latin typeface="Cambria Math"/>
                                </a:rPr>
                                <m:t>𝐶𝑎𝑛𝑡𝑖𝑑𝑎𝑑</m:t>
                              </m:r>
                              <m:r>
                                <a:rPr lang="es-ES" i="1">
                                  <a:latin typeface="Cambria Math"/>
                                </a:rPr>
                                <m:t> </m:t>
                              </m:r>
                              <m:r>
                                <a:rPr lang="es-ES" i="1">
                                  <a:latin typeface="Cambria Math"/>
                                </a:rPr>
                                <m:t>𝑑𝑒</m:t>
                              </m:r>
                              <m:r>
                                <a:rPr lang="es-ES" i="1">
                                  <a:latin typeface="Cambria Math"/>
                                </a:rPr>
                                <m:t> </m:t>
                              </m:r>
                              <m:r>
                                <a:rPr lang="es-ES" i="1">
                                  <a:latin typeface="Cambria Math"/>
                                </a:rPr>
                                <m:t>𝑡𝑖𝑝𝑜</m:t>
                              </m:r>
                              <m:r>
                                <a:rPr lang="es-ES" i="1">
                                  <a:latin typeface="Cambria Math"/>
                                </a:rPr>
                                <m:t> </m:t>
                              </m:r>
                              <m:r>
                                <a:rPr lang="es-ES" i="1">
                                  <a:latin typeface="Cambria Math"/>
                                </a:rPr>
                                <m:t>𝐼𝐼</m:t>
                              </m:r>
                              <m:r>
                                <a:rPr lang="es-ES" i="1">
                                  <a:latin typeface="Cambria Math"/>
                                </a:rPr>
                                <m:t> </m:t>
                              </m:r>
                              <m:r>
                                <a:rPr lang="es-ES" i="1">
                                  <a:latin typeface="Cambria Math"/>
                                </a:rPr>
                                <m:t>𝑎</m:t>
                              </m:r>
                              <m:r>
                                <a:rPr lang="es-ES" i="1">
                                  <a:latin typeface="Cambria Math"/>
                                </a:rPr>
                                <m:t> </m:t>
                              </m:r>
                              <m:r>
                                <a:rPr lang="es-ES" i="1">
                                  <a:latin typeface="Cambria Math"/>
                                </a:rPr>
                                <m:t>𝑓𝑎𝑏𝑟𝑖𝑐𝑎𝑟</m:t>
                              </m:r>
                            </m:num>
                            <m:den>
                              <m:r>
                                <a:rPr lang="es-ES" i="1">
                                  <a:latin typeface="Cambria Math"/>
                                </a:rPr>
                                <m:t>𝑠𝑒𝑚𝑎𝑛𝑎</m:t>
                              </m:r>
                            </m:den>
                          </m:f>
                        </m:e>
                      </m:d>
                    </m:oMath>
                  </m:oMathPara>
                </a14:m>
                <a:endParaRPr lang="es-ES" dirty="0"/>
              </a:p>
              <a:p>
                <a:pPr/>
                <a14:m>
                  <m:oMathPara xmlns:m="http://schemas.openxmlformats.org/officeDocument/2006/math">
                    <m:oMathParaPr>
                      <m:jc m:val="left"/>
                    </m:oMathParaPr>
                    <m:oMath xmlns:m="http://schemas.openxmlformats.org/officeDocument/2006/math">
                      <m:r>
                        <a:rPr lang="es-ES" i="1">
                          <a:latin typeface="Cambria Math"/>
                        </a:rPr>
                        <m:t>                   =</m:t>
                      </m:r>
                      <m:sSub>
                        <m:sSubPr>
                          <m:ctrlPr>
                            <a:rPr lang="es-ES" i="1">
                              <a:latin typeface="Cambria Math" panose="02040503050406030204" pitchFamily="18" charset="0"/>
                            </a:rPr>
                          </m:ctrlPr>
                        </m:sSubPr>
                        <m:e>
                          <m:r>
                            <a:rPr lang="es-ES" i="1">
                              <a:latin typeface="Cambria Math"/>
                            </a:rPr>
                            <m:t>7</m:t>
                          </m:r>
                          <m:r>
                            <a:rPr lang="es-ES" i="1">
                              <a:latin typeface="Cambria Math"/>
                            </a:rPr>
                            <m:t>𝑥</m:t>
                          </m:r>
                        </m:e>
                        <m:sub>
                          <m:r>
                            <a:rPr lang="es-ES" i="1">
                              <a:latin typeface="Cambria Math"/>
                            </a:rPr>
                            <m:t>1</m:t>
                          </m:r>
                        </m:sub>
                      </m:sSub>
                      <m:r>
                        <a:rPr lang="es-ES" i="1">
                          <a:latin typeface="Cambria Math"/>
                        </a:rPr>
                        <m:t>+8</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Por lo que la restricción se expresa como:</a:t>
                </a:r>
              </a:p>
              <a:p>
                <a:pPr/>
                <a14:m>
                  <m:oMathPara xmlns:m="http://schemas.openxmlformats.org/officeDocument/2006/math">
                    <m:oMathParaPr>
                      <m:jc m:val="center"/>
                    </m:oMathParaPr>
                    <m:oMath xmlns:m="http://schemas.openxmlformats.org/officeDocument/2006/math">
                      <m:sSub>
                        <m:sSubPr>
                          <m:ctrlPr>
                            <a:rPr lang="es-ES" i="1">
                              <a:latin typeface="Cambria Math" panose="02040503050406030204" pitchFamily="18" charset="0"/>
                            </a:rPr>
                          </m:ctrlPr>
                        </m:sSubPr>
                        <m:e>
                          <m:r>
                            <a:rPr lang="es-ES" i="1">
                              <a:latin typeface="Cambria Math"/>
                            </a:rPr>
                            <m:t>7</m:t>
                          </m:r>
                          <m:r>
                            <a:rPr lang="es-ES" i="1">
                              <a:latin typeface="Cambria Math"/>
                            </a:rPr>
                            <m:t>𝑥</m:t>
                          </m:r>
                        </m:e>
                        <m:sub>
                          <m:r>
                            <a:rPr lang="es-ES" i="1">
                              <a:latin typeface="Cambria Math"/>
                            </a:rPr>
                            <m:t>1</m:t>
                          </m:r>
                        </m:sub>
                      </m:sSub>
                      <m:r>
                        <a:rPr lang="es-ES" i="1">
                          <a:latin typeface="Cambria Math"/>
                        </a:rPr>
                        <m:t>+8</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≤28</m:t>
                      </m:r>
                    </m:oMath>
                  </m:oMathPara>
                </a14:m>
                <a:endParaRPr lang="es-ES" dirty="0"/>
              </a:p>
              <a:p>
                <a:endParaRPr lang="es-ES" dirty="0"/>
              </a:p>
              <a:p>
                <a:endParaRPr lang="es-ES" dirty="0"/>
              </a:p>
              <a:p>
                <a:endParaRPr lang="es-ES" dirty="0"/>
              </a:p>
              <a:p>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207568" y="2060849"/>
                <a:ext cx="7488832" cy="4356001"/>
              </a:xfrm>
              <a:prstGeom prst="rect">
                <a:avLst/>
              </a:prstGeom>
              <a:blipFill>
                <a:blip r:embed="rId2"/>
                <a:stretch>
                  <a:fillRect l="-651" t="-699"/>
                </a:stretch>
              </a:blipFill>
            </p:spPr>
            <p:txBody>
              <a:bodyPr/>
              <a:lstStyle/>
              <a:p>
                <a:r>
                  <a:rPr lang="es-MX">
                    <a:noFill/>
                  </a:rPr>
                  <a:t> </a:t>
                </a:r>
              </a:p>
            </p:txBody>
          </p:sp>
        </mc:Fallback>
      </mc:AlternateContent>
    </p:spTree>
    <p:extLst>
      <p:ext uri="{BB962C8B-B14F-4D97-AF65-F5344CB8AC3E}">
        <p14:creationId xmlns:p14="http://schemas.microsoft.com/office/powerpoint/2010/main" val="325813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1027"/>
          <p:cNvSpPr txBox="1">
            <a:spLocks noChangeArrowheads="1"/>
          </p:cNvSpPr>
          <p:nvPr/>
        </p:nvSpPr>
        <p:spPr bwMode="auto">
          <a:xfrm>
            <a:off x="609600" y="1556793"/>
            <a:ext cx="9190039" cy="1692771"/>
          </a:xfrm>
          <a:prstGeom prst="rect">
            <a:avLst/>
          </a:prstGeom>
          <a:noFill/>
          <a:ln w="9525">
            <a:noFill/>
            <a:miter lim="800000"/>
            <a:headEnd/>
            <a:tailEnd/>
          </a:ln>
        </p:spPr>
        <p:txBody>
          <a:bodyPr wrap="square">
            <a:spAutoFit/>
          </a:bodyPr>
          <a:lstStyle/>
          <a:p>
            <a:pPr algn="just"/>
            <a:r>
              <a:rPr lang="es-ES" sz="2600" dirty="0">
                <a:latin typeface="Tahoma" pitchFamily="34" charset="0"/>
                <a:cs typeface="Tahoma" pitchFamily="34" charset="0"/>
              </a:rPr>
              <a:t>La programación lineal (PL) es una técnica de modelado matemático diseñada para optimizar el empleo de recursos limitados. La PL se aplica exitosamente en el ejercito, la agricultura, la industria, la economía, etc.</a:t>
            </a:r>
          </a:p>
        </p:txBody>
      </p:sp>
      <p:pic>
        <p:nvPicPr>
          <p:cNvPr id="4098" name="Picture 2" descr="C:\Archivos de programa\Microsoft Office\MEDIA\CAGCAT10\j014988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1664" y="4139093"/>
            <a:ext cx="1656184" cy="132534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Archivos de programa\Microsoft Office\MEDIA\CAGCAT10\j0283209.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320137" y="4437112"/>
            <a:ext cx="1323975" cy="12954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609600" y="399287"/>
            <a:ext cx="11074400" cy="1143000"/>
          </a:xfrm>
        </p:spPr>
        <p:txBody>
          <a:bodyPr>
            <a:normAutofit/>
          </a:bodyPr>
          <a:lstStyle/>
          <a:p>
            <a:r>
              <a:rPr lang="es-MX" dirty="0"/>
              <a:t>Introducción a la programación lineal</a:t>
            </a:r>
          </a:p>
        </p:txBody>
      </p:sp>
    </p:spTree>
    <p:extLst>
      <p:ext uri="{BB962C8B-B14F-4D97-AF65-F5344CB8AC3E}">
        <p14:creationId xmlns:p14="http://schemas.microsoft.com/office/powerpoint/2010/main" val="1612970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Analíticamente </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207568" y="2479531"/>
                <a:ext cx="7488832" cy="5755422"/>
              </a:xfrm>
              <a:prstGeom prst="rect">
                <a:avLst/>
              </a:prstGeom>
              <a:noFill/>
            </p:spPr>
            <p:txBody>
              <a:bodyPr wrap="square" rtlCol="0">
                <a:spAutoFit/>
              </a:bodyPr>
              <a:lstStyle/>
              <a:p>
                <a:r>
                  <a:rPr lang="es-ES" sz="3200" b="1" dirty="0"/>
                  <a:t>Para la restricción 3 (no negatividad):</a:t>
                </a:r>
              </a:p>
              <a:p>
                <a:pPr/>
                <a14:m>
                  <m:oMathPara xmlns:m="http://schemas.openxmlformats.org/officeDocument/2006/math">
                    <m:oMathParaPr>
                      <m:jc m:val="left"/>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ea typeface="Cambria Math"/>
                        </a:rPr>
                        <m:t>≥0;</m:t>
                      </m:r>
                    </m:oMath>
                  </m:oMathPara>
                </a14:m>
                <a:endParaRPr lang="es-ES" i="1" dirty="0">
                  <a:latin typeface="Cambria Math"/>
                  <a:ea typeface="Cambria Math"/>
                </a:endParaRPr>
              </a:p>
              <a:p>
                <a:endParaRPr lang="es-ES" i="1" dirty="0">
                  <a:latin typeface="Cambria Math"/>
                </a:endParaRPr>
              </a:p>
              <a:p>
                <a:pPr/>
                <a14:m>
                  <m:oMathPara xmlns:m="http://schemas.openxmlformats.org/officeDocument/2006/math">
                    <m:oMathParaPr>
                      <m:jc m:val="left"/>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≥0</m:t>
                      </m:r>
                    </m:oMath>
                  </m:oMathPara>
                </a14:m>
                <a:endParaRPr lang="es-ES" dirty="0"/>
              </a:p>
              <a:p>
                <a:endParaRPr lang="es-ES" dirty="0"/>
              </a:p>
              <a:p>
                <a:endParaRPr lang="es-ES" dirty="0"/>
              </a:p>
              <a:p>
                <a:endParaRPr lang="es-ES" sz="3200" i="1" dirty="0">
                  <a:latin typeface="Cambria Math"/>
                </a:endParaRPr>
              </a:p>
              <a:p>
                <a:endParaRPr lang="es-ES" sz="3200" i="1" dirty="0"/>
              </a:p>
              <a:p>
                <a:endParaRPr lang="es-ES" sz="3200" dirty="0"/>
              </a:p>
              <a:p>
                <a:endParaRPr lang="es-ES" sz="3200" dirty="0"/>
              </a:p>
              <a:p>
                <a:endParaRPr lang="es-ES" dirty="0"/>
              </a:p>
              <a:p>
                <a:endParaRPr lang="es-ES" dirty="0"/>
              </a:p>
              <a:p>
                <a:endParaRPr lang="es-ES" dirty="0"/>
              </a:p>
              <a:p>
                <a:endParaRPr lang="es-ES" sz="3200" dirty="0"/>
              </a:p>
              <a:p>
                <a:endParaRPr lang="es-MX" sz="3200" dirty="0"/>
              </a:p>
            </p:txBody>
          </p:sp>
        </mc:Choice>
        <mc:Fallback>
          <p:sp>
            <p:nvSpPr>
              <p:cNvPr id="3" name="2 CuadroTexto"/>
              <p:cNvSpPr txBox="1">
                <a:spLocks noRot="1" noChangeAspect="1" noMove="1" noResize="1" noEditPoints="1" noAdjustHandles="1" noChangeArrowheads="1" noChangeShapeType="1" noTextEdit="1"/>
              </p:cNvSpPr>
              <p:nvPr/>
            </p:nvSpPr>
            <p:spPr>
              <a:xfrm>
                <a:off x="2207568" y="2479531"/>
                <a:ext cx="7488832" cy="5755422"/>
              </a:xfrm>
              <a:prstGeom prst="rect">
                <a:avLst/>
              </a:prstGeom>
              <a:blipFill>
                <a:blip r:embed="rId2"/>
                <a:stretch>
                  <a:fillRect l="-2034" t="-1377"/>
                </a:stretch>
              </a:blipFill>
            </p:spPr>
            <p:txBody>
              <a:bodyPr/>
              <a:lstStyle/>
              <a:p>
                <a:r>
                  <a:rPr lang="es-MX">
                    <a:noFill/>
                  </a:rPr>
                  <a:t> </a:t>
                </a:r>
              </a:p>
            </p:txBody>
          </p:sp>
        </mc:Fallback>
      </mc:AlternateContent>
    </p:spTree>
    <p:extLst>
      <p:ext uri="{BB962C8B-B14F-4D97-AF65-F5344CB8AC3E}">
        <p14:creationId xmlns:p14="http://schemas.microsoft.com/office/powerpoint/2010/main" val="3573297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Por lo que el modelo se puede expresar como:</a:t>
            </a:r>
            <a:endParaRPr lang="es-MX" dirty="0"/>
          </a:p>
        </p:txBody>
      </p:sp>
      <mc:AlternateContent xmlns:mc="http://schemas.openxmlformats.org/markup-compatibility/2006">
        <mc:Choice xmlns:a14="http://schemas.microsoft.com/office/drawing/2010/main" Requires="a14">
          <p:sp>
            <p:nvSpPr>
              <p:cNvPr id="3" name="2 Rectángulo"/>
              <p:cNvSpPr/>
              <p:nvPr/>
            </p:nvSpPr>
            <p:spPr>
              <a:xfrm>
                <a:off x="1703512" y="2191504"/>
                <a:ext cx="8964488" cy="2677656"/>
              </a:xfrm>
              <a:prstGeom prst="rect">
                <a:avLst/>
              </a:prstGeom>
            </p:spPr>
            <p:txBody>
              <a:bodyPr wrap="square">
                <a:spAutoFit/>
              </a:bodyPr>
              <a:lstStyle/>
              <a:p>
                <a14:m>
                  <m:oMath xmlns:m="http://schemas.openxmlformats.org/officeDocument/2006/math">
                    <m:r>
                      <a:rPr lang="es-ES" sz="2800" i="1">
                        <a:latin typeface="Cambria Math"/>
                      </a:rPr>
                      <m:t>𝑀𝑎𝑥</m:t>
                    </m:r>
                    <m:r>
                      <a:rPr lang="es-ES" sz="2800" i="1">
                        <a:latin typeface="Cambria Math"/>
                      </a:rPr>
                      <m:t> </m:t>
                    </m:r>
                    <m:r>
                      <a:rPr lang="es-ES" sz="2800" i="1">
                        <a:latin typeface="Cambria Math"/>
                      </a:rPr>
                      <m:t>𝑧</m:t>
                    </m:r>
                    <m:r>
                      <a:rPr lang="es-ES" sz="2800" i="1">
                        <a:latin typeface="Cambria Math"/>
                      </a:rPr>
                      <m:t>=</m:t>
                    </m:r>
                    <m:sSub>
                      <m:sSubPr>
                        <m:ctrlPr>
                          <a:rPr lang="es-ES" sz="2800" i="1">
                            <a:latin typeface="Cambria Math" panose="02040503050406030204" pitchFamily="18" charset="0"/>
                          </a:rPr>
                        </m:ctrlPr>
                      </m:sSubPr>
                      <m:e>
                        <m:r>
                          <a:rPr lang="es-ES" sz="2800" i="1">
                            <a:latin typeface="Cambria Math"/>
                          </a:rPr>
                          <m:t>120</m:t>
                        </m:r>
                        <m:r>
                          <a:rPr lang="es-ES" sz="2800" i="1">
                            <a:latin typeface="Cambria Math"/>
                          </a:rPr>
                          <m:t>𝑥</m:t>
                        </m:r>
                      </m:e>
                      <m:sub>
                        <m:r>
                          <a:rPr lang="es-ES" sz="2800" i="1">
                            <a:latin typeface="Cambria Math"/>
                          </a:rPr>
                          <m:t>1</m:t>
                        </m:r>
                      </m:sub>
                    </m:sSub>
                    <m:r>
                      <a:rPr lang="es-ES" sz="2800" i="1">
                        <a:latin typeface="Cambria Math"/>
                      </a:rPr>
                      <m:t>+80</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oMath>
                </a14:m>
                <a:r>
                  <a:rPr lang="es-MX" sz="2800" dirty="0"/>
                  <a:t>   (Función Objetivo)</a:t>
                </a:r>
              </a:p>
              <a:p>
                <a:r>
                  <a:rPr lang="es-ES" sz="2800" dirty="0"/>
                  <a:t>s. a.</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2</m:t>
                        </m:r>
                        <m:r>
                          <a:rPr lang="es-ES" sz="2800" i="1">
                            <a:latin typeface="Cambria Math"/>
                          </a:rPr>
                          <m:t>𝑥</m:t>
                        </m:r>
                      </m:e>
                      <m:sub>
                        <m:r>
                          <a:rPr lang="es-ES" sz="2800" i="1">
                            <a:latin typeface="Cambria Math"/>
                          </a:rPr>
                          <m:t>1</m:t>
                        </m:r>
                      </m:sub>
                    </m:sSub>
                    <m:r>
                      <a:rPr lang="es-ES" sz="2800" i="1">
                        <a:latin typeface="Cambria Math"/>
                      </a:rPr>
                      <m:t>+</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≤6</m:t>
                    </m:r>
                  </m:oMath>
                </a14:m>
                <a:r>
                  <a:rPr lang="es-ES" sz="2800" dirty="0"/>
                  <a:t>      (Restricción de unidades de madera)</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7</m:t>
                        </m:r>
                        <m:r>
                          <a:rPr lang="es-ES" sz="2800" i="1">
                            <a:latin typeface="Cambria Math"/>
                          </a:rPr>
                          <m:t>𝑥</m:t>
                        </m:r>
                      </m:e>
                      <m:sub>
                        <m:r>
                          <a:rPr lang="es-ES" sz="2800" i="1">
                            <a:latin typeface="Cambria Math"/>
                          </a:rPr>
                          <m:t>1</m:t>
                        </m:r>
                      </m:sub>
                    </m:sSub>
                    <m:r>
                      <a:rPr lang="es-ES" sz="2800" i="1">
                        <a:latin typeface="Cambria Math"/>
                      </a:rPr>
                      <m:t>+8</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≤28</m:t>
                    </m:r>
                  </m:oMath>
                </a14:m>
                <a:r>
                  <a:rPr lang="es-ES" sz="2800" dirty="0"/>
                  <a:t>  (Restricción de horas disponibles)</a:t>
                </a:r>
              </a:p>
              <a:p>
                <a:r>
                  <a:rPr lang="es-ES" sz="2800" i="1" dirty="0"/>
                  <a:t>con: </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1</m:t>
                        </m:r>
                      </m:sub>
                    </m:sSub>
                    <m:r>
                      <a:rPr lang="es-ES" sz="2800" i="1">
                        <a:latin typeface="Cambria Math"/>
                        <a:ea typeface="Cambria Math"/>
                      </a:rPr>
                      <m:t>≥0;</m:t>
                    </m:r>
                  </m:oMath>
                </a14:m>
                <a:r>
                  <a:rPr lang="es-ES" sz="2800" i="1" dirty="0">
                    <a:latin typeface="Cambria Math"/>
                  </a:rPr>
                  <a:t> </a:t>
                </a:r>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≥0</m:t>
                    </m:r>
                  </m:oMath>
                </a14:m>
                <a:r>
                  <a:rPr lang="es-ES" sz="2800" dirty="0"/>
                  <a:t> (Restricciones de no negatividad)</a:t>
                </a:r>
              </a:p>
            </p:txBody>
          </p:sp>
        </mc:Choice>
        <mc:Fallback>
          <p:sp>
            <p:nvSpPr>
              <p:cNvPr id="3" name="2 Rectángulo"/>
              <p:cNvSpPr>
                <a:spLocks noRot="1" noChangeAspect="1" noMove="1" noResize="1" noEditPoints="1" noAdjustHandles="1" noChangeArrowheads="1" noChangeShapeType="1" noTextEdit="1"/>
              </p:cNvSpPr>
              <p:nvPr/>
            </p:nvSpPr>
            <p:spPr>
              <a:xfrm>
                <a:off x="1703512" y="2191504"/>
                <a:ext cx="8964488" cy="2677656"/>
              </a:xfrm>
              <a:prstGeom prst="rect">
                <a:avLst/>
              </a:prstGeom>
              <a:blipFill>
                <a:blip r:embed="rId2"/>
                <a:stretch>
                  <a:fillRect l="-1360" t="-2045" b="-5455"/>
                </a:stretch>
              </a:blipFill>
            </p:spPr>
            <p:txBody>
              <a:bodyPr/>
              <a:lstStyle/>
              <a:p>
                <a:r>
                  <a:rPr lang="es-MX">
                    <a:noFill/>
                  </a:rPr>
                  <a:t> </a:t>
                </a:r>
              </a:p>
            </p:txBody>
          </p:sp>
        </mc:Fallback>
      </mc:AlternateContent>
    </p:spTree>
    <p:extLst>
      <p:ext uri="{BB962C8B-B14F-4D97-AF65-F5344CB8AC3E}">
        <p14:creationId xmlns:p14="http://schemas.microsoft.com/office/powerpoint/2010/main" val="1607992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Supuestos o principios a la PL</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063552" y="1916833"/>
                <a:ext cx="7920880" cy="4118115"/>
              </a:xfrm>
              <a:prstGeom prst="rect">
                <a:avLst/>
              </a:prstGeom>
              <a:noFill/>
            </p:spPr>
            <p:txBody>
              <a:bodyPr wrap="square" rtlCol="0">
                <a:spAutoFit/>
              </a:bodyPr>
              <a:lstStyle/>
              <a:p>
                <a:pPr marL="457200" indent="-457200">
                  <a:buFont typeface="+mj-lt"/>
                  <a:buAutoNum type="arabicPeriod"/>
                </a:pPr>
                <a:r>
                  <a:rPr lang="es-ES" sz="2000" b="1" dirty="0"/>
                  <a:t>Proporcionalidad: </a:t>
                </a:r>
                <a:r>
                  <a:rPr lang="es-ES" sz="2000" dirty="0"/>
                  <a:t>indica la relación que existe entre un parámetro y una variable, siendo esta relación de tipo proporcional. La proporcionalidad requiere que la contribución de cada variable de la decisión, tanto en la función objetivo como en las restricciones sea directamente proporcional al valor de la variables</a:t>
                </a:r>
              </a:p>
              <a:p>
                <a:pPr marL="457200" indent="-457200">
                  <a:buFont typeface="+mj-lt"/>
                  <a:buAutoNum type="arabicPeriod"/>
                </a:pPr>
                <a:r>
                  <a:rPr lang="es-ES" sz="2000" b="1" dirty="0" err="1"/>
                  <a:t>Aditividad</a:t>
                </a:r>
                <a:r>
                  <a:rPr lang="es-ES" sz="2000" b="1" dirty="0"/>
                  <a:t>: </a:t>
                </a:r>
                <a:r>
                  <a:rPr lang="es-ES" sz="2000" dirty="0"/>
                  <a:t>la contribución total de todas las variables en la función objetivo y en las restricciones es la suma directa de contribución de cada variable</a:t>
                </a:r>
              </a:p>
              <a:p>
                <a:pPr marL="457200" indent="-457200">
                  <a:buFont typeface="+mj-lt"/>
                  <a:buAutoNum type="arabicPeriod"/>
                </a:pPr>
                <a:r>
                  <a:rPr lang="es-ES" sz="2000" b="1" dirty="0" err="1"/>
                  <a:t>Divisivilidad</a:t>
                </a:r>
                <a:r>
                  <a:rPr lang="es-ES" sz="2000" b="1" dirty="0"/>
                  <a:t>: </a:t>
                </a:r>
                <a:r>
                  <a:rPr lang="es-ES" sz="2000" dirty="0"/>
                  <a:t>indica que cualquier variable se puede fraccionar, es decir, no necesariamente va a tomar valore enteros</a:t>
                </a:r>
              </a:p>
              <a:p>
                <a:pPr marL="457200" indent="-457200">
                  <a:buFont typeface="+mj-lt"/>
                  <a:buAutoNum type="arabicPeriod"/>
                </a:pPr>
                <a:r>
                  <a:rPr lang="es-ES" sz="2000" b="1" dirty="0"/>
                  <a:t>Certidumbre: </a:t>
                </a:r>
                <a:r>
                  <a:rPr lang="es-ES" sz="2000" dirty="0"/>
                  <a:t>garantiza que todos los valores de los parámetros (</a:t>
                </a:r>
                <a14:m>
                  <m:oMath xmlns:m="http://schemas.openxmlformats.org/officeDocument/2006/math">
                    <m:sSub>
                      <m:sSubPr>
                        <m:ctrlPr>
                          <a:rPr lang="es-ES" sz="2000" i="1">
                            <a:latin typeface="Cambria Math" panose="02040503050406030204" pitchFamily="18" charset="0"/>
                          </a:rPr>
                        </m:ctrlPr>
                      </m:sSubPr>
                      <m:e>
                        <m:r>
                          <a:rPr lang="es-ES" sz="2000" i="1">
                            <a:latin typeface="Cambria Math"/>
                          </a:rPr>
                          <m:t>𝑐</m:t>
                        </m:r>
                      </m:e>
                      <m:sub>
                        <m:r>
                          <a:rPr lang="es-ES" sz="2000" i="1">
                            <a:latin typeface="Cambria Math"/>
                          </a:rPr>
                          <m:t>𝑗</m:t>
                        </m:r>
                      </m:sub>
                    </m:sSub>
                    <m:r>
                      <a:rPr lang="es-ES" sz="2000" i="1">
                        <a:latin typeface="Cambria Math"/>
                      </a:rPr>
                      <m:t>,</m:t>
                    </m:r>
                    <m:sSub>
                      <m:sSubPr>
                        <m:ctrlPr>
                          <a:rPr lang="es-ES" sz="2000" i="1">
                            <a:latin typeface="Cambria Math" panose="02040503050406030204" pitchFamily="18" charset="0"/>
                          </a:rPr>
                        </m:ctrlPr>
                      </m:sSubPr>
                      <m:e>
                        <m:r>
                          <a:rPr lang="es-ES" sz="2000" i="1">
                            <a:latin typeface="Cambria Math"/>
                          </a:rPr>
                          <m:t>𝑎</m:t>
                        </m:r>
                      </m:e>
                      <m:sub>
                        <m:r>
                          <a:rPr lang="es-ES" sz="2000" i="1">
                            <a:latin typeface="Cambria Math"/>
                          </a:rPr>
                          <m:t>𝑖𝑗</m:t>
                        </m:r>
                      </m:sub>
                    </m:sSub>
                    <m:r>
                      <a:rPr lang="es-ES" sz="2000" i="1">
                        <a:latin typeface="Cambria Math"/>
                      </a:rPr>
                      <m:t>,  </m:t>
                    </m:r>
                    <m:r>
                      <a:rPr lang="es-ES" sz="2000" i="1">
                        <a:latin typeface="Cambria Math"/>
                      </a:rPr>
                      <m:t>𝑦</m:t>
                    </m:r>
                    <m:r>
                      <a:rPr lang="es-ES" sz="2000" i="1">
                        <a:latin typeface="Cambria Math"/>
                      </a:rPr>
                      <m:t> </m:t>
                    </m:r>
                    <m:sSub>
                      <m:sSubPr>
                        <m:ctrlPr>
                          <a:rPr lang="es-ES" sz="2000" i="1">
                            <a:latin typeface="Cambria Math" panose="02040503050406030204" pitchFamily="18" charset="0"/>
                          </a:rPr>
                        </m:ctrlPr>
                      </m:sSubPr>
                      <m:e>
                        <m:r>
                          <a:rPr lang="es-ES" sz="2000" i="1">
                            <a:latin typeface="Cambria Math"/>
                          </a:rPr>
                          <m:t>𝑏</m:t>
                        </m:r>
                      </m:e>
                      <m:sub>
                        <m:r>
                          <a:rPr lang="es-ES" sz="2000" i="1">
                            <a:latin typeface="Cambria Math"/>
                          </a:rPr>
                          <m:t>𝑖</m:t>
                        </m:r>
                      </m:sub>
                    </m:sSub>
                    <m:r>
                      <a:rPr lang="es-ES" sz="2000" i="1">
                        <a:latin typeface="Cambria Math"/>
                      </a:rPr>
                      <m:t>)</m:t>
                    </m:r>
                  </m:oMath>
                </a14:m>
                <a:r>
                  <a:rPr lang="es-ES" sz="2000" b="1" dirty="0"/>
                  <a:t> </a:t>
                </a:r>
                <a:r>
                  <a:rPr lang="es-ES" sz="2000" dirty="0"/>
                  <a:t>son conocidos con toda certeza</a:t>
                </a:r>
                <a:endParaRPr lang="es-MX" sz="2000" b="1" dirty="0"/>
              </a:p>
            </p:txBody>
          </p:sp>
        </mc:Choice>
        <mc:Fallback>
          <p:sp>
            <p:nvSpPr>
              <p:cNvPr id="3" name="2 CuadroTexto"/>
              <p:cNvSpPr txBox="1">
                <a:spLocks noRot="1" noChangeAspect="1" noMove="1" noResize="1" noEditPoints="1" noAdjustHandles="1" noChangeArrowheads="1" noChangeShapeType="1" noTextEdit="1"/>
              </p:cNvSpPr>
              <p:nvPr/>
            </p:nvSpPr>
            <p:spPr>
              <a:xfrm>
                <a:off x="2063552" y="1916833"/>
                <a:ext cx="7920880" cy="4118115"/>
              </a:xfrm>
              <a:prstGeom prst="rect">
                <a:avLst/>
              </a:prstGeom>
              <a:blipFill>
                <a:blip r:embed="rId3"/>
                <a:stretch>
                  <a:fillRect l="-847" t="-888" r="-770" b="-1183"/>
                </a:stretch>
              </a:blipFill>
            </p:spPr>
            <p:txBody>
              <a:bodyPr/>
              <a:lstStyle/>
              <a:p>
                <a:r>
                  <a:rPr lang="es-MX">
                    <a:noFill/>
                  </a:rPr>
                  <a:t> </a:t>
                </a:r>
              </a:p>
            </p:txBody>
          </p:sp>
        </mc:Fallback>
      </mc:AlternateContent>
    </p:spTree>
    <p:extLst>
      <p:ext uri="{BB962C8B-B14F-4D97-AF65-F5344CB8AC3E}">
        <p14:creationId xmlns:p14="http://schemas.microsoft.com/office/powerpoint/2010/main" val="431941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Práctica 1</a:t>
            </a:r>
            <a:endParaRPr lang="es-MX" dirty="0"/>
          </a:p>
        </p:txBody>
      </p:sp>
      <p:sp>
        <p:nvSpPr>
          <p:cNvPr id="3" name="2 CuadroTexto"/>
          <p:cNvSpPr txBox="1"/>
          <p:nvPr/>
        </p:nvSpPr>
        <p:spPr>
          <a:xfrm>
            <a:off x="1991544" y="2001030"/>
            <a:ext cx="8208912" cy="4247317"/>
          </a:xfrm>
          <a:prstGeom prst="rect">
            <a:avLst/>
          </a:prstGeom>
          <a:noFill/>
        </p:spPr>
        <p:txBody>
          <a:bodyPr wrap="square" rtlCol="0">
            <a:spAutoFit/>
          </a:bodyPr>
          <a:lstStyle/>
          <a:p>
            <a:pPr algn="just"/>
            <a:r>
              <a:rPr lang="es-ES" dirty="0" err="1"/>
              <a:t>Giapetto`s</a:t>
            </a:r>
            <a:r>
              <a:rPr lang="es-ES" dirty="0"/>
              <a:t> </a:t>
            </a:r>
            <a:r>
              <a:rPr lang="es-ES" dirty="0" err="1"/>
              <a:t>Woodcarving</a:t>
            </a:r>
            <a:r>
              <a:rPr lang="es-ES" dirty="0"/>
              <a:t>, Inc., manufactura dos tipos de juguete de madera: soldados y trenes. Un soldado se vende en 27 dólares y requiere 10 dólares de materia prima. Cada soldado que se fabrica incrementa la mano de obra variable y los costos globales de </a:t>
            </a:r>
            <a:r>
              <a:rPr lang="es-ES" dirty="0" err="1"/>
              <a:t>Giappetto</a:t>
            </a:r>
            <a:r>
              <a:rPr lang="es-ES" dirty="0"/>
              <a:t> en 14 dólares. Un tren se vende en 21 dólares y utiliza 9 dólares de su valor en materia prima. Todos los trenes fabricados aumentan la mano de obra variable y los costos globales de </a:t>
            </a:r>
            <a:r>
              <a:rPr lang="es-ES" dirty="0" err="1"/>
              <a:t>Giapetto</a:t>
            </a:r>
            <a:r>
              <a:rPr lang="es-ES" dirty="0"/>
              <a:t> en 10 dólares. La fabricación de soldados y trenes de madera requieren  dos tipos de mano de obra especializada: carpintería y acabados. Un soldado necesita dos hora de trabajo de acabado y una hora de carpintería. Un tren requiere una hora de acabado y una hora de carpintería. Todas la semanas, </a:t>
            </a:r>
            <a:r>
              <a:rPr lang="es-ES" dirty="0" err="1"/>
              <a:t>Giapetto</a:t>
            </a:r>
            <a:r>
              <a:rPr lang="es-ES" dirty="0"/>
              <a:t> consigue todo el material necesario, pero sólo 100 horas de trabajo de acabado y 80 de carpintería . La demanda de trenes es ilimitada, pero se venden cuando mucho 40 soldados por semana. </a:t>
            </a:r>
            <a:r>
              <a:rPr lang="es-ES" dirty="0" err="1"/>
              <a:t>Giapetto</a:t>
            </a:r>
            <a:r>
              <a:rPr lang="es-ES" dirty="0"/>
              <a:t> desea maximizar las utilidades semanales (ingresos-costos). Diseñe un modelo matemático para la situación de </a:t>
            </a:r>
            <a:r>
              <a:rPr lang="es-ES" dirty="0" err="1"/>
              <a:t>Giapetto</a:t>
            </a:r>
            <a:r>
              <a:rPr lang="es-ES" dirty="0"/>
              <a:t> que se use para maximizar las utilidades semanales de la empresa.   </a:t>
            </a:r>
            <a:endParaRPr lang="es-MX" dirty="0"/>
          </a:p>
        </p:txBody>
      </p:sp>
    </p:spTree>
    <p:extLst>
      <p:ext uri="{BB962C8B-B14F-4D97-AF65-F5344CB8AC3E}">
        <p14:creationId xmlns:p14="http://schemas.microsoft.com/office/powerpoint/2010/main" val="4092276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Práctica 2 </a:t>
            </a:r>
            <a:endParaRPr lang="es-MX" dirty="0"/>
          </a:p>
        </p:txBody>
      </p:sp>
      <p:sp>
        <p:nvSpPr>
          <p:cNvPr id="3" name="2 CuadroTexto"/>
          <p:cNvSpPr txBox="1"/>
          <p:nvPr/>
        </p:nvSpPr>
        <p:spPr>
          <a:xfrm>
            <a:off x="2135560" y="2060849"/>
            <a:ext cx="7632848" cy="2585323"/>
          </a:xfrm>
          <a:prstGeom prst="rect">
            <a:avLst/>
          </a:prstGeom>
          <a:noFill/>
        </p:spPr>
        <p:txBody>
          <a:bodyPr wrap="square" rtlCol="0">
            <a:spAutoFit/>
          </a:bodyPr>
          <a:lstStyle/>
          <a:p>
            <a:pPr algn="just"/>
            <a:r>
              <a:rPr lang="es-ES" dirty="0"/>
              <a:t>Motor Company vende automóviles y vagonetas. La compañía obtiene $300 dólares de utilidad sobre cada automóvil que vende $400 por cada vagoneta. El fabricante no puede proveer más de 300 automóviles ni más de 200 vagonetas por mes. El tiempo de preparación para los distribuidores es de 2 horas para cada automóvil y 3 horas para cada vagoneta. La compañía cuenta con 900 horas de tiempo de taller disponible cada mes para la preparación de automóviles nuevos. Plantear un problema de PL para determinar cuántos automóviles y cuántas vagonetas deben ordenarse para maximizar sus utilidades.</a:t>
            </a:r>
            <a:endParaRPr lang="es-MX" dirty="0"/>
          </a:p>
        </p:txBody>
      </p:sp>
    </p:spTree>
    <p:extLst>
      <p:ext uri="{BB962C8B-B14F-4D97-AF65-F5344CB8AC3E}">
        <p14:creationId xmlns:p14="http://schemas.microsoft.com/office/powerpoint/2010/main" val="2922541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Rectángulo"/>
          <p:cNvSpPr>
            <a:spLocks noChangeArrowheads="1"/>
          </p:cNvSpPr>
          <p:nvPr/>
        </p:nvSpPr>
        <p:spPr bwMode="auto">
          <a:xfrm>
            <a:off x="2208213" y="1052513"/>
            <a:ext cx="850746" cy="369332"/>
          </a:xfrm>
          <a:prstGeom prst="rect">
            <a:avLst/>
          </a:prstGeom>
          <a:noFill/>
          <a:ln w="9525">
            <a:noFill/>
            <a:miter lim="800000"/>
            <a:headEnd/>
            <a:tailEnd/>
          </a:ln>
        </p:spPr>
        <p:txBody>
          <a:bodyPr wrap="none">
            <a:spAutoFit/>
          </a:bodyPr>
          <a:lstStyle/>
          <a:p>
            <a:r>
              <a:rPr lang="es-MX" dirty="0"/>
              <a:t>Tarea 1</a:t>
            </a:r>
          </a:p>
        </p:txBody>
      </p:sp>
      <p:sp>
        <p:nvSpPr>
          <p:cNvPr id="33795" name="3 Rectángulo"/>
          <p:cNvSpPr>
            <a:spLocks noChangeArrowheads="1"/>
          </p:cNvSpPr>
          <p:nvPr/>
        </p:nvSpPr>
        <p:spPr bwMode="auto">
          <a:xfrm>
            <a:off x="2208214" y="1720851"/>
            <a:ext cx="8459787" cy="1138773"/>
          </a:xfrm>
          <a:prstGeom prst="rect">
            <a:avLst/>
          </a:prstGeom>
          <a:noFill/>
          <a:ln w="9525">
            <a:noFill/>
            <a:miter lim="800000"/>
            <a:headEnd/>
            <a:tailEnd/>
          </a:ln>
        </p:spPr>
        <p:txBody>
          <a:bodyPr>
            <a:spAutoFit/>
          </a:bodyPr>
          <a:lstStyle/>
          <a:p>
            <a:r>
              <a:rPr lang="es-MX" dirty="0"/>
              <a:t>Una empresa manufacturera está considerando dedicar su capacidad a fabricar 3 productos; llamémoslos productos 1, 2 y 3. La capacidad disponible de las máquinas que podría limitar la producción se resume en la siguiente tabla</a:t>
            </a:r>
            <a:r>
              <a:rPr lang="es-MX" sz="3200" dirty="0"/>
              <a:t>:</a:t>
            </a:r>
          </a:p>
        </p:txBody>
      </p:sp>
      <p:pic>
        <p:nvPicPr>
          <p:cNvPr id="33796" name="Picture 1"/>
          <p:cNvPicPr>
            <a:picLocks noChangeAspect="1" noChangeArrowheads="1"/>
          </p:cNvPicPr>
          <p:nvPr/>
        </p:nvPicPr>
        <p:blipFill>
          <a:blip r:embed="rId2" cstate="print"/>
          <a:srcRect/>
          <a:stretch>
            <a:fillRect/>
          </a:stretch>
        </p:blipFill>
        <p:spPr bwMode="auto">
          <a:xfrm>
            <a:off x="2782888" y="2890838"/>
            <a:ext cx="6502773" cy="1258242"/>
          </a:xfrm>
          <a:prstGeom prst="rect">
            <a:avLst/>
          </a:prstGeom>
          <a:noFill/>
          <a:ln w="12700" cap="sq">
            <a:noFill/>
            <a:miter lim="800000"/>
            <a:headEnd type="none" w="sm" len="sm"/>
            <a:tailEnd type="none" w="sm" len="sm"/>
          </a:ln>
        </p:spPr>
      </p:pic>
      <p:sp>
        <p:nvSpPr>
          <p:cNvPr id="33797" name="7 Rectángulo"/>
          <p:cNvSpPr>
            <a:spLocks noChangeArrowheads="1"/>
          </p:cNvSpPr>
          <p:nvPr/>
        </p:nvSpPr>
        <p:spPr bwMode="auto">
          <a:xfrm>
            <a:off x="2279650" y="4149081"/>
            <a:ext cx="7416800" cy="646331"/>
          </a:xfrm>
          <a:prstGeom prst="rect">
            <a:avLst/>
          </a:prstGeom>
          <a:noFill/>
          <a:ln w="9525">
            <a:noFill/>
            <a:miter lim="800000"/>
            <a:headEnd/>
            <a:tailEnd/>
          </a:ln>
        </p:spPr>
        <p:txBody>
          <a:bodyPr>
            <a:spAutoFit/>
          </a:bodyPr>
          <a:lstStyle/>
          <a:p>
            <a:r>
              <a:rPr lang="es-MX" dirty="0"/>
              <a:t>El número de horas requeridas por cada unidad de los productos respectivos es:</a:t>
            </a:r>
          </a:p>
        </p:txBody>
      </p:sp>
      <p:pic>
        <p:nvPicPr>
          <p:cNvPr id="33798" name="Picture 2"/>
          <p:cNvPicPr>
            <a:picLocks noChangeAspect="1" noChangeArrowheads="1"/>
          </p:cNvPicPr>
          <p:nvPr/>
        </p:nvPicPr>
        <p:blipFill>
          <a:blip r:embed="rId3" cstate="print"/>
          <a:srcRect/>
          <a:stretch>
            <a:fillRect/>
          </a:stretch>
        </p:blipFill>
        <p:spPr bwMode="auto">
          <a:xfrm>
            <a:off x="2971801" y="4936108"/>
            <a:ext cx="6677231" cy="1301204"/>
          </a:xfrm>
          <a:prstGeom prst="rect">
            <a:avLst/>
          </a:prstGeom>
          <a:noFill/>
          <a:ln w="12700" cap="sq">
            <a:noFill/>
            <a:miter lim="800000"/>
            <a:headEnd type="none" w="sm" len="sm"/>
            <a:tailEnd type="none" w="sm" len="sm"/>
          </a:ln>
        </p:spPr>
      </p:pic>
    </p:spTree>
    <p:extLst>
      <p:ext uri="{BB962C8B-B14F-4D97-AF65-F5344CB8AC3E}">
        <p14:creationId xmlns:p14="http://schemas.microsoft.com/office/powerpoint/2010/main" val="834168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Rectángulo"/>
          <p:cNvSpPr>
            <a:spLocks noChangeArrowheads="1"/>
          </p:cNvSpPr>
          <p:nvPr/>
        </p:nvSpPr>
        <p:spPr bwMode="auto">
          <a:xfrm>
            <a:off x="2208214" y="2032894"/>
            <a:ext cx="7775575" cy="1877437"/>
          </a:xfrm>
          <a:prstGeom prst="rect">
            <a:avLst/>
          </a:prstGeom>
          <a:noFill/>
          <a:ln w="9525">
            <a:noFill/>
            <a:miter lim="800000"/>
            <a:headEnd/>
            <a:tailEnd/>
          </a:ln>
        </p:spPr>
        <p:txBody>
          <a:bodyPr>
            <a:spAutoFit/>
          </a:bodyPr>
          <a:lstStyle/>
          <a:p>
            <a:pPr algn="just"/>
            <a:r>
              <a:rPr lang="es-MX" sz="3600" dirty="0"/>
              <a:t>E</a:t>
            </a:r>
            <a:r>
              <a:rPr lang="es-MX" sz="2000" dirty="0"/>
              <a:t>l departamento de ventas indica que el potencial de ventas para los productos 1 y 2 es mayor que la tasa de producción máxima y que el potencial de ventas para el producto 3 es de 20 unidades por semana. La utilidad unitaria sería de 30, 12 y 15 dls., respectivamente, para los productos 1, 2 y 3.</a:t>
            </a:r>
          </a:p>
        </p:txBody>
      </p:sp>
      <p:sp>
        <p:nvSpPr>
          <p:cNvPr id="34819" name="3 Rectángulo"/>
          <p:cNvSpPr>
            <a:spLocks noChangeArrowheads="1"/>
          </p:cNvSpPr>
          <p:nvPr/>
        </p:nvSpPr>
        <p:spPr bwMode="auto">
          <a:xfrm>
            <a:off x="2208214" y="4293097"/>
            <a:ext cx="7704137" cy="1015663"/>
          </a:xfrm>
          <a:prstGeom prst="rect">
            <a:avLst/>
          </a:prstGeom>
          <a:noFill/>
          <a:ln w="9525">
            <a:noFill/>
            <a:miter lim="800000"/>
            <a:headEnd/>
            <a:tailEnd/>
          </a:ln>
        </p:spPr>
        <p:txBody>
          <a:bodyPr>
            <a:spAutoFit/>
          </a:bodyPr>
          <a:lstStyle/>
          <a:p>
            <a:pPr algn="just"/>
            <a:r>
              <a:rPr lang="es-MX" sz="2000" dirty="0"/>
              <a:t>Formúlese el modelo de programación lineal para determinar cuanto debe producir la empresa de cada producto para maximizar la utilidad.                    </a:t>
            </a:r>
          </a:p>
        </p:txBody>
      </p:sp>
    </p:spTree>
    <p:extLst>
      <p:ext uri="{BB962C8B-B14F-4D97-AF65-F5344CB8AC3E}">
        <p14:creationId xmlns:p14="http://schemas.microsoft.com/office/powerpoint/2010/main" val="781121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Tarea 2</a:t>
            </a:r>
            <a:endParaRPr lang="es-MX" dirty="0"/>
          </a:p>
        </p:txBody>
      </p:sp>
      <p:sp>
        <p:nvSpPr>
          <p:cNvPr id="3" name="2 CuadroTexto"/>
          <p:cNvSpPr txBox="1"/>
          <p:nvPr/>
        </p:nvSpPr>
        <p:spPr>
          <a:xfrm>
            <a:off x="2074293" y="2027551"/>
            <a:ext cx="7560840" cy="2554545"/>
          </a:xfrm>
          <a:prstGeom prst="rect">
            <a:avLst/>
          </a:prstGeom>
          <a:noFill/>
        </p:spPr>
        <p:txBody>
          <a:bodyPr wrap="square" rtlCol="0">
            <a:spAutoFit/>
          </a:bodyPr>
          <a:lstStyle/>
          <a:p>
            <a:pPr algn="just"/>
            <a:r>
              <a:rPr lang="es-ES" sz="2000" dirty="0"/>
              <a:t>Jane es dueña de una granja de 45 acres. En ellos van a sembrar trigos y maíz. Cada acre sembrado con trigo rinde 200 dólares de  utilidad; cada acre sembrado con maíz proporciona  300 dólares de utilidad. La mano de obra y el fertilizante que se utilizan para cada acre, aparece en la tabla 1. Se dispone de 100 trabajadores y 120 toneladas de fertilizante. Mediante programación lineal determine como Jane puede maximizar las utilidades.</a:t>
            </a:r>
          </a:p>
          <a:p>
            <a:pPr algn="just"/>
            <a:endParaRPr lang="es-MX" sz="2000" dirty="0"/>
          </a:p>
        </p:txBody>
      </p:sp>
      <p:graphicFrame>
        <p:nvGraphicFramePr>
          <p:cNvPr id="4" name="3 Tabla"/>
          <p:cNvGraphicFramePr>
            <a:graphicFrameLocks noGrp="1"/>
          </p:cNvGraphicFramePr>
          <p:nvPr>
            <p:extLst/>
          </p:nvPr>
        </p:nvGraphicFramePr>
        <p:xfrm>
          <a:off x="3048000" y="4941168"/>
          <a:ext cx="6096000" cy="11125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endParaRPr lang="es-MX" dirty="0"/>
                    </a:p>
                  </a:txBody>
                  <a:tcPr/>
                </a:tc>
                <a:tc>
                  <a:txBody>
                    <a:bodyPr/>
                    <a:lstStyle/>
                    <a:p>
                      <a:r>
                        <a:rPr lang="es-ES" dirty="0"/>
                        <a:t>Trigo</a:t>
                      </a:r>
                      <a:endParaRPr lang="es-MX" dirty="0"/>
                    </a:p>
                  </a:txBody>
                  <a:tcPr/>
                </a:tc>
                <a:tc>
                  <a:txBody>
                    <a:bodyPr/>
                    <a:lstStyle/>
                    <a:p>
                      <a:r>
                        <a:rPr lang="es-ES" dirty="0"/>
                        <a:t>Maíz</a:t>
                      </a:r>
                      <a:endParaRPr lang="es-MX" dirty="0"/>
                    </a:p>
                  </a:txBody>
                  <a:tcPr/>
                </a:tc>
                <a:extLst>
                  <a:ext uri="{0D108BD9-81ED-4DB2-BD59-A6C34878D82A}">
                    <a16:rowId xmlns:a16="http://schemas.microsoft.com/office/drawing/2014/main" val="10000"/>
                  </a:ext>
                </a:extLst>
              </a:tr>
              <a:tr h="370840">
                <a:tc>
                  <a:txBody>
                    <a:bodyPr/>
                    <a:lstStyle/>
                    <a:p>
                      <a:r>
                        <a:rPr lang="es-ES" dirty="0"/>
                        <a:t>Mano de obra</a:t>
                      </a:r>
                      <a:endParaRPr lang="es-MX" dirty="0"/>
                    </a:p>
                  </a:txBody>
                  <a:tcPr/>
                </a:tc>
                <a:tc>
                  <a:txBody>
                    <a:bodyPr/>
                    <a:lstStyle/>
                    <a:p>
                      <a:r>
                        <a:rPr lang="es-ES" dirty="0"/>
                        <a:t>3 trabajadores</a:t>
                      </a:r>
                      <a:endParaRPr lang="es-MX" dirty="0"/>
                    </a:p>
                  </a:txBody>
                  <a:tcPr/>
                </a:tc>
                <a:tc>
                  <a:txBody>
                    <a:bodyPr/>
                    <a:lstStyle/>
                    <a:p>
                      <a:r>
                        <a:rPr lang="es-ES" dirty="0"/>
                        <a:t>2 trabajadores</a:t>
                      </a:r>
                      <a:endParaRPr lang="es-MX" dirty="0"/>
                    </a:p>
                  </a:txBody>
                  <a:tcPr/>
                </a:tc>
                <a:extLst>
                  <a:ext uri="{0D108BD9-81ED-4DB2-BD59-A6C34878D82A}">
                    <a16:rowId xmlns:a16="http://schemas.microsoft.com/office/drawing/2014/main" val="10001"/>
                  </a:ext>
                </a:extLst>
              </a:tr>
              <a:tr h="370840">
                <a:tc>
                  <a:txBody>
                    <a:bodyPr/>
                    <a:lstStyle/>
                    <a:p>
                      <a:r>
                        <a:rPr lang="es-ES" dirty="0"/>
                        <a:t>Fertilizante</a:t>
                      </a:r>
                      <a:endParaRPr lang="es-MX" dirty="0"/>
                    </a:p>
                  </a:txBody>
                  <a:tcPr/>
                </a:tc>
                <a:tc>
                  <a:txBody>
                    <a:bodyPr/>
                    <a:lstStyle/>
                    <a:p>
                      <a:r>
                        <a:rPr lang="es-ES" dirty="0"/>
                        <a:t>2 t</a:t>
                      </a:r>
                      <a:endParaRPr lang="es-MX" dirty="0"/>
                    </a:p>
                  </a:txBody>
                  <a:tcPr/>
                </a:tc>
                <a:tc>
                  <a:txBody>
                    <a:bodyPr/>
                    <a:lstStyle/>
                    <a:p>
                      <a:r>
                        <a:rPr lang="es-ES" dirty="0"/>
                        <a:t>4 t</a:t>
                      </a:r>
                      <a:endParaRPr lang="es-MX"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538582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Métodos gráfico</a:t>
            </a:r>
            <a:endParaRPr lang="es-MX" dirty="0"/>
          </a:p>
        </p:txBody>
      </p:sp>
      <p:sp>
        <p:nvSpPr>
          <p:cNvPr id="3" name="2 CuadroTexto"/>
          <p:cNvSpPr txBox="1"/>
          <p:nvPr/>
        </p:nvSpPr>
        <p:spPr>
          <a:xfrm>
            <a:off x="2279576" y="2060848"/>
            <a:ext cx="7416824" cy="3970318"/>
          </a:xfrm>
          <a:prstGeom prst="rect">
            <a:avLst/>
          </a:prstGeom>
          <a:noFill/>
        </p:spPr>
        <p:txBody>
          <a:bodyPr wrap="square" rtlCol="0">
            <a:spAutoFit/>
          </a:bodyPr>
          <a:lstStyle/>
          <a:p>
            <a:pPr algn="just"/>
            <a:r>
              <a:rPr lang="es-ES" b="1" dirty="0"/>
              <a:t>Método Gráfico (Sólo para 2 variables)</a:t>
            </a:r>
          </a:p>
          <a:p>
            <a:pPr algn="just"/>
            <a:endParaRPr lang="es-ES" b="1" dirty="0"/>
          </a:p>
          <a:p>
            <a:pPr algn="just"/>
            <a:r>
              <a:rPr lang="es-ES" b="1" dirty="0"/>
              <a:t>Paso 1: Formulación del problema</a:t>
            </a:r>
          </a:p>
          <a:p>
            <a:pPr algn="just"/>
            <a:r>
              <a:rPr lang="es-ES" dirty="0"/>
              <a:t>El primer paso para resolver el problema es expresarlo en términos matemáticos en el formato general de PL. </a:t>
            </a:r>
          </a:p>
          <a:p>
            <a:pPr algn="just"/>
            <a:r>
              <a:rPr lang="es-ES" dirty="0"/>
              <a:t>¿Cuál es el objetivo?,</a:t>
            </a:r>
          </a:p>
          <a:p>
            <a:pPr algn="just"/>
            <a:r>
              <a:rPr lang="es-ES" dirty="0"/>
              <a:t>¿Cuáles son las restricciones o limitaciones del problema?</a:t>
            </a:r>
          </a:p>
          <a:p>
            <a:pPr algn="just"/>
            <a:r>
              <a:rPr lang="es-ES" b="1" dirty="0"/>
              <a:t>Paso 2: Graficar las restricciones</a:t>
            </a:r>
          </a:p>
          <a:p>
            <a:pPr algn="just"/>
            <a:r>
              <a:rPr lang="es-ES" dirty="0"/>
              <a:t>El siguiente paso es dibujar todas las restricciones en un gráfica. Esto puede ser en cualquier orden. Por conveniencia se empezará por las restricciones de no negatividad</a:t>
            </a:r>
          </a:p>
          <a:p>
            <a:pPr algn="just"/>
            <a:r>
              <a:rPr lang="es-ES" b="1" dirty="0"/>
              <a:t>Paso 3: Graficar la función objetivo</a:t>
            </a:r>
          </a:p>
          <a:p>
            <a:pPr algn="just"/>
            <a:r>
              <a:rPr lang="es-ES" dirty="0"/>
              <a:t>Para encontrar la solución óptima, se grafica la función objetivo, tomando a Z con cualquier valor arbitrario diferente de cero</a:t>
            </a:r>
            <a:endParaRPr lang="es-MX" dirty="0"/>
          </a:p>
        </p:txBody>
      </p:sp>
    </p:spTree>
    <p:extLst>
      <p:ext uri="{BB962C8B-B14F-4D97-AF65-F5344CB8AC3E}">
        <p14:creationId xmlns:p14="http://schemas.microsoft.com/office/powerpoint/2010/main" val="3964251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Métodos de la solución de modelos líneas</a:t>
            </a:r>
            <a:endParaRPr lang="es-MX" dirty="0"/>
          </a:p>
        </p:txBody>
      </p:sp>
      <p:sp>
        <p:nvSpPr>
          <p:cNvPr id="3" name="2 CuadroTexto"/>
          <p:cNvSpPr txBox="1"/>
          <p:nvPr/>
        </p:nvSpPr>
        <p:spPr>
          <a:xfrm>
            <a:off x="2279576" y="2060849"/>
            <a:ext cx="7416824" cy="2031325"/>
          </a:xfrm>
          <a:prstGeom prst="rect">
            <a:avLst/>
          </a:prstGeom>
          <a:noFill/>
        </p:spPr>
        <p:txBody>
          <a:bodyPr wrap="square" rtlCol="0">
            <a:spAutoFit/>
          </a:bodyPr>
          <a:lstStyle/>
          <a:p>
            <a:pPr algn="just"/>
            <a:r>
              <a:rPr lang="es-ES" b="1" dirty="0"/>
              <a:t>Paso 4: Graficar líneas de indiferencia de la función objetivo: </a:t>
            </a:r>
          </a:p>
          <a:p>
            <a:pPr algn="just"/>
            <a:r>
              <a:rPr lang="es-ES" dirty="0"/>
              <a:t>Se trazan diferentes líneas de la función objetivo de tal manera que se encuentre el punto extremo (máximo o mínimo) del conjunto convexo formado por las restricciones del problema</a:t>
            </a:r>
          </a:p>
          <a:p>
            <a:pPr algn="just"/>
            <a:endParaRPr lang="es-ES" dirty="0"/>
          </a:p>
          <a:p>
            <a:pPr algn="just"/>
            <a:r>
              <a:rPr lang="es-ES" b="1" dirty="0"/>
              <a:t>Paso 5: </a:t>
            </a:r>
            <a:r>
              <a:rPr lang="es-ES" dirty="0"/>
              <a:t> Identificar las coordenadas del punto en donde coincide la función objetivo con el punto extremo del conjunto convexo.   </a:t>
            </a:r>
            <a:endParaRPr lang="es-MX" dirty="0"/>
          </a:p>
        </p:txBody>
      </p:sp>
    </p:spTree>
    <p:extLst>
      <p:ext uri="{BB962C8B-B14F-4D97-AF65-F5344CB8AC3E}">
        <p14:creationId xmlns:p14="http://schemas.microsoft.com/office/powerpoint/2010/main" val="21268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6" name="Text Box 1027"/>
          <p:cNvSpPr txBox="1">
            <a:spLocks noChangeArrowheads="1"/>
          </p:cNvSpPr>
          <p:nvPr/>
        </p:nvSpPr>
        <p:spPr bwMode="auto">
          <a:xfrm>
            <a:off x="2392364" y="2204864"/>
            <a:ext cx="7407275" cy="1292662"/>
          </a:xfrm>
          <a:prstGeom prst="rect">
            <a:avLst/>
          </a:prstGeom>
          <a:noFill/>
          <a:ln w="9525">
            <a:noFill/>
            <a:miter lim="800000"/>
            <a:headEnd/>
            <a:tailEnd/>
          </a:ln>
        </p:spPr>
        <p:txBody>
          <a:bodyPr>
            <a:spAutoFit/>
          </a:bodyPr>
          <a:lstStyle/>
          <a:p>
            <a:pPr algn="just"/>
            <a:r>
              <a:rPr lang="es-ES" sz="2600" dirty="0">
                <a:latin typeface="Tahoma" pitchFamily="34" charset="0"/>
                <a:cs typeface="Tahoma" pitchFamily="34" charset="0"/>
              </a:rPr>
              <a:t>La utilidad de la técnica se incrementa mediante la disponibilidad de programas altamente eficientes. </a:t>
            </a:r>
            <a:endParaRPr lang="es-ES_tradnl" sz="2600" dirty="0">
              <a:latin typeface="Tahoma" pitchFamily="34" charset="0"/>
              <a:cs typeface="Tahoma" pitchFamily="34" charset="0"/>
            </a:endParaRPr>
          </a:p>
        </p:txBody>
      </p:sp>
      <p:pic>
        <p:nvPicPr>
          <p:cNvPr id="5122" name="Picture 2" descr="C:\Archivos de programa\Microsoft Office\MEDIA\CAGCAT10\j02055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7660" y="3861049"/>
            <a:ext cx="1776679" cy="1630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4024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351584" y="2132856"/>
                <a:ext cx="6984776" cy="2862322"/>
              </a:xfrm>
              <a:prstGeom prst="rect">
                <a:avLst/>
              </a:prstGeom>
              <a:noFill/>
            </p:spPr>
            <p:txBody>
              <a:bodyPr wrap="square" rtlCol="0">
                <a:spAutoFit/>
              </a:bodyPr>
              <a:lstStyle/>
              <a:p>
                <a:r>
                  <a:rPr lang="es-ES" dirty="0"/>
                  <a:t>Del modelo de optimización del problema de </a:t>
                </a:r>
                <a:r>
                  <a:rPr lang="es-ES" dirty="0" err="1"/>
                  <a:t>Giapetto</a:t>
                </a:r>
                <a:r>
                  <a:rPr lang="es-ES" dirty="0"/>
                  <a:t>:</a:t>
                </a:r>
              </a:p>
              <a:p>
                <a:r>
                  <a:rPr lang="es-ES" dirty="0"/>
                  <a:t>Paso 1:</a:t>
                </a:r>
              </a:p>
              <a:p>
                <a:r>
                  <a:rPr lang="es-ES" dirty="0"/>
                  <a:t>	</a:t>
                </a:r>
              </a:p>
              <a:p>
                <a:pPr/>
                <a14:m>
                  <m:oMathPara xmlns:m="http://schemas.openxmlformats.org/officeDocument/2006/math">
                    <m:oMathParaPr>
                      <m:jc m:val="left"/>
                    </m:oMathParaPr>
                    <m:oMath xmlns:m="http://schemas.openxmlformats.org/officeDocument/2006/math">
                      <m:r>
                        <a:rPr lang="es-ES" i="1">
                          <a:latin typeface="Cambria Math"/>
                        </a:rPr>
                        <m:t>𝑀𝑎𝑥</m:t>
                      </m:r>
                      <m:r>
                        <a:rPr lang="es-ES" i="1">
                          <a:latin typeface="Cambria Math"/>
                        </a:rPr>
                        <m:t> </m:t>
                      </m:r>
                      <m:r>
                        <a:rPr lang="es-ES" i="1">
                          <a:latin typeface="Cambria Math"/>
                        </a:rPr>
                        <m:t>𝑍</m:t>
                      </m:r>
                      <m:r>
                        <a:rPr lang="es-ES" i="1">
                          <a:latin typeface="Cambria Math"/>
                        </a:rPr>
                        <m:t>= </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s. a.</a:t>
                </a:r>
              </a:p>
              <a:p>
                <a:r>
                  <a:rPr lang="es-ES" dirty="0"/>
                  <a:t> </a:t>
                </a:r>
                <a14:m>
                  <m:oMath xmlns:m="http://schemas.openxmlformats.org/officeDocument/2006/math">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≤100</m:t>
                    </m:r>
                  </m:oMath>
                </a14:m>
                <a:endParaRPr lang="es-ES" dirty="0">
                  <a:ea typeface="Cambria Math"/>
                </a:endParaRP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≤80</m:t>
                      </m:r>
                    </m:oMath>
                  </m:oMathPara>
                </a14:m>
                <a:endParaRPr lang="es-ES" dirty="0">
                  <a:ea typeface="Cambria Math"/>
                </a:endParaRPr>
              </a:p>
              <a:p>
                <a:pPr/>
                <a14:m>
                  <m:oMathPara xmlns:m="http://schemas.openxmlformats.org/officeDocument/2006/math">
                    <m:oMathParaPr>
                      <m:jc m:val="left"/>
                    </m:oMathParaPr>
                    <m:oMath xmlns:m="http://schemas.openxmlformats.org/officeDocument/2006/math">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1</m:t>
                          </m:r>
                        </m:sub>
                      </m:sSub>
                      <m:r>
                        <a:rPr lang="es-ES" i="1">
                          <a:latin typeface="Cambria Math"/>
                          <a:ea typeface="Cambria Math"/>
                        </a:rPr>
                        <m:t>≤40</m:t>
                      </m:r>
                    </m:oMath>
                  </m:oMathPara>
                </a14:m>
                <a:endParaRPr lang="es-ES" dirty="0">
                  <a:ea typeface="Cambria Math"/>
                </a:endParaRPr>
              </a:p>
              <a:p>
                <a:r>
                  <a:rPr lang="es-ES" dirty="0">
                    <a:ea typeface="Cambria Math"/>
                  </a:rPr>
                  <a:t>Con </a:t>
                </a: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MX" i="1">
                          <a:latin typeface="Cambria Math"/>
                          <a:ea typeface="Cambria Math"/>
                        </a:rPr>
                        <m:t>≥</m:t>
                      </m:r>
                      <m:r>
                        <a:rPr lang="es-ES" i="1">
                          <a:latin typeface="Cambria Math"/>
                          <a:ea typeface="Cambria Math"/>
                        </a:rPr>
                        <m:t>0</m:t>
                      </m:r>
                    </m:oMath>
                  </m:oMathPara>
                </a14:m>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351584" y="2132856"/>
                <a:ext cx="6984776" cy="2862322"/>
              </a:xfrm>
              <a:prstGeom prst="rect">
                <a:avLst/>
              </a:prstGeom>
              <a:blipFill>
                <a:blip r:embed="rId2"/>
                <a:stretch>
                  <a:fillRect l="-785" t="-1279"/>
                </a:stretch>
              </a:blipFill>
            </p:spPr>
            <p:txBody>
              <a:bodyPr/>
              <a:lstStyle/>
              <a:p>
                <a:r>
                  <a:rPr lang="es-MX">
                    <a:noFill/>
                  </a:rPr>
                  <a:t> </a:t>
                </a:r>
              </a:p>
            </p:txBody>
          </p:sp>
        </mc:Fallback>
      </mc:AlternateContent>
    </p:spTree>
    <p:extLst>
      <p:ext uri="{BB962C8B-B14F-4D97-AF65-F5344CB8AC3E}">
        <p14:creationId xmlns:p14="http://schemas.microsoft.com/office/powerpoint/2010/main" val="32341750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Paso 2</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7650" y="1916833"/>
            <a:ext cx="4896543" cy="467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Rectángulo"/>
              <p:cNvSpPr/>
              <p:nvPr/>
            </p:nvSpPr>
            <p:spPr>
              <a:xfrm>
                <a:off x="8184232" y="2348881"/>
                <a:ext cx="2016224" cy="646331"/>
              </a:xfrm>
              <a:prstGeom prst="rect">
                <a:avLst/>
              </a:prstGeom>
            </p:spPr>
            <p:txBody>
              <a:bodyPr wrap="square">
                <a:spAutoFit/>
              </a:bodyPr>
              <a:lstStyle/>
              <a:p>
                <a:r>
                  <a:rPr lang="es-ES" i="1" dirty="0">
                    <a:latin typeface="Cambria Math"/>
                  </a:rPr>
                  <a:t>Graficamos</a:t>
                </a: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MX" i="1">
                          <a:latin typeface="Cambria Math"/>
                          <a:ea typeface="Cambria Math"/>
                        </a:rPr>
                        <m:t>≥</m:t>
                      </m:r>
                      <m:r>
                        <a:rPr lang="es-ES" i="1">
                          <a:latin typeface="Cambria Math"/>
                          <a:ea typeface="Cambria Math"/>
                        </a:rPr>
                        <m:t>0</m:t>
                      </m:r>
                    </m:oMath>
                  </m:oMathPara>
                </a14:m>
                <a:endParaRPr lang="es-MX" dirty="0"/>
              </a:p>
            </p:txBody>
          </p:sp>
        </mc:Choice>
        <mc:Fallback>
          <p:sp>
            <p:nvSpPr>
              <p:cNvPr id="3" name="2 Rectángulo"/>
              <p:cNvSpPr>
                <a:spLocks noRot="1" noChangeAspect="1" noMove="1" noResize="1" noEditPoints="1" noAdjustHandles="1" noChangeArrowheads="1" noChangeShapeType="1" noTextEdit="1"/>
              </p:cNvSpPr>
              <p:nvPr/>
            </p:nvSpPr>
            <p:spPr>
              <a:xfrm>
                <a:off x="8184232" y="2348881"/>
                <a:ext cx="2016224" cy="646331"/>
              </a:xfrm>
              <a:prstGeom prst="rect">
                <a:avLst/>
              </a:prstGeom>
              <a:blipFill>
                <a:blip r:embed="rId3"/>
                <a:stretch>
                  <a:fillRect l="-2727" t="-5660"/>
                </a:stretch>
              </a:blipFill>
            </p:spPr>
            <p:txBody>
              <a:bodyPr/>
              <a:lstStyle/>
              <a:p>
                <a:r>
                  <a:rPr lang="es-MX">
                    <a:noFill/>
                  </a:rPr>
                  <a:t> </a:t>
                </a:r>
              </a:p>
            </p:txBody>
          </p:sp>
        </mc:Fallback>
      </mc:AlternateContent>
    </p:spTree>
    <p:extLst>
      <p:ext uri="{BB962C8B-B14F-4D97-AF65-F5344CB8AC3E}">
        <p14:creationId xmlns:p14="http://schemas.microsoft.com/office/powerpoint/2010/main" val="359866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Paso 2-2</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632" y="1838325"/>
            <a:ext cx="4931618" cy="4844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Rectángulo"/>
              <p:cNvSpPr/>
              <p:nvPr/>
            </p:nvSpPr>
            <p:spPr>
              <a:xfrm>
                <a:off x="7968208" y="2060848"/>
                <a:ext cx="2952328" cy="923330"/>
              </a:xfrm>
              <a:prstGeom prst="rect">
                <a:avLst/>
              </a:prstGeom>
            </p:spPr>
            <p:txBody>
              <a:bodyPr wrap="square">
                <a:spAutoFit/>
              </a:bodyPr>
              <a:lstStyle/>
              <a:p>
                <a:r>
                  <a:rPr lang="es-ES" i="1" dirty="0">
                    <a:latin typeface="Cambria Math"/>
                  </a:rPr>
                  <a:t>Graficamos:</a:t>
                </a:r>
                <a:endParaRPr lang="es-MX" i="1" dirty="0">
                  <a:latin typeface="Cambria Math"/>
                </a:endParaRPr>
              </a:p>
              <a:p>
                <a:endParaRPr lang="es-MX" i="1" dirty="0">
                  <a:latin typeface="Cambria Math"/>
                </a:endParaRPr>
              </a:p>
              <a:p>
                <a:r>
                  <a:rPr lang="es-MX" dirty="0"/>
                  <a:t>2</a:t>
                </a:r>
                <a14:m>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m:t>
                    </m:r>
                    <m:r>
                      <a:rPr lang="es-ES" i="1">
                        <a:latin typeface="Cambria Math"/>
                        <a:ea typeface="Cambria Math"/>
                      </a:rPr>
                      <m:t>100</m:t>
                    </m:r>
                  </m:oMath>
                </a14:m>
                <a:endParaRPr lang="es-ES" dirty="0">
                  <a:ea typeface="Cambria Math"/>
                </a:endParaRPr>
              </a:p>
            </p:txBody>
          </p:sp>
        </mc:Choice>
        <mc:Fallback>
          <p:sp>
            <p:nvSpPr>
              <p:cNvPr id="3" name="2 Rectángulo"/>
              <p:cNvSpPr>
                <a:spLocks noRot="1" noChangeAspect="1" noMove="1" noResize="1" noEditPoints="1" noAdjustHandles="1" noChangeArrowheads="1" noChangeShapeType="1" noTextEdit="1"/>
              </p:cNvSpPr>
              <p:nvPr/>
            </p:nvSpPr>
            <p:spPr>
              <a:xfrm>
                <a:off x="7968208" y="2060848"/>
                <a:ext cx="2952328" cy="923330"/>
              </a:xfrm>
              <a:prstGeom prst="rect">
                <a:avLst/>
              </a:prstGeom>
              <a:blipFill>
                <a:blip r:embed="rId3"/>
                <a:stretch>
                  <a:fillRect l="-1653" t="-3947" b="-9211"/>
                </a:stretch>
              </a:blipFill>
            </p:spPr>
            <p:txBody>
              <a:bodyPr/>
              <a:lstStyle/>
              <a:p>
                <a:r>
                  <a:rPr lang="es-MX">
                    <a:noFill/>
                  </a:rPr>
                  <a:t> </a:t>
                </a:r>
              </a:p>
            </p:txBody>
          </p:sp>
        </mc:Fallback>
      </mc:AlternateContent>
    </p:spTree>
    <p:extLst>
      <p:ext uri="{BB962C8B-B14F-4D97-AF65-F5344CB8AC3E}">
        <p14:creationId xmlns:p14="http://schemas.microsoft.com/office/powerpoint/2010/main" val="95479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Paso 2-3</a:t>
            </a:r>
            <a:endParaRPr lang="es-MX"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9780" y="1700808"/>
            <a:ext cx="5008389" cy="4890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Rectángulo"/>
              <p:cNvSpPr/>
              <p:nvPr/>
            </p:nvSpPr>
            <p:spPr>
              <a:xfrm>
                <a:off x="7864041" y="1844825"/>
                <a:ext cx="1527662" cy="646331"/>
              </a:xfrm>
              <a:prstGeom prst="rect">
                <a:avLst/>
              </a:prstGeom>
            </p:spPr>
            <p:txBody>
              <a:bodyPr wrap="none">
                <a:spAutoFit/>
              </a:bodyPr>
              <a:lstStyle/>
              <a:p>
                <a:r>
                  <a:rPr lang="es-ES" i="1" dirty="0">
                    <a:latin typeface="Cambria Math"/>
                  </a:rPr>
                  <a:t>Graficamos:</a:t>
                </a:r>
                <a:endParaRPr lang="es-MX" i="1" dirty="0">
                  <a:latin typeface="Cambria Math"/>
                </a:endParaRP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≤80</m:t>
                      </m:r>
                    </m:oMath>
                  </m:oMathPara>
                </a14:m>
                <a:endParaRPr lang="es-ES" dirty="0">
                  <a:ea typeface="Cambria Math"/>
                </a:endParaRPr>
              </a:p>
            </p:txBody>
          </p:sp>
        </mc:Choice>
        <mc:Fallback>
          <p:sp>
            <p:nvSpPr>
              <p:cNvPr id="3" name="2 Rectángulo"/>
              <p:cNvSpPr>
                <a:spLocks noRot="1" noChangeAspect="1" noMove="1" noResize="1" noEditPoints="1" noAdjustHandles="1" noChangeArrowheads="1" noChangeShapeType="1" noTextEdit="1"/>
              </p:cNvSpPr>
              <p:nvPr/>
            </p:nvSpPr>
            <p:spPr>
              <a:xfrm>
                <a:off x="7864041" y="1844825"/>
                <a:ext cx="1527662" cy="646331"/>
              </a:xfrm>
              <a:prstGeom prst="rect">
                <a:avLst/>
              </a:prstGeom>
              <a:blipFill>
                <a:blip r:embed="rId3"/>
                <a:stretch>
                  <a:fillRect l="-3187" t="-6604"/>
                </a:stretch>
              </a:blipFill>
            </p:spPr>
            <p:txBody>
              <a:bodyPr/>
              <a:lstStyle/>
              <a:p>
                <a:r>
                  <a:rPr lang="es-MX">
                    <a:noFill/>
                  </a:rPr>
                  <a:t> </a:t>
                </a:r>
              </a:p>
            </p:txBody>
          </p:sp>
        </mc:Fallback>
      </mc:AlternateContent>
    </p:spTree>
    <p:extLst>
      <p:ext uri="{BB962C8B-B14F-4D97-AF65-F5344CB8AC3E}">
        <p14:creationId xmlns:p14="http://schemas.microsoft.com/office/powerpoint/2010/main" val="347908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circle(in)">
                                      <p:cBhvr>
                                        <p:cTn id="7"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Paso 2-4</a:t>
            </a:r>
            <a:endParaRPr lang="es-MX"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9196" y="1700808"/>
            <a:ext cx="4822422" cy="4725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5" name="4 Rectángulo"/>
              <p:cNvSpPr/>
              <p:nvPr/>
            </p:nvSpPr>
            <p:spPr>
              <a:xfrm>
                <a:off x="7864041" y="1844825"/>
                <a:ext cx="1352486" cy="646331"/>
              </a:xfrm>
              <a:prstGeom prst="rect">
                <a:avLst/>
              </a:prstGeom>
            </p:spPr>
            <p:txBody>
              <a:bodyPr wrap="none">
                <a:spAutoFit/>
              </a:bodyPr>
              <a:lstStyle/>
              <a:p>
                <a:r>
                  <a:rPr lang="es-ES" i="1" dirty="0">
                    <a:latin typeface="Cambria Math"/>
                  </a:rPr>
                  <a:t>Graficamos:</a:t>
                </a:r>
                <a:endParaRPr lang="es-MX" i="1" dirty="0">
                  <a:latin typeface="Cambria Math"/>
                </a:endParaRP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ea typeface="Cambria Math"/>
                        </a:rPr>
                        <m:t>≤</m:t>
                      </m:r>
                      <m:r>
                        <a:rPr lang="es-ES" i="1">
                          <a:latin typeface="Cambria Math"/>
                          <a:ea typeface="Cambria Math"/>
                        </a:rPr>
                        <m:t>4</m:t>
                      </m:r>
                      <m:r>
                        <a:rPr lang="es-ES" i="1">
                          <a:latin typeface="Cambria Math"/>
                          <a:ea typeface="Cambria Math"/>
                        </a:rPr>
                        <m:t>0</m:t>
                      </m:r>
                    </m:oMath>
                  </m:oMathPara>
                </a14:m>
                <a:endParaRPr lang="es-ES" dirty="0">
                  <a:ea typeface="Cambria Math"/>
                </a:endParaRPr>
              </a:p>
            </p:txBody>
          </p:sp>
        </mc:Choice>
        <mc:Fallback>
          <p:sp>
            <p:nvSpPr>
              <p:cNvPr id="5" name="4 Rectángulo"/>
              <p:cNvSpPr>
                <a:spLocks noRot="1" noChangeAspect="1" noMove="1" noResize="1" noEditPoints="1" noAdjustHandles="1" noChangeArrowheads="1" noChangeShapeType="1" noTextEdit="1"/>
              </p:cNvSpPr>
              <p:nvPr/>
            </p:nvSpPr>
            <p:spPr>
              <a:xfrm>
                <a:off x="7864041" y="1844825"/>
                <a:ext cx="1352486" cy="646331"/>
              </a:xfrm>
              <a:prstGeom prst="rect">
                <a:avLst/>
              </a:prstGeom>
              <a:blipFill>
                <a:blip r:embed="rId3"/>
                <a:stretch>
                  <a:fillRect l="-3604" t="-6604" r="-4505"/>
                </a:stretch>
              </a:blipFill>
            </p:spPr>
            <p:txBody>
              <a:bodyPr/>
              <a:lstStyle/>
              <a:p>
                <a:r>
                  <a:rPr lang="es-MX">
                    <a:noFill/>
                  </a:rPr>
                  <a:t> </a:t>
                </a:r>
              </a:p>
            </p:txBody>
          </p:sp>
        </mc:Fallback>
      </mc:AlternateContent>
    </p:spTree>
    <p:extLst>
      <p:ext uri="{BB962C8B-B14F-4D97-AF65-F5344CB8AC3E}">
        <p14:creationId xmlns:p14="http://schemas.microsoft.com/office/powerpoint/2010/main" val="382230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arn(inVertical)">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Paso 3-1</a:t>
            </a:r>
            <a:br>
              <a:rPr lang="es-ES" dirty="0"/>
            </a:br>
            <a:r>
              <a:rPr lang="es-ES" dirty="0"/>
              <a:t>Graficamos la función objetivo</a:t>
            </a:r>
            <a:endParaRPr lang="es-MX"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5601" y="1944394"/>
            <a:ext cx="4907235" cy="4724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CuadroTexto"/>
              <p:cNvSpPr txBox="1"/>
              <p:nvPr/>
            </p:nvSpPr>
            <p:spPr>
              <a:xfrm>
                <a:off x="7896200" y="1944395"/>
                <a:ext cx="2376264" cy="2585323"/>
              </a:xfrm>
              <a:prstGeom prst="rect">
                <a:avLst/>
              </a:prstGeom>
              <a:noFill/>
            </p:spPr>
            <p:txBody>
              <a:bodyPr wrap="square" rtlCol="0">
                <a:spAutoFit/>
              </a:bodyPr>
              <a:lstStyle/>
              <a:p>
                <a:r>
                  <a:rPr lang="es-ES" dirty="0"/>
                  <a:t>Graficamos a :</a:t>
                </a:r>
              </a:p>
              <a:p>
                <a:pPr/>
                <a14:m>
                  <m:oMathPara xmlns:m="http://schemas.openxmlformats.org/officeDocument/2006/math">
                    <m:oMathParaPr>
                      <m:jc m:val="centerGroup"/>
                    </m:oMathParaPr>
                    <m:oMath xmlns:m="http://schemas.openxmlformats.org/officeDocument/2006/math">
                      <m:r>
                        <a:rPr lang="es-ES" i="1">
                          <a:latin typeface="Cambria Math"/>
                        </a:rPr>
                        <m:t>𝑍</m:t>
                      </m:r>
                      <m:r>
                        <a:rPr lang="es-ES" i="1">
                          <a:latin typeface="Cambria Math"/>
                        </a:rPr>
                        <m:t>= </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endParaRPr lang="es-ES" dirty="0"/>
              </a:p>
              <a:p>
                <a:r>
                  <a:rPr lang="es-ES" dirty="0"/>
                  <a:t>Si Z= 45, tenemos que:</a:t>
                </a:r>
              </a:p>
              <a:p>
                <a:endParaRPr lang="es-ES" dirty="0"/>
              </a:p>
              <a:p>
                <a:pPr/>
                <a14:m>
                  <m:oMathPara xmlns:m="http://schemas.openxmlformats.org/officeDocument/2006/math">
                    <m:oMathParaPr>
                      <m:jc m:val="centerGroup"/>
                    </m:oMathParaPr>
                    <m:oMath xmlns:m="http://schemas.openxmlformats.org/officeDocument/2006/math">
                      <m:r>
                        <a:rPr lang="es-ES">
                          <a:latin typeface="Cambria Math"/>
                        </a:rPr>
                        <m:t>45</m:t>
                      </m:r>
                      <m:r>
                        <a:rPr lang="es-ES" i="1">
                          <a:latin typeface="Cambria Math"/>
                        </a:rPr>
                        <m:t>= </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endParaRPr lang="es-ES" dirty="0"/>
              </a:p>
              <a:p>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7896200" y="1944395"/>
                <a:ext cx="2376264" cy="2585323"/>
              </a:xfrm>
              <a:prstGeom prst="rect">
                <a:avLst/>
              </a:prstGeom>
              <a:blipFill>
                <a:blip r:embed="rId3"/>
                <a:stretch>
                  <a:fillRect l="-2051" t="-1415"/>
                </a:stretch>
              </a:blipFill>
            </p:spPr>
            <p:txBody>
              <a:bodyPr/>
              <a:lstStyle/>
              <a:p>
                <a:r>
                  <a:rPr lang="es-MX">
                    <a:noFill/>
                  </a:rPr>
                  <a:t> </a:t>
                </a:r>
              </a:p>
            </p:txBody>
          </p:sp>
        </mc:Fallback>
      </mc:AlternateContent>
    </p:spTree>
    <p:extLst>
      <p:ext uri="{BB962C8B-B14F-4D97-AF65-F5344CB8AC3E}">
        <p14:creationId xmlns:p14="http://schemas.microsoft.com/office/powerpoint/2010/main" val="269239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wipe(down)">
                                      <p:cBhvr>
                                        <p:cTn id="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Paso 3-2</a:t>
            </a:r>
            <a:br>
              <a:rPr lang="es-ES" dirty="0"/>
            </a:br>
            <a:r>
              <a:rPr lang="es-ES" dirty="0"/>
              <a:t>Graficamos la función objetivo</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7536160" y="1944394"/>
                <a:ext cx="2736304" cy="1754326"/>
              </a:xfrm>
              <a:prstGeom prst="rect">
                <a:avLst/>
              </a:prstGeom>
              <a:noFill/>
            </p:spPr>
            <p:txBody>
              <a:bodyPr wrap="square" rtlCol="0">
                <a:spAutoFit/>
              </a:bodyPr>
              <a:lstStyle/>
              <a:p>
                <a:endParaRPr lang="es-ES" dirty="0"/>
              </a:p>
              <a:p>
                <a:r>
                  <a:rPr lang="es-ES" dirty="0"/>
                  <a:t>Si Z= 100, tenemos que:</a:t>
                </a:r>
              </a:p>
              <a:p>
                <a:endParaRPr lang="es-ES" dirty="0"/>
              </a:p>
              <a:p>
                <a:pPr/>
                <a14:m>
                  <m:oMathPara xmlns:m="http://schemas.openxmlformats.org/officeDocument/2006/math">
                    <m:oMathParaPr>
                      <m:jc m:val="centerGroup"/>
                    </m:oMathParaPr>
                    <m:oMath xmlns:m="http://schemas.openxmlformats.org/officeDocument/2006/math">
                      <m:r>
                        <a:rPr lang="es-ES">
                          <a:latin typeface="Cambria Math"/>
                        </a:rPr>
                        <m:t>1</m:t>
                      </m:r>
                      <m:r>
                        <a:rPr lang="es-ES">
                          <a:latin typeface="Cambria Math"/>
                        </a:rPr>
                        <m:t>00</m:t>
                      </m:r>
                      <m:r>
                        <a:rPr lang="es-ES" i="1">
                          <a:latin typeface="Cambria Math"/>
                        </a:rPr>
                        <m:t>= </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endParaRPr lang="es-ES" dirty="0"/>
              </a:p>
              <a:p>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7536160" y="1944394"/>
                <a:ext cx="2736304" cy="1754326"/>
              </a:xfrm>
              <a:prstGeom prst="rect">
                <a:avLst/>
              </a:prstGeom>
              <a:blipFill>
                <a:blip r:embed="rId2"/>
                <a:stretch>
                  <a:fillRect l="-1782"/>
                </a:stretch>
              </a:blipFill>
            </p:spPr>
            <p:txBody>
              <a:bodyPr/>
              <a:lstStyle/>
              <a:p>
                <a:r>
                  <a:rPr lang="es-MX">
                    <a:noFill/>
                  </a:rPr>
                  <a:t> </a:t>
                </a:r>
              </a:p>
            </p:txBody>
          </p:sp>
        </mc:Fallback>
      </mc:AlternateContent>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9468" y="2060848"/>
            <a:ext cx="4590628" cy="440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45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Paso 3-4</a:t>
            </a:r>
            <a:br>
              <a:rPr lang="es-ES" dirty="0"/>
            </a:br>
            <a:r>
              <a:rPr lang="es-ES" dirty="0"/>
              <a:t>Graficamos la función objetivo</a:t>
            </a:r>
            <a:endParaRPr lang="es-MX" dirty="0"/>
          </a:p>
        </p:txBody>
      </p:sp>
      <p:sp>
        <p:nvSpPr>
          <p:cNvPr id="3" name="2 CuadroTexto"/>
          <p:cNvSpPr txBox="1"/>
          <p:nvPr/>
        </p:nvSpPr>
        <p:spPr>
          <a:xfrm>
            <a:off x="7536160" y="1944394"/>
            <a:ext cx="2736304" cy="2862322"/>
          </a:xfrm>
          <a:prstGeom prst="rect">
            <a:avLst/>
          </a:prstGeom>
          <a:noFill/>
        </p:spPr>
        <p:txBody>
          <a:bodyPr wrap="square" rtlCol="0">
            <a:spAutoFit/>
          </a:bodyPr>
          <a:lstStyle/>
          <a:p>
            <a:endParaRPr lang="es-ES" dirty="0"/>
          </a:p>
          <a:p>
            <a:r>
              <a:rPr lang="es-ES" dirty="0"/>
              <a:t>Observamos que si trazamos desplazamos la curvas objetivo hacia el punto extremo del conjunto convexo tenemos: </a:t>
            </a:r>
          </a:p>
          <a:p>
            <a:endParaRPr lang="es-ES" dirty="0"/>
          </a:p>
          <a:p>
            <a:endParaRPr lang="es-ES" dirty="0"/>
          </a:p>
          <a:p>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5" y="1819275"/>
            <a:ext cx="5051251" cy="487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281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down)">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Paso 4</a:t>
            </a:r>
            <a:br>
              <a:rPr lang="es-ES" dirty="0"/>
            </a:br>
            <a:r>
              <a:rPr lang="es-ES" dirty="0"/>
              <a:t>Identificamos coordenadas</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664" y="2089526"/>
            <a:ext cx="4248472" cy="4507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3 Conector recto"/>
          <p:cNvCxnSpPr/>
          <p:nvPr/>
        </p:nvCxnSpPr>
        <p:spPr bwMode="auto">
          <a:xfrm>
            <a:off x="3863752" y="4509120"/>
            <a:ext cx="0" cy="1584176"/>
          </a:xfrm>
          <a:prstGeom prst="line">
            <a:avLst/>
          </a:prstGeom>
          <a:solidFill>
            <a:schemeClr val="accent1"/>
          </a:solidFill>
          <a:ln w="12700" cap="sq" cmpd="sng" algn="ctr">
            <a:solidFill>
              <a:schemeClr val="bg2">
                <a:lumMod val="85000"/>
                <a:lumOff val="15000"/>
              </a:schemeClr>
            </a:solidFill>
            <a:prstDash val="sysDot"/>
            <a:round/>
            <a:headEnd type="none" w="sm" len="sm"/>
            <a:tailEnd type="none" w="sm" len="sm"/>
          </a:ln>
          <a:effectLst/>
        </p:spPr>
      </p:cxnSp>
      <p:cxnSp>
        <p:nvCxnSpPr>
          <p:cNvPr id="6" name="5 Conector recto"/>
          <p:cNvCxnSpPr/>
          <p:nvPr/>
        </p:nvCxnSpPr>
        <p:spPr bwMode="auto">
          <a:xfrm flipH="1">
            <a:off x="3359696" y="4509120"/>
            <a:ext cx="504056" cy="0"/>
          </a:xfrm>
          <a:prstGeom prst="line">
            <a:avLst/>
          </a:prstGeom>
          <a:ln>
            <a:prstDash val="sysDot"/>
            <a:headEnd type="none" w="sm" len="sm"/>
            <a:tailEnd type="none" w="sm" len="sm"/>
          </a:ln>
        </p:spPr>
        <p:style>
          <a:lnRef idx="1">
            <a:schemeClr val="dk1"/>
          </a:lnRef>
          <a:fillRef idx="0">
            <a:schemeClr val="dk1"/>
          </a:fillRef>
          <a:effectRef idx="0">
            <a:schemeClr val="dk1"/>
          </a:effectRef>
          <a:fontRef idx="minor">
            <a:schemeClr val="tx1"/>
          </a:fontRef>
        </p:style>
      </p:cxnSp>
      <p:sp>
        <p:nvSpPr>
          <p:cNvPr id="7" name="6 CuadroTexto"/>
          <p:cNvSpPr txBox="1"/>
          <p:nvPr/>
        </p:nvSpPr>
        <p:spPr>
          <a:xfrm>
            <a:off x="7536160" y="2348881"/>
            <a:ext cx="3456384" cy="1200329"/>
          </a:xfrm>
          <a:prstGeom prst="rect">
            <a:avLst/>
          </a:prstGeom>
          <a:noFill/>
        </p:spPr>
        <p:txBody>
          <a:bodyPr wrap="square" rtlCol="0">
            <a:spAutoFit/>
          </a:bodyPr>
          <a:lstStyle/>
          <a:p>
            <a:r>
              <a:rPr lang="es-ES" dirty="0"/>
              <a:t>Por lo tanto el punto optimo es:</a:t>
            </a:r>
          </a:p>
          <a:p>
            <a:r>
              <a:rPr lang="es-ES" dirty="0"/>
              <a:t>x1=20 y x2= 60</a:t>
            </a:r>
          </a:p>
          <a:p>
            <a:r>
              <a:rPr lang="es-ES" dirty="0"/>
              <a:t>Con un valor óptimo</a:t>
            </a:r>
          </a:p>
          <a:p>
            <a:r>
              <a:rPr lang="es-ES" dirty="0"/>
              <a:t>De Z=180</a:t>
            </a:r>
            <a:endParaRPr lang="es-MX" dirty="0"/>
          </a:p>
        </p:txBody>
      </p:sp>
    </p:spTree>
    <p:extLst>
      <p:ext uri="{BB962C8B-B14F-4D97-AF65-F5344CB8AC3E}">
        <p14:creationId xmlns:p14="http://schemas.microsoft.com/office/powerpoint/2010/main" val="333312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ircle(in)">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Práctica</a:t>
            </a:r>
            <a:endParaRPr lang="es-MX" dirty="0"/>
          </a:p>
        </p:txBody>
      </p:sp>
      <p:sp>
        <p:nvSpPr>
          <p:cNvPr id="3" name="2 CuadroTexto"/>
          <p:cNvSpPr txBox="1"/>
          <p:nvPr/>
        </p:nvSpPr>
        <p:spPr>
          <a:xfrm>
            <a:off x="2279576" y="2132857"/>
            <a:ext cx="7776864" cy="646331"/>
          </a:xfrm>
          <a:prstGeom prst="rect">
            <a:avLst/>
          </a:prstGeom>
          <a:noFill/>
        </p:spPr>
        <p:txBody>
          <a:bodyPr wrap="square" rtlCol="0">
            <a:spAutoFit/>
          </a:bodyPr>
          <a:lstStyle/>
          <a:p>
            <a:r>
              <a:rPr lang="es-ES" dirty="0"/>
              <a:t>Del ejemplo del fabricante de biombos:</a:t>
            </a:r>
          </a:p>
          <a:p>
            <a:endParaRPr lang="es-MX" dirty="0"/>
          </a:p>
        </p:txBody>
      </p:sp>
      <mc:AlternateContent xmlns:mc="http://schemas.openxmlformats.org/markup-compatibility/2006">
        <mc:Choice xmlns:a14="http://schemas.microsoft.com/office/drawing/2010/main" Requires="a14">
          <p:sp>
            <p:nvSpPr>
              <p:cNvPr id="4" name="3 Rectángulo"/>
              <p:cNvSpPr/>
              <p:nvPr/>
            </p:nvSpPr>
            <p:spPr>
              <a:xfrm>
                <a:off x="1703512" y="3199616"/>
                <a:ext cx="8568952" cy="2677656"/>
              </a:xfrm>
              <a:prstGeom prst="rect">
                <a:avLst/>
              </a:prstGeom>
            </p:spPr>
            <p:txBody>
              <a:bodyPr wrap="square">
                <a:spAutoFit/>
              </a:bodyPr>
              <a:lstStyle/>
              <a:p>
                <a14:m>
                  <m:oMath xmlns:m="http://schemas.openxmlformats.org/officeDocument/2006/math">
                    <m:r>
                      <a:rPr lang="es-ES" sz="2800" i="1">
                        <a:latin typeface="Cambria Math"/>
                      </a:rPr>
                      <m:t>𝑀𝑎𝑥</m:t>
                    </m:r>
                    <m:r>
                      <a:rPr lang="es-ES" sz="2800" i="1">
                        <a:latin typeface="Cambria Math"/>
                      </a:rPr>
                      <m:t> </m:t>
                    </m:r>
                    <m:r>
                      <a:rPr lang="es-ES" sz="2800" i="1">
                        <a:latin typeface="Cambria Math"/>
                      </a:rPr>
                      <m:t>𝑧</m:t>
                    </m:r>
                    <m:r>
                      <a:rPr lang="es-ES" sz="2800" i="1">
                        <a:latin typeface="Cambria Math"/>
                      </a:rPr>
                      <m:t>=</m:t>
                    </m:r>
                    <m:sSub>
                      <m:sSubPr>
                        <m:ctrlPr>
                          <a:rPr lang="es-ES" sz="2800" i="1">
                            <a:latin typeface="Cambria Math" panose="02040503050406030204" pitchFamily="18" charset="0"/>
                          </a:rPr>
                        </m:ctrlPr>
                      </m:sSubPr>
                      <m:e>
                        <m:r>
                          <a:rPr lang="es-ES" sz="2800" i="1">
                            <a:latin typeface="Cambria Math"/>
                          </a:rPr>
                          <m:t>120</m:t>
                        </m:r>
                        <m:r>
                          <a:rPr lang="es-ES" sz="2800" i="1">
                            <a:latin typeface="Cambria Math"/>
                          </a:rPr>
                          <m:t>𝑥</m:t>
                        </m:r>
                      </m:e>
                      <m:sub>
                        <m:r>
                          <a:rPr lang="es-ES" sz="2800" i="1">
                            <a:latin typeface="Cambria Math"/>
                          </a:rPr>
                          <m:t>1</m:t>
                        </m:r>
                      </m:sub>
                    </m:sSub>
                    <m:r>
                      <a:rPr lang="es-ES" sz="2800" i="1">
                        <a:latin typeface="Cambria Math"/>
                      </a:rPr>
                      <m:t>+80</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oMath>
                </a14:m>
                <a:r>
                  <a:rPr lang="es-MX" sz="2800" dirty="0"/>
                  <a:t>  </a:t>
                </a:r>
              </a:p>
              <a:p>
                <a:r>
                  <a:rPr lang="es-ES" sz="2800" dirty="0"/>
                  <a:t>s. a.</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2</m:t>
                        </m:r>
                        <m:r>
                          <a:rPr lang="es-ES" sz="2800" i="1">
                            <a:latin typeface="Cambria Math"/>
                          </a:rPr>
                          <m:t>𝑥</m:t>
                        </m:r>
                      </m:e>
                      <m:sub>
                        <m:r>
                          <a:rPr lang="es-ES" sz="2800" i="1">
                            <a:latin typeface="Cambria Math"/>
                          </a:rPr>
                          <m:t>1</m:t>
                        </m:r>
                      </m:sub>
                    </m:sSub>
                    <m:r>
                      <a:rPr lang="es-ES" sz="2800" i="1">
                        <a:latin typeface="Cambria Math"/>
                      </a:rPr>
                      <m:t>+</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≤6</m:t>
                    </m:r>
                  </m:oMath>
                </a14:m>
                <a:r>
                  <a:rPr lang="es-ES" sz="2800" dirty="0"/>
                  <a:t>     </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7</m:t>
                        </m:r>
                        <m:r>
                          <a:rPr lang="es-ES" sz="2800" i="1">
                            <a:latin typeface="Cambria Math"/>
                          </a:rPr>
                          <m:t>𝑥</m:t>
                        </m:r>
                      </m:e>
                      <m:sub>
                        <m:r>
                          <a:rPr lang="es-ES" sz="2800" i="1">
                            <a:latin typeface="Cambria Math"/>
                          </a:rPr>
                          <m:t>1</m:t>
                        </m:r>
                      </m:sub>
                    </m:sSub>
                    <m:r>
                      <a:rPr lang="es-ES" sz="2800" i="1">
                        <a:latin typeface="Cambria Math"/>
                      </a:rPr>
                      <m:t>+8</m:t>
                    </m:r>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≤28</m:t>
                    </m:r>
                  </m:oMath>
                </a14:m>
                <a:r>
                  <a:rPr lang="es-ES" sz="2800" dirty="0"/>
                  <a:t> </a:t>
                </a:r>
              </a:p>
              <a:p>
                <a:r>
                  <a:rPr lang="es-ES" sz="2800" i="1" dirty="0"/>
                  <a:t>con: </a:t>
                </a:r>
              </a:p>
              <a:p>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1</m:t>
                        </m:r>
                      </m:sub>
                    </m:sSub>
                    <m:r>
                      <a:rPr lang="es-ES" sz="2800" i="1">
                        <a:latin typeface="Cambria Math"/>
                        <a:ea typeface="Cambria Math"/>
                      </a:rPr>
                      <m:t>≥0;</m:t>
                    </m:r>
                  </m:oMath>
                </a14:m>
                <a:r>
                  <a:rPr lang="es-ES" sz="2800" i="1" dirty="0">
                    <a:latin typeface="Cambria Math"/>
                  </a:rPr>
                  <a:t> </a:t>
                </a:r>
                <a14:m>
                  <m:oMath xmlns:m="http://schemas.openxmlformats.org/officeDocument/2006/math">
                    <m:sSub>
                      <m:sSubPr>
                        <m:ctrlPr>
                          <a:rPr lang="es-ES" sz="2800" i="1">
                            <a:latin typeface="Cambria Math" panose="02040503050406030204" pitchFamily="18" charset="0"/>
                          </a:rPr>
                        </m:ctrlPr>
                      </m:sSubPr>
                      <m:e>
                        <m:r>
                          <a:rPr lang="es-ES" sz="2800" i="1">
                            <a:latin typeface="Cambria Math"/>
                          </a:rPr>
                          <m:t>𝑥</m:t>
                        </m:r>
                      </m:e>
                      <m:sub>
                        <m:r>
                          <a:rPr lang="es-ES" sz="2800" i="1">
                            <a:latin typeface="Cambria Math"/>
                          </a:rPr>
                          <m:t>2</m:t>
                        </m:r>
                      </m:sub>
                    </m:sSub>
                    <m:r>
                      <a:rPr lang="es-ES" sz="2800" i="1">
                        <a:latin typeface="Cambria Math"/>
                        <a:ea typeface="Cambria Math"/>
                      </a:rPr>
                      <m:t>≥0</m:t>
                    </m:r>
                  </m:oMath>
                </a14:m>
                <a:endParaRPr lang="es-ES" sz="2800" dirty="0"/>
              </a:p>
            </p:txBody>
          </p:sp>
        </mc:Choice>
        <mc:Fallback>
          <p:sp>
            <p:nvSpPr>
              <p:cNvPr id="4" name="3 Rectángulo"/>
              <p:cNvSpPr>
                <a:spLocks noRot="1" noChangeAspect="1" noMove="1" noResize="1" noEditPoints="1" noAdjustHandles="1" noChangeArrowheads="1" noChangeShapeType="1" noTextEdit="1"/>
              </p:cNvSpPr>
              <p:nvPr/>
            </p:nvSpPr>
            <p:spPr>
              <a:xfrm>
                <a:off x="1703512" y="3199616"/>
                <a:ext cx="8568952" cy="2677656"/>
              </a:xfrm>
              <a:prstGeom prst="rect">
                <a:avLst/>
              </a:prstGeom>
              <a:blipFill>
                <a:blip r:embed="rId2"/>
                <a:stretch>
                  <a:fillRect l="-1422"/>
                </a:stretch>
              </a:blipFill>
            </p:spPr>
            <p:txBody>
              <a:bodyPr/>
              <a:lstStyle/>
              <a:p>
                <a:r>
                  <a:rPr lang="es-MX">
                    <a:noFill/>
                  </a:rPr>
                  <a:t> </a:t>
                </a:r>
              </a:p>
            </p:txBody>
          </p:sp>
        </mc:Fallback>
      </mc:AlternateContent>
    </p:spTree>
    <p:extLst>
      <p:ext uri="{BB962C8B-B14F-4D97-AF65-F5344CB8AC3E}">
        <p14:creationId xmlns:p14="http://schemas.microsoft.com/office/powerpoint/2010/main" val="830678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6" name="Text Box 1027"/>
          <p:cNvSpPr txBox="1">
            <a:spLocks noChangeArrowheads="1"/>
          </p:cNvSpPr>
          <p:nvPr/>
        </p:nvSpPr>
        <p:spPr bwMode="auto">
          <a:xfrm>
            <a:off x="1291151" y="2520927"/>
            <a:ext cx="8216642" cy="2246769"/>
          </a:xfrm>
          <a:prstGeom prst="rect">
            <a:avLst/>
          </a:prstGeom>
          <a:noFill/>
          <a:ln w="9525">
            <a:noFill/>
            <a:miter lim="800000"/>
            <a:headEnd/>
            <a:tailEnd/>
          </a:ln>
        </p:spPr>
        <p:txBody>
          <a:bodyPr wrap="square">
            <a:spAutoFit/>
          </a:bodyPr>
          <a:lstStyle/>
          <a:p>
            <a:pPr algn="just"/>
            <a:r>
              <a:rPr lang="es-ES" sz="2800" dirty="0">
                <a:latin typeface="Tahoma" pitchFamily="34" charset="0"/>
                <a:cs typeface="Tahoma" pitchFamily="34" charset="0"/>
              </a:rPr>
              <a:t>La PL debido a su elevado nivel de eficiencia computacional es la base para el desarrollo de algoritmos de solución a otros tipos (más complejos) de modelos de IO, incluyendo la programación entera, no lineal y estocástica.</a:t>
            </a:r>
            <a:endParaRPr lang="es-ES_tradnl" sz="2800" dirty="0">
              <a:latin typeface="Tahoma" pitchFamily="34" charset="0"/>
              <a:cs typeface="Tahoma" pitchFamily="34" charset="0"/>
            </a:endParaRPr>
          </a:p>
        </p:txBody>
      </p:sp>
    </p:spTree>
    <p:extLst>
      <p:ext uri="{BB962C8B-B14F-4D97-AF65-F5344CB8AC3E}">
        <p14:creationId xmlns:p14="http://schemas.microsoft.com/office/powerpoint/2010/main" val="9648116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 de un problema de minimización</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037638" y="2254220"/>
                <a:ext cx="2858283" cy="230832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 i="1">
                          <a:latin typeface="Cambria Math"/>
                        </a:rPr>
                        <m:t>𝑀𝑖𝑛</m:t>
                      </m:r>
                      <m:r>
                        <a:rPr lang="es-ES" i="1">
                          <a:latin typeface="Cambria Math"/>
                        </a:rPr>
                        <m:t> </m:t>
                      </m:r>
                      <m:r>
                        <a:rPr lang="es-ES" i="1">
                          <a:latin typeface="Cambria Math"/>
                        </a:rPr>
                        <m:t>𝑍</m:t>
                      </m:r>
                      <m:r>
                        <a:rPr lang="es-ES" i="1">
                          <a:latin typeface="Cambria Math"/>
                        </a:rPr>
                        <m:t>=50</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+100</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s. a.</a:t>
                </a:r>
              </a:p>
              <a:p>
                <a:pPr/>
                <a14:m>
                  <m:oMathPara xmlns:m="http://schemas.openxmlformats.org/officeDocument/2006/math">
                    <m:oMathParaPr>
                      <m:jc m:val="left"/>
                    </m:oMathParaPr>
                    <m:oMath xmlns:m="http://schemas.openxmlformats.org/officeDocument/2006/math">
                      <m:sSub>
                        <m:sSubPr>
                          <m:ctrlPr>
                            <a:rPr lang="es-ES" i="1">
                              <a:latin typeface="Cambria Math" panose="02040503050406030204" pitchFamily="18" charset="0"/>
                            </a:rPr>
                          </m:ctrlPr>
                        </m:sSubPr>
                        <m:e>
                          <m:r>
                            <a:rPr lang="es-ES" i="1">
                              <a:latin typeface="Cambria Math"/>
                            </a:rPr>
                            <m:t>7</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≥28</m:t>
                      </m:r>
                    </m:oMath>
                  </m:oMathPara>
                </a14:m>
                <a:endParaRPr lang="es-ES" dirty="0">
                  <a:ea typeface="Cambria Math"/>
                </a:endParaRPr>
              </a:p>
              <a:p>
                <a:pPr/>
                <a14:m>
                  <m:oMathPara xmlns:m="http://schemas.openxmlformats.org/officeDocument/2006/math">
                    <m:oMathParaPr>
                      <m:jc m:val="left"/>
                    </m:oMathParaPr>
                    <m:oMath xmlns:m="http://schemas.openxmlformats.org/officeDocument/2006/math">
                      <m:r>
                        <a:rPr lang="es-ES" i="1">
                          <a:latin typeface="Cambria Math"/>
                          <a:ea typeface="Cambria Math"/>
                        </a:rPr>
                        <m:t>2</m:t>
                      </m:r>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1</m:t>
                          </m:r>
                        </m:sub>
                      </m:sSub>
                      <m:r>
                        <a:rPr lang="es-ES" i="1">
                          <a:latin typeface="Cambria Math"/>
                          <a:ea typeface="Cambria Math"/>
                        </a:rPr>
                        <m:t>+12</m:t>
                      </m:r>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2</m:t>
                          </m:r>
                        </m:sub>
                      </m:sSub>
                      <m:r>
                        <a:rPr lang="es-ES" i="1">
                          <a:latin typeface="Cambria Math"/>
                          <a:ea typeface="Cambria Math"/>
                        </a:rPr>
                        <m:t>≥24</m:t>
                      </m:r>
                    </m:oMath>
                  </m:oMathPara>
                </a14:m>
                <a:endParaRPr lang="es-ES" dirty="0">
                  <a:ea typeface="Cambria Math"/>
                </a:endParaRPr>
              </a:p>
              <a:p>
                <a:pPr/>
                <a14:m>
                  <m:oMathPara xmlns:m="http://schemas.openxmlformats.org/officeDocument/2006/math">
                    <m:oMathParaPr>
                      <m:jc m:val="left"/>
                    </m:oMathParaPr>
                    <m:oMath xmlns:m="http://schemas.openxmlformats.org/officeDocument/2006/math">
                      <m:r>
                        <a:rPr lang="es-ES" i="1">
                          <a:latin typeface="Cambria Math"/>
                          <a:ea typeface="Cambria Math"/>
                        </a:rPr>
                        <m:t>𝑐𝑜𝑛</m:t>
                      </m:r>
                      <m:r>
                        <a:rPr lang="es-ES" i="1">
                          <a:latin typeface="Cambria Math"/>
                          <a:ea typeface="Cambria Math"/>
                        </a:rPr>
                        <m:t> </m:t>
                      </m:r>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1</m:t>
                          </m:r>
                        </m:sub>
                      </m:sSub>
                      <m:r>
                        <a:rPr lang="es-ES" i="1">
                          <a:latin typeface="Cambria Math"/>
                          <a:ea typeface="Cambria Math"/>
                        </a:rPr>
                        <m:t>,</m:t>
                      </m:r>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2</m:t>
                          </m:r>
                        </m:sub>
                      </m:sSub>
                      <m:r>
                        <a:rPr lang="es-ES" i="1">
                          <a:latin typeface="Cambria Math"/>
                          <a:ea typeface="Cambria Math"/>
                        </a:rPr>
                        <m:t>≥0</m:t>
                      </m:r>
                    </m:oMath>
                  </m:oMathPara>
                </a14:m>
                <a:endParaRPr lang="es-ES" dirty="0">
                  <a:ea typeface="Cambria Math"/>
                </a:endParaRPr>
              </a:p>
              <a:p>
                <a:endParaRPr lang="es-ES" dirty="0"/>
              </a:p>
              <a:p>
                <a:endParaRPr lang="es-ES" dirty="0"/>
              </a:p>
              <a:p>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037638" y="2254220"/>
                <a:ext cx="2858283" cy="2308324"/>
              </a:xfrm>
              <a:prstGeom prst="rect">
                <a:avLst/>
              </a:prstGeom>
              <a:blipFill>
                <a:blip r:embed="rId2"/>
                <a:stretch>
                  <a:fillRect l="-1706"/>
                </a:stretch>
              </a:blipFill>
            </p:spPr>
            <p:txBody>
              <a:bodyPr/>
              <a:lstStyle/>
              <a:p>
                <a:r>
                  <a:rPr lang="es-MX">
                    <a:noFill/>
                  </a:rPr>
                  <a:t> </a:t>
                </a:r>
              </a:p>
            </p:txBody>
          </p:sp>
        </mc:Fallback>
      </mc:AlternateContent>
    </p:spTree>
    <p:extLst>
      <p:ext uri="{BB962C8B-B14F-4D97-AF65-F5344CB8AC3E}">
        <p14:creationId xmlns:p14="http://schemas.microsoft.com/office/powerpoint/2010/main" val="6931780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Resolviendo con los pasos descritos anteriormente, tenemos:</a:t>
            </a:r>
            <a:endParaRPr lang="es-MX" dirty="0"/>
          </a:p>
        </p:txBody>
      </p:sp>
      <p:sp>
        <p:nvSpPr>
          <p:cNvPr id="3" name="2 CuadroTexto"/>
          <p:cNvSpPr txBox="1"/>
          <p:nvPr/>
        </p:nvSpPr>
        <p:spPr>
          <a:xfrm>
            <a:off x="2207568" y="2204865"/>
            <a:ext cx="7416824" cy="646331"/>
          </a:xfrm>
          <a:prstGeom prst="rect">
            <a:avLst/>
          </a:prstGeom>
          <a:noFill/>
        </p:spPr>
        <p:txBody>
          <a:bodyPr wrap="square" rtlCol="0">
            <a:spAutoFit/>
          </a:bodyPr>
          <a:lstStyle/>
          <a:p>
            <a:r>
              <a:rPr lang="es-ES" dirty="0"/>
              <a:t>Graficando las restricciones:</a:t>
            </a:r>
          </a:p>
          <a:p>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617" y="2889644"/>
            <a:ext cx="3816423" cy="3635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32544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Graficando Z tenemos:</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7104112" y="1916833"/>
                <a:ext cx="2952328" cy="646331"/>
              </a:xfrm>
              <a:prstGeom prst="rect">
                <a:avLst/>
              </a:prstGeom>
              <a:noFill/>
            </p:spPr>
            <p:txBody>
              <a:bodyPr wrap="square" rtlCol="0">
                <a:spAutoFit/>
              </a:bodyPr>
              <a:lstStyle/>
              <a:p>
                <a:r>
                  <a:rPr lang="es-ES" dirty="0"/>
                  <a:t>Si Z= 800, tenemos que:</a:t>
                </a:r>
              </a:p>
              <a:p>
                <a:r>
                  <a:rPr lang="es-ES" dirty="0"/>
                  <a:t>800</a:t>
                </a:r>
                <a14:m>
                  <m:oMath xmlns:m="http://schemas.openxmlformats.org/officeDocument/2006/math">
                    <m:r>
                      <a:rPr lang="es-ES" i="1">
                        <a:latin typeface="Cambria Math"/>
                      </a:rPr>
                      <m:t>=50</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+100</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a14:m>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7104112" y="1916833"/>
                <a:ext cx="2952328" cy="646331"/>
              </a:xfrm>
              <a:prstGeom prst="rect">
                <a:avLst/>
              </a:prstGeom>
              <a:blipFill>
                <a:blip r:embed="rId2"/>
                <a:stretch>
                  <a:fillRect l="-1649" t="-4717" b="-14151"/>
                </a:stretch>
              </a:blipFill>
            </p:spPr>
            <p:txBody>
              <a:bodyPr/>
              <a:lstStyle/>
              <a:p>
                <a:r>
                  <a:rPr lang="es-MX">
                    <a:noFill/>
                  </a:rPr>
                  <a:t> </a:t>
                </a:r>
              </a:p>
            </p:txBody>
          </p:sp>
        </mc:Fallback>
      </mc:AlternateContent>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584" y="1838325"/>
            <a:ext cx="4551958" cy="4331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41023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0606" y="379624"/>
            <a:ext cx="11074400" cy="1143000"/>
          </a:xfrm>
        </p:spPr>
        <p:txBody>
          <a:bodyPr/>
          <a:lstStyle/>
          <a:p>
            <a:r>
              <a:rPr lang="es-ES" dirty="0"/>
              <a:t>La solución optima es:</a:t>
            </a:r>
            <a:endParaRPr lang="es-MX"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681" y="1614488"/>
            <a:ext cx="4571008" cy="4905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18963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231881" y="1412776"/>
                <a:ext cx="7992888" cy="3970318"/>
              </a:xfrm>
              <a:prstGeom prst="rect">
                <a:avLst/>
              </a:prstGeom>
              <a:noFill/>
            </p:spPr>
            <p:txBody>
              <a:bodyPr wrap="square" rtlCol="0">
                <a:spAutoFit/>
              </a:bodyPr>
              <a:lstStyle/>
              <a:p>
                <a:r>
                  <a:rPr lang="es-ES" b="1" dirty="0"/>
                  <a:t>Región Factible:</a:t>
                </a:r>
              </a:p>
              <a:p>
                <a:r>
                  <a:rPr lang="es-ES" dirty="0"/>
                  <a:t>Es el conjunto de todos los puntos que satisfacen las limitaciones y las restricciones de signo.</a:t>
                </a:r>
              </a:p>
              <a:p>
                <a:r>
                  <a:rPr lang="es-ES" dirty="0"/>
                  <a:t>Ejemplo: del problema de </a:t>
                </a:r>
                <a:r>
                  <a:rPr lang="es-ES" dirty="0" err="1"/>
                  <a:t>Gipetto</a:t>
                </a:r>
                <a:endParaRPr lang="es-ES" dirty="0"/>
              </a:p>
              <a:p>
                <a:endParaRPr lang="es-ES" i="1" dirty="0">
                  <a:latin typeface="Cambria Math"/>
                </a:endParaRPr>
              </a:p>
              <a:p>
                <a14:m>
                  <m:oMath xmlns:m="http://schemas.openxmlformats.org/officeDocument/2006/math">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≤100</m:t>
                    </m:r>
                  </m:oMath>
                </a14:m>
                <a:r>
                  <a:rPr lang="es-ES" dirty="0">
                    <a:ea typeface="Cambria Math"/>
                  </a:rPr>
                  <a:t>  (Restricción de acabado)</a:t>
                </a:r>
              </a:p>
              <a:p>
                <a14:m>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≤80</m:t>
                    </m:r>
                  </m:oMath>
                </a14:m>
                <a:r>
                  <a:rPr lang="es-ES" dirty="0">
                    <a:ea typeface="Cambria Math"/>
                  </a:rPr>
                  <a:t>     ( Restricción de carpintería)</a:t>
                </a:r>
              </a:p>
              <a:p>
                <a14:m>
                  <m:oMath xmlns:m="http://schemas.openxmlformats.org/officeDocument/2006/math">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1</m:t>
                        </m:r>
                      </m:sub>
                    </m:sSub>
                    <m:r>
                      <a:rPr lang="es-ES" i="1">
                        <a:latin typeface="Cambria Math"/>
                        <a:ea typeface="Cambria Math"/>
                      </a:rPr>
                      <m:t>≤40</m:t>
                    </m:r>
                  </m:oMath>
                </a14:m>
                <a:r>
                  <a:rPr lang="es-ES" dirty="0">
                    <a:ea typeface="Cambria Math"/>
                  </a:rPr>
                  <a:t>             ( Restricción de la demanda de soldados) </a:t>
                </a:r>
              </a:p>
              <a:p>
                <a14:m>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MX" i="1">
                        <a:latin typeface="Cambria Math"/>
                        <a:ea typeface="Cambria Math"/>
                      </a:rPr>
                      <m:t>≥</m:t>
                    </m:r>
                    <m:r>
                      <a:rPr lang="es-ES" i="1">
                        <a:latin typeface="Cambria Math"/>
                        <a:ea typeface="Cambria Math"/>
                      </a:rPr>
                      <m:t>0</m:t>
                    </m:r>
                  </m:oMath>
                </a14:m>
                <a:r>
                  <a:rPr lang="es-MX" dirty="0"/>
                  <a:t>          ( Restricción de no negatividad)</a:t>
                </a:r>
                <a:endParaRPr lang="es-ES" dirty="0"/>
              </a:p>
              <a:p>
                <a:r>
                  <a:rPr lang="es-ES" b="1" dirty="0"/>
                  <a:t>Región no factible: </a:t>
                </a:r>
                <a:r>
                  <a:rPr lang="es-ES" dirty="0"/>
                  <a:t>Todo punto que no puede satisfacer todas las restricciones del problema</a:t>
                </a:r>
                <a:endParaRPr lang="es-ES" b="1" dirty="0"/>
              </a:p>
              <a:p>
                <a:r>
                  <a:rPr lang="es-ES" b="1" dirty="0"/>
                  <a:t>Punto no factible:</a:t>
                </a:r>
              </a:p>
              <a:p>
                <a:r>
                  <a:rPr lang="es-ES" dirty="0"/>
                  <a:t>Cualquier punto que no está en la región factible.…  </a:t>
                </a:r>
              </a:p>
              <a:p>
                <a:r>
                  <a:rPr lang="es-ES" dirty="0"/>
                  <a:t>Ejemplo:</a:t>
                </a:r>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231881" y="1412776"/>
                <a:ext cx="7992888" cy="3970318"/>
              </a:xfrm>
              <a:prstGeom prst="rect">
                <a:avLst/>
              </a:prstGeom>
              <a:blipFill>
                <a:blip r:embed="rId2"/>
                <a:stretch>
                  <a:fillRect l="-610" t="-922" r="-686" b="-1536"/>
                </a:stretch>
              </a:blipFill>
            </p:spPr>
            <p:txBody>
              <a:bodyPr/>
              <a:lstStyle/>
              <a:p>
                <a:r>
                  <a:rPr lang="es-MX">
                    <a:noFill/>
                  </a:rPr>
                  <a:t> </a:t>
                </a:r>
              </a:p>
            </p:txBody>
          </p:sp>
        </mc:Fallback>
      </mc:AlternateContent>
    </p:spTree>
    <p:extLst>
      <p:ext uri="{BB962C8B-B14F-4D97-AF65-F5344CB8AC3E}">
        <p14:creationId xmlns:p14="http://schemas.microsoft.com/office/powerpoint/2010/main" val="1428177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p:txBody>
          <a:bodyPr/>
          <a:lstStyle/>
          <a:p>
            <a:r>
              <a:rPr lang="es-ES" dirty="0"/>
              <a:t>Conceptos básicos</a:t>
            </a:r>
            <a:endParaRPr lang="es-MX" dirty="0"/>
          </a:p>
        </p:txBody>
      </p:sp>
      <p:sp>
        <p:nvSpPr>
          <p:cNvPr id="5" name="4 CuadroTexto"/>
          <p:cNvSpPr txBox="1"/>
          <p:nvPr/>
        </p:nvSpPr>
        <p:spPr>
          <a:xfrm>
            <a:off x="2207568" y="2204864"/>
            <a:ext cx="7560840" cy="1754326"/>
          </a:xfrm>
          <a:prstGeom prst="rect">
            <a:avLst/>
          </a:prstGeom>
          <a:noFill/>
        </p:spPr>
        <p:txBody>
          <a:bodyPr wrap="square" rtlCol="0">
            <a:spAutoFit/>
          </a:bodyPr>
          <a:lstStyle/>
          <a:p>
            <a:pPr marL="342900" indent="-342900">
              <a:buFont typeface="Arial" panose="020B0604020202020204" pitchFamily="34" charset="0"/>
              <a:buChar char="•"/>
            </a:pPr>
            <a:r>
              <a:rPr lang="es-ES" dirty="0"/>
              <a:t>Para un problema de </a:t>
            </a:r>
            <a:r>
              <a:rPr lang="es-ES" b="1" dirty="0"/>
              <a:t>maximización</a:t>
            </a:r>
            <a:r>
              <a:rPr lang="es-ES" dirty="0"/>
              <a:t>, una </a:t>
            </a:r>
            <a:r>
              <a:rPr lang="es-ES" b="1" dirty="0"/>
              <a:t>solución óptima</a:t>
            </a:r>
            <a:r>
              <a:rPr lang="es-ES" dirty="0"/>
              <a:t> para una PL es un punto con el valor de la función objetivo más grande en la región factible.</a:t>
            </a:r>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r>
              <a:rPr lang="es-ES" dirty="0"/>
              <a:t>Para un de </a:t>
            </a:r>
            <a:r>
              <a:rPr lang="es-ES" b="1" dirty="0"/>
              <a:t>minimización, </a:t>
            </a:r>
            <a:r>
              <a:rPr lang="es-ES" dirty="0"/>
              <a:t>una </a:t>
            </a:r>
            <a:r>
              <a:rPr lang="es-ES" b="1" dirty="0"/>
              <a:t>solución óptima </a:t>
            </a:r>
            <a:r>
              <a:rPr lang="es-ES" dirty="0"/>
              <a:t>es un punto con el valor de la función objetivo más pequeño en la región factible.</a:t>
            </a:r>
            <a:r>
              <a:rPr lang="es-ES" b="1" dirty="0"/>
              <a:t> </a:t>
            </a:r>
            <a:r>
              <a:rPr lang="es-ES" dirty="0"/>
              <a:t> </a:t>
            </a:r>
            <a:endParaRPr lang="es-MX" dirty="0"/>
          </a:p>
        </p:txBody>
      </p:sp>
    </p:spTree>
    <p:extLst>
      <p:ext uri="{BB962C8B-B14F-4D97-AF65-F5344CB8AC3E}">
        <p14:creationId xmlns:p14="http://schemas.microsoft.com/office/powerpoint/2010/main" val="18461522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p:txBody>
          <a:bodyPr/>
          <a:lstStyle/>
          <a:p>
            <a:r>
              <a:rPr lang="es-ES" dirty="0"/>
              <a:t>Conceptos básicos</a:t>
            </a:r>
            <a:endParaRPr lang="es-MX" dirty="0"/>
          </a:p>
        </p:txBody>
      </p:sp>
      <p:sp>
        <p:nvSpPr>
          <p:cNvPr id="5" name="4 CuadroTexto"/>
          <p:cNvSpPr txBox="1"/>
          <p:nvPr/>
        </p:nvSpPr>
        <p:spPr>
          <a:xfrm>
            <a:off x="2207568" y="1772817"/>
            <a:ext cx="7560840" cy="3139321"/>
          </a:xfrm>
          <a:prstGeom prst="rect">
            <a:avLst/>
          </a:prstGeom>
          <a:noFill/>
        </p:spPr>
        <p:txBody>
          <a:bodyPr wrap="square" rtlCol="0">
            <a:spAutoFit/>
          </a:bodyPr>
          <a:lstStyle/>
          <a:p>
            <a:pPr marL="342900" indent="-342900">
              <a:buFont typeface="Arial" panose="020B0604020202020204" pitchFamily="34" charset="0"/>
              <a:buChar char="•"/>
            </a:pPr>
            <a:r>
              <a:rPr lang="es-ES" dirty="0"/>
              <a:t>Un conjunto de puntos </a:t>
            </a:r>
            <a:r>
              <a:rPr lang="es-ES" i="1" dirty="0"/>
              <a:t>S</a:t>
            </a:r>
            <a:r>
              <a:rPr lang="es-ES" dirty="0"/>
              <a:t> es un </a:t>
            </a:r>
            <a:r>
              <a:rPr lang="es-ES" b="1" dirty="0"/>
              <a:t>conjunto convexo </a:t>
            </a:r>
            <a:r>
              <a:rPr lang="es-ES" dirty="0"/>
              <a:t>si el segmento de recta que une cualquier par de puntos en </a:t>
            </a:r>
            <a:r>
              <a:rPr lang="es-ES" i="1" dirty="0"/>
              <a:t>S</a:t>
            </a:r>
            <a:r>
              <a:rPr lang="es-ES" dirty="0"/>
              <a:t> está totalmente en </a:t>
            </a:r>
            <a:r>
              <a:rPr lang="es-ES" i="1" dirty="0"/>
              <a:t>S</a:t>
            </a:r>
            <a:r>
              <a:rPr lang="es-ES" dirty="0"/>
              <a:t>.</a:t>
            </a:r>
          </a:p>
          <a:p>
            <a:r>
              <a:rPr lang="es-ES" dirty="0"/>
              <a:t>Ejemplo:</a:t>
            </a:r>
          </a:p>
          <a:p>
            <a:endParaRPr lang="es-ES" dirty="0"/>
          </a:p>
          <a:p>
            <a:endParaRPr lang="es-ES" dirty="0"/>
          </a:p>
          <a:p>
            <a:endParaRPr lang="es-ES" dirty="0"/>
          </a:p>
          <a:p>
            <a:endParaRPr lang="es-ES" dirty="0"/>
          </a:p>
          <a:p>
            <a:pPr marL="342900" indent="-342900">
              <a:buFont typeface="Arial" panose="020B0604020202020204" pitchFamily="34" charset="0"/>
              <a:buChar char="•"/>
            </a:pPr>
            <a:r>
              <a:rPr lang="es-ES" dirty="0"/>
              <a:t>Para cualquier conjunto convexo </a:t>
            </a:r>
            <a:r>
              <a:rPr lang="es-ES" i="1" dirty="0"/>
              <a:t>S</a:t>
            </a:r>
            <a:r>
              <a:rPr lang="es-ES" dirty="0"/>
              <a:t>, un punto </a:t>
            </a:r>
            <a:r>
              <a:rPr lang="es-ES" i="1" dirty="0"/>
              <a:t>P</a:t>
            </a:r>
            <a:r>
              <a:rPr lang="es-ES" dirty="0"/>
              <a:t> en </a:t>
            </a:r>
            <a:r>
              <a:rPr lang="es-ES" i="1" dirty="0"/>
              <a:t>S</a:t>
            </a:r>
            <a:r>
              <a:rPr lang="es-ES" dirty="0"/>
              <a:t> es un </a:t>
            </a:r>
            <a:r>
              <a:rPr lang="es-ES" b="1" dirty="0"/>
              <a:t> punto extremo </a:t>
            </a:r>
            <a:r>
              <a:rPr lang="es-ES" dirty="0"/>
              <a:t>si para cada segmento de recta que está completamente en </a:t>
            </a:r>
            <a:r>
              <a:rPr lang="es-ES" i="1" dirty="0"/>
              <a:t>S</a:t>
            </a:r>
            <a:r>
              <a:rPr lang="es-ES" dirty="0"/>
              <a:t> y contiene al punto </a:t>
            </a:r>
            <a:r>
              <a:rPr lang="es-ES" i="1" dirty="0"/>
              <a:t>P</a:t>
            </a:r>
            <a:r>
              <a:rPr lang="es-ES" dirty="0"/>
              <a:t>, éste es un punto terminal del segmento de una recta</a:t>
            </a:r>
            <a:r>
              <a:rPr lang="es-ES" b="1" dirty="0"/>
              <a:t> </a:t>
            </a:r>
            <a:r>
              <a:rPr lang="es-ES" dirty="0"/>
              <a:t> </a:t>
            </a:r>
            <a:endParaRPr lang="es-MX" dirty="0"/>
          </a:p>
        </p:txBody>
      </p:sp>
      <p:pic>
        <p:nvPicPr>
          <p:cNvPr id="410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5600" y="3336076"/>
            <a:ext cx="6984776" cy="1317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20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Effect transition="in" filter="fade">
                                      <p:cBhvr>
                                        <p:cTn id="7" dur="1000"/>
                                        <p:tgtEl>
                                          <p:spTgt spid="4102"/>
                                        </p:tgtEl>
                                      </p:cBhvr>
                                    </p:animEffect>
                                    <p:anim calcmode="lin" valueType="num">
                                      <p:cBhvr>
                                        <p:cTn id="8" dur="1000" fill="hold"/>
                                        <p:tgtEl>
                                          <p:spTgt spid="4102"/>
                                        </p:tgtEl>
                                        <p:attrNameLst>
                                          <p:attrName>ppt_x</p:attrName>
                                        </p:attrNameLst>
                                      </p:cBhvr>
                                      <p:tavLst>
                                        <p:tav tm="0">
                                          <p:val>
                                            <p:strVal val="#ppt_x"/>
                                          </p:val>
                                        </p:tav>
                                        <p:tav tm="100000">
                                          <p:val>
                                            <p:strVal val="#ppt_x"/>
                                          </p:val>
                                        </p:tav>
                                      </p:tavLst>
                                    </p:anim>
                                    <p:anim calcmode="lin" valueType="num">
                                      <p:cBhvr>
                                        <p:cTn id="9"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Tipos de restricciones</a:t>
            </a:r>
            <a:endParaRPr lang="es-MX" dirty="0"/>
          </a:p>
        </p:txBody>
      </p:sp>
      <p:sp>
        <p:nvSpPr>
          <p:cNvPr id="3" name="2 CuadroTexto"/>
          <p:cNvSpPr txBox="1"/>
          <p:nvPr/>
        </p:nvSpPr>
        <p:spPr>
          <a:xfrm>
            <a:off x="2423592" y="1700809"/>
            <a:ext cx="7992888" cy="2585323"/>
          </a:xfrm>
          <a:prstGeom prst="rect">
            <a:avLst/>
          </a:prstGeom>
          <a:noFill/>
        </p:spPr>
        <p:txBody>
          <a:bodyPr wrap="square" rtlCol="0">
            <a:spAutoFit/>
          </a:bodyPr>
          <a:lstStyle/>
          <a:p>
            <a:pPr marL="457200" indent="-457200" algn="just">
              <a:buFont typeface="+mj-lt"/>
              <a:buAutoNum type="arabicPeriod"/>
            </a:pPr>
            <a:r>
              <a:rPr lang="es-ES" dirty="0"/>
              <a:t>Una restricción es </a:t>
            </a:r>
            <a:r>
              <a:rPr lang="es-ES" b="1" dirty="0"/>
              <a:t>activa</a:t>
            </a:r>
            <a:r>
              <a:rPr lang="es-ES" dirty="0"/>
              <a:t> u obligatoria si tanto el primero como el segundo miembro de las restricciones son iguales cuando los valores óptimos de las variables de decisión se sustituyen en la restricción</a:t>
            </a:r>
          </a:p>
          <a:p>
            <a:pPr marL="457200" indent="-457200" algn="just">
              <a:buFont typeface="+mj-lt"/>
              <a:buAutoNum type="arabicPeriod"/>
            </a:pPr>
            <a:endParaRPr lang="es-ES" dirty="0"/>
          </a:p>
          <a:p>
            <a:pPr marL="457200" indent="-457200" algn="just">
              <a:buFont typeface="+mj-lt"/>
              <a:buAutoNum type="arabicPeriod"/>
            </a:pPr>
            <a:r>
              <a:rPr lang="es-ES" dirty="0"/>
              <a:t>Una restricción es </a:t>
            </a:r>
            <a:r>
              <a:rPr lang="es-ES" b="1" dirty="0"/>
              <a:t>inactiva </a:t>
            </a:r>
            <a:r>
              <a:rPr lang="es-ES" dirty="0"/>
              <a:t>si no son iguales el primero y el segundo miembro de la restricción cuando los valores óptimos de las variables de decisión se sustituyen en la restricción</a:t>
            </a:r>
          </a:p>
          <a:p>
            <a:pPr algn="just"/>
            <a:endParaRPr lang="es-ES" dirty="0"/>
          </a:p>
          <a:p>
            <a:pPr algn="just"/>
            <a:endParaRPr lang="es-ES" dirty="0"/>
          </a:p>
        </p:txBody>
      </p:sp>
    </p:spTree>
    <p:extLst>
      <p:ext uri="{BB962C8B-B14F-4D97-AF65-F5344CB8AC3E}">
        <p14:creationId xmlns:p14="http://schemas.microsoft.com/office/powerpoint/2010/main" val="3247225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mc:Choice xmlns:a14="http://schemas.microsoft.com/office/drawing/2010/main" Requires="a14">
          <p:sp>
            <p:nvSpPr>
              <p:cNvPr id="3" name="2 Rectángulo"/>
              <p:cNvSpPr/>
              <p:nvPr/>
            </p:nvSpPr>
            <p:spPr>
              <a:xfrm>
                <a:off x="1847528" y="2426113"/>
                <a:ext cx="8748464" cy="2585323"/>
              </a:xfrm>
              <a:prstGeom prst="rect">
                <a:avLst/>
              </a:prstGeom>
            </p:spPr>
            <p:txBody>
              <a:bodyPr wrap="square">
                <a:spAutoFit/>
              </a:bodyPr>
              <a:lstStyle/>
              <a:p>
                <a:endParaRPr lang="es-ES" dirty="0"/>
              </a:p>
              <a:p>
                <a:pPr/>
                <a14:m>
                  <m:oMathPara xmlns:m="http://schemas.openxmlformats.org/officeDocument/2006/math">
                    <m:oMathParaPr>
                      <m:jc m:val="left"/>
                    </m:oMathParaPr>
                    <m:oMath xmlns:m="http://schemas.openxmlformats.org/officeDocument/2006/math">
                      <m:r>
                        <a:rPr lang="es-ES" i="1">
                          <a:latin typeface="Cambria Math"/>
                        </a:rPr>
                        <m:t>𝑀𝑎𝑥</m:t>
                      </m:r>
                      <m:r>
                        <a:rPr lang="es-ES" i="1">
                          <a:latin typeface="Cambria Math"/>
                        </a:rPr>
                        <m:t> </m:t>
                      </m:r>
                      <m:r>
                        <a:rPr lang="es-ES" i="1">
                          <a:latin typeface="Cambria Math"/>
                        </a:rPr>
                        <m:t>𝑍</m:t>
                      </m:r>
                      <m:r>
                        <a:rPr lang="es-ES" i="1">
                          <a:latin typeface="Cambria Math"/>
                        </a:rPr>
                        <m:t>= </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s. a.</a:t>
                </a:r>
              </a:p>
              <a:p>
                <a:r>
                  <a:rPr lang="es-ES" dirty="0"/>
                  <a:t> </a:t>
                </a:r>
                <a14:m>
                  <m:oMath xmlns:m="http://schemas.openxmlformats.org/officeDocument/2006/math">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≤100</m:t>
                    </m:r>
                  </m:oMath>
                </a14:m>
                <a:r>
                  <a:rPr lang="es-ES" dirty="0">
                    <a:ea typeface="Cambria Math"/>
                  </a:rPr>
                  <a:t>   (1)</a:t>
                </a:r>
              </a:p>
              <a:p>
                <a14:m>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≤80</m:t>
                    </m:r>
                  </m:oMath>
                </a14:m>
                <a:r>
                  <a:rPr lang="es-ES" dirty="0">
                    <a:ea typeface="Cambria Math"/>
                  </a:rPr>
                  <a:t>        (2)</a:t>
                </a:r>
              </a:p>
              <a:p>
                <a14:m>
                  <m:oMath xmlns:m="http://schemas.openxmlformats.org/officeDocument/2006/math">
                    <m:sSub>
                      <m:sSubPr>
                        <m:ctrlPr>
                          <a:rPr lang="es-ES" i="1">
                            <a:latin typeface="Cambria Math" panose="02040503050406030204" pitchFamily="18" charset="0"/>
                            <a:ea typeface="Cambria Math"/>
                          </a:rPr>
                        </m:ctrlPr>
                      </m:sSubPr>
                      <m:e>
                        <m:r>
                          <a:rPr lang="es-ES" i="1">
                            <a:latin typeface="Cambria Math"/>
                            <a:ea typeface="Cambria Math"/>
                          </a:rPr>
                          <m:t>𝑥</m:t>
                        </m:r>
                      </m:e>
                      <m:sub>
                        <m:r>
                          <a:rPr lang="es-ES" i="1">
                            <a:latin typeface="Cambria Math"/>
                            <a:ea typeface="Cambria Math"/>
                          </a:rPr>
                          <m:t>1</m:t>
                        </m:r>
                      </m:sub>
                    </m:sSub>
                    <m:r>
                      <a:rPr lang="es-ES" i="1">
                        <a:latin typeface="Cambria Math"/>
                        <a:ea typeface="Cambria Math"/>
                      </a:rPr>
                      <m:t>≤40</m:t>
                    </m:r>
                  </m:oMath>
                </a14:m>
                <a:r>
                  <a:rPr lang="es-ES" dirty="0">
                    <a:ea typeface="Cambria Math"/>
                  </a:rPr>
                  <a:t>                (3)          </a:t>
                </a:r>
              </a:p>
              <a:p>
                <a:r>
                  <a:rPr lang="es-ES" dirty="0">
                    <a:ea typeface="Cambria Math"/>
                  </a:rPr>
                  <a:t>Con </a:t>
                </a: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MX" i="1">
                          <a:latin typeface="Cambria Math"/>
                          <a:ea typeface="Cambria Math"/>
                        </a:rPr>
                        <m:t>≥</m:t>
                      </m:r>
                      <m:r>
                        <a:rPr lang="es-ES" i="1">
                          <a:latin typeface="Cambria Math"/>
                          <a:ea typeface="Cambria Math"/>
                        </a:rPr>
                        <m:t>0</m:t>
                      </m:r>
                    </m:oMath>
                  </m:oMathPara>
                </a14:m>
                <a:endParaRPr lang="es-MX" dirty="0"/>
              </a:p>
              <a:p>
                <a:pPr marL="457200" indent="-457200">
                  <a:buFont typeface="+mj-lt"/>
                  <a:buAutoNum type="arabicPeriod" startAt="2"/>
                </a:pPr>
                <a:endParaRPr lang="es-MX" dirty="0"/>
              </a:p>
            </p:txBody>
          </p:sp>
        </mc:Choice>
        <mc:Fallback>
          <p:sp>
            <p:nvSpPr>
              <p:cNvPr id="3" name="2 Rectángulo"/>
              <p:cNvSpPr>
                <a:spLocks noRot="1" noChangeAspect="1" noMove="1" noResize="1" noEditPoints="1" noAdjustHandles="1" noChangeArrowheads="1" noChangeShapeType="1" noTextEdit="1"/>
              </p:cNvSpPr>
              <p:nvPr/>
            </p:nvSpPr>
            <p:spPr>
              <a:xfrm>
                <a:off x="1847528" y="2426113"/>
                <a:ext cx="8748464" cy="2585323"/>
              </a:xfrm>
              <a:prstGeom prst="rect">
                <a:avLst/>
              </a:prstGeom>
              <a:blipFill>
                <a:blip r:embed="rId2"/>
                <a:stretch>
                  <a:fillRect l="-557"/>
                </a:stretch>
              </a:blipFill>
            </p:spPr>
            <p:txBody>
              <a:bodyPr/>
              <a:lstStyle/>
              <a:p>
                <a:r>
                  <a:rPr lang="es-MX">
                    <a:noFill/>
                  </a:rPr>
                  <a:t> </a:t>
                </a:r>
              </a:p>
            </p:txBody>
          </p:sp>
        </mc:Fallback>
      </mc:AlternateContent>
    </p:spTree>
    <p:extLst>
      <p:ext uri="{BB962C8B-B14F-4D97-AF65-F5344CB8AC3E}">
        <p14:creationId xmlns:p14="http://schemas.microsoft.com/office/powerpoint/2010/main" val="20831043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672" y="86185"/>
            <a:ext cx="6768752" cy="6536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935760" y="2708920"/>
            <a:ext cx="720080" cy="369332"/>
          </a:xfrm>
          <a:prstGeom prst="rect">
            <a:avLst/>
          </a:prstGeom>
          <a:noFill/>
        </p:spPr>
        <p:txBody>
          <a:bodyPr wrap="square" rtlCol="0">
            <a:spAutoFit/>
          </a:bodyPr>
          <a:lstStyle/>
          <a:p>
            <a:r>
              <a:rPr lang="es-ES" dirty="0">
                <a:solidFill>
                  <a:schemeClr val="bg2"/>
                </a:solidFill>
              </a:rPr>
              <a:t>(1)</a:t>
            </a:r>
            <a:endParaRPr lang="es-MX" dirty="0">
              <a:solidFill>
                <a:schemeClr val="bg2"/>
              </a:solidFill>
            </a:endParaRPr>
          </a:p>
        </p:txBody>
      </p:sp>
      <p:sp>
        <p:nvSpPr>
          <p:cNvPr id="5" name="4 CuadroTexto"/>
          <p:cNvSpPr txBox="1"/>
          <p:nvPr/>
        </p:nvSpPr>
        <p:spPr>
          <a:xfrm>
            <a:off x="5375920" y="5631631"/>
            <a:ext cx="720080" cy="369332"/>
          </a:xfrm>
          <a:prstGeom prst="rect">
            <a:avLst/>
          </a:prstGeom>
          <a:noFill/>
        </p:spPr>
        <p:txBody>
          <a:bodyPr wrap="square" rtlCol="0">
            <a:spAutoFit/>
          </a:bodyPr>
          <a:lstStyle/>
          <a:p>
            <a:r>
              <a:rPr lang="es-ES" dirty="0">
                <a:solidFill>
                  <a:schemeClr val="bg2"/>
                </a:solidFill>
              </a:rPr>
              <a:t>(2)</a:t>
            </a:r>
            <a:endParaRPr lang="es-MX" dirty="0">
              <a:solidFill>
                <a:schemeClr val="bg2"/>
              </a:solidFill>
            </a:endParaRPr>
          </a:p>
        </p:txBody>
      </p:sp>
      <p:sp>
        <p:nvSpPr>
          <p:cNvPr id="6" name="5 CuadroTexto"/>
          <p:cNvSpPr txBox="1"/>
          <p:nvPr/>
        </p:nvSpPr>
        <p:spPr>
          <a:xfrm>
            <a:off x="5159896" y="2420888"/>
            <a:ext cx="720080" cy="369332"/>
          </a:xfrm>
          <a:prstGeom prst="rect">
            <a:avLst/>
          </a:prstGeom>
          <a:noFill/>
        </p:spPr>
        <p:txBody>
          <a:bodyPr wrap="square" rtlCol="0">
            <a:spAutoFit/>
          </a:bodyPr>
          <a:lstStyle/>
          <a:p>
            <a:r>
              <a:rPr lang="es-ES" dirty="0">
                <a:solidFill>
                  <a:schemeClr val="bg2"/>
                </a:solidFill>
              </a:rPr>
              <a:t>(3)</a:t>
            </a:r>
            <a:endParaRPr lang="es-MX" dirty="0">
              <a:solidFill>
                <a:schemeClr val="bg2"/>
              </a:solidFill>
            </a:endParaRPr>
          </a:p>
        </p:txBody>
      </p:sp>
      <p:cxnSp>
        <p:nvCxnSpPr>
          <p:cNvPr id="8" name="7 Conector recto de flecha"/>
          <p:cNvCxnSpPr/>
          <p:nvPr/>
        </p:nvCxnSpPr>
        <p:spPr bwMode="auto">
          <a:xfrm flipV="1">
            <a:off x="5375920" y="4955977"/>
            <a:ext cx="1008112" cy="690462"/>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cxnSp>
        <p:nvCxnSpPr>
          <p:cNvPr id="10" name="9 Conector recto de flecha"/>
          <p:cNvCxnSpPr/>
          <p:nvPr/>
        </p:nvCxnSpPr>
        <p:spPr bwMode="auto">
          <a:xfrm>
            <a:off x="4295800" y="2845424"/>
            <a:ext cx="2016224" cy="1879720"/>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sp>
        <p:nvSpPr>
          <p:cNvPr id="12" name="11 CuadroTexto"/>
          <p:cNvSpPr txBox="1"/>
          <p:nvPr/>
        </p:nvSpPr>
        <p:spPr>
          <a:xfrm>
            <a:off x="6240016" y="4623519"/>
            <a:ext cx="1728192" cy="369332"/>
          </a:xfrm>
          <a:prstGeom prst="rect">
            <a:avLst/>
          </a:prstGeom>
          <a:noFill/>
        </p:spPr>
        <p:txBody>
          <a:bodyPr wrap="square" rtlCol="0">
            <a:spAutoFit/>
          </a:bodyPr>
          <a:lstStyle/>
          <a:p>
            <a:r>
              <a:rPr lang="es-ES" dirty="0">
                <a:solidFill>
                  <a:schemeClr val="bg2"/>
                </a:solidFill>
              </a:rPr>
              <a:t>Activas</a:t>
            </a:r>
            <a:endParaRPr lang="es-MX" dirty="0">
              <a:solidFill>
                <a:schemeClr val="bg2"/>
              </a:solidFill>
            </a:endParaRPr>
          </a:p>
        </p:txBody>
      </p:sp>
      <p:sp>
        <p:nvSpPr>
          <p:cNvPr id="13" name="12 CuadroTexto"/>
          <p:cNvSpPr txBox="1"/>
          <p:nvPr/>
        </p:nvSpPr>
        <p:spPr>
          <a:xfrm>
            <a:off x="5951984" y="1556792"/>
            <a:ext cx="1728192" cy="369332"/>
          </a:xfrm>
          <a:prstGeom prst="rect">
            <a:avLst/>
          </a:prstGeom>
          <a:noFill/>
        </p:spPr>
        <p:txBody>
          <a:bodyPr wrap="square" rtlCol="0">
            <a:spAutoFit/>
          </a:bodyPr>
          <a:lstStyle/>
          <a:p>
            <a:r>
              <a:rPr lang="es-ES" dirty="0">
                <a:solidFill>
                  <a:schemeClr val="bg2"/>
                </a:solidFill>
              </a:rPr>
              <a:t>Inactiva</a:t>
            </a:r>
            <a:endParaRPr lang="es-MX" dirty="0">
              <a:solidFill>
                <a:schemeClr val="bg2"/>
              </a:solidFill>
            </a:endParaRPr>
          </a:p>
        </p:txBody>
      </p:sp>
      <p:cxnSp>
        <p:nvCxnSpPr>
          <p:cNvPr id="14" name="13 Conector recto de flecha"/>
          <p:cNvCxnSpPr/>
          <p:nvPr/>
        </p:nvCxnSpPr>
        <p:spPr bwMode="auto">
          <a:xfrm flipV="1">
            <a:off x="5591944" y="1787624"/>
            <a:ext cx="360040" cy="864096"/>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15" name="14 CuadroTexto"/>
              <p:cNvSpPr txBox="1"/>
              <p:nvPr/>
            </p:nvSpPr>
            <p:spPr>
              <a:xfrm>
                <a:off x="5447928" y="4479503"/>
                <a:ext cx="45717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s-MX" i="1">
                              <a:solidFill>
                                <a:schemeClr val="bg2"/>
                              </a:solidFill>
                              <a:latin typeface="Cambria Math" panose="02040503050406030204" pitchFamily="18" charset="0"/>
                            </a:rPr>
                          </m:ctrlPr>
                        </m:sSupPr>
                        <m:e>
                          <m:r>
                            <a:rPr lang="es-ES" i="1">
                              <a:solidFill>
                                <a:schemeClr val="bg2"/>
                              </a:solidFill>
                              <a:latin typeface="Cambria Math"/>
                            </a:rPr>
                            <m:t>𝑧</m:t>
                          </m:r>
                        </m:e>
                        <m:sup>
                          <m:r>
                            <a:rPr lang="es-ES" i="1">
                              <a:solidFill>
                                <a:schemeClr val="bg2"/>
                              </a:solidFill>
                              <a:latin typeface="Cambria Math"/>
                            </a:rPr>
                            <m:t>∗</m:t>
                          </m:r>
                        </m:sup>
                      </m:sSup>
                    </m:oMath>
                  </m:oMathPara>
                </a14:m>
                <a:endParaRPr lang="es-MX" dirty="0"/>
              </a:p>
            </p:txBody>
          </p:sp>
        </mc:Choice>
        <mc:Fallback>
          <p:sp>
            <p:nvSpPr>
              <p:cNvPr id="15" name="14 CuadroTexto"/>
              <p:cNvSpPr txBox="1">
                <a:spLocks noRot="1" noChangeAspect="1" noMove="1" noResize="1" noEditPoints="1" noAdjustHandles="1" noChangeArrowheads="1" noChangeShapeType="1" noTextEdit="1"/>
              </p:cNvSpPr>
              <p:nvPr/>
            </p:nvSpPr>
            <p:spPr>
              <a:xfrm>
                <a:off x="5447928" y="4479503"/>
                <a:ext cx="457176" cy="369332"/>
              </a:xfrm>
              <a:prstGeom prst="rect">
                <a:avLst/>
              </a:prstGeom>
              <a:blipFill>
                <a:blip r:embed="rId3"/>
                <a:stretch>
                  <a:fillRect/>
                </a:stretch>
              </a:blipFill>
            </p:spPr>
            <p:txBody>
              <a:bodyPr/>
              <a:lstStyle/>
              <a:p>
                <a:r>
                  <a:rPr lang="es-MX">
                    <a:noFill/>
                  </a:rPr>
                  <a:t> </a:t>
                </a:r>
              </a:p>
            </p:txBody>
          </p:sp>
        </mc:Fallback>
      </mc:AlternateContent>
      <p:cxnSp>
        <p:nvCxnSpPr>
          <p:cNvPr id="17" name="16 Conector recto de flecha"/>
          <p:cNvCxnSpPr/>
          <p:nvPr/>
        </p:nvCxnSpPr>
        <p:spPr bwMode="auto">
          <a:xfrm flipV="1">
            <a:off x="5427336" y="4854352"/>
            <a:ext cx="164608" cy="446857"/>
          </a:xfrm>
          <a:prstGeom prst="straightConnector1">
            <a:avLst/>
          </a:prstGeom>
          <a:ln>
            <a:headEnd type="none" w="sm" len="sm"/>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58632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1027"/>
          <p:cNvSpPr txBox="1">
            <a:spLocks noChangeArrowheads="1"/>
          </p:cNvSpPr>
          <p:nvPr/>
        </p:nvSpPr>
        <p:spPr bwMode="auto">
          <a:xfrm>
            <a:off x="2392364" y="1844824"/>
            <a:ext cx="7407275" cy="4603750"/>
          </a:xfrm>
          <a:prstGeom prst="rect">
            <a:avLst/>
          </a:prstGeom>
          <a:noFill/>
          <a:ln w="9525">
            <a:noFill/>
            <a:miter lim="800000"/>
            <a:headEnd/>
            <a:tailEnd/>
          </a:ln>
        </p:spPr>
        <p:txBody>
          <a:bodyPr>
            <a:spAutoFit/>
          </a:bodyPr>
          <a:lstStyle/>
          <a:p>
            <a:pPr algn="just"/>
            <a:endParaRPr lang="es-ES_tradnl" sz="2600" dirty="0">
              <a:latin typeface="Tahoma" pitchFamily="34" charset="0"/>
              <a:cs typeface="Tahoma" pitchFamily="34" charset="0"/>
            </a:endParaRPr>
          </a:p>
          <a:p>
            <a:pPr algn="just"/>
            <a:r>
              <a:rPr lang="es-ES_tradnl" sz="3000" dirty="0">
                <a:latin typeface="Tahoma" pitchFamily="34" charset="0"/>
                <a:cs typeface="Tahoma" pitchFamily="34" charset="0"/>
              </a:rPr>
              <a:t>El problema general es asignar </a:t>
            </a:r>
            <a:r>
              <a:rPr lang="es-ES_tradnl" sz="3000" b="1" i="1" dirty="0">
                <a:latin typeface="Tahoma" pitchFamily="34" charset="0"/>
                <a:cs typeface="Tahoma" pitchFamily="34" charset="0"/>
              </a:rPr>
              <a:t>recursos limitados</a:t>
            </a:r>
            <a:r>
              <a:rPr lang="es-ES_tradnl" sz="3000" i="1" dirty="0">
                <a:latin typeface="Tahoma" pitchFamily="34" charset="0"/>
                <a:cs typeface="Tahoma" pitchFamily="34" charset="0"/>
              </a:rPr>
              <a:t> </a:t>
            </a:r>
            <a:r>
              <a:rPr lang="es-ES_tradnl" sz="3000" dirty="0">
                <a:latin typeface="Tahoma" pitchFamily="34" charset="0"/>
                <a:cs typeface="Tahoma" pitchFamily="34" charset="0"/>
              </a:rPr>
              <a:t>entre </a:t>
            </a:r>
            <a:r>
              <a:rPr lang="es-ES_tradnl" sz="3000" b="1" i="1" dirty="0">
                <a:latin typeface="Tahoma" pitchFamily="34" charset="0"/>
                <a:cs typeface="Tahoma" pitchFamily="34" charset="0"/>
              </a:rPr>
              <a:t>actividades competitivas</a:t>
            </a:r>
            <a:r>
              <a:rPr lang="es-ES_tradnl" sz="3000" dirty="0">
                <a:latin typeface="Tahoma" pitchFamily="34" charset="0"/>
                <a:cs typeface="Tahoma" pitchFamily="34" charset="0"/>
              </a:rPr>
              <a:t> de la mejor manera posible (</a:t>
            </a:r>
            <a:r>
              <a:rPr lang="es-ES_tradnl" sz="3000" b="1" i="1" dirty="0">
                <a:latin typeface="Tahoma" pitchFamily="34" charset="0"/>
                <a:cs typeface="Tahoma" pitchFamily="34" charset="0"/>
              </a:rPr>
              <a:t>óptima</a:t>
            </a:r>
            <a:r>
              <a:rPr lang="es-ES_tradnl" sz="3000" b="1" dirty="0">
                <a:latin typeface="Tahoma" pitchFamily="34" charset="0"/>
                <a:cs typeface="Tahoma" pitchFamily="34" charset="0"/>
              </a:rPr>
              <a:t>).</a:t>
            </a:r>
            <a:r>
              <a:rPr lang="es-ES_tradnl" sz="3000" dirty="0">
                <a:latin typeface="Tahoma" pitchFamily="34" charset="0"/>
                <a:cs typeface="Tahoma" pitchFamily="34" charset="0"/>
              </a:rPr>
              <a:t> </a:t>
            </a:r>
          </a:p>
          <a:p>
            <a:pPr algn="just"/>
            <a:endParaRPr lang="es-ES_tradnl" sz="3000" dirty="0">
              <a:latin typeface="Tahoma" pitchFamily="34" charset="0"/>
              <a:cs typeface="Tahoma" pitchFamily="34" charset="0"/>
            </a:endParaRPr>
          </a:p>
          <a:p>
            <a:pPr algn="just"/>
            <a:r>
              <a:rPr lang="es-ES_tradnl" sz="3000" dirty="0">
                <a:latin typeface="Tahoma" pitchFamily="34" charset="0"/>
                <a:cs typeface="Times New Roman" pitchFamily="18" charset="0"/>
              </a:rPr>
              <a:t>Este problema incluye elegir el nivel de ciertas actividades que compiten por recursos escasos necesarios para realizarlas</a:t>
            </a:r>
            <a:r>
              <a:rPr lang="es-ES" sz="2600" dirty="0">
                <a:latin typeface="Tahoma" pitchFamily="34" charset="0"/>
                <a:cs typeface="Tahoma" pitchFamily="34" charset="0"/>
              </a:rPr>
              <a:t> </a:t>
            </a:r>
            <a:endParaRPr lang="es-ES_tradnl" sz="2600" dirty="0">
              <a:latin typeface="Tahoma" pitchFamily="34" charset="0"/>
              <a:cs typeface="Tahoma"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11340888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672" y="86185"/>
            <a:ext cx="6768752" cy="6536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935760" y="2708920"/>
            <a:ext cx="720080" cy="369332"/>
          </a:xfrm>
          <a:prstGeom prst="rect">
            <a:avLst/>
          </a:prstGeom>
          <a:noFill/>
        </p:spPr>
        <p:txBody>
          <a:bodyPr wrap="square" rtlCol="0">
            <a:spAutoFit/>
          </a:bodyPr>
          <a:lstStyle/>
          <a:p>
            <a:r>
              <a:rPr lang="es-ES" dirty="0">
                <a:solidFill>
                  <a:schemeClr val="bg2"/>
                </a:solidFill>
              </a:rPr>
              <a:t>(1)</a:t>
            </a:r>
            <a:endParaRPr lang="es-MX" dirty="0">
              <a:solidFill>
                <a:schemeClr val="bg2"/>
              </a:solidFill>
            </a:endParaRPr>
          </a:p>
        </p:txBody>
      </p:sp>
      <p:sp>
        <p:nvSpPr>
          <p:cNvPr id="5" name="4 CuadroTexto"/>
          <p:cNvSpPr txBox="1"/>
          <p:nvPr/>
        </p:nvSpPr>
        <p:spPr>
          <a:xfrm>
            <a:off x="5591944" y="5415607"/>
            <a:ext cx="720080" cy="369332"/>
          </a:xfrm>
          <a:prstGeom prst="rect">
            <a:avLst/>
          </a:prstGeom>
          <a:noFill/>
        </p:spPr>
        <p:txBody>
          <a:bodyPr wrap="square" rtlCol="0">
            <a:spAutoFit/>
          </a:bodyPr>
          <a:lstStyle/>
          <a:p>
            <a:r>
              <a:rPr lang="es-ES" dirty="0">
                <a:solidFill>
                  <a:schemeClr val="bg2"/>
                </a:solidFill>
              </a:rPr>
              <a:t>(2)</a:t>
            </a:r>
            <a:endParaRPr lang="es-MX" dirty="0">
              <a:solidFill>
                <a:schemeClr val="bg2"/>
              </a:solidFill>
            </a:endParaRPr>
          </a:p>
        </p:txBody>
      </p:sp>
      <p:sp>
        <p:nvSpPr>
          <p:cNvPr id="6" name="5 CuadroTexto"/>
          <p:cNvSpPr txBox="1"/>
          <p:nvPr/>
        </p:nvSpPr>
        <p:spPr>
          <a:xfrm>
            <a:off x="5159896" y="2420888"/>
            <a:ext cx="720080" cy="369332"/>
          </a:xfrm>
          <a:prstGeom prst="rect">
            <a:avLst/>
          </a:prstGeom>
          <a:noFill/>
        </p:spPr>
        <p:txBody>
          <a:bodyPr wrap="square" rtlCol="0">
            <a:spAutoFit/>
          </a:bodyPr>
          <a:lstStyle/>
          <a:p>
            <a:r>
              <a:rPr lang="es-ES" dirty="0">
                <a:solidFill>
                  <a:schemeClr val="bg2"/>
                </a:solidFill>
              </a:rPr>
              <a:t>(3)</a:t>
            </a:r>
            <a:endParaRPr lang="es-MX" dirty="0">
              <a:solidFill>
                <a:schemeClr val="bg2"/>
              </a:solidFill>
            </a:endParaRPr>
          </a:p>
        </p:txBody>
      </p:sp>
      <p:sp>
        <p:nvSpPr>
          <p:cNvPr id="12" name="11 CuadroTexto"/>
          <p:cNvSpPr txBox="1"/>
          <p:nvPr/>
        </p:nvSpPr>
        <p:spPr>
          <a:xfrm>
            <a:off x="5951984" y="1556792"/>
            <a:ext cx="1728192" cy="369332"/>
          </a:xfrm>
          <a:prstGeom prst="rect">
            <a:avLst/>
          </a:prstGeom>
          <a:noFill/>
        </p:spPr>
        <p:txBody>
          <a:bodyPr wrap="square" rtlCol="0">
            <a:spAutoFit/>
          </a:bodyPr>
          <a:lstStyle/>
          <a:p>
            <a:r>
              <a:rPr lang="es-ES" dirty="0">
                <a:solidFill>
                  <a:schemeClr val="bg2"/>
                </a:solidFill>
              </a:rPr>
              <a:t>Inactiva</a:t>
            </a:r>
            <a:endParaRPr lang="es-MX" dirty="0">
              <a:solidFill>
                <a:schemeClr val="bg2"/>
              </a:solidFill>
            </a:endParaRPr>
          </a:p>
        </p:txBody>
      </p:sp>
      <p:cxnSp>
        <p:nvCxnSpPr>
          <p:cNvPr id="9" name="8 Conector recto de flecha"/>
          <p:cNvCxnSpPr/>
          <p:nvPr/>
        </p:nvCxnSpPr>
        <p:spPr bwMode="auto">
          <a:xfrm flipV="1">
            <a:off x="5591944" y="1787624"/>
            <a:ext cx="360040" cy="864096"/>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9964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Tipos de soluciones</a:t>
            </a:r>
            <a:endParaRPr lang="es-MX" dirty="0"/>
          </a:p>
        </p:txBody>
      </p:sp>
      <p:sp>
        <p:nvSpPr>
          <p:cNvPr id="3" name="2 CuadroTexto"/>
          <p:cNvSpPr txBox="1"/>
          <p:nvPr/>
        </p:nvSpPr>
        <p:spPr>
          <a:xfrm>
            <a:off x="2423592" y="2132856"/>
            <a:ext cx="6840760" cy="4832092"/>
          </a:xfrm>
          <a:prstGeom prst="rect">
            <a:avLst/>
          </a:prstGeom>
          <a:noFill/>
        </p:spPr>
        <p:txBody>
          <a:bodyPr wrap="square" rtlCol="0">
            <a:spAutoFit/>
          </a:bodyPr>
          <a:lstStyle/>
          <a:p>
            <a:pPr marL="457200" indent="-457200">
              <a:buFont typeface="+mj-lt"/>
              <a:buAutoNum type="arabicPeriod"/>
            </a:pPr>
            <a:r>
              <a:rPr lang="es-ES" sz="2000" dirty="0"/>
              <a:t>El problema de PL tiene Solución única</a:t>
            </a:r>
          </a:p>
          <a:p>
            <a:pPr marL="457200" indent="-457200">
              <a:buFont typeface="+mj-lt"/>
              <a:buAutoNum type="arabicPeriod"/>
            </a:pPr>
            <a:endParaRPr lang="es-ES" sz="2000" dirty="0"/>
          </a:p>
          <a:p>
            <a:pPr marL="457200" indent="-457200">
              <a:buFont typeface="+mj-lt"/>
              <a:buAutoNum type="arabicPeriod"/>
            </a:pPr>
            <a:r>
              <a:rPr lang="es-ES" sz="2000" dirty="0"/>
              <a:t>Problema de PL tiene Soluciones óptimas alternativas: dos a más puntos extremos tendrán un número infinito de soluciones óptimas </a:t>
            </a:r>
          </a:p>
          <a:p>
            <a:pPr marL="457200" indent="-457200">
              <a:buFont typeface="+mj-lt"/>
              <a:buAutoNum type="arabicPeriod"/>
            </a:pPr>
            <a:endParaRPr lang="es-ES" sz="2000" dirty="0"/>
          </a:p>
          <a:p>
            <a:pPr marL="457200" indent="-457200">
              <a:buFont typeface="+mj-lt"/>
              <a:buAutoNum type="arabicPeriod"/>
            </a:pPr>
            <a:r>
              <a:rPr lang="es-ES" sz="2000" dirty="0"/>
              <a:t>El problema de PL es no factible: la región factible no contiene puntos</a:t>
            </a:r>
          </a:p>
          <a:p>
            <a:pPr marL="457200" indent="-457200">
              <a:buFont typeface="+mj-lt"/>
              <a:buAutoNum type="arabicPeriod"/>
            </a:pPr>
            <a:endParaRPr lang="es-ES" sz="2000" dirty="0"/>
          </a:p>
          <a:p>
            <a:pPr marL="457200" indent="-457200">
              <a:buFont typeface="+mj-lt"/>
              <a:buAutoNum type="arabicPeriod"/>
            </a:pPr>
            <a:r>
              <a:rPr lang="es-ES" sz="2000" dirty="0"/>
              <a:t>El problema de PL es no acotado: hay puntos en la región factible con valores z arbitrariamente grandes (problemas de maximización) o arbitrariamente pequeños (problemas de minimización)</a:t>
            </a:r>
          </a:p>
          <a:p>
            <a:endParaRPr lang="es-ES" sz="2000" dirty="0"/>
          </a:p>
          <a:p>
            <a:endParaRPr lang="es-MX" sz="2000" dirty="0"/>
          </a:p>
        </p:txBody>
      </p:sp>
    </p:spTree>
    <p:extLst>
      <p:ext uri="{BB962C8B-B14F-4D97-AF65-F5344CB8AC3E}">
        <p14:creationId xmlns:p14="http://schemas.microsoft.com/office/powerpoint/2010/main" val="11742358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 de solución Única</a:t>
            </a:r>
            <a:endParaRPr lang="es-MX"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664" y="1707507"/>
            <a:ext cx="4608512" cy="4889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013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Ejemplo de soluciones óptimas alternativas</a:t>
            </a:r>
            <a:endParaRPr lang="es-MX" dirty="0"/>
          </a:p>
        </p:txBody>
      </p:sp>
      <p:cxnSp>
        <p:nvCxnSpPr>
          <p:cNvPr id="4" name="3 Conector recto"/>
          <p:cNvCxnSpPr/>
          <p:nvPr/>
        </p:nvCxnSpPr>
        <p:spPr bwMode="auto">
          <a:xfrm>
            <a:off x="3863752" y="4509120"/>
            <a:ext cx="0" cy="1584176"/>
          </a:xfrm>
          <a:prstGeom prst="line">
            <a:avLst/>
          </a:prstGeom>
          <a:solidFill>
            <a:schemeClr val="accent1"/>
          </a:solidFill>
          <a:ln w="12700" cap="sq" cmpd="sng" algn="ctr">
            <a:solidFill>
              <a:schemeClr val="bg2">
                <a:lumMod val="85000"/>
                <a:lumOff val="15000"/>
              </a:schemeClr>
            </a:solidFill>
            <a:prstDash val="sysDot"/>
            <a:round/>
            <a:headEnd type="none" w="sm" len="sm"/>
            <a:tailEnd type="none" w="sm" len="sm"/>
          </a:ln>
          <a:effectLst/>
        </p:spPr>
      </p:cxnSp>
      <p:cxnSp>
        <p:nvCxnSpPr>
          <p:cNvPr id="6" name="5 Conector recto"/>
          <p:cNvCxnSpPr/>
          <p:nvPr/>
        </p:nvCxnSpPr>
        <p:spPr bwMode="auto">
          <a:xfrm flipH="1">
            <a:off x="3359696" y="4509120"/>
            <a:ext cx="504056" cy="0"/>
          </a:xfrm>
          <a:prstGeom prst="line">
            <a:avLst/>
          </a:prstGeom>
          <a:ln>
            <a:prstDash val="sysDot"/>
            <a:headEnd type="none" w="sm" len="sm"/>
            <a:tailEnd type="none" w="sm" len="sm"/>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3" name="2 CuadroTexto"/>
              <p:cNvSpPr txBox="1"/>
              <p:nvPr/>
            </p:nvSpPr>
            <p:spPr>
              <a:xfrm>
                <a:off x="2144752" y="2204864"/>
                <a:ext cx="2476704" cy="2518190"/>
              </a:xfrm>
              <a:prstGeom prst="rect">
                <a:avLst/>
              </a:prstGeom>
              <a:noFill/>
            </p:spPr>
            <p:txBody>
              <a:bodyPr wrap="none" rtlCol="0">
                <a:spAutoFit/>
              </a:bodyPr>
              <a:lstStyle/>
              <a:p>
                <a:r>
                  <a:rPr lang="es-ES" dirty="0">
                    <a:latin typeface="Cambria Math"/>
                  </a:rPr>
                  <a:t>Del problema:</a:t>
                </a:r>
              </a:p>
              <a:p>
                <a:pPr/>
                <a14:m>
                  <m:oMathPara xmlns:m="http://schemas.openxmlformats.org/officeDocument/2006/math">
                    <m:oMathParaPr>
                      <m:jc m:val="centerGroup"/>
                    </m:oMathParaPr>
                    <m:oMath xmlns:m="http://schemas.openxmlformats.org/officeDocument/2006/math">
                      <m:r>
                        <a:rPr lang="es-ES" i="1">
                          <a:latin typeface="Cambria Math"/>
                        </a:rPr>
                        <m:t>𝑀𝑎𝑥</m:t>
                      </m:r>
                      <m:r>
                        <a:rPr lang="es-ES" i="1">
                          <a:latin typeface="Cambria Math"/>
                        </a:rPr>
                        <m:t> </m:t>
                      </m:r>
                      <m:r>
                        <a:rPr lang="es-ES" i="1">
                          <a:latin typeface="Cambria Math"/>
                        </a:rPr>
                        <m:t>𝑍</m:t>
                      </m:r>
                      <m:r>
                        <a:rPr lang="es-ES" i="1">
                          <a:latin typeface="Cambria Math"/>
                        </a:rPr>
                        <m:t>=3</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MX" dirty="0"/>
              </a:p>
              <a:p>
                <a:r>
                  <a:rPr lang="es-ES" dirty="0"/>
                  <a:t>s. a.</a:t>
                </a:r>
              </a:p>
              <a:p>
                <a:pPr/>
                <a14:m>
                  <m:oMathPara xmlns:m="http://schemas.openxmlformats.org/officeDocument/2006/math">
                    <m:oMathParaPr>
                      <m:jc m:val="centerGroup"/>
                    </m:oMathParaPr>
                    <m:oMath xmlns:m="http://schemas.openxmlformats.org/officeDocument/2006/math">
                      <m:f>
                        <m:fPr>
                          <m:ctrlPr>
                            <a:rPr lang="es-MX" i="1">
                              <a:latin typeface="Cambria Math" panose="02040503050406030204" pitchFamily="18" charset="0"/>
                            </a:rPr>
                          </m:ctrlPr>
                        </m:fPr>
                        <m:num>
                          <m:r>
                            <a:rPr lang="es-ES" i="1">
                              <a:latin typeface="Cambria Math"/>
                            </a:rPr>
                            <m:t>1</m:t>
                          </m:r>
                        </m:num>
                        <m:den>
                          <m:r>
                            <a:rPr lang="es-ES" i="1">
                              <a:latin typeface="Cambria Math"/>
                            </a:rPr>
                            <m:t>40</m:t>
                          </m:r>
                        </m:den>
                      </m:f>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f>
                        <m:fPr>
                          <m:ctrlPr>
                            <a:rPr lang="es-ES" i="1">
                              <a:latin typeface="Cambria Math" panose="02040503050406030204" pitchFamily="18" charset="0"/>
                            </a:rPr>
                          </m:ctrlPr>
                        </m:fPr>
                        <m:num>
                          <m:r>
                            <a:rPr lang="es-ES" i="1">
                              <a:latin typeface="Cambria Math"/>
                            </a:rPr>
                            <m:t>1</m:t>
                          </m:r>
                        </m:num>
                        <m:den>
                          <m:r>
                            <a:rPr lang="es-ES" i="1">
                              <a:latin typeface="Cambria Math"/>
                            </a:rPr>
                            <m:t>60</m:t>
                          </m:r>
                        </m:den>
                      </m:f>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m:t>
                      </m:r>
                    </m:oMath>
                  </m:oMathPara>
                </a14:m>
                <a:endParaRPr lang="es-ES" dirty="0">
                  <a:ea typeface="Cambria Math"/>
                </a:endParaRPr>
              </a:p>
              <a:p>
                <a:pPr/>
                <a14:m>
                  <m:oMathPara xmlns:m="http://schemas.openxmlformats.org/officeDocument/2006/math">
                    <m:oMathParaPr>
                      <m:jc m:val="centerGroup"/>
                    </m:oMathParaPr>
                    <m:oMath xmlns:m="http://schemas.openxmlformats.org/officeDocument/2006/math">
                      <m:f>
                        <m:fPr>
                          <m:ctrlPr>
                            <a:rPr lang="es-MX" i="1">
                              <a:latin typeface="Cambria Math" panose="02040503050406030204" pitchFamily="18" charset="0"/>
                            </a:rPr>
                          </m:ctrlPr>
                        </m:fPr>
                        <m:num>
                          <m:r>
                            <a:rPr lang="es-ES" i="1">
                              <a:latin typeface="Cambria Math"/>
                            </a:rPr>
                            <m:t>1</m:t>
                          </m:r>
                        </m:num>
                        <m:den>
                          <m:r>
                            <a:rPr lang="es-ES" i="1">
                              <a:latin typeface="Cambria Math"/>
                            </a:rPr>
                            <m:t>50</m:t>
                          </m:r>
                        </m:den>
                      </m:f>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f>
                        <m:fPr>
                          <m:ctrlPr>
                            <a:rPr lang="es-ES" i="1">
                              <a:latin typeface="Cambria Math" panose="02040503050406030204" pitchFamily="18" charset="0"/>
                            </a:rPr>
                          </m:ctrlPr>
                        </m:fPr>
                        <m:num>
                          <m:r>
                            <a:rPr lang="es-ES" i="1">
                              <a:latin typeface="Cambria Math"/>
                            </a:rPr>
                            <m:t>1</m:t>
                          </m:r>
                        </m:num>
                        <m:den>
                          <m:r>
                            <a:rPr lang="es-ES" i="1">
                              <a:latin typeface="Cambria Math"/>
                            </a:rPr>
                            <m:t>50</m:t>
                          </m:r>
                        </m:den>
                      </m:f>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m:t>
                      </m:r>
                    </m:oMath>
                  </m:oMathPara>
                </a14:m>
                <a:endParaRPr lang="es-MX" dirty="0"/>
              </a:p>
              <a:p>
                <a:r>
                  <a:rPr lang="es-ES" dirty="0"/>
                  <a:t>Con:</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 </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≥0</m:t>
                      </m:r>
                    </m:oMath>
                  </m:oMathPara>
                </a14:m>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144752" y="2204864"/>
                <a:ext cx="2476704" cy="2518190"/>
              </a:xfrm>
              <a:prstGeom prst="rect">
                <a:avLst/>
              </a:prstGeom>
              <a:blipFill>
                <a:blip r:embed="rId2"/>
                <a:stretch>
                  <a:fillRect l="-2217" t="-1695"/>
                </a:stretch>
              </a:blipFill>
            </p:spPr>
            <p:txBody>
              <a:bodyPr/>
              <a:lstStyle/>
              <a:p>
                <a:r>
                  <a:rPr lang="es-MX">
                    <a:noFill/>
                  </a:rPr>
                  <a:t> </a:t>
                </a:r>
              </a:p>
            </p:txBody>
          </p:sp>
        </mc:Fallback>
      </mc:AlternateContent>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3992" y="1930380"/>
            <a:ext cx="4320480" cy="405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Llamada rectangular redondeada"/>
          <p:cNvSpPr/>
          <p:nvPr/>
        </p:nvSpPr>
        <p:spPr bwMode="auto">
          <a:xfrm>
            <a:off x="6744072" y="4869160"/>
            <a:ext cx="1080120" cy="432048"/>
          </a:xfrm>
          <a:prstGeom prst="wedgeRoundRectCallout">
            <a:avLst>
              <a:gd name="adj1" fmla="val -43577"/>
              <a:gd name="adj2" fmla="val 78294"/>
              <a:gd name="adj3" fmla="val 16667"/>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kumimoji="1" lang="es-ES" sz="2400" dirty="0">
                <a:solidFill>
                  <a:schemeClr val="bg2"/>
                </a:solidFill>
                <a:latin typeface="Arial" pitchFamily="34" charset="0"/>
              </a:rPr>
              <a:t>Con z=50</a:t>
            </a:r>
            <a:endParaRPr kumimoji="1" lang="es-MX" sz="2400" dirty="0">
              <a:solidFill>
                <a:schemeClr val="bg2"/>
              </a:solidFill>
              <a:latin typeface="Arial" pitchFamily="34" charset="0"/>
            </a:endParaRPr>
          </a:p>
        </p:txBody>
      </p:sp>
    </p:spTree>
    <p:extLst>
      <p:ext uri="{BB962C8B-B14F-4D97-AF65-F5344CB8AC3E}">
        <p14:creationId xmlns:p14="http://schemas.microsoft.com/office/powerpoint/2010/main" val="22036863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9736" y="1412776"/>
            <a:ext cx="5184576" cy="4867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p:cNvCxnSpPr>
            <a:stCxn id="8" idx="5"/>
          </p:cNvCxnSpPr>
          <p:nvPr/>
        </p:nvCxnSpPr>
        <p:spPr bwMode="auto">
          <a:xfrm>
            <a:off x="5365376" y="4488030"/>
            <a:ext cx="1018657" cy="1533259"/>
          </a:xfrm>
          <a:prstGeom prst="line">
            <a:avLst/>
          </a:prstGeom>
          <a:ln>
            <a:headEnd type="none" w="sm" len="sm"/>
            <a:tailEnd type="none" w="sm" len="sm"/>
          </a:ln>
        </p:spPr>
        <p:style>
          <a:lnRef idx="3">
            <a:schemeClr val="dk1"/>
          </a:lnRef>
          <a:fillRef idx="0">
            <a:schemeClr val="dk1"/>
          </a:fillRef>
          <a:effectRef idx="2">
            <a:schemeClr val="dk1"/>
          </a:effectRef>
          <a:fontRef idx="minor">
            <a:schemeClr val="tx1"/>
          </a:fontRef>
        </p:style>
      </p:cxnSp>
      <p:sp>
        <p:nvSpPr>
          <p:cNvPr id="8" name="7 Elipse"/>
          <p:cNvSpPr/>
          <p:nvPr/>
        </p:nvSpPr>
        <p:spPr bwMode="auto">
          <a:xfrm>
            <a:off x="5303912" y="4365104"/>
            <a:ext cx="72008" cy="144016"/>
          </a:xfrm>
          <a:prstGeom prst="ellipse">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kumimoji="1" lang="es-MX" sz="2400">
              <a:latin typeface="Arial" pitchFamily="34" charset="0"/>
            </a:endParaRPr>
          </a:p>
        </p:txBody>
      </p:sp>
      <p:sp>
        <p:nvSpPr>
          <p:cNvPr id="9" name="8 Elipse"/>
          <p:cNvSpPr/>
          <p:nvPr/>
        </p:nvSpPr>
        <p:spPr bwMode="auto">
          <a:xfrm>
            <a:off x="6312024" y="6021288"/>
            <a:ext cx="144016" cy="144016"/>
          </a:xfrm>
          <a:prstGeom prst="ellipse">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kumimoji="1" lang="es-MX" sz="2400">
              <a:latin typeface="Arial" pitchFamily="34" charset="0"/>
            </a:endParaRPr>
          </a:p>
        </p:txBody>
      </p:sp>
      <p:sp>
        <p:nvSpPr>
          <p:cNvPr id="11" name="10 CuadroTexto"/>
          <p:cNvSpPr txBox="1"/>
          <p:nvPr/>
        </p:nvSpPr>
        <p:spPr>
          <a:xfrm>
            <a:off x="5375920" y="4005064"/>
            <a:ext cx="864096" cy="369332"/>
          </a:xfrm>
          <a:prstGeom prst="rect">
            <a:avLst/>
          </a:prstGeom>
          <a:noFill/>
        </p:spPr>
        <p:txBody>
          <a:bodyPr wrap="square" rtlCol="0">
            <a:spAutoFit/>
          </a:bodyPr>
          <a:lstStyle/>
          <a:p>
            <a:r>
              <a:rPr lang="es-ES" dirty="0">
                <a:solidFill>
                  <a:schemeClr val="bg2"/>
                </a:solidFill>
              </a:rPr>
              <a:t>A</a:t>
            </a:r>
            <a:endParaRPr lang="es-MX" dirty="0">
              <a:solidFill>
                <a:schemeClr val="bg2"/>
              </a:solidFill>
            </a:endParaRPr>
          </a:p>
        </p:txBody>
      </p:sp>
      <p:sp>
        <p:nvSpPr>
          <p:cNvPr id="12" name="11 CuadroTexto"/>
          <p:cNvSpPr txBox="1"/>
          <p:nvPr/>
        </p:nvSpPr>
        <p:spPr>
          <a:xfrm>
            <a:off x="6384032" y="5775647"/>
            <a:ext cx="864096" cy="369332"/>
          </a:xfrm>
          <a:prstGeom prst="rect">
            <a:avLst/>
          </a:prstGeom>
          <a:noFill/>
        </p:spPr>
        <p:txBody>
          <a:bodyPr wrap="square" rtlCol="0">
            <a:spAutoFit/>
          </a:bodyPr>
          <a:lstStyle/>
          <a:p>
            <a:r>
              <a:rPr lang="es-ES" dirty="0">
                <a:solidFill>
                  <a:schemeClr val="bg2"/>
                </a:solidFill>
              </a:rPr>
              <a:t>B</a:t>
            </a:r>
            <a:endParaRPr lang="es-MX" dirty="0">
              <a:solidFill>
                <a:schemeClr val="bg2"/>
              </a:solidFill>
            </a:endParaRPr>
          </a:p>
        </p:txBody>
      </p:sp>
      <p:cxnSp>
        <p:nvCxnSpPr>
          <p:cNvPr id="14" name="13 Conector recto de flecha"/>
          <p:cNvCxnSpPr>
            <a:stCxn id="8" idx="3"/>
          </p:cNvCxnSpPr>
          <p:nvPr/>
        </p:nvCxnSpPr>
        <p:spPr bwMode="auto">
          <a:xfrm flipV="1">
            <a:off x="5314458" y="4005065"/>
            <a:ext cx="1933671" cy="482965"/>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cxnSp>
        <p:nvCxnSpPr>
          <p:cNvPr id="16" name="15 Conector recto de flecha"/>
          <p:cNvCxnSpPr>
            <a:stCxn id="12" idx="1"/>
          </p:cNvCxnSpPr>
          <p:nvPr/>
        </p:nvCxnSpPr>
        <p:spPr bwMode="auto">
          <a:xfrm flipV="1">
            <a:off x="6384032" y="4365105"/>
            <a:ext cx="1008112" cy="1595209"/>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sp>
        <p:nvSpPr>
          <p:cNvPr id="17" name="16 CuadroTexto"/>
          <p:cNvSpPr txBox="1"/>
          <p:nvPr/>
        </p:nvSpPr>
        <p:spPr>
          <a:xfrm>
            <a:off x="7248128" y="3501009"/>
            <a:ext cx="2088232" cy="646331"/>
          </a:xfrm>
          <a:prstGeom prst="rect">
            <a:avLst/>
          </a:prstGeom>
          <a:noFill/>
        </p:spPr>
        <p:txBody>
          <a:bodyPr wrap="square" rtlCol="0">
            <a:spAutoFit/>
          </a:bodyPr>
          <a:lstStyle/>
          <a:p>
            <a:r>
              <a:rPr lang="es-ES" dirty="0">
                <a:solidFill>
                  <a:schemeClr val="bg2"/>
                </a:solidFill>
              </a:rPr>
              <a:t>Soluciones óptimas alternativas</a:t>
            </a:r>
            <a:endParaRPr lang="es-MX" dirty="0">
              <a:solidFill>
                <a:schemeClr val="bg2"/>
              </a:solidFill>
            </a:endParaRPr>
          </a:p>
        </p:txBody>
      </p:sp>
    </p:spTree>
    <p:extLst>
      <p:ext uri="{BB962C8B-B14F-4D97-AF65-F5344CB8AC3E}">
        <p14:creationId xmlns:p14="http://schemas.microsoft.com/office/powerpoint/2010/main" val="7004330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 de PL no factibles</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144752" y="2204865"/>
                <a:ext cx="2476704" cy="3349187"/>
              </a:xfrm>
              <a:prstGeom prst="rect">
                <a:avLst/>
              </a:prstGeom>
              <a:noFill/>
            </p:spPr>
            <p:txBody>
              <a:bodyPr wrap="none" rtlCol="0">
                <a:spAutoFit/>
              </a:bodyPr>
              <a:lstStyle/>
              <a:p>
                <a:r>
                  <a:rPr lang="es-ES" dirty="0">
                    <a:latin typeface="Cambria Math"/>
                  </a:rPr>
                  <a:t>Del problema:</a:t>
                </a:r>
              </a:p>
              <a:p>
                <a:pPr/>
                <a14:m>
                  <m:oMathPara xmlns:m="http://schemas.openxmlformats.org/officeDocument/2006/math">
                    <m:oMathParaPr>
                      <m:jc m:val="centerGroup"/>
                    </m:oMathParaPr>
                    <m:oMath xmlns:m="http://schemas.openxmlformats.org/officeDocument/2006/math">
                      <m:r>
                        <a:rPr lang="es-ES" i="1">
                          <a:latin typeface="Cambria Math"/>
                        </a:rPr>
                        <m:t>𝑀𝑎𝑥</m:t>
                      </m:r>
                      <m:r>
                        <a:rPr lang="es-ES" i="1">
                          <a:latin typeface="Cambria Math"/>
                        </a:rPr>
                        <m:t> </m:t>
                      </m:r>
                      <m:r>
                        <a:rPr lang="es-ES" i="1">
                          <a:latin typeface="Cambria Math"/>
                        </a:rPr>
                        <m:t>𝑍</m:t>
                      </m:r>
                      <m:r>
                        <a:rPr lang="es-ES" i="1">
                          <a:latin typeface="Cambria Math"/>
                        </a:rPr>
                        <m:t>=3</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MX" dirty="0"/>
              </a:p>
              <a:p>
                <a:r>
                  <a:rPr lang="es-ES" dirty="0"/>
                  <a:t>s. a.</a:t>
                </a:r>
              </a:p>
              <a:p>
                <a:pPr/>
                <a14:m>
                  <m:oMathPara xmlns:m="http://schemas.openxmlformats.org/officeDocument/2006/math">
                    <m:oMathParaPr>
                      <m:jc m:val="centerGroup"/>
                    </m:oMathParaPr>
                    <m:oMath xmlns:m="http://schemas.openxmlformats.org/officeDocument/2006/math">
                      <m:f>
                        <m:fPr>
                          <m:ctrlPr>
                            <a:rPr lang="es-MX" i="1">
                              <a:latin typeface="Cambria Math" panose="02040503050406030204" pitchFamily="18" charset="0"/>
                            </a:rPr>
                          </m:ctrlPr>
                        </m:fPr>
                        <m:num>
                          <m:r>
                            <a:rPr lang="es-ES" i="1">
                              <a:latin typeface="Cambria Math"/>
                            </a:rPr>
                            <m:t>1</m:t>
                          </m:r>
                        </m:num>
                        <m:den>
                          <m:r>
                            <a:rPr lang="es-ES" i="1">
                              <a:latin typeface="Cambria Math"/>
                            </a:rPr>
                            <m:t>40</m:t>
                          </m:r>
                        </m:den>
                      </m:f>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f>
                        <m:fPr>
                          <m:ctrlPr>
                            <a:rPr lang="es-ES" i="1">
                              <a:latin typeface="Cambria Math" panose="02040503050406030204" pitchFamily="18" charset="0"/>
                            </a:rPr>
                          </m:ctrlPr>
                        </m:fPr>
                        <m:num>
                          <m:r>
                            <a:rPr lang="es-ES" i="1">
                              <a:latin typeface="Cambria Math"/>
                            </a:rPr>
                            <m:t>1</m:t>
                          </m:r>
                        </m:num>
                        <m:den>
                          <m:r>
                            <a:rPr lang="es-ES" i="1">
                              <a:latin typeface="Cambria Math"/>
                            </a:rPr>
                            <m:t>60</m:t>
                          </m:r>
                        </m:den>
                      </m:f>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m:t>
                      </m:r>
                    </m:oMath>
                  </m:oMathPara>
                </a14:m>
                <a:endParaRPr lang="es-ES" dirty="0">
                  <a:ea typeface="Cambria Math"/>
                </a:endParaRPr>
              </a:p>
              <a:p>
                <a:pPr/>
                <a14:m>
                  <m:oMathPara xmlns:m="http://schemas.openxmlformats.org/officeDocument/2006/math">
                    <m:oMathParaPr>
                      <m:jc m:val="centerGroup"/>
                    </m:oMathParaPr>
                    <m:oMath xmlns:m="http://schemas.openxmlformats.org/officeDocument/2006/math">
                      <m:f>
                        <m:fPr>
                          <m:ctrlPr>
                            <a:rPr lang="es-MX" i="1">
                              <a:latin typeface="Cambria Math" panose="02040503050406030204" pitchFamily="18" charset="0"/>
                            </a:rPr>
                          </m:ctrlPr>
                        </m:fPr>
                        <m:num>
                          <m:r>
                            <a:rPr lang="es-ES" i="1">
                              <a:latin typeface="Cambria Math"/>
                            </a:rPr>
                            <m:t>1</m:t>
                          </m:r>
                        </m:num>
                        <m:den>
                          <m:r>
                            <a:rPr lang="es-ES" i="1">
                              <a:latin typeface="Cambria Math"/>
                            </a:rPr>
                            <m:t>50</m:t>
                          </m:r>
                        </m:den>
                      </m:f>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f>
                        <m:fPr>
                          <m:ctrlPr>
                            <a:rPr lang="es-ES" i="1">
                              <a:latin typeface="Cambria Math" panose="02040503050406030204" pitchFamily="18" charset="0"/>
                            </a:rPr>
                          </m:ctrlPr>
                        </m:fPr>
                        <m:num>
                          <m:r>
                            <a:rPr lang="es-ES" i="1">
                              <a:latin typeface="Cambria Math"/>
                            </a:rPr>
                            <m:t>1</m:t>
                          </m:r>
                        </m:num>
                        <m:den>
                          <m:r>
                            <a:rPr lang="es-ES" i="1">
                              <a:latin typeface="Cambria Math"/>
                            </a:rPr>
                            <m:t>50</m:t>
                          </m:r>
                        </m:den>
                      </m:f>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m:t>
                      </m:r>
                    </m:oMath>
                  </m:oMathPara>
                </a14:m>
                <a:endParaRPr lang="es-MX" dirty="0"/>
              </a:p>
              <a:p>
                <a:endParaRPr lang="es-ES" dirty="0"/>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ea typeface="Cambria Math"/>
                        </a:rPr>
                        <m:t>≥</m:t>
                      </m:r>
                      <m:r>
                        <a:rPr lang="es-ES" i="1">
                          <a:latin typeface="Cambria Math"/>
                          <a:ea typeface="Cambria Math"/>
                        </a:rPr>
                        <m:t>30</m:t>
                      </m:r>
                    </m:oMath>
                  </m:oMathPara>
                </a14:m>
                <a:endParaRPr lang="es-ES" dirty="0">
                  <a:ea typeface="Cambria Math"/>
                </a:endParaRP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2</m:t>
                          </m:r>
                        </m:sub>
                      </m:sSub>
                      <m:r>
                        <a:rPr lang="es-MX" i="1">
                          <a:latin typeface="Cambria Math"/>
                          <a:ea typeface="Cambria Math"/>
                        </a:rPr>
                        <m:t>≥</m:t>
                      </m:r>
                      <m:r>
                        <a:rPr lang="es-ES" i="1">
                          <a:latin typeface="Cambria Math"/>
                          <a:ea typeface="Cambria Math"/>
                        </a:rPr>
                        <m:t>20</m:t>
                      </m:r>
                    </m:oMath>
                  </m:oMathPara>
                </a14:m>
                <a:endParaRPr lang="es-MX" dirty="0"/>
              </a:p>
              <a:p>
                <a:r>
                  <a:rPr lang="es-ES" dirty="0"/>
                  <a:t>Con:</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 </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≥0</m:t>
                      </m:r>
                    </m:oMath>
                  </m:oMathPara>
                </a14:m>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144752" y="2204865"/>
                <a:ext cx="2476704" cy="3349187"/>
              </a:xfrm>
              <a:prstGeom prst="rect">
                <a:avLst/>
              </a:prstGeom>
              <a:blipFill>
                <a:blip r:embed="rId2"/>
                <a:stretch>
                  <a:fillRect l="-2217" t="-1275"/>
                </a:stretch>
              </a:blipFill>
            </p:spPr>
            <p:txBody>
              <a:bodyPr/>
              <a:lstStyle/>
              <a:p>
                <a:r>
                  <a:rPr lang="es-MX">
                    <a:noFill/>
                  </a:rPr>
                  <a:t> </a:t>
                </a:r>
              </a:p>
            </p:txBody>
          </p:sp>
        </mc:Fallback>
      </mc:AlternateContent>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6112" y="2132856"/>
            <a:ext cx="4532337" cy="4369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4" name="3 CuadroTexto"/>
              <p:cNvSpPr txBox="1"/>
              <p:nvPr/>
            </p:nvSpPr>
            <p:spPr>
              <a:xfrm>
                <a:off x="7862280" y="3212977"/>
                <a:ext cx="1546089"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MX" i="1">
                              <a:solidFill>
                                <a:schemeClr val="bg2"/>
                              </a:solidFill>
                              <a:latin typeface="Cambria Math" panose="02040503050406030204" pitchFamily="18" charset="0"/>
                            </a:rPr>
                          </m:ctrlPr>
                        </m:sSubPr>
                        <m:e>
                          <m:r>
                            <a:rPr lang="es-ES" i="1">
                              <a:solidFill>
                                <a:schemeClr val="bg2"/>
                              </a:solidFill>
                              <a:latin typeface="Cambria Math"/>
                            </a:rPr>
                            <m:t>𝑥</m:t>
                          </m:r>
                        </m:e>
                        <m:sub>
                          <m:r>
                            <a:rPr lang="es-ES" i="1">
                              <a:solidFill>
                                <a:schemeClr val="bg2"/>
                              </a:solidFill>
                              <a:latin typeface="Cambria Math"/>
                            </a:rPr>
                            <m:t>1</m:t>
                          </m:r>
                        </m:sub>
                      </m:sSub>
                      <m:r>
                        <a:rPr lang="es-ES" i="1">
                          <a:solidFill>
                            <a:schemeClr val="bg2"/>
                          </a:solidFill>
                          <a:latin typeface="Cambria Math"/>
                          <a:ea typeface="Cambria Math"/>
                        </a:rPr>
                        <m:t>≥30</m:t>
                      </m:r>
                    </m:oMath>
                  </m:oMathPara>
                </a14:m>
                <a:endParaRPr lang="es-ES" dirty="0">
                  <a:solidFill>
                    <a:schemeClr val="bg2"/>
                  </a:solidFill>
                  <a:ea typeface="Cambria Math"/>
                </a:endParaRPr>
              </a:p>
              <a:p>
                <a:endParaRPr lang="es-MX" dirty="0"/>
              </a:p>
            </p:txBody>
          </p:sp>
        </mc:Choice>
        <mc:Fallback>
          <p:sp>
            <p:nvSpPr>
              <p:cNvPr id="4" name="3 CuadroTexto"/>
              <p:cNvSpPr txBox="1">
                <a:spLocks noRot="1" noChangeAspect="1" noMove="1" noResize="1" noEditPoints="1" noAdjustHandles="1" noChangeArrowheads="1" noChangeShapeType="1" noTextEdit="1"/>
              </p:cNvSpPr>
              <p:nvPr/>
            </p:nvSpPr>
            <p:spPr>
              <a:xfrm>
                <a:off x="7862280" y="3212977"/>
                <a:ext cx="1546089" cy="646331"/>
              </a:xfrm>
              <a:prstGeom prst="rect">
                <a:avLst/>
              </a:prstGeom>
              <a:blipFill>
                <a:blip r:embed="rId4"/>
                <a:stretch>
                  <a:fillRect/>
                </a:stretch>
              </a:blipFill>
            </p:spPr>
            <p:txBody>
              <a:bodyPr/>
              <a:lstStyle/>
              <a:p>
                <a:r>
                  <a:rPr lang="es-MX">
                    <a:noFill/>
                  </a:rPr>
                  <a:t> </a:t>
                </a:r>
              </a:p>
            </p:txBody>
          </p:sp>
        </mc:Fallback>
      </mc:AlternateContent>
      <p:cxnSp>
        <p:nvCxnSpPr>
          <p:cNvPr id="6" name="5 Conector recto de flecha"/>
          <p:cNvCxnSpPr/>
          <p:nvPr/>
        </p:nvCxnSpPr>
        <p:spPr bwMode="auto">
          <a:xfrm>
            <a:off x="7392145" y="3501008"/>
            <a:ext cx="470135" cy="0"/>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90482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4697" y="1387986"/>
            <a:ext cx="5832648" cy="564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2 Rectángulo"/>
              <p:cNvSpPr/>
              <p:nvPr/>
            </p:nvSpPr>
            <p:spPr>
              <a:xfrm>
                <a:off x="5438834" y="4479503"/>
                <a:ext cx="102874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a:solidFill>
                                <a:schemeClr val="bg2"/>
                              </a:solidFill>
                              <a:latin typeface="Cambria Math" panose="02040503050406030204" pitchFamily="18" charset="0"/>
                            </a:rPr>
                          </m:ctrlPr>
                        </m:sSubPr>
                        <m:e>
                          <m:r>
                            <a:rPr lang="es-ES" i="1">
                              <a:solidFill>
                                <a:schemeClr val="bg2"/>
                              </a:solidFill>
                              <a:latin typeface="Cambria Math"/>
                            </a:rPr>
                            <m:t>𝑥</m:t>
                          </m:r>
                        </m:e>
                        <m:sub>
                          <m:r>
                            <a:rPr lang="es-ES" i="1">
                              <a:solidFill>
                                <a:schemeClr val="bg2"/>
                              </a:solidFill>
                              <a:latin typeface="Cambria Math"/>
                            </a:rPr>
                            <m:t>2</m:t>
                          </m:r>
                        </m:sub>
                      </m:sSub>
                      <m:r>
                        <a:rPr lang="es-MX" i="1">
                          <a:solidFill>
                            <a:schemeClr val="bg2"/>
                          </a:solidFill>
                          <a:latin typeface="Cambria Math"/>
                          <a:ea typeface="Cambria Math"/>
                        </a:rPr>
                        <m:t>≥</m:t>
                      </m:r>
                      <m:r>
                        <a:rPr lang="es-ES" i="1">
                          <a:solidFill>
                            <a:schemeClr val="bg2"/>
                          </a:solidFill>
                          <a:latin typeface="Cambria Math"/>
                          <a:ea typeface="Cambria Math"/>
                        </a:rPr>
                        <m:t>20</m:t>
                      </m:r>
                    </m:oMath>
                  </m:oMathPara>
                </a14:m>
                <a:endParaRPr lang="es-MX" dirty="0"/>
              </a:p>
            </p:txBody>
          </p:sp>
        </mc:Choice>
        <mc:Fallback>
          <p:sp>
            <p:nvSpPr>
              <p:cNvPr id="3" name="2 Rectángulo"/>
              <p:cNvSpPr>
                <a:spLocks noRot="1" noChangeAspect="1" noMove="1" noResize="1" noEditPoints="1" noAdjustHandles="1" noChangeArrowheads="1" noChangeShapeType="1" noTextEdit="1"/>
              </p:cNvSpPr>
              <p:nvPr/>
            </p:nvSpPr>
            <p:spPr>
              <a:xfrm>
                <a:off x="5438834" y="4479503"/>
                <a:ext cx="1028743" cy="369332"/>
              </a:xfrm>
              <a:prstGeom prst="rect">
                <a:avLst/>
              </a:prstGeom>
              <a:blipFill>
                <a:blip r:embed="rId3"/>
                <a:stretch>
                  <a:fillRect/>
                </a:stretch>
              </a:blipFill>
            </p:spPr>
            <p:txBody>
              <a:bodyPr/>
              <a:lstStyle/>
              <a:p>
                <a:r>
                  <a:rPr lang="es-MX">
                    <a:noFill/>
                  </a:rPr>
                  <a:t> </a:t>
                </a:r>
              </a:p>
            </p:txBody>
          </p:sp>
        </mc:Fallback>
      </mc:AlternateContent>
      <p:cxnSp>
        <p:nvCxnSpPr>
          <p:cNvPr id="5" name="4 Conector recto de flecha"/>
          <p:cNvCxnSpPr>
            <a:endCxn id="3" idx="2"/>
          </p:cNvCxnSpPr>
          <p:nvPr/>
        </p:nvCxnSpPr>
        <p:spPr bwMode="auto">
          <a:xfrm flipH="1" flipV="1">
            <a:off x="5953206" y="4848836"/>
            <a:ext cx="142795" cy="452373"/>
          </a:xfrm>
          <a:prstGeom prst="straightConnector1">
            <a:avLst/>
          </a:prstGeom>
          <a:ln>
            <a:headEnd type="none" w="sm" len="sm"/>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26506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 de PL no acotado</a:t>
            </a:r>
            <a:endParaRPr lang="es-MX" dirty="0"/>
          </a:p>
        </p:txBody>
      </p:sp>
      <mc:AlternateContent xmlns:mc="http://schemas.openxmlformats.org/markup-compatibility/2006">
        <mc:Choice xmlns:a14="http://schemas.microsoft.com/office/drawing/2010/main" Requires="a14">
          <p:sp>
            <p:nvSpPr>
              <p:cNvPr id="3" name="2 CuadroTexto"/>
              <p:cNvSpPr txBox="1"/>
              <p:nvPr/>
            </p:nvSpPr>
            <p:spPr>
              <a:xfrm>
                <a:off x="2207568" y="2060848"/>
                <a:ext cx="3960440" cy="147732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s-ES" i="1">
                          <a:latin typeface="Cambria Math"/>
                        </a:rPr>
                        <m:t>𝑀𝑎𝑥</m:t>
                      </m:r>
                      <m:r>
                        <a:rPr lang="es-ES" i="1">
                          <a:latin typeface="Cambria Math"/>
                        </a:rPr>
                        <m:t> </m:t>
                      </m:r>
                      <m:r>
                        <a:rPr lang="es-ES" i="1">
                          <a:latin typeface="Cambria Math"/>
                        </a:rPr>
                        <m:t>𝑧</m:t>
                      </m:r>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r>
                  <a:rPr lang="es-ES" dirty="0"/>
                  <a:t>s.a.</a:t>
                </a: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≤1</m:t>
                      </m:r>
                    </m:oMath>
                  </m:oMathPara>
                </a14:m>
                <a:endParaRPr lang="es-ES" dirty="0">
                  <a:ea typeface="Cambria Math"/>
                </a:endParaRPr>
              </a:p>
              <a:p>
                <a:pPr/>
                <a14:m>
                  <m:oMathPara xmlns:m="http://schemas.openxmlformats.org/officeDocument/2006/math">
                    <m:oMathParaPr>
                      <m:jc m:val="left"/>
                    </m:oMathParaPr>
                    <m:oMath xmlns:m="http://schemas.openxmlformats.org/officeDocument/2006/math">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≥6</m:t>
                      </m:r>
                    </m:oMath>
                  </m:oMathPara>
                </a14:m>
                <a:endParaRPr lang="es-ES" dirty="0">
                  <a:ea typeface="Cambria Math"/>
                </a:endParaRPr>
              </a:p>
              <a:p>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≥0</m:t>
                      </m:r>
                    </m:oMath>
                  </m:oMathPara>
                </a14:m>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207568" y="2060848"/>
                <a:ext cx="3960440" cy="1477328"/>
              </a:xfrm>
              <a:prstGeom prst="rect">
                <a:avLst/>
              </a:prstGeom>
              <a:blipFill>
                <a:blip r:embed="rId2"/>
                <a:stretch>
                  <a:fillRect l="-1231"/>
                </a:stretch>
              </a:blipFill>
            </p:spPr>
            <p:txBody>
              <a:bodyPr/>
              <a:lstStyle/>
              <a:p>
                <a:r>
                  <a:rPr lang="es-MX">
                    <a:noFill/>
                  </a:rPr>
                  <a:t> </a:t>
                </a:r>
              </a:p>
            </p:txBody>
          </p:sp>
        </mc:Fallback>
      </mc:AlternateContent>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4210" y="1881460"/>
            <a:ext cx="4580223" cy="4499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41988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656" y="1117888"/>
            <a:ext cx="5400600" cy="5416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5879976" y="4509120"/>
            <a:ext cx="2808312" cy="369332"/>
          </a:xfrm>
          <a:prstGeom prst="rect">
            <a:avLst/>
          </a:prstGeom>
          <a:noFill/>
        </p:spPr>
        <p:txBody>
          <a:bodyPr wrap="square" rtlCol="0">
            <a:spAutoFit/>
          </a:bodyPr>
          <a:lstStyle/>
          <a:p>
            <a:r>
              <a:rPr lang="es-ES" dirty="0">
                <a:solidFill>
                  <a:schemeClr val="bg2"/>
                </a:solidFill>
              </a:rPr>
              <a:t>Con z=5</a:t>
            </a:r>
            <a:endParaRPr lang="es-MX" dirty="0">
              <a:solidFill>
                <a:schemeClr val="bg2"/>
              </a:solidFill>
            </a:endParaRPr>
          </a:p>
        </p:txBody>
      </p:sp>
    </p:spTree>
    <p:extLst>
      <p:ext uri="{BB962C8B-B14F-4D97-AF65-F5344CB8AC3E}">
        <p14:creationId xmlns:p14="http://schemas.microsoft.com/office/powerpoint/2010/main" val="35504683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Método Simplex</a:t>
            </a:r>
            <a:endParaRPr lang="es-MX" dirty="0"/>
          </a:p>
        </p:txBody>
      </p:sp>
      <p:sp>
        <p:nvSpPr>
          <p:cNvPr id="3" name="2 Marcador de contenido"/>
          <p:cNvSpPr>
            <a:spLocks noGrp="1"/>
          </p:cNvSpPr>
          <p:nvPr>
            <p:ph idx="1"/>
          </p:nvPr>
        </p:nvSpPr>
        <p:spPr/>
        <p:txBody>
          <a:bodyPr>
            <a:normAutofit/>
          </a:bodyPr>
          <a:lstStyle/>
          <a:p>
            <a:pPr marL="0" indent="0">
              <a:buNone/>
            </a:pPr>
            <a:r>
              <a:rPr lang="es-ES" dirty="0"/>
              <a:t>La mayoría de los problemas producción involucra un gran número de productos y departamentos, lo que origina modelos de muchas variables y restricciones lo que hace imposible el uso del método gráfico para buscar una solución e impráctico el método algebraico .</a:t>
            </a:r>
          </a:p>
          <a:p>
            <a:pPr marL="0" indent="0">
              <a:buNone/>
            </a:pPr>
            <a:r>
              <a:rPr lang="es-ES" dirty="0"/>
              <a:t>Un procedimiento para la solución de este tipo de problemas  es el método simplex, el procedimiento de cálculo que emplea es un proceso iterativo, que da como resultado una serie de soluciones sucesivas hasta encontrar la mejor. </a:t>
            </a:r>
            <a:endParaRPr lang="es-MX" dirty="0"/>
          </a:p>
        </p:txBody>
      </p:sp>
    </p:spTree>
    <p:extLst>
      <p:ext uri="{BB962C8B-B14F-4D97-AF65-F5344CB8AC3E}">
        <p14:creationId xmlns:p14="http://schemas.microsoft.com/office/powerpoint/2010/main" val="1449100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2133600" y="1828800"/>
            <a:ext cx="8153400" cy="3981450"/>
          </a:xfrm>
          <a:prstGeom prst="rect">
            <a:avLst/>
          </a:prstGeom>
          <a:noFill/>
          <a:ln w="9525">
            <a:noFill/>
            <a:miter lim="800000"/>
            <a:headEnd/>
            <a:tailEnd/>
          </a:ln>
        </p:spPr>
        <p:txBody>
          <a:bodyPr>
            <a:spAutoFit/>
          </a:bodyPr>
          <a:lstStyle/>
          <a:p>
            <a:pPr algn="just">
              <a:lnSpc>
                <a:spcPct val="130000"/>
              </a:lnSpc>
            </a:pPr>
            <a:r>
              <a:rPr lang="es-ES_tradnl" sz="2800">
                <a:cs typeface="Tahoma" pitchFamily="34" charset="0"/>
              </a:rPr>
              <a:t>El adjetivo </a:t>
            </a:r>
            <a:r>
              <a:rPr lang="es-ES_tradnl" sz="2800" i="1">
                <a:solidFill>
                  <a:srgbClr val="AFB802"/>
                </a:solidFill>
                <a:cs typeface="Tahoma" pitchFamily="34" charset="0"/>
              </a:rPr>
              <a:t>lineal</a:t>
            </a:r>
            <a:r>
              <a:rPr lang="es-ES_tradnl" sz="2800">
                <a:solidFill>
                  <a:srgbClr val="AFB802"/>
                </a:solidFill>
                <a:cs typeface="Tahoma" pitchFamily="34" charset="0"/>
              </a:rPr>
              <a:t> </a:t>
            </a:r>
            <a:r>
              <a:rPr lang="es-ES_tradnl" sz="2800">
                <a:cs typeface="Tahoma" pitchFamily="34" charset="0"/>
              </a:rPr>
              <a:t>significa que todas las funciones matemáticas del modelo deber ser </a:t>
            </a:r>
            <a:r>
              <a:rPr lang="es-ES_tradnl" sz="2800" i="1">
                <a:cs typeface="Tahoma" pitchFamily="34" charset="0"/>
              </a:rPr>
              <a:t>funciones lineales.</a:t>
            </a:r>
            <a:r>
              <a:rPr lang="es-ES_tradnl" sz="2800">
                <a:cs typeface="Tahoma" pitchFamily="34" charset="0"/>
              </a:rPr>
              <a:t> En este caso, las palabra </a:t>
            </a:r>
            <a:r>
              <a:rPr lang="es-ES_tradnl" sz="2800" b="1" i="1">
                <a:cs typeface="Tahoma" pitchFamily="34" charset="0"/>
              </a:rPr>
              <a:t>programación</a:t>
            </a:r>
            <a:r>
              <a:rPr lang="es-ES_tradnl" sz="2800">
                <a:cs typeface="Tahoma" pitchFamily="34" charset="0"/>
              </a:rPr>
              <a:t> no se refiere a programación en computadoras; en esencia es un sinónimo de </a:t>
            </a:r>
            <a:r>
              <a:rPr lang="es-ES_tradnl" sz="2800" b="1" i="1">
                <a:cs typeface="Tahoma" pitchFamily="34" charset="0"/>
              </a:rPr>
              <a:t>planeación</a:t>
            </a:r>
            <a:r>
              <a:rPr lang="es-ES_tradnl" sz="2800" i="1">
                <a:cs typeface="Tahoma" pitchFamily="34" charset="0"/>
              </a:rPr>
              <a:t>.</a:t>
            </a:r>
            <a:r>
              <a:rPr lang="es-ES_tradnl" sz="2800">
                <a:cs typeface="Tahoma" pitchFamily="34" charset="0"/>
              </a:rPr>
              <a:t> Así, la programación lineal trata la </a:t>
            </a:r>
            <a:r>
              <a:rPr lang="es-ES_tradnl" sz="2800" b="1" i="1">
                <a:cs typeface="Tahoma" pitchFamily="34" charset="0"/>
              </a:rPr>
              <a:t>planeación de las actividades</a:t>
            </a:r>
            <a:r>
              <a:rPr lang="es-ES_tradnl" sz="2800">
                <a:cs typeface="Tahoma" pitchFamily="34" charset="0"/>
              </a:rPr>
              <a:t> para obtener un resultado óptimo.</a:t>
            </a:r>
            <a:endParaRPr lang="es-ES" sz="2800">
              <a:cs typeface="Tahoma" pitchFamily="34" charset="0"/>
            </a:endParaRP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2142591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r>
              <a:rPr lang="es-ES" dirty="0"/>
              <a:t>Una característica básica del método  simplex es que la última solución produce un contribución tan grande o mayor que la solución previa en un problema de maximización, lo que da seguridad de llegar finalmente a la respuesta óptima, este método fue inventado por George </a:t>
            </a:r>
            <a:r>
              <a:rPr lang="es-ES" dirty="0" err="1"/>
              <a:t>Dantzing</a:t>
            </a:r>
            <a:r>
              <a:rPr lang="es-ES" dirty="0"/>
              <a:t> en  1948. </a:t>
            </a:r>
            <a:endParaRPr lang="es-MX" dirty="0"/>
          </a:p>
        </p:txBody>
      </p:sp>
    </p:spTree>
    <p:extLst>
      <p:ext uri="{BB962C8B-B14F-4D97-AF65-F5344CB8AC3E}">
        <p14:creationId xmlns:p14="http://schemas.microsoft.com/office/powerpoint/2010/main" val="41776815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endParaRPr lang="es-ES" dirty="0"/>
          </a:p>
          <a:p>
            <a:pPr marL="0" indent="0" algn="just">
              <a:buNone/>
            </a:pPr>
            <a:r>
              <a:rPr lang="es-ES" dirty="0"/>
              <a:t>El método simplex además de apoyarse en el método de Gauss-</a:t>
            </a:r>
            <a:r>
              <a:rPr lang="es-ES" dirty="0" err="1"/>
              <a:t>Jordan</a:t>
            </a:r>
            <a:r>
              <a:rPr lang="es-ES" dirty="0"/>
              <a:t> para resolver sistemas de ecuaciones lineales también involucra algunos conceptos como:</a:t>
            </a:r>
            <a:endParaRPr lang="es-MX" dirty="0"/>
          </a:p>
        </p:txBody>
      </p:sp>
    </p:spTree>
    <p:extLst>
      <p:ext uri="{BB962C8B-B14F-4D97-AF65-F5344CB8AC3E}">
        <p14:creationId xmlns:p14="http://schemas.microsoft.com/office/powerpoint/2010/main" val="8697317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514350" indent="-514350">
                  <a:buFont typeface="+mj-lt"/>
                  <a:buAutoNum type="alphaLcParenR"/>
                </a:pPr>
                <a:r>
                  <a:rPr lang="es-ES" dirty="0"/>
                  <a:t>Variable de holgura: se agrega cuando se trata de restricciones del tipo </a:t>
                </a:r>
                <a14:m>
                  <m:oMath xmlns:m="http://schemas.openxmlformats.org/officeDocument/2006/math">
                    <m:r>
                      <a:rPr lang="es-ES" i="1" smtClean="0">
                        <a:latin typeface="Cambria Math"/>
                        <a:ea typeface="Cambria Math"/>
                      </a:rPr>
                      <m:t>≤</m:t>
                    </m:r>
                    <m:r>
                      <a:rPr lang="es-ES" b="0" i="0" smtClean="0">
                        <a:latin typeface="Cambria Math"/>
                        <a:ea typeface="Cambria Math"/>
                      </a:rPr>
                      <m:t>, </m:t>
                    </m:r>
                  </m:oMath>
                </a14:m>
                <a:r>
                  <a:rPr lang="es-MX" dirty="0"/>
                  <a:t> y se denotan con la letra </a:t>
                </a:r>
                <a14:m>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𝑠</m:t>
                        </m:r>
                      </m:e>
                      <m:sub>
                        <m:r>
                          <a:rPr lang="es-ES" b="0" i="1" smtClean="0">
                            <a:latin typeface="Cambria Math"/>
                          </a:rPr>
                          <m:t>𝑖</m:t>
                        </m:r>
                      </m:sub>
                    </m:sSub>
                    <m:r>
                      <a:rPr lang="es-ES" b="0" i="0" smtClean="0">
                        <a:latin typeface="Cambria Math"/>
                      </a:rPr>
                      <m:t>, </m:t>
                    </m:r>
                  </m:oMath>
                </a14:m>
                <a:r>
                  <a:rPr lang="es-MX" dirty="0"/>
                  <a:t>donde </a:t>
                </a:r>
                <a:r>
                  <a:rPr lang="es-MX" i="1" dirty="0"/>
                  <a:t>i </a:t>
                </a:r>
                <a:r>
                  <a:rPr lang="es-MX" dirty="0"/>
                  <a:t>indica el renglón de la restricción, ejemplo:</a:t>
                </a:r>
              </a:p>
              <a:p>
                <a:pPr marL="0" indent="0">
                  <a:buNone/>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ea typeface="Cambria Math"/>
                        </a:rPr>
                        <m:t>≤30</m:t>
                      </m:r>
                    </m:oMath>
                  </m:oMathPara>
                </a14:m>
                <a:endParaRPr lang="es-ES" dirty="0"/>
              </a:p>
              <a:p>
                <a:pPr marL="0" indent="0">
                  <a:buNone/>
                </a:pPr>
                <a:r>
                  <a:rPr lang="es-ES" dirty="0"/>
                  <a:t>Se transforma en:</a:t>
                </a:r>
              </a:p>
              <a:p>
                <a:pPr marL="0" indent="0">
                  <a:buNone/>
                </a:pPr>
                <a:endParaRPr lang="es-ES" dirty="0"/>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𝑠</m:t>
                          </m:r>
                        </m:e>
                        <m:sub>
                          <m:r>
                            <a:rPr lang="es-ES" b="0" i="1" smtClean="0">
                              <a:latin typeface="Cambria Math"/>
                            </a:rPr>
                            <m:t>1</m:t>
                          </m:r>
                        </m:sub>
                      </m:sSub>
                      <m:r>
                        <a:rPr lang="es-ES" b="0" i="1" smtClean="0">
                          <a:latin typeface="Cambria Math"/>
                        </a:rPr>
                        <m:t>=</m:t>
                      </m:r>
                      <m:r>
                        <a:rPr lang="es-ES" i="1">
                          <a:latin typeface="Cambria Math"/>
                          <a:ea typeface="Cambria Math"/>
                        </a:rPr>
                        <m:t>30</m:t>
                      </m:r>
                    </m:oMath>
                  </m:oMathPara>
                </a14:m>
                <a:endParaRPr lang="es-ES"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a:stretch>
              </a:blipFill>
            </p:spPr>
            <p:txBody>
              <a:bodyPr/>
              <a:lstStyle/>
              <a:p>
                <a:r>
                  <a:rPr lang="es-MX">
                    <a:noFill/>
                  </a:rPr>
                  <a:t> </a:t>
                </a:r>
              </a:p>
            </p:txBody>
          </p:sp>
        </mc:Fallback>
      </mc:AlternateContent>
    </p:spTree>
    <p:extLst>
      <p:ext uri="{BB962C8B-B14F-4D97-AF65-F5344CB8AC3E}">
        <p14:creationId xmlns:p14="http://schemas.microsoft.com/office/powerpoint/2010/main" val="28645621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514350" indent="-514350">
                  <a:buFont typeface="+mj-lt"/>
                  <a:buAutoNum type="alphaLcParenR" startAt="2"/>
                </a:pPr>
                <a:r>
                  <a:rPr lang="es-ES" dirty="0"/>
                  <a:t>Variable de excedencia: se resta cuando se trata de restricciones del tipo </a:t>
                </a:r>
                <a14:m>
                  <m:oMath xmlns:m="http://schemas.openxmlformats.org/officeDocument/2006/math">
                    <m:r>
                      <a:rPr lang="es-ES" i="1" smtClean="0">
                        <a:latin typeface="Cambria Math"/>
                        <a:ea typeface="Cambria Math"/>
                      </a:rPr>
                      <m:t>≥</m:t>
                    </m:r>
                    <m:r>
                      <a:rPr lang="es-ES">
                        <a:latin typeface="Cambria Math"/>
                        <a:ea typeface="Cambria Math"/>
                      </a:rPr>
                      <m:t>, </m:t>
                    </m:r>
                  </m:oMath>
                </a14:m>
                <a:r>
                  <a:rPr lang="es-MX" dirty="0"/>
                  <a:t> y se denotan con la letra </a:t>
                </a:r>
                <a14:m>
                  <m:oMath xmlns:m="http://schemas.openxmlformats.org/officeDocument/2006/math">
                    <m:sSub>
                      <m:sSubPr>
                        <m:ctrlPr>
                          <a:rPr lang="es-MX" i="1">
                            <a:latin typeface="Cambria Math" panose="02040503050406030204" pitchFamily="18" charset="0"/>
                          </a:rPr>
                        </m:ctrlPr>
                      </m:sSubPr>
                      <m:e>
                        <m:r>
                          <a:rPr lang="es-ES" b="0" i="1" smtClean="0">
                            <a:latin typeface="Cambria Math"/>
                          </a:rPr>
                          <m:t>𝑒</m:t>
                        </m:r>
                      </m:e>
                      <m:sub>
                        <m:r>
                          <a:rPr lang="es-ES" i="1">
                            <a:latin typeface="Cambria Math"/>
                          </a:rPr>
                          <m:t>𝑖</m:t>
                        </m:r>
                      </m:sub>
                    </m:sSub>
                    <m:r>
                      <a:rPr lang="es-ES">
                        <a:latin typeface="Cambria Math"/>
                      </a:rPr>
                      <m:t>, </m:t>
                    </m:r>
                  </m:oMath>
                </a14:m>
                <a:r>
                  <a:rPr lang="es-MX" dirty="0"/>
                  <a:t>donde </a:t>
                </a:r>
                <a:r>
                  <a:rPr lang="es-MX" i="1" dirty="0"/>
                  <a:t>i </a:t>
                </a:r>
                <a:r>
                  <a:rPr lang="es-MX" dirty="0"/>
                  <a:t>indica el renglón de la restricción, ejemplo:</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smtClean="0">
                          <a:latin typeface="Cambria Math"/>
                          <a:ea typeface="Cambria Math"/>
                        </a:rPr>
                        <m:t>≥</m:t>
                      </m:r>
                      <m:r>
                        <a:rPr lang="es-ES" i="1">
                          <a:latin typeface="Cambria Math"/>
                          <a:ea typeface="Cambria Math"/>
                        </a:rPr>
                        <m:t>3</m:t>
                      </m:r>
                      <m:r>
                        <a:rPr lang="es-ES" b="0" i="1" smtClean="0">
                          <a:latin typeface="Cambria Math"/>
                          <a:ea typeface="Cambria Math"/>
                        </a:rPr>
                        <m:t>3</m:t>
                      </m:r>
                    </m:oMath>
                  </m:oMathPara>
                </a14:m>
                <a:endParaRPr lang="es-ES" dirty="0"/>
              </a:p>
              <a:p>
                <a:pPr marL="0" indent="0">
                  <a:buNone/>
                </a:pPr>
                <a:r>
                  <a:rPr lang="es-ES" dirty="0"/>
                  <a:t>Se transforma en:</a:t>
                </a:r>
              </a:p>
              <a:p>
                <a:pPr marL="0" indent="0">
                  <a:buNone/>
                </a:pPr>
                <a:endParaRPr lang="es-ES" dirty="0"/>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b="0" i="1" smtClean="0">
                          <a:latin typeface="Cambria Math"/>
                        </a:rPr>
                        <m:t>−</m:t>
                      </m:r>
                      <m:sSub>
                        <m:sSubPr>
                          <m:ctrlPr>
                            <a:rPr lang="es-ES" i="1">
                              <a:latin typeface="Cambria Math" panose="02040503050406030204" pitchFamily="18" charset="0"/>
                            </a:rPr>
                          </m:ctrlPr>
                        </m:sSubPr>
                        <m:e>
                          <m:r>
                            <a:rPr lang="es-ES" b="0" i="1" smtClean="0">
                              <a:latin typeface="Cambria Math"/>
                            </a:rPr>
                            <m:t>𝑒</m:t>
                          </m:r>
                        </m:e>
                        <m:sub>
                          <m:r>
                            <a:rPr lang="es-ES" i="1">
                              <a:latin typeface="Cambria Math"/>
                            </a:rPr>
                            <m:t>1</m:t>
                          </m:r>
                        </m:sub>
                      </m:sSub>
                      <m:r>
                        <a:rPr lang="es-ES" i="1">
                          <a:latin typeface="Cambria Math"/>
                        </a:rPr>
                        <m:t>=</m:t>
                      </m:r>
                      <m:r>
                        <a:rPr lang="es-ES" i="1">
                          <a:latin typeface="Cambria Math"/>
                          <a:ea typeface="Cambria Math"/>
                        </a:rPr>
                        <m:t>3</m:t>
                      </m:r>
                      <m:r>
                        <a:rPr lang="es-MX" b="0" i="1" smtClean="0">
                          <a:latin typeface="Cambria Math" panose="02040503050406030204" pitchFamily="18" charset="0"/>
                          <a:ea typeface="Cambria Math"/>
                        </a:rPr>
                        <m:t>3</m:t>
                      </m:r>
                    </m:oMath>
                  </m:oMathPara>
                </a14:m>
                <a:endParaRPr lang="es-ES" dirty="0"/>
              </a:p>
              <a:p>
                <a:pPr marL="0" indent="0">
                  <a:buNone/>
                </a:pPr>
                <a:endParaRPr lang="es-MX" dirty="0"/>
              </a:p>
              <a:p>
                <a:pPr marL="0" indent="0">
                  <a:buNone/>
                </a:pPr>
                <a:endParaRPr lang="es-MX" dirty="0"/>
              </a:p>
              <a:p>
                <a:pPr marL="514350" indent="-514350">
                  <a:buFont typeface="+mj-lt"/>
                  <a:buAutoNum type="alphaLcParenR" startAt="2"/>
                </a:pPr>
                <a:endParaRPr lang="es-ES"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17243112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981200" y="696064"/>
                <a:ext cx="8229600" cy="4389120"/>
              </a:xfrm>
            </p:spPr>
            <p:txBody>
              <a:bodyPr>
                <a:noAutofit/>
              </a:bodyPr>
              <a:lstStyle/>
              <a:p>
                <a:pPr marL="514350" indent="-514350">
                  <a:buFont typeface="+mj-lt"/>
                  <a:buAutoNum type="alphaLcParenR" startAt="3"/>
                </a:pPr>
                <a:r>
                  <a:rPr lang="es-ES" dirty="0"/>
                  <a:t>Variable irrestricta: cuando las variables de decisión no están restringidas a un valor:</a:t>
                </a:r>
              </a:p>
              <a:p>
                <a:pPr marL="0" indent="0">
                  <a:buNone/>
                </a:pPr>
                <a:r>
                  <a:rPr lang="es-MX" dirty="0"/>
                  <a:t>ejemplo:</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≥33</m:t>
                      </m:r>
                    </m:oMath>
                  </m:oMathPara>
                </a14:m>
                <a:endParaRPr lang="es-MX" dirty="0"/>
              </a:p>
              <a:p>
                <a:pPr marL="0" indent="0">
                  <a:buNone/>
                </a:pPr>
                <a:r>
                  <a:rPr lang="es-ES" dirty="0"/>
                  <a:t>Con </a:t>
                </a:r>
                <a14:m>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b="0" i="1" smtClean="0">
                        <a:latin typeface="Cambria Math"/>
                      </a:rPr>
                      <m:t> </m:t>
                    </m:r>
                    <m:r>
                      <a:rPr lang="es-ES" b="0" i="1" smtClean="0">
                        <a:latin typeface="Cambria Math"/>
                      </a:rPr>
                      <m:t>𝑦</m:t>
                    </m:r>
                    <m:r>
                      <a:rPr lang="es-ES" b="0" i="1" smtClean="0">
                        <a:latin typeface="Cambria Math"/>
                      </a:rPr>
                      <m:t> </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a14:m>
                <a:r>
                  <a:rPr lang="es-MX" dirty="0"/>
                  <a:t> irrestrictas</a:t>
                </a:r>
              </a:p>
              <a:p>
                <a:pPr marL="0" indent="0">
                  <a:buNone/>
                </a:pPr>
                <a:r>
                  <a:rPr lang="es-ES" dirty="0"/>
                  <a:t>En este caso se realiza la sustitución con:</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b="0" i="1" smtClean="0">
                                  <a:latin typeface="Cambria Math"/>
                                </a:rPr>
                                <m:t>+</m:t>
                              </m:r>
                            </m:sup>
                          </m:sSubSup>
                        </m:e>
                        <m:sub>
                          <m:r>
                            <a:rPr lang="es-ES" b="0" i="1" smtClean="0">
                              <a:latin typeface="Cambria Math"/>
                            </a:rPr>
                            <m:t>1</m:t>
                          </m:r>
                        </m:sub>
                      </m:sSub>
                      <m:r>
                        <a:rPr lang="es-ES" b="0" i="1" smtClean="0">
                          <a:latin typeface="Cambria Math"/>
                        </a:rPr>
                        <m:t>−</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b="0" i="1" smtClean="0">
                                  <a:latin typeface="Cambria Math"/>
                                </a:rPr>
                                <m:t>−</m:t>
                              </m:r>
                            </m:sup>
                          </m:sSubSup>
                        </m:e>
                        <m:sub>
                          <m:r>
                            <a:rPr lang="es-ES" b="0" i="1" smtClean="0">
                              <a:latin typeface="Cambria Math"/>
                            </a:rPr>
                            <m:t>1</m:t>
                          </m:r>
                        </m:sub>
                      </m:sSub>
                    </m:oMath>
                  </m:oMathPara>
                </a14:m>
                <a:endParaRPr lang="es-MX" dirty="0"/>
              </a:p>
              <a:p>
                <a:pPr marL="0" indent="0">
                  <a:buNone/>
                </a:pPr>
                <a:r>
                  <a:rPr lang="es-ES" dirty="0"/>
                  <a:t>Y </a:t>
                </a:r>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b="0" i="1" smtClean="0">
                              <a:latin typeface="Cambria Math"/>
                            </a:rPr>
                            <m:t>2</m:t>
                          </m:r>
                        </m:sub>
                      </m:sSub>
                      <m:r>
                        <a:rPr lang="es-ES" i="1">
                          <a:latin typeface="Cambria Math"/>
                        </a:rPr>
                        <m:t>=</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b="0" i="1" smtClean="0">
                              <a:latin typeface="Cambria Math"/>
                            </a:rPr>
                            <m:t>2</m:t>
                          </m:r>
                        </m:sub>
                      </m:sSub>
                      <m:r>
                        <a:rPr lang="es-ES" i="1">
                          <a:latin typeface="Cambria Math"/>
                        </a:rPr>
                        <m:t>−</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b="0" i="1" smtClean="0">
                              <a:latin typeface="Cambria Math"/>
                            </a:rPr>
                            <m:t>2</m:t>
                          </m:r>
                        </m:sub>
                      </m:sSub>
                    </m:oMath>
                  </m:oMathPara>
                </a14:m>
                <a:endParaRPr lang="es-MX" dirty="0"/>
              </a:p>
              <a:p>
                <a:pPr marL="0" indent="0">
                  <a:buNone/>
                </a:pPr>
                <a:r>
                  <a:rPr lang="es-ES" dirty="0"/>
                  <a:t>Por lo que la restricción queda:</a:t>
                </a:r>
              </a:p>
              <a:p>
                <a:pPr marL="0" indent="0" algn="ctr">
                  <a:buNone/>
                </a:pPr>
                <a14:m>
                  <m:oMath xmlns:m="http://schemas.openxmlformats.org/officeDocument/2006/math">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1</m:t>
                        </m:r>
                      </m:sub>
                    </m:sSub>
                  </m:oMath>
                </a14:m>
                <a:r>
                  <a:rPr lang="es-ES" dirty="0"/>
                  <a:t>+</a:t>
                </a:r>
                <a14:m>
                  <m:oMath xmlns:m="http://schemas.openxmlformats.org/officeDocument/2006/math">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2</m:t>
                        </m:r>
                      </m:sub>
                    </m:sSub>
                    <m:r>
                      <a:rPr lang="es-ES" i="1">
                        <a:latin typeface="Cambria Math"/>
                        <a:ea typeface="Cambria Math"/>
                      </a:rPr>
                      <m:t>≥33</m:t>
                    </m:r>
                  </m:oMath>
                </a14:m>
                <a:endParaRPr lang="es-MX" dirty="0"/>
              </a:p>
              <a:p>
                <a:pPr marL="0" indent="0">
                  <a:buNone/>
                </a:pPr>
                <a:r>
                  <a:rPr lang="es-ES" dirty="0"/>
                  <a:t>Con:</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1</m:t>
                          </m:r>
                        </m:sub>
                      </m:sSub>
                      <m:r>
                        <a:rPr lang="es-ES" b="0" i="1" smtClean="0">
                          <a:latin typeface="Cambria Math"/>
                        </a:rPr>
                        <m:t>,  </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1</m:t>
                          </m:r>
                        </m:sub>
                      </m:sSub>
                      <m:r>
                        <a:rPr lang="es-ES" b="0" i="0" smtClean="0">
                          <a:latin typeface="Cambria Math"/>
                        </a:rPr>
                        <m:t>,  </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2</m:t>
                          </m:r>
                        </m:sub>
                      </m:sSub>
                      <m:r>
                        <a:rPr lang="es-ES" b="0" i="1" smtClean="0">
                          <a:latin typeface="Cambria Math"/>
                        </a:rPr>
                        <m:t>,  </m:t>
                      </m:r>
                      <m:sSub>
                        <m:sSubPr>
                          <m:ctrlPr>
                            <a:rPr lang="es-ES" i="1">
                              <a:latin typeface="Cambria Math" panose="02040503050406030204" pitchFamily="18" charset="0"/>
                            </a:rPr>
                          </m:ctrlPr>
                        </m:sSubPr>
                        <m:e>
                          <m:sSubSup>
                            <m:sSubSupPr>
                              <m:ctrlPr>
                                <a:rPr lang="es-ES" i="1">
                                  <a:latin typeface="Cambria Math" panose="02040503050406030204" pitchFamily="18" charset="0"/>
                                </a:rPr>
                              </m:ctrlPr>
                            </m:sSubSupPr>
                            <m:e>
                              <m:r>
                                <a:rPr lang="es-ES" i="1">
                                  <a:latin typeface="Cambria Math"/>
                                </a:rPr>
                                <m:t>𝑥</m:t>
                              </m:r>
                            </m:e>
                            <m:sub/>
                            <m:sup>
                              <m:r>
                                <a:rPr lang="es-ES" i="1">
                                  <a:latin typeface="Cambria Math"/>
                                </a:rPr>
                                <m:t>−</m:t>
                              </m:r>
                            </m:sup>
                          </m:sSubSup>
                        </m:e>
                        <m:sub>
                          <m:r>
                            <a:rPr lang="es-ES" i="1">
                              <a:latin typeface="Cambria Math"/>
                            </a:rPr>
                            <m:t>2</m:t>
                          </m:r>
                        </m:sub>
                      </m:sSub>
                      <m:r>
                        <a:rPr lang="es-ES" i="1" smtClean="0">
                          <a:latin typeface="Cambria Math"/>
                          <a:ea typeface="Cambria Math"/>
                        </a:rPr>
                        <m:t>≥</m:t>
                      </m:r>
                      <m:r>
                        <a:rPr lang="es-ES" b="0" i="1" smtClean="0">
                          <a:latin typeface="Cambria Math"/>
                          <a:ea typeface="Cambria Math"/>
                        </a:rPr>
                        <m:t>0</m:t>
                      </m:r>
                    </m:oMath>
                  </m:oMathPara>
                </a14:m>
                <a:endParaRPr lang="es-ES" dirty="0"/>
              </a:p>
              <a:p>
                <a:pPr marL="0" indent="0">
                  <a:buNone/>
                </a:pPr>
                <a:endParaRPr lang="es-MX" dirty="0"/>
              </a:p>
              <a:p>
                <a:pPr marL="0" indent="0">
                  <a:buNone/>
                </a:pPr>
                <a:endParaRPr lang="es-MX"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981200" y="696064"/>
                <a:ext cx="8229600" cy="4389120"/>
              </a:xfrm>
              <a:blipFill>
                <a:blip r:embed="rId2"/>
                <a:stretch>
                  <a:fillRect l="-1333" t="-1111" b="-38889"/>
                </a:stretch>
              </a:blipFill>
            </p:spPr>
            <p:txBody>
              <a:bodyPr/>
              <a:lstStyle/>
              <a:p>
                <a:r>
                  <a:rPr lang="es-MX">
                    <a:noFill/>
                  </a:rPr>
                  <a:t> </a:t>
                </a:r>
              </a:p>
            </p:txBody>
          </p:sp>
        </mc:Fallback>
      </mc:AlternateContent>
    </p:spTree>
    <p:extLst>
      <p:ext uri="{BB962C8B-B14F-4D97-AF65-F5344CB8AC3E}">
        <p14:creationId xmlns:p14="http://schemas.microsoft.com/office/powerpoint/2010/main" val="30968159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514350" indent="-514350">
                  <a:buFont typeface="+mj-lt"/>
                  <a:buAutoNum type="alphaLcParenR" startAt="4"/>
                </a:pPr>
                <a:r>
                  <a:rPr lang="es-ES" dirty="0"/>
                  <a:t>Variable artificial: ayuda a obtener una solución básica factible y su valor es cero, ejemplo:</a:t>
                </a:r>
              </a:p>
              <a:p>
                <a:pPr marL="0" indent="0">
                  <a:buNone/>
                </a:pPr>
                <a:r>
                  <a:rPr lang="es-ES" dirty="0"/>
                  <a:t>Se tienen las siguiente desigualdad:</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≥33</m:t>
                      </m:r>
                    </m:oMath>
                  </m:oMathPara>
                </a14:m>
                <a:endParaRPr lang="es-ES" dirty="0"/>
              </a:p>
              <a:p>
                <a:pPr marL="0" indent="0">
                  <a:buNone/>
                </a:pPr>
                <a:r>
                  <a:rPr lang="es-ES" dirty="0"/>
                  <a:t>Al restar la variable de excedencia se tiene que:</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𝑒</m:t>
                          </m:r>
                        </m:e>
                        <m:sub>
                          <m:r>
                            <a:rPr lang="es-ES" b="0" i="1" smtClean="0">
                              <a:latin typeface="Cambria Math"/>
                            </a:rPr>
                            <m:t>1</m:t>
                          </m:r>
                        </m:sub>
                      </m:sSub>
                      <m:r>
                        <a:rPr lang="es-ES" b="0" i="1" smtClean="0">
                          <a:latin typeface="Cambria Math"/>
                        </a:rPr>
                        <m:t>=</m:t>
                      </m:r>
                      <m:r>
                        <a:rPr lang="es-ES" i="1">
                          <a:latin typeface="Cambria Math"/>
                          <a:ea typeface="Cambria Math"/>
                        </a:rPr>
                        <m:t>33</m:t>
                      </m:r>
                    </m:oMath>
                  </m:oMathPara>
                </a14:m>
                <a:endParaRPr lang="es-ES" dirty="0"/>
              </a:p>
              <a:p>
                <a:pPr marL="0" indent="0">
                  <a:buNone/>
                </a:pPr>
                <a:r>
                  <a:rPr lang="es-ES" dirty="0"/>
                  <a:t>Lo que lleva a obtener una solución no básica factible, porque </a:t>
                </a:r>
                <a14:m>
                  <m:oMath xmlns:m="http://schemas.openxmlformats.org/officeDocument/2006/math">
                    <m:sSub>
                      <m:sSubPr>
                        <m:ctrlPr>
                          <a:rPr lang="es-ES" i="1">
                            <a:latin typeface="Cambria Math" panose="02040503050406030204" pitchFamily="18" charset="0"/>
                          </a:rPr>
                        </m:ctrlPr>
                      </m:sSubPr>
                      <m:e>
                        <m:r>
                          <a:rPr lang="es-ES" i="1">
                            <a:latin typeface="Cambria Math"/>
                          </a:rPr>
                          <m:t>𝑒</m:t>
                        </m:r>
                      </m:e>
                      <m:sub>
                        <m:r>
                          <a:rPr lang="es-ES" i="1">
                            <a:latin typeface="Cambria Math"/>
                          </a:rPr>
                          <m:t>1</m:t>
                        </m:r>
                      </m:sub>
                    </m:sSub>
                    <m:r>
                      <a:rPr lang="es-ES" i="1" smtClean="0">
                        <a:latin typeface="Cambria Math"/>
                        <a:ea typeface="Cambria Math"/>
                      </a:rPr>
                      <m:t>≥</m:t>
                    </m:r>
                    <m:r>
                      <a:rPr lang="es-ES" b="0" i="1" smtClean="0">
                        <a:latin typeface="Cambria Math"/>
                        <a:ea typeface="Cambria Math"/>
                      </a:rPr>
                      <m:t>0</m:t>
                    </m:r>
                  </m:oMath>
                </a14:m>
                <a:r>
                  <a:rPr lang="es-ES" dirty="0"/>
                  <a:t>, por esta situación se agrega una variable artificial  </a:t>
                </a:r>
                <a:r>
                  <a:rPr lang="es-ES" i="1" dirty="0"/>
                  <a:t>R </a:t>
                </a:r>
                <a:r>
                  <a:rPr lang="es-ES" dirty="0"/>
                  <a:t>cuyo valor es cero; por lo que tenemos que;</a:t>
                </a:r>
              </a:p>
              <a:p>
                <a:pPr marL="0" indent="0">
                  <a:buNone/>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𝑒</m:t>
                          </m:r>
                        </m:e>
                        <m:sub>
                          <m:r>
                            <a:rPr lang="es-ES" i="1">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𝑅</m:t>
                          </m:r>
                        </m:e>
                        <m:sub>
                          <m:r>
                            <a:rPr lang="es-ES" b="0" i="1" smtClean="0">
                              <a:latin typeface="Cambria Math"/>
                            </a:rPr>
                            <m:t>1</m:t>
                          </m:r>
                        </m:sub>
                      </m:sSub>
                      <m:r>
                        <a:rPr lang="es-ES" i="1">
                          <a:latin typeface="Cambria Math"/>
                        </a:rPr>
                        <m:t>=</m:t>
                      </m:r>
                      <m:r>
                        <a:rPr lang="es-ES" i="1">
                          <a:latin typeface="Cambria Math"/>
                          <a:ea typeface="Cambria Math"/>
                        </a:rPr>
                        <m:t>33</m:t>
                      </m:r>
                    </m:oMath>
                  </m:oMathPara>
                </a14:m>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a:stretch>
              </a:blipFill>
            </p:spPr>
            <p:txBody>
              <a:bodyPr/>
              <a:lstStyle/>
              <a:p>
                <a:r>
                  <a:rPr lang="es-MX">
                    <a:noFill/>
                  </a:rPr>
                  <a:t> </a:t>
                </a:r>
              </a:p>
            </p:txBody>
          </p:sp>
        </mc:Fallback>
      </mc:AlternateContent>
    </p:spTree>
    <p:extLst>
      <p:ext uri="{BB962C8B-B14F-4D97-AF65-F5344CB8AC3E}">
        <p14:creationId xmlns:p14="http://schemas.microsoft.com/office/powerpoint/2010/main" val="30749718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endParaRPr lang="es-ES" dirty="0"/>
              </a:p>
              <a:p>
                <a:r>
                  <a:rPr lang="es-ES" dirty="0"/>
                  <a:t>De igual manera si tenemos la siguiente restricción:</a:t>
                </a:r>
              </a:p>
              <a:p>
                <a:pPr marL="0" indent="0">
                  <a:buNone/>
                </a:pPr>
                <a14:m>
                  <m:oMathPara xmlns:m="http://schemas.openxmlformats.org/officeDocument/2006/math">
                    <m:oMathParaPr>
                      <m:jc m:val="center"/>
                    </m:oMathParaPr>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5</m:t>
                          </m:r>
                          <m:r>
                            <a:rPr lang="es-ES" b="0" i="1" smtClean="0">
                              <a:latin typeface="Cambria Math"/>
                            </a:rPr>
                            <m:t>𝑥</m:t>
                          </m:r>
                        </m:e>
                        <m:sub>
                          <m:r>
                            <a:rPr lang="es-ES" b="0" i="1" smtClean="0">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4</m:t>
                          </m:r>
                          <m:r>
                            <a:rPr lang="es-ES" b="0" i="1" smtClean="0">
                              <a:latin typeface="Cambria Math"/>
                            </a:rPr>
                            <m:t>𝑥</m:t>
                          </m:r>
                        </m:e>
                        <m:sub>
                          <m:r>
                            <a:rPr lang="es-ES" b="0" i="1" smtClean="0">
                              <a:latin typeface="Cambria Math"/>
                            </a:rPr>
                            <m:t>3</m:t>
                          </m:r>
                        </m:sub>
                      </m:sSub>
                      <m:r>
                        <a:rPr lang="es-ES" b="0" i="1" smtClean="0">
                          <a:latin typeface="Cambria Math"/>
                        </a:rPr>
                        <m:t>=5</m:t>
                      </m:r>
                    </m:oMath>
                  </m:oMathPara>
                </a14:m>
                <a:endParaRPr lang="es-MX" dirty="0"/>
              </a:p>
              <a:p>
                <a:pPr marL="0" indent="0">
                  <a:buNone/>
                </a:pPr>
                <a:r>
                  <a:rPr lang="es-ES" dirty="0"/>
                  <a:t>Tendríamos que agregar una variable artificial, por lo que la restricción quedaría como;</a:t>
                </a:r>
              </a:p>
              <a:p>
                <a:pPr marL="0" indent="0">
                  <a:buNone/>
                </a:pPr>
                <a14:m>
                  <m:oMathPara xmlns:m="http://schemas.openxmlformats.org/officeDocument/2006/math">
                    <m:oMathParaPr>
                      <m:jc m:val="center"/>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5</m:t>
                          </m:r>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4</m:t>
                          </m:r>
                          <m:r>
                            <a:rPr lang="es-ES" i="1">
                              <a:latin typeface="Cambria Math"/>
                            </a:rPr>
                            <m:t>𝑥</m:t>
                          </m:r>
                        </m:e>
                        <m:sub>
                          <m:r>
                            <a:rPr lang="es-ES" i="1">
                              <a:latin typeface="Cambria Math"/>
                            </a:rPr>
                            <m:t>3</m:t>
                          </m:r>
                        </m:sub>
                      </m:sSub>
                      <m:r>
                        <a:rPr lang="es-ES" b="0" i="1" smtClean="0">
                          <a:latin typeface="Cambria Math"/>
                        </a:rPr>
                        <m:t>+</m:t>
                      </m:r>
                      <m:sSub>
                        <m:sSubPr>
                          <m:ctrlPr>
                            <a:rPr lang="es-ES" b="0" i="1" smtClean="0">
                              <a:latin typeface="Cambria Math" panose="02040503050406030204" pitchFamily="18" charset="0"/>
                            </a:rPr>
                          </m:ctrlPr>
                        </m:sSubPr>
                        <m:e>
                          <m:r>
                            <a:rPr lang="es-MX" b="0" i="1" smtClean="0">
                              <a:latin typeface="Cambria Math" panose="02040503050406030204" pitchFamily="18" charset="0"/>
                            </a:rPr>
                            <m:t>𝑅</m:t>
                          </m:r>
                        </m:e>
                        <m:sub>
                          <m:r>
                            <a:rPr lang="es-ES" b="0" i="1" smtClean="0">
                              <a:latin typeface="Cambria Math"/>
                            </a:rPr>
                            <m:t>1</m:t>
                          </m:r>
                        </m:sub>
                      </m:sSub>
                      <m:r>
                        <a:rPr lang="es-ES" i="1">
                          <a:latin typeface="Cambria Math"/>
                        </a:rPr>
                        <m:t>=5</m:t>
                      </m:r>
                    </m:oMath>
                  </m:oMathPara>
                </a14:m>
                <a:endParaRPr lang="es-MX" dirty="0"/>
              </a:p>
              <a:p>
                <a:pPr marL="0" indent="0">
                  <a:buNone/>
                </a:pPr>
                <a:endParaRPr lang="es-ES"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27895277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a:t>
            </a:r>
            <a:endParaRPr lang="es-MX"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981200" y="1935480"/>
                <a:ext cx="8229600" cy="2933680"/>
              </a:xfrm>
            </p:spPr>
            <p:txBody>
              <a:bodyPr/>
              <a:lstStyle/>
              <a:p>
                <a:pPr marL="0" indent="0">
                  <a:buNone/>
                </a:pPr>
                <a:r>
                  <a:rPr lang="es-ES" dirty="0"/>
                  <a:t>Hallar una Solución Inicial Básica Factible del siguiente sistema:</a:t>
                </a:r>
              </a:p>
              <a:p>
                <a:pPr marL="0" indent="0">
                  <a:buNone/>
                </a:pPr>
                <a14:m>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2</m:t>
                        </m:r>
                        <m:r>
                          <a:rPr lang="es-ES" b="0" i="1" smtClean="0">
                            <a:latin typeface="Cambria Math"/>
                          </a:rPr>
                          <m:t>𝑥</m:t>
                        </m:r>
                      </m:e>
                      <m:sub>
                        <m:r>
                          <a:rPr lang="es-ES" b="0" i="1" smtClean="0">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3</m:t>
                        </m:r>
                        <m:r>
                          <a:rPr lang="es-ES" b="0" i="1" smtClean="0">
                            <a:latin typeface="Cambria Math"/>
                          </a:rPr>
                          <m:t>𝑥</m:t>
                        </m:r>
                      </m:e>
                      <m:sub>
                        <m:r>
                          <a:rPr lang="es-ES" b="0" i="1" smtClean="0">
                            <a:latin typeface="Cambria Math"/>
                          </a:rPr>
                          <m:t>3</m:t>
                        </m:r>
                      </m:sub>
                    </m:sSub>
                    <m:r>
                      <a:rPr lang="es-ES" b="0" i="1" smtClean="0">
                        <a:latin typeface="Cambria Math"/>
                      </a:rPr>
                      <m:t>−4</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4</m:t>
                        </m:r>
                      </m:sub>
                    </m:sSub>
                    <m:r>
                      <a:rPr lang="es-ES" b="0" i="1" smtClean="0">
                        <a:latin typeface="Cambria Math"/>
                        <a:ea typeface="Cambria Math"/>
                      </a:rPr>
                      <m:t>≥45</m:t>
                    </m:r>
                  </m:oMath>
                </a14:m>
                <a:r>
                  <a:rPr lang="es-ES" b="0" dirty="0">
                    <a:ea typeface="Cambria Math"/>
                  </a:rPr>
                  <a:t>   (1)</a:t>
                </a:r>
              </a:p>
              <a:p>
                <a:pPr marL="0" indent="0">
                  <a:buNone/>
                </a:pPr>
                <a14:m>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3</m:t>
                        </m:r>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rPr>
                      <m:t>−2</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3</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4</m:t>
                        </m:r>
                      </m:sub>
                    </m:sSub>
                    <m:r>
                      <a:rPr lang="es-ES" b="0" i="1" smtClean="0">
                        <a:latin typeface="Cambria Math"/>
                        <a:ea typeface="Cambria Math"/>
                      </a:rPr>
                      <m:t>≤30</m:t>
                    </m:r>
                  </m:oMath>
                </a14:m>
                <a:r>
                  <a:rPr lang="es-ES" b="0" dirty="0">
                    <a:ea typeface="Cambria Math"/>
                  </a:rPr>
                  <a:t>     (2)</a:t>
                </a:r>
              </a:p>
              <a:p>
                <a:pPr marL="0" indent="0">
                  <a:buNone/>
                </a:pPr>
                <a14:m>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3</m:t>
                        </m:r>
                      </m:sub>
                    </m:sSub>
                    <m:r>
                      <a:rPr lang="es-ES" b="0" i="1" smtClean="0">
                        <a:latin typeface="Cambria Math"/>
                      </a:rPr>
                      <m:t>−2</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4</m:t>
                        </m:r>
                      </m:sub>
                    </m:sSub>
                    <m:r>
                      <a:rPr lang="es-ES" b="0" i="1" smtClean="0">
                        <a:latin typeface="Cambria Math"/>
                      </a:rPr>
                      <m:t>=45</m:t>
                    </m:r>
                  </m:oMath>
                </a14:m>
                <a:r>
                  <a:rPr lang="es-ES" b="0" dirty="0"/>
                  <a:t>       (3)</a:t>
                </a:r>
              </a:p>
              <a:p>
                <a:pPr marL="0" indent="0">
                  <a:buNone/>
                </a:pPr>
                <a:r>
                  <a:rPr lang="es-ES" dirty="0"/>
                  <a:t>Con </a:t>
                </a:r>
                <a14:m>
                  <m:oMath xmlns:m="http://schemas.openxmlformats.org/officeDocument/2006/math">
                    <m:sSub>
                      <m:sSubPr>
                        <m:ctrlPr>
                          <a:rPr lang="es-ES"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3</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4</m:t>
                        </m:r>
                      </m:sub>
                    </m:sSub>
                    <m:r>
                      <a:rPr lang="es-ES" i="1">
                        <a:latin typeface="Cambria Math"/>
                        <a:ea typeface="Cambria Math"/>
                      </a:rPr>
                      <m:t>≥</m:t>
                    </m:r>
                    <m:r>
                      <a:rPr lang="es-ES" b="0" i="1" smtClean="0">
                        <a:latin typeface="Cambria Math"/>
                        <a:ea typeface="Cambria Math"/>
                      </a:rPr>
                      <m:t>0</m:t>
                    </m:r>
                  </m:oMath>
                </a14:m>
                <a:endParaRPr lang="es-MX"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981200" y="1935480"/>
                <a:ext cx="8229600" cy="2933680"/>
              </a:xfrm>
              <a:blipFill>
                <a:blip r:embed="rId2"/>
                <a:stretch>
                  <a:fillRect l="-1333" t="-1871" b="-416"/>
                </a:stretch>
              </a:blipFill>
            </p:spPr>
            <p:txBody>
              <a:bodyPr/>
              <a:lstStyle/>
              <a:p>
                <a:r>
                  <a:rPr lang="es-MX">
                    <a:noFill/>
                  </a:rPr>
                  <a:t> </a:t>
                </a:r>
              </a:p>
            </p:txBody>
          </p:sp>
        </mc:Fallback>
      </mc:AlternateContent>
    </p:spTree>
    <p:extLst>
      <p:ext uri="{BB962C8B-B14F-4D97-AF65-F5344CB8AC3E}">
        <p14:creationId xmlns:p14="http://schemas.microsoft.com/office/powerpoint/2010/main" val="10819339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mc:Choice xmlns:a14="http://schemas.microsoft.com/office/drawing/2010/main" Requires="a14">
          <p:sp>
            <p:nvSpPr>
              <p:cNvPr id="5" name="4 CuadroTexto"/>
              <p:cNvSpPr txBox="1"/>
              <p:nvPr/>
            </p:nvSpPr>
            <p:spPr>
              <a:xfrm>
                <a:off x="2259606" y="2060848"/>
                <a:ext cx="6408712" cy="1600438"/>
              </a:xfrm>
              <a:prstGeom prst="rect">
                <a:avLst/>
              </a:prstGeom>
              <a:noFill/>
            </p:spPr>
            <p:txBody>
              <a:bodyPr wrap="square" rtlCol="0">
                <a:spAutoFit/>
              </a:bodyPr>
              <a:lstStyle/>
              <a:p>
                <a:r>
                  <a:rPr lang="es-ES" sz="2600" dirty="0"/>
                  <a:t>Se tiene que:</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2</m:t>
                          </m:r>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3</m:t>
                          </m:r>
                        </m:sub>
                      </m:sSub>
                      <m:r>
                        <a:rPr lang="es-ES" i="1">
                          <a:latin typeface="Cambria Math"/>
                        </a:rPr>
                        <m:t>−4</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m:t>
                      </m:r>
                      <m:sSub>
                        <m:sSubPr>
                          <m:ctrlPr>
                            <a:rPr lang="es-ES" i="1">
                              <a:latin typeface="Cambria Math" panose="02040503050406030204" pitchFamily="18" charset="0"/>
                            </a:rPr>
                          </m:ctrlPr>
                        </m:sSubPr>
                        <m:e>
                          <m:r>
                            <a:rPr lang="es-ES" i="1">
                              <a:latin typeface="Cambria Math"/>
                            </a:rPr>
                            <m:t>𝑒</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𝑅</m:t>
                          </m:r>
                        </m:e>
                        <m:sub>
                          <m:r>
                            <a:rPr lang="es-ES" i="1">
                              <a:latin typeface="Cambria Math"/>
                            </a:rPr>
                            <m:t>1</m:t>
                          </m:r>
                        </m:sub>
                      </m:sSub>
                      <m:r>
                        <a:rPr lang="es-ES" i="1">
                          <a:latin typeface="Cambria Math"/>
                        </a:rPr>
                        <m:t>=</m:t>
                      </m:r>
                      <m:r>
                        <a:rPr lang="es-ES" i="1">
                          <a:latin typeface="Cambria Math"/>
                          <a:ea typeface="Cambria Math"/>
                        </a:rPr>
                        <m:t>45</m:t>
                      </m:r>
                    </m:oMath>
                  </m:oMathPara>
                </a14:m>
                <a:endParaRPr lang="es-ES" dirty="0">
                  <a:ea typeface="Cambria Math"/>
                </a:endParaRP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3</m:t>
                          </m:r>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3</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m:t>
                      </m:r>
                      <m:sSub>
                        <m:sSubPr>
                          <m:ctrlPr>
                            <a:rPr lang="es-ES" i="1">
                              <a:latin typeface="Cambria Math" panose="02040503050406030204" pitchFamily="18" charset="0"/>
                            </a:rPr>
                          </m:ctrlPr>
                        </m:sSubPr>
                        <m:e>
                          <m:r>
                            <a:rPr lang="es-ES" i="1">
                              <a:latin typeface="Cambria Math"/>
                            </a:rPr>
                            <m:t>𝑠</m:t>
                          </m:r>
                        </m:e>
                        <m:sub>
                          <m:r>
                            <a:rPr lang="es-ES" i="1">
                              <a:latin typeface="Cambria Math"/>
                            </a:rPr>
                            <m:t>2</m:t>
                          </m:r>
                        </m:sub>
                      </m:sSub>
                      <m:r>
                        <a:rPr lang="es-ES" i="1">
                          <a:latin typeface="Cambria Math"/>
                        </a:rPr>
                        <m:t>=</m:t>
                      </m:r>
                      <m:r>
                        <a:rPr lang="es-ES" i="1">
                          <a:latin typeface="Cambria Math"/>
                          <a:ea typeface="Cambria Math"/>
                        </a:rPr>
                        <m:t>30</m:t>
                      </m:r>
                    </m:oMath>
                  </m:oMathPara>
                </a14:m>
                <a:endParaRPr lang="es-ES" dirty="0">
                  <a:ea typeface="Cambria Math"/>
                </a:endParaRP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3</m:t>
                          </m:r>
                        </m:sub>
                      </m:sSub>
                      <m:r>
                        <a:rPr lang="es-ES" i="1">
                          <a:latin typeface="Cambria Math"/>
                        </a:rPr>
                        <m:t>−2</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m:t>
                      </m:r>
                      <m:sSub>
                        <m:sSubPr>
                          <m:ctrlPr>
                            <a:rPr lang="es-ES" i="1">
                              <a:latin typeface="Cambria Math" panose="02040503050406030204" pitchFamily="18" charset="0"/>
                            </a:rPr>
                          </m:ctrlPr>
                        </m:sSubPr>
                        <m:e>
                          <m:r>
                            <a:rPr lang="es-ES" i="1">
                              <a:latin typeface="Cambria Math"/>
                            </a:rPr>
                            <m:t>𝑅</m:t>
                          </m:r>
                        </m:e>
                        <m:sub>
                          <m:r>
                            <a:rPr lang="es-ES" i="1">
                              <a:latin typeface="Cambria Math"/>
                            </a:rPr>
                            <m:t>3</m:t>
                          </m:r>
                        </m:sub>
                      </m:sSub>
                      <m:r>
                        <a:rPr lang="es-ES" i="1">
                          <a:latin typeface="Cambria Math"/>
                        </a:rPr>
                        <m:t>=45</m:t>
                      </m:r>
                    </m:oMath>
                  </m:oMathPara>
                </a14:m>
                <a:endParaRPr lang="es-ES" dirty="0"/>
              </a:p>
              <a:p>
                <a:endParaRPr lang="es-MX" dirty="0"/>
              </a:p>
            </p:txBody>
          </p:sp>
        </mc:Choice>
        <mc:Fallback>
          <p:sp>
            <p:nvSpPr>
              <p:cNvPr id="5" name="4 CuadroTexto"/>
              <p:cNvSpPr txBox="1">
                <a:spLocks noRot="1" noChangeAspect="1" noMove="1" noResize="1" noEditPoints="1" noAdjustHandles="1" noChangeArrowheads="1" noChangeShapeType="1" noTextEdit="1"/>
              </p:cNvSpPr>
              <p:nvPr/>
            </p:nvSpPr>
            <p:spPr>
              <a:xfrm>
                <a:off x="2259606" y="2060848"/>
                <a:ext cx="6408712" cy="1600438"/>
              </a:xfrm>
              <a:prstGeom prst="rect">
                <a:avLst/>
              </a:prstGeom>
              <a:blipFill>
                <a:blip r:embed="rId2"/>
                <a:stretch>
                  <a:fillRect l="-1713" t="-3042"/>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6" name="5 CuadroTexto"/>
              <p:cNvSpPr txBox="1"/>
              <p:nvPr/>
            </p:nvSpPr>
            <p:spPr>
              <a:xfrm>
                <a:off x="2423592" y="3661286"/>
                <a:ext cx="6624736" cy="2862322"/>
              </a:xfrm>
              <a:prstGeom prst="rect">
                <a:avLst/>
              </a:prstGeom>
              <a:noFill/>
            </p:spPr>
            <p:txBody>
              <a:bodyPr wrap="square" rtlCol="0">
                <a:spAutoFit/>
              </a:bodyPr>
              <a:lstStyle/>
              <a:p>
                <a:r>
                  <a:rPr lang="es-ES" dirty="0"/>
                  <a:t>Por lo que para la SIBF, es:</a:t>
                </a:r>
              </a:p>
              <a:p>
                <a:r>
                  <a:rPr lang="es-ES" dirty="0"/>
                  <a:t>Si:</a:t>
                </a:r>
              </a:p>
              <a:p>
                <a:r>
                  <a:rPr lang="es-ES" dirty="0"/>
                  <a:t>De (1)</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3</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m:t>
                      </m:r>
                      <m:sSub>
                        <m:sSubPr>
                          <m:ctrlPr>
                            <a:rPr lang="es-ES" i="1">
                              <a:latin typeface="Cambria Math" panose="02040503050406030204" pitchFamily="18" charset="0"/>
                            </a:rPr>
                          </m:ctrlPr>
                        </m:sSubPr>
                        <m:e>
                          <m:r>
                            <a:rPr lang="es-ES" i="1">
                              <a:latin typeface="Cambria Math"/>
                            </a:rPr>
                            <m:t>𝑒</m:t>
                          </m:r>
                        </m:e>
                        <m:sub>
                          <m:r>
                            <a:rPr lang="es-ES" i="1">
                              <a:latin typeface="Cambria Math"/>
                            </a:rPr>
                            <m:t>1</m:t>
                          </m:r>
                        </m:sub>
                      </m:sSub>
                      <m:r>
                        <a:rPr lang="es-ES" i="1">
                          <a:latin typeface="Cambria Math"/>
                        </a:rPr>
                        <m:t>=0;</m:t>
                      </m:r>
                      <m:r>
                        <a:rPr lang="es-ES" i="1">
                          <a:latin typeface="Cambria Math"/>
                          <a:ea typeface="Cambria Math"/>
                        </a:rPr>
                        <m:t>→</m:t>
                      </m:r>
                      <m:sSub>
                        <m:sSubPr>
                          <m:ctrlPr>
                            <a:rPr lang="es-ES" i="1">
                              <a:latin typeface="Cambria Math" panose="02040503050406030204" pitchFamily="18" charset="0"/>
                              <a:ea typeface="Cambria Math"/>
                            </a:rPr>
                          </m:ctrlPr>
                        </m:sSubPr>
                        <m:e>
                          <m:r>
                            <a:rPr lang="es-ES" i="1">
                              <a:latin typeface="Cambria Math"/>
                              <a:ea typeface="Cambria Math"/>
                            </a:rPr>
                            <m:t>𝑅</m:t>
                          </m:r>
                        </m:e>
                        <m:sub>
                          <m:r>
                            <a:rPr lang="es-ES" i="1">
                              <a:latin typeface="Cambria Math"/>
                              <a:ea typeface="Cambria Math"/>
                            </a:rPr>
                            <m:t>1</m:t>
                          </m:r>
                        </m:sub>
                      </m:sSub>
                      <m:r>
                        <a:rPr lang="es-ES" i="1">
                          <a:latin typeface="Cambria Math"/>
                          <a:ea typeface="Cambria Math"/>
                        </a:rPr>
                        <m:t>=45</m:t>
                      </m:r>
                    </m:oMath>
                  </m:oMathPara>
                </a14:m>
                <a:endParaRPr lang="es-ES" dirty="0"/>
              </a:p>
              <a:p>
                <a:r>
                  <a:rPr lang="es-ES" dirty="0"/>
                  <a:t>De (2)</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3</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=0 ;          </m:t>
                      </m:r>
                      <m:r>
                        <a:rPr lang="es-ES" i="1">
                          <a:latin typeface="Cambria Math"/>
                          <a:ea typeface="Cambria Math"/>
                        </a:rPr>
                        <m:t>→</m:t>
                      </m:r>
                      <m:r>
                        <a:rPr lang="es-ES" i="1">
                          <a:latin typeface="Cambria Math"/>
                        </a:rPr>
                        <m:t> </m:t>
                      </m:r>
                      <m:sSub>
                        <m:sSubPr>
                          <m:ctrlPr>
                            <a:rPr lang="es-ES" i="1">
                              <a:latin typeface="Cambria Math" panose="02040503050406030204" pitchFamily="18" charset="0"/>
                            </a:rPr>
                          </m:ctrlPr>
                        </m:sSubPr>
                        <m:e>
                          <m:r>
                            <a:rPr lang="es-ES" i="1">
                              <a:latin typeface="Cambria Math"/>
                            </a:rPr>
                            <m:t>𝑠</m:t>
                          </m:r>
                        </m:e>
                        <m:sub>
                          <m:r>
                            <a:rPr lang="es-ES" i="1">
                              <a:latin typeface="Cambria Math"/>
                            </a:rPr>
                            <m:t>2</m:t>
                          </m:r>
                        </m:sub>
                      </m:sSub>
                      <m:r>
                        <a:rPr lang="es-ES" i="1">
                          <a:latin typeface="Cambria Math"/>
                        </a:rPr>
                        <m:t>=</m:t>
                      </m:r>
                      <m:r>
                        <a:rPr lang="es-ES" i="1">
                          <a:latin typeface="Cambria Math"/>
                          <a:ea typeface="Cambria Math"/>
                        </a:rPr>
                        <m:t>30</m:t>
                      </m:r>
                    </m:oMath>
                  </m:oMathPara>
                </a14:m>
                <a:endParaRPr lang="es-ES" dirty="0">
                  <a:ea typeface="Cambria Math"/>
                </a:endParaRPr>
              </a:p>
              <a:p>
                <a:r>
                  <a:rPr lang="es-ES" dirty="0"/>
                  <a:t>De (3)</a:t>
                </a:r>
              </a:p>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3</m:t>
                          </m:r>
                        </m:sub>
                      </m:sSub>
                      <m:r>
                        <a:rPr lang="es-ES" i="1">
                          <a:latin typeface="Cambria Math"/>
                        </a:rPr>
                        <m:t>=</m:t>
                      </m:r>
                      <m:sSub>
                        <m:sSubPr>
                          <m:ctrlPr>
                            <a:rPr lang="es-ES" i="1">
                              <a:latin typeface="Cambria Math" panose="02040503050406030204" pitchFamily="18" charset="0"/>
                            </a:rPr>
                          </m:ctrlPr>
                        </m:sSubPr>
                        <m:e>
                          <m:r>
                            <a:rPr lang="es-ES" i="1">
                              <a:latin typeface="Cambria Math"/>
                            </a:rPr>
                            <m:t>𝑥</m:t>
                          </m:r>
                        </m:e>
                        <m:sub>
                          <m:r>
                            <a:rPr lang="es-ES" i="1">
                              <a:latin typeface="Cambria Math"/>
                            </a:rPr>
                            <m:t>4</m:t>
                          </m:r>
                        </m:sub>
                      </m:sSub>
                      <m:r>
                        <a:rPr lang="es-ES" i="1">
                          <a:latin typeface="Cambria Math"/>
                        </a:rPr>
                        <m:t>=0;              </m:t>
                      </m:r>
                      <m:r>
                        <a:rPr lang="es-ES" i="1">
                          <a:latin typeface="Cambria Math"/>
                          <a:ea typeface="Cambria Math"/>
                        </a:rPr>
                        <m:t>→</m:t>
                      </m:r>
                      <m:sSub>
                        <m:sSubPr>
                          <m:ctrlPr>
                            <a:rPr lang="es-ES" i="1">
                              <a:latin typeface="Cambria Math" panose="02040503050406030204" pitchFamily="18" charset="0"/>
                            </a:rPr>
                          </m:ctrlPr>
                        </m:sSubPr>
                        <m:e>
                          <m:r>
                            <a:rPr lang="es-ES" i="1">
                              <a:latin typeface="Cambria Math"/>
                            </a:rPr>
                            <m:t>𝑅</m:t>
                          </m:r>
                        </m:e>
                        <m:sub>
                          <m:r>
                            <a:rPr lang="es-ES" i="1">
                              <a:latin typeface="Cambria Math"/>
                            </a:rPr>
                            <m:t>3</m:t>
                          </m:r>
                        </m:sub>
                      </m:sSub>
                      <m:r>
                        <a:rPr lang="es-ES" i="1">
                          <a:latin typeface="Cambria Math"/>
                        </a:rPr>
                        <m:t>=45</m:t>
                      </m:r>
                    </m:oMath>
                  </m:oMathPara>
                </a14:m>
                <a:endParaRPr lang="es-ES" dirty="0"/>
              </a:p>
              <a:p>
                <a:endParaRPr lang="es-ES" dirty="0"/>
              </a:p>
              <a:p>
                <a:endParaRPr lang="es-MX" dirty="0"/>
              </a:p>
            </p:txBody>
          </p:sp>
        </mc:Choice>
        <mc:Fallback>
          <p:sp>
            <p:nvSpPr>
              <p:cNvPr id="6" name="5 CuadroTexto"/>
              <p:cNvSpPr txBox="1">
                <a:spLocks noRot="1" noChangeAspect="1" noMove="1" noResize="1" noEditPoints="1" noAdjustHandles="1" noChangeArrowheads="1" noChangeShapeType="1" noTextEdit="1"/>
              </p:cNvSpPr>
              <p:nvPr/>
            </p:nvSpPr>
            <p:spPr>
              <a:xfrm>
                <a:off x="2423592" y="3661286"/>
                <a:ext cx="6624736" cy="2862322"/>
              </a:xfrm>
              <a:prstGeom prst="rect">
                <a:avLst/>
              </a:prstGeom>
              <a:blipFill>
                <a:blip r:embed="rId3"/>
                <a:stretch>
                  <a:fillRect l="-829" t="-1279"/>
                </a:stretch>
              </a:blipFill>
            </p:spPr>
            <p:txBody>
              <a:bodyPr/>
              <a:lstStyle/>
              <a:p>
                <a:r>
                  <a:rPr lang="es-MX">
                    <a:noFill/>
                  </a:rPr>
                  <a:t> </a:t>
                </a:r>
              </a:p>
            </p:txBody>
          </p:sp>
        </mc:Fallback>
      </mc:AlternateContent>
    </p:spTree>
    <p:extLst>
      <p:ext uri="{BB962C8B-B14F-4D97-AF65-F5344CB8AC3E}">
        <p14:creationId xmlns:p14="http://schemas.microsoft.com/office/powerpoint/2010/main" val="258454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Por lo tanto:</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buNone/>
                </a:pPr>
                <a:r>
                  <a:rPr lang="es-ES" dirty="0">
                    <a:latin typeface="Cambria Math"/>
                  </a:rPr>
                  <a:t>La SIBF vectorialmente sería:</a:t>
                </a:r>
                <a:endParaRPr lang="es-MX" dirty="0">
                  <a:latin typeface="Cambria Math"/>
                </a:endParaRPr>
              </a:p>
              <a:p>
                <a:pPr marL="0" indent="0">
                  <a:buNone/>
                </a:pPr>
                <a:endParaRPr lang="es-MX" i="1" dirty="0">
                  <a:latin typeface="Cambria Math"/>
                </a:endParaRPr>
              </a:p>
              <a:p>
                <a:pPr marL="0" indent="0">
                  <a:buNone/>
                </a:pPr>
                <a14:m>
                  <m:oMathPara xmlns:m="http://schemas.openxmlformats.org/officeDocument/2006/math">
                    <m:oMathParaPr>
                      <m:jc m:val="centerGroup"/>
                    </m:oMathParaPr>
                    <m:oMath xmlns:m="http://schemas.openxmlformats.org/officeDocument/2006/math">
                      <m:d>
                        <m:dPr>
                          <m:ctrlPr>
                            <a:rPr lang="es-MX" i="1" smtClean="0">
                              <a:latin typeface="Cambria Math" panose="02040503050406030204" pitchFamily="18" charset="0"/>
                            </a:rPr>
                          </m:ctrlPr>
                        </m:dPr>
                        <m:e>
                          <m:m>
                            <m:mPr>
                              <m:mcs>
                                <m:mc>
                                  <m:mcPr>
                                    <m:count m:val="1"/>
                                    <m:mcJc m:val="center"/>
                                  </m:mcPr>
                                </m:mc>
                              </m:mcs>
                              <m:ctrlPr>
                                <a:rPr lang="es-MX" i="1">
                                  <a:latin typeface="Cambria Math" panose="02040503050406030204" pitchFamily="18" charset="0"/>
                                </a:rPr>
                              </m:ctrlPr>
                            </m:mPr>
                            <m:mr>
                              <m:e>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e>
                            </m:mr>
                            <m:mr>
                              <m:e>
                                <m:sSub>
                                  <m:sSubPr>
                                    <m:ctrlPr>
                                      <a:rPr lang="es-MX" i="1">
                                        <a:latin typeface="Cambria Math" panose="02040503050406030204" pitchFamily="18" charset="0"/>
                                      </a:rPr>
                                    </m:ctrlPr>
                                  </m:sSubPr>
                                  <m:e>
                                    <m:r>
                                      <a:rPr lang="es-ES" i="1">
                                        <a:latin typeface="Cambria Math"/>
                                      </a:rPr>
                                      <m:t>𝑥</m:t>
                                    </m:r>
                                  </m:e>
                                  <m:sub>
                                    <m:r>
                                      <a:rPr lang="es-ES" i="1">
                                        <a:latin typeface="Cambria Math"/>
                                      </a:rPr>
                                      <m:t>2</m:t>
                                    </m:r>
                                  </m:sub>
                                </m:sSub>
                              </m:e>
                            </m:mr>
                            <m:mr>
                              <m:e>
                                <m:m>
                                  <m:mPr>
                                    <m:mcs>
                                      <m:mc>
                                        <m:mcPr>
                                          <m:count m:val="1"/>
                                          <m:mcJc m:val="center"/>
                                        </m:mcPr>
                                      </m:mc>
                                    </m:mcs>
                                    <m:ctrlPr>
                                      <a:rPr lang="es-MX" i="1">
                                        <a:latin typeface="Cambria Math" panose="02040503050406030204" pitchFamily="18" charset="0"/>
                                      </a:rPr>
                                    </m:ctrlPr>
                                  </m:mPr>
                                  <m:mr>
                                    <m:e>
                                      <m:sSub>
                                        <m:sSubPr>
                                          <m:ctrlPr>
                                            <a:rPr lang="es-MX" i="1">
                                              <a:latin typeface="Cambria Math" panose="02040503050406030204" pitchFamily="18" charset="0"/>
                                            </a:rPr>
                                          </m:ctrlPr>
                                        </m:sSubPr>
                                        <m:e>
                                          <m:r>
                                            <a:rPr lang="es-ES" i="1">
                                              <a:latin typeface="Cambria Math"/>
                                            </a:rPr>
                                            <m:t>𝑥</m:t>
                                          </m:r>
                                        </m:e>
                                        <m:sub>
                                          <m:r>
                                            <a:rPr lang="es-ES" i="1">
                                              <a:latin typeface="Cambria Math"/>
                                            </a:rPr>
                                            <m:t>3</m:t>
                                          </m:r>
                                        </m:sub>
                                      </m:sSub>
                                    </m:e>
                                  </m:mr>
                                  <m:mr>
                                    <m:e>
                                      <m:sSub>
                                        <m:sSubPr>
                                          <m:ctrlPr>
                                            <a:rPr lang="es-MX" i="1">
                                              <a:latin typeface="Cambria Math" panose="02040503050406030204" pitchFamily="18" charset="0"/>
                                            </a:rPr>
                                          </m:ctrlPr>
                                        </m:sSubPr>
                                        <m:e>
                                          <m:r>
                                            <a:rPr lang="es-ES" i="1">
                                              <a:latin typeface="Cambria Math"/>
                                            </a:rPr>
                                            <m:t>𝑥</m:t>
                                          </m:r>
                                        </m:e>
                                        <m:sub>
                                          <m:r>
                                            <a:rPr lang="es-ES" i="1">
                                              <a:latin typeface="Cambria Math"/>
                                            </a:rPr>
                                            <m:t>4</m:t>
                                          </m:r>
                                        </m:sub>
                                      </m:sSub>
                                    </m:e>
                                  </m:mr>
                                  <m:mr>
                                    <m:e>
                                      <m:m>
                                        <m:mPr>
                                          <m:mcs>
                                            <m:mc>
                                              <m:mcPr>
                                                <m:count m:val="1"/>
                                                <m:mcJc m:val="center"/>
                                              </m:mcPr>
                                            </m:mc>
                                          </m:mcs>
                                          <m:ctrlPr>
                                            <a:rPr lang="es-MX" i="1">
                                              <a:latin typeface="Cambria Math" panose="02040503050406030204" pitchFamily="18" charset="0"/>
                                            </a:rPr>
                                          </m:ctrlPr>
                                        </m:mPr>
                                        <m:mr>
                                          <m:e>
                                            <m:sSub>
                                              <m:sSubPr>
                                                <m:ctrlPr>
                                                  <a:rPr lang="es-MX" i="1">
                                                    <a:latin typeface="Cambria Math" panose="02040503050406030204" pitchFamily="18" charset="0"/>
                                                  </a:rPr>
                                                </m:ctrlPr>
                                              </m:sSubPr>
                                              <m:e>
                                                <m:r>
                                                  <a:rPr lang="es-ES" i="1">
                                                    <a:latin typeface="Cambria Math"/>
                                                  </a:rPr>
                                                  <m:t>𝑡</m:t>
                                                </m:r>
                                              </m:e>
                                              <m:sub>
                                                <m:r>
                                                  <a:rPr lang="es-ES" i="1">
                                                    <a:latin typeface="Cambria Math"/>
                                                  </a:rPr>
                                                  <m:t>1</m:t>
                                                </m:r>
                                              </m:sub>
                                            </m:sSub>
                                          </m:e>
                                        </m:mr>
                                        <m:mr>
                                          <m:e>
                                            <m:sSub>
                                              <m:sSubPr>
                                                <m:ctrlPr>
                                                  <a:rPr lang="es-MX" i="1">
                                                    <a:latin typeface="Cambria Math" panose="02040503050406030204" pitchFamily="18" charset="0"/>
                                                  </a:rPr>
                                                </m:ctrlPr>
                                              </m:sSubPr>
                                              <m:e>
                                                <m:r>
                                                  <a:rPr lang="es-ES" i="1">
                                                    <a:latin typeface="Cambria Math"/>
                                                  </a:rPr>
                                                  <m:t>𝑅</m:t>
                                                </m:r>
                                              </m:e>
                                              <m:sub>
                                                <m:r>
                                                  <a:rPr lang="es-ES" i="1">
                                                    <a:latin typeface="Cambria Math"/>
                                                  </a:rPr>
                                                  <m:t>1</m:t>
                                                </m:r>
                                              </m:sub>
                                            </m:sSub>
                                          </m:e>
                                        </m:mr>
                                        <m:mr>
                                          <m:e>
                                            <m:m>
                                              <m:mPr>
                                                <m:mcs>
                                                  <m:mc>
                                                    <m:mcPr>
                                                      <m:count m:val="1"/>
                                                      <m:mcJc m:val="center"/>
                                                    </m:mcPr>
                                                  </m:mc>
                                                </m:mcs>
                                                <m:ctrlPr>
                                                  <a:rPr lang="es-MX" i="1">
                                                    <a:latin typeface="Cambria Math" panose="02040503050406030204" pitchFamily="18" charset="0"/>
                                                  </a:rPr>
                                                </m:ctrlPr>
                                              </m:mPr>
                                              <m:mr>
                                                <m:e>
                                                  <m:sSub>
                                                    <m:sSubPr>
                                                      <m:ctrlPr>
                                                        <a:rPr lang="es-MX" i="1">
                                                          <a:latin typeface="Cambria Math" panose="02040503050406030204" pitchFamily="18" charset="0"/>
                                                        </a:rPr>
                                                      </m:ctrlPr>
                                                    </m:sSubPr>
                                                    <m:e>
                                                      <m:r>
                                                        <a:rPr lang="es-ES" i="1">
                                                          <a:latin typeface="Cambria Math"/>
                                                        </a:rPr>
                                                        <m:t>𝑆</m:t>
                                                      </m:r>
                                                    </m:e>
                                                    <m:sub>
                                                      <m:r>
                                                        <a:rPr lang="es-ES" i="1">
                                                          <a:latin typeface="Cambria Math"/>
                                                        </a:rPr>
                                                        <m:t>2</m:t>
                                                      </m:r>
                                                    </m:sub>
                                                  </m:sSub>
                                                </m:e>
                                              </m:mr>
                                              <m:mr>
                                                <m:e>
                                                  <m:sSub>
                                                    <m:sSubPr>
                                                      <m:ctrlPr>
                                                        <a:rPr lang="es-MX" i="1">
                                                          <a:latin typeface="Cambria Math" panose="02040503050406030204" pitchFamily="18" charset="0"/>
                                                        </a:rPr>
                                                      </m:ctrlPr>
                                                    </m:sSubPr>
                                                    <m:e>
                                                      <m:r>
                                                        <a:rPr lang="es-ES" i="1">
                                                          <a:latin typeface="Cambria Math"/>
                                                        </a:rPr>
                                                        <m:t>𝑅</m:t>
                                                      </m:r>
                                                    </m:e>
                                                    <m:sub>
                                                      <m:r>
                                                        <a:rPr lang="es-ES" i="1">
                                                          <a:latin typeface="Cambria Math"/>
                                                        </a:rPr>
                                                        <m:t>3</m:t>
                                                      </m:r>
                                                    </m:sub>
                                                  </m:sSub>
                                                </m:e>
                                              </m:mr>
                                            </m:m>
                                          </m:e>
                                        </m:mr>
                                      </m:m>
                                    </m:e>
                                  </m:mr>
                                </m:m>
                              </m:e>
                            </m:mr>
                          </m:m>
                        </m:e>
                      </m:d>
                      <m:r>
                        <a:rPr lang="es-ES" b="0" i="1" smtClean="0">
                          <a:latin typeface="Cambria Math"/>
                        </a:rPr>
                        <m:t>=</m:t>
                      </m:r>
                      <m:d>
                        <m:dPr>
                          <m:ctrlPr>
                            <a:rPr lang="es-MX" i="1">
                              <a:latin typeface="Cambria Math" panose="02040503050406030204" pitchFamily="18" charset="0"/>
                            </a:rPr>
                          </m:ctrlPr>
                        </m:dPr>
                        <m:e>
                          <m:m>
                            <m:mPr>
                              <m:mcs>
                                <m:mc>
                                  <m:mcPr>
                                    <m:count m:val="1"/>
                                    <m:mcJc m:val="center"/>
                                  </m:mcPr>
                                </m:mc>
                              </m:mcs>
                              <m:ctrlPr>
                                <a:rPr lang="es-MX" i="1">
                                  <a:latin typeface="Cambria Math" panose="02040503050406030204" pitchFamily="18" charset="0"/>
                                </a:rPr>
                              </m:ctrlPr>
                            </m:mPr>
                            <m:mr>
                              <m:e>
                                <m:r>
                                  <a:rPr lang="es-ES" b="0" i="1" smtClean="0">
                                    <a:latin typeface="Cambria Math"/>
                                  </a:rPr>
                                  <m:t>0</m:t>
                                </m:r>
                              </m:e>
                            </m:mr>
                            <m:mr>
                              <m:e>
                                <m:r>
                                  <a:rPr lang="es-ES" b="0" i="1" smtClean="0">
                                    <a:latin typeface="Cambria Math"/>
                                  </a:rPr>
                                  <m:t>0</m:t>
                                </m:r>
                              </m:e>
                            </m:mr>
                            <m:mr>
                              <m:e>
                                <m:m>
                                  <m:mPr>
                                    <m:mcs>
                                      <m:mc>
                                        <m:mcPr>
                                          <m:count m:val="1"/>
                                          <m:mcJc m:val="center"/>
                                        </m:mcPr>
                                      </m:mc>
                                    </m:mcs>
                                    <m:ctrlPr>
                                      <a:rPr lang="es-MX" i="1">
                                        <a:latin typeface="Cambria Math" panose="02040503050406030204" pitchFamily="18" charset="0"/>
                                      </a:rPr>
                                    </m:ctrlPr>
                                  </m:mPr>
                                  <m:mr>
                                    <m:e>
                                      <m:r>
                                        <a:rPr lang="es-ES" b="0" i="1" smtClean="0">
                                          <a:latin typeface="Cambria Math"/>
                                        </a:rPr>
                                        <m:t>0</m:t>
                                      </m:r>
                                    </m:e>
                                  </m:mr>
                                  <m:mr>
                                    <m:e>
                                      <m:r>
                                        <a:rPr lang="es-ES" b="0" i="1" smtClean="0">
                                          <a:latin typeface="Cambria Math"/>
                                        </a:rPr>
                                        <m:t>0</m:t>
                                      </m:r>
                                    </m:e>
                                  </m:mr>
                                  <m:mr>
                                    <m:e>
                                      <m:m>
                                        <m:mPr>
                                          <m:mcs>
                                            <m:mc>
                                              <m:mcPr>
                                                <m:count m:val="1"/>
                                                <m:mcJc m:val="center"/>
                                              </m:mcPr>
                                            </m:mc>
                                          </m:mcs>
                                          <m:ctrlPr>
                                            <a:rPr lang="es-MX" i="1">
                                              <a:latin typeface="Cambria Math" panose="02040503050406030204" pitchFamily="18" charset="0"/>
                                            </a:rPr>
                                          </m:ctrlPr>
                                        </m:mPr>
                                        <m:mr>
                                          <m:e>
                                            <m:r>
                                              <a:rPr lang="es-ES" b="0" i="1" smtClean="0">
                                                <a:latin typeface="Cambria Math"/>
                                              </a:rPr>
                                              <m:t>0</m:t>
                                            </m:r>
                                          </m:e>
                                        </m:mr>
                                        <m:mr>
                                          <m:e>
                                            <m:r>
                                              <a:rPr lang="es-ES" b="0" i="1" smtClean="0">
                                                <a:latin typeface="Cambria Math"/>
                                              </a:rPr>
                                              <m:t>45</m:t>
                                            </m:r>
                                          </m:e>
                                        </m:mr>
                                        <m:mr>
                                          <m:e>
                                            <m:m>
                                              <m:mPr>
                                                <m:mcs>
                                                  <m:mc>
                                                    <m:mcPr>
                                                      <m:count m:val="1"/>
                                                      <m:mcJc m:val="center"/>
                                                    </m:mcPr>
                                                  </m:mc>
                                                </m:mcs>
                                                <m:ctrlPr>
                                                  <a:rPr lang="es-MX" i="1">
                                                    <a:latin typeface="Cambria Math" panose="02040503050406030204" pitchFamily="18" charset="0"/>
                                                  </a:rPr>
                                                </m:ctrlPr>
                                              </m:mPr>
                                              <m:mr>
                                                <m:e>
                                                  <m:r>
                                                    <m:rPr>
                                                      <m:brk m:alnAt="7"/>
                                                    </m:rPr>
                                                    <a:rPr lang="es-ES" b="0" i="1" smtClean="0">
                                                      <a:latin typeface="Cambria Math"/>
                                                    </a:rPr>
                                                    <m:t>3</m:t>
                                                  </m:r>
                                                  <m:r>
                                                    <a:rPr lang="es-ES" b="0" i="1" smtClean="0">
                                                      <a:latin typeface="Cambria Math"/>
                                                    </a:rPr>
                                                    <m:t>0</m:t>
                                                  </m:r>
                                                </m:e>
                                              </m:mr>
                                              <m:mr>
                                                <m:e>
                                                  <m:r>
                                                    <a:rPr lang="es-ES" b="0" i="1" smtClean="0">
                                                      <a:latin typeface="Cambria Math"/>
                                                    </a:rPr>
                                                    <m:t>45</m:t>
                                                  </m:r>
                                                </m:e>
                                              </m:mr>
                                            </m:m>
                                          </m:e>
                                        </m:mr>
                                      </m:m>
                                    </m:e>
                                  </m:mr>
                                </m:m>
                              </m:e>
                            </m:mr>
                          </m:m>
                        </m:e>
                      </m:d>
                    </m:oMath>
                  </m:oMathPara>
                </a14:m>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250"/>
                </a:stretch>
              </a:blipFill>
            </p:spPr>
            <p:txBody>
              <a:bodyPr/>
              <a:lstStyle/>
              <a:p>
                <a:r>
                  <a:rPr lang="es-MX">
                    <a:noFill/>
                  </a:rPr>
                  <a:t> </a:t>
                </a:r>
              </a:p>
            </p:txBody>
          </p:sp>
        </mc:Fallback>
      </mc:AlternateContent>
    </p:spTree>
    <p:extLst>
      <p:ext uri="{BB962C8B-B14F-4D97-AF65-F5344CB8AC3E}">
        <p14:creationId xmlns:p14="http://schemas.microsoft.com/office/powerpoint/2010/main" val="2502286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3"/>
          <p:cNvSpPr txBox="1">
            <a:spLocks noChangeArrowheads="1"/>
          </p:cNvSpPr>
          <p:nvPr/>
        </p:nvSpPr>
        <p:spPr bwMode="auto">
          <a:xfrm>
            <a:off x="3962400" y="3124200"/>
            <a:ext cx="1098550" cy="579438"/>
          </a:xfrm>
          <a:prstGeom prst="rect">
            <a:avLst/>
          </a:prstGeom>
          <a:noFill/>
          <a:ln w="9525">
            <a:noFill/>
            <a:miter lim="800000"/>
            <a:headEnd/>
            <a:tailEnd/>
          </a:ln>
        </p:spPr>
        <p:txBody>
          <a:bodyPr>
            <a:spAutoFit/>
          </a:bodyPr>
          <a:lstStyle/>
          <a:p>
            <a:endParaRPr lang="es-MX" sz="3200">
              <a:latin typeface="Times New Roman" pitchFamily="18" charset="0"/>
            </a:endParaRPr>
          </a:p>
        </p:txBody>
      </p:sp>
      <p:sp>
        <p:nvSpPr>
          <p:cNvPr id="27653" name="Text Box 4"/>
          <p:cNvSpPr txBox="1">
            <a:spLocks noChangeArrowheads="1"/>
          </p:cNvSpPr>
          <p:nvPr/>
        </p:nvSpPr>
        <p:spPr bwMode="auto">
          <a:xfrm>
            <a:off x="963562" y="2086894"/>
            <a:ext cx="9207910" cy="5004447"/>
          </a:xfrm>
          <a:prstGeom prst="rect">
            <a:avLst/>
          </a:prstGeom>
          <a:noFill/>
          <a:ln w="9525">
            <a:noFill/>
            <a:miter lim="800000"/>
            <a:headEnd/>
            <a:tailEnd/>
          </a:ln>
        </p:spPr>
        <p:txBody>
          <a:bodyPr wrap="square">
            <a:spAutoFit/>
          </a:bodyPr>
          <a:lstStyle/>
          <a:p>
            <a:pPr marL="457200" indent="-457200" algn="just">
              <a:lnSpc>
                <a:spcPct val="90000"/>
              </a:lnSpc>
              <a:spcBef>
                <a:spcPct val="50000"/>
              </a:spcBef>
            </a:pPr>
            <a:endParaRPr lang="es-ES_tradnl" sz="2800" dirty="0">
              <a:cs typeface="Arial" pitchFamily="34" charset="0"/>
            </a:endParaRPr>
          </a:p>
          <a:p>
            <a:pPr marL="457200" indent="-457200" algn="just">
              <a:lnSpc>
                <a:spcPct val="90000"/>
              </a:lnSpc>
              <a:spcBef>
                <a:spcPct val="50000"/>
              </a:spcBef>
              <a:buFontTx/>
              <a:buAutoNum type="arabicPeriod"/>
            </a:pPr>
            <a:r>
              <a:rPr lang="es-ES_tradnl" sz="2800" b="1" i="1" u="sng" dirty="0">
                <a:solidFill>
                  <a:srgbClr val="AFB802"/>
                </a:solidFill>
                <a:latin typeface="Tahoma" pitchFamily="34" charset="0"/>
                <a:cs typeface="Tahoma" pitchFamily="34" charset="0"/>
              </a:rPr>
              <a:t>Función objetivo.</a:t>
            </a:r>
            <a:r>
              <a:rPr lang="es-ES_tradnl" sz="2800" dirty="0">
                <a:latin typeface="Tahoma" pitchFamily="34" charset="0"/>
                <a:cs typeface="Tahoma" pitchFamily="34" charset="0"/>
              </a:rPr>
              <a:t> Consiste en optimizar el objetivo que persigue una situación la cual es una función lineal de las diferentes actividades del problema, la función objetivo se  maximizar o minimiza.</a:t>
            </a:r>
            <a:endParaRPr lang="es-ES_tradnl" sz="2800" dirty="0">
              <a:cs typeface="Arial" pitchFamily="34" charset="0"/>
            </a:endParaRPr>
          </a:p>
          <a:p>
            <a:pPr marL="457200" indent="-457200" algn="just">
              <a:lnSpc>
                <a:spcPct val="90000"/>
              </a:lnSpc>
              <a:spcBef>
                <a:spcPct val="50000"/>
              </a:spcBef>
              <a:buFontTx/>
              <a:buAutoNum type="arabicPeriod"/>
            </a:pPr>
            <a:r>
              <a:rPr lang="es-ES_tradnl" sz="2800" b="1" i="1" u="sng" dirty="0">
                <a:solidFill>
                  <a:srgbClr val="AFB802"/>
                </a:solidFill>
                <a:latin typeface="Tahoma" pitchFamily="34" charset="0"/>
                <a:cs typeface="Tahoma" pitchFamily="34" charset="0"/>
              </a:rPr>
              <a:t>Variables de decisión.</a:t>
            </a:r>
            <a:r>
              <a:rPr lang="es-ES_tradnl" sz="2800" b="1" dirty="0">
                <a:latin typeface="Tahoma" pitchFamily="34" charset="0"/>
                <a:cs typeface="Tahoma" pitchFamily="34" charset="0"/>
              </a:rPr>
              <a:t> </a:t>
            </a:r>
            <a:r>
              <a:rPr lang="es-ES_tradnl" sz="2800" dirty="0">
                <a:latin typeface="Tahoma" pitchFamily="34" charset="0"/>
                <a:cs typeface="Tahoma" pitchFamily="34" charset="0"/>
              </a:rPr>
              <a:t>Son las incógnitas del problema. La definición de las variables es el punto clave y básicamente consiste en los niveles de todas las actividades que pueden llevarse a cabo en el problema a formular.</a:t>
            </a:r>
            <a:endParaRPr lang="es-ES_tradnl" sz="2800" dirty="0">
              <a:cs typeface="Arial" pitchFamily="34" charset="0"/>
            </a:endParaRPr>
          </a:p>
          <a:p>
            <a:pPr marL="457200" indent="-457200" algn="just">
              <a:lnSpc>
                <a:spcPct val="90000"/>
              </a:lnSpc>
              <a:spcBef>
                <a:spcPct val="50000"/>
              </a:spcBef>
            </a:pPr>
            <a:r>
              <a:rPr lang="es-ES_tradnl" sz="2800" dirty="0">
                <a:latin typeface="Tahoma" pitchFamily="34" charset="0"/>
                <a:cs typeface="Tahoma" pitchFamily="34" charset="0"/>
              </a:rPr>
              <a:t> </a:t>
            </a:r>
            <a:endParaRPr lang="es-ES_tradnl" sz="2800" dirty="0">
              <a:cs typeface="Arial" pitchFamily="34" charset="0"/>
            </a:endParaRPr>
          </a:p>
        </p:txBody>
      </p:sp>
      <p:sp>
        <p:nvSpPr>
          <p:cNvPr id="2" name="Título 1"/>
          <p:cNvSpPr>
            <a:spLocks noGrp="1"/>
          </p:cNvSpPr>
          <p:nvPr>
            <p:ph type="title"/>
          </p:nvPr>
        </p:nvSpPr>
        <p:spPr/>
        <p:txBody>
          <a:bodyPr>
            <a:normAutofit fontScale="90000"/>
          </a:bodyPr>
          <a:lstStyle/>
          <a:p>
            <a:r>
              <a:rPr lang="es-MX" dirty="0"/>
              <a:t>Estructura  de un modelo de programación lineal</a:t>
            </a:r>
          </a:p>
        </p:txBody>
      </p:sp>
    </p:spTree>
    <p:extLst>
      <p:ext uri="{BB962C8B-B14F-4D97-AF65-F5344CB8AC3E}">
        <p14:creationId xmlns:p14="http://schemas.microsoft.com/office/powerpoint/2010/main" val="6354233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1919536" y="1844824"/>
                <a:ext cx="8229600" cy="4389120"/>
              </a:xfrm>
            </p:spPr>
            <p:txBody>
              <a:bodyPr/>
              <a:lstStyle/>
              <a:p>
                <a:pPr marL="514350" indent="-514350">
                  <a:buFont typeface="+mj-lt"/>
                  <a:buAutoNum type="alphaLcParenR" startAt="5"/>
                </a:pPr>
                <a:r>
                  <a:rPr lang="es-ES" dirty="0"/>
                  <a:t>Modelo de programación lineal (MPL) de forma canónica caso máxim0: cuando se tiene un modelo de la forma:</a:t>
                </a:r>
              </a:p>
              <a:p>
                <a:pPr marL="0" indent="0" algn="just">
                  <a:buNone/>
                </a:pPr>
                <a14:m>
                  <m:oMathPara xmlns:m="http://schemas.openxmlformats.org/officeDocument/2006/math">
                    <m:oMathParaPr>
                      <m:jc m:val="left"/>
                    </m:oMathParaPr>
                    <m:oMath xmlns:m="http://schemas.openxmlformats.org/officeDocument/2006/math">
                      <m:r>
                        <a:rPr lang="es-ES" b="0" i="1" smtClean="0">
                          <a:latin typeface="Cambria Math"/>
                        </a:rPr>
                        <m:t>𝑀𝑎𝑥</m:t>
                      </m:r>
                      <m:r>
                        <a:rPr lang="es-ES" b="0" i="1" smtClean="0">
                          <a:latin typeface="Cambria Math"/>
                        </a:rPr>
                        <m:t> </m:t>
                      </m:r>
                      <m:r>
                        <a:rPr lang="es-ES" b="0" i="1" smtClean="0">
                          <a:latin typeface="Cambria Math"/>
                        </a:rPr>
                        <m:t>𝑧</m:t>
                      </m:r>
                      <m:r>
                        <a:rPr lang="es-ES" b="0" i="1" smtClean="0">
                          <a:latin typeface="Cambria Math"/>
                        </a:rPr>
                        <m:t>=</m:t>
                      </m:r>
                      <m:sSup>
                        <m:sSupPr>
                          <m:ctrlPr>
                            <a:rPr lang="es-ES" b="0" i="1" smtClean="0">
                              <a:latin typeface="Cambria Math" panose="02040503050406030204" pitchFamily="18" charset="0"/>
                            </a:rPr>
                          </m:ctrlPr>
                        </m:sSupPr>
                        <m:e>
                          <m:r>
                            <a:rPr lang="es-ES" b="0" i="1" smtClean="0">
                              <a:latin typeface="Cambria Math"/>
                            </a:rPr>
                            <m:t>𝐶</m:t>
                          </m:r>
                        </m:e>
                        <m:sup>
                          <m:r>
                            <a:rPr lang="es-ES" b="0" i="1" smtClean="0">
                              <a:latin typeface="Cambria Math"/>
                            </a:rPr>
                            <m:t>𝑡</m:t>
                          </m:r>
                        </m:sup>
                      </m:sSup>
                      <m:r>
                        <a:rPr lang="es-ES" b="0" i="1" smtClean="0">
                          <a:latin typeface="Cambria Math"/>
                        </a:rPr>
                        <m:t>𝑥</m:t>
                      </m:r>
                    </m:oMath>
                  </m:oMathPara>
                </a14:m>
                <a:endParaRPr lang="es-MX" dirty="0"/>
              </a:p>
              <a:p>
                <a:pPr marL="0" indent="0">
                  <a:buNone/>
                </a:pPr>
                <a:r>
                  <a:rPr lang="es-ES" dirty="0"/>
                  <a:t>s. a.</a:t>
                </a:r>
              </a:p>
              <a:p>
                <a:pPr marL="0" indent="0">
                  <a:buNone/>
                </a:pPr>
                <a14:m>
                  <m:oMathPara xmlns:m="http://schemas.openxmlformats.org/officeDocument/2006/math">
                    <m:oMathParaPr>
                      <m:jc m:val="centerGroup"/>
                    </m:oMathParaPr>
                    <m:oMath xmlns:m="http://schemas.openxmlformats.org/officeDocument/2006/math">
                      <m:r>
                        <a:rPr lang="es-ES" b="0" i="1" smtClean="0">
                          <a:latin typeface="Cambria Math"/>
                        </a:rPr>
                        <m:t>𝐴𝑥</m:t>
                      </m:r>
                      <m:r>
                        <a:rPr lang="es-ES" b="0" i="1" smtClean="0">
                          <a:latin typeface="Cambria Math"/>
                          <a:ea typeface="Cambria Math"/>
                        </a:rPr>
                        <m:t>≤</m:t>
                      </m:r>
                      <m:r>
                        <a:rPr lang="es-ES" b="0" i="1" smtClean="0">
                          <a:latin typeface="Cambria Math"/>
                          <a:ea typeface="Cambria Math"/>
                        </a:rPr>
                        <m:t>𝑏</m:t>
                      </m:r>
                    </m:oMath>
                  </m:oMathPara>
                </a14:m>
                <a:endParaRPr lang="es-ES" b="0" dirty="0">
                  <a:ea typeface="Cambria Math"/>
                </a:endParaRPr>
              </a:p>
              <a:p>
                <a:pPr marL="0" indent="0">
                  <a:buNone/>
                </a:pPr>
                <a:r>
                  <a:rPr lang="es-ES" dirty="0"/>
                  <a:t>Con:</a:t>
                </a:r>
              </a:p>
              <a:p>
                <a:pPr marL="0" indent="0">
                  <a:buNone/>
                </a:pPr>
                <a14:m>
                  <m:oMathPara xmlns:m="http://schemas.openxmlformats.org/officeDocument/2006/math">
                    <m:oMathParaPr>
                      <m:jc m:val="centerGroup"/>
                    </m:oMathParaPr>
                    <m:oMath xmlns:m="http://schemas.openxmlformats.org/officeDocument/2006/math">
                      <m:r>
                        <a:rPr lang="es-ES" b="1" i="1" smtClean="0">
                          <a:latin typeface="Cambria Math"/>
                        </a:rPr>
                        <m:t>𝒙</m:t>
                      </m:r>
                      <m:r>
                        <a:rPr lang="es-ES" b="1" i="1" smtClean="0">
                          <a:latin typeface="Cambria Math"/>
                          <a:ea typeface="Cambria Math"/>
                        </a:rPr>
                        <m:t>≥</m:t>
                      </m:r>
                      <m:r>
                        <a:rPr lang="es-ES" b="1" i="1" smtClean="0">
                          <a:latin typeface="Cambria Math"/>
                          <a:ea typeface="Cambria Math"/>
                        </a:rPr>
                        <m:t>𝟎</m:t>
                      </m:r>
                    </m:oMath>
                  </m:oMathPara>
                </a14:m>
                <a:endParaRPr lang="es-MX" b="1"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1919536" y="1844824"/>
                <a:ext cx="8229600" cy="4389120"/>
              </a:xfrm>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59782544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514350" indent="-514350">
                  <a:buFont typeface="+mj-lt"/>
                  <a:buAutoNum type="alphaLcPeriod" startAt="6"/>
                </a:pPr>
                <a:r>
                  <a:rPr lang="es-ES" dirty="0"/>
                  <a:t>MPL forma canónica caso mínimo: cuando se tiene un modelo de la forma:</a:t>
                </a:r>
              </a:p>
              <a:p>
                <a:pPr marL="0" indent="0" algn="just">
                  <a:buNone/>
                </a:pPr>
                <a:r>
                  <a:rPr lang="es-ES" dirty="0"/>
                  <a:t>Min</a:t>
                </a:r>
                <a14:m>
                  <m:oMath xmlns:m="http://schemas.openxmlformats.org/officeDocument/2006/math">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𝐶</m:t>
                        </m:r>
                      </m:e>
                      <m:sup>
                        <m:r>
                          <a:rPr lang="es-ES" i="1">
                            <a:latin typeface="Cambria Math"/>
                          </a:rPr>
                          <m:t>𝑡</m:t>
                        </m:r>
                      </m:sup>
                    </m:sSup>
                    <m:r>
                      <a:rPr lang="es-ES" i="1">
                        <a:latin typeface="Cambria Math"/>
                      </a:rPr>
                      <m:t>𝑥</m:t>
                    </m:r>
                  </m:oMath>
                </a14:m>
                <a:endParaRPr lang="es-MX" dirty="0"/>
              </a:p>
              <a:p>
                <a:pPr marL="0" indent="0">
                  <a:buNone/>
                </a:pPr>
                <a:r>
                  <a:rPr lang="es-ES" dirty="0"/>
                  <a:t>s. a.</a:t>
                </a:r>
              </a:p>
              <a:p>
                <a:pPr marL="0" indent="0">
                  <a:buNone/>
                </a:pPr>
                <a14:m>
                  <m:oMathPara xmlns:m="http://schemas.openxmlformats.org/officeDocument/2006/math">
                    <m:oMathParaPr>
                      <m:jc m:val="centerGroup"/>
                    </m:oMathParaPr>
                    <m:oMath xmlns:m="http://schemas.openxmlformats.org/officeDocument/2006/math">
                      <m:r>
                        <a:rPr lang="es-ES" i="1">
                          <a:latin typeface="Cambria Math"/>
                        </a:rPr>
                        <m:t>𝐴</m:t>
                      </m:r>
                      <m:r>
                        <a:rPr lang="es-ES" b="1" i="1">
                          <a:latin typeface="Cambria Math"/>
                        </a:rPr>
                        <m:t>𝒙</m:t>
                      </m:r>
                      <m:r>
                        <a:rPr lang="es-ES" i="1" smtClean="0">
                          <a:latin typeface="Cambria Math"/>
                          <a:ea typeface="Cambria Math"/>
                        </a:rPr>
                        <m:t>≥</m:t>
                      </m:r>
                      <m:r>
                        <a:rPr lang="es-ES" i="1">
                          <a:latin typeface="Cambria Math"/>
                          <a:ea typeface="Cambria Math"/>
                        </a:rPr>
                        <m:t>𝑏</m:t>
                      </m:r>
                    </m:oMath>
                  </m:oMathPara>
                </a14:m>
                <a:endParaRPr lang="es-ES" dirty="0">
                  <a:ea typeface="Cambria Math"/>
                </a:endParaRPr>
              </a:p>
              <a:p>
                <a:pPr marL="0" indent="0">
                  <a:buNone/>
                </a:pPr>
                <a:r>
                  <a:rPr lang="es-ES" dirty="0"/>
                  <a:t>Con:</a:t>
                </a:r>
              </a:p>
              <a:p>
                <a:pPr marL="0" indent="0">
                  <a:buNone/>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a:stretch>
              </a:blipFill>
            </p:spPr>
            <p:txBody>
              <a:bodyPr/>
              <a:lstStyle/>
              <a:p>
                <a:r>
                  <a:rPr lang="es-MX">
                    <a:noFill/>
                  </a:rPr>
                  <a:t> </a:t>
                </a:r>
              </a:p>
            </p:txBody>
          </p:sp>
        </mc:Fallback>
      </mc:AlternateContent>
    </p:spTree>
    <p:extLst>
      <p:ext uri="{BB962C8B-B14F-4D97-AF65-F5344CB8AC3E}">
        <p14:creationId xmlns:p14="http://schemas.microsoft.com/office/powerpoint/2010/main" val="38686450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981200" y="1935480"/>
            <a:ext cx="8229600" cy="1133480"/>
          </a:xfrm>
        </p:spPr>
        <p:txBody>
          <a:bodyPr/>
          <a:lstStyle/>
          <a:p>
            <a:pPr marL="514350" indent="-514350">
              <a:buFont typeface="+mj-lt"/>
              <a:buAutoNum type="alphaLcPeriod" startAt="7"/>
            </a:pPr>
            <a:r>
              <a:rPr lang="es-ES" dirty="0"/>
              <a:t>Forma estándar: Un MPL está escrito en su forma estándar si se puede representar  de la forma:</a:t>
            </a:r>
          </a:p>
          <a:p>
            <a:pPr marL="0" indent="0">
              <a:buNone/>
            </a:pPr>
            <a:endParaRPr lang="es-MX" dirty="0"/>
          </a:p>
        </p:txBody>
      </p:sp>
      <mc:AlternateContent xmlns:mc="http://schemas.openxmlformats.org/markup-compatibility/2006">
        <mc:Choice xmlns:a14="http://schemas.microsoft.com/office/drawing/2010/main" Requires="a14">
          <p:sp>
            <p:nvSpPr>
              <p:cNvPr id="6" name="5 CuadroTexto"/>
              <p:cNvSpPr txBox="1"/>
              <p:nvPr/>
            </p:nvSpPr>
            <p:spPr>
              <a:xfrm>
                <a:off x="2279576" y="2996952"/>
                <a:ext cx="2448272" cy="1754326"/>
              </a:xfrm>
              <a:prstGeom prst="rect">
                <a:avLst/>
              </a:prstGeom>
              <a:noFill/>
            </p:spPr>
            <p:txBody>
              <a:bodyPr wrap="square" rtlCol="0">
                <a:spAutoFit/>
              </a:bodyPr>
              <a:lstStyle/>
              <a:p>
                <a:pPr algn="just"/>
                <a14:m>
                  <m:oMathPara xmlns:m="http://schemas.openxmlformats.org/officeDocument/2006/math">
                    <m:oMathParaPr>
                      <m:jc m:val="left"/>
                    </m:oMathParaPr>
                    <m:oMath xmlns:m="http://schemas.openxmlformats.org/officeDocument/2006/math">
                      <m:r>
                        <a:rPr lang="es-ES" i="1">
                          <a:latin typeface="Cambria Math"/>
                        </a:rPr>
                        <m:t>𝑀𝑎𝑥</m:t>
                      </m:r>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𝐶</m:t>
                          </m:r>
                        </m:e>
                        <m:sup>
                          <m:r>
                            <a:rPr lang="es-ES" i="1">
                              <a:latin typeface="Cambria Math"/>
                            </a:rPr>
                            <m:t>𝑡</m:t>
                          </m:r>
                        </m:sup>
                      </m:sSup>
                      <m:r>
                        <a:rPr lang="es-ES" i="1">
                          <a:latin typeface="Cambria Math"/>
                        </a:rPr>
                        <m:t>𝑥</m:t>
                      </m:r>
                    </m:oMath>
                  </m:oMathPara>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6" name="5 CuadroTexto"/>
              <p:cNvSpPr txBox="1">
                <a:spLocks noRot="1" noChangeAspect="1" noMove="1" noResize="1" noEditPoints="1" noAdjustHandles="1" noChangeArrowheads="1" noChangeShapeType="1" noTextEdit="1"/>
              </p:cNvSpPr>
              <p:nvPr/>
            </p:nvSpPr>
            <p:spPr>
              <a:xfrm>
                <a:off x="2279576" y="2996952"/>
                <a:ext cx="2448272" cy="1754326"/>
              </a:xfrm>
              <a:prstGeom prst="rect">
                <a:avLst/>
              </a:prstGeom>
              <a:blipFill>
                <a:blip r:embed="rId2"/>
                <a:stretch>
                  <a:fillRect l="-2239"/>
                </a:stretch>
              </a:blipFill>
            </p:spPr>
            <p:txBody>
              <a:bodyPr/>
              <a:lstStyle/>
              <a:p>
                <a:r>
                  <a:rPr lang="es-MX">
                    <a:noFill/>
                  </a:rPr>
                  <a:t> </a:t>
                </a:r>
              </a:p>
            </p:txBody>
          </p:sp>
        </mc:Fallback>
      </mc:AlternateContent>
      <p:sp>
        <p:nvSpPr>
          <p:cNvPr id="7" name="6 CuadroTexto"/>
          <p:cNvSpPr txBox="1"/>
          <p:nvPr/>
        </p:nvSpPr>
        <p:spPr>
          <a:xfrm>
            <a:off x="4223793" y="2996952"/>
            <a:ext cx="184731" cy="369332"/>
          </a:xfrm>
          <a:prstGeom prst="rect">
            <a:avLst/>
          </a:prstGeom>
          <a:noFill/>
        </p:spPr>
        <p:txBody>
          <a:bodyPr wrap="none" rtlCol="0">
            <a:spAutoFit/>
          </a:bodyPr>
          <a:lstStyle/>
          <a:p>
            <a:endParaRPr lang="es-MX" dirty="0"/>
          </a:p>
        </p:txBody>
      </p:sp>
      <mc:AlternateContent xmlns:mc="http://schemas.openxmlformats.org/markup-compatibility/2006">
        <mc:Choice xmlns:a14="http://schemas.microsoft.com/office/drawing/2010/main" Requires="a14">
          <p:sp>
            <p:nvSpPr>
              <p:cNvPr id="8" name="7 CuadroTexto"/>
              <p:cNvSpPr txBox="1"/>
              <p:nvPr/>
            </p:nvSpPr>
            <p:spPr>
              <a:xfrm>
                <a:off x="6744072" y="2996952"/>
                <a:ext cx="2448272" cy="1754326"/>
              </a:xfrm>
              <a:prstGeom prst="rect">
                <a:avLst/>
              </a:prstGeom>
              <a:noFill/>
            </p:spPr>
            <p:txBody>
              <a:bodyPr wrap="square" rtlCol="0">
                <a:spAutoFit/>
              </a:bodyPr>
              <a:lstStyle/>
              <a:p>
                <a:pPr algn="just"/>
                <a:r>
                  <a:rPr lang="es-ES" dirty="0"/>
                  <a:t>Min</a:t>
                </a:r>
                <a14:m>
                  <m:oMath xmlns:m="http://schemas.openxmlformats.org/officeDocument/2006/math">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𝐶</m:t>
                        </m:r>
                      </m:e>
                      <m:sup>
                        <m:r>
                          <a:rPr lang="es-ES" i="1">
                            <a:latin typeface="Cambria Math"/>
                          </a:rPr>
                          <m:t>𝑡</m:t>
                        </m:r>
                      </m:sup>
                    </m:sSup>
                    <m:r>
                      <a:rPr lang="es-ES" i="1">
                        <a:latin typeface="Cambria Math"/>
                      </a:rPr>
                      <m:t>𝑥</m:t>
                    </m:r>
                  </m:oMath>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8" name="7 CuadroTexto"/>
              <p:cNvSpPr txBox="1">
                <a:spLocks noRot="1" noChangeAspect="1" noMove="1" noResize="1" noEditPoints="1" noAdjustHandles="1" noChangeArrowheads="1" noChangeShapeType="1" noTextEdit="1"/>
              </p:cNvSpPr>
              <p:nvPr/>
            </p:nvSpPr>
            <p:spPr>
              <a:xfrm>
                <a:off x="6744072" y="2996952"/>
                <a:ext cx="2448272" cy="1754326"/>
              </a:xfrm>
              <a:prstGeom prst="rect">
                <a:avLst/>
              </a:prstGeom>
              <a:blipFill>
                <a:blip r:embed="rId3"/>
                <a:stretch>
                  <a:fillRect l="-1990" t="-2091"/>
                </a:stretch>
              </a:blipFill>
            </p:spPr>
            <p:txBody>
              <a:bodyPr/>
              <a:lstStyle/>
              <a:p>
                <a:r>
                  <a:rPr lang="es-MX">
                    <a:noFill/>
                  </a:rPr>
                  <a:t> </a:t>
                </a:r>
              </a:p>
            </p:txBody>
          </p:sp>
        </mc:Fallback>
      </mc:AlternateContent>
    </p:spTree>
    <p:extLst>
      <p:ext uri="{BB962C8B-B14F-4D97-AF65-F5344CB8AC3E}">
        <p14:creationId xmlns:p14="http://schemas.microsoft.com/office/powerpoint/2010/main" val="493752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981200" y="1935480"/>
            <a:ext cx="8229600" cy="1349504"/>
          </a:xfrm>
        </p:spPr>
        <p:txBody>
          <a:bodyPr/>
          <a:lstStyle/>
          <a:p>
            <a:pPr marL="514350" indent="-514350">
              <a:buFont typeface="+mj-lt"/>
              <a:buAutoNum type="alphaLcPeriod" startAt="8"/>
            </a:pPr>
            <a:r>
              <a:rPr lang="es-ES" dirty="0"/>
              <a:t>Transformación de una Función Objetivo caso </a:t>
            </a:r>
            <a:r>
              <a:rPr lang="es-ES" dirty="0" err="1"/>
              <a:t>max</a:t>
            </a:r>
            <a:r>
              <a:rPr lang="es-ES" dirty="0"/>
              <a:t> a caso min y viceversa:</a:t>
            </a:r>
          </a:p>
          <a:p>
            <a:pPr marL="514350" indent="-514350">
              <a:buFont typeface="+mj-lt"/>
              <a:buAutoNum type="alphaLcPeriod" startAt="8"/>
            </a:pPr>
            <a:endParaRPr lang="es-MX" dirty="0"/>
          </a:p>
        </p:txBody>
      </p:sp>
      <mc:AlternateContent xmlns:mc="http://schemas.openxmlformats.org/markup-compatibility/2006">
        <mc:Choice xmlns:a14="http://schemas.microsoft.com/office/drawing/2010/main" Requires="a14">
          <p:sp>
            <p:nvSpPr>
              <p:cNvPr id="4" name="3 CuadroTexto"/>
              <p:cNvSpPr txBox="1"/>
              <p:nvPr/>
            </p:nvSpPr>
            <p:spPr>
              <a:xfrm>
                <a:off x="2279576" y="2852936"/>
                <a:ext cx="2448272" cy="1754326"/>
              </a:xfrm>
              <a:prstGeom prst="rect">
                <a:avLst/>
              </a:prstGeom>
              <a:noFill/>
            </p:spPr>
            <p:txBody>
              <a:bodyPr wrap="square" rtlCol="0">
                <a:spAutoFit/>
              </a:bodyPr>
              <a:lstStyle/>
              <a:p>
                <a:pPr algn="just"/>
                <a14:m>
                  <m:oMathPara xmlns:m="http://schemas.openxmlformats.org/officeDocument/2006/math">
                    <m:oMathParaPr>
                      <m:jc m:val="left"/>
                    </m:oMathParaPr>
                    <m:oMath xmlns:m="http://schemas.openxmlformats.org/officeDocument/2006/math">
                      <m:r>
                        <a:rPr lang="es-ES" i="1">
                          <a:latin typeface="Cambria Math"/>
                        </a:rPr>
                        <m:t>𝑀𝑎𝑥</m:t>
                      </m:r>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𝐶</m:t>
                          </m:r>
                        </m:e>
                        <m:sup>
                          <m:r>
                            <a:rPr lang="es-ES" i="1">
                              <a:latin typeface="Cambria Math"/>
                            </a:rPr>
                            <m:t>𝑡</m:t>
                          </m:r>
                        </m:sup>
                      </m:sSup>
                      <m:r>
                        <a:rPr lang="es-ES" i="1">
                          <a:latin typeface="Cambria Math"/>
                        </a:rPr>
                        <m:t>𝑥</m:t>
                      </m:r>
                    </m:oMath>
                  </m:oMathPara>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4" name="3 CuadroTexto"/>
              <p:cNvSpPr txBox="1">
                <a:spLocks noRot="1" noChangeAspect="1" noMove="1" noResize="1" noEditPoints="1" noAdjustHandles="1" noChangeArrowheads="1" noChangeShapeType="1" noTextEdit="1"/>
              </p:cNvSpPr>
              <p:nvPr/>
            </p:nvSpPr>
            <p:spPr>
              <a:xfrm>
                <a:off x="2279576" y="2852936"/>
                <a:ext cx="2448272" cy="1754326"/>
              </a:xfrm>
              <a:prstGeom prst="rect">
                <a:avLst/>
              </a:prstGeom>
              <a:blipFill>
                <a:blip r:embed="rId2"/>
                <a:stretch>
                  <a:fillRect l="-2239"/>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5" name="4 CuadroTexto"/>
              <p:cNvSpPr txBox="1"/>
              <p:nvPr/>
            </p:nvSpPr>
            <p:spPr>
              <a:xfrm>
                <a:off x="7464152" y="2852936"/>
                <a:ext cx="2448272" cy="1754326"/>
              </a:xfrm>
              <a:prstGeom prst="rect">
                <a:avLst/>
              </a:prstGeom>
              <a:noFill/>
            </p:spPr>
            <p:txBody>
              <a:bodyPr wrap="square" rtlCol="0">
                <a:spAutoFit/>
              </a:bodyPr>
              <a:lstStyle/>
              <a:p>
                <a:pPr algn="just"/>
                <a:r>
                  <a:rPr lang="es-ES" dirty="0"/>
                  <a:t>Min</a:t>
                </a:r>
                <a14:m>
                  <m:oMath xmlns:m="http://schemas.openxmlformats.org/officeDocument/2006/math">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m:t>
                        </m:r>
                        <m:r>
                          <a:rPr lang="es-ES" i="1">
                            <a:latin typeface="Cambria Math"/>
                          </a:rPr>
                          <m:t>𝐶</m:t>
                        </m:r>
                      </m:e>
                      <m:sup>
                        <m:r>
                          <a:rPr lang="es-ES" i="1">
                            <a:latin typeface="Cambria Math"/>
                          </a:rPr>
                          <m:t>𝑡</m:t>
                        </m:r>
                      </m:sup>
                    </m:sSup>
                    <m:r>
                      <a:rPr lang="es-ES" i="1">
                        <a:latin typeface="Cambria Math"/>
                      </a:rPr>
                      <m:t>𝑥</m:t>
                    </m:r>
                  </m:oMath>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5" name="4 CuadroTexto"/>
              <p:cNvSpPr txBox="1">
                <a:spLocks noRot="1" noChangeAspect="1" noMove="1" noResize="1" noEditPoints="1" noAdjustHandles="1" noChangeArrowheads="1" noChangeShapeType="1" noTextEdit="1"/>
              </p:cNvSpPr>
              <p:nvPr/>
            </p:nvSpPr>
            <p:spPr>
              <a:xfrm>
                <a:off x="7464152" y="2852936"/>
                <a:ext cx="2448272" cy="1754326"/>
              </a:xfrm>
              <a:prstGeom prst="rect">
                <a:avLst/>
              </a:prstGeom>
              <a:blipFill>
                <a:blip r:embed="rId3"/>
                <a:stretch>
                  <a:fillRect l="-1990" t="-1736"/>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6" name="5 CuadroTexto"/>
              <p:cNvSpPr txBox="1"/>
              <p:nvPr/>
            </p:nvSpPr>
            <p:spPr>
              <a:xfrm>
                <a:off x="5015880" y="2924944"/>
                <a:ext cx="1728192" cy="11079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sz="6600" i="1">
                          <a:latin typeface="Cambria Math"/>
                          <a:ea typeface="Cambria Math"/>
                        </a:rPr>
                        <m:t>⟹</m:t>
                      </m:r>
                    </m:oMath>
                  </m:oMathPara>
                </a14:m>
                <a:endParaRPr lang="es-MX" sz="6600" dirty="0"/>
              </a:p>
            </p:txBody>
          </p:sp>
        </mc:Choice>
        <mc:Fallback>
          <p:sp>
            <p:nvSpPr>
              <p:cNvPr id="6" name="5 CuadroTexto"/>
              <p:cNvSpPr txBox="1">
                <a:spLocks noRot="1" noChangeAspect="1" noMove="1" noResize="1" noEditPoints="1" noAdjustHandles="1" noChangeArrowheads="1" noChangeShapeType="1" noTextEdit="1"/>
              </p:cNvSpPr>
              <p:nvPr/>
            </p:nvSpPr>
            <p:spPr>
              <a:xfrm>
                <a:off x="5015880" y="2924944"/>
                <a:ext cx="1728192" cy="1107996"/>
              </a:xfrm>
              <a:prstGeom prst="rect">
                <a:avLst/>
              </a:prstGeom>
              <a:blipFill>
                <a:blip r:embed="rId4"/>
                <a:stretch>
                  <a:fillRect/>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7" name="6 CuadroTexto"/>
              <p:cNvSpPr txBox="1"/>
              <p:nvPr/>
            </p:nvSpPr>
            <p:spPr>
              <a:xfrm>
                <a:off x="2279576" y="4653136"/>
                <a:ext cx="2448272" cy="1754326"/>
              </a:xfrm>
              <a:prstGeom prst="rect">
                <a:avLst/>
              </a:prstGeom>
              <a:noFill/>
            </p:spPr>
            <p:txBody>
              <a:bodyPr wrap="square" rtlCol="0">
                <a:spAutoFit/>
              </a:bodyPr>
              <a:lstStyle/>
              <a:p>
                <a:pPr algn="just"/>
                <a:r>
                  <a:rPr lang="es-ES" dirty="0"/>
                  <a:t>Min</a:t>
                </a:r>
                <a14:m>
                  <m:oMath xmlns:m="http://schemas.openxmlformats.org/officeDocument/2006/math">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𝐶</m:t>
                        </m:r>
                      </m:e>
                      <m:sup>
                        <m:r>
                          <a:rPr lang="es-ES" i="1">
                            <a:latin typeface="Cambria Math"/>
                          </a:rPr>
                          <m:t>𝑡</m:t>
                        </m:r>
                      </m:sup>
                    </m:sSup>
                    <m:r>
                      <a:rPr lang="es-ES" i="1">
                        <a:latin typeface="Cambria Math"/>
                      </a:rPr>
                      <m:t>𝑥</m:t>
                    </m:r>
                  </m:oMath>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7" name="6 CuadroTexto"/>
              <p:cNvSpPr txBox="1">
                <a:spLocks noRot="1" noChangeAspect="1" noMove="1" noResize="1" noEditPoints="1" noAdjustHandles="1" noChangeArrowheads="1" noChangeShapeType="1" noTextEdit="1"/>
              </p:cNvSpPr>
              <p:nvPr/>
            </p:nvSpPr>
            <p:spPr>
              <a:xfrm>
                <a:off x="2279576" y="4653136"/>
                <a:ext cx="2448272" cy="1754326"/>
              </a:xfrm>
              <a:prstGeom prst="rect">
                <a:avLst/>
              </a:prstGeom>
              <a:blipFill>
                <a:blip r:embed="rId5"/>
                <a:stretch>
                  <a:fillRect l="-2239" t="-1736"/>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8" name="7 CuadroTexto"/>
              <p:cNvSpPr txBox="1"/>
              <p:nvPr/>
            </p:nvSpPr>
            <p:spPr>
              <a:xfrm>
                <a:off x="4943872" y="4697268"/>
                <a:ext cx="1728192" cy="11079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MX" sz="6600" i="1">
                          <a:latin typeface="Cambria Math"/>
                          <a:ea typeface="Cambria Math"/>
                        </a:rPr>
                        <m:t>⟹</m:t>
                      </m:r>
                    </m:oMath>
                  </m:oMathPara>
                </a14:m>
                <a:endParaRPr lang="es-MX" sz="6600" dirty="0"/>
              </a:p>
            </p:txBody>
          </p:sp>
        </mc:Choice>
        <mc:Fallback>
          <p:sp>
            <p:nvSpPr>
              <p:cNvPr id="8" name="7 CuadroTexto"/>
              <p:cNvSpPr txBox="1">
                <a:spLocks noRot="1" noChangeAspect="1" noMove="1" noResize="1" noEditPoints="1" noAdjustHandles="1" noChangeArrowheads="1" noChangeShapeType="1" noTextEdit="1"/>
              </p:cNvSpPr>
              <p:nvPr/>
            </p:nvSpPr>
            <p:spPr>
              <a:xfrm>
                <a:off x="4943872" y="4697268"/>
                <a:ext cx="1728192" cy="1107996"/>
              </a:xfrm>
              <a:prstGeom prst="rect">
                <a:avLst/>
              </a:prstGeom>
              <a:blipFill>
                <a:blip r:embed="rId6"/>
                <a:stretch>
                  <a:fillRect/>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9" name="8 CuadroTexto"/>
              <p:cNvSpPr txBox="1"/>
              <p:nvPr/>
            </p:nvSpPr>
            <p:spPr>
              <a:xfrm>
                <a:off x="7248128" y="4554994"/>
                <a:ext cx="2448272" cy="1754326"/>
              </a:xfrm>
              <a:prstGeom prst="rect">
                <a:avLst/>
              </a:prstGeom>
              <a:noFill/>
            </p:spPr>
            <p:txBody>
              <a:bodyPr wrap="square" rtlCol="0">
                <a:spAutoFit/>
              </a:bodyPr>
              <a:lstStyle/>
              <a:p>
                <a:pPr algn="just"/>
                <a:r>
                  <a:rPr lang="es-ES" dirty="0"/>
                  <a:t>Max</a:t>
                </a:r>
                <a14:m>
                  <m:oMath xmlns:m="http://schemas.openxmlformats.org/officeDocument/2006/math">
                    <m:r>
                      <a:rPr lang="es-ES" i="1">
                        <a:latin typeface="Cambria Math"/>
                      </a:rPr>
                      <m:t> </m:t>
                    </m:r>
                    <m:r>
                      <a:rPr lang="es-ES" i="1">
                        <a:latin typeface="Cambria Math"/>
                      </a:rPr>
                      <m:t>𝑧</m:t>
                    </m:r>
                    <m:r>
                      <a:rPr lang="es-ES" i="1">
                        <a:latin typeface="Cambria Math"/>
                      </a:rPr>
                      <m:t>´=</m:t>
                    </m:r>
                    <m:sSup>
                      <m:sSupPr>
                        <m:ctrlPr>
                          <a:rPr lang="es-ES" i="1">
                            <a:latin typeface="Cambria Math" panose="02040503050406030204" pitchFamily="18" charset="0"/>
                          </a:rPr>
                        </m:ctrlPr>
                      </m:sSupPr>
                      <m:e>
                        <m:r>
                          <a:rPr lang="es-ES" i="1">
                            <a:latin typeface="Cambria Math"/>
                          </a:rPr>
                          <m:t>−</m:t>
                        </m:r>
                        <m:r>
                          <a:rPr lang="es-ES" i="1">
                            <a:latin typeface="Cambria Math"/>
                          </a:rPr>
                          <m:t>𝐶</m:t>
                        </m:r>
                      </m:e>
                      <m:sup>
                        <m:r>
                          <a:rPr lang="es-ES" i="1">
                            <a:latin typeface="Cambria Math"/>
                          </a:rPr>
                          <m:t>𝑡</m:t>
                        </m:r>
                      </m:sup>
                    </m:sSup>
                    <m:r>
                      <a:rPr lang="es-ES" i="1">
                        <a:latin typeface="Cambria Math"/>
                      </a:rPr>
                      <m:t>𝑥</m:t>
                    </m:r>
                  </m:oMath>
                </a14:m>
                <a:endParaRPr lang="es-MX" dirty="0"/>
              </a:p>
              <a:p>
                <a:r>
                  <a:rPr lang="es-ES" dirty="0"/>
                  <a:t>s. a.</a:t>
                </a:r>
              </a:p>
              <a:p>
                <a:pPr/>
                <a14:m>
                  <m:oMathPara xmlns:m="http://schemas.openxmlformats.org/officeDocument/2006/math">
                    <m:oMathParaPr>
                      <m:jc m:val="centerGroup"/>
                    </m:oMathParaPr>
                    <m:oMath xmlns:m="http://schemas.openxmlformats.org/officeDocument/2006/math">
                      <m:r>
                        <a:rPr lang="es-ES" i="1">
                          <a:latin typeface="Cambria Math"/>
                        </a:rPr>
                        <m:t>𝐴𝑥</m:t>
                      </m:r>
                      <m:r>
                        <a:rPr lang="es-ES" i="1">
                          <a:latin typeface="Cambria Math"/>
                        </a:rPr>
                        <m:t>=</m:t>
                      </m:r>
                      <m:r>
                        <a:rPr lang="es-ES" i="1">
                          <a:latin typeface="Cambria Math"/>
                          <a:ea typeface="Cambria Math"/>
                        </a:rPr>
                        <m:t>𝑏</m:t>
                      </m:r>
                    </m:oMath>
                  </m:oMathPara>
                </a14:m>
                <a:endParaRPr lang="es-ES" dirty="0">
                  <a:ea typeface="Cambria Math"/>
                </a:endParaRPr>
              </a:p>
              <a:p>
                <a:r>
                  <a:rPr lang="es-ES" dirty="0"/>
                  <a:t>Con:</a:t>
                </a:r>
              </a:p>
              <a:p>
                <a:pPr/>
                <a14:m>
                  <m:oMathPara xmlns:m="http://schemas.openxmlformats.org/officeDocument/2006/math">
                    <m:oMathParaPr>
                      <m:jc m:val="centerGroup"/>
                    </m:oMathParaPr>
                    <m:oMath xmlns:m="http://schemas.openxmlformats.org/officeDocument/2006/math">
                      <m:r>
                        <a:rPr lang="es-ES" b="1" i="1">
                          <a:latin typeface="Cambria Math"/>
                        </a:rPr>
                        <m:t>𝒙</m:t>
                      </m:r>
                      <m:r>
                        <a:rPr lang="es-ES" b="1" i="1">
                          <a:latin typeface="Cambria Math"/>
                          <a:ea typeface="Cambria Math"/>
                        </a:rPr>
                        <m:t>≥</m:t>
                      </m:r>
                      <m:r>
                        <a:rPr lang="es-ES" b="1" i="1">
                          <a:latin typeface="Cambria Math"/>
                          <a:ea typeface="Cambria Math"/>
                        </a:rPr>
                        <m:t>𝟎</m:t>
                      </m:r>
                    </m:oMath>
                  </m:oMathPara>
                </a14:m>
                <a:endParaRPr lang="es-MX" b="1" dirty="0"/>
              </a:p>
              <a:p>
                <a:endParaRPr lang="es-MX" dirty="0"/>
              </a:p>
            </p:txBody>
          </p:sp>
        </mc:Choice>
        <mc:Fallback>
          <p:sp>
            <p:nvSpPr>
              <p:cNvPr id="9" name="8 CuadroTexto"/>
              <p:cNvSpPr txBox="1">
                <a:spLocks noRot="1" noChangeAspect="1" noMove="1" noResize="1" noEditPoints="1" noAdjustHandles="1" noChangeArrowheads="1" noChangeShapeType="1" noTextEdit="1"/>
              </p:cNvSpPr>
              <p:nvPr/>
            </p:nvSpPr>
            <p:spPr>
              <a:xfrm>
                <a:off x="7248128" y="4554994"/>
                <a:ext cx="2448272" cy="1754326"/>
              </a:xfrm>
              <a:prstGeom prst="rect">
                <a:avLst/>
              </a:prstGeom>
              <a:blipFill>
                <a:blip r:embed="rId7"/>
                <a:stretch>
                  <a:fillRect l="-2239" t="-1736"/>
                </a:stretch>
              </a:blipFill>
            </p:spPr>
            <p:txBody>
              <a:bodyPr/>
              <a:lstStyle/>
              <a:p>
                <a:r>
                  <a:rPr lang="es-MX">
                    <a:noFill/>
                  </a:rPr>
                  <a:t> </a:t>
                </a:r>
              </a:p>
            </p:txBody>
          </p:sp>
        </mc:Fallback>
      </mc:AlternateContent>
    </p:spTree>
    <p:extLst>
      <p:ext uri="{BB962C8B-B14F-4D97-AF65-F5344CB8AC3E}">
        <p14:creationId xmlns:p14="http://schemas.microsoft.com/office/powerpoint/2010/main" val="27606000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Propiedades de una Solución Básica</a:t>
            </a:r>
            <a:endParaRPr lang="es-MX" dirty="0"/>
          </a:p>
        </p:txBody>
      </p:sp>
      <p:sp>
        <p:nvSpPr>
          <p:cNvPr id="3" name="2 Marcador de contenido"/>
          <p:cNvSpPr>
            <a:spLocks noGrp="1"/>
          </p:cNvSpPr>
          <p:nvPr>
            <p:ph idx="1"/>
          </p:nvPr>
        </p:nvSpPr>
        <p:spPr/>
        <p:txBody>
          <a:bodyPr>
            <a:normAutofit lnSpcReduction="10000"/>
          </a:bodyPr>
          <a:lstStyle/>
          <a:p>
            <a:pPr marL="514350" indent="-514350">
              <a:buFont typeface="+mj-lt"/>
              <a:buAutoNum type="arabicPeriod"/>
            </a:pPr>
            <a:r>
              <a:rPr lang="es-ES" dirty="0"/>
              <a:t>Cada Variable de un MPL que está escrito en su forma estándar  se designa ya sea como </a:t>
            </a:r>
            <a:r>
              <a:rPr lang="es-ES" i="1" dirty="0"/>
              <a:t>variable básica</a:t>
            </a:r>
            <a:r>
              <a:rPr lang="es-ES" dirty="0"/>
              <a:t> o como </a:t>
            </a:r>
            <a:r>
              <a:rPr lang="es-ES" i="1" dirty="0"/>
              <a:t>variable no básica</a:t>
            </a:r>
          </a:p>
          <a:p>
            <a:pPr marL="514350" indent="-514350">
              <a:buFont typeface="+mj-lt"/>
              <a:buAutoNum type="arabicPeriod"/>
            </a:pPr>
            <a:r>
              <a:rPr lang="es-ES" dirty="0"/>
              <a:t>El </a:t>
            </a:r>
            <a:r>
              <a:rPr lang="es-ES" i="1" dirty="0"/>
              <a:t>número de variables básicas </a:t>
            </a:r>
            <a:r>
              <a:rPr lang="es-ES" dirty="0"/>
              <a:t> es igual al número de restricciones funcionales (ahora ecuaciones). Por lo tanto, el </a:t>
            </a:r>
            <a:r>
              <a:rPr lang="es-ES" i="1" dirty="0"/>
              <a:t>número de variables no básicas </a:t>
            </a:r>
            <a:r>
              <a:rPr lang="es-ES" dirty="0"/>
              <a:t>es igual al número total de variables menos el número de restricciones funcionales</a:t>
            </a:r>
          </a:p>
          <a:p>
            <a:pPr marL="514350" indent="-514350">
              <a:buFont typeface="+mj-lt"/>
              <a:buAutoNum type="arabicPeriod"/>
            </a:pPr>
            <a:r>
              <a:rPr lang="es-ES" dirty="0"/>
              <a:t>Las </a:t>
            </a:r>
            <a:r>
              <a:rPr lang="es-ES" b="1" dirty="0"/>
              <a:t>variables no básicas </a:t>
            </a:r>
            <a:r>
              <a:rPr lang="es-ES" dirty="0"/>
              <a:t>se igual a cero</a:t>
            </a:r>
          </a:p>
          <a:p>
            <a:pPr marL="514350" indent="-514350">
              <a:buFont typeface="+mj-lt"/>
              <a:buAutoNum type="arabicPeriod"/>
            </a:pPr>
            <a:r>
              <a:rPr lang="es-ES" dirty="0"/>
              <a:t>Los valores de las </a:t>
            </a:r>
            <a:r>
              <a:rPr lang="es-ES" b="1" dirty="0"/>
              <a:t>variables básicas </a:t>
            </a:r>
            <a:r>
              <a:rPr lang="es-ES" dirty="0"/>
              <a:t>se obtienen  como la solución simultanea del sistema de ecuaciones </a:t>
            </a:r>
          </a:p>
          <a:p>
            <a:pPr marL="514350" indent="-514350">
              <a:buFont typeface="+mj-lt"/>
              <a:buAutoNum type="arabicPeriod"/>
            </a:pPr>
            <a:r>
              <a:rPr lang="es-ES" dirty="0"/>
              <a:t>Si las variables básicas satisfacen las restricciones de no negatividad, la solución  básica es una </a:t>
            </a:r>
            <a:r>
              <a:rPr lang="es-ES" b="1" dirty="0"/>
              <a:t>solución BF</a:t>
            </a:r>
            <a:endParaRPr lang="es-MX" dirty="0"/>
          </a:p>
        </p:txBody>
      </p:sp>
    </p:spTree>
    <p:extLst>
      <p:ext uri="{BB962C8B-B14F-4D97-AF65-F5344CB8AC3E}">
        <p14:creationId xmlns:p14="http://schemas.microsoft.com/office/powerpoint/2010/main" val="355211087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Algoritmo Simplex</a:t>
            </a:r>
            <a:endParaRPr lang="es-MX" dirty="0"/>
          </a:p>
        </p:txBody>
      </p:sp>
      <p:sp>
        <p:nvSpPr>
          <p:cNvPr id="3" name="2 Marcador de contenido"/>
          <p:cNvSpPr>
            <a:spLocks noGrp="1"/>
          </p:cNvSpPr>
          <p:nvPr>
            <p:ph idx="1"/>
          </p:nvPr>
        </p:nvSpPr>
        <p:spPr/>
        <p:txBody>
          <a:bodyPr>
            <a:normAutofit/>
          </a:bodyPr>
          <a:lstStyle/>
          <a:p>
            <a:pPr marL="514350" indent="-514350">
              <a:buFont typeface="+mj-lt"/>
              <a:buAutoNum type="arabicParenR"/>
            </a:pPr>
            <a:r>
              <a:rPr lang="es-ES" dirty="0"/>
              <a:t>Convertir el MPL en la forma estándar</a:t>
            </a:r>
          </a:p>
          <a:p>
            <a:pPr marL="514350" indent="-514350">
              <a:buFont typeface="+mj-lt"/>
              <a:buAutoNum type="arabicParenR"/>
            </a:pPr>
            <a:r>
              <a:rPr lang="es-ES" dirty="0"/>
              <a:t>Obtener una SBF (si es posible) a partir de la forma estándar</a:t>
            </a:r>
          </a:p>
          <a:p>
            <a:pPr marL="514350" indent="-514350">
              <a:buFont typeface="+mj-lt"/>
              <a:buAutoNum type="arabicParenR"/>
            </a:pPr>
            <a:r>
              <a:rPr lang="es-ES" dirty="0"/>
              <a:t>Determinar si la SBF actual es óptima</a:t>
            </a:r>
          </a:p>
          <a:p>
            <a:pPr marL="514350" indent="-514350">
              <a:buFont typeface="+mj-lt"/>
              <a:buAutoNum type="arabicParenR"/>
            </a:pPr>
            <a:r>
              <a:rPr lang="es-ES" dirty="0"/>
              <a:t>Si la SBF actual no es óptima, entonces se determina cuál variable no básica se debe de transformar en variable básica con el objeto de hallar una nueva SBF con un mejor valor de la función objetivo</a:t>
            </a:r>
          </a:p>
          <a:p>
            <a:pPr marL="514350" indent="-514350">
              <a:buFont typeface="+mj-lt"/>
              <a:buAutoNum type="arabicParenR"/>
            </a:pPr>
            <a:r>
              <a:rPr lang="es-ES" dirty="0"/>
              <a:t>Aplicar OER para encontrar la nueva SBF con el mejor valor de la función objetivo. Regresar al paso 3</a:t>
            </a:r>
            <a:endParaRPr lang="es-MX" dirty="0"/>
          </a:p>
        </p:txBody>
      </p:sp>
    </p:spTree>
    <p:extLst>
      <p:ext uri="{BB962C8B-B14F-4D97-AF65-F5344CB8AC3E}">
        <p14:creationId xmlns:p14="http://schemas.microsoft.com/office/powerpoint/2010/main" val="34586813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Ejemplo:</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buNone/>
                </a:pPr>
                <a:r>
                  <a:rPr lang="es-ES" dirty="0"/>
                  <a:t>Solucionar:</a:t>
                </a:r>
              </a:p>
              <a:p>
                <a:pPr marL="0" indent="0">
                  <a:buNone/>
                </a:pPr>
                <a:endParaRPr lang="es-ES" dirty="0"/>
              </a:p>
              <a:p>
                <a:pPr marL="0" indent="0">
                  <a:buNone/>
                </a:pPr>
                <a14:m>
                  <m:oMathPara xmlns:m="http://schemas.openxmlformats.org/officeDocument/2006/math">
                    <m:oMathParaPr>
                      <m:jc m:val="left"/>
                    </m:oMathParaPr>
                    <m:oMath xmlns:m="http://schemas.openxmlformats.org/officeDocument/2006/math">
                      <m:r>
                        <a:rPr lang="es-ES" b="0" i="1" smtClean="0">
                          <a:latin typeface="Cambria Math"/>
                        </a:rPr>
                        <m:t>𝑀𝑎𝑥</m:t>
                      </m:r>
                      <m:r>
                        <a:rPr lang="es-ES" b="0" i="1" smtClean="0">
                          <a:latin typeface="Cambria Math"/>
                        </a:rPr>
                        <m:t> </m:t>
                      </m:r>
                      <m:r>
                        <a:rPr lang="es-ES" b="0" i="1" smtClean="0">
                          <a:latin typeface="Cambria Math"/>
                        </a:rPr>
                        <m:t>𝑧</m:t>
                      </m:r>
                      <m:r>
                        <a:rPr lang="es-ES" b="0" i="1" smtClean="0">
                          <a:latin typeface="Cambria Math"/>
                        </a:rPr>
                        <m:t>=4</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+5</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oMath>
                  </m:oMathPara>
                </a14:m>
                <a:endParaRPr lang="es-ES" b="0" dirty="0"/>
              </a:p>
              <a:p>
                <a:pPr marL="0" indent="0">
                  <a:buNone/>
                </a:pPr>
                <a:r>
                  <a:rPr lang="es-ES" dirty="0"/>
                  <a:t>s. 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2</m:t>
                          </m:r>
                          <m:r>
                            <a:rPr lang="es-ES" b="0" i="1" smtClean="0">
                              <a:latin typeface="Cambria Math"/>
                            </a:rPr>
                            <m:t>𝑥</m:t>
                          </m:r>
                        </m:e>
                        <m:sub>
                          <m:r>
                            <a:rPr lang="es-ES" b="0" i="1" smtClean="0">
                              <a:latin typeface="Cambria Math"/>
                            </a:rPr>
                            <m:t>1</m:t>
                          </m:r>
                        </m:sub>
                      </m:sSub>
                      <m:r>
                        <a:rPr lang="es-ES" b="0" i="1" smtClean="0">
                          <a:latin typeface="Cambria Math"/>
                        </a:rPr>
                        <m:t>+3</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rPr>
                        <m:t>  </m:t>
                      </m:r>
                      <m:r>
                        <a:rPr lang="es-ES" i="1">
                          <a:latin typeface="Cambria Math"/>
                          <a:ea typeface="Cambria Math"/>
                        </a:rPr>
                        <m:t>≤</m:t>
                      </m:r>
                      <m:r>
                        <a:rPr lang="es-ES" b="0" i="1" smtClean="0">
                          <a:latin typeface="Cambria Math"/>
                          <a:ea typeface="Cambria Math"/>
                        </a:rPr>
                        <m:t>12</m:t>
                      </m:r>
                    </m:oMath>
                  </m:oMathPara>
                </a14:m>
                <a:endParaRPr lang="es-ES" b="0" dirty="0">
                  <a:ea typeface="Cambria Math"/>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m:t>
                      </m:r>
                      <m:sSub>
                        <m:sSubPr>
                          <m:ctrlPr>
                            <a:rPr lang="es-ES" b="0" i="1" smtClean="0">
                              <a:latin typeface="Cambria Math" panose="02040503050406030204" pitchFamily="18" charset="0"/>
                            </a:rPr>
                          </m:ctrlPr>
                        </m:sSubPr>
                        <m:e>
                          <m:r>
                            <a:rPr lang="es-ES" b="0" i="1" smtClean="0">
                              <a:latin typeface="Cambria Math"/>
                            </a:rPr>
                            <m:t>6</m:t>
                          </m:r>
                          <m:r>
                            <a:rPr lang="es-ES" b="0" i="1" smtClean="0">
                              <a:latin typeface="Cambria Math"/>
                            </a:rPr>
                            <m:t>𝑥</m:t>
                          </m:r>
                        </m:e>
                        <m:sub>
                          <m:r>
                            <a:rPr lang="es-ES" b="0" i="1" smtClean="0">
                              <a:latin typeface="Cambria Math"/>
                            </a:rPr>
                            <m:t>2</m:t>
                          </m:r>
                        </m:sub>
                      </m:sSub>
                      <m:r>
                        <a:rPr lang="es-ES" b="0" i="1" smtClean="0">
                          <a:latin typeface="Cambria Math"/>
                        </a:rPr>
                        <m:t>    </m:t>
                      </m:r>
                      <m:r>
                        <a:rPr lang="es-ES" b="0" i="1" smtClean="0">
                          <a:latin typeface="Cambria Math"/>
                          <a:ea typeface="Cambria Math"/>
                        </a:rPr>
                        <m:t>≤12</m:t>
                      </m:r>
                    </m:oMath>
                  </m:oMathPara>
                </a14:m>
                <a:endParaRPr lang="es-ES" b="0" dirty="0">
                  <a:ea typeface="Cambria Math"/>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                </m:t>
                      </m:r>
                      <m:r>
                        <a:rPr lang="es-MX" i="1" smtClean="0">
                          <a:latin typeface="Cambria Math"/>
                          <a:ea typeface="Cambria Math"/>
                        </a:rPr>
                        <m:t>≤</m:t>
                      </m:r>
                      <m:r>
                        <a:rPr lang="es-ES" b="0" i="1" smtClean="0">
                          <a:latin typeface="Cambria Math"/>
                          <a:ea typeface="Cambria Math"/>
                        </a:rPr>
                        <m:t>  5</m:t>
                      </m:r>
                    </m:oMath>
                  </m:oMathPara>
                </a14:m>
                <a:endParaRPr lang="es-MX" dirty="0"/>
              </a:p>
              <a:p>
                <a:pPr marL="0" indent="0">
                  <a:buNone/>
                </a:pPr>
                <a:r>
                  <a:rPr lang="es-ES" dirty="0"/>
                  <a:t>Con:</a:t>
                </a:r>
              </a:p>
              <a:p>
                <a:pPr marL="0" indent="0">
                  <a:buNone/>
                </a:pPr>
                <a14:m>
                  <m:oMathPara xmlns:m="http://schemas.openxmlformats.org/officeDocument/2006/math">
                    <m:oMathParaPr>
                      <m:jc m:val="left"/>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a:rPr>
                            <m:t>𝑥</m:t>
                          </m:r>
                        </m:e>
                        <m:sub>
                          <m:r>
                            <a:rPr lang="es-ES" b="0" i="1" smtClean="0">
                              <a:latin typeface="Cambria Math"/>
                            </a:rPr>
                            <m:t>1,</m:t>
                          </m:r>
                        </m:sub>
                      </m:sSub>
                      <m:r>
                        <a:rPr lang="es-ES" b="0" i="1" smtClean="0">
                          <a:latin typeface="Cambria Math"/>
                        </a:rPr>
                        <m:t> </m:t>
                      </m:r>
                      <m:sSub>
                        <m:sSubPr>
                          <m:ctrlPr>
                            <a:rPr lang="es-ES" b="0" i="1" smtClean="0">
                              <a:latin typeface="Cambria Math" panose="02040503050406030204" pitchFamily="18" charset="0"/>
                            </a:rPr>
                          </m:ctrlPr>
                        </m:sSubPr>
                        <m:e>
                          <m:r>
                            <a:rPr lang="es-ES" b="0" i="1" smtClean="0">
                              <a:latin typeface="Cambria Math"/>
                            </a:rPr>
                            <m:t>𝑥</m:t>
                          </m:r>
                        </m:e>
                        <m:sub>
                          <m:r>
                            <a:rPr lang="es-ES" b="0" i="1" smtClean="0">
                              <a:latin typeface="Cambria Math"/>
                            </a:rPr>
                            <m:t>2</m:t>
                          </m:r>
                        </m:sub>
                      </m:sSub>
                      <m:r>
                        <a:rPr lang="es-ES" b="0" i="1" smtClean="0">
                          <a:latin typeface="Cambria Math"/>
                          <a:ea typeface="Cambria Math"/>
                        </a:rPr>
                        <m:t>≥0</m:t>
                      </m:r>
                    </m:oMath>
                  </m:oMathPara>
                </a14:m>
                <a:endParaRPr lang="es-ES"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a:stretch>
              </a:blipFill>
            </p:spPr>
            <p:txBody>
              <a:bodyPr/>
              <a:lstStyle/>
              <a:p>
                <a:r>
                  <a:rPr lang="es-MX">
                    <a:noFill/>
                  </a:rPr>
                  <a:t> </a:t>
                </a:r>
              </a:p>
            </p:txBody>
          </p:sp>
        </mc:Fallback>
      </mc:AlternateContent>
    </p:spTree>
    <p:extLst>
      <p:ext uri="{BB962C8B-B14F-4D97-AF65-F5344CB8AC3E}">
        <p14:creationId xmlns:p14="http://schemas.microsoft.com/office/powerpoint/2010/main" val="412811512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Primero se transforma en su forma estándar</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es-ES" i="1" smtClean="0">
                          <a:latin typeface="Cambria Math"/>
                        </a:rPr>
                        <m:t>𝑀𝑎𝑥</m:t>
                      </m:r>
                      <m:r>
                        <a:rPr lang="es-ES" i="1" smtClean="0">
                          <a:latin typeface="Cambria Math"/>
                        </a:rPr>
                        <m:t> </m:t>
                      </m:r>
                      <m:r>
                        <a:rPr lang="es-ES" i="1" smtClean="0">
                          <a:latin typeface="Cambria Math"/>
                        </a:rPr>
                        <m:t>𝑧</m:t>
                      </m:r>
                      <m:r>
                        <a:rPr lang="es-ES" i="1" smtClean="0">
                          <a:latin typeface="Cambria Math"/>
                        </a:rPr>
                        <m:t>=4</m:t>
                      </m:r>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+5</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oMath>
                  </m:oMathPara>
                </a14:m>
                <a:endParaRPr lang="es-ES" dirty="0"/>
              </a:p>
              <a:p>
                <a:pPr marL="0" indent="0">
                  <a:buNone/>
                </a:pPr>
                <a:r>
                  <a:rPr lang="es-ES" dirty="0"/>
                  <a:t>s. 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2</m:t>
                          </m:r>
                          <m:r>
                            <a:rPr lang="es-ES" i="1">
                              <a:latin typeface="Cambria Math"/>
                            </a:rPr>
                            <m:t>𝑥</m:t>
                          </m:r>
                        </m:e>
                        <m:sub>
                          <m:r>
                            <a:rPr lang="es-ES" i="1">
                              <a:latin typeface="Cambria Math"/>
                            </a:rPr>
                            <m:t>1</m:t>
                          </m:r>
                        </m:sub>
                      </m:sSub>
                      <m:r>
                        <a:rPr lang="es-ES" i="1">
                          <a:latin typeface="Cambria Math"/>
                        </a:rPr>
                        <m:t>+3</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1</m:t>
                          </m:r>
                        </m:sub>
                      </m:sSub>
                      <m:r>
                        <a:rPr lang="es-MX" b="0" i="1" smtClean="0">
                          <a:latin typeface="Cambria Math" panose="02040503050406030204" pitchFamily="18" charset="0"/>
                        </a:rPr>
                        <m:t>=</m:t>
                      </m:r>
                      <m:r>
                        <a:rPr lang="es-ES" i="1">
                          <a:latin typeface="Cambria Math"/>
                          <a:ea typeface="Cambria Math"/>
                        </a:rPr>
                        <m:t>12</m:t>
                      </m:r>
                    </m:oMath>
                  </m:oMathPara>
                </a14:m>
                <a:endParaRPr lang="es-ES" dirty="0">
                  <a:ea typeface="Cambria Math"/>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m:t>
                      </m:r>
                      <m:sSub>
                        <m:sSubPr>
                          <m:ctrlPr>
                            <a:rPr lang="es-ES" i="1">
                              <a:latin typeface="Cambria Math" panose="02040503050406030204" pitchFamily="18" charset="0"/>
                            </a:rPr>
                          </m:ctrlPr>
                        </m:sSubPr>
                        <m:e>
                          <m:r>
                            <a:rPr lang="es-ES" i="1">
                              <a:latin typeface="Cambria Math"/>
                            </a:rPr>
                            <m:t>6</m:t>
                          </m:r>
                          <m:r>
                            <a:rPr lang="es-ES" i="1">
                              <a:latin typeface="Cambria Math"/>
                            </a:rPr>
                            <m:t>𝑥</m:t>
                          </m:r>
                        </m:e>
                        <m:sub>
                          <m:r>
                            <a:rPr lang="es-ES" i="1">
                              <a:latin typeface="Cambria Math"/>
                            </a:rPr>
                            <m:t>2</m:t>
                          </m:r>
                        </m:sub>
                      </m:sSub>
                      <m:r>
                        <a:rPr lang="es-ES" i="1">
                          <a:latin typeface="Cambria Math"/>
                        </a:rPr>
                        <m:t>   </m:t>
                      </m:r>
                      <m:r>
                        <a:rPr lang="es-MX" b="0"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𝑠</m:t>
                          </m:r>
                        </m:e>
                        <m:sub>
                          <m:r>
                            <a:rPr lang="es-MX" b="0" i="1" smtClean="0">
                              <a:latin typeface="Cambria Math" panose="02040503050406030204" pitchFamily="18" charset="0"/>
                            </a:rPr>
                            <m:t>2</m:t>
                          </m:r>
                        </m:sub>
                      </m:sSub>
                      <m:r>
                        <a:rPr lang="es-MX" b="0" i="1" smtClean="0">
                          <a:latin typeface="Cambria Math" panose="02040503050406030204" pitchFamily="18" charset="0"/>
                        </a:rPr>
                        <m:t>=</m:t>
                      </m:r>
                      <m:r>
                        <a:rPr lang="es-ES" i="1">
                          <a:latin typeface="Cambria Math"/>
                          <a:ea typeface="Cambria Math"/>
                        </a:rPr>
                        <m:t>12</m:t>
                      </m:r>
                    </m:oMath>
                  </m:oMathPara>
                </a14:m>
                <a:endParaRPr lang="es-ES" dirty="0">
                  <a:ea typeface="Cambria Math"/>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               </m:t>
                      </m:r>
                      <m:r>
                        <a:rPr lang="es-MX" b="0" i="1" smtClean="0">
                          <a:latin typeface="Cambria Math" panose="02040503050406030204" pitchFamily="18" charset="0"/>
                        </a:rPr>
                        <m:t>+</m:t>
                      </m:r>
                      <m:sSub>
                        <m:sSubPr>
                          <m:ctrlPr>
                            <a:rPr lang="es-MX" i="1" smtClean="0">
                              <a:latin typeface="Cambria Math" panose="02040503050406030204" pitchFamily="18" charset="0"/>
                            </a:rPr>
                          </m:ctrlPr>
                        </m:sSubPr>
                        <m:e>
                          <m:r>
                            <a:rPr lang="es-MX" i="1">
                              <a:latin typeface="Cambria Math" panose="02040503050406030204" pitchFamily="18" charset="0"/>
                            </a:rPr>
                            <m:t>𝑠</m:t>
                          </m:r>
                        </m:e>
                        <m:sub>
                          <m:r>
                            <a:rPr lang="es-MX" b="0" i="1" smtClean="0">
                              <a:latin typeface="Cambria Math" panose="02040503050406030204" pitchFamily="18" charset="0"/>
                            </a:rPr>
                            <m:t>3</m:t>
                          </m:r>
                        </m:sub>
                      </m:sSub>
                      <m:r>
                        <a:rPr lang="es-MX" b="0" i="1" smtClean="0">
                          <a:latin typeface="Cambria Math" panose="02040503050406030204" pitchFamily="18" charset="0"/>
                        </a:rPr>
                        <m:t>=</m:t>
                      </m:r>
                      <m:r>
                        <a:rPr lang="es-ES" i="1">
                          <a:latin typeface="Cambria Math"/>
                          <a:ea typeface="Cambria Math"/>
                        </a:rPr>
                        <m:t>5</m:t>
                      </m:r>
                    </m:oMath>
                  </m:oMathPara>
                </a14:m>
                <a:endParaRPr lang="es-MX" dirty="0"/>
              </a:p>
              <a:p>
                <a:pPr marL="0" indent="0">
                  <a:buNone/>
                </a:pPr>
                <a:r>
                  <a:rPr lang="es-ES" dirty="0"/>
                  <a:t>Con:</a:t>
                </a:r>
              </a:p>
              <a:p>
                <a:pPr marL="0" indent="0">
                  <a:buNone/>
                </a:pPr>
                <a14:m>
                  <m:oMathPara xmlns:m="http://schemas.openxmlformats.org/officeDocument/2006/math">
                    <m:oMathParaPr>
                      <m:jc m:val="left"/>
                    </m:oMathParaPr>
                    <m:oMath xmlns:m="http://schemas.openxmlformats.org/officeDocument/2006/math">
                      <m:sSub>
                        <m:sSubPr>
                          <m:ctrlPr>
                            <a:rPr lang="es-ES" i="1">
                              <a:latin typeface="Cambria Math" panose="02040503050406030204" pitchFamily="18" charset="0"/>
                            </a:rPr>
                          </m:ctrlPr>
                        </m:sSubPr>
                        <m:e>
                          <m:r>
                            <a:rPr lang="es-ES" i="1">
                              <a:latin typeface="Cambria Math"/>
                            </a:rPr>
                            <m:t>𝑥</m:t>
                          </m:r>
                        </m:e>
                        <m:sub>
                          <m:r>
                            <a:rPr lang="es-ES" i="1">
                              <a:latin typeface="Cambria Math"/>
                            </a:rPr>
                            <m:t>1,</m:t>
                          </m:r>
                        </m:sub>
                      </m:sSub>
                      <m:r>
                        <a:rPr lang="es-ES" i="1">
                          <a:latin typeface="Cambria Math"/>
                        </a:rPr>
                        <m:t> </m:t>
                      </m:r>
                      <m:sSub>
                        <m:sSubPr>
                          <m:ctrlPr>
                            <a:rPr lang="es-ES" i="1">
                              <a:latin typeface="Cambria Math" panose="02040503050406030204" pitchFamily="18" charset="0"/>
                            </a:rPr>
                          </m:ctrlPr>
                        </m:sSubPr>
                        <m:e>
                          <m:r>
                            <a:rPr lang="es-ES" i="1">
                              <a:latin typeface="Cambria Math"/>
                            </a:rPr>
                            <m:t>𝑥</m:t>
                          </m:r>
                        </m:e>
                        <m:sub>
                          <m:r>
                            <a:rPr lang="es-ES" i="1">
                              <a:latin typeface="Cambria Math"/>
                            </a:rPr>
                            <m:t>2</m:t>
                          </m:r>
                        </m:sub>
                      </m:sSub>
                      <m:r>
                        <a:rPr lang="es-ES" i="1">
                          <a:latin typeface="Cambria Math"/>
                          <a:ea typeface="Cambria Math"/>
                        </a:rPr>
                        <m:t>≥0</m:t>
                      </m:r>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488275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Segundo se alimenta la tabla</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2564904"/>
              <a:ext cx="8229600" cy="184404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val="20100597"/>
                        </a:ext>
                      </a:extLst>
                    </a:gridCol>
                    <a:gridCol w="685800">
                      <a:extLst>
                        <a:ext uri="{9D8B030D-6E8A-4147-A177-3AD203B41FA5}">
                          <a16:colId xmlns:a16="http://schemas.microsoft.com/office/drawing/2014/main" val="563557662"/>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gridSpan="2">
                      <a:txBody>
                        <a:bodyPr/>
                        <a:lstStyle/>
                        <a:p>
                          <a:pPr algn="ctr"/>
                          <a:r>
                            <a:rPr lang="es-MX" dirty="0"/>
                            <a:t>CB</a:t>
                          </a:r>
                        </a:p>
                      </a:txBody>
                      <a:tcPr/>
                    </a:tc>
                    <a:tc hMerge="1">
                      <a:txBody>
                        <a:bodyPr/>
                        <a:lstStyle/>
                        <a:p>
                          <a:pPr algn="ctr"/>
                          <a:endParaRPr lang="es-MX" dirty="0"/>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gridSpan="2">
                      <a:txBody>
                        <a:bodyPr/>
                        <a:lstStyle/>
                        <a:p>
                          <a:pPr algn="ctr"/>
                          <a:r>
                            <a:rPr lang="es-MX" dirty="0"/>
                            <a:t>0</a:t>
                          </a:r>
                        </a:p>
                      </a:txBody>
                      <a:tcPr/>
                    </a:tc>
                    <a:tc hMerge="1">
                      <a:txBody>
                        <a:bodyPr/>
                        <a:lstStyle/>
                        <a:p>
                          <a:pPr algn="ct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gridSpan="2">
                      <a:txBody>
                        <a:bodyPr/>
                        <a:lstStyle/>
                        <a:p>
                          <a:pPr algn="ctr"/>
                          <a:r>
                            <a:rPr lang="es-MX" dirty="0"/>
                            <a:t>0</a:t>
                          </a:r>
                        </a:p>
                      </a:txBody>
                      <a:tcPr/>
                    </a:tc>
                    <a:tc hMerge="1">
                      <a:txBody>
                        <a:bodyPr/>
                        <a:lstStyle/>
                        <a:p>
                          <a:pPr algn="ct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2564904"/>
              <a:ext cx="8229600" cy="184404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val="20100597"/>
                        </a:ext>
                      </a:extLst>
                    </a:gridCol>
                    <a:gridCol w="685800">
                      <a:extLst>
                        <a:ext uri="{9D8B030D-6E8A-4147-A177-3AD203B41FA5}">
                          <a16:colId xmlns:a16="http://schemas.microsoft.com/office/drawing/2014/main" val="563557662"/>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13380" t="-8333" r="-164437" b="-430000"/>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gridSpan="2">
                      <a:txBody>
                        <a:bodyPr/>
                        <a:lstStyle/>
                        <a:p>
                          <a:pPr algn="ctr"/>
                          <a:r>
                            <a:rPr lang="es-MX" dirty="0"/>
                            <a:t>CB</a:t>
                          </a:r>
                        </a:p>
                      </a:txBody>
                      <a:tcPr/>
                    </a:tc>
                    <a:tc hMerge="1">
                      <a:txBody>
                        <a:bodyPr/>
                        <a:lstStyle/>
                        <a:p>
                          <a:pPr algn="ctr"/>
                          <a:endParaRPr lang="es-MX" dirty="0"/>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6557" r="-318220" b="-322951"/>
                          </a:stretch>
                        </a:blipFill>
                      </a:tcPr>
                    </a:tc>
                    <a:tc>
                      <a:txBody>
                        <a:bodyPr/>
                        <a:lstStyle/>
                        <a:p>
                          <a:endParaRPr lang="es-MX"/>
                        </a:p>
                      </a:txBody>
                      <a:tcPr>
                        <a:blipFill>
                          <a:blip r:embed="rId2"/>
                          <a:stretch>
                            <a:fillRect l="-213380" t="-106557" r="-164437" b="-322951"/>
                          </a:stretch>
                        </a:blipFill>
                      </a:tcPr>
                    </a:tc>
                    <a:tc>
                      <a:txBody>
                        <a:bodyPr/>
                        <a:lstStyle/>
                        <a:p>
                          <a:endParaRPr lang="es-MX"/>
                        </a:p>
                      </a:txBody>
                      <a:tcPr>
                        <a:blipFill>
                          <a:blip r:embed="rId2"/>
                          <a:stretch>
                            <a:fillRect l="-1022989" t="-106557" r="-436782" b="-322951"/>
                          </a:stretch>
                        </a:blipFill>
                      </a:tcPr>
                    </a:tc>
                    <a:tc>
                      <a:txBody>
                        <a:bodyPr/>
                        <a:lstStyle/>
                        <a:p>
                          <a:endParaRPr lang="es-MX"/>
                        </a:p>
                      </a:txBody>
                      <a:tcPr>
                        <a:blipFill>
                          <a:blip r:embed="rId2"/>
                          <a:stretch>
                            <a:fillRect l="-1085556" t="-106557" r="-322222" b="-322951"/>
                          </a:stretch>
                        </a:blipFill>
                      </a:tcPr>
                    </a:tc>
                    <a:tc>
                      <a:txBody>
                        <a:bodyPr/>
                        <a:lstStyle/>
                        <a:p>
                          <a:endParaRPr lang="es-MX"/>
                        </a:p>
                      </a:txBody>
                      <a:tcPr>
                        <a:blipFill>
                          <a:blip r:embed="rId2"/>
                          <a:stretch>
                            <a:fillRect l="-1135106" t="-106557" r="-208511" b="-322951"/>
                          </a:stretch>
                        </a:blipFill>
                      </a:tcPr>
                    </a:tc>
                    <a:tc>
                      <a:txBody>
                        <a:bodyPr/>
                        <a:lstStyle/>
                        <a:p>
                          <a:endParaRPr lang="es-MX"/>
                        </a:p>
                      </a:txBody>
                      <a:tcPr>
                        <a:blipFill>
                          <a:blip r:embed="rId2"/>
                          <a:stretch>
                            <a:fillRect l="-983898" t="-106557" r="-66102" b="-322951"/>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dirty="0"/>
                        </a:p>
                      </a:txBody>
                      <a:tcPr/>
                    </a:tc>
                    <a:tc>
                      <a:txBody>
                        <a:bodyPr/>
                        <a:lstStyle/>
                        <a:p>
                          <a:endParaRPr lang="es-MX"/>
                        </a:p>
                      </a:txBody>
                      <a:tcPr>
                        <a:blipFill>
                          <a:blip r:embed="rId2"/>
                          <a:stretch>
                            <a:fillRect l="-158741" t="-206557" r="-690210" b="-222951"/>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gridSpan="2">
                      <a:txBody>
                        <a:bodyPr/>
                        <a:lstStyle/>
                        <a:p>
                          <a:pPr algn="ctr"/>
                          <a:r>
                            <a:rPr lang="es-MX" dirty="0"/>
                            <a:t>0</a:t>
                          </a:r>
                        </a:p>
                      </a:txBody>
                      <a:tcPr/>
                    </a:tc>
                    <a:tc hMerge="1">
                      <a:txBody>
                        <a:bodyPr/>
                        <a:lstStyle/>
                        <a:p>
                          <a:pPr algn="ctr"/>
                          <a:endParaRPr lang="es-MX" dirty="0"/>
                        </a:p>
                      </a:txBody>
                      <a:tcPr/>
                    </a:tc>
                    <a:tc>
                      <a:txBody>
                        <a:bodyPr/>
                        <a:lstStyle/>
                        <a:p>
                          <a:endParaRPr lang="es-MX"/>
                        </a:p>
                      </a:txBody>
                      <a:tcPr>
                        <a:blipFill>
                          <a:blip r:embed="rId2"/>
                          <a:stretch>
                            <a:fillRect l="-158741" t="-306557" r="-690210" b="-122951"/>
                          </a:stretch>
                        </a:blipFill>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gridSpan="2">
                      <a:txBody>
                        <a:bodyPr/>
                        <a:lstStyle/>
                        <a:p>
                          <a:pPr algn="ctr"/>
                          <a:r>
                            <a:rPr lang="es-MX" dirty="0"/>
                            <a:t>0</a:t>
                          </a:r>
                        </a:p>
                      </a:txBody>
                      <a:tcPr/>
                    </a:tc>
                    <a:tc hMerge="1">
                      <a:txBody>
                        <a:bodyPr/>
                        <a:lstStyle/>
                        <a:p>
                          <a:pPr algn="ctr"/>
                          <a:endParaRPr lang="es-MX" dirty="0"/>
                        </a:p>
                      </a:txBody>
                      <a:tcPr/>
                    </a:tc>
                    <a:tc>
                      <a:txBody>
                        <a:bodyPr/>
                        <a:lstStyle/>
                        <a:p>
                          <a:endParaRPr lang="es-MX"/>
                        </a:p>
                      </a:txBody>
                      <a:tcPr>
                        <a:blipFill>
                          <a:blip r:embed="rId2"/>
                          <a:stretch>
                            <a:fillRect l="-158741" t="-406557" r="-690210" b="-22951"/>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bl>
              </a:graphicData>
            </a:graphic>
          </p:graphicFrame>
        </mc:Fallback>
      </mc:AlternateContent>
    </p:spTree>
    <p:extLst>
      <p:ext uri="{BB962C8B-B14F-4D97-AF65-F5344CB8AC3E}">
        <p14:creationId xmlns:p14="http://schemas.microsoft.com/office/powerpoint/2010/main" val="71936213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 calcula el valor de Z</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1935163"/>
              <a:ext cx="8229600" cy="236220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576064">
                      <a:extLst>
                        <a:ext uri="{9D8B030D-6E8A-4147-A177-3AD203B41FA5}">
                          <a16:colId xmlns:a16="http://schemas.microsoft.com/office/drawing/2014/main" val="1714801034"/>
                        </a:ext>
                      </a:extLst>
                    </a:gridCol>
                    <a:gridCol w="792088">
                      <a:extLst>
                        <a:ext uri="{9D8B030D-6E8A-4147-A177-3AD203B41FA5}">
                          <a16:colId xmlns:a16="http://schemas.microsoft.com/office/drawing/2014/main" val="548059702"/>
                        </a:ext>
                      </a:extLst>
                    </a:gridCol>
                    <a:gridCol w="720080">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1584176">
                      <a:extLst>
                        <a:ext uri="{9D8B030D-6E8A-4147-A177-3AD203B41FA5}">
                          <a16:colId xmlns:a16="http://schemas.microsoft.com/office/drawing/2014/main" val="749104661"/>
                        </a:ext>
                      </a:extLst>
                    </a:gridCol>
                    <a:gridCol w="226368">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endParaRPr lang="es-MX" sz="2800" dirty="0"/>
                        </a:p>
                      </a:txBody>
                      <a:tcPr/>
                    </a:tc>
                    <a:tc>
                      <a:txBody>
                        <a:bodyPr/>
                        <a:lstStyle/>
                        <a:p>
                          <a:pPr algn="ctr"/>
                          <a:endParaRPr lang="es-MX" sz="2800" dirty="0"/>
                        </a:p>
                      </a:txBody>
                      <a:tcPr/>
                    </a:tc>
                    <a:tc>
                      <a:txBody>
                        <a:bodyPr/>
                        <a:lstStyle/>
                        <a:p>
                          <a:pPr algn="ctr"/>
                          <a:endParaRPr lang="es-MX" sz="2000" dirty="0"/>
                        </a:p>
                      </a:txBody>
                      <a:tcPr/>
                    </a:tc>
                    <a:tc>
                      <a:txBody>
                        <a:bodyPr/>
                        <a:lstStyle/>
                        <a:p>
                          <a:pPr algn="ctr"/>
                          <a:endParaRPr lang="es-MX" sz="2800" dirty="0"/>
                        </a:p>
                      </a:txBody>
                      <a:tcPr/>
                    </a:tc>
                    <a:tc>
                      <a:txBody>
                        <a:bodyPr/>
                        <a:lstStyle/>
                        <a:p>
                          <a:pPr algn="ctr"/>
                          <a:endParaRPr lang="es-MX" sz="2400" dirty="0"/>
                        </a:p>
                      </a:txBody>
                      <a:tcPr/>
                    </a:tc>
                    <a:tc>
                      <a:txBody>
                        <a:bodyPr/>
                        <a:lstStyle/>
                        <a:p>
                          <a:pPr algn="ctr"/>
                          <a:r>
                            <a:rPr lang="es-MX" sz="1100" dirty="0"/>
                            <a:t>=(0(12)+0(12)+(0(5))=0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1935163"/>
              <a:ext cx="8229600" cy="236220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576064">
                      <a:extLst>
                        <a:ext uri="{9D8B030D-6E8A-4147-A177-3AD203B41FA5}">
                          <a16:colId xmlns:a16="http://schemas.microsoft.com/office/drawing/2014/main" val="1714801034"/>
                        </a:ext>
                      </a:extLst>
                    </a:gridCol>
                    <a:gridCol w="792088">
                      <a:extLst>
                        <a:ext uri="{9D8B030D-6E8A-4147-A177-3AD203B41FA5}">
                          <a16:colId xmlns:a16="http://schemas.microsoft.com/office/drawing/2014/main" val="548059702"/>
                        </a:ext>
                      </a:extLst>
                    </a:gridCol>
                    <a:gridCol w="720080">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1584176">
                      <a:extLst>
                        <a:ext uri="{9D8B030D-6E8A-4147-A177-3AD203B41FA5}">
                          <a16:colId xmlns:a16="http://schemas.microsoft.com/office/drawing/2014/main" val="749104661"/>
                        </a:ext>
                      </a:extLst>
                    </a:gridCol>
                    <a:gridCol w="226368">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637895" t="-8333" r="-690526" b="-551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18220" b="-451667"/>
                          </a:stretch>
                        </a:blipFill>
                      </a:tcPr>
                    </a:tc>
                    <a:tc>
                      <a:txBody>
                        <a:bodyPr/>
                        <a:lstStyle/>
                        <a:p>
                          <a:endParaRPr lang="es-MX"/>
                        </a:p>
                      </a:txBody>
                      <a:tcPr>
                        <a:blipFill>
                          <a:blip r:embed="rId2"/>
                          <a:stretch>
                            <a:fillRect l="-637895" t="-108333" r="-690526" b="-451667"/>
                          </a:stretch>
                        </a:blipFill>
                      </a:tcPr>
                    </a:tc>
                    <a:tc>
                      <a:txBody>
                        <a:bodyPr/>
                        <a:lstStyle/>
                        <a:p>
                          <a:endParaRPr lang="es-MX"/>
                        </a:p>
                      </a:txBody>
                      <a:tcPr>
                        <a:blipFill>
                          <a:blip r:embed="rId2"/>
                          <a:stretch>
                            <a:fillRect l="-539231" t="-108333" r="-404615" b="-451667"/>
                          </a:stretch>
                        </a:blipFill>
                      </a:tcPr>
                    </a:tc>
                    <a:tc>
                      <a:txBody>
                        <a:bodyPr/>
                        <a:lstStyle/>
                        <a:p>
                          <a:endParaRPr lang="es-MX"/>
                        </a:p>
                      </a:txBody>
                      <a:tcPr>
                        <a:blipFill>
                          <a:blip r:embed="rId2"/>
                          <a:stretch>
                            <a:fillRect l="-704237" t="-108333" r="-345763" b="-451667"/>
                          </a:stretch>
                        </a:blipFill>
                      </a:tcPr>
                    </a:tc>
                    <a:tc>
                      <a:txBody>
                        <a:bodyPr/>
                        <a:lstStyle/>
                        <a:p>
                          <a:endParaRPr lang="es-MX"/>
                        </a:p>
                      </a:txBody>
                      <a:tcPr>
                        <a:blipFill>
                          <a:blip r:embed="rId2"/>
                          <a:stretch>
                            <a:fillRect l="-895283" t="-108333" r="-284906" b="-451667"/>
                          </a:stretch>
                        </a:blipFill>
                      </a:tcPr>
                    </a:tc>
                    <a:tc>
                      <a:txBody>
                        <a:bodyPr/>
                        <a:lstStyle/>
                        <a:p>
                          <a:endParaRPr lang="es-MX"/>
                        </a:p>
                      </a:txBody>
                      <a:tcPr>
                        <a:blipFill>
                          <a:blip r:embed="rId2"/>
                          <a:stretch>
                            <a:fillRect l="-405769" t="-108333" r="-16154" b="-451667"/>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4918" r="-690210" b="-344262"/>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endParaRPr lang="es-MX"/>
                        </a:p>
                      </a:txBody>
                      <a:tcPr>
                        <a:blipFill>
                          <a:blip r:embed="rId2"/>
                          <a:stretch>
                            <a:fillRect l="-158741" t="-304918" r="-690210" b="-244262"/>
                          </a:stretch>
                        </a:blipFill>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690210" b="-144262"/>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518160">
                    <a:tc>
                      <a:txBody>
                        <a:bodyPr/>
                        <a:lstStyle/>
                        <a:p>
                          <a:endParaRPr lang="es-MX"/>
                        </a:p>
                      </a:txBody>
                      <a:tcPr>
                        <a:blipFill>
                          <a:blip r:embed="rId2"/>
                          <a:stretch>
                            <a:fillRect l="-889" t="-362353" r="-502222" b="-3529"/>
                          </a:stretch>
                        </a:blipFill>
                      </a:tcPr>
                    </a:tc>
                    <a:tc>
                      <a:txBody>
                        <a:bodyPr/>
                        <a:lstStyle/>
                        <a:p>
                          <a:endParaRPr lang="es-MX"/>
                        </a:p>
                      </a:txBody>
                      <a:tcPr>
                        <a:blipFill>
                          <a:blip r:embed="rId2"/>
                          <a:stretch>
                            <a:fillRect l="-158741" t="-362353" r="-690210" b="-3529"/>
                          </a:stretch>
                        </a:blipFill>
                      </a:tcPr>
                    </a:tc>
                    <a:tc>
                      <a:txBody>
                        <a:bodyPr/>
                        <a:lstStyle/>
                        <a:p>
                          <a:pPr algn="ctr"/>
                          <a:endParaRPr lang="es-MX" sz="2800" dirty="0"/>
                        </a:p>
                      </a:txBody>
                      <a:tcPr/>
                    </a:tc>
                    <a:tc>
                      <a:txBody>
                        <a:bodyPr/>
                        <a:lstStyle/>
                        <a:p>
                          <a:pPr algn="ctr"/>
                          <a:endParaRPr lang="es-MX" sz="2800" dirty="0"/>
                        </a:p>
                      </a:txBody>
                      <a:tcPr/>
                    </a:tc>
                    <a:tc>
                      <a:txBody>
                        <a:bodyPr/>
                        <a:lstStyle/>
                        <a:p>
                          <a:pPr algn="ctr"/>
                          <a:endParaRPr lang="es-MX" sz="2000" dirty="0"/>
                        </a:p>
                      </a:txBody>
                      <a:tcPr/>
                    </a:tc>
                    <a:tc>
                      <a:txBody>
                        <a:bodyPr/>
                        <a:lstStyle/>
                        <a:p>
                          <a:pPr algn="ctr"/>
                          <a:endParaRPr lang="es-MX" sz="2800" dirty="0"/>
                        </a:p>
                      </a:txBody>
                      <a:tcPr/>
                    </a:tc>
                    <a:tc>
                      <a:txBody>
                        <a:bodyPr/>
                        <a:lstStyle/>
                        <a:p>
                          <a:pPr algn="ctr"/>
                          <a:endParaRPr lang="es-MX" sz="2400" dirty="0"/>
                        </a:p>
                      </a:txBody>
                      <a:tcPr/>
                    </a:tc>
                    <a:tc>
                      <a:txBody>
                        <a:bodyPr/>
                        <a:lstStyle/>
                        <a:p>
                          <a:pPr algn="ctr"/>
                          <a:r>
                            <a:rPr lang="es-MX" sz="1100" dirty="0"/>
                            <a:t>=(0(12)+0(12)+(0(5))=0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Tree>
    <p:extLst>
      <p:ext uri="{BB962C8B-B14F-4D97-AF65-F5344CB8AC3E}">
        <p14:creationId xmlns:p14="http://schemas.microsoft.com/office/powerpoint/2010/main" val="1717248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6181" y="2053239"/>
            <a:ext cx="9202993" cy="3268587"/>
          </a:xfrm>
          <a:prstGeom prst="rect">
            <a:avLst/>
          </a:prstGeom>
        </p:spPr>
        <p:txBody>
          <a:bodyPr wrap="square">
            <a:spAutoFit/>
          </a:bodyPr>
          <a:lstStyle/>
          <a:p>
            <a:pPr marL="457200" indent="-457200" algn="just">
              <a:spcBef>
                <a:spcPct val="50000"/>
              </a:spcBef>
              <a:buFontTx/>
              <a:buAutoNum type="arabicPeriod" startAt="3"/>
            </a:pPr>
            <a:r>
              <a:rPr lang="es-ES_tradnl" sz="2400" b="1" i="1" u="sng" dirty="0">
                <a:solidFill>
                  <a:srgbClr val="AFB802"/>
                </a:solidFill>
                <a:latin typeface="Tahoma" pitchFamily="34" charset="0"/>
                <a:cs typeface="Tahoma" pitchFamily="34" charset="0"/>
              </a:rPr>
              <a:t>Restricciones Estructurales</a:t>
            </a:r>
            <a:r>
              <a:rPr lang="es-ES_tradnl" sz="2400" dirty="0">
                <a:solidFill>
                  <a:srgbClr val="AFB802"/>
                </a:solidFill>
                <a:latin typeface="Tahoma" pitchFamily="34" charset="0"/>
                <a:cs typeface="Tahoma" pitchFamily="34" charset="0"/>
              </a:rPr>
              <a:t>.</a:t>
            </a:r>
            <a:r>
              <a:rPr lang="es-ES_tradnl" sz="2400" dirty="0">
                <a:latin typeface="Tahoma" pitchFamily="34" charset="0"/>
                <a:cs typeface="Tahoma" pitchFamily="34" charset="0"/>
              </a:rPr>
              <a:t> Diferentes requisitos que debe cumplir cualquier solución para que pueda llevarse a cabo, dichas restricciones pueden ser de capacidad, mercado, materia prima,  calidad, balance de materiales, etc.</a:t>
            </a:r>
            <a:endParaRPr lang="es-ES_tradnl" sz="2400" dirty="0">
              <a:cs typeface="Arial" pitchFamily="34" charset="0"/>
            </a:endParaRPr>
          </a:p>
          <a:p>
            <a:pPr marL="457200" indent="-457200" algn="just">
              <a:lnSpc>
                <a:spcPct val="90000"/>
              </a:lnSpc>
              <a:spcBef>
                <a:spcPct val="50000"/>
              </a:spcBef>
            </a:pPr>
            <a:r>
              <a:rPr lang="es-ES_tradnl" sz="2400" dirty="0">
                <a:latin typeface="Tahoma" pitchFamily="34" charset="0"/>
                <a:cs typeface="Tahoma" pitchFamily="34" charset="0"/>
              </a:rPr>
              <a:t> </a:t>
            </a:r>
            <a:endParaRPr lang="es-ES_tradnl" sz="2400" dirty="0">
              <a:cs typeface="Arial" pitchFamily="34" charset="0"/>
            </a:endParaRPr>
          </a:p>
          <a:p>
            <a:pPr marL="457200" indent="-457200" algn="just">
              <a:lnSpc>
                <a:spcPct val="90000"/>
              </a:lnSpc>
              <a:spcBef>
                <a:spcPct val="50000"/>
              </a:spcBef>
              <a:buFontTx/>
              <a:buAutoNum type="arabicPeriod" startAt="4"/>
            </a:pPr>
            <a:r>
              <a:rPr lang="es-ES_tradnl" sz="2400" b="1" i="1" u="sng" dirty="0">
                <a:solidFill>
                  <a:srgbClr val="AFB802"/>
                </a:solidFill>
                <a:latin typeface="Tahoma" pitchFamily="34" charset="0"/>
                <a:cs typeface="Tahoma" pitchFamily="34" charset="0"/>
              </a:rPr>
              <a:t>Condición técnica</a:t>
            </a:r>
            <a:r>
              <a:rPr lang="es-ES_tradnl" sz="2400" dirty="0">
                <a:solidFill>
                  <a:srgbClr val="AFB802"/>
                </a:solidFill>
                <a:latin typeface="Tahoma" pitchFamily="34" charset="0"/>
                <a:cs typeface="Tahoma" pitchFamily="34" charset="0"/>
              </a:rPr>
              <a:t>.</a:t>
            </a:r>
            <a:r>
              <a:rPr lang="es-ES_tradnl" sz="2400" dirty="0">
                <a:latin typeface="Tahoma" pitchFamily="34" charset="0"/>
                <a:cs typeface="Tahoma" pitchFamily="34" charset="0"/>
              </a:rPr>
              <a:t> Todas las variables deben tomar valores positivos, o en algunos casos puede ser que algunas variables tomen valores negativos.</a:t>
            </a:r>
            <a:endParaRPr lang="es-ES" sz="4000" dirty="0">
              <a:latin typeface="Times New Roman" pitchFamily="18" charset="0"/>
            </a:endParaRPr>
          </a:p>
        </p:txBody>
      </p:sp>
    </p:spTree>
    <p:extLst>
      <p:ext uri="{BB962C8B-B14F-4D97-AF65-F5344CB8AC3E}">
        <p14:creationId xmlns:p14="http://schemas.microsoft.com/office/powerpoint/2010/main" val="5678905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Se calcula los costos reducidos y los precios duales</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1935163"/>
              <a:ext cx="822960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sz="1050" dirty="0"/>
                            <a:t>(4-[0(2)+0(1)+0(1)]=4</a:t>
                          </a:r>
                          <a:endParaRPr lang="es-MX" dirty="0"/>
                        </a:p>
                      </a:txBody>
                      <a:tcPr/>
                    </a:tc>
                    <a:tc>
                      <a:txBody>
                        <a:bodyPr/>
                        <a:lstStyle/>
                        <a:p>
                          <a:pPr algn="ctr"/>
                          <a:r>
                            <a:rPr lang="es-MX" sz="1200" dirty="0"/>
                            <a:t>5-[0(3)+0(6)+0(0)]=5</a:t>
                          </a:r>
                          <a:endParaRPr lang="es-MX" dirty="0"/>
                        </a:p>
                      </a:txBody>
                      <a:tcPr/>
                    </a:tc>
                    <a:tc>
                      <a:txBody>
                        <a:bodyPr/>
                        <a:lstStyle/>
                        <a:p>
                          <a:pPr algn="ctr"/>
                          <a:r>
                            <a:rPr lang="es-MX" sz="1400" dirty="0"/>
                            <a:t>…=0</a:t>
                          </a:r>
                        </a:p>
                      </a:txBody>
                      <a:tcPr/>
                    </a:tc>
                    <a:tc>
                      <a:txBody>
                        <a:bodyPr/>
                        <a:lstStyle/>
                        <a:p>
                          <a:pPr algn="ctr"/>
                          <a:r>
                            <a:rPr lang="es-MX" sz="1400" dirty="0"/>
                            <a:t>…=0</a:t>
                          </a:r>
                          <a:endParaRPr lang="es-MX" dirty="0"/>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1935163"/>
              <a:ext cx="822960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13380" t="-8333" r="-164437" b="-531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18220" b="-431667"/>
                          </a:stretch>
                        </a:blipFill>
                      </a:tcPr>
                    </a:tc>
                    <a:tc>
                      <a:txBody>
                        <a:bodyPr/>
                        <a:lstStyle/>
                        <a:p>
                          <a:endParaRPr lang="es-MX"/>
                        </a:p>
                      </a:txBody>
                      <a:tcPr>
                        <a:blipFill>
                          <a:blip r:embed="rId2"/>
                          <a:stretch>
                            <a:fillRect l="-213380" t="-108333" r="-164437" b="-431667"/>
                          </a:stretch>
                        </a:blipFill>
                      </a:tcPr>
                    </a:tc>
                    <a:tc>
                      <a:txBody>
                        <a:bodyPr/>
                        <a:lstStyle/>
                        <a:p>
                          <a:endParaRPr lang="es-MX"/>
                        </a:p>
                      </a:txBody>
                      <a:tcPr>
                        <a:blipFill>
                          <a:blip r:embed="rId2"/>
                          <a:stretch>
                            <a:fillRect l="-1022989" t="-108333" r="-436782" b="-431667"/>
                          </a:stretch>
                        </a:blipFill>
                      </a:tcPr>
                    </a:tc>
                    <a:tc>
                      <a:txBody>
                        <a:bodyPr/>
                        <a:lstStyle/>
                        <a:p>
                          <a:endParaRPr lang="es-MX"/>
                        </a:p>
                      </a:txBody>
                      <a:tcPr>
                        <a:blipFill>
                          <a:blip r:embed="rId2"/>
                          <a:stretch>
                            <a:fillRect l="-1085556" t="-108333" r="-322222" b="-431667"/>
                          </a:stretch>
                        </a:blipFill>
                      </a:tcPr>
                    </a:tc>
                    <a:tc>
                      <a:txBody>
                        <a:bodyPr/>
                        <a:lstStyle/>
                        <a:p>
                          <a:endParaRPr lang="es-MX"/>
                        </a:p>
                      </a:txBody>
                      <a:tcPr>
                        <a:blipFill>
                          <a:blip r:embed="rId2"/>
                          <a:stretch>
                            <a:fillRect l="-1135106" t="-108333" r="-208511" b="-431667"/>
                          </a:stretch>
                        </a:blipFill>
                      </a:tcPr>
                    </a:tc>
                    <a:tc>
                      <a:txBody>
                        <a:bodyPr/>
                        <a:lstStyle/>
                        <a:p>
                          <a:endParaRPr lang="es-MX"/>
                        </a:p>
                      </a:txBody>
                      <a:tcPr>
                        <a:blipFill>
                          <a:blip r:embed="rId2"/>
                          <a:stretch>
                            <a:fillRect l="-983898" t="-108333" r="-66102" b="-431667"/>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4918" r="-690210" b="-324590"/>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endParaRPr lang="es-MX"/>
                        </a:p>
                      </a:txBody>
                      <a:tcPr>
                        <a:blipFill>
                          <a:blip r:embed="rId2"/>
                          <a:stretch>
                            <a:fillRect l="-158741" t="-304918" r="-690210" b="-224590"/>
                          </a:stretch>
                        </a:blipFill>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690210" b="-1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1250" r="-502222" b="-18750"/>
                          </a:stretch>
                        </a:blipFill>
                      </a:tcPr>
                    </a:tc>
                    <a:tc>
                      <a:txBody>
                        <a:bodyPr/>
                        <a:lstStyle/>
                        <a:p>
                          <a:endParaRPr lang="es-MX"/>
                        </a:p>
                      </a:txBody>
                      <a:tcPr>
                        <a:blipFill>
                          <a:blip r:embed="rId2"/>
                          <a:stretch>
                            <a:fillRect l="-158741" t="-481250" r="-690210" b="-18750"/>
                          </a:stretch>
                        </a:blipFill>
                      </a:tcPr>
                    </a:tc>
                    <a:tc>
                      <a:txBody>
                        <a:bodyPr/>
                        <a:lstStyle/>
                        <a:p>
                          <a:pPr algn="ctr"/>
                          <a:r>
                            <a:rPr lang="es-MX" sz="1050" dirty="0"/>
                            <a:t>(4-[0(2)+0(1)+0(1)]=4</a:t>
                          </a:r>
                          <a:endParaRPr lang="es-MX" dirty="0"/>
                        </a:p>
                      </a:txBody>
                      <a:tcPr/>
                    </a:tc>
                    <a:tc>
                      <a:txBody>
                        <a:bodyPr/>
                        <a:lstStyle/>
                        <a:p>
                          <a:pPr algn="ctr"/>
                          <a:r>
                            <a:rPr lang="es-MX" sz="1200" dirty="0"/>
                            <a:t>5-[0(3)+0(6)+0(0)]=5</a:t>
                          </a:r>
                          <a:endParaRPr lang="es-MX" dirty="0"/>
                        </a:p>
                      </a:txBody>
                      <a:tcPr/>
                    </a:tc>
                    <a:tc>
                      <a:txBody>
                        <a:bodyPr/>
                        <a:lstStyle/>
                        <a:p>
                          <a:pPr algn="ctr"/>
                          <a:r>
                            <a:rPr lang="es-MX" sz="1400" dirty="0"/>
                            <a:t>…=0</a:t>
                          </a:r>
                        </a:p>
                      </a:txBody>
                      <a:tcPr/>
                    </a:tc>
                    <a:tc>
                      <a:txBody>
                        <a:bodyPr/>
                        <a:lstStyle/>
                        <a:p>
                          <a:pPr algn="ctr"/>
                          <a:r>
                            <a:rPr lang="es-MX" sz="1400" dirty="0"/>
                            <a:t>…=0</a:t>
                          </a:r>
                          <a:endParaRPr lang="es-MX" dirty="0"/>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
        <p:nvSpPr>
          <p:cNvPr id="6" name="CuadroTexto 5"/>
          <p:cNvSpPr txBox="1"/>
          <p:nvPr/>
        </p:nvSpPr>
        <p:spPr>
          <a:xfrm>
            <a:off x="2279576" y="4581128"/>
            <a:ext cx="6048672" cy="369332"/>
          </a:xfrm>
          <a:prstGeom prst="rect">
            <a:avLst/>
          </a:prstGeom>
          <a:noFill/>
        </p:spPr>
        <p:txBody>
          <a:bodyPr wrap="square" rtlCol="0">
            <a:spAutoFit/>
          </a:bodyPr>
          <a:lstStyle/>
          <a:p>
            <a:endParaRPr lang="es-MX" dirty="0"/>
          </a:p>
        </p:txBody>
      </p:sp>
    </p:spTree>
    <p:extLst>
      <p:ext uri="{BB962C8B-B14F-4D97-AF65-F5344CB8AC3E}">
        <p14:creationId xmlns:p14="http://schemas.microsoft.com/office/powerpoint/2010/main" val="30281223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989856"/>
            <a:ext cx="8229600" cy="1143000"/>
          </a:xfrm>
        </p:spPr>
        <p:txBody>
          <a:bodyPr>
            <a:noAutofit/>
          </a:bodyPr>
          <a:lstStyle/>
          <a:p>
            <a:r>
              <a:rPr lang="es-MX" sz="3200" dirty="0"/>
              <a:t>Se escoge en este caso el máximo positivo de los costos reducidos o precios duales para determinar Variable Entrante</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2637262"/>
              <a:ext cx="822960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4</a:t>
                          </a:r>
                        </a:p>
                      </a:txBody>
                      <a:tcPr/>
                    </a:tc>
                    <a:tc>
                      <a:txBody>
                        <a:bodyPr/>
                        <a:lstStyle/>
                        <a:p>
                          <a:pPr algn="ctr"/>
                          <a:r>
                            <a:rPr lang="es-MX" dirty="0"/>
                            <a:t>5</a:t>
                          </a:r>
                        </a:p>
                      </a:txBody>
                      <a:tcPr>
                        <a:gradFill>
                          <a:gsLst>
                            <a:gs pos="72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s-MX" sz="1800" dirty="0"/>
                            <a:t>0</a:t>
                          </a:r>
                          <a:endParaRPr lang="es-MX" sz="1400" dirty="0"/>
                        </a:p>
                      </a:txBody>
                      <a:tcPr/>
                    </a:tc>
                    <a:tc>
                      <a:txBody>
                        <a:bodyPr/>
                        <a:lstStyle/>
                        <a:p>
                          <a:pPr algn="ctr"/>
                          <a:r>
                            <a:rPr lang="es-MX" dirty="0"/>
                            <a:t>0</a:t>
                          </a:r>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2637262"/>
              <a:ext cx="822960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728192">
                      <a:extLst>
                        <a:ext uri="{9D8B030D-6E8A-4147-A177-3AD203B41FA5}">
                          <a16:colId xmlns:a16="http://schemas.microsoft.com/office/drawing/2014/main" val="1714801034"/>
                        </a:ext>
                      </a:extLst>
                    </a:gridCol>
                    <a:gridCol w="532656">
                      <a:extLst>
                        <a:ext uri="{9D8B030D-6E8A-4147-A177-3AD203B41FA5}">
                          <a16:colId xmlns:a16="http://schemas.microsoft.com/office/drawing/2014/main" val="548059702"/>
                        </a:ext>
                      </a:extLst>
                    </a:gridCol>
                    <a:gridCol w="547464">
                      <a:extLst>
                        <a:ext uri="{9D8B030D-6E8A-4147-A177-3AD203B41FA5}">
                          <a16:colId xmlns:a16="http://schemas.microsoft.com/office/drawing/2014/main" val="1866915356"/>
                        </a:ext>
                      </a:extLst>
                    </a:gridCol>
                    <a:gridCol w="576064">
                      <a:extLst>
                        <a:ext uri="{9D8B030D-6E8A-4147-A177-3AD203B41FA5}">
                          <a16:colId xmlns:a16="http://schemas.microsoft.com/office/drawing/2014/main" val="3049920209"/>
                        </a:ext>
                      </a:extLst>
                    </a:gridCol>
                    <a:gridCol w="720080">
                      <a:extLst>
                        <a:ext uri="{9D8B030D-6E8A-4147-A177-3AD203B41FA5}">
                          <a16:colId xmlns:a16="http://schemas.microsoft.com/office/drawing/2014/main" val="749104661"/>
                        </a:ext>
                      </a:extLst>
                    </a:gridCol>
                    <a:gridCol w="442392">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13380" t="-8333" r="-164437" b="-531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18220" b="-431667"/>
                          </a:stretch>
                        </a:blipFill>
                      </a:tcPr>
                    </a:tc>
                    <a:tc>
                      <a:txBody>
                        <a:bodyPr/>
                        <a:lstStyle/>
                        <a:p>
                          <a:endParaRPr lang="es-MX"/>
                        </a:p>
                      </a:txBody>
                      <a:tcPr>
                        <a:blipFill>
                          <a:blip r:embed="rId2"/>
                          <a:stretch>
                            <a:fillRect l="-213380" t="-108333" r="-164437" b="-431667"/>
                          </a:stretch>
                        </a:blipFill>
                      </a:tcPr>
                    </a:tc>
                    <a:tc>
                      <a:txBody>
                        <a:bodyPr/>
                        <a:lstStyle/>
                        <a:p>
                          <a:endParaRPr lang="es-MX"/>
                        </a:p>
                      </a:txBody>
                      <a:tcPr>
                        <a:blipFill>
                          <a:blip r:embed="rId2"/>
                          <a:stretch>
                            <a:fillRect l="-1022989" t="-108333" r="-436782" b="-431667"/>
                          </a:stretch>
                        </a:blipFill>
                      </a:tcPr>
                    </a:tc>
                    <a:tc>
                      <a:txBody>
                        <a:bodyPr/>
                        <a:lstStyle/>
                        <a:p>
                          <a:endParaRPr lang="es-MX"/>
                        </a:p>
                      </a:txBody>
                      <a:tcPr>
                        <a:blipFill>
                          <a:blip r:embed="rId2"/>
                          <a:stretch>
                            <a:fillRect l="-1085556" t="-108333" r="-322222" b="-431667"/>
                          </a:stretch>
                        </a:blipFill>
                      </a:tcPr>
                    </a:tc>
                    <a:tc>
                      <a:txBody>
                        <a:bodyPr/>
                        <a:lstStyle/>
                        <a:p>
                          <a:endParaRPr lang="es-MX"/>
                        </a:p>
                      </a:txBody>
                      <a:tcPr>
                        <a:blipFill>
                          <a:blip r:embed="rId2"/>
                          <a:stretch>
                            <a:fillRect l="-1135106" t="-108333" r="-208511" b="-431667"/>
                          </a:stretch>
                        </a:blipFill>
                      </a:tcPr>
                    </a:tc>
                    <a:tc>
                      <a:txBody>
                        <a:bodyPr/>
                        <a:lstStyle/>
                        <a:p>
                          <a:endParaRPr lang="es-MX"/>
                        </a:p>
                      </a:txBody>
                      <a:tcPr>
                        <a:blipFill>
                          <a:blip r:embed="rId2"/>
                          <a:stretch>
                            <a:fillRect l="-983898" t="-108333" r="-66102" b="-431667"/>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4918" r="-690210" b="-324590"/>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endParaRPr lang="es-MX"/>
                        </a:p>
                      </a:txBody>
                      <a:tcPr>
                        <a:blipFill>
                          <a:blip r:embed="rId2"/>
                          <a:stretch>
                            <a:fillRect l="-158741" t="-304918" r="-690210" b="-224590"/>
                          </a:stretch>
                        </a:blipFill>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endParaRPr lang="es-MX"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690210" b="-1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endParaRPr lang="es-MX" dirty="0"/>
                        </a:p>
                      </a:txBody>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1250" r="-502222" b="-18750"/>
                          </a:stretch>
                        </a:blipFill>
                      </a:tcPr>
                    </a:tc>
                    <a:tc>
                      <a:txBody>
                        <a:bodyPr/>
                        <a:lstStyle/>
                        <a:p>
                          <a:endParaRPr lang="es-MX"/>
                        </a:p>
                      </a:txBody>
                      <a:tcPr>
                        <a:blipFill>
                          <a:blip r:embed="rId2"/>
                          <a:stretch>
                            <a:fillRect l="-158741" t="-481250" r="-690210" b="-18750"/>
                          </a:stretch>
                        </a:blipFill>
                      </a:tcPr>
                    </a:tc>
                    <a:tc>
                      <a:txBody>
                        <a:bodyPr/>
                        <a:lstStyle/>
                        <a:p>
                          <a:pPr algn="ctr"/>
                          <a:r>
                            <a:rPr lang="es-MX" dirty="0"/>
                            <a:t>4</a:t>
                          </a:r>
                        </a:p>
                      </a:txBody>
                      <a:tcPr/>
                    </a:tc>
                    <a:tc>
                      <a:txBody>
                        <a:bodyPr/>
                        <a:lstStyle/>
                        <a:p>
                          <a:pPr algn="ctr"/>
                          <a:r>
                            <a:rPr lang="es-MX" dirty="0"/>
                            <a:t>5</a:t>
                          </a:r>
                        </a:p>
                      </a:txBody>
                      <a:tcPr>
                        <a:gradFill>
                          <a:gsLst>
                            <a:gs pos="72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ctr"/>
                          <a:r>
                            <a:rPr lang="es-MX" sz="1800" dirty="0"/>
                            <a:t>0</a:t>
                          </a:r>
                          <a:endParaRPr lang="es-MX" sz="1400" dirty="0"/>
                        </a:p>
                      </a:txBody>
                      <a:tcPr/>
                    </a:tc>
                    <a:tc>
                      <a:txBody>
                        <a:bodyPr/>
                        <a:lstStyle/>
                        <a:p>
                          <a:pPr algn="ctr"/>
                          <a:r>
                            <a:rPr lang="es-MX" dirty="0"/>
                            <a:t>0</a:t>
                          </a:r>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Tree>
    <p:extLst>
      <p:ext uri="{BB962C8B-B14F-4D97-AF65-F5344CB8AC3E}">
        <p14:creationId xmlns:p14="http://schemas.microsoft.com/office/powerpoint/2010/main" val="20884786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 calcula el valor de </a:t>
            </a:r>
            <a:r>
              <a:rPr lang="el-GR" dirty="0"/>
              <a:t>θ</a:t>
            </a:r>
            <a:endParaRPr lang="es-MX" dirty="0"/>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1935163"/>
              <a:ext cx="843528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solidFill>
                          <a:schemeClr val="accent1">
                            <a:tint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sz="1200" dirty="0"/>
                            <a:t>=12/3=4</a:t>
                          </a:r>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sz="1200" dirty="0"/>
                            <a:t>=12/6=2</a:t>
                          </a:r>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r>
                            <a:rPr lang="es-MX" sz="1200" dirty="0"/>
                            <a:t>N/A</a:t>
                          </a:r>
                        </a:p>
                      </a:txBody>
                      <a:tcPr/>
                    </a:tc>
                    <a:extLst>
                      <a:ext uri="{0D108BD9-81ED-4DB2-BD59-A6C34878D82A}">
                        <a16:rowId xmlns:a16="http://schemas.microsoft.com/office/drawing/2014/main" val="2971519477"/>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4</a:t>
                          </a:r>
                        </a:p>
                      </a:txBody>
                      <a:tcPr/>
                    </a:tc>
                    <a:tc>
                      <a:txBody>
                        <a:bodyPr/>
                        <a:lstStyle/>
                        <a:p>
                          <a:pPr algn="ctr"/>
                          <a:r>
                            <a:rPr lang="es-MX" dirty="0"/>
                            <a:t>5</a:t>
                          </a:r>
                        </a:p>
                      </a:txBody>
                      <a:tcPr>
                        <a:solidFill>
                          <a:srgbClr val="FF0000"/>
                        </a:solidFill>
                      </a:tcPr>
                    </a:tc>
                    <a:tc>
                      <a:txBody>
                        <a:bodyPr/>
                        <a:lstStyle/>
                        <a:p>
                          <a:pPr algn="ctr"/>
                          <a:r>
                            <a:rPr lang="es-MX" sz="1800" dirty="0"/>
                            <a:t>0</a:t>
                          </a:r>
                          <a:endParaRPr lang="es-MX" sz="1400" dirty="0"/>
                        </a:p>
                      </a:txBody>
                      <a:tcPr/>
                    </a:tc>
                    <a:tc>
                      <a:txBody>
                        <a:bodyPr/>
                        <a:lstStyle/>
                        <a:p>
                          <a:pPr algn="ctr"/>
                          <a:r>
                            <a:rPr lang="es-MX" dirty="0"/>
                            <a:t>0</a:t>
                          </a:r>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1935163"/>
              <a:ext cx="843528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507" t="-8333" r="-268075" b="-531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32203" b="-431667"/>
                          </a:stretch>
                        </a:blipFill>
                      </a:tcPr>
                    </a:tc>
                    <a:tc>
                      <a:txBody>
                        <a:bodyPr/>
                        <a:lstStyle/>
                        <a:p>
                          <a:endParaRPr lang="es-MX"/>
                        </a:p>
                      </a:txBody>
                      <a:tcPr>
                        <a:blipFill>
                          <a:blip r:embed="rId2"/>
                          <a:stretch>
                            <a:fillRect l="-284507" t="-108333" r="-268075" b="-431667"/>
                          </a:stretch>
                        </a:blipFill>
                      </a:tcPr>
                    </a:tc>
                    <a:tc>
                      <a:txBody>
                        <a:bodyPr/>
                        <a:lstStyle/>
                        <a:p>
                          <a:endParaRPr lang="es-MX"/>
                        </a:p>
                      </a:txBody>
                      <a:tcPr>
                        <a:blipFill>
                          <a:blip r:embed="rId2"/>
                          <a:stretch>
                            <a:fillRect l="-871277" t="-108333" r="-507447" b="-431667"/>
                          </a:stretch>
                        </a:blipFill>
                      </a:tcPr>
                    </a:tc>
                    <a:tc>
                      <a:txBody>
                        <a:bodyPr/>
                        <a:lstStyle/>
                        <a:p>
                          <a:endParaRPr lang="es-MX"/>
                        </a:p>
                      </a:txBody>
                      <a:tcPr>
                        <a:blipFill>
                          <a:blip r:embed="rId2"/>
                          <a:stretch>
                            <a:fillRect l="-853271" t="-108333" r="-345794" b="-431667"/>
                          </a:stretch>
                        </a:blipFill>
                      </a:tcPr>
                    </a:tc>
                    <a:tc>
                      <a:txBody>
                        <a:bodyPr/>
                        <a:lstStyle/>
                        <a:p>
                          <a:endParaRPr lang="es-MX"/>
                        </a:p>
                      </a:txBody>
                      <a:tcPr>
                        <a:blipFill>
                          <a:blip r:embed="rId2"/>
                          <a:stretch>
                            <a:fillRect l="-962264" t="-108333" r="-249057" b="-431667"/>
                          </a:stretch>
                        </a:blipFill>
                      </a:tcPr>
                    </a:tc>
                    <a:tc>
                      <a:txBody>
                        <a:bodyPr/>
                        <a:lstStyle/>
                        <a:p>
                          <a:endParaRPr lang="es-MX"/>
                        </a:p>
                      </a:txBody>
                      <a:tcPr>
                        <a:blipFill>
                          <a:blip r:embed="rId2"/>
                          <a:stretch>
                            <a:fillRect l="-1356627" t="-108333" r="-218072" b="-431667"/>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4918" r="-713287" b="-324590"/>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2</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sz="1200" dirty="0"/>
                            <a:t>=12/3=4</a:t>
                          </a:r>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0</a:t>
                          </a:r>
                        </a:p>
                      </a:txBody>
                      <a:tcPr/>
                    </a:tc>
                    <a:tc>
                      <a:txBody>
                        <a:bodyPr/>
                        <a:lstStyle/>
                        <a:p>
                          <a:endParaRPr lang="es-MX"/>
                        </a:p>
                      </a:txBody>
                      <a:tcPr>
                        <a:blipFill>
                          <a:blip r:embed="rId2"/>
                          <a:stretch>
                            <a:fillRect l="-158741" t="-304918" r="-713287" b="-224590"/>
                          </a:stretch>
                        </a:blipFill>
                      </a:tcPr>
                    </a:tc>
                    <a:tc>
                      <a:txBody>
                        <a:bodyPr/>
                        <a:lstStyle/>
                        <a:p>
                          <a:pPr algn="ctr"/>
                          <a:r>
                            <a:rPr lang="es-MX" dirty="0"/>
                            <a:t>1</a:t>
                          </a:r>
                        </a:p>
                      </a:txBody>
                      <a:tcPr/>
                    </a:tc>
                    <a:tc>
                      <a:txBody>
                        <a:bodyPr/>
                        <a:lstStyle/>
                        <a:p>
                          <a:pPr algn="ctr"/>
                          <a:r>
                            <a:rPr lang="es-MX" dirty="0"/>
                            <a:t>6</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sz="1200" dirty="0"/>
                            <a:t>=12/6=2</a:t>
                          </a:r>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713287" b="-1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a:t>
                          </a:r>
                        </a:p>
                      </a:txBody>
                      <a:tcPr/>
                    </a:tc>
                    <a:tc>
                      <a:txBody>
                        <a:bodyPr/>
                        <a:lstStyle/>
                        <a:p>
                          <a:pPr algn="ctr"/>
                          <a:r>
                            <a:rPr lang="es-MX" sz="1200" dirty="0"/>
                            <a:t>N/A</a:t>
                          </a:r>
                        </a:p>
                      </a:txBody>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1250" r="-516889" b="-18750"/>
                          </a:stretch>
                        </a:blipFill>
                      </a:tcPr>
                    </a:tc>
                    <a:tc>
                      <a:txBody>
                        <a:bodyPr/>
                        <a:lstStyle/>
                        <a:p>
                          <a:endParaRPr lang="es-MX"/>
                        </a:p>
                      </a:txBody>
                      <a:tcPr>
                        <a:blipFill>
                          <a:blip r:embed="rId2"/>
                          <a:stretch>
                            <a:fillRect l="-158741" t="-481250" r="-713287" b="-18750"/>
                          </a:stretch>
                        </a:blipFill>
                      </a:tcPr>
                    </a:tc>
                    <a:tc>
                      <a:txBody>
                        <a:bodyPr/>
                        <a:lstStyle/>
                        <a:p>
                          <a:pPr algn="ctr"/>
                          <a:r>
                            <a:rPr lang="es-MX" dirty="0"/>
                            <a:t>4</a:t>
                          </a:r>
                        </a:p>
                      </a:txBody>
                      <a:tcPr/>
                    </a:tc>
                    <a:tc>
                      <a:txBody>
                        <a:bodyPr/>
                        <a:lstStyle/>
                        <a:p>
                          <a:pPr algn="ctr"/>
                          <a:r>
                            <a:rPr lang="es-MX" dirty="0"/>
                            <a:t>5</a:t>
                          </a:r>
                        </a:p>
                      </a:txBody>
                      <a:tcPr>
                        <a:solidFill>
                          <a:srgbClr val="FF0000"/>
                        </a:solidFill>
                      </a:tcPr>
                    </a:tc>
                    <a:tc>
                      <a:txBody>
                        <a:bodyPr/>
                        <a:lstStyle/>
                        <a:p>
                          <a:pPr algn="ctr"/>
                          <a:r>
                            <a:rPr lang="es-MX" sz="1800" dirty="0"/>
                            <a:t>0</a:t>
                          </a:r>
                          <a:endParaRPr lang="es-MX" sz="1400" dirty="0"/>
                        </a:p>
                      </a:txBody>
                      <a:tcPr/>
                    </a:tc>
                    <a:tc>
                      <a:txBody>
                        <a:bodyPr/>
                        <a:lstStyle/>
                        <a:p>
                          <a:pPr algn="ctr"/>
                          <a:r>
                            <a:rPr lang="es-MX" dirty="0"/>
                            <a:t>0</a:t>
                          </a:r>
                        </a:p>
                      </a:txBody>
                      <a:tcPr/>
                    </a:tc>
                    <a:tc>
                      <a:txBody>
                        <a:bodyPr/>
                        <a:lstStyle/>
                        <a:p>
                          <a:pPr algn="ctr"/>
                          <a:r>
                            <a:rPr lang="es-MX" sz="1600" dirty="0"/>
                            <a:t>0</a:t>
                          </a:r>
                        </a:p>
                      </a:txBody>
                      <a:tcPr/>
                    </a:tc>
                    <a:tc>
                      <a:txBody>
                        <a:bodyPr/>
                        <a:lstStyle/>
                        <a:p>
                          <a:pPr algn="ctr"/>
                          <a:r>
                            <a:rPr lang="es-MX" sz="1800" dirty="0"/>
                            <a:t>0</a:t>
                          </a:r>
                        </a:p>
                      </a:txBody>
                      <a:tcPr/>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
        <p:nvSpPr>
          <p:cNvPr id="3" name="Elipse 2"/>
          <p:cNvSpPr/>
          <p:nvPr/>
        </p:nvSpPr>
        <p:spPr>
          <a:xfrm>
            <a:off x="5951984" y="2996952"/>
            <a:ext cx="792088"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2423592" y="5445225"/>
            <a:ext cx="6048672" cy="1200329"/>
          </a:xfrm>
          <a:prstGeom prst="rect">
            <a:avLst/>
          </a:prstGeom>
          <a:noFill/>
        </p:spPr>
        <p:txBody>
          <a:bodyPr wrap="square" rtlCol="0">
            <a:spAutoFit/>
          </a:bodyPr>
          <a:lstStyle/>
          <a:p>
            <a:r>
              <a:rPr lang="es-MX" dirty="0"/>
              <a:t>Se escoge el mínimo de </a:t>
            </a:r>
            <a:r>
              <a:rPr lang="el-GR" dirty="0"/>
              <a:t>θ</a:t>
            </a:r>
            <a:r>
              <a:rPr lang="es-MX" dirty="0"/>
              <a:t> para determinar variable saliente </a:t>
            </a:r>
          </a:p>
          <a:p>
            <a:endParaRPr lang="es-MX" dirty="0"/>
          </a:p>
          <a:p>
            <a:endParaRPr lang="es-MX" dirty="0"/>
          </a:p>
          <a:p>
            <a:r>
              <a:rPr lang="es-MX" dirty="0"/>
              <a:t>Se determina el pivote y se aplica </a:t>
            </a:r>
            <a:r>
              <a:rPr lang="es-MX" dirty="0" err="1"/>
              <a:t>Gauass</a:t>
            </a:r>
            <a:r>
              <a:rPr lang="es-MX" dirty="0"/>
              <a:t> </a:t>
            </a:r>
            <a:r>
              <a:rPr lang="es-MX" dirty="0" err="1"/>
              <a:t>Jordan</a:t>
            </a:r>
            <a:endParaRPr lang="es-MX" dirty="0"/>
          </a:p>
        </p:txBody>
      </p:sp>
    </p:spTree>
    <p:extLst>
      <p:ext uri="{BB962C8B-B14F-4D97-AF65-F5344CB8AC3E}">
        <p14:creationId xmlns:p14="http://schemas.microsoft.com/office/powerpoint/2010/main" val="21516426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Se calcula de nuevo el valor de z</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2132856"/>
              <a:ext cx="843528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1</m:t>
                                    </m:r>
                                  </m:sub>
                                </m:sSub>
                              </m:oMath>
                            </m:oMathPara>
                          </a14:m>
                          <a:endParaRPr lang="es-MX" dirty="0"/>
                        </a:p>
                      </a:txBody>
                      <a:tcPr>
                        <a:solidFill>
                          <a:schemeClr val="accent1">
                            <a:tint val="40000"/>
                          </a:schemeClr>
                        </a:solidFill>
                      </a:tcPr>
                    </a:tc>
                    <a:tc>
                      <a:txBody>
                        <a:bodyPr/>
                        <a:lstStyle/>
                        <a:p>
                          <a:pPr marL="0" algn="ctr" rtl="0" eaLnBrk="1" fontAlgn="b" latinLnBrk="0" hangingPunct="1"/>
                          <a:r>
                            <a:rPr kumimoji="0" lang="es-MX" kern="1200" dirty="0">
                              <a:solidFill>
                                <a:schemeClr val="dk1"/>
                              </a:solidFill>
                              <a:latin typeface="+mn-lt"/>
                              <a:ea typeface="+mn-ea"/>
                              <a:cs typeface="+mn-cs"/>
                            </a:rPr>
                            <a:t>3/2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6        </a:t>
                          </a:r>
                        </a:p>
                      </a:txBody>
                      <a:tcPr marL="6350" marR="6350" marT="6350" marB="0" anchor="b"/>
                    </a:tc>
                    <a:tc>
                      <a:txBody>
                        <a:bodyPr/>
                        <a:lstStyle/>
                        <a:p>
                          <a:pPr algn="ctr"/>
                          <a:endParaRPr lang="es-MX" sz="1200" dirty="0"/>
                        </a:p>
                      </a:txBody>
                      <a:tcPr>
                        <a:solidFill>
                          <a:schemeClr val="bg2">
                            <a:lumMod val="9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5</a:t>
                          </a:r>
                        </a:p>
                      </a:txBody>
                      <a:tcPr marL="6350" marR="6350" marT="6350" marB="0" anchor="ctr"/>
                    </a:tc>
                    <a:tc>
                      <a:txBody>
                        <a:bodyPr/>
                        <a:lstStyle/>
                        <a:p>
                          <a:pPr algn="ctr"/>
                          <a:endParaRPr lang="es-MX" sz="1200" dirty="0"/>
                        </a:p>
                      </a:txBody>
                      <a:tcPr/>
                    </a:tc>
                    <a:extLst>
                      <a:ext uri="{0D108BD9-81ED-4DB2-BD59-A6C34878D82A}">
                        <a16:rowId xmlns:a16="http://schemas.microsoft.com/office/drawing/2014/main" val="2971519477"/>
                      </a:ext>
                    </a:extLst>
                  </a:tr>
                  <a:tr h="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solidFill>
                          <a:schemeClr val="accent1">
                            <a:tint val="20000"/>
                          </a:schemeClr>
                        </a:solidFill>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10</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2132856"/>
              <a:ext cx="8435280" cy="223189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507" t="-8333" r="-268075" b="-551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6557" r="-332203" b="-442623"/>
                          </a:stretch>
                        </a:blipFill>
                      </a:tcPr>
                    </a:tc>
                    <a:tc>
                      <a:txBody>
                        <a:bodyPr/>
                        <a:lstStyle/>
                        <a:p>
                          <a:endParaRPr lang="es-MX"/>
                        </a:p>
                      </a:txBody>
                      <a:tcPr>
                        <a:blipFill>
                          <a:blip r:embed="rId2"/>
                          <a:stretch>
                            <a:fillRect l="-284507" t="-106557" r="-268075" b="-442623"/>
                          </a:stretch>
                        </a:blipFill>
                      </a:tcPr>
                    </a:tc>
                    <a:tc>
                      <a:txBody>
                        <a:bodyPr/>
                        <a:lstStyle/>
                        <a:p>
                          <a:endParaRPr lang="es-MX"/>
                        </a:p>
                      </a:txBody>
                      <a:tcPr>
                        <a:blipFill>
                          <a:blip r:embed="rId2"/>
                          <a:stretch>
                            <a:fillRect l="-871277" t="-106557" r="-507447" b="-442623"/>
                          </a:stretch>
                        </a:blipFill>
                      </a:tcPr>
                    </a:tc>
                    <a:tc>
                      <a:txBody>
                        <a:bodyPr/>
                        <a:lstStyle/>
                        <a:p>
                          <a:endParaRPr lang="es-MX"/>
                        </a:p>
                      </a:txBody>
                      <a:tcPr>
                        <a:blipFill>
                          <a:blip r:embed="rId2"/>
                          <a:stretch>
                            <a:fillRect l="-853271" t="-106557" r="-345794" b="-442623"/>
                          </a:stretch>
                        </a:blipFill>
                      </a:tcPr>
                    </a:tc>
                    <a:tc>
                      <a:txBody>
                        <a:bodyPr/>
                        <a:lstStyle/>
                        <a:p>
                          <a:endParaRPr lang="es-MX"/>
                        </a:p>
                      </a:txBody>
                      <a:tcPr>
                        <a:blipFill>
                          <a:blip r:embed="rId2"/>
                          <a:stretch>
                            <a:fillRect l="-962264" t="-106557" r="-249057" b="-442623"/>
                          </a:stretch>
                        </a:blipFill>
                      </a:tcPr>
                    </a:tc>
                    <a:tc>
                      <a:txBody>
                        <a:bodyPr/>
                        <a:lstStyle/>
                        <a:p>
                          <a:endParaRPr lang="es-MX"/>
                        </a:p>
                      </a:txBody>
                      <a:tcPr>
                        <a:blipFill>
                          <a:blip r:embed="rId2"/>
                          <a:stretch>
                            <a:fillRect l="-1356627" t="-106557" r="-218072" b="-442623"/>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6557" r="-713287" b="-342623"/>
                          </a:stretch>
                        </a:blipFill>
                      </a:tcPr>
                    </a:tc>
                    <a:tc>
                      <a:txBody>
                        <a:bodyPr/>
                        <a:lstStyle/>
                        <a:p>
                          <a:pPr marL="0" algn="ctr" rtl="0" eaLnBrk="1" fontAlgn="b" latinLnBrk="0" hangingPunct="1"/>
                          <a:r>
                            <a:rPr kumimoji="0" lang="es-MX" kern="1200" dirty="0">
                              <a:solidFill>
                                <a:schemeClr val="dk1"/>
                              </a:solidFill>
                              <a:latin typeface="+mn-lt"/>
                              <a:ea typeface="+mn-ea"/>
                              <a:cs typeface="+mn-cs"/>
                            </a:rPr>
                            <a:t>3/2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6        </a:t>
                          </a:r>
                        </a:p>
                      </a:txBody>
                      <a:tcPr marL="6350" marR="6350" marT="6350" marB="0" anchor="b"/>
                    </a:tc>
                    <a:tc>
                      <a:txBody>
                        <a:bodyPr/>
                        <a:lstStyle/>
                        <a:p>
                          <a:pPr algn="ctr"/>
                          <a:endParaRPr lang="es-MX" sz="1200" dirty="0"/>
                        </a:p>
                      </a:txBody>
                      <a:tcPr>
                        <a:solidFill>
                          <a:schemeClr val="bg2">
                            <a:lumMod val="9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endParaRPr lang="es-MX"/>
                        </a:p>
                      </a:txBody>
                      <a:tcPr>
                        <a:blipFill>
                          <a:blip r:embed="rId2"/>
                          <a:stretch>
                            <a:fillRect l="-158741" t="-306557" r="-713287" b="-242623"/>
                          </a:stretch>
                        </a:blipFill>
                      </a:tcPr>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6557" r="-713287" b="-142623"/>
                          </a:stretch>
                        </a:blipFill>
                      </a:tcP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5</a:t>
                          </a:r>
                        </a:p>
                      </a:txBody>
                      <a:tcPr marL="6350" marR="6350" marT="6350" marB="0" anchor="ctr"/>
                    </a:tc>
                    <a:tc>
                      <a:txBody>
                        <a:bodyPr/>
                        <a:lstStyle/>
                        <a:p>
                          <a:pPr algn="ctr"/>
                          <a:endParaRPr lang="es-MX" sz="1200" dirty="0"/>
                        </a:p>
                      </a:txBody>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2813" r="-516889" b="-35938"/>
                          </a:stretch>
                        </a:blipFill>
                      </a:tcPr>
                    </a:tc>
                    <a:tc>
                      <a:txBody>
                        <a:bodyPr/>
                        <a:lstStyle/>
                        <a:p>
                          <a:endParaRPr lang="es-MX"/>
                        </a:p>
                      </a:txBody>
                      <a:tcPr>
                        <a:blipFill>
                          <a:blip r:embed="rId2"/>
                          <a:stretch>
                            <a:fillRect l="-158741" t="-482813" r="-713287" b="-35938"/>
                          </a:stretch>
                        </a:blipFill>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solidFill>
                          <a:schemeClr val="accent1">
                            <a:tint val="20000"/>
                          </a:schemeClr>
                        </a:solidFill>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endParaRPr lang="es-MX" sz="11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10</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Tree>
    <p:extLst>
      <p:ext uri="{BB962C8B-B14F-4D97-AF65-F5344CB8AC3E}">
        <p14:creationId xmlns:p14="http://schemas.microsoft.com/office/powerpoint/2010/main" val="371513280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Se calcula de nuevo los costos reducidos y los precios duales</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2132856"/>
              <a:ext cx="8435280" cy="227711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1</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marL="0" algn="ctr" rtl="0" eaLnBrk="1" fontAlgn="b" latinLnBrk="0" hangingPunct="1"/>
                          <a:r>
                            <a:rPr kumimoji="0" lang="es-MX" kern="1200" dirty="0">
                              <a:solidFill>
                                <a:schemeClr val="dk1"/>
                              </a:solidFill>
                              <a:latin typeface="+mn-lt"/>
                              <a:ea typeface="+mn-ea"/>
                              <a:cs typeface="+mn-cs"/>
                            </a:rPr>
                            <a:t>3/2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6        </a:t>
                          </a:r>
                        </a:p>
                      </a:txBody>
                      <a:tcPr marL="6350" marR="6350" marT="6350" marB="0" anchor="b"/>
                    </a:tc>
                    <a:tc>
                      <a:txBody>
                        <a:bodyPr/>
                        <a:lstStyle/>
                        <a:p>
                          <a:pPr algn="ctr"/>
                          <a:r>
                            <a:rPr lang="es-MX" sz="1200" dirty="0"/>
                            <a:t>=6/(3/2)=4</a:t>
                          </a:r>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2    </a:t>
                          </a:r>
                        </a:p>
                      </a:txBody>
                      <a:tcPr marL="6350" marR="6350" marT="6350" marB="0" anchor="b"/>
                    </a:tc>
                    <a:tc>
                      <a:txBody>
                        <a:bodyPr/>
                        <a:lstStyle/>
                        <a:p>
                          <a:pPr algn="ctr"/>
                          <a:r>
                            <a:rPr lang="es-MX" sz="1200" dirty="0"/>
                            <a:t>2/(1/6)=12</a:t>
                          </a:r>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marL="0" algn="ctr" rtl="0" eaLnBrk="1" fontAlgn="ctr" latinLnBrk="0" hangingPunct="1"/>
                          <a:r>
                            <a:rPr kumimoji="0" lang="es-MX" kern="120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5</a:t>
                          </a:r>
                        </a:p>
                      </a:txBody>
                      <a:tcPr marL="6350" marR="6350" marT="6350" marB="0" anchor="ctr"/>
                    </a:tc>
                    <a:tc>
                      <a:txBody>
                        <a:bodyPr/>
                        <a:lstStyle/>
                        <a:p>
                          <a:pPr algn="ctr"/>
                          <a:r>
                            <a:rPr lang="es-MX" sz="1200" dirty="0"/>
                            <a:t>=5/1=5</a:t>
                          </a:r>
                        </a:p>
                      </a:txBody>
                      <a:tcPr/>
                    </a:tc>
                    <a:extLst>
                      <a:ext uri="{0D108BD9-81ED-4DB2-BD59-A6C34878D82A}">
                        <a16:rowId xmlns:a16="http://schemas.microsoft.com/office/drawing/2014/main" val="2971519477"/>
                      </a:ext>
                    </a:extLst>
                  </a:tr>
                  <a:tr h="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fontAlgn="b"/>
                          <a:r>
                            <a:rPr lang="es-MX" sz="1600" b="0" i="0" u="none" strike="noStrike" dirty="0">
                              <a:solidFill>
                                <a:srgbClr val="000000"/>
                              </a:solidFill>
                              <a:effectLst/>
                              <a:latin typeface="Calibri" panose="020F0502020204030204" pitchFamily="34" charset="0"/>
                            </a:rPr>
                            <a:t>19/6 </a:t>
                          </a:r>
                        </a:p>
                      </a:txBody>
                      <a:tcPr marL="6350" marR="6350" marT="6350" marB="0" anchor="b">
                        <a:solidFill>
                          <a:srgbClr val="FF0000"/>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  5/6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marL="0" algn="ctr" rtl="0" eaLnBrk="1" fontAlgn="b" latinLnBrk="0" hangingPunct="1"/>
                          <a:r>
                            <a:rPr kumimoji="0" lang="es-MX" sz="2800" kern="1200" dirty="0">
                              <a:solidFill>
                                <a:schemeClr val="dk1"/>
                              </a:solidFill>
                              <a:latin typeface="+mn-lt"/>
                              <a:ea typeface="+mn-ea"/>
                              <a:cs typeface="+mn-cs"/>
                            </a:rPr>
                            <a:t>10</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2132856"/>
              <a:ext cx="8435280" cy="227711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507" t="-8333" r="-268075" b="-583333"/>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32203" b="-483333"/>
                          </a:stretch>
                        </a:blipFill>
                      </a:tcPr>
                    </a:tc>
                    <a:tc>
                      <a:txBody>
                        <a:bodyPr/>
                        <a:lstStyle/>
                        <a:p>
                          <a:endParaRPr lang="es-MX"/>
                        </a:p>
                      </a:txBody>
                      <a:tcPr>
                        <a:blipFill>
                          <a:blip r:embed="rId2"/>
                          <a:stretch>
                            <a:fillRect l="-284507" t="-108333" r="-268075" b="-483333"/>
                          </a:stretch>
                        </a:blipFill>
                      </a:tcPr>
                    </a:tc>
                    <a:tc>
                      <a:txBody>
                        <a:bodyPr/>
                        <a:lstStyle/>
                        <a:p>
                          <a:endParaRPr lang="es-MX"/>
                        </a:p>
                      </a:txBody>
                      <a:tcPr>
                        <a:blipFill>
                          <a:blip r:embed="rId2"/>
                          <a:stretch>
                            <a:fillRect l="-871277" t="-108333" r="-507447" b="-483333"/>
                          </a:stretch>
                        </a:blipFill>
                      </a:tcPr>
                    </a:tc>
                    <a:tc>
                      <a:txBody>
                        <a:bodyPr/>
                        <a:lstStyle/>
                        <a:p>
                          <a:endParaRPr lang="es-MX"/>
                        </a:p>
                      </a:txBody>
                      <a:tcPr>
                        <a:blipFill>
                          <a:blip r:embed="rId2"/>
                          <a:stretch>
                            <a:fillRect l="-853271" t="-108333" r="-345794" b="-483333"/>
                          </a:stretch>
                        </a:blipFill>
                      </a:tcPr>
                    </a:tc>
                    <a:tc>
                      <a:txBody>
                        <a:bodyPr/>
                        <a:lstStyle/>
                        <a:p>
                          <a:endParaRPr lang="es-MX"/>
                        </a:p>
                      </a:txBody>
                      <a:tcPr>
                        <a:blipFill>
                          <a:blip r:embed="rId2"/>
                          <a:stretch>
                            <a:fillRect l="-962264" t="-108333" r="-249057" b="-483333"/>
                          </a:stretch>
                        </a:blipFill>
                      </a:tcPr>
                    </a:tc>
                    <a:tc>
                      <a:txBody>
                        <a:bodyPr/>
                        <a:lstStyle/>
                        <a:p>
                          <a:endParaRPr lang="es-MX"/>
                        </a:p>
                      </a:txBody>
                      <a:tcPr>
                        <a:blipFill>
                          <a:blip r:embed="rId2"/>
                          <a:stretch>
                            <a:fillRect l="-1356627" t="-108333" r="-218072" b="-483333"/>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58741" t="-201613" r="-713287" b="-367742"/>
                          </a:stretch>
                        </a:blipFill>
                      </a:tcPr>
                    </a:tc>
                    <a:tc>
                      <a:txBody>
                        <a:bodyPr/>
                        <a:lstStyle/>
                        <a:p>
                          <a:pPr marL="0" algn="ctr" rtl="0" eaLnBrk="1" fontAlgn="b" latinLnBrk="0" hangingPunct="1"/>
                          <a:r>
                            <a:rPr kumimoji="0" lang="es-MX" kern="1200" dirty="0">
                              <a:solidFill>
                                <a:schemeClr val="dk1"/>
                              </a:solidFill>
                              <a:latin typeface="+mn-lt"/>
                              <a:ea typeface="+mn-ea"/>
                              <a:cs typeface="+mn-cs"/>
                            </a:rPr>
                            <a:t>3/2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1/2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6        </a:t>
                          </a:r>
                        </a:p>
                      </a:txBody>
                      <a:tcPr marL="6350" marR="6350" marT="6350" marB="0" anchor="b"/>
                    </a:tc>
                    <a:tc>
                      <a:txBody>
                        <a:bodyPr/>
                        <a:lstStyle/>
                        <a:p>
                          <a:pPr algn="ctr"/>
                          <a:r>
                            <a:rPr lang="es-MX" sz="1200" dirty="0"/>
                            <a:t>=6/(3/2)=4</a:t>
                          </a:r>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endParaRPr lang="es-MX"/>
                        </a:p>
                      </a:txBody>
                      <a:tcPr>
                        <a:blipFill>
                          <a:blip r:embed="rId2"/>
                          <a:stretch>
                            <a:fillRect l="-158741" t="-306557" r="-713287" b="-273770"/>
                          </a:stretch>
                        </a:blipFill>
                      </a:tcPr>
                    </a:tc>
                    <a:tc>
                      <a:txBody>
                        <a:bodyPr/>
                        <a:lstStyle/>
                        <a:p>
                          <a:pPr marL="0" algn="ctr" rtl="0" eaLnBrk="1" fontAlgn="b" latinLnBrk="0" hangingPunct="1"/>
                          <a:r>
                            <a:rPr kumimoji="0" lang="es-MX" kern="1200" dirty="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 1/6</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2    </a:t>
                          </a:r>
                        </a:p>
                      </a:txBody>
                      <a:tcPr marL="6350" marR="6350" marT="6350" marB="0" anchor="b"/>
                    </a:tc>
                    <a:tc>
                      <a:txBody>
                        <a:bodyPr/>
                        <a:lstStyle/>
                        <a:p>
                          <a:pPr algn="ctr"/>
                          <a:r>
                            <a:rPr lang="es-MX" sz="1200" dirty="0"/>
                            <a:t>2/(1/6)=12</a:t>
                          </a:r>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6557" r="-713287" b="-173770"/>
                          </a:stretch>
                        </a:blipFill>
                      </a:tcPr>
                    </a:tc>
                    <a:tc>
                      <a:txBody>
                        <a:bodyPr/>
                        <a:lstStyle/>
                        <a:p>
                          <a:pPr marL="0" algn="ctr" rtl="0" eaLnBrk="1" fontAlgn="ctr" latinLnBrk="0" hangingPunct="1"/>
                          <a:r>
                            <a:rPr kumimoji="0" lang="es-MX" kern="120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5</a:t>
                          </a:r>
                        </a:p>
                      </a:txBody>
                      <a:tcPr marL="6350" marR="6350" marT="6350" marB="0" anchor="ctr"/>
                    </a:tc>
                    <a:tc>
                      <a:txBody>
                        <a:bodyPr/>
                        <a:lstStyle/>
                        <a:p>
                          <a:pPr algn="ctr"/>
                          <a:r>
                            <a:rPr lang="es-MX" sz="1200" dirty="0"/>
                            <a:t>=5/1=5</a:t>
                          </a:r>
                        </a:p>
                      </a:txBody>
                      <a:tcPr/>
                    </a:tc>
                    <a:extLst>
                      <a:ext uri="{0D108BD9-81ED-4DB2-BD59-A6C34878D82A}">
                        <a16:rowId xmlns:a16="http://schemas.microsoft.com/office/drawing/2014/main" val="2971519477"/>
                      </a:ext>
                    </a:extLst>
                  </a:tr>
                  <a:tr h="433070">
                    <a:tc>
                      <a:txBody>
                        <a:bodyPr/>
                        <a:lstStyle/>
                        <a:p>
                          <a:endParaRPr lang="es-MX"/>
                        </a:p>
                      </a:txBody>
                      <a:tcPr>
                        <a:blipFill>
                          <a:blip r:embed="rId2"/>
                          <a:stretch>
                            <a:fillRect l="-889" t="-435211" r="-516889" b="-49296"/>
                          </a:stretch>
                        </a:blipFill>
                      </a:tcPr>
                    </a:tc>
                    <a:tc>
                      <a:txBody>
                        <a:bodyPr/>
                        <a:lstStyle/>
                        <a:p>
                          <a:endParaRPr lang="es-MX"/>
                        </a:p>
                      </a:txBody>
                      <a:tcPr>
                        <a:blipFill>
                          <a:blip r:embed="rId2"/>
                          <a:stretch>
                            <a:fillRect l="-158741" t="-435211" r="-713287" b="-49296"/>
                          </a:stretch>
                        </a:blipFill>
                      </a:tcPr>
                    </a:tc>
                    <a:tc>
                      <a:txBody>
                        <a:bodyPr/>
                        <a:lstStyle/>
                        <a:p>
                          <a:pPr algn="ctr" fontAlgn="b"/>
                          <a:r>
                            <a:rPr lang="es-MX" sz="1600" b="0" i="0" u="none" strike="noStrike" dirty="0">
                              <a:solidFill>
                                <a:srgbClr val="000000"/>
                              </a:solidFill>
                              <a:effectLst/>
                              <a:latin typeface="Calibri" panose="020F0502020204030204" pitchFamily="34" charset="0"/>
                            </a:rPr>
                            <a:t>19/6 </a:t>
                          </a:r>
                        </a:p>
                      </a:txBody>
                      <a:tcPr marL="6350" marR="6350" marT="6350" marB="0" anchor="b">
                        <a:solidFill>
                          <a:srgbClr val="FF0000"/>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  5/6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marL="0" algn="ctr" rtl="0" eaLnBrk="1" fontAlgn="b" latinLnBrk="0" hangingPunct="1"/>
                          <a:r>
                            <a:rPr kumimoji="0" lang="es-MX" sz="2800" kern="1200" dirty="0">
                              <a:solidFill>
                                <a:schemeClr val="dk1"/>
                              </a:solidFill>
                              <a:latin typeface="+mn-lt"/>
                              <a:ea typeface="+mn-ea"/>
                              <a:cs typeface="+mn-cs"/>
                            </a:rPr>
                            <a:t>10</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bl>
              </a:graphicData>
            </a:graphic>
          </p:graphicFrame>
        </mc:Fallback>
      </mc:AlternateContent>
      <p:sp>
        <p:nvSpPr>
          <p:cNvPr id="5" name="CuadroTexto 4"/>
          <p:cNvSpPr txBox="1"/>
          <p:nvPr/>
        </p:nvSpPr>
        <p:spPr>
          <a:xfrm>
            <a:off x="2279576" y="4964976"/>
            <a:ext cx="7344816" cy="1200329"/>
          </a:xfrm>
          <a:prstGeom prst="rect">
            <a:avLst/>
          </a:prstGeom>
          <a:noFill/>
        </p:spPr>
        <p:txBody>
          <a:bodyPr wrap="square" rtlCol="0">
            <a:spAutoFit/>
          </a:bodyPr>
          <a:lstStyle/>
          <a:p>
            <a:r>
              <a:rPr lang="es-MX" dirty="0"/>
              <a:t>Se escoge el positivo más grande para determinar variable entrante y se calcula </a:t>
            </a:r>
            <a:r>
              <a:rPr lang="el-GR" dirty="0"/>
              <a:t>θ</a:t>
            </a:r>
            <a:r>
              <a:rPr lang="es-MX" dirty="0"/>
              <a:t> para determinar variable saliente</a:t>
            </a:r>
          </a:p>
          <a:p>
            <a:endParaRPr lang="es-MX" dirty="0"/>
          </a:p>
          <a:p>
            <a:r>
              <a:rPr lang="es-MX" dirty="0"/>
              <a:t>Se determina el pivote y se aplica Gauss </a:t>
            </a:r>
            <a:r>
              <a:rPr lang="es-MX" dirty="0" err="1"/>
              <a:t>Jordan</a:t>
            </a:r>
            <a:endParaRPr lang="es-MX" dirty="0"/>
          </a:p>
        </p:txBody>
      </p:sp>
      <p:sp>
        <p:nvSpPr>
          <p:cNvPr id="3" name="Elipse 2"/>
          <p:cNvSpPr/>
          <p:nvPr/>
        </p:nvSpPr>
        <p:spPr>
          <a:xfrm>
            <a:off x="4583832" y="2924944"/>
            <a:ext cx="720080"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3214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476672"/>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solidFill>
                          <a:schemeClr val="accent1">
                            <a:tint val="2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solidFill>
                          <a:schemeClr val="accent1">
                            <a:tint val="40000"/>
                          </a:schemeClr>
                        </a:solid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1/3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        </a:t>
                          </a:r>
                        </a:p>
                      </a:txBody>
                      <a:tcPr marL="6350" marR="6350" marT="6350" marB="0" anchor="b"/>
                    </a:tc>
                    <a:tc>
                      <a:txBody>
                        <a:bodyPr/>
                        <a:lstStyle/>
                        <a:p>
                          <a:pPr algn="ctr"/>
                          <a:endParaRPr lang="es-MX" sz="1200" dirty="0"/>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-1/9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2/9</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4/3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algn="ctr"/>
                          <a:endParaRPr lang="es-MX" sz="1200" dirty="0"/>
                        </a:p>
                      </a:txBody>
                      <a:tcPr/>
                    </a:tc>
                    <a:extLst>
                      <a:ext uri="{0D108BD9-81ED-4DB2-BD59-A6C34878D82A}">
                        <a16:rowId xmlns:a16="http://schemas.microsoft.com/office/drawing/2014/main" val="2971519477"/>
                      </a:ext>
                    </a:extLst>
                  </a:tr>
                  <a:tr h="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    </a:t>
                          </a: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     </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68/3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0">
                    <a:tc>
                      <a:txBody>
                        <a:bodyPr/>
                        <a:lstStyle/>
                        <a:p>
                          <a:pPr algn="ctr"/>
                          <a:r>
                            <a:rPr lang="es-MX" dirty="0"/>
                            <a:t>0</a:t>
                          </a:r>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476672"/>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507" t="-8333" r="-268075" b="-636667"/>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32203" b="-536667"/>
                          </a:stretch>
                        </a:blipFill>
                      </a:tcPr>
                    </a:tc>
                    <a:tc>
                      <a:txBody>
                        <a:bodyPr/>
                        <a:lstStyle/>
                        <a:p>
                          <a:endParaRPr lang="es-MX"/>
                        </a:p>
                      </a:txBody>
                      <a:tcPr>
                        <a:blipFill>
                          <a:blip r:embed="rId2"/>
                          <a:stretch>
                            <a:fillRect l="-284507" t="-108333" r="-268075" b="-536667"/>
                          </a:stretch>
                        </a:blipFill>
                      </a:tcPr>
                    </a:tc>
                    <a:tc>
                      <a:txBody>
                        <a:bodyPr/>
                        <a:lstStyle/>
                        <a:p>
                          <a:endParaRPr lang="es-MX"/>
                        </a:p>
                      </a:txBody>
                      <a:tcPr>
                        <a:blipFill>
                          <a:blip r:embed="rId2"/>
                          <a:stretch>
                            <a:fillRect l="-871277" t="-108333" r="-507447" b="-536667"/>
                          </a:stretch>
                        </a:blipFill>
                      </a:tcPr>
                    </a:tc>
                    <a:tc>
                      <a:txBody>
                        <a:bodyPr/>
                        <a:lstStyle/>
                        <a:p>
                          <a:endParaRPr lang="es-MX"/>
                        </a:p>
                      </a:txBody>
                      <a:tcPr>
                        <a:blipFill>
                          <a:blip r:embed="rId2"/>
                          <a:stretch>
                            <a:fillRect l="-853271" t="-108333" r="-345794" b="-536667"/>
                          </a:stretch>
                        </a:blipFill>
                      </a:tcPr>
                    </a:tc>
                    <a:tc>
                      <a:txBody>
                        <a:bodyPr/>
                        <a:lstStyle/>
                        <a:p>
                          <a:endParaRPr lang="es-MX"/>
                        </a:p>
                      </a:txBody>
                      <a:tcPr>
                        <a:blipFill>
                          <a:blip r:embed="rId2"/>
                          <a:stretch>
                            <a:fillRect l="-962264" t="-108333" r="-249057" b="-536667"/>
                          </a:stretch>
                        </a:blipFill>
                      </a:tcPr>
                    </a:tc>
                    <a:tc>
                      <a:txBody>
                        <a:bodyPr/>
                        <a:lstStyle/>
                        <a:p>
                          <a:endParaRPr lang="es-MX"/>
                        </a:p>
                      </a:txBody>
                      <a:tcPr>
                        <a:blipFill>
                          <a:blip r:embed="rId2"/>
                          <a:stretch>
                            <a:fillRect l="-1356627" t="-108333" r="-218072" b="-536667"/>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endParaRPr lang="es-MX"/>
                        </a:p>
                      </a:txBody>
                      <a:tcPr>
                        <a:blipFill>
                          <a:blip r:embed="rId2"/>
                          <a:stretch>
                            <a:fillRect l="-158741" t="-204918" r="-713287" b="-427869"/>
                          </a:stretch>
                        </a:blip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1/3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        </a:t>
                          </a:r>
                        </a:p>
                      </a:txBody>
                      <a:tcPr marL="6350" marR="6350" marT="6350" marB="0" anchor="b"/>
                    </a:tc>
                    <a:tc>
                      <a:txBody>
                        <a:bodyPr/>
                        <a:lstStyle/>
                        <a:p>
                          <a:pPr algn="ctr"/>
                          <a:endParaRPr lang="es-MX" sz="1200" dirty="0"/>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endParaRPr lang="es-MX"/>
                        </a:p>
                      </a:txBody>
                      <a:tcPr>
                        <a:blipFill>
                          <a:blip r:embed="rId2"/>
                          <a:stretch>
                            <a:fillRect l="-158741" t="-304918" r="-713287" b="-327869"/>
                          </a:stretch>
                        </a:blipFill>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-1/9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2/9</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4/3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713287" b="-227869"/>
                          </a:stretch>
                        </a:blipFill>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algn="ctr"/>
                          <a:endParaRPr lang="es-MX" sz="1200" dirty="0"/>
                        </a:p>
                      </a:txBody>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1250" r="-516889" b="-117188"/>
                          </a:stretch>
                        </a:blipFill>
                      </a:tcPr>
                    </a:tc>
                    <a:tc>
                      <a:txBody>
                        <a:bodyPr/>
                        <a:lstStyle/>
                        <a:p>
                          <a:endParaRPr lang="es-MX"/>
                        </a:p>
                      </a:txBody>
                      <a:tcPr>
                        <a:blipFill>
                          <a:blip r:embed="rId2"/>
                          <a:stretch>
                            <a:fillRect l="-158741" t="-481250" r="-713287" b="-117188"/>
                          </a:stretch>
                        </a:blip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    </a:t>
                          </a: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     </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68/3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433070">
                    <a:tc>
                      <a:txBody>
                        <a:bodyPr/>
                        <a:lstStyle/>
                        <a:p>
                          <a:pPr algn="ctr"/>
                          <a:r>
                            <a:rPr lang="es-MX" dirty="0"/>
                            <a:t>0</a:t>
                          </a:r>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Fallback>
      </mc:AlternateContent>
      <p:sp>
        <p:nvSpPr>
          <p:cNvPr id="5" name="CuadroTexto 4"/>
          <p:cNvSpPr txBox="1"/>
          <p:nvPr/>
        </p:nvSpPr>
        <p:spPr>
          <a:xfrm>
            <a:off x="2495600" y="3717033"/>
            <a:ext cx="6336704" cy="1200329"/>
          </a:xfrm>
          <a:prstGeom prst="rect">
            <a:avLst/>
          </a:prstGeom>
          <a:noFill/>
        </p:spPr>
        <p:txBody>
          <a:bodyPr wrap="square" rtlCol="0">
            <a:spAutoFit/>
          </a:bodyPr>
          <a:lstStyle/>
          <a:p>
            <a:r>
              <a:rPr lang="es-MX" dirty="0"/>
              <a:t>Se calcula el valor de Z</a:t>
            </a:r>
          </a:p>
          <a:p>
            <a:endParaRPr lang="es-MX" dirty="0"/>
          </a:p>
          <a:p>
            <a:r>
              <a:rPr lang="es-MX" dirty="0"/>
              <a:t>Se calcula costos reducidos y precios duales</a:t>
            </a:r>
          </a:p>
          <a:p>
            <a:r>
              <a:rPr lang="es-MX" dirty="0"/>
              <a:t> </a:t>
            </a:r>
          </a:p>
        </p:txBody>
      </p:sp>
    </p:spTree>
    <p:extLst>
      <p:ext uri="{BB962C8B-B14F-4D97-AF65-F5344CB8AC3E}">
        <p14:creationId xmlns:p14="http://schemas.microsoft.com/office/powerpoint/2010/main" val="87186407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476672"/>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solidFill>
                          <a:schemeClr val="accent1">
                            <a:tint val="2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solidFill>
                          <a:schemeClr val="accent1">
                            <a:tint val="40000"/>
                          </a:schemeClr>
                        </a:solid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1/3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        </a:t>
                          </a:r>
                        </a:p>
                      </a:txBody>
                      <a:tcPr marL="6350" marR="6350" marT="6350" marB="0" anchor="b"/>
                    </a:tc>
                    <a:tc>
                      <a:txBody>
                        <a:bodyPr/>
                        <a:lstStyle/>
                        <a:p>
                          <a:pPr algn="ctr"/>
                          <a:r>
                            <a:rPr lang="es-MX" sz="1200" dirty="0"/>
                            <a:t>N/a</a:t>
                          </a:r>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-1/9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2/9</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4/3    </a:t>
                          </a:r>
                        </a:p>
                      </a:txBody>
                      <a:tcPr marL="6350" marR="6350" marT="6350" marB="0" anchor="b"/>
                    </a:tc>
                    <a:tc>
                      <a:txBody>
                        <a:bodyPr/>
                        <a:lstStyle/>
                        <a:p>
                          <a:pPr algn="ctr"/>
                          <a:r>
                            <a:rPr lang="es-MX" sz="1200" dirty="0"/>
                            <a:t>6</a:t>
                          </a:r>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algn="ctr"/>
                          <a:r>
                            <a:rPr lang="es-MX" sz="1200" dirty="0"/>
                            <a:t>3</a:t>
                          </a:r>
                        </a:p>
                      </a:txBody>
                      <a:tcPr>
                        <a:solidFill>
                          <a:srgbClr val="FF0000"/>
                        </a:solidFill>
                      </a:tcPr>
                    </a:tc>
                    <a:extLst>
                      <a:ext uri="{0D108BD9-81ED-4DB2-BD59-A6C34878D82A}">
                        <a16:rowId xmlns:a16="http://schemas.microsoft.com/office/drawing/2014/main" val="2971519477"/>
                      </a:ext>
                    </a:extLst>
                  </a:tr>
                  <a:tr h="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-19/9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2/9</a:t>
                          </a:r>
                        </a:p>
                      </a:txBody>
                      <a:tcPr marL="6350" marR="6350" marT="6350" marB="0" anchor="b">
                        <a:solidFill>
                          <a:srgbClr val="FF0000"/>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68/3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0">
                    <a:tc>
                      <a:txBody>
                        <a:bodyPr/>
                        <a:lstStyle/>
                        <a:p>
                          <a:pPr algn="ctr"/>
                          <a:endParaRPr lang="es-MX" dirty="0"/>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476672"/>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507" t="-8333" r="-268075" b="-633333"/>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780" t="-108333" r="-332203" b="-533333"/>
                          </a:stretch>
                        </a:blipFill>
                      </a:tcPr>
                    </a:tc>
                    <a:tc>
                      <a:txBody>
                        <a:bodyPr/>
                        <a:lstStyle/>
                        <a:p>
                          <a:endParaRPr lang="es-MX"/>
                        </a:p>
                      </a:txBody>
                      <a:tcPr>
                        <a:blipFill>
                          <a:blip r:embed="rId2"/>
                          <a:stretch>
                            <a:fillRect l="-284507" t="-108333" r="-268075" b="-533333"/>
                          </a:stretch>
                        </a:blipFill>
                      </a:tcPr>
                    </a:tc>
                    <a:tc>
                      <a:txBody>
                        <a:bodyPr/>
                        <a:lstStyle/>
                        <a:p>
                          <a:endParaRPr lang="es-MX"/>
                        </a:p>
                      </a:txBody>
                      <a:tcPr>
                        <a:blipFill>
                          <a:blip r:embed="rId2"/>
                          <a:stretch>
                            <a:fillRect l="-871277" t="-108333" r="-507447" b="-533333"/>
                          </a:stretch>
                        </a:blipFill>
                      </a:tcPr>
                    </a:tc>
                    <a:tc>
                      <a:txBody>
                        <a:bodyPr/>
                        <a:lstStyle/>
                        <a:p>
                          <a:endParaRPr lang="es-MX"/>
                        </a:p>
                      </a:txBody>
                      <a:tcPr>
                        <a:blipFill>
                          <a:blip r:embed="rId2"/>
                          <a:stretch>
                            <a:fillRect l="-853271" t="-108333" r="-345794" b="-533333"/>
                          </a:stretch>
                        </a:blipFill>
                      </a:tcPr>
                    </a:tc>
                    <a:tc>
                      <a:txBody>
                        <a:bodyPr/>
                        <a:lstStyle/>
                        <a:p>
                          <a:endParaRPr lang="es-MX"/>
                        </a:p>
                      </a:txBody>
                      <a:tcPr>
                        <a:blipFill>
                          <a:blip r:embed="rId2"/>
                          <a:stretch>
                            <a:fillRect l="-962264" t="-108333" r="-249057" b="-533333"/>
                          </a:stretch>
                        </a:blipFill>
                      </a:tcPr>
                    </a:tc>
                    <a:tc>
                      <a:txBody>
                        <a:bodyPr/>
                        <a:lstStyle/>
                        <a:p>
                          <a:endParaRPr lang="es-MX"/>
                        </a:p>
                      </a:txBody>
                      <a:tcPr>
                        <a:blipFill>
                          <a:blip r:embed="rId2"/>
                          <a:stretch>
                            <a:fillRect l="-1356627" t="-108333" r="-218072" b="-533333"/>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endParaRPr lang="es-MX"/>
                        </a:p>
                      </a:txBody>
                      <a:tcPr>
                        <a:blipFill>
                          <a:blip r:embed="rId2"/>
                          <a:stretch>
                            <a:fillRect l="-158741" t="-204918" r="-713287" b="-424590"/>
                          </a:stretch>
                        </a:blip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1/3  </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        </a:t>
                          </a:r>
                        </a:p>
                      </a:txBody>
                      <a:tcPr marL="6350" marR="6350" marT="6350" marB="0" anchor="b"/>
                    </a:tc>
                    <a:tc>
                      <a:txBody>
                        <a:bodyPr/>
                        <a:lstStyle/>
                        <a:p>
                          <a:pPr algn="ctr"/>
                          <a:r>
                            <a:rPr lang="es-MX" sz="1200" dirty="0"/>
                            <a:t>N/a</a:t>
                          </a:r>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endParaRPr lang="es-MX"/>
                        </a:p>
                      </a:txBody>
                      <a:tcPr>
                        <a:blipFill>
                          <a:blip r:embed="rId2"/>
                          <a:stretch>
                            <a:fillRect l="-158741" t="-304918" r="-713287" b="-324590"/>
                          </a:stretch>
                        </a:blipFill>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-1/9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2/9</a:t>
                          </a:r>
                        </a:p>
                      </a:txBody>
                      <a:tcPr marL="6350" marR="6350" marT="6350" marB="0" anchor="b"/>
                    </a:tc>
                    <a:tc>
                      <a:txBody>
                        <a:bodyPr/>
                        <a:lstStyle/>
                        <a:p>
                          <a:pPr marL="0" algn="ctr" rtl="0" eaLnBrk="1" fontAlgn="b" latinLnBrk="0" hangingPunct="1"/>
                          <a:r>
                            <a:rPr kumimoji="0" lang="es-MX" kern="120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4/3    </a:t>
                          </a:r>
                        </a:p>
                      </a:txBody>
                      <a:tcPr marL="6350" marR="6350" marT="6350" marB="0" anchor="b"/>
                    </a:tc>
                    <a:tc>
                      <a:txBody>
                        <a:bodyPr/>
                        <a:lstStyle/>
                        <a:p>
                          <a:pPr algn="ctr"/>
                          <a:r>
                            <a:rPr lang="es-MX" sz="1200" dirty="0"/>
                            <a:t>6</a:t>
                          </a:r>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741" t="-404918" r="-713287" b="-224590"/>
                          </a:stretch>
                        </a:blipFill>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algn="ctr"/>
                          <a:r>
                            <a:rPr lang="es-MX" sz="1200" dirty="0"/>
                            <a:t>3</a:t>
                          </a:r>
                        </a:p>
                      </a:txBody>
                      <a:tcPr>
                        <a:solidFill>
                          <a:srgbClr val="FF0000"/>
                        </a:solidFill>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889" t="-481250" r="-516889" b="-114063"/>
                          </a:stretch>
                        </a:blipFill>
                      </a:tcPr>
                    </a:tc>
                    <a:tc>
                      <a:txBody>
                        <a:bodyPr/>
                        <a:lstStyle/>
                        <a:p>
                          <a:endParaRPr lang="es-MX"/>
                        </a:p>
                      </a:txBody>
                      <a:tcPr>
                        <a:blipFill>
                          <a:blip r:embed="rId2"/>
                          <a:stretch>
                            <a:fillRect l="-158741" t="-481250" r="-713287" b="-114063"/>
                          </a:stretch>
                        </a:blip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-19/9    </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2/9</a:t>
                          </a:r>
                        </a:p>
                      </a:txBody>
                      <a:tcPr marL="6350" marR="6350" marT="6350" marB="0" anchor="b">
                        <a:solidFill>
                          <a:srgbClr val="FF0000"/>
                        </a:solidFill>
                      </a:tcPr>
                    </a:tc>
                    <a:tc>
                      <a:txBody>
                        <a:bodyPr/>
                        <a:lstStyle/>
                        <a:p>
                          <a:pPr algn="ctr" fontAlgn="b"/>
                          <a:r>
                            <a:rPr lang="es-MX" sz="1600" b="0" i="0" u="none" strike="noStrike" dirty="0">
                              <a:solidFill>
                                <a:srgbClr val="000000"/>
                              </a:solidFill>
                              <a:effectLst/>
                              <a:latin typeface="Calibri" panose="020F0502020204030204" pitchFamily="34" charset="0"/>
                            </a:rPr>
                            <a:t>0     </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68/3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433070">
                    <a:tc>
                      <a:txBody>
                        <a:bodyPr/>
                        <a:lstStyle/>
                        <a:p>
                          <a:pPr algn="ctr"/>
                          <a:endParaRPr lang="es-MX" dirty="0"/>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Fallback>
      </mc:AlternateContent>
      <mc:AlternateContent xmlns:mc="http://schemas.openxmlformats.org/markup-compatibility/2006">
        <mc:Choice xmlns:a14="http://schemas.microsoft.com/office/drawing/2010/main" Requires="a14">
          <p:sp>
            <p:nvSpPr>
              <p:cNvPr id="5" name="CuadroTexto 4"/>
              <p:cNvSpPr txBox="1"/>
              <p:nvPr/>
            </p:nvSpPr>
            <p:spPr>
              <a:xfrm>
                <a:off x="2495600" y="3717033"/>
                <a:ext cx="6336704" cy="2585323"/>
              </a:xfrm>
              <a:prstGeom prst="rect">
                <a:avLst/>
              </a:prstGeom>
              <a:noFill/>
            </p:spPr>
            <p:txBody>
              <a:bodyPr wrap="square" rtlCol="0">
                <a:spAutoFit/>
              </a:bodyPr>
              <a:lstStyle/>
              <a:p>
                <a:endParaRPr lang="es-MX" dirty="0"/>
              </a:p>
              <a:p>
                <a:r>
                  <a:rPr lang="es-MX" dirty="0"/>
                  <a:t>Se calcula costos reducidos y precios duales</a:t>
                </a:r>
              </a:p>
              <a:p>
                <a:endParaRPr lang="es-MX" dirty="0"/>
              </a:p>
              <a:p>
                <a:r>
                  <a:rPr lang="es-MX" dirty="0"/>
                  <a:t>Como todavía no cumple con </a:t>
                </a:r>
                <a:r>
                  <a:rPr lang="es-MX" dirty="0" err="1"/>
                  <a:t>optimalidad</a:t>
                </a:r>
                <a:r>
                  <a:rPr lang="es-MX" dirty="0"/>
                  <a:t> se escoge el positivo mas grande para determinar variable entrante  y se calcula de nueva cuenta </a:t>
                </a:r>
                <a14:m>
                  <m:oMath xmlns:m="http://schemas.openxmlformats.org/officeDocument/2006/math">
                    <m:r>
                      <a:rPr lang="es-MX" i="1">
                        <a:latin typeface="Cambria Math" panose="02040503050406030204" pitchFamily="18" charset="0"/>
                        <a:ea typeface="Cambria Math" panose="02040503050406030204" pitchFamily="18" charset="0"/>
                      </a:rPr>
                      <m:t>𝜃</m:t>
                    </m:r>
                  </m:oMath>
                </a14:m>
                <a:r>
                  <a:rPr lang="es-MX" dirty="0"/>
                  <a:t> para determinar variable saliente</a:t>
                </a:r>
              </a:p>
              <a:p>
                <a:endParaRPr lang="es-MX" dirty="0"/>
              </a:p>
              <a:p>
                <a:r>
                  <a:rPr lang="es-MX" dirty="0"/>
                  <a:t>Se determina pivote y se aplica Guas </a:t>
                </a:r>
                <a:r>
                  <a:rPr lang="es-MX" dirty="0" err="1"/>
                  <a:t>Jordan</a:t>
                </a:r>
                <a:endParaRPr lang="es-MX" dirty="0"/>
              </a:p>
              <a:p>
                <a:r>
                  <a:rPr lang="es-MX" dirty="0"/>
                  <a:t> </a:t>
                </a:r>
              </a:p>
            </p:txBody>
          </p:sp>
        </mc:Choice>
        <mc:Fallback>
          <p:sp>
            <p:nvSpPr>
              <p:cNvPr id="5" name="CuadroTexto 4"/>
              <p:cNvSpPr txBox="1">
                <a:spLocks noRot="1" noChangeAspect="1" noMove="1" noResize="1" noEditPoints="1" noAdjustHandles="1" noChangeArrowheads="1" noChangeShapeType="1" noTextEdit="1"/>
              </p:cNvSpPr>
              <p:nvPr/>
            </p:nvSpPr>
            <p:spPr>
              <a:xfrm>
                <a:off x="2495600" y="3717033"/>
                <a:ext cx="6336704" cy="2585323"/>
              </a:xfrm>
              <a:prstGeom prst="rect">
                <a:avLst/>
              </a:prstGeom>
              <a:blipFill>
                <a:blip r:embed="rId3"/>
                <a:stretch>
                  <a:fillRect l="-769" r="-962"/>
                </a:stretch>
              </a:blipFill>
            </p:spPr>
            <p:txBody>
              <a:bodyPr/>
              <a:lstStyle/>
              <a:p>
                <a:r>
                  <a:rPr lang="es-MX">
                    <a:noFill/>
                  </a:rPr>
                  <a:t> </a:t>
                </a:r>
              </a:p>
            </p:txBody>
          </p:sp>
        </mc:Fallback>
      </mc:AlternateContent>
      <p:sp>
        <p:nvSpPr>
          <p:cNvPr id="2" name="Elipse 1"/>
          <p:cNvSpPr/>
          <p:nvPr/>
        </p:nvSpPr>
        <p:spPr>
          <a:xfrm>
            <a:off x="7608168" y="2060848"/>
            <a:ext cx="504056"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6154200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878360" y="1340768"/>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18542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pPr algn="ct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𝟓</m:t>
                                </m:r>
                              </m:oMath>
                            </m:oMathPara>
                          </a14:m>
                          <a:endParaRPr lang="es-MX" dirty="0"/>
                        </a:p>
                      </a:txBody>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185420">
                    <a:tc>
                      <a:txBody>
                        <a:bodyPr/>
                        <a:lstStyle/>
                        <a:p>
                          <a:pPr algn="ctr"/>
                          <a:r>
                            <a:rPr lang="es-MX" dirty="0"/>
                            <a:t>CB</a:t>
                          </a:r>
                        </a:p>
                      </a:txBody>
                      <a:tcPr/>
                    </a:tc>
                    <a:tc>
                      <a:txBody>
                        <a:bodyPr/>
                        <a:lstStyle/>
                        <a:p>
                          <a:pPr algn="ctr"/>
                          <a:r>
                            <a:rPr lang="es-MX" dirty="0" err="1"/>
                            <a:t>Vb</a:t>
                          </a:r>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ES" i="1">
                                        <a:latin typeface="Cambria Math"/>
                                      </a:rPr>
                                      <m:t>1</m:t>
                                    </m:r>
                                  </m:sub>
                                </m:sSub>
                              </m:oMath>
                            </m:oMathPara>
                          </a14:m>
                          <a:endParaRPr lang="es-MX" dirty="0"/>
                        </a:p>
                      </a:txBody>
                      <a:tcPr>
                        <a:solidFill>
                          <a:schemeClr val="accent1">
                            <a:tint val="2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𝟏</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solidFill>
                          <a:schemeClr val="accent1">
                            <a:tint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𝟑</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r>
                                  <a:rPr lang="es-MX" b="1" i="1" smtClean="0">
                                    <a:latin typeface="Cambria Math" panose="02040503050406030204" pitchFamily="18" charset="0"/>
                                  </a:rPr>
                                  <m:t>𝑳𝒅</m:t>
                                </m:r>
                              </m:oMath>
                            </m:oMathPara>
                          </a14:m>
                          <a:endParaRPr lang="es-MX" dirty="0"/>
                        </a:p>
                      </a:txBody>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solidFill>
                          <a:schemeClr val="accent1">
                            <a:tint val="40000"/>
                          </a:schemeClr>
                        </a:solid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o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5        </a:t>
                          </a:r>
                        </a:p>
                      </a:txBody>
                      <a:tcPr marL="6350" marR="6350" marT="6350" marB="0" anchor="b"/>
                    </a:tc>
                    <a:tc>
                      <a:txBody>
                        <a:bodyPr/>
                        <a:lstStyle/>
                        <a:p>
                          <a:pPr algn="ctr"/>
                          <a:endParaRPr lang="es-MX" sz="1200" dirty="0"/>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ES" i="1">
                                        <a:latin typeface="Cambria Math"/>
                                      </a:rPr>
                                      <m:t>𝑥</m:t>
                                    </m:r>
                                  </m:e>
                                  <m:sub>
                                    <m:r>
                                      <a:rPr lang="es-MX" b="1" i="1" smtClean="0">
                                        <a:latin typeface="Cambria Math" panose="02040503050406030204" pitchFamily="18" charset="0"/>
                                      </a:rPr>
                                      <m:t>𝟐</m:t>
                                    </m:r>
                                  </m:sub>
                                </m:sSub>
                              </m:oMath>
                            </m:oMathPara>
                          </a14:m>
                          <a:endParaRPr lang="es-MX" dirty="0"/>
                        </a:p>
                      </a:txBody>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𝒔</m:t>
                                    </m:r>
                                  </m:e>
                                  <m:sub>
                                    <m:r>
                                      <a:rPr lang="es-MX" b="1" i="1" smtClean="0">
                                        <a:latin typeface="Cambria Math" panose="02040503050406030204" pitchFamily="18" charset="0"/>
                                      </a:rPr>
                                      <m:t>𝟐</m:t>
                                    </m:r>
                                  </m:sub>
                                </m:sSub>
                              </m:oMath>
                            </m:oMathPara>
                          </a14:m>
                          <a:endParaRPr lang="es-MX" dirty="0"/>
                        </a:p>
                      </a:txBody>
                      <a:tcPr>
                        <a:solidFill>
                          <a:schemeClr val="accent1">
                            <a:tint val="20000"/>
                          </a:schemeClr>
                        </a:solidFill>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3</a:t>
                          </a:r>
                        </a:p>
                      </a:txBody>
                      <a:tcPr marL="6350" marR="6350" marT="6350" marB="0" anchor="ctr"/>
                    </a:tc>
                    <a:tc>
                      <a:txBody>
                        <a:bodyPr/>
                        <a:lstStyle/>
                        <a:p>
                          <a:pPr algn="ctr"/>
                          <a:endParaRPr lang="es-MX" sz="1200" dirty="0"/>
                        </a:p>
                      </a:txBody>
                      <a:tcPr>
                        <a:solidFill>
                          <a:schemeClr val="bg2"/>
                        </a:solidFill>
                      </a:tcPr>
                    </a:tc>
                    <a:extLst>
                      <a:ext uri="{0D108BD9-81ED-4DB2-BD59-A6C34878D82A}">
                        <a16:rowId xmlns:a16="http://schemas.microsoft.com/office/drawing/2014/main" val="2971519477"/>
                      </a:ext>
                    </a:extLst>
                  </a:tr>
                  <a:tr h="0">
                    <a:tc>
                      <a:txBody>
                        <a:bodyPr/>
                        <a:lstStyle/>
                        <a:p>
                          <a:pP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𝑧</m:t>
                                    </m:r>
                                  </m:e>
                                  <m:sub>
                                    <m:r>
                                      <a:rPr lang="es-MX" b="0" i="1" smtClean="0">
                                        <a:latin typeface="Cambria Math" panose="02040503050406030204" pitchFamily="18" charset="0"/>
                                      </a:rPr>
                                      <m:t>𝑗</m:t>
                                    </m:r>
                                  </m:sub>
                                </m:sSub>
                              </m:oMath>
                            </m:oMathPara>
                          </a14:m>
                          <a:endParaRPr lang="es-MX" dirty="0"/>
                        </a:p>
                      </a:txBody>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-5/3</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lumMod val="20000"/>
                            <a:lumOff val="8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-2/3</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70/3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0">
                    <a:tc>
                      <a:txBody>
                        <a:bodyPr/>
                        <a:lstStyle/>
                        <a:p>
                          <a:pPr algn="ctr"/>
                          <a:endParaRPr lang="es-MX" dirty="0"/>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Choice>
        <mc:Fallback>
          <p:graphicFrame>
            <p:nvGraphicFramePr>
              <p:cNvPr id="4" name="Marcador de contenido 3"/>
              <p:cNvGraphicFramePr>
                <a:graphicFrameLocks noGrp="1"/>
              </p:cNvGraphicFramePr>
              <p:nvPr>
                <p:ph idx="1"/>
                <p:extLst/>
              </p:nvPr>
            </p:nvGraphicFramePr>
            <p:xfrm>
              <a:off x="1878360" y="1340768"/>
              <a:ext cx="8435280" cy="266496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100597"/>
                        </a:ext>
                      </a:extLst>
                    </a:gridCol>
                    <a:gridCol w="870992">
                      <a:extLst>
                        <a:ext uri="{9D8B030D-6E8A-4147-A177-3AD203B41FA5}">
                          <a16:colId xmlns:a16="http://schemas.microsoft.com/office/drawing/2014/main" val="1879431296"/>
                        </a:ext>
                      </a:extLst>
                    </a:gridCol>
                    <a:gridCol w="1440160">
                      <a:extLst>
                        <a:ext uri="{9D8B030D-6E8A-4147-A177-3AD203B41FA5}">
                          <a16:colId xmlns:a16="http://schemas.microsoft.com/office/drawing/2014/main" val="468741364"/>
                        </a:ext>
                      </a:extLst>
                    </a:gridCol>
                    <a:gridCol w="1296144">
                      <a:extLst>
                        <a:ext uri="{9D8B030D-6E8A-4147-A177-3AD203B41FA5}">
                          <a16:colId xmlns:a16="http://schemas.microsoft.com/office/drawing/2014/main" val="1714801034"/>
                        </a:ext>
                      </a:extLst>
                    </a:gridCol>
                    <a:gridCol w="576064">
                      <a:extLst>
                        <a:ext uri="{9D8B030D-6E8A-4147-A177-3AD203B41FA5}">
                          <a16:colId xmlns:a16="http://schemas.microsoft.com/office/drawing/2014/main" val="548059702"/>
                        </a:ext>
                      </a:extLst>
                    </a:gridCol>
                    <a:gridCol w="648072">
                      <a:extLst>
                        <a:ext uri="{9D8B030D-6E8A-4147-A177-3AD203B41FA5}">
                          <a16:colId xmlns:a16="http://schemas.microsoft.com/office/drawing/2014/main" val="1866915356"/>
                        </a:ext>
                      </a:extLst>
                    </a:gridCol>
                    <a:gridCol w="648072">
                      <a:extLst>
                        <a:ext uri="{9D8B030D-6E8A-4147-A177-3AD203B41FA5}">
                          <a16:colId xmlns:a16="http://schemas.microsoft.com/office/drawing/2014/main" val="3049920209"/>
                        </a:ext>
                      </a:extLst>
                    </a:gridCol>
                    <a:gridCol w="504056">
                      <a:extLst>
                        <a:ext uri="{9D8B030D-6E8A-4147-A177-3AD203B41FA5}">
                          <a16:colId xmlns:a16="http://schemas.microsoft.com/office/drawing/2014/main" val="749104661"/>
                        </a:ext>
                      </a:extLst>
                    </a:gridCol>
                    <a:gridCol w="1080120">
                      <a:extLst>
                        <a:ext uri="{9D8B030D-6E8A-4147-A177-3AD203B41FA5}">
                          <a16:colId xmlns:a16="http://schemas.microsoft.com/office/drawing/2014/main" val="2872502933"/>
                        </a:ext>
                      </a:extLst>
                    </a:gridCol>
                  </a:tblGrid>
                  <a:tr h="365760">
                    <a:tc>
                      <a:txBody>
                        <a:bodyPr/>
                        <a:lstStyle/>
                        <a:p>
                          <a:pPr algn="ctr"/>
                          <a:endParaRPr lang="es-MX" dirty="0"/>
                        </a:p>
                      </a:txBody>
                      <a:tcPr/>
                    </a:tc>
                    <a:tc>
                      <a:txBody>
                        <a:bodyPr/>
                        <a:lstStyle/>
                        <a:p>
                          <a:pPr algn="ctr"/>
                          <a:endParaRPr lang="es-MX" dirty="0"/>
                        </a:p>
                      </a:txBody>
                      <a:tcPr/>
                    </a:tc>
                    <a:tc>
                      <a:txBody>
                        <a:bodyPr/>
                        <a:lstStyle/>
                        <a:p>
                          <a:pPr algn="ctr"/>
                          <a:r>
                            <a:rPr lang="es-MX" dirty="0"/>
                            <a:t>4</a:t>
                          </a:r>
                        </a:p>
                      </a:txBody>
                      <a:tcPr/>
                    </a:tc>
                    <a:tc>
                      <a:txBody>
                        <a:bodyPr/>
                        <a:lstStyle/>
                        <a:p>
                          <a:endParaRPr lang="es-MX"/>
                        </a:p>
                      </a:txBody>
                      <a:tcPr>
                        <a:blipFill>
                          <a:blip r:embed="rId2"/>
                          <a:stretch>
                            <a:fillRect l="-284038" t="-8333" r="-268545" b="-635000"/>
                          </a:stretch>
                        </a:blipFill>
                      </a:tcPr>
                    </a:tc>
                    <a:tc>
                      <a:txBody>
                        <a:bodyPr/>
                        <a:lstStyle/>
                        <a:p>
                          <a:pPr algn="ct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o</a:t>
                          </a:r>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69249527"/>
                      </a:ext>
                    </a:extLst>
                  </a:tr>
                  <a:tr h="365760">
                    <a:tc>
                      <a:txBody>
                        <a:bodyPr/>
                        <a:lstStyle/>
                        <a:p>
                          <a:pPr algn="ctr"/>
                          <a:r>
                            <a:rPr lang="es-MX" dirty="0"/>
                            <a:t>CB</a:t>
                          </a:r>
                        </a:p>
                      </a:txBody>
                      <a:tcPr/>
                    </a:tc>
                    <a:tc>
                      <a:txBody>
                        <a:bodyPr/>
                        <a:lstStyle/>
                        <a:p>
                          <a:pPr algn="ctr"/>
                          <a:r>
                            <a:rPr lang="es-MX" dirty="0" err="1"/>
                            <a:t>Vb</a:t>
                          </a:r>
                          <a:endParaRPr lang="es-MX" dirty="0"/>
                        </a:p>
                      </a:txBody>
                      <a:tcPr/>
                    </a:tc>
                    <a:tc>
                      <a:txBody>
                        <a:bodyPr/>
                        <a:lstStyle/>
                        <a:p>
                          <a:endParaRPr lang="es-MX"/>
                        </a:p>
                      </a:txBody>
                      <a:tcPr>
                        <a:blipFill>
                          <a:blip r:embed="rId2"/>
                          <a:stretch>
                            <a:fillRect l="-156356" t="-106557" r="-332627" b="-524590"/>
                          </a:stretch>
                        </a:blipFill>
                      </a:tcPr>
                    </a:tc>
                    <a:tc>
                      <a:txBody>
                        <a:bodyPr/>
                        <a:lstStyle/>
                        <a:p>
                          <a:endParaRPr lang="es-MX"/>
                        </a:p>
                      </a:txBody>
                      <a:tcPr>
                        <a:blipFill>
                          <a:blip r:embed="rId2"/>
                          <a:stretch>
                            <a:fillRect l="-284038" t="-106557" r="-268545" b="-524590"/>
                          </a:stretch>
                        </a:blipFill>
                      </a:tcPr>
                    </a:tc>
                    <a:tc>
                      <a:txBody>
                        <a:bodyPr/>
                        <a:lstStyle/>
                        <a:p>
                          <a:endParaRPr lang="es-MX"/>
                        </a:p>
                      </a:txBody>
                      <a:tcPr>
                        <a:blipFill>
                          <a:blip r:embed="rId2"/>
                          <a:stretch>
                            <a:fillRect l="-870213" t="-106557" r="-508511" b="-524590"/>
                          </a:stretch>
                        </a:blipFill>
                      </a:tcPr>
                    </a:tc>
                    <a:tc>
                      <a:txBody>
                        <a:bodyPr/>
                        <a:lstStyle/>
                        <a:p>
                          <a:endParaRPr lang="es-MX"/>
                        </a:p>
                      </a:txBody>
                      <a:tcPr>
                        <a:blipFill>
                          <a:blip r:embed="rId2"/>
                          <a:stretch>
                            <a:fillRect l="-852336" t="-106557" r="-346729" b="-524590"/>
                          </a:stretch>
                        </a:blipFill>
                      </a:tcPr>
                    </a:tc>
                    <a:tc>
                      <a:txBody>
                        <a:bodyPr/>
                        <a:lstStyle/>
                        <a:p>
                          <a:endParaRPr lang="es-MX"/>
                        </a:p>
                      </a:txBody>
                      <a:tcPr>
                        <a:blipFill>
                          <a:blip r:embed="rId2"/>
                          <a:stretch>
                            <a:fillRect l="-961321" t="-106557" r="-250000" b="-524590"/>
                          </a:stretch>
                        </a:blipFill>
                      </a:tcPr>
                    </a:tc>
                    <a:tc>
                      <a:txBody>
                        <a:bodyPr/>
                        <a:lstStyle/>
                        <a:p>
                          <a:endParaRPr lang="es-MX"/>
                        </a:p>
                      </a:txBody>
                      <a:tcPr>
                        <a:blipFill>
                          <a:blip r:embed="rId2"/>
                          <a:stretch>
                            <a:fillRect l="-1355422" t="-106557" r="-219277" b="-524590"/>
                          </a:stretch>
                        </a:blipFill>
                      </a:tcPr>
                    </a:tc>
                    <a:tc>
                      <a:txBody>
                        <a:bodyPr/>
                        <a:lstStyle/>
                        <a:p>
                          <a:r>
                            <a:rPr lang="el-GR" dirty="0"/>
                            <a:t>θ</a:t>
                          </a:r>
                          <a:endParaRPr lang="es-MX" dirty="0"/>
                        </a:p>
                      </a:txBody>
                      <a:tcPr/>
                    </a:tc>
                    <a:extLst>
                      <a:ext uri="{0D108BD9-81ED-4DB2-BD59-A6C34878D82A}">
                        <a16:rowId xmlns:a16="http://schemas.microsoft.com/office/drawing/2014/main" val="327334979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4</a:t>
                          </a:r>
                        </a:p>
                      </a:txBody>
                      <a:tcPr/>
                    </a:tc>
                    <a:tc>
                      <a:txBody>
                        <a:bodyPr/>
                        <a:lstStyle/>
                        <a:p>
                          <a:endParaRPr lang="es-MX"/>
                        </a:p>
                      </a:txBody>
                      <a:tcPr>
                        <a:blipFill>
                          <a:blip r:embed="rId2"/>
                          <a:stretch>
                            <a:fillRect l="-158042" t="-206557" r="-713986" b="-424590"/>
                          </a:stretch>
                        </a:blipFill>
                      </a:tcPr>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0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o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5        </a:t>
                          </a:r>
                        </a:p>
                      </a:txBody>
                      <a:tcPr marL="6350" marR="6350" marT="6350" marB="0" anchor="b"/>
                    </a:tc>
                    <a:tc>
                      <a:txBody>
                        <a:bodyPr/>
                        <a:lstStyle/>
                        <a:p>
                          <a:pPr algn="ctr"/>
                          <a:endParaRPr lang="es-MX" sz="1200" dirty="0"/>
                        </a:p>
                      </a:txBody>
                      <a:tcPr>
                        <a:solidFill>
                          <a:schemeClr val="accent1">
                            <a:tint val="20000"/>
                          </a:schemeClr>
                        </a:solidFill>
                      </a:tcPr>
                    </a:tc>
                    <a:extLst>
                      <a:ext uri="{0D108BD9-81ED-4DB2-BD59-A6C34878D82A}">
                        <a16:rowId xmlns:a16="http://schemas.microsoft.com/office/drawing/2014/main" val="874983427"/>
                      </a:ext>
                    </a:extLst>
                  </a:tr>
                  <a:tr h="370840">
                    <a:tc>
                      <a:txBody>
                        <a:bodyPr/>
                        <a:lstStyle/>
                        <a:p>
                          <a:pPr algn="ctr"/>
                          <a:r>
                            <a:rPr lang="es-MX" dirty="0"/>
                            <a:t>5</a:t>
                          </a:r>
                        </a:p>
                      </a:txBody>
                      <a:tcPr/>
                    </a:tc>
                    <a:tc>
                      <a:txBody>
                        <a:bodyPr/>
                        <a:lstStyle/>
                        <a:p>
                          <a:endParaRPr lang="es-MX"/>
                        </a:p>
                      </a:txBody>
                      <a:tcPr>
                        <a:blipFill>
                          <a:blip r:embed="rId2"/>
                          <a:stretch>
                            <a:fillRect l="-158042" t="-306557" r="-713986" b="-324590"/>
                          </a:stretch>
                        </a:blipFill>
                      </a:tcPr>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1/3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 0</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marL="0" algn="ctr" rtl="0" eaLnBrk="1" fontAlgn="b" latinLnBrk="0" hangingPunct="1"/>
                          <a:r>
                            <a:rPr kumimoji="0" lang="es-MX" kern="1200" dirty="0">
                              <a:solidFill>
                                <a:schemeClr val="dk1"/>
                              </a:solidFill>
                              <a:latin typeface="+mn-lt"/>
                              <a:ea typeface="+mn-ea"/>
                              <a:cs typeface="+mn-cs"/>
                            </a:rPr>
                            <a:t>2/3    </a:t>
                          </a:r>
                        </a:p>
                      </a:txBody>
                      <a:tcPr marL="6350" marR="6350" marT="6350" marB="0" anchor="b"/>
                    </a:tc>
                    <a:tc>
                      <a:txBody>
                        <a:bodyPr/>
                        <a:lstStyle/>
                        <a:p>
                          <a:pPr algn="ctr"/>
                          <a:endParaRPr lang="es-MX" sz="1200" dirty="0"/>
                        </a:p>
                      </a:txBody>
                      <a:tcPr/>
                    </a:tc>
                    <a:extLst>
                      <a:ext uri="{0D108BD9-81ED-4DB2-BD59-A6C34878D82A}">
                        <a16:rowId xmlns:a16="http://schemas.microsoft.com/office/drawing/2014/main" val="3770962295"/>
                      </a:ext>
                    </a:extLst>
                  </a:tr>
                  <a:tr h="370840">
                    <a:tc>
                      <a:txBody>
                        <a:bodyPr/>
                        <a:lstStyle/>
                        <a:p>
                          <a:pPr algn="ctr"/>
                          <a:r>
                            <a:rPr lang="es-MX" dirty="0"/>
                            <a:t>0</a:t>
                          </a:r>
                        </a:p>
                      </a:txBody>
                      <a:tcPr/>
                    </a:tc>
                    <a:tc>
                      <a:txBody>
                        <a:bodyPr/>
                        <a:lstStyle/>
                        <a:p>
                          <a:endParaRPr lang="es-MX"/>
                        </a:p>
                      </a:txBody>
                      <a:tcPr>
                        <a:blipFill>
                          <a:blip r:embed="rId2"/>
                          <a:stretch>
                            <a:fillRect l="-158042" t="-406557" r="-713986" b="-224590"/>
                          </a:stretch>
                        </a:blipFill>
                      </a:tcP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0</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-2</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1</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3</a:t>
                          </a:r>
                        </a:p>
                      </a:txBody>
                      <a:tcPr marL="6350" marR="6350" marT="6350" marB="0" anchor="ctr"/>
                    </a:tc>
                    <a:tc>
                      <a:txBody>
                        <a:bodyPr/>
                        <a:lstStyle/>
                        <a:p>
                          <a:pPr marL="0" algn="ctr" rtl="0" eaLnBrk="1" fontAlgn="ctr" latinLnBrk="0" hangingPunct="1"/>
                          <a:r>
                            <a:rPr kumimoji="0" lang="es-MX" kern="1200" dirty="0">
                              <a:solidFill>
                                <a:schemeClr val="dk1"/>
                              </a:solidFill>
                              <a:latin typeface="+mn-lt"/>
                              <a:ea typeface="+mn-ea"/>
                              <a:cs typeface="+mn-cs"/>
                            </a:rPr>
                            <a:t>3</a:t>
                          </a:r>
                        </a:p>
                      </a:txBody>
                      <a:tcPr marL="6350" marR="6350" marT="6350" marB="0" anchor="ctr"/>
                    </a:tc>
                    <a:tc>
                      <a:txBody>
                        <a:bodyPr/>
                        <a:lstStyle/>
                        <a:p>
                          <a:pPr algn="ctr"/>
                          <a:endParaRPr lang="es-MX" sz="1200" dirty="0"/>
                        </a:p>
                      </a:txBody>
                      <a:tcPr>
                        <a:solidFill>
                          <a:schemeClr val="bg2"/>
                        </a:solidFill>
                      </a:tcPr>
                    </a:tc>
                    <a:extLst>
                      <a:ext uri="{0D108BD9-81ED-4DB2-BD59-A6C34878D82A}">
                        <a16:rowId xmlns:a16="http://schemas.microsoft.com/office/drawing/2014/main" val="2971519477"/>
                      </a:ext>
                    </a:extLst>
                  </a:tr>
                  <a:tr h="387858">
                    <a:tc>
                      <a:txBody>
                        <a:bodyPr/>
                        <a:lstStyle/>
                        <a:p>
                          <a:endParaRPr lang="es-MX"/>
                        </a:p>
                      </a:txBody>
                      <a:tcPr>
                        <a:blipFill>
                          <a:blip r:embed="rId2"/>
                          <a:stretch>
                            <a:fillRect l="-444" t="-482813" r="-517333" b="-114063"/>
                          </a:stretch>
                        </a:blipFill>
                      </a:tcPr>
                    </a:tc>
                    <a:tc>
                      <a:txBody>
                        <a:bodyPr/>
                        <a:lstStyle/>
                        <a:p>
                          <a:endParaRPr lang="es-MX"/>
                        </a:p>
                      </a:txBody>
                      <a:tcPr>
                        <a:blipFill>
                          <a:blip r:embed="rId2"/>
                          <a:stretch>
                            <a:fillRect l="-158042" t="-482813" r="-713986" b="-114063"/>
                          </a:stretch>
                        </a:blip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tint val="4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-5/3</a:t>
                          </a:r>
                        </a:p>
                      </a:txBody>
                      <a:tcPr marL="6350" marR="6350" marT="6350" marB="0" anchor="b"/>
                    </a:tc>
                    <a:tc>
                      <a:txBody>
                        <a:bodyPr/>
                        <a:lstStyle/>
                        <a:p>
                          <a:pPr algn="ctr" fontAlgn="b"/>
                          <a:r>
                            <a:rPr lang="es-MX" sz="1600" b="0" i="0" u="none" strike="noStrike" dirty="0">
                              <a:solidFill>
                                <a:srgbClr val="000000"/>
                              </a:solidFill>
                              <a:effectLst/>
                              <a:latin typeface="Calibri" panose="020F0502020204030204" pitchFamily="34" charset="0"/>
                            </a:rPr>
                            <a:t>0</a:t>
                          </a:r>
                        </a:p>
                      </a:txBody>
                      <a:tcPr marL="6350" marR="6350" marT="6350" marB="0" anchor="b">
                        <a:solidFill>
                          <a:schemeClr val="accent1">
                            <a:lumMod val="20000"/>
                            <a:lumOff val="80000"/>
                          </a:schemeClr>
                        </a:solidFill>
                      </a:tcPr>
                    </a:tc>
                    <a:tc>
                      <a:txBody>
                        <a:bodyPr/>
                        <a:lstStyle/>
                        <a:p>
                          <a:pPr algn="ctr" fontAlgn="b"/>
                          <a:r>
                            <a:rPr lang="es-MX" sz="1600" b="0" i="0" u="none" strike="noStrike" dirty="0">
                              <a:solidFill>
                                <a:srgbClr val="000000"/>
                              </a:solidFill>
                              <a:effectLst/>
                              <a:latin typeface="Calibri" panose="020F0502020204030204" pitchFamily="34" charset="0"/>
                            </a:rPr>
                            <a:t>-2/3</a:t>
                          </a:r>
                        </a:p>
                      </a:txBody>
                      <a:tcPr marL="6350" marR="6350" marT="6350" marB="0" anchor="b"/>
                    </a:tc>
                    <a:tc>
                      <a:txBody>
                        <a:bodyPr/>
                        <a:lstStyle/>
                        <a:p>
                          <a:pPr marL="0" algn="ctr" rtl="0" eaLnBrk="1" fontAlgn="b" latinLnBrk="0" hangingPunct="1"/>
                          <a:r>
                            <a:rPr kumimoji="0" lang="es-MX" sz="1600" kern="1200" dirty="0">
                              <a:solidFill>
                                <a:schemeClr val="dk1"/>
                              </a:solidFill>
                              <a:latin typeface="+mn-lt"/>
                              <a:ea typeface="+mn-ea"/>
                              <a:cs typeface="+mn-cs"/>
                            </a:rPr>
                            <a:t>70/3</a:t>
                          </a:r>
                        </a:p>
                      </a:txBody>
                      <a:tcPr marL="6350" marR="6350" marT="6350" marB="0" anchor="b"/>
                    </a:tc>
                    <a:tc>
                      <a:txBody>
                        <a:bodyPr/>
                        <a:lstStyle/>
                        <a:p>
                          <a:pPr algn="ctr"/>
                          <a:endParaRPr lang="es-MX" dirty="0"/>
                        </a:p>
                      </a:txBody>
                      <a:tcPr/>
                    </a:tc>
                    <a:extLst>
                      <a:ext uri="{0D108BD9-81ED-4DB2-BD59-A6C34878D82A}">
                        <a16:rowId xmlns:a16="http://schemas.microsoft.com/office/drawing/2014/main" val="437257493"/>
                      </a:ext>
                    </a:extLst>
                  </a:tr>
                  <a:tr h="433070">
                    <a:tc>
                      <a:txBody>
                        <a:bodyPr/>
                        <a:lstStyle/>
                        <a:p>
                          <a:pPr algn="ctr"/>
                          <a:endParaRPr lang="es-MX" dirty="0"/>
                        </a:p>
                      </a:txBody>
                      <a:tcPr/>
                    </a:tc>
                    <a:tc>
                      <a:txBody>
                        <a:bodyPr/>
                        <a:lstStyle/>
                        <a:p>
                          <a:pPr algn="ctr"/>
                          <a:endParaRPr lang="es-MX" dirty="0"/>
                        </a:p>
                      </a:txBody>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3">
                            <a:lumMod val="20000"/>
                            <a:lumOff val="8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solidFill>
                          <a:schemeClr val="accent1">
                            <a:tint val="40000"/>
                          </a:schemeClr>
                        </a:solidFill>
                      </a:tcPr>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endParaRPr lang="es-MX" sz="16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algn="ctr" rtl="0" eaLnBrk="1" fontAlgn="b" latinLnBrk="0" hangingPunct="1"/>
                          <a:endParaRPr kumimoji="0" lang="es-MX" sz="2800" kern="1200" dirty="0">
                            <a:solidFill>
                              <a:schemeClr val="dk1"/>
                            </a:solidFill>
                            <a:latin typeface="+mn-lt"/>
                            <a:ea typeface="+mn-ea"/>
                            <a:cs typeface="+mn-cs"/>
                          </a:endParaRPr>
                        </a:p>
                      </a:txBody>
                      <a:tcPr marL="6350" marR="6350" marT="6350" marB="0" anchor="b"/>
                    </a:tc>
                    <a:tc>
                      <a:txBody>
                        <a:bodyPr/>
                        <a:lstStyle/>
                        <a:p>
                          <a:pPr algn="ctr"/>
                          <a:endParaRPr lang="es-MX" dirty="0"/>
                        </a:p>
                      </a:txBody>
                      <a:tcPr/>
                    </a:tc>
                    <a:extLst>
                      <a:ext uri="{0D108BD9-81ED-4DB2-BD59-A6C34878D82A}">
                        <a16:rowId xmlns:a16="http://schemas.microsoft.com/office/drawing/2014/main" val="1507299123"/>
                      </a:ext>
                    </a:extLst>
                  </a:tr>
                </a:tbl>
              </a:graphicData>
            </a:graphic>
          </p:graphicFrame>
        </mc:Fallback>
      </mc:AlternateContent>
      <mc:AlternateContent xmlns:mc="http://schemas.openxmlformats.org/markup-compatibility/2006">
        <mc:Choice xmlns:a14="http://schemas.microsoft.com/office/drawing/2010/main" Requires="a14">
          <p:sp>
            <p:nvSpPr>
              <p:cNvPr id="5" name="CuadroTexto 4"/>
              <p:cNvSpPr txBox="1"/>
              <p:nvPr/>
            </p:nvSpPr>
            <p:spPr>
              <a:xfrm>
                <a:off x="2783632" y="4293097"/>
                <a:ext cx="6408712" cy="2701445"/>
              </a:xfrm>
              <a:prstGeom prst="rect">
                <a:avLst/>
              </a:prstGeom>
              <a:noFill/>
            </p:spPr>
            <p:txBody>
              <a:bodyPr wrap="square" rtlCol="0">
                <a:spAutoFit/>
              </a:bodyPr>
              <a:lstStyle/>
              <a:p>
                <a:r>
                  <a:rPr lang="es-MX" dirty="0"/>
                  <a:t>Se calcula el valor de Z</a:t>
                </a:r>
              </a:p>
              <a:p>
                <a:endParaRPr lang="es-MX" dirty="0"/>
              </a:p>
              <a:p>
                <a:r>
                  <a:rPr lang="es-MX" dirty="0"/>
                  <a:t>Se calculan costos reducidos y precios duales </a:t>
                </a:r>
              </a:p>
              <a:p>
                <a:endParaRPr lang="es-MX" dirty="0"/>
              </a:p>
              <a:p>
                <a:r>
                  <a:rPr lang="es-MX" dirty="0"/>
                  <a:t>Como todos estos son negativos o ceros se cumple con el criterio de </a:t>
                </a:r>
                <a:r>
                  <a:rPr lang="es-MX" dirty="0" err="1"/>
                  <a:t>optimalidad</a:t>
                </a:r>
                <a:r>
                  <a:rPr lang="es-MX" dirty="0"/>
                  <a:t> por lo que:</a:t>
                </a:r>
              </a:p>
              <a:p>
                <a:endParaRPr lang="es-MX" dirty="0"/>
              </a:p>
              <a:p>
                <a14:m>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𝑧</m:t>
                        </m:r>
                      </m:e>
                      <m:sup>
                        <m:r>
                          <a:rPr lang="es-MX" i="1">
                            <a:latin typeface="Cambria Math" panose="02040503050406030204" pitchFamily="18" charset="0"/>
                          </a:rPr>
                          <m:t>∗</m:t>
                        </m:r>
                      </m:sup>
                    </m:sSup>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70</m:t>
                        </m:r>
                      </m:num>
                      <m:den>
                        <m:r>
                          <a:rPr lang="es-MX" i="1">
                            <a:latin typeface="Cambria Math" panose="02040503050406030204" pitchFamily="18" charset="0"/>
                          </a:rPr>
                          <m:t>3</m:t>
                        </m:r>
                      </m:den>
                    </m:f>
                  </m:oMath>
                </a14:m>
                <a:r>
                  <a:rPr lang="es-MX" dirty="0"/>
                  <a:t> ; </a:t>
                </a:r>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𝑥</m:t>
                        </m:r>
                      </m:e>
                      <m:sub>
                        <m:r>
                          <a:rPr lang="es-MX" i="1">
                            <a:latin typeface="Cambria Math" panose="02040503050406030204" pitchFamily="18" charset="0"/>
                          </a:rPr>
                          <m:t>1</m:t>
                        </m:r>
                      </m:sub>
                      <m:sup>
                        <m:r>
                          <a:rPr lang="es-MX" i="1">
                            <a:latin typeface="Cambria Math" panose="02040503050406030204" pitchFamily="18" charset="0"/>
                          </a:rPr>
                          <m:t>∗</m:t>
                        </m:r>
                      </m:sup>
                    </m:sSubSup>
                    <m:r>
                      <a:rPr lang="es-MX" i="1">
                        <a:latin typeface="Cambria Math" panose="02040503050406030204" pitchFamily="18" charset="0"/>
                      </a:rPr>
                      <m:t>=5</m:t>
                    </m:r>
                  </m:oMath>
                </a14:m>
                <a:r>
                  <a:rPr lang="es-MX" dirty="0"/>
                  <a:t>; </a:t>
                </a:r>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𝑥</m:t>
                        </m:r>
                      </m:e>
                      <m:sub>
                        <m:r>
                          <a:rPr lang="es-MX" i="1">
                            <a:latin typeface="Cambria Math" panose="02040503050406030204" pitchFamily="18" charset="0"/>
                          </a:rPr>
                          <m:t>2</m:t>
                        </m:r>
                      </m:sub>
                      <m:sup>
                        <m:r>
                          <a:rPr lang="es-MX" i="1">
                            <a:latin typeface="Cambria Math" panose="02040503050406030204" pitchFamily="18" charset="0"/>
                          </a:rPr>
                          <m:t>∗</m:t>
                        </m:r>
                      </m:sup>
                    </m:sSubSup>
                    <m:r>
                      <a:rPr lang="es-MX" i="1">
                        <a:latin typeface="Cambria Math" panose="02040503050406030204" pitchFamily="18" charset="0"/>
                      </a:rPr>
                      <m:t>=</m:t>
                    </m:r>
                    <m:r>
                      <a:rPr lang="es-MX" i="1">
                        <a:latin typeface="Cambria Math" panose="02040503050406030204" pitchFamily="18" charset="0"/>
                      </a:rPr>
                      <m:t>2/3</m:t>
                    </m:r>
                  </m:oMath>
                </a14:m>
                <a:r>
                  <a:rPr lang="es-MX" dirty="0"/>
                  <a:t> y </a:t>
                </a:r>
                <a14:m>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𝑠</m:t>
                        </m:r>
                      </m:e>
                      <m:sub>
                        <m:r>
                          <a:rPr lang="es-MX" i="1">
                            <a:latin typeface="Cambria Math" panose="02040503050406030204" pitchFamily="18" charset="0"/>
                          </a:rPr>
                          <m:t>2</m:t>
                        </m:r>
                      </m:sub>
                      <m:sup>
                        <m:r>
                          <a:rPr lang="es-MX" i="1">
                            <a:latin typeface="Cambria Math" panose="02040503050406030204" pitchFamily="18" charset="0"/>
                          </a:rPr>
                          <m:t>∗</m:t>
                        </m:r>
                      </m:sup>
                    </m:sSubSup>
                    <m:r>
                      <a:rPr lang="es-MX" i="1">
                        <a:latin typeface="Cambria Math" panose="02040503050406030204" pitchFamily="18" charset="0"/>
                      </a:rPr>
                      <m:t>=3</m:t>
                    </m:r>
                  </m:oMath>
                </a14:m>
                <a:r>
                  <a:rPr lang="es-MX" dirty="0"/>
                  <a:t> </a:t>
                </a:r>
              </a:p>
              <a:p>
                <a:endParaRPr lang="es-MX" dirty="0"/>
              </a:p>
            </p:txBody>
          </p:sp>
        </mc:Choice>
        <mc:Fallback>
          <p:sp>
            <p:nvSpPr>
              <p:cNvPr id="5" name="CuadroTexto 4"/>
              <p:cNvSpPr txBox="1">
                <a:spLocks noRot="1" noChangeAspect="1" noMove="1" noResize="1" noEditPoints="1" noAdjustHandles="1" noChangeArrowheads="1" noChangeShapeType="1" noTextEdit="1"/>
              </p:cNvSpPr>
              <p:nvPr/>
            </p:nvSpPr>
            <p:spPr>
              <a:xfrm>
                <a:off x="2783632" y="4293097"/>
                <a:ext cx="6408712" cy="2701445"/>
              </a:xfrm>
              <a:prstGeom prst="rect">
                <a:avLst/>
              </a:prstGeom>
              <a:blipFill>
                <a:blip r:embed="rId3"/>
                <a:stretch>
                  <a:fillRect l="-856" t="-1129"/>
                </a:stretch>
              </a:blipFill>
            </p:spPr>
            <p:txBody>
              <a:bodyPr/>
              <a:lstStyle/>
              <a:p>
                <a:r>
                  <a:rPr lang="es-MX">
                    <a:noFill/>
                  </a:rPr>
                  <a:t> </a:t>
                </a:r>
              </a:p>
            </p:txBody>
          </p:sp>
        </mc:Fallback>
      </mc:AlternateContent>
    </p:spTree>
    <p:extLst>
      <p:ext uri="{BB962C8B-B14F-4D97-AF65-F5344CB8AC3E}">
        <p14:creationId xmlns:p14="http://schemas.microsoft.com/office/powerpoint/2010/main" val="318960833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Práctica</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Resolver mediante Simplex</a:t>
                </a:r>
              </a:p>
              <a:p>
                <a:pPr marL="0" indent="0">
                  <a:buNone/>
                </a:pPr>
                <a:endParaRPr lang="es-MX"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𝑀𝑎𝑥</m:t>
                      </m:r>
                      <m:r>
                        <a:rPr lang="es-MX" b="0" i="1" smtClean="0">
                          <a:latin typeface="Cambria Math" panose="02040503050406030204" pitchFamily="18" charset="0"/>
                        </a:rPr>
                        <m:t> </m:t>
                      </m:r>
                      <m:r>
                        <a:rPr lang="es-MX" b="0" i="1" smtClean="0">
                          <a:latin typeface="Cambria Math" panose="02040503050406030204" pitchFamily="18" charset="0"/>
                        </a:rPr>
                        <m:t>𝑧</m:t>
                      </m:r>
                      <m:r>
                        <a:rPr lang="es-MX" b="0" i="1" smtClean="0">
                          <a:latin typeface="Cambria Math" panose="02040503050406030204" pitchFamily="18" charset="0"/>
                        </a:rPr>
                        <m:t>=3</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p>
                <a:pPr marL="0" indent="0">
                  <a:buNone/>
                </a:pPr>
                <a:r>
                  <a:rPr lang="es-MX" dirty="0"/>
                  <a:t>s. 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≤6</m:t>
                      </m:r>
                    </m:oMath>
                  </m:oMathPara>
                </a14:m>
                <a:endParaRPr lang="es-MX"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2</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≤8</m:t>
                      </m:r>
                    </m:oMath>
                  </m:oMathPara>
                </a14:m>
                <a:endParaRPr lang="es-MX"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1       </m:t>
                          </m:r>
                        </m:sub>
                      </m:sSub>
                      <m:r>
                        <a:rPr lang="es-MX" b="0" i="1" smtClean="0">
                          <a:latin typeface="Cambria Math" panose="02040503050406030204" pitchFamily="18" charset="0"/>
                        </a:rPr>
                        <m:t>       </m:t>
                      </m:r>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  2</m:t>
                      </m:r>
                    </m:oMath>
                  </m:oMathPara>
                </a14:m>
                <a:endParaRPr lang="es-MX" b="0" dirty="0">
                  <a:ea typeface="Cambria Math" panose="02040503050406030204" pitchFamily="18" charset="0"/>
                </a:endParaRPr>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≥0</m:t>
                      </m:r>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32337616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Método de las dos fases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Este se utiliza cuando se tienen restricciones de </a:t>
                </a:r>
                <a:r>
                  <a:rPr lang="es-MX" dirty="0" err="1"/>
                  <a:t>igualdas</a:t>
                </a:r>
                <a:r>
                  <a:rPr lang="es-MX" dirty="0"/>
                  <a:t> (=) o de mayor igual que (</a:t>
                </a:r>
                <a14:m>
                  <m:oMath xmlns:m="http://schemas.openxmlformats.org/officeDocument/2006/math">
                    <m:r>
                      <a:rPr lang="es-MX" i="1" smtClean="0">
                        <a:latin typeface="Cambria Math" panose="02040503050406030204" pitchFamily="18" charset="0"/>
                        <a:ea typeface="Cambria Math" panose="02040503050406030204" pitchFamily="18" charset="0"/>
                      </a:rPr>
                      <m:t>≥</m:t>
                    </m:r>
                  </m:oMath>
                </a14:m>
                <a:r>
                  <a:rPr lang="es-MX" dirty="0"/>
                  <a:t>). </a:t>
                </a:r>
              </a:p>
              <a:p>
                <a:pPr marL="0" indent="0">
                  <a:buNone/>
                </a:pPr>
                <a:r>
                  <a:rPr lang="es-MX" dirty="0"/>
                  <a:t>Los pasos para resolver mediante este método son los siguientes:</a:t>
                </a:r>
              </a:p>
              <a:p>
                <a:pPr marL="514350" indent="-514350">
                  <a:buFont typeface="+mj-lt"/>
                  <a:buAutoNum type="arabicPeriod"/>
                </a:pPr>
                <a:r>
                  <a:rPr lang="es-MX" dirty="0"/>
                  <a:t>Se transforma el modelo en su forma estándar</a:t>
                </a:r>
              </a:p>
              <a:p>
                <a:pPr marL="514350" indent="-514350">
                  <a:buFont typeface="+mj-lt"/>
                  <a:buAutoNum type="arabicPeriod"/>
                </a:pPr>
                <a:r>
                  <a:rPr lang="es-MX" dirty="0"/>
                  <a:t>Como primer Fase: Se establece como  función objetivo (r) la minimización la suma de las variables artificiales contenidas en las restricciones del modelo estándar  </a:t>
                </a:r>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r="-2222"/>
                </a:stretch>
              </a:blipFill>
            </p:spPr>
            <p:txBody>
              <a:bodyPr/>
              <a:lstStyle/>
              <a:p>
                <a:r>
                  <a:rPr lang="es-MX">
                    <a:noFill/>
                  </a:rPr>
                  <a:t> </a:t>
                </a:r>
              </a:p>
            </p:txBody>
          </p:sp>
        </mc:Fallback>
      </mc:AlternateContent>
    </p:spTree>
    <p:extLst>
      <p:ext uri="{BB962C8B-B14F-4D97-AF65-F5344CB8AC3E}">
        <p14:creationId xmlns:p14="http://schemas.microsoft.com/office/powerpoint/2010/main" val="4159020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EL MODELO MATEMATICO DE PROGRAMACION LINEAL</a:t>
            </a:r>
            <a:endParaRPr lang="es-MX" dirty="0"/>
          </a:p>
        </p:txBody>
      </p:sp>
      <p:sp>
        <p:nvSpPr>
          <p:cNvPr id="3" name="2 Marcador de contenido"/>
          <p:cNvSpPr>
            <a:spLocks noGrp="1"/>
          </p:cNvSpPr>
          <p:nvPr>
            <p:ph idx="1"/>
          </p:nvPr>
        </p:nvSpPr>
        <p:spPr>
          <a:xfrm>
            <a:off x="1981200" y="1772816"/>
            <a:ext cx="8229600" cy="4824536"/>
          </a:xfrm>
        </p:spPr>
        <p:txBody>
          <a:bodyPr>
            <a:noAutofit/>
          </a:bodyPr>
          <a:lstStyle/>
          <a:p>
            <a:pPr marL="0" indent="0">
              <a:buNone/>
            </a:pPr>
            <a:r>
              <a:rPr lang="es-ES" sz="2000" dirty="0"/>
              <a:t>El modelo matemático que expresa de manera general el problema de Programación Lineal es la que se muestra en (1). </a:t>
            </a:r>
          </a:p>
          <a:p>
            <a:pPr marL="0" indent="0">
              <a:buNone/>
            </a:pPr>
            <a:endParaRPr lang="es-ES" sz="2000" dirty="0"/>
          </a:p>
          <a:p>
            <a:pPr marL="0" indent="0">
              <a:buNone/>
            </a:pPr>
            <a:endParaRPr lang="es-ES" sz="2000" dirty="0"/>
          </a:p>
          <a:p>
            <a:pPr marL="0" indent="0">
              <a:buNone/>
            </a:pPr>
            <a:endParaRPr lang="es-ES" sz="2000" dirty="0"/>
          </a:p>
          <a:p>
            <a:pPr marL="0" indent="0">
              <a:buNone/>
            </a:pPr>
            <a:endParaRPr lang="es-ES" sz="2000" dirty="0"/>
          </a:p>
          <a:p>
            <a:pPr marL="0" indent="0">
              <a:buNone/>
            </a:pPr>
            <a:endParaRPr lang="es-ES" sz="2000" dirty="0"/>
          </a:p>
          <a:p>
            <a:pPr marL="0" indent="0">
              <a:buNone/>
            </a:pPr>
            <a:endParaRPr lang="es-ES" sz="2000" dirty="0"/>
          </a:p>
          <a:p>
            <a:pPr marL="0" indent="0">
              <a:buNone/>
            </a:pPr>
            <a:endParaRPr lang="es-ES" sz="2000" dirty="0"/>
          </a:p>
          <a:p>
            <a:pPr marL="0" indent="0">
              <a:buNone/>
            </a:pPr>
            <a:endParaRPr lang="es-ES" sz="2000" dirty="0"/>
          </a:p>
          <a:p>
            <a:pPr marL="0" indent="0">
              <a:buNone/>
            </a:pPr>
            <a:r>
              <a:rPr lang="es-ES" sz="2000" dirty="0"/>
              <a:t>El problema plantea encontrar los valores de </a:t>
            </a:r>
            <a:r>
              <a:rPr lang="es-ES" sz="2000" b="1" dirty="0"/>
              <a:t>x</a:t>
            </a:r>
            <a:r>
              <a:rPr lang="es-ES" sz="2000" b="1" baseline="-25000" dirty="0"/>
              <a:t>1</a:t>
            </a:r>
            <a:r>
              <a:rPr lang="es-ES" sz="2000" b="1" dirty="0"/>
              <a:t>, x</a:t>
            </a:r>
            <a:r>
              <a:rPr lang="es-ES" sz="2000" b="1" baseline="-25000" dirty="0"/>
              <a:t>2</a:t>
            </a:r>
            <a:r>
              <a:rPr lang="es-ES" sz="2000" b="1" dirty="0"/>
              <a:t>,…</a:t>
            </a:r>
            <a:r>
              <a:rPr lang="es-ES" sz="2000" b="1" dirty="0" err="1"/>
              <a:t>x</a:t>
            </a:r>
            <a:r>
              <a:rPr lang="es-ES" sz="2000" b="1" baseline="-25000" dirty="0" err="1"/>
              <a:t>n</a:t>
            </a:r>
            <a:r>
              <a:rPr lang="es-ES" sz="2000" b="1" dirty="0"/>
              <a:t> </a:t>
            </a:r>
            <a:r>
              <a:rPr lang="es-ES" sz="2000" dirty="0"/>
              <a:t>que hacen que se maximice o minimice la función lineal Z, sujetos a una o varias restricciones</a:t>
            </a:r>
            <a:endParaRPr lang="es-MX" sz="2000" dirty="0"/>
          </a:p>
          <a:p>
            <a:pPr marL="0" indent="0">
              <a:buNone/>
            </a:pPr>
            <a:endParaRPr lang="es-MX"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656" y="2700338"/>
            <a:ext cx="7739893" cy="2456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853697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1981200" y="332656"/>
                <a:ext cx="8229600" cy="4389120"/>
              </a:xfrm>
            </p:spPr>
            <p:txBody>
              <a:bodyPr>
                <a:noAutofit/>
              </a:bodyPr>
              <a:lstStyle/>
              <a:p>
                <a:pPr marL="514350" indent="-514350">
                  <a:buFont typeface="+mj-lt"/>
                  <a:buAutoNum type="arabicPeriod"/>
                </a:pPr>
                <a:endParaRPr lang="es-MX" dirty="0"/>
              </a:p>
              <a:p>
                <a:pPr marL="514350" indent="-514350">
                  <a:buFont typeface="+mj-lt"/>
                  <a:buAutoNum type="arabicPeriod"/>
                </a:pPr>
                <a:endParaRPr lang="es-MX" dirty="0"/>
              </a:p>
              <a:p>
                <a:pPr marL="514350" indent="-514350">
                  <a:buFont typeface="+mj-lt"/>
                  <a:buAutoNum type="arabicPeriod" startAt="3"/>
                </a:pPr>
                <a:r>
                  <a:rPr lang="es-MX" dirty="0"/>
                  <a:t>Se resuelve el modelo de la primer fase.</a:t>
                </a:r>
              </a:p>
              <a:p>
                <a:pPr marL="880110" lvl="1" indent="-514350">
                  <a:buFont typeface="+mj-lt"/>
                  <a:buAutoNum type="arabicPeriod"/>
                </a:pPr>
                <a:r>
                  <a:rPr lang="es-MX" dirty="0"/>
                  <a:t>Si el valor óptimo </a:t>
                </a:r>
                <a14:m>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𝑟</m:t>
                        </m:r>
                      </m:e>
                      <m:sup>
                        <m:r>
                          <a:rPr lang="es-MX" i="1">
                            <a:latin typeface="Cambria Math" panose="02040503050406030204" pitchFamily="18" charset="0"/>
                          </a:rPr>
                          <m:t>∗</m:t>
                        </m:r>
                      </m:sup>
                    </m:sSup>
                  </m:oMath>
                </a14:m>
                <a:r>
                  <a:rPr lang="es-MX" dirty="0"/>
                  <a:t> es diferente de cero o se tiene cualquier variable artificial en un nivel diferente de cero, se dice que el modelo es </a:t>
                </a:r>
                <a:r>
                  <a:rPr lang="es-MX" dirty="0" err="1"/>
                  <a:t>infactible</a:t>
                </a:r>
                <a:r>
                  <a:rPr lang="es-MX" dirty="0"/>
                  <a:t> y se concluye el ejercicio.</a:t>
                </a:r>
              </a:p>
              <a:p>
                <a:pPr marL="880110" lvl="1" indent="-514350">
                  <a:buFont typeface="+mj-lt"/>
                  <a:buAutoNum type="arabicPeriod"/>
                </a:pPr>
                <a:r>
                  <a:rPr lang="es-MX" dirty="0"/>
                  <a:t>Si el valor óptimo </a:t>
                </a:r>
                <a14:m>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𝑟</m:t>
                        </m:r>
                      </m:e>
                      <m:sup>
                        <m:r>
                          <a:rPr lang="es-MX" i="1">
                            <a:latin typeface="Cambria Math" panose="02040503050406030204" pitchFamily="18" charset="0"/>
                          </a:rPr>
                          <m:t>∗</m:t>
                        </m:r>
                      </m:sup>
                    </m:sSup>
                  </m:oMath>
                </a14:m>
                <a:r>
                  <a:rPr lang="es-MX" dirty="0"/>
                  <a:t> es cero se pasa a la segunda fase</a:t>
                </a:r>
              </a:p>
              <a:p>
                <a:pPr marL="514350" indent="-514350">
                  <a:buFont typeface="+mj-lt"/>
                  <a:buAutoNum type="arabicPeriod" startAt="3"/>
                </a:pPr>
                <a:r>
                  <a:rPr lang="es-MX" dirty="0"/>
                  <a:t>Como segunda fase: Se resuelve tomando en cuenta la SIBF contenida en la primer fase sin considerar las variables artificiales, sin embargo se establece como función objetivo la que se tenía en el modelo primal  </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1981200" y="332656"/>
                <a:ext cx="8229600" cy="4389120"/>
              </a:xfrm>
              <a:blipFill>
                <a:blip r:embed="rId2"/>
                <a:stretch>
                  <a:fillRect l="-1259" r="-593" b="-19306"/>
                </a:stretch>
              </a:blipFill>
            </p:spPr>
            <p:txBody>
              <a:bodyPr/>
              <a:lstStyle/>
              <a:p>
                <a:r>
                  <a:rPr lang="es-MX">
                    <a:noFill/>
                  </a:rPr>
                  <a:t> </a:t>
                </a:r>
              </a:p>
            </p:txBody>
          </p:sp>
        </mc:Fallback>
      </mc:AlternateContent>
    </p:spTree>
    <p:extLst>
      <p:ext uri="{BB962C8B-B14F-4D97-AF65-F5344CB8AC3E}">
        <p14:creationId xmlns:p14="http://schemas.microsoft.com/office/powerpoint/2010/main" val="362121878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Resolver el siguiente modelo</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𝑀𝑎𝑥</m:t>
                      </m:r>
                      <m:r>
                        <a:rPr lang="es-MX" b="0" i="1" smtClean="0">
                          <a:latin typeface="Cambria Math" panose="02040503050406030204" pitchFamily="18" charset="0"/>
                        </a:rPr>
                        <m:t> </m:t>
                      </m:r>
                      <m:r>
                        <a:rPr lang="es-MX" b="0" i="1" smtClean="0">
                          <a:latin typeface="Cambria Math" panose="02040503050406030204" pitchFamily="18" charset="0"/>
                        </a:rPr>
                        <m:t>𝑧</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4</m:t>
                          </m:r>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+5</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b="0"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+3</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  </m:t>
                      </m:r>
                      <m:r>
                        <a:rPr lang="es-MX" b="0" i="1" smtClean="0">
                          <a:latin typeface="Cambria Math" panose="02040503050406030204" pitchFamily="18" charset="0"/>
                          <a:ea typeface="Cambria Math" panose="02040503050406030204" pitchFamily="18" charset="0"/>
                        </a:rPr>
                        <m:t>≥27</m:t>
                      </m:r>
                    </m:oMath>
                  </m:oMathPara>
                </a14:m>
                <a:endParaRPr lang="es-MX"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2</m:t>
                          </m:r>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5</m:t>
                          </m:r>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≤60</m:t>
                      </m:r>
                    </m:oMath>
                  </m:oMathPara>
                </a14:m>
                <a:endParaRPr lang="es-MX"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               </m:t>
                      </m:r>
                      <m:r>
                        <a:rPr lang="es-MX" b="0" i="1" smtClean="0">
                          <a:latin typeface="Cambria Math" panose="02040503050406030204" pitchFamily="18" charset="0"/>
                          <a:ea typeface="Cambria Math" panose="02040503050406030204" pitchFamily="18" charset="0"/>
                        </a:rPr>
                        <m:t>≥6</m:t>
                      </m:r>
                      <m:r>
                        <a:rPr lang="es-MX" b="0" i="1" smtClean="0">
                          <a:latin typeface="Cambria Math" panose="02040503050406030204" pitchFamily="18" charset="0"/>
                        </a:rPr>
                        <m:t>    </m:t>
                      </m:r>
                    </m:oMath>
                  </m:oMathPara>
                </a14:m>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66170775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Primer paso: Se transforma el modelo en su forma estándar</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es-MX" i="1" smtClean="0">
                          <a:latin typeface="Cambria Math" panose="02040503050406030204" pitchFamily="18" charset="0"/>
                        </a:rPr>
                        <m:t>𝑀𝑎𝑥</m:t>
                      </m:r>
                      <m:r>
                        <a:rPr lang="es-MX" i="1" smtClean="0">
                          <a:latin typeface="Cambria Math" panose="02040503050406030204" pitchFamily="18" charset="0"/>
                        </a:rPr>
                        <m:t> </m:t>
                      </m:r>
                      <m:r>
                        <a:rPr lang="es-MX" i="1" smtClean="0">
                          <a:latin typeface="Cambria Math" panose="02040503050406030204" pitchFamily="18" charset="0"/>
                        </a:rPr>
                        <m:t>𝑧</m:t>
                      </m:r>
                      <m:r>
                        <a:rPr lang="es-MX"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4</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+5</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+3</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 </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1</m:t>
                          </m:r>
                        </m:sub>
                      </m:sSub>
                      <m:r>
                        <a:rPr lang="es-MX" b="0" i="1"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27</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5</m:t>
                          </m:r>
                          <m:r>
                            <a:rPr lang="es-MX" i="1">
                              <a:latin typeface="Cambria Math" panose="02040503050406030204" pitchFamily="18" charset="0"/>
                            </a:rPr>
                            <m:t>𝑥</m:t>
                          </m:r>
                        </m:e>
                        <m:sub>
                          <m:r>
                            <a:rPr lang="es-MX" i="1">
                              <a:latin typeface="Cambria Math" panose="02040503050406030204" pitchFamily="18" charset="0"/>
                            </a:rPr>
                            <m:t>2</m:t>
                          </m:r>
                        </m:sub>
                      </m:sSub>
                      <m:r>
                        <a:rPr lang="es-MX" b="0" i="1" smtClean="0">
                          <a:latin typeface="Cambria Math" panose="02040503050406030204" pitchFamily="18" charset="0"/>
                        </a:rPr>
                        <m:t>         +</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r>
                        <a:rPr lang="es-MX" b="0" i="1"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60</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b="0" i="1" smtClean="0">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b="0" i="1" smtClean="0">
                              <a:latin typeface="Cambria Math" panose="02040503050406030204" pitchFamily="18" charset="0"/>
                            </a:rPr>
                            <m:t>3</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𝑅</m:t>
                          </m:r>
                        </m:e>
                        <m:sub>
                          <m:r>
                            <a:rPr lang="es-MX" b="0" i="1" smtClean="0">
                              <a:latin typeface="Cambria Math" panose="02040503050406030204" pitchFamily="18" charset="0"/>
                            </a:rPr>
                            <m:t>3</m:t>
                          </m:r>
                        </m:sub>
                      </m:sSub>
                      <m:r>
                        <a:rPr lang="es-MX" b="0" i="1" smtClean="0">
                          <a:latin typeface="Cambria Math" panose="02040503050406030204" pitchFamily="18" charset="0"/>
                        </a:rPr>
                        <m:t>=</m:t>
                      </m:r>
                      <m:r>
                        <a:rPr lang="es-MX" i="1">
                          <a:latin typeface="Cambria Math" panose="02040503050406030204" pitchFamily="18" charset="0"/>
                          <a:ea typeface="Cambria Math" panose="02040503050406030204" pitchFamily="18" charset="0"/>
                        </a:rPr>
                        <m:t>6</m:t>
                      </m:r>
                      <m:r>
                        <a:rPr lang="es-MX" i="1">
                          <a:latin typeface="Cambria Math" panose="02040503050406030204" pitchFamily="18" charset="0"/>
                        </a:rPr>
                        <m:t>    </m:t>
                      </m:r>
                    </m:oMath>
                  </m:oMathPara>
                </a14:m>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2104988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Segundo paso:</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𝑟</m:t>
                      </m:r>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4</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+5</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+3</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𝑅</m:t>
                          </m:r>
                        </m:e>
                        <m:sub>
                          <m:r>
                            <a:rPr lang="es-MX" i="1">
                              <a:latin typeface="Cambria Math" panose="02040503050406030204" pitchFamily="18" charset="0"/>
                            </a:rPr>
                            <m:t>1</m:t>
                          </m:r>
                        </m:sub>
                      </m:sSub>
                      <m:r>
                        <a:rPr lang="es-MX" i="1">
                          <a:latin typeface="Cambria Math" panose="02040503050406030204" pitchFamily="18" charset="0"/>
                        </a:rPr>
                        <m:t>=</m:t>
                      </m:r>
                      <m:r>
                        <a:rPr lang="es-MX" i="1">
                          <a:latin typeface="Cambria Math" panose="02040503050406030204" pitchFamily="18" charset="0"/>
                          <a:ea typeface="Cambria Math" panose="02040503050406030204" pitchFamily="18" charset="0"/>
                        </a:rPr>
                        <m:t>27</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2</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5</m:t>
                          </m:r>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𝑠</m:t>
                          </m:r>
                        </m:e>
                        <m:sub>
                          <m:r>
                            <a:rPr lang="es-MX" i="1">
                              <a:latin typeface="Cambria Math" panose="02040503050406030204" pitchFamily="18" charset="0"/>
                            </a:rPr>
                            <m:t>2</m:t>
                          </m:r>
                        </m:sub>
                      </m:sSub>
                      <m:r>
                        <a:rPr lang="es-MX" i="1">
                          <a:latin typeface="Cambria Math" panose="02040503050406030204" pitchFamily="18" charset="0"/>
                        </a:rPr>
                        <m:t>=</m:t>
                      </m:r>
                      <m:r>
                        <a:rPr lang="es-MX" i="1">
                          <a:latin typeface="Cambria Math" panose="02040503050406030204" pitchFamily="18" charset="0"/>
                          <a:ea typeface="Cambria Math" panose="02040503050406030204" pitchFamily="18" charset="0"/>
                        </a:rPr>
                        <m:t>60</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3</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𝑅</m:t>
                          </m:r>
                        </m:e>
                        <m:sub>
                          <m:r>
                            <a:rPr lang="es-MX" i="1">
                              <a:latin typeface="Cambria Math" panose="02040503050406030204" pitchFamily="18" charset="0"/>
                            </a:rPr>
                            <m:t>3</m:t>
                          </m:r>
                        </m:sub>
                      </m:sSub>
                      <m:r>
                        <a:rPr lang="es-MX" i="1">
                          <a:latin typeface="Cambria Math" panose="02040503050406030204" pitchFamily="18" charset="0"/>
                        </a:rPr>
                        <m:t>=</m:t>
                      </m:r>
                      <m:r>
                        <a:rPr lang="es-MX" i="1">
                          <a:latin typeface="Cambria Math" panose="02040503050406030204" pitchFamily="18" charset="0"/>
                          <a:ea typeface="Cambria Math" panose="02040503050406030204" pitchFamily="18" charset="0"/>
                        </a:rPr>
                        <m:t>6</m:t>
                      </m:r>
                      <m:r>
                        <a:rPr lang="es-MX" i="1">
                          <a:latin typeface="Cambria Math" panose="02040503050406030204" pitchFamily="18" charset="0"/>
                        </a:rPr>
                        <m:t>    </m:t>
                      </m:r>
                    </m:oMath>
                  </m:oMathPara>
                </a14:m>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16218414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88640"/>
            <a:ext cx="8229600" cy="1143000"/>
          </a:xfrm>
        </p:spPr>
        <p:txBody>
          <a:bodyPr/>
          <a:lstStyle/>
          <a:p>
            <a:r>
              <a:rPr lang="es-MX" dirty="0"/>
              <a:t>Tercer paso se resuelve </a:t>
            </a:r>
          </a:p>
        </p:txBody>
      </p:sp>
      <mc:AlternateContent xmlns:mc="http://schemas.openxmlformats.org/markup-compatibility/2006">
        <mc:Choice xmlns:a14="http://schemas.microsoft.com/office/drawing/2010/main" Requires="a14">
          <p:graphicFrame>
            <p:nvGraphicFramePr>
              <p:cNvPr id="4" name="Marcador de contenido 3"/>
              <p:cNvGraphicFramePr>
                <a:graphicFrameLocks noGrp="1"/>
              </p:cNvGraphicFramePr>
              <p:nvPr>
                <p:ph idx="1"/>
                <p:extLst/>
              </p:nvPr>
            </p:nvGraphicFramePr>
            <p:xfrm>
              <a:off x="1981200" y="1484785"/>
              <a:ext cx="8229600" cy="2245995"/>
            </p:xfrm>
            <a:graphic>
              <a:graphicData uri="http://schemas.openxmlformats.org/drawingml/2006/table">
                <a:tbl>
                  <a:tblPr firstRow="1" bandRow="1">
                    <a:tableStyleId>{5C22544A-7EE6-4342-B048-85BDC9FD1C3A}</a:tableStyleId>
                  </a:tblPr>
                  <a:tblGrid>
                    <a:gridCol w="586408">
                      <a:extLst>
                        <a:ext uri="{9D8B030D-6E8A-4147-A177-3AD203B41FA5}">
                          <a16:colId xmlns:a16="http://schemas.microsoft.com/office/drawing/2014/main" val="3770438289"/>
                        </a:ext>
                      </a:extLst>
                    </a:gridCol>
                    <a:gridCol w="648072">
                      <a:extLst>
                        <a:ext uri="{9D8B030D-6E8A-4147-A177-3AD203B41FA5}">
                          <a16:colId xmlns:a16="http://schemas.microsoft.com/office/drawing/2014/main" val="4036985675"/>
                        </a:ext>
                      </a:extLst>
                    </a:gridCol>
                    <a:gridCol w="576064">
                      <a:extLst>
                        <a:ext uri="{9D8B030D-6E8A-4147-A177-3AD203B41FA5}">
                          <a16:colId xmlns:a16="http://schemas.microsoft.com/office/drawing/2014/main" val="697694569"/>
                        </a:ext>
                      </a:extLst>
                    </a:gridCol>
                    <a:gridCol w="576064">
                      <a:extLst>
                        <a:ext uri="{9D8B030D-6E8A-4147-A177-3AD203B41FA5}">
                          <a16:colId xmlns:a16="http://schemas.microsoft.com/office/drawing/2014/main" val="3147493808"/>
                        </a:ext>
                      </a:extLst>
                    </a:gridCol>
                    <a:gridCol w="648072">
                      <a:extLst>
                        <a:ext uri="{9D8B030D-6E8A-4147-A177-3AD203B41FA5}">
                          <a16:colId xmlns:a16="http://schemas.microsoft.com/office/drawing/2014/main" val="817713603"/>
                        </a:ext>
                      </a:extLst>
                    </a:gridCol>
                    <a:gridCol w="576064">
                      <a:extLst>
                        <a:ext uri="{9D8B030D-6E8A-4147-A177-3AD203B41FA5}">
                          <a16:colId xmlns:a16="http://schemas.microsoft.com/office/drawing/2014/main" val="914672977"/>
                        </a:ext>
                      </a:extLst>
                    </a:gridCol>
                    <a:gridCol w="504056">
                      <a:extLst>
                        <a:ext uri="{9D8B030D-6E8A-4147-A177-3AD203B41FA5}">
                          <a16:colId xmlns:a16="http://schemas.microsoft.com/office/drawing/2014/main" val="2285979067"/>
                        </a:ext>
                      </a:extLst>
                    </a:gridCol>
                    <a:gridCol w="504056">
                      <a:extLst>
                        <a:ext uri="{9D8B030D-6E8A-4147-A177-3AD203B41FA5}">
                          <a16:colId xmlns:a16="http://schemas.microsoft.com/office/drawing/2014/main" val="2928696349"/>
                        </a:ext>
                      </a:extLst>
                    </a:gridCol>
                    <a:gridCol w="576064">
                      <a:extLst>
                        <a:ext uri="{9D8B030D-6E8A-4147-A177-3AD203B41FA5}">
                          <a16:colId xmlns:a16="http://schemas.microsoft.com/office/drawing/2014/main" val="2062752696"/>
                        </a:ext>
                      </a:extLst>
                    </a:gridCol>
                    <a:gridCol w="576064">
                      <a:extLst>
                        <a:ext uri="{9D8B030D-6E8A-4147-A177-3AD203B41FA5}">
                          <a16:colId xmlns:a16="http://schemas.microsoft.com/office/drawing/2014/main" val="1190924913"/>
                        </a:ext>
                      </a:extLst>
                    </a:gridCol>
                    <a:gridCol w="864096">
                      <a:extLst>
                        <a:ext uri="{9D8B030D-6E8A-4147-A177-3AD203B41FA5}">
                          <a16:colId xmlns:a16="http://schemas.microsoft.com/office/drawing/2014/main" val="468034142"/>
                        </a:ext>
                      </a:extLst>
                    </a:gridCol>
                    <a:gridCol w="1594520">
                      <a:extLst>
                        <a:ext uri="{9D8B030D-6E8A-4147-A177-3AD203B41FA5}">
                          <a16:colId xmlns:a16="http://schemas.microsoft.com/office/drawing/2014/main" val="1539103259"/>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𝒋</m:t>
                                    </m:r>
                                  </m:sub>
                                </m:sSub>
                              </m:oMath>
                            </m:oMathPara>
                          </a14:m>
                          <a:endParaRPr lang="es-MX" dirty="0"/>
                        </a:p>
                      </a:txBody>
                      <a:tcPr/>
                    </a:tc>
                    <a:tc>
                      <a:txBody>
                        <a:bodyPr/>
                        <a:lstStyle/>
                        <a:p>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a:t>
                          </a:r>
                        </a:p>
                      </a:txBody>
                      <a:tcPr/>
                    </a:tc>
                    <a:tc>
                      <a:txBody>
                        <a:bodyPr/>
                        <a:lstStyle/>
                        <a:p>
                          <a:endParaRPr lang="es-MX" dirty="0"/>
                        </a:p>
                      </a:txBody>
                      <a:tcPr/>
                    </a:tc>
                    <a:extLst>
                      <a:ext uri="{0D108BD9-81ED-4DB2-BD59-A6C34878D82A}">
                        <a16:rowId xmlns:a16="http://schemas.microsoft.com/office/drawing/2014/main" val="27346433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𝑩</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4</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4</m:t>
                                    </m:r>
                                  </m:sub>
                                </m:sSub>
                              </m:oMath>
                            </m:oMathPara>
                          </a14:m>
                          <a:endParaRPr lang="es-MX" dirty="0"/>
                        </a:p>
                      </a:txBody>
                      <a:tcPr/>
                    </a:tc>
                    <a:tc>
                      <a:txBody>
                        <a:bodyPr/>
                        <a:lstStyle/>
                        <a:p>
                          <a:r>
                            <a:rPr lang="es-MX" dirty="0" err="1"/>
                            <a:t>Ld</a:t>
                          </a:r>
                          <a:endParaRPr lang="es-MX" dirty="0"/>
                        </a:p>
                      </a:txBody>
                      <a:tcPr/>
                    </a:tc>
                    <a:extLst>
                      <a:ext uri="{0D108BD9-81ED-4DB2-BD59-A6C34878D82A}">
                        <a16:rowId xmlns:a16="http://schemas.microsoft.com/office/drawing/2014/main" val="378194964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0</a:t>
                          </a:r>
                        </a:p>
                      </a:txBody>
                      <a:tcPr/>
                    </a:tc>
                    <a:tc>
                      <a:txBody>
                        <a:bodyPr/>
                        <a:lstStyle/>
                        <a:p>
                          <a:pPr algn="ctr"/>
                          <a:r>
                            <a:rPr lang="es-MX" dirty="0"/>
                            <a:t>27</a:t>
                          </a:r>
                        </a:p>
                      </a:txBody>
                      <a:tcPr/>
                    </a:tc>
                    <a:extLst>
                      <a:ext uri="{0D108BD9-81ED-4DB2-BD59-A6C34878D82A}">
                        <a16:rowId xmlns:a16="http://schemas.microsoft.com/office/drawing/2014/main" val="35144741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2</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0</a:t>
                          </a:r>
                        </a:p>
                      </a:txBody>
                      <a:tcPr/>
                    </a:tc>
                    <a:tc>
                      <a:txBody>
                        <a:bodyPr/>
                        <a:lstStyle/>
                        <a:p>
                          <a:pPr algn="ctr"/>
                          <a:r>
                            <a:rPr lang="es-MX" dirty="0"/>
                            <a:t>60</a:t>
                          </a:r>
                        </a:p>
                      </a:txBody>
                      <a:tcPr/>
                    </a:tc>
                    <a:extLst>
                      <a:ext uri="{0D108BD9-81ED-4DB2-BD59-A6C34878D82A}">
                        <a16:rowId xmlns:a16="http://schemas.microsoft.com/office/drawing/2014/main" val="196680903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1746110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4</m:t>
                                    </m:r>
                                  </m:sub>
                                </m:sSub>
                              </m:oMath>
                            </m:oMathPara>
                          </a14:m>
                          <a:endParaRPr lang="es-MX" dirty="0"/>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1</a:t>
                          </a:r>
                        </a:p>
                      </a:txBody>
                      <a:tcPr/>
                    </a:tc>
                    <a:tc>
                      <a:txBody>
                        <a:bodyPr/>
                        <a:lstStyle/>
                        <a:p>
                          <a:pPr algn="ctr"/>
                          <a:r>
                            <a:rPr lang="es-MX" dirty="0"/>
                            <a:t>6</a:t>
                          </a:r>
                        </a:p>
                      </a:txBody>
                      <a:tcPr/>
                    </a:tc>
                    <a:extLst>
                      <a:ext uri="{0D108BD9-81ED-4DB2-BD59-A6C34878D82A}">
                        <a16:rowId xmlns:a16="http://schemas.microsoft.com/office/drawing/2014/main" val="883329"/>
                      </a:ext>
                    </a:extLst>
                  </a:tr>
                </a:tbl>
              </a:graphicData>
            </a:graphic>
          </p:graphicFrame>
        </mc:Choice>
        <mc:Fallback>
          <p:graphicFrame>
            <p:nvGraphicFramePr>
              <p:cNvPr id="4" name="Marcador de contenido 3"/>
              <p:cNvGraphicFramePr>
                <a:graphicFrameLocks noGrp="1"/>
              </p:cNvGraphicFramePr>
              <p:nvPr>
                <p:ph idx="1"/>
                <p:extLst/>
              </p:nvPr>
            </p:nvGraphicFramePr>
            <p:xfrm>
              <a:off x="1981200" y="1484785"/>
              <a:ext cx="8229600" cy="2245995"/>
            </p:xfrm>
            <a:graphic>
              <a:graphicData uri="http://schemas.openxmlformats.org/drawingml/2006/table">
                <a:tbl>
                  <a:tblPr firstRow="1" bandRow="1">
                    <a:tableStyleId>{5C22544A-7EE6-4342-B048-85BDC9FD1C3A}</a:tableStyleId>
                  </a:tblPr>
                  <a:tblGrid>
                    <a:gridCol w="586408">
                      <a:extLst>
                        <a:ext uri="{9D8B030D-6E8A-4147-A177-3AD203B41FA5}">
                          <a16:colId xmlns:a16="http://schemas.microsoft.com/office/drawing/2014/main" val="3770438289"/>
                        </a:ext>
                      </a:extLst>
                    </a:gridCol>
                    <a:gridCol w="648072">
                      <a:extLst>
                        <a:ext uri="{9D8B030D-6E8A-4147-A177-3AD203B41FA5}">
                          <a16:colId xmlns:a16="http://schemas.microsoft.com/office/drawing/2014/main" val="4036985675"/>
                        </a:ext>
                      </a:extLst>
                    </a:gridCol>
                    <a:gridCol w="576064">
                      <a:extLst>
                        <a:ext uri="{9D8B030D-6E8A-4147-A177-3AD203B41FA5}">
                          <a16:colId xmlns:a16="http://schemas.microsoft.com/office/drawing/2014/main" val="697694569"/>
                        </a:ext>
                      </a:extLst>
                    </a:gridCol>
                    <a:gridCol w="576064">
                      <a:extLst>
                        <a:ext uri="{9D8B030D-6E8A-4147-A177-3AD203B41FA5}">
                          <a16:colId xmlns:a16="http://schemas.microsoft.com/office/drawing/2014/main" val="3147493808"/>
                        </a:ext>
                      </a:extLst>
                    </a:gridCol>
                    <a:gridCol w="648072">
                      <a:extLst>
                        <a:ext uri="{9D8B030D-6E8A-4147-A177-3AD203B41FA5}">
                          <a16:colId xmlns:a16="http://schemas.microsoft.com/office/drawing/2014/main" val="817713603"/>
                        </a:ext>
                      </a:extLst>
                    </a:gridCol>
                    <a:gridCol w="576064">
                      <a:extLst>
                        <a:ext uri="{9D8B030D-6E8A-4147-A177-3AD203B41FA5}">
                          <a16:colId xmlns:a16="http://schemas.microsoft.com/office/drawing/2014/main" val="914672977"/>
                        </a:ext>
                      </a:extLst>
                    </a:gridCol>
                    <a:gridCol w="504056">
                      <a:extLst>
                        <a:ext uri="{9D8B030D-6E8A-4147-A177-3AD203B41FA5}">
                          <a16:colId xmlns:a16="http://schemas.microsoft.com/office/drawing/2014/main" val="2285979067"/>
                        </a:ext>
                      </a:extLst>
                    </a:gridCol>
                    <a:gridCol w="504056">
                      <a:extLst>
                        <a:ext uri="{9D8B030D-6E8A-4147-A177-3AD203B41FA5}">
                          <a16:colId xmlns:a16="http://schemas.microsoft.com/office/drawing/2014/main" val="2928696349"/>
                        </a:ext>
                      </a:extLst>
                    </a:gridCol>
                    <a:gridCol w="576064">
                      <a:extLst>
                        <a:ext uri="{9D8B030D-6E8A-4147-A177-3AD203B41FA5}">
                          <a16:colId xmlns:a16="http://schemas.microsoft.com/office/drawing/2014/main" val="2062752696"/>
                        </a:ext>
                      </a:extLst>
                    </a:gridCol>
                    <a:gridCol w="576064">
                      <a:extLst>
                        <a:ext uri="{9D8B030D-6E8A-4147-A177-3AD203B41FA5}">
                          <a16:colId xmlns:a16="http://schemas.microsoft.com/office/drawing/2014/main" val="1190924913"/>
                        </a:ext>
                      </a:extLst>
                    </a:gridCol>
                    <a:gridCol w="864096">
                      <a:extLst>
                        <a:ext uri="{9D8B030D-6E8A-4147-A177-3AD203B41FA5}">
                          <a16:colId xmlns:a16="http://schemas.microsoft.com/office/drawing/2014/main" val="468034142"/>
                        </a:ext>
                      </a:extLst>
                    </a:gridCol>
                    <a:gridCol w="1594520">
                      <a:extLst>
                        <a:ext uri="{9D8B030D-6E8A-4147-A177-3AD203B41FA5}">
                          <a16:colId xmlns:a16="http://schemas.microsoft.com/office/drawing/2014/main" val="1539103259"/>
                        </a:ext>
                      </a:extLst>
                    </a:gridCol>
                  </a:tblGrid>
                  <a:tr h="391795">
                    <a:tc>
                      <a:txBody>
                        <a:bodyPr/>
                        <a:lstStyle/>
                        <a:p>
                          <a:endParaRPr lang="es-MX"/>
                        </a:p>
                      </a:txBody>
                      <a:tcPr>
                        <a:blipFill>
                          <a:blip r:embed="rId2"/>
                          <a:stretch>
                            <a:fillRect l="-2083" t="-7692" r="-1311458" b="-490769"/>
                          </a:stretch>
                        </a:blipFill>
                      </a:tcPr>
                    </a:tc>
                    <a:tc>
                      <a:txBody>
                        <a:bodyPr/>
                        <a:lstStyle/>
                        <a:p>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a:t>
                          </a:r>
                        </a:p>
                      </a:txBody>
                      <a:tcPr/>
                    </a:tc>
                    <a:tc>
                      <a:txBody>
                        <a:bodyPr/>
                        <a:lstStyle/>
                        <a:p>
                          <a:endParaRPr lang="es-MX" dirty="0"/>
                        </a:p>
                      </a:txBody>
                      <a:tcPr/>
                    </a:tc>
                    <a:extLst>
                      <a:ext uri="{0D108BD9-81ED-4DB2-BD59-A6C34878D82A}">
                        <a16:rowId xmlns:a16="http://schemas.microsoft.com/office/drawing/2014/main" val="2734643385"/>
                      </a:ext>
                    </a:extLst>
                  </a:tr>
                  <a:tr h="370840">
                    <a:tc>
                      <a:txBody>
                        <a:bodyPr/>
                        <a:lstStyle/>
                        <a:p>
                          <a:endParaRPr lang="es-MX"/>
                        </a:p>
                      </a:txBody>
                      <a:tcPr>
                        <a:blipFill>
                          <a:blip r:embed="rId2"/>
                          <a:stretch>
                            <a:fillRect l="-2083" t="-114754" r="-1311458" b="-422951"/>
                          </a:stretch>
                        </a:blipFill>
                      </a:tcPr>
                    </a:tc>
                    <a:tc>
                      <a:txBody>
                        <a:bodyPr/>
                        <a:lstStyle/>
                        <a:p>
                          <a:endParaRPr lang="es-MX"/>
                        </a:p>
                      </a:txBody>
                      <a:tcPr>
                        <a:blipFill>
                          <a:blip r:embed="rId2"/>
                          <a:stretch>
                            <a:fillRect l="-91589" t="-114754" r="-1076636" b="-422951"/>
                          </a:stretch>
                        </a:blipFill>
                      </a:tcPr>
                    </a:tc>
                    <a:tc>
                      <a:txBody>
                        <a:bodyPr/>
                        <a:lstStyle/>
                        <a:p>
                          <a:endParaRPr lang="es-MX"/>
                        </a:p>
                      </a:txBody>
                      <a:tcPr>
                        <a:blipFill>
                          <a:blip r:embed="rId2"/>
                          <a:stretch>
                            <a:fillRect l="-218085" t="-114754" r="-1125532" b="-422951"/>
                          </a:stretch>
                        </a:blipFill>
                      </a:tcPr>
                    </a:tc>
                    <a:tc>
                      <a:txBody>
                        <a:bodyPr/>
                        <a:lstStyle/>
                        <a:p>
                          <a:endParaRPr lang="es-MX"/>
                        </a:p>
                      </a:txBody>
                      <a:tcPr>
                        <a:blipFill>
                          <a:blip r:embed="rId2"/>
                          <a:stretch>
                            <a:fillRect l="-314737" t="-114754" r="-1013684" b="-422951"/>
                          </a:stretch>
                        </a:blipFill>
                      </a:tcPr>
                    </a:tc>
                    <a:tc>
                      <a:txBody>
                        <a:bodyPr/>
                        <a:lstStyle/>
                        <a:p>
                          <a:endParaRPr lang="es-MX"/>
                        </a:p>
                      </a:txBody>
                      <a:tcPr>
                        <a:blipFill>
                          <a:blip r:embed="rId2"/>
                          <a:stretch>
                            <a:fillRect l="-371698" t="-114754" r="-808491" b="-422951"/>
                          </a:stretch>
                        </a:blipFill>
                      </a:tcPr>
                    </a:tc>
                    <a:tc>
                      <a:txBody>
                        <a:bodyPr/>
                        <a:lstStyle/>
                        <a:p>
                          <a:endParaRPr lang="es-MX"/>
                        </a:p>
                      </a:txBody>
                      <a:tcPr>
                        <a:blipFill>
                          <a:blip r:embed="rId2"/>
                          <a:stretch>
                            <a:fillRect l="-531915" t="-114754" r="-811702" b="-422951"/>
                          </a:stretch>
                        </a:blipFill>
                      </a:tcPr>
                    </a:tc>
                    <a:tc>
                      <a:txBody>
                        <a:bodyPr/>
                        <a:lstStyle/>
                        <a:p>
                          <a:endParaRPr lang="es-MX"/>
                        </a:p>
                      </a:txBody>
                      <a:tcPr>
                        <a:blipFill>
                          <a:blip r:embed="rId2"/>
                          <a:stretch>
                            <a:fillRect l="-715663" t="-114754" r="-819277" b="-422951"/>
                          </a:stretch>
                        </a:blipFill>
                      </a:tcPr>
                    </a:tc>
                    <a:tc>
                      <a:txBody>
                        <a:bodyPr/>
                        <a:lstStyle/>
                        <a:p>
                          <a:endParaRPr lang="es-MX"/>
                        </a:p>
                      </a:txBody>
                      <a:tcPr>
                        <a:blipFill>
                          <a:blip r:embed="rId2"/>
                          <a:stretch>
                            <a:fillRect l="-815663" t="-114754" r="-719277" b="-422951"/>
                          </a:stretch>
                        </a:blipFill>
                      </a:tcPr>
                    </a:tc>
                    <a:tc>
                      <a:txBody>
                        <a:bodyPr/>
                        <a:lstStyle/>
                        <a:p>
                          <a:endParaRPr lang="es-MX"/>
                        </a:p>
                      </a:txBody>
                      <a:tcPr>
                        <a:blipFill>
                          <a:blip r:embed="rId2"/>
                          <a:stretch>
                            <a:fillRect l="-808511" t="-114754" r="-535106" b="-422951"/>
                          </a:stretch>
                        </a:blipFill>
                      </a:tcPr>
                    </a:tc>
                    <a:tc>
                      <a:txBody>
                        <a:bodyPr/>
                        <a:lstStyle/>
                        <a:p>
                          <a:endParaRPr lang="es-MX"/>
                        </a:p>
                      </a:txBody>
                      <a:tcPr>
                        <a:blipFill>
                          <a:blip r:embed="rId2"/>
                          <a:stretch>
                            <a:fillRect l="-898947" t="-114754" r="-429474" b="-422951"/>
                          </a:stretch>
                        </a:blipFill>
                      </a:tcPr>
                    </a:tc>
                    <a:tc>
                      <a:txBody>
                        <a:bodyPr/>
                        <a:lstStyle/>
                        <a:p>
                          <a:endParaRPr lang="es-MX"/>
                        </a:p>
                      </a:txBody>
                      <a:tcPr>
                        <a:blipFill>
                          <a:blip r:embed="rId2"/>
                          <a:stretch>
                            <a:fillRect l="-673050" t="-114754" r="-189362" b="-422951"/>
                          </a:stretch>
                        </a:blipFill>
                      </a:tcPr>
                    </a:tc>
                    <a:tc>
                      <a:txBody>
                        <a:bodyPr/>
                        <a:lstStyle/>
                        <a:p>
                          <a:r>
                            <a:rPr lang="es-MX" dirty="0" err="1"/>
                            <a:t>Ld</a:t>
                          </a:r>
                          <a:endParaRPr lang="es-MX" dirty="0"/>
                        </a:p>
                      </a:txBody>
                      <a:tcPr/>
                    </a:tc>
                    <a:extLst>
                      <a:ext uri="{0D108BD9-81ED-4DB2-BD59-A6C34878D82A}">
                        <a16:rowId xmlns:a16="http://schemas.microsoft.com/office/drawing/2014/main" val="378194964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endParaRPr lang="es-MX"/>
                        </a:p>
                      </a:txBody>
                      <a:tcPr>
                        <a:blipFill>
                          <a:blip r:embed="rId2"/>
                          <a:stretch>
                            <a:fillRect l="-91589" t="-214754" r="-1076636" b="-322951"/>
                          </a:stretch>
                        </a:blipFill>
                      </a:tcPr>
                    </a:tc>
                    <a:tc>
                      <a:txBody>
                        <a:bodyPr/>
                        <a:lstStyle/>
                        <a:p>
                          <a:pPr algn="ctr"/>
                          <a:r>
                            <a:rPr lang="es-MX" dirty="0"/>
                            <a:t>1</a:t>
                          </a:r>
                        </a:p>
                      </a:txBody>
                      <a:tcPr/>
                    </a:tc>
                    <a:tc>
                      <a:txBody>
                        <a:bodyPr/>
                        <a:lstStyle/>
                        <a:p>
                          <a:pPr algn="ctr"/>
                          <a:r>
                            <a:rPr lang="es-MX" dirty="0"/>
                            <a:t>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0</a:t>
                          </a:r>
                        </a:p>
                      </a:txBody>
                      <a:tcPr/>
                    </a:tc>
                    <a:tc>
                      <a:txBody>
                        <a:bodyPr/>
                        <a:lstStyle/>
                        <a:p>
                          <a:pPr algn="ctr"/>
                          <a:r>
                            <a:rPr lang="es-MX" dirty="0"/>
                            <a:t>27</a:t>
                          </a:r>
                        </a:p>
                      </a:txBody>
                      <a:tcPr/>
                    </a:tc>
                    <a:extLst>
                      <a:ext uri="{0D108BD9-81ED-4DB2-BD59-A6C34878D82A}">
                        <a16:rowId xmlns:a16="http://schemas.microsoft.com/office/drawing/2014/main" val="35144741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91589" t="-314754" r="-1076636" b="-222951"/>
                          </a:stretch>
                        </a:blipFill>
                      </a:tcPr>
                    </a:tc>
                    <a:tc>
                      <a:txBody>
                        <a:bodyPr/>
                        <a:lstStyle/>
                        <a:p>
                          <a:pPr algn="ctr"/>
                          <a:r>
                            <a:rPr lang="es-MX" dirty="0"/>
                            <a:t>2</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0</a:t>
                          </a:r>
                        </a:p>
                      </a:txBody>
                      <a:tcPr/>
                    </a:tc>
                    <a:tc>
                      <a:txBody>
                        <a:bodyPr/>
                        <a:lstStyle/>
                        <a:p>
                          <a:pPr algn="ctr"/>
                          <a:r>
                            <a:rPr lang="es-MX" dirty="0"/>
                            <a:t>60</a:t>
                          </a:r>
                        </a:p>
                      </a:txBody>
                      <a:tcPr/>
                    </a:tc>
                    <a:extLst>
                      <a:ext uri="{0D108BD9-81ED-4DB2-BD59-A6C34878D82A}">
                        <a16:rowId xmlns:a16="http://schemas.microsoft.com/office/drawing/2014/main" val="196680903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endParaRPr lang="es-MX"/>
                        </a:p>
                      </a:txBody>
                      <a:tcPr>
                        <a:blipFill>
                          <a:blip r:embed="rId2"/>
                          <a:stretch>
                            <a:fillRect l="-91589" t="-414754" r="-1076636" b="-122951"/>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1746110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91589" t="-514754" r="-1076636" b="-22951"/>
                          </a:stretch>
                        </a:blipFill>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r>
                            <a:rPr lang="es-MX" dirty="0"/>
                            <a:t>1</a:t>
                          </a:r>
                        </a:p>
                      </a:txBody>
                      <a:tcPr/>
                    </a:tc>
                    <a:tc>
                      <a:txBody>
                        <a:bodyPr/>
                        <a:lstStyle/>
                        <a:p>
                          <a:pPr algn="ctr"/>
                          <a:r>
                            <a:rPr lang="es-MX" dirty="0"/>
                            <a:t>6</a:t>
                          </a:r>
                        </a:p>
                      </a:txBody>
                      <a:tcPr/>
                    </a:tc>
                    <a:extLst>
                      <a:ext uri="{0D108BD9-81ED-4DB2-BD59-A6C34878D82A}">
                        <a16:rowId xmlns:a16="http://schemas.microsoft.com/office/drawing/2014/main" val="883329"/>
                      </a:ext>
                    </a:extLst>
                  </a:tr>
                </a:tbl>
              </a:graphicData>
            </a:graphic>
          </p:graphicFrame>
        </mc:Fallback>
      </mc:AlternateContent>
      <p:sp>
        <p:nvSpPr>
          <p:cNvPr id="5" name="CuadroTexto 4"/>
          <p:cNvSpPr txBox="1"/>
          <p:nvPr/>
        </p:nvSpPr>
        <p:spPr>
          <a:xfrm>
            <a:off x="2063552" y="3407614"/>
            <a:ext cx="3384376" cy="646331"/>
          </a:xfrm>
          <a:prstGeom prst="rect">
            <a:avLst/>
          </a:prstGeom>
          <a:noFill/>
        </p:spPr>
        <p:txBody>
          <a:bodyPr wrap="square" rtlCol="0">
            <a:spAutoFit/>
          </a:bodyPr>
          <a:lstStyle/>
          <a:p>
            <a:r>
              <a:rPr lang="es-MX" sz="3600" dirty="0"/>
              <a:t>…</a:t>
            </a:r>
            <a:endParaRPr lang="es-MX" dirty="0"/>
          </a:p>
        </p:txBody>
      </p:sp>
      <mc:AlternateContent xmlns:mc="http://schemas.openxmlformats.org/markup-compatibility/2006">
        <mc:Choice xmlns:a14="http://schemas.microsoft.com/office/drawing/2010/main" Requires="a14">
          <p:graphicFrame>
            <p:nvGraphicFramePr>
              <p:cNvPr id="6" name="Marcador de contenido 3"/>
              <p:cNvGraphicFramePr>
                <a:graphicFrameLocks/>
              </p:cNvGraphicFramePr>
              <p:nvPr>
                <p:extLst/>
              </p:nvPr>
            </p:nvGraphicFramePr>
            <p:xfrm>
              <a:off x="1981200" y="4020680"/>
              <a:ext cx="8229600" cy="2633853"/>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3770438289"/>
                        </a:ext>
                      </a:extLst>
                    </a:gridCol>
                    <a:gridCol w="432048">
                      <a:extLst>
                        <a:ext uri="{9D8B030D-6E8A-4147-A177-3AD203B41FA5}">
                          <a16:colId xmlns:a16="http://schemas.microsoft.com/office/drawing/2014/main" val="4036985675"/>
                        </a:ext>
                      </a:extLst>
                    </a:gridCol>
                    <a:gridCol w="576064">
                      <a:extLst>
                        <a:ext uri="{9D8B030D-6E8A-4147-A177-3AD203B41FA5}">
                          <a16:colId xmlns:a16="http://schemas.microsoft.com/office/drawing/2014/main" val="697694569"/>
                        </a:ext>
                      </a:extLst>
                    </a:gridCol>
                    <a:gridCol w="576064">
                      <a:extLst>
                        <a:ext uri="{9D8B030D-6E8A-4147-A177-3AD203B41FA5}">
                          <a16:colId xmlns:a16="http://schemas.microsoft.com/office/drawing/2014/main" val="3147493808"/>
                        </a:ext>
                      </a:extLst>
                    </a:gridCol>
                    <a:gridCol w="648072">
                      <a:extLst>
                        <a:ext uri="{9D8B030D-6E8A-4147-A177-3AD203B41FA5}">
                          <a16:colId xmlns:a16="http://schemas.microsoft.com/office/drawing/2014/main" val="817713603"/>
                        </a:ext>
                      </a:extLst>
                    </a:gridCol>
                    <a:gridCol w="576064">
                      <a:extLst>
                        <a:ext uri="{9D8B030D-6E8A-4147-A177-3AD203B41FA5}">
                          <a16:colId xmlns:a16="http://schemas.microsoft.com/office/drawing/2014/main" val="914672977"/>
                        </a:ext>
                      </a:extLst>
                    </a:gridCol>
                    <a:gridCol w="504056">
                      <a:extLst>
                        <a:ext uri="{9D8B030D-6E8A-4147-A177-3AD203B41FA5}">
                          <a16:colId xmlns:a16="http://schemas.microsoft.com/office/drawing/2014/main" val="2285979067"/>
                        </a:ext>
                      </a:extLst>
                    </a:gridCol>
                    <a:gridCol w="504056">
                      <a:extLst>
                        <a:ext uri="{9D8B030D-6E8A-4147-A177-3AD203B41FA5}">
                          <a16:colId xmlns:a16="http://schemas.microsoft.com/office/drawing/2014/main" val="2928696349"/>
                        </a:ext>
                      </a:extLst>
                    </a:gridCol>
                    <a:gridCol w="576064">
                      <a:extLst>
                        <a:ext uri="{9D8B030D-6E8A-4147-A177-3AD203B41FA5}">
                          <a16:colId xmlns:a16="http://schemas.microsoft.com/office/drawing/2014/main" val="2062752696"/>
                        </a:ext>
                      </a:extLst>
                    </a:gridCol>
                    <a:gridCol w="576064">
                      <a:extLst>
                        <a:ext uri="{9D8B030D-6E8A-4147-A177-3AD203B41FA5}">
                          <a16:colId xmlns:a16="http://schemas.microsoft.com/office/drawing/2014/main" val="1190924913"/>
                        </a:ext>
                      </a:extLst>
                    </a:gridCol>
                    <a:gridCol w="864096">
                      <a:extLst>
                        <a:ext uri="{9D8B030D-6E8A-4147-A177-3AD203B41FA5}">
                          <a16:colId xmlns:a16="http://schemas.microsoft.com/office/drawing/2014/main" val="468034142"/>
                        </a:ext>
                      </a:extLst>
                    </a:gridCol>
                    <a:gridCol w="1594520">
                      <a:extLst>
                        <a:ext uri="{9D8B030D-6E8A-4147-A177-3AD203B41FA5}">
                          <a16:colId xmlns:a16="http://schemas.microsoft.com/office/drawing/2014/main" val="1539103259"/>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𝒋</m:t>
                                    </m:r>
                                  </m:sub>
                                </m:sSub>
                              </m:oMath>
                            </m:oMathPara>
                          </a14:m>
                          <a:endParaRPr lang="es-MX" dirty="0"/>
                        </a:p>
                      </a:txBody>
                      <a:tcPr/>
                    </a:tc>
                    <a:tc>
                      <a:txBody>
                        <a:bodyPr/>
                        <a:lstStyle/>
                        <a:p>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a:t>
                          </a:r>
                        </a:p>
                      </a:txBody>
                      <a:tcPr/>
                    </a:tc>
                    <a:tc>
                      <a:txBody>
                        <a:bodyPr/>
                        <a:lstStyle/>
                        <a:p>
                          <a:endParaRPr lang="es-MX" dirty="0"/>
                        </a:p>
                      </a:txBody>
                      <a:tcPr/>
                    </a:tc>
                    <a:extLst>
                      <a:ext uri="{0D108BD9-81ED-4DB2-BD59-A6C34878D82A}">
                        <a16:rowId xmlns:a16="http://schemas.microsoft.com/office/drawing/2014/main" val="27346433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𝑩</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4</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oMath>
                            </m:oMathPara>
                          </a14:m>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m:t>
                                    </m:r>
                                  </m:e>
                                  <m:sub>
                                    <m:r>
                                      <a:rPr lang="es-MX" b="0" i="1" smtClean="0">
                                        <a:latin typeface="Cambria Math" panose="02040503050406030204" pitchFamily="18" charset="0"/>
                                      </a:rPr>
                                      <m:t>4</m:t>
                                    </m:r>
                                  </m:sub>
                                </m:sSub>
                              </m:oMath>
                            </m:oMathPara>
                          </a14:m>
                          <a:endParaRPr lang="es-MX" dirty="0"/>
                        </a:p>
                      </a:txBody>
                      <a:tcPr/>
                    </a:tc>
                    <a:tc>
                      <a:txBody>
                        <a:bodyPr/>
                        <a:lstStyle/>
                        <a:p>
                          <a:r>
                            <a:rPr lang="es-MX" dirty="0" err="1"/>
                            <a:t>Ld</a:t>
                          </a:r>
                          <a:endParaRPr lang="es-MX" dirty="0"/>
                        </a:p>
                      </a:txBody>
                      <a:tcPr/>
                    </a:tc>
                    <a:extLst>
                      <a:ext uri="{0D108BD9-81ED-4DB2-BD59-A6C34878D82A}">
                        <a16:rowId xmlns:a16="http://schemas.microsoft.com/office/drawing/2014/main" val="378194964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35144741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sz="1400" dirty="0"/>
                            <a:t>-5/3</a:t>
                          </a:r>
                          <a:endParaRPr lang="es-MX" dirty="0"/>
                        </a:p>
                      </a:txBody>
                      <a:tcPr/>
                    </a:tc>
                    <a:tc>
                      <a:txBody>
                        <a:bodyPr/>
                        <a:lstStyle/>
                        <a:p>
                          <a:pPr algn="ctr"/>
                          <a:r>
                            <a:rPr lang="es-MX" dirty="0"/>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0</a:t>
                          </a:r>
                        </a:p>
                      </a:txBody>
                      <a:tcPr/>
                    </a:tc>
                    <a:tc>
                      <a:txBody>
                        <a:bodyPr/>
                        <a:lstStyle/>
                        <a:p>
                          <a:pPr algn="ctr"/>
                          <a:r>
                            <a:rPr lang="es-MX" dirty="0"/>
                            <a:t>14</a:t>
                          </a:r>
                        </a:p>
                      </a:txBody>
                      <a:tcPr/>
                    </a:tc>
                    <a:extLst>
                      <a:ext uri="{0D108BD9-81ED-4DB2-BD59-A6C34878D82A}">
                        <a16:rowId xmlns:a16="http://schemas.microsoft.com/office/drawing/2014/main" val="196680903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1746110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0</a:t>
                          </a:r>
                        </a:p>
                      </a:txBody>
                      <a:tcPr/>
                    </a:tc>
                    <a:tc>
                      <a:txBody>
                        <a:bodyPr/>
                        <a:lstStyle/>
                        <a:p>
                          <a:pPr algn="ctr"/>
                          <a:r>
                            <a:rPr lang="es-MX" dirty="0"/>
                            <a:t>8</a:t>
                          </a:r>
                        </a:p>
                      </a:txBody>
                      <a:tcPr/>
                    </a:tc>
                    <a:extLst>
                      <a:ext uri="{0D108BD9-81ED-4DB2-BD59-A6C34878D82A}">
                        <a16:rowId xmlns:a16="http://schemas.microsoft.com/office/drawing/2014/main" val="8833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𝑗</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𝑟</m:t>
                                    </m:r>
                                  </m:e>
                                  <m:sub>
                                    <m:r>
                                      <a:rPr lang="es-MX" b="0" i="1" smtClean="0">
                                        <a:latin typeface="Cambria Math" panose="02040503050406030204" pitchFamily="18" charset="0"/>
                                      </a:rPr>
                                      <m:t>𝑗</m:t>
                                    </m:r>
                                  </m:sub>
                                </m:sSub>
                              </m:oMath>
                            </m:oMathPara>
                          </a14:m>
                          <a:endParaRPr lang="es-MX" dirty="0"/>
                        </a:p>
                      </a:txBody>
                      <a:tcPr/>
                    </a:tc>
                    <a:tc>
                      <a:txBody>
                        <a:bodyPr/>
                        <a:lstStyle/>
                        <a:p>
                          <a:pPr algn="ctr"/>
                          <a:r>
                            <a:rPr lang="es-MX" dirty="0"/>
                            <a:t>r</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1</a:t>
                          </a:r>
                        </a:p>
                      </a:txBody>
                      <a:tcPr/>
                    </a:tc>
                    <a:tc>
                      <a:txBody>
                        <a:bodyPr/>
                        <a:lstStyle/>
                        <a:p>
                          <a:pPr algn="ctr"/>
                          <a:r>
                            <a:rPr lang="es-MX" dirty="0"/>
                            <a:t>0</a:t>
                          </a:r>
                        </a:p>
                      </a:txBody>
                      <a:tcPr/>
                    </a:tc>
                    <a:extLst>
                      <a:ext uri="{0D108BD9-81ED-4DB2-BD59-A6C34878D82A}">
                        <a16:rowId xmlns:a16="http://schemas.microsoft.com/office/drawing/2014/main" val="3119233683"/>
                      </a:ext>
                    </a:extLst>
                  </a:tr>
                </a:tbl>
              </a:graphicData>
            </a:graphic>
          </p:graphicFrame>
        </mc:Choice>
        <mc:Fallback>
          <p:graphicFrame>
            <p:nvGraphicFramePr>
              <p:cNvPr id="6" name="Marcador de contenido 3"/>
              <p:cNvGraphicFramePr>
                <a:graphicFrameLocks/>
              </p:cNvGraphicFramePr>
              <p:nvPr>
                <p:extLst/>
              </p:nvPr>
            </p:nvGraphicFramePr>
            <p:xfrm>
              <a:off x="1981200" y="4020680"/>
              <a:ext cx="8229600" cy="2633853"/>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3770438289"/>
                        </a:ext>
                      </a:extLst>
                    </a:gridCol>
                    <a:gridCol w="432048">
                      <a:extLst>
                        <a:ext uri="{9D8B030D-6E8A-4147-A177-3AD203B41FA5}">
                          <a16:colId xmlns:a16="http://schemas.microsoft.com/office/drawing/2014/main" val="4036985675"/>
                        </a:ext>
                      </a:extLst>
                    </a:gridCol>
                    <a:gridCol w="576064">
                      <a:extLst>
                        <a:ext uri="{9D8B030D-6E8A-4147-A177-3AD203B41FA5}">
                          <a16:colId xmlns:a16="http://schemas.microsoft.com/office/drawing/2014/main" val="697694569"/>
                        </a:ext>
                      </a:extLst>
                    </a:gridCol>
                    <a:gridCol w="576064">
                      <a:extLst>
                        <a:ext uri="{9D8B030D-6E8A-4147-A177-3AD203B41FA5}">
                          <a16:colId xmlns:a16="http://schemas.microsoft.com/office/drawing/2014/main" val="3147493808"/>
                        </a:ext>
                      </a:extLst>
                    </a:gridCol>
                    <a:gridCol w="648072">
                      <a:extLst>
                        <a:ext uri="{9D8B030D-6E8A-4147-A177-3AD203B41FA5}">
                          <a16:colId xmlns:a16="http://schemas.microsoft.com/office/drawing/2014/main" val="817713603"/>
                        </a:ext>
                      </a:extLst>
                    </a:gridCol>
                    <a:gridCol w="576064">
                      <a:extLst>
                        <a:ext uri="{9D8B030D-6E8A-4147-A177-3AD203B41FA5}">
                          <a16:colId xmlns:a16="http://schemas.microsoft.com/office/drawing/2014/main" val="914672977"/>
                        </a:ext>
                      </a:extLst>
                    </a:gridCol>
                    <a:gridCol w="504056">
                      <a:extLst>
                        <a:ext uri="{9D8B030D-6E8A-4147-A177-3AD203B41FA5}">
                          <a16:colId xmlns:a16="http://schemas.microsoft.com/office/drawing/2014/main" val="2285979067"/>
                        </a:ext>
                      </a:extLst>
                    </a:gridCol>
                    <a:gridCol w="504056">
                      <a:extLst>
                        <a:ext uri="{9D8B030D-6E8A-4147-A177-3AD203B41FA5}">
                          <a16:colId xmlns:a16="http://schemas.microsoft.com/office/drawing/2014/main" val="2928696349"/>
                        </a:ext>
                      </a:extLst>
                    </a:gridCol>
                    <a:gridCol w="576064">
                      <a:extLst>
                        <a:ext uri="{9D8B030D-6E8A-4147-A177-3AD203B41FA5}">
                          <a16:colId xmlns:a16="http://schemas.microsoft.com/office/drawing/2014/main" val="2062752696"/>
                        </a:ext>
                      </a:extLst>
                    </a:gridCol>
                    <a:gridCol w="576064">
                      <a:extLst>
                        <a:ext uri="{9D8B030D-6E8A-4147-A177-3AD203B41FA5}">
                          <a16:colId xmlns:a16="http://schemas.microsoft.com/office/drawing/2014/main" val="1190924913"/>
                        </a:ext>
                      </a:extLst>
                    </a:gridCol>
                    <a:gridCol w="864096">
                      <a:extLst>
                        <a:ext uri="{9D8B030D-6E8A-4147-A177-3AD203B41FA5}">
                          <a16:colId xmlns:a16="http://schemas.microsoft.com/office/drawing/2014/main" val="468034142"/>
                        </a:ext>
                      </a:extLst>
                    </a:gridCol>
                    <a:gridCol w="1594520">
                      <a:extLst>
                        <a:ext uri="{9D8B030D-6E8A-4147-A177-3AD203B41FA5}">
                          <a16:colId xmlns:a16="http://schemas.microsoft.com/office/drawing/2014/main" val="1539103259"/>
                        </a:ext>
                      </a:extLst>
                    </a:gridCol>
                  </a:tblGrid>
                  <a:tr h="391795">
                    <a:tc>
                      <a:txBody>
                        <a:bodyPr/>
                        <a:lstStyle/>
                        <a:p>
                          <a:endParaRPr lang="es-MX"/>
                        </a:p>
                      </a:txBody>
                      <a:tcPr>
                        <a:blipFill>
                          <a:blip r:embed="rId3"/>
                          <a:stretch>
                            <a:fillRect l="-1515" t="-7813" r="-926515" b="-595313"/>
                          </a:stretch>
                        </a:blipFill>
                      </a:tcPr>
                    </a:tc>
                    <a:tc>
                      <a:txBody>
                        <a:bodyPr/>
                        <a:lstStyle/>
                        <a:p>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a:t>
                          </a:r>
                        </a:p>
                      </a:txBody>
                      <a:tcPr/>
                    </a:tc>
                    <a:tc>
                      <a:txBody>
                        <a:bodyPr/>
                        <a:lstStyle/>
                        <a:p>
                          <a:endParaRPr lang="es-MX" dirty="0"/>
                        </a:p>
                      </a:txBody>
                      <a:tcPr/>
                    </a:tc>
                    <a:extLst>
                      <a:ext uri="{0D108BD9-81ED-4DB2-BD59-A6C34878D82A}">
                        <a16:rowId xmlns:a16="http://schemas.microsoft.com/office/drawing/2014/main" val="2734643385"/>
                      </a:ext>
                    </a:extLst>
                  </a:tr>
                  <a:tr h="370840">
                    <a:tc>
                      <a:txBody>
                        <a:bodyPr/>
                        <a:lstStyle/>
                        <a:p>
                          <a:endParaRPr lang="es-MX"/>
                        </a:p>
                      </a:txBody>
                      <a:tcPr>
                        <a:blipFill>
                          <a:blip r:embed="rId3"/>
                          <a:stretch>
                            <a:fillRect l="-1515" t="-113115" r="-926515" b="-524590"/>
                          </a:stretch>
                        </a:blipFill>
                      </a:tcPr>
                    </a:tc>
                    <a:tc>
                      <a:txBody>
                        <a:bodyPr/>
                        <a:lstStyle/>
                        <a:p>
                          <a:endParaRPr lang="es-MX"/>
                        </a:p>
                      </a:txBody>
                      <a:tcPr>
                        <a:blipFill>
                          <a:blip r:embed="rId3"/>
                          <a:stretch>
                            <a:fillRect l="-188732" t="-113115" r="-1622535" b="-524590"/>
                          </a:stretch>
                        </a:blipFill>
                      </a:tcPr>
                    </a:tc>
                    <a:tc>
                      <a:txBody>
                        <a:bodyPr/>
                        <a:lstStyle/>
                        <a:p>
                          <a:endParaRPr lang="es-MX"/>
                        </a:p>
                      </a:txBody>
                      <a:tcPr>
                        <a:blipFill>
                          <a:blip r:embed="rId3"/>
                          <a:stretch>
                            <a:fillRect l="-218085" t="-113115" r="-1125532" b="-524590"/>
                          </a:stretch>
                        </a:blipFill>
                      </a:tcPr>
                    </a:tc>
                    <a:tc>
                      <a:txBody>
                        <a:bodyPr/>
                        <a:lstStyle/>
                        <a:p>
                          <a:endParaRPr lang="es-MX"/>
                        </a:p>
                      </a:txBody>
                      <a:tcPr>
                        <a:blipFill>
                          <a:blip r:embed="rId3"/>
                          <a:stretch>
                            <a:fillRect l="-314737" t="-113115" r="-1013684" b="-524590"/>
                          </a:stretch>
                        </a:blipFill>
                      </a:tcPr>
                    </a:tc>
                    <a:tc>
                      <a:txBody>
                        <a:bodyPr/>
                        <a:lstStyle/>
                        <a:p>
                          <a:endParaRPr lang="es-MX"/>
                        </a:p>
                      </a:txBody>
                      <a:tcPr>
                        <a:blipFill>
                          <a:blip r:embed="rId3"/>
                          <a:stretch>
                            <a:fillRect l="-371698" t="-113115" r="-808491" b="-524590"/>
                          </a:stretch>
                        </a:blipFill>
                      </a:tcPr>
                    </a:tc>
                    <a:tc>
                      <a:txBody>
                        <a:bodyPr/>
                        <a:lstStyle/>
                        <a:p>
                          <a:endParaRPr lang="es-MX"/>
                        </a:p>
                      </a:txBody>
                      <a:tcPr>
                        <a:blipFill>
                          <a:blip r:embed="rId3"/>
                          <a:stretch>
                            <a:fillRect l="-531915" t="-113115" r="-811702" b="-524590"/>
                          </a:stretch>
                        </a:blipFill>
                      </a:tcPr>
                    </a:tc>
                    <a:tc>
                      <a:txBody>
                        <a:bodyPr/>
                        <a:lstStyle/>
                        <a:p>
                          <a:endParaRPr lang="es-MX"/>
                        </a:p>
                      </a:txBody>
                      <a:tcPr>
                        <a:blipFill>
                          <a:blip r:embed="rId3"/>
                          <a:stretch>
                            <a:fillRect l="-715663" t="-113115" r="-819277" b="-524590"/>
                          </a:stretch>
                        </a:blipFill>
                      </a:tcPr>
                    </a:tc>
                    <a:tc>
                      <a:txBody>
                        <a:bodyPr/>
                        <a:lstStyle/>
                        <a:p>
                          <a:endParaRPr lang="es-MX"/>
                        </a:p>
                      </a:txBody>
                      <a:tcPr>
                        <a:blipFill>
                          <a:blip r:embed="rId3"/>
                          <a:stretch>
                            <a:fillRect l="-815663" t="-113115" r="-719277" b="-524590"/>
                          </a:stretch>
                        </a:blipFill>
                      </a:tcPr>
                    </a:tc>
                    <a:tc>
                      <a:txBody>
                        <a:bodyPr/>
                        <a:lstStyle/>
                        <a:p>
                          <a:endParaRPr lang="es-MX"/>
                        </a:p>
                      </a:txBody>
                      <a:tcPr>
                        <a:blipFill>
                          <a:blip r:embed="rId3"/>
                          <a:stretch>
                            <a:fillRect l="-808511" t="-113115" r="-535106" b="-524590"/>
                          </a:stretch>
                        </a:blipFill>
                      </a:tcPr>
                    </a:tc>
                    <a:tc>
                      <a:txBody>
                        <a:bodyPr/>
                        <a:lstStyle/>
                        <a:p>
                          <a:endParaRPr lang="es-MX"/>
                        </a:p>
                      </a:txBody>
                      <a:tcPr>
                        <a:blipFill>
                          <a:blip r:embed="rId3"/>
                          <a:stretch>
                            <a:fillRect l="-898947" t="-113115" r="-429474" b="-524590"/>
                          </a:stretch>
                        </a:blipFill>
                      </a:tcPr>
                    </a:tc>
                    <a:tc>
                      <a:txBody>
                        <a:bodyPr/>
                        <a:lstStyle/>
                        <a:p>
                          <a:endParaRPr lang="es-MX"/>
                        </a:p>
                      </a:txBody>
                      <a:tcPr>
                        <a:blipFill>
                          <a:blip r:embed="rId3"/>
                          <a:stretch>
                            <a:fillRect l="-673050" t="-113115" r="-189362" b="-524590"/>
                          </a:stretch>
                        </a:blipFill>
                      </a:tcPr>
                    </a:tc>
                    <a:tc>
                      <a:txBody>
                        <a:bodyPr/>
                        <a:lstStyle/>
                        <a:p>
                          <a:r>
                            <a:rPr lang="es-MX" dirty="0" err="1"/>
                            <a:t>Ld</a:t>
                          </a:r>
                          <a:endParaRPr lang="es-MX" dirty="0"/>
                        </a:p>
                      </a:txBody>
                      <a:tcPr/>
                    </a:tc>
                    <a:extLst>
                      <a:ext uri="{0D108BD9-81ED-4DB2-BD59-A6C34878D82A}">
                        <a16:rowId xmlns:a16="http://schemas.microsoft.com/office/drawing/2014/main" val="378194964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3"/>
                          <a:stretch>
                            <a:fillRect l="-188732" t="-213115" r="-1622535" b="-4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-1</a:t>
                          </a:r>
                        </a:p>
                      </a:txBody>
                      <a:tcPr/>
                    </a:tc>
                    <a:tc>
                      <a:txBody>
                        <a:bodyPr/>
                        <a:lstStyle/>
                        <a:p>
                          <a:pPr algn="ctr"/>
                          <a:r>
                            <a:rPr lang="es-MX" dirty="0"/>
                            <a:t>2</a:t>
                          </a:r>
                        </a:p>
                      </a:txBody>
                      <a:tcPr/>
                    </a:tc>
                    <a:extLst>
                      <a:ext uri="{0D108BD9-81ED-4DB2-BD59-A6C34878D82A}">
                        <a16:rowId xmlns:a16="http://schemas.microsoft.com/office/drawing/2014/main" val="35144741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3"/>
                          <a:stretch>
                            <a:fillRect l="-188732" t="-313115" r="-1622535" b="-3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sz="1400" dirty="0"/>
                            <a:t>-5/3</a:t>
                          </a:r>
                          <a:endParaRPr lang="es-MX" dirty="0"/>
                        </a:p>
                      </a:txBody>
                      <a:tcPr/>
                    </a:tc>
                    <a:tc>
                      <a:txBody>
                        <a:bodyPr/>
                        <a:lstStyle/>
                        <a:p>
                          <a:pPr algn="ctr"/>
                          <a:r>
                            <a:rPr lang="es-MX" dirty="0"/>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0</a:t>
                          </a:r>
                        </a:p>
                      </a:txBody>
                      <a:tcPr/>
                    </a:tc>
                    <a:tc>
                      <a:txBody>
                        <a:bodyPr/>
                        <a:lstStyle/>
                        <a:p>
                          <a:pPr algn="ctr"/>
                          <a:r>
                            <a:rPr lang="es-MX" dirty="0"/>
                            <a:t>14</a:t>
                          </a:r>
                        </a:p>
                      </a:txBody>
                      <a:tcPr/>
                    </a:tc>
                    <a:extLst>
                      <a:ext uri="{0D108BD9-81ED-4DB2-BD59-A6C34878D82A}">
                        <a16:rowId xmlns:a16="http://schemas.microsoft.com/office/drawing/2014/main" val="196680903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3"/>
                          <a:stretch>
                            <a:fillRect l="-188732" t="-413115" r="-1622535" b="-2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17461102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3"/>
                          <a:stretch>
                            <a:fillRect l="-188732" t="-513115" r="-1622535" b="-124590"/>
                          </a:stretch>
                        </a:blipFill>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1/3</a:t>
                          </a:r>
                        </a:p>
                      </a:txBody>
                      <a:tcPr/>
                    </a:tc>
                    <a:tc>
                      <a:txBody>
                        <a:bodyPr/>
                        <a:lstStyle/>
                        <a:p>
                          <a:pPr algn="ctr"/>
                          <a:r>
                            <a:rPr lang="es-MX" dirty="0"/>
                            <a:t>0</a:t>
                          </a:r>
                        </a:p>
                      </a:txBody>
                      <a:tcPr/>
                    </a:tc>
                    <a:tc>
                      <a:txBody>
                        <a:bodyPr/>
                        <a:lstStyle/>
                        <a:p>
                          <a:pPr algn="ctr"/>
                          <a:r>
                            <a:rPr lang="es-MX" dirty="0"/>
                            <a:t>8</a:t>
                          </a:r>
                        </a:p>
                      </a:txBody>
                      <a:tcPr/>
                    </a:tc>
                    <a:extLst>
                      <a:ext uri="{0D108BD9-81ED-4DB2-BD59-A6C34878D82A}">
                        <a16:rowId xmlns:a16="http://schemas.microsoft.com/office/drawing/2014/main" val="883329"/>
                      </a:ext>
                    </a:extLst>
                  </a:tr>
                  <a:tr h="387858">
                    <a:tc>
                      <a:txBody>
                        <a:bodyPr/>
                        <a:lstStyle/>
                        <a:p>
                          <a:endParaRPr lang="es-MX"/>
                        </a:p>
                      </a:txBody>
                      <a:tcPr>
                        <a:blipFill>
                          <a:blip r:embed="rId3"/>
                          <a:stretch>
                            <a:fillRect l="-1515" t="-584375" r="-926515" b="-18750"/>
                          </a:stretch>
                        </a:blipFill>
                      </a:tcPr>
                    </a:tc>
                    <a:tc>
                      <a:txBody>
                        <a:bodyPr/>
                        <a:lstStyle/>
                        <a:p>
                          <a:pPr algn="ctr"/>
                          <a:r>
                            <a:rPr lang="es-MX" dirty="0"/>
                            <a:t>r</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1</a:t>
                          </a:r>
                        </a:p>
                      </a:txBody>
                      <a:tcPr/>
                    </a:tc>
                    <a:tc>
                      <a:txBody>
                        <a:bodyPr/>
                        <a:lstStyle/>
                        <a:p>
                          <a:pPr algn="ctr"/>
                          <a:r>
                            <a:rPr lang="es-MX" dirty="0"/>
                            <a:t>1</a:t>
                          </a:r>
                        </a:p>
                      </a:txBody>
                      <a:tcPr/>
                    </a:tc>
                    <a:tc>
                      <a:txBody>
                        <a:bodyPr/>
                        <a:lstStyle/>
                        <a:p>
                          <a:pPr algn="ctr"/>
                          <a:r>
                            <a:rPr lang="es-MX" dirty="0"/>
                            <a:t>0</a:t>
                          </a:r>
                        </a:p>
                      </a:txBody>
                      <a:tcPr/>
                    </a:tc>
                    <a:extLst>
                      <a:ext uri="{0D108BD9-81ED-4DB2-BD59-A6C34878D82A}">
                        <a16:rowId xmlns:a16="http://schemas.microsoft.com/office/drawing/2014/main" val="3119233683"/>
                      </a:ext>
                    </a:extLst>
                  </a:tr>
                </a:tbl>
              </a:graphicData>
            </a:graphic>
          </p:graphicFrame>
        </mc:Fallback>
      </mc:AlternateContent>
    </p:spTree>
    <p:extLst>
      <p:ext uri="{BB962C8B-B14F-4D97-AF65-F5344CB8AC3E}">
        <p14:creationId xmlns:p14="http://schemas.microsoft.com/office/powerpoint/2010/main" val="350518764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Se tiene que:</a:t>
                </a:r>
              </a:p>
              <a:p>
                <a:pPr marL="0" indent="0">
                  <a:buNone/>
                </a:pPr>
                <a14:m>
                  <m:oMathPara xmlns:m="http://schemas.openxmlformats.org/officeDocument/2006/math">
                    <m:oMathParaPr>
                      <m:jc m:val="left"/>
                    </m:oMathParaPr>
                    <m:oMath xmlns:m="http://schemas.openxmlformats.org/officeDocument/2006/math">
                      <m:sSubSup>
                        <m:sSubSupPr>
                          <m:ctrlPr>
                            <a:rPr lang="es-MX" i="1" smtClean="0">
                              <a:latin typeface="Cambria Math" panose="02040503050406030204" pitchFamily="18" charset="0"/>
                            </a:rPr>
                          </m:ctrlPr>
                        </m:sSubSupPr>
                        <m:e>
                          <m:r>
                            <a:rPr lang="es-MX" b="0" i="1" smtClean="0">
                              <a:latin typeface="Cambria Math" panose="02040503050406030204" pitchFamily="18" charset="0"/>
                            </a:rPr>
                            <m:t>𝑥</m:t>
                          </m:r>
                        </m:e>
                        <m:sub>
                          <m:r>
                            <a:rPr lang="es-MX" b="0" i="1" smtClean="0">
                              <a:latin typeface="Cambria Math" panose="02040503050406030204" pitchFamily="18" charset="0"/>
                            </a:rPr>
                            <m:t>1</m:t>
                          </m:r>
                        </m:sub>
                        <m:sup>
                          <m:r>
                            <a:rPr lang="es-MX" b="0" i="1" smtClean="0">
                              <a:latin typeface="Cambria Math" panose="02040503050406030204" pitchFamily="18" charset="0"/>
                            </a:rPr>
                            <m:t>∗</m:t>
                          </m:r>
                        </m:sup>
                      </m:sSubSup>
                      <m:r>
                        <a:rPr lang="es-MX" b="0" i="1" smtClean="0">
                          <a:latin typeface="Cambria Math" panose="02040503050406030204" pitchFamily="18" charset="0"/>
                        </a:rPr>
                        <m:t>=3</m:t>
                      </m:r>
                    </m:oMath>
                  </m:oMathPara>
                </a14:m>
                <a:endParaRPr lang="es-MX" b="0" dirty="0"/>
              </a:p>
              <a:p>
                <a:pPr marL="0" indent="0">
                  <a:buNone/>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𝑥</m:t>
                          </m:r>
                        </m:e>
                        <m:sub>
                          <m:r>
                            <a:rPr lang="es-MX" b="0" i="1" smtClean="0">
                              <a:latin typeface="Cambria Math" panose="02040503050406030204" pitchFamily="18" charset="0"/>
                            </a:rPr>
                            <m:t>2</m:t>
                          </m:r>
                        </m:sub>
                        <m:sup>
                          <m:r>
                            <a:rPr lang="es-MX" i="1">
                              <a:latin typeface="Cambria Math" panose="02040503050406030204" pitchFamily="18" charset="0"/>
                            </a:rPr>
                            <m:t>∗</m:t>
                          </m:r>
                        </m:sup>
                      </m:sSubSup>
                      <m:r>
                        <a:rPr lang="es-MX" i="1">
                          <a:latin typeface="Cambria Math" panose="02040503050406030204" pitchFamily="18" charset="0"/>
                        </a:rPr>
                        <m:t>=3</m:t>
                      </m:r>
                    </m:oMath>
                  </m:oMathPara>
                </a14:m>
                <a:endParaRPr lang="es-MX" dirty="0"/>
              </a:p>
              <a:p>
                <a:pPr marL="0" indent="0">
                  <a:buNone/>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b="0" i="1" smtClean="0">
                              <a:latin typeface="Cambria Math" panose="02040503050406030204" pitchFamily="18" charset="0"/>
                            </a:rPr>
                            <m:t>𝑒</m:t>
                          </m:r>
                        </m:e>
                        <m:sub>
                          <m:r>
                            <a:rPr lang="es-MX" b="0" i="1" smtClean="0">
                              <a:latin typeface="Cambria Math" panose="02040503050406030204" pitchFamily="18" charset="0"/>
                            </a:rPr>
                            <m:t>4</m:t>
                          </m:r>
                        </m:sub>
                        <m:sup>
                          <m:r>
                            <a:rPr lang="es-MX" i="1">
                              <a:latin typeface="Cambria Math" panose="02040503050406030204" pitchFamily="18" charset="0"/>
                            </a:rPr>
                            <m:t>∗</m:t>
                          </m:r>
                        </m:sup>
                      </m:sSubSup>
                      <m:r>
                        <a:rPr lang="es-MX" i="1">
                          <a:latin typeface="Cambria Math" panose="02040503050406030204" pitchFamily="18" charset="0"/>
                        </a:rPr>
                        <m:t>=</m:t>
                      </m:r>
                      <m:r>
                        <a:rPr lang="es-MX" b="0" i="1" smtClean="0">
                          <a:latin typeface="Cambria Math" panose="02040503050406030204" pitchFamily="18" charset="0"/>
                        </a:rPr>
                        <m:t>2</m:t>
                      </m:r>
                    </m:oMath>
                  </m:oMathPara>
                </a14:m>
                <a:endParaRPr lang="es-MX" dirty="0"/>
              </a:p>
              <a:p>
                <a:pPr marL="0" indent="0">
                  <a:buNone/>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b="0" i="1" smtClean="0">
                              <a:latin typeface="Cambria Math" panose="02040503050406030204" pitchFamily="18" charset="0"/>
                            </a:rPr>
                            <m:t>𝑠</m:t>
                          </m:r>
                        </m:e>
                        <m:sub>
                          <m:r>
                            <a:rPr lang="es-MX" b="0" i="1" smtClean="0">
                              <a:latin typeface="Cambria Math" panose="02040503050406030204" pitchFamily="18" charset="0"/>
                            </a:rPr>
                            <m:t>2</m:t>
                          </m:r>
                        </m:sub>
                        <m:sup>
                          <m:r>
                            <a:rPr lang="es-MX" i="1">
                              <a:latin typeface="Cambria Math" panose="02040503050406030204" pitchFamily="18" charset="0"/>
                            </a:rPr>
                            <m:t>∗</m:t>
                          </m:r>
                        </m:sup>
                      </m:sSubSup>
                      <m:r>
                        <a:rPr lang="es-MX" b="0" i="1" smtClean="0">
                          <a:latin typeface="Cambria Math" panose="02040503050406030204" pitchFamily="18" charset="0"/>
                        </a:rPr>
                        <m:t>=14</m:t>
                      </m:r>
                    </m:oMath>
                  </m:oMathPara>
                </a14:m>
                <a:endParaRPr lang="es-MX" b="0" dirty="0"/>
              </a:p>
              <a:p>
                <a:pPr marL="0" indent="0">
                  <a:buNone/>
                </a:pPr>
                <a14:m>
                  <m:oMathPara xmlns:m="http://schemas.openxmlformats.org/officeDocument/2006/math">
                    <m:oMathParaPr>
                      <m:jc m:val="left"/>
                    </m:oMathParaPr>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𝑟</m:t>
                          </m:r>
                        </m:e>
                        <m:sup>
                          <m:r>
                            <a:rPr lang="es-MX" b="0" i="1" smtClean="0">
                              <a:latin typeface="Cambria Math" panose="02040503050406030204" pitchFamily="18" charset="0"/>
                            </a:rPr>
                            <m:t>∗</m:t>
                          </m:r>
                        </m:sup>
                      </m:sSup>
                      <m:r>
                        <a:rPr lang="es-MX" b="0" i="1" smtClean="0">
                          <a:latin typeface="Cambria Math" panose="02040503050406030204" pitchFamily="18" charset="0"/>
                        </a:rPr>
                        <m:t>=0</m:t>
                      </m:r>
                    </m:oMath>
                  </m:oMathPara>
                </a14:m>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69792264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Cuarto paso se resuelve:  </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normAutofit fontScale="77500" lnSpcReduction="20000"/>
              </a:bodyPr>
              <a:lstStyle/>
              <a:p>
                <a:pPr marL="0" indent="0">
                  <a:buNone/>
                </a:pPr>
                <a14:m>
                  <m:oMathPara xmlns:m="http://schemas.openxmlformats.org/officeDocument/2006/math">
                    <m:oMathParaPr>
                      <m:jc m:val="left"/>
                    </m:oMathParaPr>
                    <m:oMath xmlns:m="http://schemas.openxmlformats.org/officeDocument/2006/math">
                      <m:r>
                        <a:rPr lang="es-MX" i="1" smtClean="0">
                          <a:latin typeface="Cambria Math" panose="02040503050406030204" pitchFamily="18" charset="0"/>
                        </a:rPr>
                        <m:t>𝑀𝑎𝑥</m:t>
                      </m:r>
                      <m:r>
                        <a:rPr lang="es-MX" i="1" smtClean="0">
                          <a:latin typeface="Cambria Math" panose="02040503050406030204" pitchFamily="18" charset="0"/>
                        </a:rPr>
                        <m:t> </m:t>
                      </m:r>
                      <m:r>
                        <a:rPr lang="es-MX" i="1" smtClean="0">
                          <a:latin typeface="Cambria Math" panose="02040503050406030204" pitchFamily="18" charset="0"/>
                        </a:rPr>
                        <m:t>𝑧</m:t>
                      </m:r>
                      <m:r>
                        <a:rPr lang="es-MX" i="1"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4</m:t>
                          </m:r>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+5</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r>
                        <a:rPr lang="es-MX" i="1">
                          <a:latin typeface="Cambria Math" panose="02040503050406030204" pitchFamily="18" charset="0"/>
                        </a:rPr>
                        <m:t>−</m:t>
                      </m:r>
                      <m:f>
                        <m:fPr>
                          <m:ctrlPr>
                            <a:rPr lang="es-MX" b="0" i="1" smtClean="0">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1</m:t>
                              </m:r>
                            </m:sub>
                          </m:sSub>
                        </m:num>
                        <m:den>
                          <m:r>
                            <a:rPr lang="es-MX" b="0" i="1" smtClean="0">
                              <a:latin typeface="Cambria Math" panose="02040503050406030204" pitchFamily="18" charset="0"/>
                            </a:rPr>
                            <m:t>3</m:t>
                          </m:r>
                        </m:den>
                      </m:f>
                      <m:r>
                        <a:rPr lang="es-MX" i="1">
                          <a:latin typeface="Cambria Math" panose="02040503050406030204" pitchFamily="18" charset="0"/>
                        </a:rPr>
                        <m:t>+</m:t>
                      </m:r>
                      <m:f>
                        <m:fPr>
                          <m:ctrlPr>
                            <a:rPr lang="es-MX" b="0" i="1" smtClean="0">
                              <a:latin typeface="Cambria Math" panose="02040503050406030204" pitchFamily="18" charset="0"/>
                            </a:rPr>
                          </m:ctrlPr>
                        </m:fPr>
                        <m:num>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num>
                        <m:den>
                          <m:r>
                            <a:rPr lang="es-MX" b="0" i="1" smtClean="0">
                              <a:latin typeface="Cambria Math" panose="02040503050406030204" pitchFamily="18" charset="0"/>
                            </a:rPr>
                            <m:t>3</m:t>
                          </m:r>
                        </m:den>
                      </m:f>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4</m:t>
                          </m:r>
                        </m:sub>
                      </m:sSub>
                      <m:r>
                        <a:rPr lang="es-MX" i="1">
                          <a:latin typeface="Cambria Math" panose="02040503050406030204" pitchFamily="18" charset="0"/>
                        </a:rPr>
                        <m:t>=</m:t>
                      </m:r>
                      <m:r>
                        <a:rPr lang="es-MX" i="1">
                          <a:latin typeface="Cambria Math" panose="02040503050406030204" pitchFamily="18" charset="0"/>
                          <a:ea typeface="Cambria Math" panose="02040503050406030204" pitchFamily="18" charset="0"/>
                        </a:rPr>
                        <m:t>2</m:t>
                      </m:r>
                    </m:oMath>
                  </m:oMathPara>
                </a14:m>
                <a:endParaRPr lang="es-MX" dirty="0">
                  <a:ea typeface="Cambria Math" panose="02040503050406030204" pitchFamily="18" charset="0"/>
                </a:endParaRPr>
              </a:p>
              <a:p>
                <a:pPr marL="0" indent="0">
                  <a:buNone/>
                </a:pPr>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f>
                        <m:fPr>
                          <m:ctrlPr>
                            <a:rPr lang="es-MX" i="1">
                              <a:latin typeface="Cambria Math" panose="02040503050406030204" pitchFamily="18" charset="0"/>
                            </a:rPr>
                          </m:ctrlPr>
                        </m:fPr>
                        <m:num>
                          <m:r>
                            <a:rPr lang="es-MX" b="0" i="1" smtClean="0">
                              <a:latin typeface="Cambria Math" panose="02040503050406030204" pitchFamily="18" charset="0"/>
                            </a:rPr>
                            <m:t>5</m:t>
                          </m:r>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1</m:t>
                              </m:r>
                            </m:sub>
                          </m:sSub>
                        </m:num>
                        <m:den>
                          <m:r>
                            <a:rPr lang="es-MX" i="1">
                              <a:latin typeface="Cambria Math" panose="02040503050406030204" pitchFamily="18" charset="0"/>
                            </a:rPr>
                            <m:t>3</m:t>
                          </m:r>
                        </m:den>
                      </m:f>
                      <m:r>
                        <a:rPr lang="es-MX" i="1">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3</m:t>
                              </m:r>
                            </m:sub>
                          </m:sSub>
                        </m:num>
                        <m:den>
                          <m:r>
                            <a:rPr lang="es-MX" i="1">
                              <a:latin typeface="Cambria Math" panose="02040503050406030204" pitchFamily="18" charset="0"/>
                            </a:rPr>
                            <m:t>3</m:t>
                          </m:r>
                        </m:den>
                      </m:f>
                      <m:r>
                        <a:rPr lang="es-MX" i="1">
                          <a:latin typeface="Cambria Math" panose="02040503050406030204" pitchFamily="18" charset="0"/>
                        </a:rPr>
                        <m:t>+</m:t>
                      </m:r>
                      <m:sSub>
                        <m:sSubPr>
                          <m:ctrlPr>
                            <a:rPr lang="es-MX" i="1">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r>
                        <a:rPr lang="es-MX" i="1">
                          <a:latin typeface="Cambria Math" panose="02040503050406030204" pitchFamily="18" charset="0"/>
                        </a:rPr>
                        <m:t>=</m:t>
                      </m:r>
                      <m:r>
                        <a:rPr lang="es-MX" b="0" i="1" smtClean="0">
                          <a:latin typeface="Cambria Math" panose="02040503050406030204" pitchFamily="18" charset="0"/>
                        </a:rPr>
                        <m:t>14</m:t>
                      </m:r>
                    </m:oMath>
                  </m:oMathPara>
                </a14:m>
                <a:endParaRPr lang="es-MX"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             −</m:t>
                      </m:r>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3</m:t>
                          </m:r>
                        </m:sub>
                      </m:sSub>
                      <m:r>
                        <a:rPr lang="es-MX" i="1">
                          <a:latin typeface="Cambria Math" panose="02040503050406030204" pitchFamily="18" charset="0"/>
                        </a:rPr>
                        <m:t>=</m:t>
                      </m:r>
                      <m:r>
                        <a:rPr lang="es-MX" b="0" i="1" smtClean="0">
                          <a:latin typeface="Cambria Math" panose="02040503050406030204" pitchFamily="18" charset="0"/>
                        </a:rPr>
                        <m:t>3</m:t>
                      </m:r>
                      <m:r>
                        <a:rPr lang="es-MX" i="1">
                          <a:latin typeface="Cambria Math" panose="02040503050406030204" pitchFamily="18" charset="0"/>
                        </a:rPr>
                        <m:t>    </m:t>
                      </m:r>
                    </m:oMath>
                  </m:oMathPara>
                </a14:m>
                <a:endParaRPr lang="es-MX" dirty="0"/>
              </a:p>
              <a:p>
                <a:pPr marL="0" indent="0">
                  <a:buNone/>
                </a:pPr>
                <a:endParaRPr lang="es-MX" dirty="0"/>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3</m:t>
                              </m:r>
                            </m:sub>
                          </m:sSub>
                        </m:num>
                        <m:den>
                          <m:r>
                            <a:rPr lang="es-MX" i="1">
                              <a:latin typeface="Cambria Math" panose="02040503050406030204" pitchFamily="18" charset="0"/>
                            </a:rPr>
                            <m:t>3</m:t>
                          </m:r>
                        </m:den>
                      </m:f>
                      <m:r>
                        <a:rPr lang="es-MX" i="1">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𝑒</m:t>
                              </m:r>
                            </m:e>
                            <m:sub>
                              <m:r>
                                <a:rPr lang="es-MX" i="1">
                                  <a:latin typeface="Cambria Math" panose="02040503050406030204" pitchFamily="18" charset="0"/>
                                </a:rPr>
                                <m:t>3</m:t>
                              </m:r>
                            </m:sub>
                          </m:sSub>
                        </m:num>
                        <m:den>
                          <m:r>
                            <a:rPr lang="es-MX" i="1">
                              <a:latin typeface="Cambria Math" panose="02040503050406030204" pitchFamily="18" charset="0"/>
                            </a:rPr>
                            <m:t>3</m:t>
                          </m:r>
                        </m:den>
                      </m:f>
                      <m:r>
                        <a:rPr lang="es-MX" i="1">
                          <a:latin typeface="Cambria Math" panose="02040503050406030204" pitchFamily="18" charset="0"/>
                        </a:rPr>
                        <m:t>=</m:t>
                      </m:r>
                      <m:r>
                        <a:rPr lang="es-MX" b="0" i="1" smtClean="0">
                          <a:latin typeface="Cambria Math" panose="02040503050406030204" pitchFamily="18" charset="0"/>
                        </a:rPr>
                        <m:t>8</m:t>
                      </m:r>
                    </m:oMath>
                  </m:oMathPara>
                </a14:m>
                <a:endParaRPr lang="es-MX" dirty="0">
                  <a:ea typeface="Cambria Math" panose="02040503050406030204" pitchFamily="18" charset="0"/>
                </a:endParaRPr>
              </a:p>
              <a:p>
                <a:pPr marL="0" indent="0">
                  <a:buNone/>
                </a:pPr>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741"/>
                </a:stretch>
              </a:blipFill>
            </p:spPr>
            <p:txBody>
              <a:bodyPr/>
              <a:lstStyle/>
              <a:p>
                <a:r>
                  <a:rPr lang="es-MX">
                    <a:noFill/>
                  </a:rPr>
                  <a:t> </a:t>
                </a:r>
              </a:p>
            </p:txBody>
          </p:sp>
        </mc:Fallback>
      </mc:AlternateContent>
    </p:spTree>
    <p:extLst>
      <p:ext uri="{BB962C8B-B14F-4D97-AF65-F5344CB8AC3E}">
        <p14:creationId xmlns:p14="http://schemas.microsoft.com/office/powerpoint/2010/main" val="230297343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75520" y="476672"/>
            <a:ext cx="8229600" cy="485408"/>
          </a:xfrm>
        </p:spPr>
        <p:txBody>
          <a:bodyPr>
            <a:normAutofit lnSpcReduction="10000"/>
          </a:bodyPr>
          <a:lstStyle/>
          <a:p>
            <a:pPr marL="0" indent="0">
              <a:buNone/>
            </a:pPr>
            <a:r>
              <a:rPr lang="es-MX" dirty="0"/>
              <a:t>Se tiene:</a:t>
            </a:r>
          </a:p>
          <a:p>
            <a:pPr marL="0" indent="0">
              <a:buNone/>
            </a:pPr>
            <a:endParaRPr lang="es-MX" dirty="0"/>
          </a:p>
          <a:p>
            <a:pPr marL="0" indent="0">
              <a:buNone/>
            </a:pPr>
            <a:endParaRPr lang="es-MX" dirty="0"/>
          </a:p>
        </p:txBody>
      </p:sp>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2063552" y="1124745"/>
              <a:ext cx="6789440" cy="2245995"/>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1212436321"/>
                        </a:ext>
                      </a:extLst>
                    </a:gridCol>
                    <a:gridCol w="432048">
                      <a:extLst>
                        <a:ext uri="{9D8B030D-6E8A-4147-A177-3AD203B41FA5}">
                          <a16:colId xmlns:a16="http://schemas.microsoft.com/office/drawing/2014/main" val="52107205"/>
                        </a:ext>
                      </a:extLst>
                    </a:gridCol>
                    <a:gridCol w="576064">
                      <a:extLst>
                        <a:ext uri="{9D8B030D-6E8A-4147-A177-3AD203B41FA5}">
                          <a16:colId xmlns:a16="http://schemas.microsoft.com/office/drawing/2014/main" val="642160745"/>
                        </a:ext>
                      </a:extLst>
                    </a:gridCol>
                    <a:gridCol w="576064">
                      <a:extLst>
                        <a:ext uri="{9D8B030D-6E8A-4147-A177-3AD203B41FA5}">
                          <a16:colId xmlns:a16="http://schemas.microsoft.com/office/drawing/2014/main" val="1452038134"/>
                        </a:ext>
                      </a:extLst>
                    </a:gridCol>
                    <a:gridCol w="648072">
                      <a:extLst>
                        <a:ext uri="{9D8B030D-6E8A-4147-A177-3AD203B41FA5}">
                          <a16:colId xmlns:a16="http://schemas.microsoft.com/office/drawing/2014/main" val="3896774493"/>
                        </a:ext>
                      </a:extLst>
                    </a:gridCol>
                    <a:gridCol w="576064">
                      <a:extLst>
                        <a:ext uri="{9D8B030D-6E8A-4147-A177-3AD203B41FA5}">
                          <a16:colId xmlns:a16="http://schemas.microsoft.com/office/drawing/2014/main" val="235008629"/>
                        </a:ext>
                      </a:extLst>
                    </a:gridCol>
                    <a:gridCol w="1008112">
                      <a:extLst>
                        <a:ext uri="{9D8B030D-6E8A-4147-A177-3AD203B41FA5}">
                          <a16:colId xmlns:a16="http://schemas.microsoft.com/office/drawing/2014/main" val="4185583776"/>
                        </a:ext>
                      </a:extLst>
                    </a:gridCol>
                    <a:gridCol w="576064">
                      <a:extLst>
                        <a:ext uri="{9D8B030D-6E8A-4147-A177-3AD203B41FA5}">
                          <a16:colId xmlns:a16="http://schemas.microsoft.com/office/drawing/2014/main" val="917478900"/>
                        </a:ext>
                      </a:extLst>
                    </a:gridCol>
                    <a:gridCol w="1594520">
                      <a:extLst>
                        <a:ext uri="{9D8B030D-6E8A-4147-A177-3AD203B41FA5}">
                          <a16:colId xmlns:a16="http://schemas.microsoft.com/office/drawing/2014/main" val="3683124309"/>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𝒋</m:t>
                                    </m:r>
                                  </m:sub>
                                </m:sSub>
                              </m:oMath>
                            </m:oMathPara>
                          </a14:m>
                          <a:endParaRPr lang="es-MX" dirty="0"/>
                        </a:p>
                      </a:txBody>
                      <a:tcPr/>
                    </a:tc>
                    <a:tc>
                      <a:txBody>
                        <a:bodyPr/>
                        <a:lstStyle/>
                        <a:p>
                          <a:endParaRPr lang="es-MX" dirty="0"/>
                        </a:p>
                      </a:txBody>
                      <a:tcPr/>
                    </a:tc>
                    <a:tc>
                      <a:txBody>
                        <a:bodyPr/>
                        <a:lstStyle/>
                        <a:p>
                          <a:pPr algn="ctr"/>
                          <a:r>
                            <a:rPr lang="es-MX" dirty="0"/>
                            <a:t>4</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endParaRPr lang="es-MX" dirty="0"/>
                        </a:p>
                      </a:txBody>
                      <a:tcPr/>
                    </a:tc>
                    <a:extLst>
                      <a:ext uri="{0D108BD9-81ED-4DB2-BD59-A6C34878D82A}">
                        <a16:rowId xmlns:a16="http://schemas.microsoft.com/office/drawing/2014/main" val="31562855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𝑩</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4</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err="1"/>
                            <a:t>Ld</a:t>
                          </a:r>
                          <a:endParaRPr lang="es-MX" dirty="0"/>
                        </a:p>
                      </a:txBody>
                      <a:tcPr/>
                    </a:tc>
                    <a:extLst>
                      <a:ext uri="{0D108BD9-81ED-4DB2-BD59-A6C34878D82A}">
                        <a16:rowId xmlns:a16="http://schemas.microsoft.com/office/drawing/2014/main" val="123009686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2</a:t>
                          </a:r>
                        </a:p>
                      </a:txBody>
                      <a:tcPr/>
                    </a:tc>
                    <a:extLst>
                      <a:ext uri="{0D108BD9-81ED-4DB2-BD59-A6C34878D82A}">
                        <a16:rowId xmlns:a16="http://schemas.microsoft.com/office/drawing/2014/main" val="22364801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14</a:t>
                          </a:r>
                        </a:p>
                      </a:txBody>
                      <a:tcPr/>
                    </a:tc>
                    <a:extLst>
                      <a:ext uri="{0D108BD9-81ED-4DB2-BD59-A6C34878D82A}">
                        <a16:rowId xmlns:a16="http://schemas.microsoft.com/office/drawing/2014/main" val="36207967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26334627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8</a:t>
                          </a:r>
                        </a:p>
                      </a:txBody>
                      <a:tcPr/>
                    </a:tc>
                    <a:extLst>
                      <a:ext uri="{0D108BD9-81ED-4DB2-BD59-A6C34878D82A}">
                        <a16:rowId xmlns:a16="http://schemas.microsoft.com/office/drawing/2014/main" val="1524894246"/>
                      </a:ext>
                    </a:extLst>
                  </a:tr>
                </a:tbl>
              </a:graphicData>
            </a:graphic>
          </p:graphicFrame>
        </mc:Choice>
        <mc:Fallback>
          <p:graphicFrame>
            <p:nvGraphicFramePr>
              <p:cNvPr id="4" name="Tabla 3"/>
              <p:cNvGraphicFramePr>
                <a:graphicFrameLocks noGrp="1"/>
              </p:cNvGraphicFramePr>
              <p:nvPr>
                <p:extLst/>
              </p:nvPr>
            </p:nvGraphicFramePr>
            <p:xfrm>
              <a:off x="2063552" y="1124745"/>
              <a:ext cx="6789440" cy="2245995"/>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1212436321"/>
                        </a:ext>
                      </a:extLst>
                    </a:gridCol>
                    <a:gridCol w="432048">
                      <a:extLst>
                        <a:ext uri="{9D8B030D-6E8A-4147-A177-3AD203B41FA5}">
                          <a16:colId xmlns:a16="http://schemas.microsoft.com/office/drawing/2014/main" val="52107205"/>
                        </a:ext>
                      </a:extLst>
                    </a:gridCol>
                    <a:gridCol w="576064">
                      <a:extLst>
                        <a:ext uri="{9D8B030D-6E8A-4147-A177-3AD203B41FA5}">
                          <a16:colId xmlns:a16="http://schemas.microsoft.com/office/drawing/2014/main" val="642160745"/>
                        </a:ext>
                      </a:extLst>
                    </a:gridCol>
                    <a:gridCol w="576064">
                      <a:extLst>
                        <a:ext uri="{9D8B030D-6E8A-4147-A177-3AD203B41FA5}">
                          <a16:colId xmlns:a16="http://schemas.microsoft.com/office/drawing/2014/main" val="1452038134"/>
                        </a:ext>
                      </a:extLst>
                    </a:gridCol>
                    <a:gridCol w="648072">
                      <a:extLst>
                        <a:ext uri="{9D8B030D-6E8A-4147-A177-3AD203B41FA5}">
                          <a16:colId xmlns:a16="http://schemas.microsoft.com/office/drawing/2014/main" val="3896774493"/>
                        </a:ext>
                      </a:extLst>
                    </a:gridCol>
                    <a:gridCol w="576064">
                      <a:extLst>
                        <a:ext uri="{9D8B030D-6E8A-4147-A177-3AD203B41FA5}">
                          <a16:colId xmlns:a16="http://schemas.microsoft.com/office/drawing/2014/main" val="235008629"/>
                        </a:ext>
                      </a:extLst>
                    </a:gridCol>
                    <a:gridCol w="1008112">
                      <a:extLst>
                        <a:ext uri="{9D8B030D-6E8A-4147-A177-3AD203B41FA5}">
                          <a16:colId xmlns:a16="http://schemas.microsoft.com/office/drawing/2014/main" val="4185583776"/>
                        </a:ext>
                      </a:extLst>
                    </a:gridCol>
                    <a:gridCol w="576064">
                      <a:extLst>
                        <a:ext uri="{9D8B030D-6E8A-4147-A177-3AD203B41FA5}">
                          <a16:colId xmlns:a16="http://schemas.microsoft.com/office/drawing/2014/main" val="917478900"/>
                        </a:ext>
                      </a:extLst>
                    </a:gridCol>
                    <a:gridCol w="1594520">
                      <a:extLst>
                        <a:ext uri="{9D8B030D-6E8A-4147-A177-3AD203B41FA5}">
                          <a16:colId xmlns:a16="http://schemas.microsoft.com/office/drawing/2014/main" val="3683124309"/>
                        </a:ext>
                      </a:extLst>
                    </a:gridCol>
                  </a:tblGrid>
                  <a:tr h="391795">
                    <a:tc>
                      <a:txBody>
                        <a:bodyPr/>
                        <a:lstStyle/>
                        <a:p>
                          <a:endParaRPr lang="es-MX"/>
                        </a:p>
                      </a:txBody>
                      <a:tcPr>
                        <a:blipFill>
                          <a:blip r:embed="rId2"/>
                          <a:stretch>
                            <a:fillRect l="-758" t="-7813" r="-747727" b="-500000"/>
                          </a:stretch>
                        </a:blipFill>
                      </a:tcPr>
                    </a:tc>
                    <a:tc>
                      <a:txBody>
                        <a:bodyPr/>
                        <a:lstStyle/>
                        <a:p>
                          <a:endParaRPr lang="es-MX" dirty="0"/>
                        </a:p>
                      </a:txBody>
                      <a:tcPr/>
                    </a:tc>
                    <a:tc>
                      <a:txBody>
                        <a:bodyPr/>
                        <a:lstStyle/>
                        <a:p>
                          <a:pPr algn="ctr"/>
                          <a:r>
                            <a:rPr lang="es-MX" dirty="0"/>
                            <a:t>4</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endParaRPr lang="es-MX" dirty="0"/>
                        </a:p>
                      </a:txBody>
                      <a:tcPr/>
                    </a:tc>
                    <a:extLst>
                      <a:ext uri="{0D108BD9-81ED-4DB2-BD59-A6C34878D82A}">
                        <a16:rowId xmlns:a16="http://schemas.microsoft.com/office/drawing/2014/main" val="3156285551"/>
                      </a:ext>
                    </a:extLst>
                  </a:tr>
                  <a:tr h="370840">
                    <a:tc>
                      <a:txBody>
                        <a:bodyPr/>
                        <a:lstStyle/>
                        <a:p>
                          <a:endParaRPr lang="es-MX"/>
                        </a:p>
                      </a:txBody>
                      <a:tcPr>
                        <a:blipFill>
                          <a:blip r:embed="rId2"/>
                          <a:stretch>
                            <a:fillRect l="-758" t="-113115" r="-747727" b="-424590"/>
                          </a:stretch>
                        </a:blipFill>
                      </a:tcPr>
                    </a:tc>
                    <a:tc>
                      <a:txBody>
                        <a:bodyPr/>
                        <a:lstStyle/>
                        <a:p>
                          <a:endParaRPr lang="es-MX"/>
                        </a:p>
                      </a:txBody>
                      <a:tcPr>
                        <a:blipFill>
                          <a:blip r:embed="rId2"/>
                          <a:stretch>
                            <a:fillRect l="-187324" t="-113115" r="-1290141" b="-424590"/>
                          </a:stretch>
                        </a:blipFill>
                      </a:tcPr>
                    </a:tc>
                    <a:tc>
                      <a:txBody>
                        <a:bodyPr/>
                        <a:lstStyle/>
                        <a:p>
                          <a:endParaRPr lang="es-MX"/>
                        </a:p>
                      </a:txBody>
                      <a:tcPr>
                        <a:blipFill>
                          <a:blip r:embed="rId2"/>
                          <a:stretch>
                            <a:fillRect l="-217021" t="-113115" r="-874468" b="-424590"/>
                          </a:stretch>
                        </a:blipFill>
                      </a:tcPr>
                    </a:tc>
                    <a:tc>
                      <a:txBody>
                        <a:bodyPr/>
                        <a:lstStyle/>
                        <a:p>
                          <a:endParaRPr lang="es-MX"/>
                        </a:p>
                      </a:txBody>
                      <a:tcPr>
                        <a:blipFill>
                          <a:blip r:embed="rId2"/>
                          <a:stretch>
                            <a:fillRect l="-313684" t="-113115" r="-765263" b="-424590"/>
                          </a:stretch>
                        </a:blipFill>
                      </a:tcPr>
                    </a:tc>
                    <a:tc>
                      <a:txBody>
                        <a:bodyPr/>
                        <a:lstStyle/>
                        <a:p>
                          <a:endParaRPr lang="es-MX"/>
                        </a:p>
                      </a:txBody>
                      <a:tcPr>
                        <a:blipFill>
                          <a:blip r:embed="rId2"/>
                          <a:stretch>
                            <a:fillRect l="-370755" t="-113115" r="-585849" b="-424590"/>
                          </a:stretch>
                        </a:blipFill>
                      </a:tcPr>
                    </a:tc>
                    <a:tc>
                      <a:txBody>
                        <a:bodyPr/>
                        <a:lstStyle/>
                        <a:p>
                          <a:endParaRPr lang="es-MX"/>
                        </a:p>
                      </a:txBody>
                      <a:tcPr>
                        <a:blipFill>
                          <a:blip r:embed="rId2"/>
                          <a:stretch>
                            <a:fillRect l="-525263" t="-113115" r="-553684" b="-424590"/>
                          </a:stretch>
                        </a:blipFill>
                      </a:tcPr>
                    </a:tc>
                    <a:tc>
                      <a:txBody>
                        <a:bodyPr/>
                        <a:lstStyle/>
                        <a:p>
                          <a:endParaRPr lang="es-MX"/>
                        </a:p>
                      </a:txBody>
                      <a:tcPr>
                        <a:blipFill>
                          <a:blip r:embed="rId2"/>
                          <a:stretch>
                            <a:fillRect l="-357831" t="-113115" r="-216867" b="-424590"/>
                          </a:stretch>
                        </a:blipFill>
                      </a:tcPr>
                    </a:tc>
                    <a:tc>
                      <a:txBody>
                        <a:bodyPr/>
                        <a:lstStyle/>
                        <a:p>
                          <a:endParaRPr lang="es-MX"/>
                        </a:p>
                      </a:txBody>
                      <a:tcPr>
                        <a:blipFill>
                          <a:blip r:embed="rId2"/>
                          <a:stretch>
                            <a:fillRect l="-808511" t="-113115" r="-282979" b="-424590"/>
                          </a:stretch>
                        </a:blipFill>
                      </a:tcPr>
                    </a:tc>
                    <a:tc>
                      <a:txBody>
                        <a:bodyPr/>
                        <a:lstStyle/>
                        <a:p>
                          <a:pPr algn="ctr"/>
                          <a:r>
                            <a:rPr lang="es-MX" dirty="0" err="1"/>
                            <a:t>Ld</a:t>
                          </a:r>
                          <a:endParaRPr lang="es-MX" dirty="0"/>
                        </a:p>
                      </a:txBody>
                      <a:tcPr/>
                    </a:tc>
                    <a:extLst>
                      <a:ext uri="{0D108BD9-81ED-4DB2-BD59-A6C34878D82A}">
                        <a16:rowId xmlns:a16="http://schemas.microsoft.com/office/drawing/2014/main" val="123009686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213115" r="-1290141" b="-3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2</a:t>
                          </a:r>
                        </a:p>
                      </a:txBody>
                      <a:tcPr/>
                    </a:tc>
                    <a:extLst>
                      <a:ext uri="{0D108BD9-81ED-4DB2-BD59-A6C34878D82A}">
                        <a16:rowId xmlns:a16="http://schemas.microsoft.com/office/drawing/2014/main" val="22364801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313115" r="-1290141" b="-2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14</a:t>
                          </a:r>
                        </a:p>
                      </a:txBody>
                      <a:tcPr/>
                    </a:tc>
                    <a:extLst>
                      <a:ext uri="{0D108BD9-81ED-4DB2-BD59-A6C34878D82A}">
                        <a16:rowId xmlns:a16="http://schemas.microsoft.com/office/drawing/2014/main" val="36207967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413115" r="-1290141" b="-1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3</a:t>
                          </a:r>
                        </a:p>
                      </a:txBody>
                      <a:tcPr/>
                    </a:tc>
                    <a:extLst>
                      <a:ext uri="{0D108BD9-81ED-4DB2-BD59-A6C34878D82A}">
                        <a16:rowId xmlns:a16="http://schemas.microsoft.com/office/drawing/2014/main" val="126334627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513115" r="-1290141" b="-24590"/>
                          </a:stretch>
                        </a:blipFill>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-1/3</a:t>
                          </a:r>
                        </a:p>
                      </a:txBody>
                      <a:tcPr/>
                    </a:tc>
                    <a:tc>
                      <a:txBody>
                        <a:bodyPr/>
                        <a:lstStyle/>
                        <a:p>
                          <a:pPr algn="ctr"/>
                          <a:r>
                            <a:rPr lang="es-MX" dirty="0"/>
                            <a:t>1/3</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8</a:t>
                          </a:r>
                        </a:p>
                      </a:txBody>
                      <a:tcPr/>
                    </a:tc>
                    <a:extLst>
                      <a:ext uri="{0D108BD9-81ED-4DB2-BD59-A6C34878D82A}">
                        <a16:rowId xmlns:a16="http://schemas.microsoft.com/office/drawing/2014/main" val="1524894246"/>
                      </a:ext>
                    </a:extLst>
                  </a:tr>
                </a:tbl>
              </a:graphicData>
            </a:graphic>
          </p:graphicFrame>
        </mc:Fallback>
      </mc:AlternateContent>
      <p:sp>
        <p:nvSpPr>
          <p:cNvPr id="6" name="Marcador de contenido 2"/>
          <p:cNvSpPr txBox="1">
            <a:spLocks/>
          </p:cNvSpPr>
          <p:nvPr/>
        </p:nvSpPr>
        <p:spPr>
          <a:xfrm>
            <a:off x="1804526" y="4725144"/>
            <a:ext cx="8229600" cy="485408"/>
          </a:xfrm>
          <a:prstGeom prst="rect">
            <a:avLst/>
          </a:prstGeom>
        </p:spPr>
        <p:txBody>
          <a:bodyPr vert="horz">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s-MX" dirty="0"/>
              <a:t>Resolviendo:</a:t>
            </a:r>
          </a:p>
          <a:p>
            <a:pPr marL="0" indent="0">
              <a:buNone/>
            </a:pPr>
            <a:endParaRPr lang="es-MX" dirty="0"/>
          </a:p>
        </p:txBody>
      </p:sp>
    </p:spTree>
    <p:extLst>
      <p:ext uri="{BB962C8B-B14F-4D97-AF65-F5344CB8AC3E}">
        <p14:creationId xmlns:p14="http://schemas.microsoft.com/office/powerpoint/2010/main" val="20169026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nvPr>
            </p:nvGraphicFramePr>
            <p:xfrm>
              <a:off x="2207568" y="764705"/>
              <a:ext cx="6789440" cy="2616835"/>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1212436321"/>
                        </a:ext>
                      </a:extLst>
                    </a:gridCol>
                    <a:gridCol w="432048">
                      <a:extLst>
                        <a:ext uri="{9D8B030D-6E8A-4147-A177-3AD203B41FA5}">
                          <a16:colId xmlns:a16="http://schemas.microsoft.com/office/drawing/2014/main" val="52107205"/>
                        </a:ext>
                      </a:extLst>
                    </a:gridCol>
                    <a:gridCol w="576064">
                      <a:extLst>
                        <a:ext uri="{9D8B030D-6E8A-4147-A177-3AD203B41FA5}">
                          <a16:colId xmlns:a16="http://schemas.microsoft.com/office/drawing/2014/main" val="642160745"/>
                        </a:ext>
                      </a:extLst>
                    </a:gridCol>
                    <a:gridCol w="576064">
                      <a:extLst>
                        <a:ext uri="{9D8B030D-6E8A-4147-A177-3AD203B41FA5}">
                          <a16:colId xmlns:a16="http://schemas.microsoft.com/office/drawing/2014/main" val="1452038134"/>
                        </a:ext>
                      </a:extLst>
                    </a:gridCol>
                    <a:gridCol w="648072">
                      <a:extLst>
                        <a:ext uri="{9D8B030D-6E8A-4147-A177-3AD203B41FA5}">
                          <a16:colId xmlns:a16="http://schemas.microsoft.com/office/drawing/2014/main" val="3896774493"/>
                        </a:ext>
                      </a:extLst>
                    </a:gridCol>
                    <a:gridCol w="576064">
                      <a:extLst>
                        <a:ext uri="{9D8B030D-6E8A-4147-A177-3AD203B41FA5}">
                          <a16:colId xmlns:a16="http://schemas.microsoft.com/office/drawing/2014/main" val="235008629"/>
                        </a:ext>
                      </a:extLst>
                    </a:gridCol>
                    <a:gridCol w="1008112">
                      <a:extLst>
                        <a:ext uri="{9D8B030D-6E8A-4147-A177-3AD203B41FA5}">
                          <a16:colId xmlns:a16="http://schemas.microsoft.com/office/drawing/2014/main" val="4185583776"/>
                        </a:ext>
                      </a:extLst>
                    </a:gridCol>
                    <a:gridCol w="576064">
                      <a:extLst>
                        <a:ext uri="{9D8B030D-6E8A-4147-A177-3AD203B41FA5}">
                          <a16:colId xmlns:a16="http://schemas.microsoft.com/office/drawing/2014/main" val="917478900"/>
                        </a:ext>
                      </a:extLst>
                    </a:gridCol>
                    <a:gridCol w="1594520">
                      <a:extLst>
                        <a:ext uri="{9D8B030D-6E8A-4147-A177-3AD203B41FA5}">
                          <a16:colId xmlns:a16="http://schemas.microsoft.com/office/drawing/2014/main" val="3683124309"/>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𝒋</m:t>
                                    </m:r>
                                  </m:sub>
                                </m:sSub>
                              </m:oMath>
                            </m:oMathPara>
                          </a14:m>
                          <a:endParaRPr lang="es-MX" dirty="0"/>
                        </a:p>
                      </a:txBody>
                      <a:tcPr/>
                    </a:tc>
                    <a:tc>
                      <a:txBody>
                        <a:bodyPr/>
                        <a:lstStyle/>
                        <a:p>
                          <a:endParaRPr lang="es-MX" dirty="0"/>
                        </a:p>
                      </a:txBody>
                      <a:tcPr/>
                    </a:tc>
                    <a:tc>
                      <a:txBody>
                        <a:bodyPr/>
                        <a:lstStyle/>
                        <a:p>
                          <a:pPr algn="ctr"/>
                          <a:r>
                            <a:rPr lang="es-MX" dirty="0"/>
                            <a:t>4</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endParaRPr lang="es-MX" dirty="0"/>
                        </a:p>
                      </a:txBody>
                      <a:tcPr/>
                    </a:tc>
                    <a:extLst>
                      <a:ext uri="{0D108BD9-81ED-4DB2-BD59-A6C34878D82A}">
                        <a16:rowId xmlns:a16="http://schemas.microsoft.com/office/drawing/2014/main" val="31562855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1" i="1" smtClean="0">
                                        <a:latin typeface="Cambria Math" panose="02040503050406030204" pitchFamily="18" charset="0"/>
                                      </a:rPr>
                                      <m:t>𝒄</m:t>
                                    </m:r>
                                  </m:e>
                                  <m:sub>
                                    <m:r>
                                      <a:rPr lang="es-MX" b="1" i="1" smtClean="0">
                                        <a:latin typeface="Cambria Math" panose="02040503050406030204" pitchFamily="18" charset="0"/>
                                      </a:rPr>
                                      <m:t>𝑩</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𝑉</m:t>
                                    </m:r>
                                  </m:e>
                                  <m:sub>
                                    <m:r>
                                      <a:rPr lang="es-MX" b="0" i="1" smtClean="0">
                                        <a:latin typeface="Cambria Math" panose="02040503050406030204" pitchFamily="18" charset="0"/>
                                      </a:rPr>
                                      <m:t>𝐵</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4</m:t>
                                    </m:r>
                                  </m:sub>
                                </m:sSub>
                              </m:oMath>
                            </m:oMathPara>
                          </a14:m>
                          <a:endParaRPr lang="es-MX"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𝑠</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err="1"/>
                            <a:t>Ld</a:t>
                          </a:r>
                          <a:endParaRPr lang="es-MX" dirty="0"/>
                        </a:p>
                      </a:txBody>
                      <a:tcPr/>
                    </a:tc>
                    <a:extLst>
                      <a:ext uri="{0D108BD9-81ED-4DB2-BD59-A6C34878D82A}">
                        <a16:rowId xmlns:a16="http://schemas.microsoft.com/office/drawing/2014/main" val="123009686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3</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5/2</a:t>
                          </a:r>
                        </a:p>
                      </a:txBody>
                      <a:tcPr/>
                    </a:tc>
                    <a:tc>
                      <a:txBody>
                        <a:bodyPr/>
                        <a:lstStyle/>
                        <a:p>
                          <a:pPr algn="ctr"/>
                          <a:r>
                            <a:rPr lang="es-MX" dirty="0"/>
                            <a:t>½</a:t>
                          </a:r>
                        </a:p>
                      </a:txBody>
                      <a:tcPr/>
                    </a:tc>
                    <a:tc>
                      <a:txBody>
                        <a:bodyPr/>
                        <a:lstStyle/>
                        <a:p>
                          <a:pPr algn="ctr"/>
                          <a:r>
                            <a:rPr lang="es-MX" dirty="0"/>
                            <a:t>12</a:t>
                          </a:r>
                        </a:p>
                      </a:txBody>
                      <a:tcPr/>
                    </a:tc>
                    <a:extLst>
                      <a:ext uri="{0D108BD9-81ED-4DB2-BD59-A6C34878D82A}">
                        <a16:rowId xmlns:a16="http://schemas.microsoft.com/office/drawing/2014/main" val="22364801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𝑒</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½</a:t>
                          </a:r>
                        </a:p>
                      </a:txBody>
                      <a:tcPr/>
                    </a:tc>
                    <a:tc>
                      <a:txBody>
                        <a:bodyPr/>
                        <a:lstStyle/>
                        <a:p>
                          <a:pPr algn="ctr"/>
                          <a:r>
                            <a:rPr lang="es-MX" dirty="0"/>
                            <a:t>6</a:t>
                          </a:r>
                        </a:p>
                      </a:txBody>
                      <a:tcPr/>
                    </a:tc>
                    <a:extLst>
                      <a:ext uri="{0D108BD9-81ED-4DB2-BD59-A6C34878D82A}">
                        <a16:rowId xmlns:a16="http://schemas.microsoft.com/office/drawing/2014/main" val="36207967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oMath>
                            </m:oMathPara>
                          </a14:m>
                          <a:endParaRPr lang="es-MX" dirty="0"/>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5/2</a:t>
                          </a:r>
                        </a:p>
                      </a:txBody>
                      <a:tcPr/>
                    </a:tc>
                    <a:tc>
                      <a:txBody>
                        <a:bodyPr/>
                        <a:lstStyle/>
                        <a:p>
                          <a:pPr algn="ctr"/>
                          <a:r>
                            <a:rPr lang="es-MX" dirty="0"/>
                            <a:t>½</a:t>
                          </a:r>
                        </a:p>
                      </a:txBody>
                      <a:tcPr/>
                    </a:tc>
                    <a:tc>
                      <a:txBody>
                        <a:bodyPr/>
                        <a:lstStyle/>
                        <a:p>
                          <a:pPr algn="ctr"/>
                          <a:r>
                            <a:rPr lang="es-MX" dirty="0"/>
                            <a:t>15</a:t>
                          </a:r>
                        </a:p>
                      </a:txBody>
                      <a:tcPr/>
                    </a:tc>
                    <a:extLst>
                      <a:ext uri="{0D108BD9-81ED-4DB2-BD59-A6C34878D82A}">
                        <a16:rowId xmlns:a16="http://schemas.microsoft.com/office/drawing/2014/main" val="126334627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6</a:t>
                          </a:r>
                        </a:p>
                      </a:txBody>
                      <a:tcPr/>
                    </a:tc>
                    <a:extLst>
                      <a:ext uri="{0D108BD9-81ED-4DB2-BD59-A6C34878D82A}">
                        <a16:rowId xmlns:a16="http://schemas.microsoft.com/office/drawing/2014/main" val="152489424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s-MX" sz="1600" i="1" smtClean="0">
                                        <a:latin typeface="Cambria Math" panose="02040503050406030204" pitchFamily="18" charset="0"/>
                                      </a:rPr>
                                    </m:ctrlPr>
                                  </m:sSubPr>
                                  <m:e>
                                    <m:r>
                                      <a:rPr lang="es-MX" sz="1600" b="0" i="1" smtClean="0">
                                        <a:latin typeface="Cambria Math" panose="02040503050406030204" pitchFamily="18" charset="0"/>
                                      </a:rPr>
                                      <m:t>𝑐</m:t>
                                    </m:r>
                                  </m:e>
                                  <m:sub>
                                    <m:r>
                                      <a:rPr lang="es-MX" sz="1600" b="0" i="1" smtClean="0">
                                        <a:latin typeface="Cambria Math" panose="02040503050406030204" pitchFamily="18" charset="0"/>
                                      </a:rPr>
                                      <m:t>𝑗</m:t>
                                    </m:r>
                                  </m:sub>
                                </m:sSub>
                                <m:r>
                                  <a:rPr lang="es-MX" sz="1600" b="0" i="1" smtClean="0">
                                    <a:latin typeface="Cambria Math" panose="02040503050406030204" pitchFamily="18" charset="0"/>
                                  </a:rPr>
                                  <m:t>−</m:t>
                                </m:r>
                                <m:sSub>
                                  <m:sSubPr>
                                    <m:ctrlPr>
                                      <a:rPr lang="es-MX" sz="1600" b="0" i="1" smtClean="0">
                                        <a:latin typeface="Cambria Math" panose="02040503050406030204" pitchFamily="18" charset="0"/>
                                      </a:rPr>
                                    </m:ctrlPr>
                                  </m:sSubPr>
                                  <m:e>
                                    <m:r>
                                      <a:rPr lang="es-MX" sz="1600" b="0" i="1" smtClean="0">
                                        <a:latin typeface="Cambria Math" panose="02040503050406030204" pitchFamily="18" charset="0"/>
                                      </a:rPr>
                                      <m:t>𝑧</m:t>
                                    </m:r>
                                  </m:e>
                                  <m:sub>
                                    <m:r>
                                      <a:rPr lang="es-MX" sz="1600" b="0" i="1" smtClean="0">
                                        <a:latin typeface="Cambria Math" panose="02040503050406030204" pitchFamily="18" charset="0"/>
                                      </a:rPr>
                                      <m:t>𝑗</m:t>
                                    </m:r>
                                  </m:sub>
                                </m:sSub>
                              </m:oMath>
                            </m:oMathPara>
                          </a14:m>
                          <a:endParaRPr lang="es-MX" dirty="0"/>
                        </a:p>
                      </a:txBody>
                      <a:tcPr/>
                    </a:tc>
                    <a:tc>
                      <a:txBody>
                        <a:bodyPr/>
                        <a:lstStyle/>
                        <a:p>
                          <a:pPr algn="ctr"/>
                          <a:r>
                            <a:rPr lang="es-MX" dirty="0"/>
                            <a:t>z</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a:t>
                          </a:r>
                        </a:p>
                      </a:txBody>
                      <a:tcPr/>
                    </a:tc>
                    <a:tc>
                      <a:txBody>
                        <a:bodyPr/>
                        <a:lstStyle/>
                        <a:p>
                          <a:pPr algn="ctr"/>
                          <a:r>
                            <a:rPr lang="es-MX" dirty="0"/>
                            <a:t>-2</a:t>
                          </a:r>
                        </a:p>
                      </a:txBody>
                      <a:tcPr/>
                    </a:tc>
                    <a:tc>
                      <a:txBody>
                        <a:bodyPr/>
                        <a:lstStyle/>
                        <a:p>
                          <a:pPr algn="ctr"/>
                          <a:r>
                            <a:rPr lang="es-MX" dirty="0"/>
                            <a:t>90</a:t>
                          </a:r>
                        </a:p>
                      </a:txBody>
                      <a:tcPr/>
                    </a:tc>
                    <a:extLst>
                      <a:ext uri="{0D108BD9-81ED-4DB2-BD59-A6C34878D82A}">
                        <a16:rowId xmlns:a16="http://schemas.microsoft.com/office/drawing/2014/main" val="1410335544"/>
                      </a:ext>
                    </a:extLst>
                  </a:tr>
                </a:tbl>
              </a:graphicData>
            </a:graphic>
          </p:graphicFrame>
        </mc:Choice>
        <mc:Fallback>
          <p:graphicFrame>
            <p:nvGraphicFramePr>
              <p:cNvPr id="4" name="Tabla 3"/>
              <p:cNvGraphicFramePr>
                <a:graphicFrameLocks noGrp="1"/>
              </p:cNvGraphicFramePr>
              <p:nvPr>
                <p:extLst/>
              </p:nvPr>
            </p:nvGraphicFramePr>
            <p:xfrm>
              <a:off x="2207568" y="764705"/>
              <a:ext cx="6789440" cy="2616835"/>
            </p:xfrm>
            <a:graphic>
              <a:graphicData uri="http://schemas.openxmlformats.org/drawingml/2006/table">
                <a:tbl>
                  <a:tblPr firstRow="1" bandRow="1">
                    <a:tableStyleId>{5C22544A-7EE6-4342-B048-85BDC9FD1C3A}</a:tableStyleId>
                  </a:tblPr>
                  <a:tblGrid>
                    <a:gridCol w="802432">
                      <a:extLst>
                        <a:ext uri="{9D8B030D-6E8A-4147-A177-3AD203B41FA5}">
                          <a16:colId xmlns:a16="http://schemas.microsoft.com/office/drawing/2014/main" val="1212436321"/>
                        </a:ext>
                      </a:extLst>
                    </a:gridCol>
                    <a:gridCol w="432048">
                      <a:extLst>
                        <a:ext uri="{9D8B030D-6E8A-4147-A177-3AD203B41FA5}">
                          <a16:colId xmlns:a16="http://schemas.microsoft.com/office/drawing/2014/main" val="52107205"/>
                        </a:ext>
                      </a:extLst>
                    </a:gridCol>
                    <a:gridCol w="576064">
                      <a:extLst>
                        <a:ext uri="{9D8B030D-6E8A-4147-A177-3AD203B41FA5}">
                          <a16:colId xmlns:a16="http://schemas.microsoft.com/office/drawing/2014/main" val="642160745"/>
                        </a:ext>
                      </a:extLst>
                    </a:gridCol>
                    <a:gridCol w="576064">
                      <a:extLst>
                        <a:ext uri="{9D8B030D-6E8A-4147-A177-3AD203B41FA5}">
                          <a16:colId xmlns:a16="http://schemas.microsoft.com/office/drawing/2014/main" val="1452038134"/>
                        </a:ext>
                      </a:extLst>
                    </a:gridCol>
                    <a:gridCol w="648072">
                      <a:extLst>
                        <a:ext uri="{9D8B030D-6E8A-4147-A177-3AD203B41FA5}">
                          <a16:colId xmlns:a16="http://schemas.microsoft.com/office/drawing/2014/main" val="3896774493"/>
                        </a:ext>
                      </a:extLst>
                    </a:gridCol>
                    <a:gridCol w="576064">
                      <a:extLst>
                        <a:ext uri="{9D8B030D-6E8A-4147-A177-3AD203B41FA5}">
                          <a16:colId xmlns:a16="http://schemas.microsoft.com/office/drawing/2014/main" val="235008629"/>
                        </a:ext>
                      </a:extLst>
                    </a:gridCol>
                    <a:gridCol w="1008112">
                      <a:extLst>
                        <a:ext uri="{9D8B030D-6E8A-4147-A177-3AD203B41FA5}">
                          <a16:colId xmlns:a16="http://schemas.microsoft.com/office/drawing/2014/main" val="4185583776"/>
                        </a:ext>
                      </a:extLst>
                    </a:gridCol>
                    <a:gridCol w="576064">
                      <a:extLst>
                        <a:ext uri="{9D8B030D-6E8A-4147-A177-3AD203B41FA5}">
                          <a16:colId xmlns:a16="http://schemas.microsoft.com/office/drawing/2014/main" val="917478900"/>
                        </a:ext>
                      </a:extLst>
                    </a:gridCol>
                    <a:gridCol w="1594520">
                      <a:extLst>
                        <a:ext uri="{9D8B030D-6E8A-4147-A177-3AD203B41FA5}">
                          <a16:colId xmlns:a16="http://schemas.microsoft.com/office/drawing/2014/main" val="3683124309"/>
                        </a:ext>
                      </a:extLst>
                    </a:gridCol>
                  </a:tblGrid>
                  <a:tr h="391795">
                    <a:tc>
                      <a:txBody>
                        <a:bodyPr/>
                        <a:lstStyle/>
                        <a:p>
                          <a:endParaRPr lang="es-MX"/>
                        </a:p>
                      </a:txBody>
                      <a:tcPr>
                        <a:blipFill>
                          <a:blip r:embed="rId2"/>
                          <a:stretch>
                            <a:fillRect l="-758" t="-7813" r="-747727" b="-595313"/>
                          </a:stretch>
                        </a:blipFill>
                      </a:tcPr>
                    </a:tc>
                    <a:tc>
                      <a:txBody>
                        <a:bodyPr/>
                        <a:lstStyle/>
                        <a:p>
                          <a:endParaRPr lang="es-MX" dirty="0"/>
                        </a:p>
                      </a:txBody>
                      <a:tcPr/>
                    </a:tc>
                    <a:tc>
                      <a:txBody>
                        <a:bodyPr/>
                        <a:lstStyle/>
                        <a:p>
                          <a:pPr algn="ctr"/>
                          <a:r>
                            <a:rPr lang="es-MX" dirty="0"/>
                            <a:t>4</a:t>
                          </a:r>
                        </a:p>
                      </a:txBody>
                      <a:tcPr/>
                    </a:tc>
                    <a:tc>
                      <a:txBody>
                        <a:bodyPr/>
                        <a:lstStyle/>
                        <a:p>
                          <a:pPr algn="ctr"/>
                          <a:r>
                            <a:rPr lang="es-MX" dirty="0"/>
                            <a:t>5</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endParaRPr lang="es-MX" dirty="0"/>
                        </a:p>
                      </a:txBody>
                      <a:tcPr/>
                    </a:tc>
                    <a:extLst>
                      <a:ext uri="{0D108BD9-81ED-4DB2-BD59-A6C34878D82A}">
                        <a16:rowId xmlns:a16="http://schemas.microsoft.com/office/drawing/2014/main" val="3156285551"/>
                      </a:ext>
                    </a:extLst>
                  </a:tr>
                  <a:tr h="370840">
                    <a:tc>
                      <a:txBody>
                        <a:bodyPr/>
                        <a:lstStyle/>
                        <a:p>
                          <a:endParaRPr lang="es-MX"/>
                        </a:p>
                      </a:txBody>
                      <a:tcPr>
                        <a:blipFill>
                          <a:blip r:embed="rId2"/>
                          <a:stretch>
                            <a:fillRect l="-758" t="-113115" r="-747727" b="-524590"/>
                          </a:stretch>
                        </a:blipFill>
                      </a:tcPr>
                    </a:tc>
                    <a:tc>
                      <a:txBody>
                        <a:bodyPr/>
                        <a:lstStyle/>
                        <a:p>
                          <a:endParaRPr lang="es-MX"/>
                        </a:p>
                      </a:txBody>
                      <a:tcPr>
                        <a:blipFill>
                          <a:blip r:embed="rId2"/>
                          <a:stretch>
                            <a:fillRect l="-187324" t="-113115" r="-1290141" b="-524590"/>
                          </a:stretch>
                        </a:blipFill>
                      </a:tcPr>
                    </a:tc>
                    <a:tc>
                      <a:txBody>
                        <a:bodyPr/>
                        <a:lstStyle/>
                        <a:p>
                          <a:endParaRPr lang="es-MX"/>
                        </a:p>
                      </a:txBody>
                      <a:tcPr>
                        <a:blipFill>
                          <a:blip r:embed="rId2"/>
                          <a:stretch>
                            <a:fillRect l="-217021" t="-113115" r="-874468" b="-524590"/>
                          </a:stretch>
                        </a:blipFill>
                      </a:tcPr>
                    </a:tc>
                    <a:tc>
                      <a:txBody>
                        <a:bodyPr/>
                        <a:lstStyle/>
                        <a:p>
                          <a:endParaRPr lang="es-MX"/>
                        </a:p>
                      </a:txBody>
                      <a:tcPr>
                        <a:blipFill>
                          <a:blip r:embed="rId2"/>
                          <a:stretch>
                            <a:fillRect l="-313684" t="-113115" r="-765263" b="-524590"/>
                          </a:stretch>
                        </a:blipFill>
                      </a:tcPr>
                    </a:tc>
                    <a:tc>
                      <a:txBody>
                        <a:bodyPr/>
                        <a:lstStyle/>
                        <a:p>
                          <a:endParaRPr lang="es-MX"/>
                        </a:p>
                      </a:txBody>
                      <a:tcPr>
                        <a:blipFill>
                          <a:blip r:embed="rId2"/>
                          <a:stretch>
                            <a:fillRect l="-370755" t="-113115" r="-585849" b="-524590"/>
                          </a:stretch>
                        </a:blipFill>
                      </a:tcPr>
                    </a:tc>
                    <a:tc>
                      <a:txBody>
                        <a:bodyPr/>
                        <a:lstStyle/>
                        <a:p>
                          <a:endParaRPr lang="es-MX"/>
                        </a:p>
                      </a:txBody>
                      <a:tcPr>
                        <a:blipFill>
                          <a:blip r:embed="rId2"/>
                          <a:stretch>
                            <a:fillRect l="-530851" t="-113115" r="-560638" b="-524590"/>
                          </a:stretch>
                        </a:blipFill>
                      </a:tcPr>
                    </a:tc>
                    <a:tc>
                      <a:txBody>
                        <a:bodyPr/>
                        <a:lstStyle/>
                        <a:p>
                          <a:endParaRPr lang="es-MX"/>
                        </a:p>
                      </a:txBody>
                      <a:tcPr>
                        <a:blipFill>
                          <a:blip r:embed="rId2"/>
                          <a:stretch>
                            <a:fillRect l="-357229" t="-113115" r="-217470" b="-524590"/>
                          </a:stretch>
                        </a:blipFill>
                      </a:tcPr>
                    </a:tc>
                    <a:tc>
                      <a:txBody>
                        <a:bodyPr/>
                        <a:lstStyle/>
                        <a:p>
                          <a:endParaRPr lang="es-MX"/>
                        </a:p>
                      </a:txBody>
                      <a:tcPr>
                        <a:blipFill>
                          <a:blip r:embed="rId2"/>
                          <a:stretch>
                            <a:fillRect l="-807447" t="-113115" r="-284043" b="-524590"/>
                          </a:stretch>
                        </a:blipFill>
                      </a:tcPr>
                    </a:tc>
                    <a:tc>
                      <a:txBody>
                        <a:bodyPr/>
                        <a:lstStyle/>
                        <a:p>
                          <a:pPr algn="ctr"/>
                          <a:r>
                            <a:rPr lang="es-MX" dirty="0" err="1"/>
                            <a:t>Ld</a:t>
                          </a:r>
                          <a:endParaRPr lang="es-MX" dirty="0"/>
                        </a:p>
                      </a:txBody>
                      <a:tcPr/>
                    </a:tc>
                    <a:extLst>
                      <a:ext uri="{0D108BD9-81ED-4DB2-BD59-A6C34878D82A}">
                        <a16:rowId xmlns:a16="http://schemas.microsoft.com/office/drawing/2014/main" val="123009686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213115" r="-1290141" b="-4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5/2</a:t>
                          </a:r>
                        </a:p>
                      </a:txBody>
                      <a:tcPr/>
                    </a:tc>
                    <a:tc>
                      <a:txBody>
                        <a:bodyPr/>
                        <a:lstStyle/>
                        <a:p>
                          <a:pPr algn="ctr"/>
                          <a:r>
                            <a:rPr lang="es-MX" dirty="0"/>
                            <a:t>½</a:t>
                          </a:r>
                        </a:p>
                      </a:txBody>
                      <a:tcPr/>
                    </a:tc>
                    <a:tc>
                      <a:txBody>
                        <a:bodyPr/>
                        <a:lstStyle/>
                        <a:p>
                          <a:pPr algn="ctr"/>
                          <a:r>
                            <a:rPr lang="es-MX" dirty="0"/>
                            <a:t>12</a:t>
                          </a:r>
                        </a:p>
                      </a:txBody>
                      <a:tcPr/>
                    </a:tc>
                    <a:extLst>
                      <a:ext uri="{0D108BD9-81ED-4DB2-BD59-A6C34878D82A}">
                        <a16:rowId xmlns:a16="http://schemas.microsoft.com/office/drawing/2014/main" val="22364801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313115" r="-1290141" b="-324590"/>
                          </a:stretch>
                        </a:blipFill>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-1/2</a:t>
                          </a:r>
                        </a:p>
                      </a:txBody>
                      <a:tcPr/>
                    </a:tc>
                    <a:tc>
                      <a:txBody>
                        <a:bodyPr/>
                        <a:lstStyle/>
                        <a:p>
                          <a:pPr algn="ctr"/>
                          <a:r>
                            <a:rPr lang="es-MX" dirty="0"/>
                            <a:t>½</a:t>
                          </a:r>
                        </a:p>
                      </a:txBody>
                      <a:tcPr/>
                    </a:tc>
                    <a:tc>
                      <a:txBody>
                        <a:bodyPr/>
                        <a:lstStyle/>
                        <a:p>
                          <a:pPr algn="ctr"/>
                          <a:r>
                            <a:rPr lang="es-MX" dirty="0"/>
                            <a:t>6</a:t>
                          </a:r>
                        </a:p>
                      </a:txBody>
                      <a:tcPr/>
                    </a:tc>
                    <a:extLst>
                      <a:ext uri="{0D108BD9-81ED-4DB2-BD59-A6C34878D82A}">
                        <a16:rowId xmlns:a16="http://schemas.microsoft.com/office/drawing/2014/main" val="36207967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413115" r="-1290141" b="-224590"/>
                          </a:stretch>
                        </a:blipFill>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5/2</a:t>
                          </a:r>
                        </a:p>
                      </a:txBody>
                      <a:tcPr/>
                    </a:tc>
                    <a:tc>
                      <a:txBody>
                        <a:bodyPr/>
                        <a:lstStyle/>
                        <a:p>
                          <a:pPr algn="ctr"/>
                          <a:r>
                            <a:rPr lang="es-MX" dirty="0"/>
                            <a:t>½</a:t>
                          </a:r>
                        </a:p>
                      </a:txBody>
                      <a:tcPr/>
                    </a:tc>
                    <a:tc>
                      <a:txBody>
                        <a:bodyPr/>
                        <a:lstStyle/>
                        <a:p>
                          <a:pPr algn="ctr"/>
                          <a:r>
                            <a:rPr lang="es-MX" dirty="0"/>
                            <a:t>15</a:t>
                          </a:r>
                        </a:p>
                      </a:txBody>
                      <a:tcPr/>
                    </a:tc>
                    <a:extLst>
                      <a:ext uri="{0D108BD9-81ED-4DB2-BD59-A6C34878D82A}">
                        <a16:rowId xmlns:a16="http://schemas.microsoft.com/office/drawing/2014/main" val="126334627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a:t>0</a:t>
                          </a:r>
                        </a:p>
                      </a:txBody>
                      <a:tcPr/>
                    </a:tc>
                    <a:tc>
                      <a:txBody>
                        <a:bodyPr/>
                        <a:lstStyle/>
                        <a:p>
                          <a:endParaRPr lang="es-MX"/>
                        </a:p>
                      </a:txBody>
                      <a:tcPr>
                        <a:blipFill>
                          <a:blip r:embed="rId2"/>
                          <a:stretch>
                            <a:fillRect l="-187324" t="-513115" r="-1290141" b="-124590"/>
                          </a:stretch>
                        </a:blipFill>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-1</a:t>
                          </a:r>
                        </a:p>
                      </a:txBody>
                      <a:tcPr/>
                    </a:tc>
                    <a:tc>
                      <a:txBody>
                        <a:bodyPr/>
                        <a:lstStyle/>
                        <a:p>
                          <a:pPr algn="ctr"/>
                          <a:r>
                            <a:rPr lang="es-MX" dirty="0"/>
                            <a:t>0</a:t>
                          </a:r>
                        </a:p>
                      </a:txBody>
                      <a:tcPr/>
                    </a:tc>
                    <a:tc>
                      <a:txBody>
                        <a:bodyPr/>
                        <a:lstStyle/>
                        <a:p>
                          <a:pPr algn="ctr"/>
                          <a:r>
                            <a:rPr lang="es-MX" dirty="0"/>
                            <a:t>6</a:t>
                          </a:r>
                        </a:p>
                      </a:txBody>
                      <a:tcPr/>
                    </a:tc>
                    <a:extLst>
                      <a:ext uri="{0D108BD9-81ED-4DB2-BD59-A6C34878D82A}">
                        <a16:rowId xmlns:a16="http://schemas.microsoft.com/office/drawing/2014/main" val="1524894246"/>
                      </a:ext>
                    </a:extLst>
                  </a:tr>
                  <a:tr h="370840">
                    <a:tc>
                      <a:txBody>
                        <a:bodyPr/>
                        <a:lstStyle/>
                        <a:p>
                          <a:endParaRPr lang="es-MX"/>
                        </a:p>
                      </a:txBody>
                      <a:tcPr>
                        <a:blipFill>
                          <a:blip r:embed="rId2"/>
                          <a:stretch>
                            <a:fillRect l="-758" t="-613115" r="-747727" b="-24590"/>
                          </a:stretch>
                        </a:blipFill>
                      </a:tcPr>
                    </a:tc>
                    <a:tc>
                      <a:txBody>
                        <a:bodyPr/>
                        <a:lstStyle/>
                        <a:p>
                          <a:pPr algn="ctr"/>
                          <a:r>
                            <a:rPr lang="es-MX" dirty="0"/>
                            <a:t>z</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0</a:t>
                          </a:r>
                        </a:p>
                      </a:txBody>
                      <a:tcPr/>
                    </a:tc>
                    <a:tc>
                      <a:txBody>
                        <a:bodyPr/>
                        <a:lstStyle/>
                        <a:p>
                          <a:pPr algn="ctr"/>
                          <a:r>
                            <a:rPr lang="es-MX" dirty="0"/>
                            <a:t>-5</a:t>
                          </a:r>
                        </a:p>
                      </a:txBody>
                      <a:tcPr/>
                    </a:tc>
                    <a:tc>
                      <a:txBody>
                        <a:bodyPr/>
                        <a:lstStyle/>
                        <a:p>
                          <a:pPr algn="ctr"/>
                          <a:r>
                            <a:rPr lang="es-MX" dirty="0"/>
                            <a:t>-2</a:t>
                          </a:r>
                        </a:p>
                      </a:txBody>
                      <a:tcPr/>
                    </a:tc>
                    <a:tc>
                      <a:txBody>
                        <a:bodyPr/>
                        <a:lstStyle/>
                        <a:p>
                          <a:pPr algn="ctr"/>
                          <a:r>
                            <a:rPr lang="es-MX" dirty="0"/>
                            <a:t>90</a:t>
                          </a:r>
                        </a:p>
                      </a:txBody>
                      <a:tcPr/>
                    </a:tc>
                    <a:extLst>
                      <a:ext uri="{0D108BD9-81ED-4DB2-BD59-A6C34878D82A}">
                        <a16:rowId xmlns:a16="http://schemas.microsoft.com/office/drawing/2014/main" val="1410335544"/>
                      </a:ext>
                    </a:extLst>
                  </a:tr>
                </a:tbl>
              </a:graphicData>
            </a:graphic>
          </p:graphicFrame>
        </mc:Fallback>
      </mc:AlternateContent>
      <mc:AlternateContent xmlns:mc="http://schemas.openxmlformats.org/markup-compatibility/2006">
        <mc:Choice xmlns:a14="http://schemas.microsoft.com/office/drawing/2010/main" Requires="a14">
          <p:sp>
            <p:nvSpPr>
              <p:cNvPr id="5" name="CuadroTexto 4"/>
              <p:cNvSpPr txBox="1"/>
              <p:nvPr/>
            </p:nvSpPr>
            <p:spPr>
              <a:xfrm>
                <a:off x="2279576" y="3789040"/>
                <a:ext cx="4824536" cy="2308324"/>
              </a:xfrm>
              <a:prstGeom prst="rect">
                <a:avLst/>
              </a:prstGeom>
              <a:noFill/>
            </p:spPr>
            <p:txBody>
              <a:bodyPr wrap="square" rtlCol="0">
                <a:spAutoFit/>
              </a:bodyPr>
              <a:lstStyle/>
              <a:p>
                <a:r>
                  <a:rPr lang="es-MX" dirty="0"/>
                  <a:t>Por lo tanto la solución</a:t>
                </a:r>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𝑥</m:t>
                          </m:r>
                        </m:e>
                        <m:sub>
                          <m:r>
                            <a:rPr lang="es-MX" i="1">
                              <a:latin typeface="Cambria Math" panose="02040503050406030204" pitchFamily="18" charset="0"/>
                            </a:rPr>
                            <m:t>1</m:t>
                          </m:r>
                        </m:sub>
                        <m:sup>
                          <m:r>
                            <a:rPr lang="es-MX" i="1">
                              <a:latin typeface="Cambria Math" panose="02040503050406030204" pitchFamily="18" charset="0"/>
                            </a:rPr>
                            <m:t>∗</m:t>
                          </m:r>
                        </m:sup>
                      </m:sSubSup>
                      <m:r>
                        <a:rPr lang="es-MX" i="1">
                          <a:latin typeface="Cambria Math" panose="02040503050406030204" pitchFamily="18" charset="0"/>
                        </a:rPr>
                        <m:t>=</m:t>
                      </m:r>
                      <m:r>
                        <a:rPr lang="es-MX" i="1">
                          <a:latin typeface="Cambria Math" panose="02040503050406030204" pitchFamily="18" charset="0"/>
                        </a:rPr>
                        <m:t>15</m:t>
                      </m:r>
                    </m:oMath>
                  </m:oMathPara>
                </a14:m>
                <a:endParaRPr lang="es-MX" dirty="0"/>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𝑥</m:t>
                          </m:r>
                        </m:e>
                        <m:sub>
                          <m:r>
                            <a:rPr lang="es-MX" i="1">
                              <a:latin typeface="Cambria Math" panose="02040503050406030204" pitchFamily="18" charset="0"/>
                            </a:rPr>
                            <m:t>2</m:t>
                          </m:r>
                        </m:sub>
                        <m:sup>
                          <m:r>
                            <a:rPr lang="es-MX" i="1">
                              <a:latin typeface="Cambria Math" panose="02040503050406030204" pitchFamily="18" charset="0"/>
                            </a:rPr>
                            <m:t>∗</m:t>
                          </m:r>
                        </m:sup>
                      </m:sSubSup>
                      <m:r>
                        <a:rPr lang="es-MX" i="1">
                          <a:latin typeface="Cambria Math" panose="02040503050406030204" pitchFamily="18" charset="0"/>
                        </a:rPr>
                        <m:t>=</m:t>
                      </m:r>
                      <m:r>
                        <a:rPr lang="es-MX" i="1">
                          <a:latin typeface="Cambria Math" panose="02040503050406030204" pitchFamily="18" charset="0"/>
                        </a:rPr>
                        <m:t>6</m:t>
                      </m:r>
                    </m:oMath>
                  </m:oMathPara>
                </a14:m>
                <a:endParaRPr lang="es-MX" dirty="0"/>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𝑒</m:t>
                          </m:r>
                        </m:e>
                        <m:sub>
                          <m:r>
                            <a:rPr lang="es-MX" i="1">
                              <a:latin typeface="Cambria Math" panose="02040503050406030204" pitchFamily="18" charset="0"/>
                            </a:rPr>
                            <m:t>1</m:t>
                          </m:r>
                        </m:sub>
                        <m:sup>
                          <m:r>
                            <a:rPr lang="es-MX" i="1">
                              <a:latin typeface="Cambria Math" panose="02040503050406030204" pitchFamily="18" charset="0"/>
                            </a:rPr>
                            <m:t>∗</m:t>
                          </m:r>
                        </m:sup>
                      </m:sSubSup>
                      <m:r>
                        <a:rPr lang="es-MX" i="1">
                          <a:latin typeface="Cambria Math" panose="02040503050406030204" pitchFamily="18" charset="0"/>
                        </a:rPr>
                        <m:t>=</m:t>
                      </m:r>
                      <m:r>
                        <a:rPr lang="es-MX" i="1">
                          <a:latin typeface="Cambria Math" panose="02040503050406030204" pitchFamily="18" charset="0"/>
                        </a:rPr>
                        <m:t>6</m:t>
                      </m:r>
                    </m:oMath>
                  </m:oMathPara>
                </a14:m>
                <a:endParaRPr lang="es-MX" dirty="0"/>
              </a:p>
              <a:p>
                <a:pPr/>
                <a14:m>
                  <m:oMathPara xmlns:m="http://schemas.openxmlformats.org/officeDocument/2006/math">
                    <m:oMathParaPr>
                      <m:jc m:val="left"/>
                    </m:oMathParaPr>
                    <m:oMath xmlns:m="http://schemas.openxmlformats.org/officeDocument/2006/math">
                      <m:sSubSup>
                        <m:sSubSupPr>
                          <m:ctrlPr>
                            <a:rPr lang="es-MX" i="1">
                              <a:latin typeface="Cambria Math" panose="02040503050406030204" pitchFamily="18" charset="0"/>
                            </a:rPr>
                          </m:ctrlPr>
                        </m:sSubSupPr>
                        <m:e>
                          <m:r>
                            <a:rPr lang="es-MX" i="1">
                              <a:latin typeface="Cambria Math" panose="02040503050406030204" pitchFamily="18" charset="0"/>
                            </a:rPr>
                            <m:t>𝑒</m:t>
                          </m:r>
                        </m:e>
                        <m:sub>
                          <m:r>
                            <a:rPr lang="es-MX" i="1">
                              <a:latin typeface="Cambria Math" panose="02040503050406030204" pitchFamily="18" charset="0"/>
                            </a:rPr>
                            <m:t>3</m:t>
                          </m:r>
                        </m:sub>
                        <m:sup>
                          <m:r>
                            <a:rPr lang="es-MX" i="1">
                              <a:latin typeface="Cambria Math" panose="02040503050406030204" pitchFamily="18" charset="0"/>
                            </a:rPr>
                            <m:t>∗</m:t>
                          </m:r>
                        </m:sup>
                      </m:sSubSup>
                      <m:r>
                        <a:rPr lang="es-MX" i="1">
                          <a:latin typeface="Cambria Math" panose="02040503050406030204" pitchFamily="18" charset="0"/>
                        </a:rPr>
                        <m:t>=1</m:t>
                      </m:r>
                      <m:r>
                        <a:rPr lang="es-MX" i="1">
                          <a:latin typeface="Cambria Math" panose="02040503050406030204" pitchFamily="18" charset="0"/>
                        </a:rPr>
                        <m:t>2</m:t>
                      </m:r>
                    </m:oMath>
                  </m:oMathPara>
                </a14:m>
                <a:endParaRPr lang="es-MX" dirty="0"/>
              </a:p>
              <a:p>
                <a:pPr/>
                <a14:m>
                  <m:oMathPara xmlns:m="http://schemas.openxmlformats.org/officeDocument/2006/math">
                    <m:oMathParaPr>
                      <m:jc m:val="left"/>
                    </m:oMathParaPr>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𝑧</m:t>
                          </m:r>
                        </m:e>
                        <m:sup>
                          <m:r>
                            <a:rPr lang="es-MX" i="1">
                              <a:latin typeface="Cambria Math" panose="02040503050406030204" pitchFamily="18" charset="0"/>
                            </a:rPr>
                            <m:t>∗</m:t>
                          </m:r>
                        </m:sup>
                      </m:sSup>
                      <m:r>
                        <a:rPr lang="es-MX" i="1">
                          <a:latin typeface="Cambria Math" panose="02040503050406030204" pitchFamily="18" charset="0"/>
                        </a:rPr>
                        <m:t>=</m:t>
                      </m:r>
                      <m:r>
                        <a:rPr lang="es-MX" i="1">
                          <a:latin typeface="Cambria Math" panose="02040503050406030204" pitchFamily="18" charset="0"/>
                        </a:rPr>
                        <m:t>90</m:t>
                      </m:r>
                    </m:oMath>
                  </m:oMathPara>
                </a14:m>
                <a:endParaRPr lang="es-MX" dirty="0"/>
              </a:p>
              <a:p>
                <a:endParaRPr lang="es-MX" dirty="0"/>
              </a:p>
              <a:p>
                <a:r>
                  <a:rPr lang="es-MX" dirty="0"/>
                  <a:t> </a:t>
                </a:r>
              </a:p>
            </p:txBody>
          </p:sp>
        </mc:Choice>
        <mc:Fallback>
          <p:sp>
            <p:nvSpPr>
              <p:cNvPr id="5" name="CuadroTexto 4"/>
              <p:cNvSpPr txBox="1">
                <a:spLocks noRot="1" noChangeAspect="1" noMove="1" noResize="1" noEditPoints="1" noAdjustHandles="1" noChangeArrowheads="1" noChangeShapeType="1" noTextEdit="1"/>
              </p:cNvSpPr>
              <p:nvPr/>
            </p:nvSpPr>
            <p:spPr>
              <a:xfrm>
                <a:off x="2279576" y="3789040"/>
                <a:ext cx="4824536" cy="2308324"/>
              </a:xfrm>
              <a:prstGeom prst="rect">
                <a:avLst/>
              </a:prstGeom>
              <a:blipFill>
                <a:blip r:embed="rId3"/>
                <a:stretch>
                  <a:fillRect l="-1138" t="-1587"/>
                </a:stretch>
              </a:blipFill>
            </p:spPr>
            <p:txBody>
              <a:bodyPr/>
              <a:lstStyle/>
              <a:p>
                <a:r>
                  <a:rPr lang="es-MX">
                    <a:noFill/>
                  </a:rPr>
                  <a:t> </a:t>
                </a:r>
              </a:p>
            </p:txBody>
          </p:sp>
        </mc:Fallback>
      </mc:AlternateContent>
    </p:spTree>
    <p:extLst>
      <p:ext uri="{BB962C8B-B14F-4D97-AF65-F5344CB8AC3E}">
        <p14:creationId xmlns:p14="http://schemas.microsoft.com/office/powerpoint/2010/main" val="211674287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Práctica</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a:t>Resolver el siguiente problema:</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𝑀𝑖𝑛</m:t>
                      </m:r>
                      <m:r>
                        <a:rPr lang="es-MX" b="0" i="1" smtClean="0">
                          <a:latin typeface="Cambria Math" panose="02040503050406030204" pitchFamily="18" charset="0"/>
                        </a:rPr>
                        <m:t> </m:t>
                      </m:r>
                      <m:r>
                        <a:rPr lang="es-MX" b="0" i="1" smtClean="0">
                          <a:latin typeface="Cambria Math" panose="02040503050406030204" pitchFamily="18" charset="0"/>
                        </a:rPr>
                        <m:t>𝑧</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4</m:t>
                          </m:r>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oMath>
                  </m:oMathPara>
                </a14:m>
                <a:endParaRPr lang="es-MX" dirty="0"/>
              </a:p>
              <a:p>
                <a:pPr marL="0" indent="0">
                  <a:buNone/>
                </a:pPr>
                <a:r>
                  <a:rPr lang="es-MX" dirty="0"/>
                  <a:t>s.a.</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3</m:t>
                          </m:r>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rPr>
                        <m:t>=3</m:t>
                      </m:r>
                    </m:oMath>
                  </m:oMathPara>
                </a14:m>
                <a:endParaRPr lang="es-MX" b="0" dirty="0"/>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4</m:t>
                          </m:r>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+3</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≥6</m:t>
                      </m:r>
                    </m:oMath>
                  </m:oMathPara>
                </a14:m>
                <a:endParaRPr lang="es-MX" b="0" dirty="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𝑥</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2</m:t>
                          </m:r>
                          <m:r>
                            <a:rPr lang="es-MX" b="0" i="1" smtClean="0">
                              <a:latin typeface="Cambria Math" panose="02040503050406030204" pitchFamily="18" charset="0"/>
                            </a:rPr>
                            <m:t>𝑥</m:t>
                          </m:r>
                        </m:e>
                        <m:sub>
                          <m:r>
                            <a:rPr lang="es-MX" b="0" i="1" smtClean="0">
                              <a:latin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≤4</m:t>
                      </m:r>
                    </m:oMath>
                  </m:oMathPara>
                </a14:m>
                <a:endParaRPr lang="es-MX" dirty="0"/>
              </a:p>
              <a:p>
                <a:pPr marL="0" indent="0">
                  <a:buNone/>
                </a:pPr>
                <a:r>
                  <a:rPr lang="es-MX" dirty="0"/>
                  <a:t>Con:</a:t>
                </a:r>
              </a:p>
              <a:p>
                <a:pPr marL="0" indent="0">
                  <a:buNone/>
                </a:pPr>
                <a14:m>
                  <m:oMathPara xmlns:m="http://schemas.openxmlformats.org/officeDocument/2006/math">
                    <m:oMathParaPr>
                      <m:jc m:val="left"/>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1</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2</m:t>
                          </m:r>
                        </m:sub>
                      </m:sSub>
                      <m:r>
                        <a:rPr lang="es-MX" i="1">
                          <a:latin typeface="Cambria Math" panose="02040503050406030204" pitchFamily="18" charset="0"/>
                          <a:ea typeface="Cambria Math" panose="02040503050406030204" pitchFamily="18" charset="0"/>
                        </a:rPr>
                        <m:t>≥0</m:t>
                      </m:r>
                    </m:oMath>
                  </m:oMathPara>
                </a14:m>
                <a:endParaRPr lang="es-MX" dirty="0"/>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1685277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6868</Words>
  <Application>Microsoft Office PowerPoint</Application>
  <PresentationFormat>Panorámica</PresentationFormat>
  <Paragraphs>2139</Paragraphs>
  <Slides>153</Slides>
  <Notes>1</Notes>
  <HiddenSlides>1</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153</vt:i4>
      </vt:variant>
    </vt:vector>
  </HeadingPairs>
  <TitlesOfParts>
    <vt:vector size="162" baseType="lpstr">
      <vt:lpstr>Arial</vt:lpstr>
      <vt:lpstr>Calibri</vt:lpstr>
      <vt:lpstr>Cambria Math</vt:lpstr>
      <vt:lpstr>Constantia</vt:lpstr>
      <vt:lpstr>Tahoma</vt:lpstr>
      <vt:lpstr>Times New Roman</vt:lpstr>
      <vt:lpstr>TimesTen-Roman</vt:lpstr>
      <vt:lpstr>Wingdings 2</vt:lpstr>
      <vt:lpstr>Flujo</vt:lpstr>
      <vt:lpstr>Universidad Autónoma del Estado de México Modelos de programación lineal</vt:lpstr>
      <vt:lpstr>Introducción a la programación lineal</vt:lpstr>
      <vt:lpstr>Presentación de PowerPoint</vt:lpstr>
      <vt:lpstr>Presentación de PowerPoint</vt:lpstr>
      <vt:lpstr>Presentación de PowerPoint</vt:lpstr>
      <vt:lpstr>Presentación de PowerPoint</vt:lpstr>
      <vt:lpstr>Estructura  de un modelo de programación lineal</vt:lpstr>
      <vt:lpstr>Presentación de PowerPoint</vt:lpstr>
      <vt:lpstr>EL MODELO MATEMATICO DE PROGRAMACION LINEAL</vt:lpstr>
      <vt:lpstr>Matricialmente se tiene:</vt:lpstr>
      <vt:lpstr>Los componentes del modelo se pueden identificar así:</vt:lpstr>
      <vt:lpstr>De esta forma el modelo se puede interpretar así:</vt:lpstr>
      <vt:lpstr>De esta forma el modelo se puede interpretar así:</vt:lpstr>
      <vt:lpstr>Planteamiento del Problema</vt:lpstr>
      <vt:lpstr>Solución</vt:lpstr>
      <vt:lpstr>Función Objetivo:</vt:lpstr>
      <vt:lpstr>Restricciones</vt:lpstr>
      <vt:lpstr>Analíticamente </vt:lpstr>
      <vt:lpstr>Analíticamente </vt:lpstr>
      <vt:lpstr>Analíticamente </vt:lpstr>
      <vt:lpstr>Por lo que el modelo se puede expresar como:</vt:lpstr>
      <vt:lpstr>Supuestos o principios a la PL</vt:lpstr>
      <vt:lpstr>Práctica 1</vt:lpstr>
      <vt:lpstr>Práctica 2 </vt:lpstr>
      <vt:lpstr>Presentación de PowerPoint</vt:lpstr>
      <vt:lpstr>Presentación de PowerPoint</vt:lpstr>
      <vt:lpstr>Tarea 2</vt:lpstr>
      <vt:lpstr>Métodos gráfico</vt:lpstr>
      <vt:lpstr>Métodos de la solución de modelos líneas</vt:lpstr>
      <vt:lpstr>Ejemplo</vt:lpstr>
      <vt:lpstr>Paso 2</vt:lpstr>
      <vt:lpstr>Paso 2-2</vt:lpstr>
      <vt:lpstr>Paso 2-3</vt:lpstr>
      <vt:lpstr>Paso 2-4</vt:lpstr>
      <vt:lpstr>Paso 3-1 Graficamos la función objetivo</vt:lpstr>
      <vt:lpstr>Paso 3-2 Graficamos la función objetivo</vt:lpstr>
      <vt:lpstr>Paso 3-4 Graficamos la función objetivo</vt:lpstr>
      <vt:lpstr>Paso 4 Identificamos coordenadas</vt:lpstr>
      <vt:lpstr>Práctica</vt:lpstr>
      <vt:lpstr>Ejemplo de un problema de minimización</vt:lpstr>
      <vt:lpstr>Resolviendo con los pasos descritos anteriormente, tenemos:</vt:lpstr>
      <vt:lpstr>Graficando Z tenemos:</vt:lpstr>
      <vt:lpstr>La solución optima es:</vt:lpstr>
      <vt:lpstr>Conceptos básicos</vt:lpstr>
      <vt:lpstr>Conceptos básicos</vt:lpstr>
      <vt:lpstr>Conceptos básicos</vt:lpstr>
      <vt:lpstr>Tipos de restricciones</vt:lpstr>
      <vt:lpstr>Presentación de PowerPoint</vt:lpstr>
      <vt:lpstr>Presentación de PowerPoint</vt:lpstr>
      <vt:lpstr>Presentación de PowerPoint</vt:lpstr>
      <vt:lpstr>Tipos de soluciones</vt:lpstr>
      <vt:lpstr>Ejemplo de solución Única</vt:lpstr>
      <vt:lpstr>Ejemplo de soluciones óptimas alternativas</vt:lpstr>
      <vt:lpstr>Presentación de PowerPoint</vt:lpstr>
      <vt:lpstr>Ejemplo de PL no factibles</vt:lpstr>
      <vt:lpstr>Presentación de PowerPoint</vt:lpstr>
      <vt:lpstr>Ejemplo de PL no acotado</vt:lpstr>
      <vt:lpstr>Presentación de PowerPoint</vt:lpstr>
      <vt:lpstr>Método Simplex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vt:lpstr>
      <vt:lpstr>Presentación de PowerPoint</vt:lpstr>
      <vt:lpstr>Por lo tanto:</vt:lpstr>
      <vt:lpstr>Presentación de PowerPoint</vt:lpstr>
      <vt:lpstr>Presentación de PowerPoint</vt:lpstr>
      <vt:lpstr>Presentación de PowerPoint</vt:lpstr>
      <vt:lpstr>Presentación de PowerPoint</vt:lpstr>
      <vt:lpstr>Propiedades de una Solución Básica</vt:lpstr>
      <vt:lpstr>Algoritmo Simplex</vt:lpstr>
      <vt:lpstr>Ejemplo:</vt:lpstr>
      <vt:lpstr>Primero se transforma en su forma estándar</vt:lpstr>
      <vt:lpstr>Segundo se alimenta la tabla</vt:lpstr>
      <vt:lpstr>Se calcula el valor de Z</vt:lpstr>
      <vt:lpstr>Se calcula los costos reducidos y los precios duales</vt:lpstr>
      <vt:lpstr>Se escoge en este caso el máximo positivo de los costos reducidos o precios duales para determinar Variable Entrante</vt:lpstr>
      <vt:lpstr>Se calcula el valor de θ</vt:lpstr>
      <vt:lpstr>Se calcula de nuevo el valor de z</vt:lpstr>
      <vt:lpstr>Se calcula de nuevo los costos reducidos y los precios duales</vt:lpstr>
      <vt:lpstr>Presentación de PowerPoint</vt:lpstr>
      <vt:lpstr>Presentación de PowerPoint</vt:lpstr>
      <vt:lpstr>Presentación de PowerPoint</vt:lpstr>
      <vt:lpstr>Práctica</vt:lpstr>
      <vt:lpstr>Método de las dos fases</vt:lpstr>
      <vt:lpstr>Presentación de PowerPoint</vt:lpstr>
      <vt:lpstr>Ejemplo</vt:lpstr>
      <vt:lpstr>Primer paso: Se transforma el modelo en su forma estándar</vt:lpstr>
      <vt:lpstr>Segundo paso:</vt:lpstr>
      <vt:lpstr>Tercer paso se resuelve </vt:lpstr>
      <vt:lpstr>Presentación de PowerPoint</vt:lpstr>
      <vt:lpstr>Cuarto paso se resuelve:  </vt:lpstr>
      <vt:lpstr>Presentación de PowerPoint</vt:lpstr>
      <vt:lpstr>Presentación de PowerPoint</vt:lpstr>
      <vt:lpstr>Práctica</vt:lpstr>
      <vt:lpstr>Dualidad</vt:lpstr>
      <vt:lpstr>Presentación de PowerPoint</vt:lpstr>
      <vt:lpstr>Transformación de un modelo dual</vt:lpstr>
      <vt:lpstr>Presentación de PowerPoint</vt:lpstr>
      <vt:lpstr>Ejemplo</vt:lpstr>
      <vt:lpstr>Solución</vt:lpstr>
      <vt:lpstr>Práctica</vt:lpstr>
      <vt:lpstr>Método dual simplex</vt:lpstr>
      <vt:lpstr>Presentación de PowerPoint</vt:lpstr>
      <vt:lpstr>Presentación de PowerPoint</vt:lpstr>
      <vt:lpstr>Ejemplo:</vt:lpstr>
      <vt:lpstr>Presentación de PowerPoint</vt:lpstr>
      <vt:lpstr>Presentación de PowerPoint</vt:lpstr>
      <vt:lpstr>Presentación de PowerPoint</vt:lpstr>
      <vt:lpstr>Presentación de PowerPoint</vt:lpstr>
      <vt:lpstr>Presentación de PowerPoint</vt:lpstr>
      <vt:lpstr>Practica</vt:lpstr>
      <vt:lpstr>Análisis de Sensibilidad</vt:lpstr>
      <vt:lpstr>Presentación de PowerPoint</vt:lpstr>
      <vt:lpstr>Transporte</vt:lpstr>
      <vt:lpstr>Presentación de PowerPoint</vt:lpstr>
      <vt:lpstr>Formulación de un modelo de transporte</vt:lpstr>
      <vt:lpstr>Presentación de PowerPoint</vt:lpstr>
      <vt:lpstr>El modelo quedaría:</vt:lpstr>
      <vt:lpstr>Presentación de PowerPoint</vt:lpstr>
      <vt:lpstr>Práctica</vt:lpstr>
      <vt:lpstr>Presentación de PowerPoint</vt:lpstr>
      <vt:lpstr>Métodos para obtener la primera solución. Del problema del transporte</vt:lpstr>
      <vt:lpstr>Método de la esquina noroeste</vt:lpstr>
      <vt:lpstr>Método del costo mínimo</vt:lpstr>
      <vt:lpstr>Método de aproximación Vogel</vt:lpstr>
      <vt:lpstr>Presentación de PowerPoint</vt:lpstr>
      <vt:lpstr>Pruebas de factibilidad y optimización</vt:lpstr>
      <vt:lpstr>Ejemplo</vt:lpstr>
      <vt:lpstr>Presentación de PowerPoint</vt:lpstr>
      <vt:lpstr>Paso 1:</vt:lpstr>
      <vt:lpstr>Paso 2 Checamos condición de optimalidad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Práctica</vt:lpstr>
      <vt:lpstr>Modelo de asignación</vt:lpstr>
      <vt:lpstr>Presentación de PowerPoint</vt:lpstr>
      <vt:lpstr>Formulación del modelo de asignación</vt:lpstr>
      <vt:lpstr>Algoritmo de asignación</vt:lpstr>
      <vt:lpstr>Referencias</vt:lpstr>
      <vt:lpstr>Guion explicativo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Teoría del Interés</dc:title>
  <dc:creator>hebercmz@gmail.com</dc:creator>
  <cp:lastModifiedBy>hebercmz@gmail.com</cp:lastModifiedBy>
  <cp:revision>6</cp:revision>
  <dcterms:created xsi:type="dcterms:W3CDTF">2016-10-11T19:54:21Z</dcterms:created>
  <dcterms:modified xsi:type="dcterms:W3CDTF">2016-10-12T00:08:49Z</dcterms:modified>
</cp:coreProperties>
</file>