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5"/>
  </p:notesMasterIdLst>
  <p:sldIdLst>
    <p:sldId id="270" r:id="rId2"/>
    <p:sldId id="289" r:id="rId3"/>
    <p:sldId id="290" r:id="rId4"/>
    <p:sldId id="271" r:id="rId5"/>
    <p:sldId id="288" r:id="rId6"/>
    <p:sldId id="259" r:id="rId7"/>
    <p:sldId id="260" r:id="rId8"/>
    <p:sldId id="267" r:id="rId9"/>
    <p:sldId id="291" r:id="rId10"/>
    <p:sldId id="262" r:id="rId11"/>
    <p:sldId id="263" r:id="rId12"/>
    <p:sldId id="268" r:id="rId13"/>
    <p:sldId id="264" r:id="rId14"/>
    <p:sldId id="265" r:id="rId15"/>
    <p:sldId id="292" r:id="rId16"/>
    <p:sldId id="266" r:id="rId17"/>
    <p:sldId id="295" r:id="rId18"/>
    <p:sldId id="296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6" r:id="rId32"/>
    <p:sldId id="287" r:id="rId33"/>
    <p:sldId id="297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38A14A1-269F-47B6-9006-2EF8F50EE94D}">
          <p14:sldIdLst>
            <p14:sldId id="270"/>
            <p14:sldId id="289"/>
            <p14:sldId id="290"/>
            <p14:sldId id="271"/>
            <p14:sldId id="288"/>
            <p14:sldId id="259"/>
            <p14:sldId id="260"/>
          </p14:sldIdLst>
        </p14:section>
        <p14:section name="Sección sin título" id="{0229E74B-C04F-470B-AB89-0ABE2621B33C}">
          <p14:sldIdLst>
            <p14:sldId id="267"/>
            <p14:sldId id="291"/>
            <p14:sldId id="262"/>
            <p14:sldId id="263"/>
            <p14:sldId id="268"/>
            <p14:sldId id="264"/>
            <p14:sldId id="265"/>
            <p14:sldId id="292"/>
            <p14:sldId id="266"/>
            <p14:sldId id="295"/>
            <p14:sldId id="296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6"/>
            <p14:sldId id="287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19FF3-7CDE-42CD-9A60-1E1C32599AFA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5726356-56AF-4D6F-A4ED-8EA7AB2C758D}">
      <dgm:prSet phldrT="[Texto]"/>
      <dgm:spPr/>
      <dgm:t>
        <a:bodyPr/>
        <a:lstStyle/>
        <a:p>
          <a:r>
            <a:rPr lang="es-MX" dirty="0" smtClean="0">
              <a:solidFill>
                <a:srgbClr val="C00000"/>
              </a:solidFill>
            </a:rPr>
            <a:t>UC I Antecedentes históricos de la Psicología de los grupos</a:t>
          </a:r>
          <a:endParaRPr lang="es-MX" dirty="0">
            <a:solidFill>
              <a:srgbClr val="C00000"/>
            </a:solidFill>
          </a:endParaRPr>
        </a:p>
      </dgm:t>
    </dgm:pt>
    <dgm:pt modelId="{DFC8A023-2CDA-42A5-A89E-F9142F638E79}" type="parTrans" cxnId="{9EF0DEDD-BCCB-4736-A7D4-4B01DF1E1E61}">
      <dgm:prSet/>
      <dgm:spPr/>
      <dgm:t>
        <a:bodyPr/>
        <a:lstStyle/>
        <a:p>
          <a:endParaRPr lang="es-MX"/>
        </a:p>
      </dgm:t>
    </dgm:pt>
    <dgm:pt modelId="{E7198BC2-5AA0-4FF8-A162-462963AE1F5D}" type="sibTrans" cxnId="{9EF0DEDD-BCCB-4736-A7D4-4B01DF1E1E61}">
      <dgm:prSet/>
      <dgm:spPr/>
      <dgm:t>
        <a:bodyPr/>
        <a:lstStyle/>
        <a:p>
          <a:endParaRPr lang="es-MX"/>
        </a:p>
      </dgm:t>
    </dgm:pt>
    <dgm:pt modelId="{0D36990D-1AB1-4AD4-A488-47872A1D1DB3}">
      <dgm:prSet phldrT="[Texto]"/>
      <dgm:spPr/>
      <dgm:t>
        <a:bodyPr/>
        <a:lstStyle/>
        <a:p>
          <a:r>
            <a:rPr lang="es-MX" dirty="0" smtClean="0"/>
            <a:t>UC II</a:t>
          </a:r>
        </a:p>
        <a:p>
          <a:r>
            <a:rPr lang="es-MX" dirty="0" smtClean="0"/>
            <a:t>Estructura y funcionamiento del grupo</a:t>
          </a:r>
          <a:endParaRPr lang="es-MX" dirty="0"/>
        </a:p>
      </dgm:t>
    </dgm:pt>
    <dgm:pt modelId="{CB57FC59-8784-449D-8041-5FC66A638E8E}" type="parTrans" cxnId="{B22F8786-6D1D-4583-9746-B3D773B77E05}">
      <dgm:prSet/>
      <dgm:spPr/>
      <dgm:t>
        <a:bodyPr/>
        <a:lstStyle/>
        <a:p>
          <a:endParaRPr lang="es-MX"/>
        </a:p>
      </dgm:t>
    </dgm:pt>
    <dgm:pt modelId="{B05A0114-7D4D-46F7-B72E-E27767125FB9}" type="sibTrans" cxnId="{B22F8786-6D1D-4583-9746-B3D773B77E05}">
      <dgm:prSet/>
      <dgm:spPr/>
      <dgm:t>
        <a:bodyPr/>
        <a:lstStyle/>
        <a:p>
          <a:endParaRPr lang="es-MX"/>
        </a:p>
      </dgm:t>
    </dgm:pt>
    <dgm:pt modelId="{B9E7FAFE-91FD-4FD3-97EF-5E87FBA18B51}">
      <dgm:prSet phldrT="[Texto]"/>
      <dgm:spPr/>
      <dgm:t>
        <a:bodyPr/>
        <a:lstStyle/>
        <a:p>
          <a:r>
            <a:rPr lang="es-MX" dirty="0" smtClean="0"/>
            <a:t>UC III</a:t>
          </a:r>
        </a:p>
        <a:p>
          <a:r>
            <a:rPr lang="es-MX" dirty="0" smtClean="0"/>
            <a:t>Niveles de intervención a partir de la psicología social</a:t>
          </a:r>
          <a:endParaRPr lang="es-MX" dirty="0"/>
        </a:p>
      </dgm:t>
    </dgm:pt>
    <dgm:pt modelId="{8AD2DF2C-442F-45C1-8284-646CF421178E}" type="parTrans" cxnId="{4AA10655-BC9E-4939-A25B-85270C3048A3}">
      <dgm:prSet/>
      <dgm:spPr/>
      <dgm:t>
        <a:bodyPr/>
        <a:lstStyle/>
        <a:p>
          <a:endParaRPr lang="es-MX"/>
        </a:p>
      </dgm:t>
    </dgm:pt>
    <dgm:pt modelId="{6F339F5D-3F97-4190-94C3-C6361E9BC56B}" type="sibTrans" cxnId="{4AA10655-BC9E-4939-A25B-85270C3048A3}">
      <dgm:prSet/>
      <dgm:spPr/>
      <dgm:t>
        <a:bodyPr/>
        <a:lstStyle/>
        <a:p>
          <a:endParaRPr lang="es-MX"/>
        </a:p>
      </dgm:t>
    </dgm:pt>
    <dgm:pt modelId="{DE56EAFD-07B0-4D36-8DBF-9F370C0C0797}" type="pres">
      <dgm:prSet presAssocID="{1F019FF3-7CDE-42CD-9A60-1E1C32599AF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C133F7-1ECF-40CC-A18E-E49F879FFB9C}" type="pres">
      <dgm:prSet presAssocID="{45726356-56AF-4D6F-A4ED-8EA7AB2C758D}" presName="dummy" presStyleCnt="0"/>
      <dgm:spPr/>
    </dgm:pt>
    <dgm:pt modelId="{4377455D-1B89-4A29-A1A2-E9256119577D}" type="pres">
      <dgm:prSet presAssocID="{45726356-56AF-4D6F-A4ED-8EA7AB2C758D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FCEC35-A63C-4A35-B0CB-3938EECD32FB}" type="pres">
      <dgm:prSet presAssocID="{E7198BC2-5AA0-4FF8-A162-462963AE1F5D}" presName="sibTrans" presStyleLbl="node1" presStyleIdx="0" presStyleCnt="3"/>
      <dgm:spPr/>
      <dgm:t>
        <a:bodyPr/>
        <a:lstStyle/>
        <a:p>
          <a:endParaRPr lang="es-MX"/>
        </a:p>
      </dgm:t>
    </dgm:pt>
    <dgm:pt modelId="{BBF9F46D-780A-43F0-8602-14699D471FCA}" type="pres">
      <dgm:prSet presAssocID="{0D36990D-1AB1-4AD4-A488-47872A1D1DB3}" presName="dummy" presStyleCnt="0"/>
      <dgm:spPr/>
    </dgm:pt>
    <dgm:pt modelId="{81D312AC-9F47-412C-86DC-8D05F500CA70}" type="pres">
      <dgm:prSet presAssocID="{0D36990D-1AB1-4AD4-A488-47872A1D1DB3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09174-B95E-4B97-9FA9-5DA6DF3EC504}" type="pres">
      <dgm:prSet presAssocID="{B05A0114-7D4D-46F7-B72E-E27767125FB9}" presName="sibTrans" presStyleLbl="node1" presStyleIdx="1" presStyleCnt="3"/>
      <dgm:spPr/>
      <dgm:t>
        <a:bodyPr/>
        <a:lstStyle/>
        <a:p>
          <a:endParaRPr lang="es-MX"/>
        </a:p>
      </dgm:t>
    </dgm:pt>
    <dgm:pt modelId="{F6516167-3074-43EE-A975-8D8708FBEACC}" type="pres">
      <dgm:prSet presAssocID="{B9E7FAFE-91FD-4FD3-97EF-5E87FBA18B51}" presName="dummy" presStyleCnt="0"/>
      <dgm:spPr/>
    </dgm:pt>
    <dgm:pt modelId="{4DA87F57-C8A1-4B34-8DA1-D536C6AF59C3}" type="pres">
      <dgm:prSet presAssocID="{B9E7FAFE-91FD-4FD3-97EF-5E87FBA18B51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3B9DE7-DF1A-4146-A5D0-B01A36543DE6}" type="pres">
      <dgm:prSet presAssocID="{6F339F5D-3F97-4190-94C3-C6361E9BC56B}" presName="sibTrans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B48BA25B-EC5B-4171-9012-58DB859E7EEA}" type="presOf" srcId="{B05A0114-7D4D-46F7-B72E-E27767125FB9}" destId="{3EF09174-B95E-4B97-9FA9-5DA6DF3EC504}" srcOrd="0" destOrd="0" presId="urn:microsoft.com/office/officeart/2005/8/layout/cycle1"/>
    <dgm:cxn modelId="{9EF0DEDD-BCCB-4736-A7D4-4B01DF1E1E61}" srcId="{1F019FF3-7CDE-42CD-9A60-1E1C32599AFA}" destId="{45726356-56AF-4D6F-A4ED-8EA7AB2C758D}" srcOrd="0" destOrd="0" parTransId="{DFC8A023-2CDA-42A5-A89E-F9142F638E79}" sibTransId="{E7198BC2-5AA0-4FF8-A162-462963AE1F5D}"/>
    <dgm:cxn modelId="{61432605-2D31-4BE4-B8E9-FE8F3350B451}" type="presOf" srcId="{45726356-56AF-4D6F-A4ED-8EA7AB2C758D}" destId="{4377455D-1B89-4A29-A1A2-E9256119577D}" srcOrd="0" destOrd="0" presId="urn:microsoft.com/office/officeart/2005/8/layout/cycle1"/>
    <dgm:cxn modelId="{17768D5B-1415-4867-8135-BC1E08CE11A4}" type="presOf" srcId="{1F019FF3-7CDE-42CD-9A60-1E1C32599AFA}" destId="{DE56EAFD-07B0-4D36-8DBF-9F370C0C0797}" srcOrd="0" destOrd="0" presId="urn:microsoft.com/office/officeart/2005/8/layout/cycle1"/>
    <dgm:cxn modelId="{D7877641-9BC1-483A-B602-F25261B83248}" type="presOf" srcId="{E7198BC2-5AA0-4FF8-A162-462963AE1F5D}" destId="{79FCEC35-A63C-4A35-B0CB-3938EECD32FB}" srcOrd="0" destOrd="0" presId="urn:microsoft.com/office/officeart/2005/8/layout/cycle1"/>
    <dgm:cxn modelId="{63B3D362-4AC7-4B6D-9DEB-C23709ADCE62}" type="presOf" srcId="{6F339F5D-3F97-4190-94C3-C6361E9BC56B}" destId="{463B9DE7-DF1A-4146-A5D0-B01A36543DE6}" srcOrd="0" destOrd="0" presId="urn:microsoft.com/office/officeart/2005/8/layout/cycle1"/>
    <dgm:cxn modelId="{B22F8786-6D1D-4583-9746-B3D773B77E05}" srcId="{1F019FF3-7CDE-42CD-9A60-1E1C32599AFA}" destId="{0D36990D-1AB1-4AD4-A488-47872A1D1DB3}" srcOrd="1" destOrd="0" parTransId="{CB57FC59-8784-449D-8041-5FC66A638E8E}" sibTransId="{B05A0114-7D4D-46F7-B72E-E27767125FB9}"/>
    <dgm:cxn modelId="{4AA10655-BC9E-4939-A25B-85270C3048A3}" srcId="{1F019FF3-7CDE-42CD-9A60-1E1C32599AFA}" destId="{B9E7FAFE-91FD-4FD3-97EF-5E87FBA18B51}" srcOrd="2" destOrd="0" parTransId="{8AD2DF2C-442F-45C1-8284-646CF421178E}" sibTransId="{6F339F5D-3F97-4190-94C3-C6361E9BC56B}"/>
    <dgm:cxn modelId="{5FE6E771-6989-4DB9-8E18-968C04642063}" type="presOf" srcId="{0D36990D-1AB1-4AD4-A488-47872A1D1DB3}" destId="{81D312AC-9F47-412C-86DC-8D05F500CA70}" srcOrd="0" destOrd="0" presId="urn:microsoft.com/office/officeart/2005/8/layout/cycle1"/>
    <dgm:cxn modelId="{4A8EBA2C-B958-4526-B5B6-72C2A9FA2185}" type="presOf" srcId="{B9E7FAFE-91FD-4FD3-97EF-5E87FBA18B51}" destId="{4DA87F57-C8A1-4B34-8DA1-D536C6AF59C3}" srcOrd="0" destOrd="0" presId="urn:microsoft.com/office/officeart/2005/8/layout/cycle1"/>
    <dgm:cxn modelId="{528171F7-EBFA-4121-9E9D-D5B7443244B0}" type="presParOf" srcId="{DE56EAFD-07B0-4D36-8DBF-9F370C0C0797}" destId="{F0C133F7-1ECF-40CC-A18E-E49F879FFB9C}" srcOrd="0" destOrd="0" presId="urn:microsoft.com/office/officeart/2005/8/layout/cycle1"/>
    <dgm:cxn modelId="{F9B2450E-0891-4A29-A4E1-00F6DF778907}" type="presParOf" srcId="{DE56EAFD-07B0-4D36-8DBF-9F370C0C0797}" destId="{4377455D-1B89-4A29-A1A2-E9256119577D}" srcOrd="1" destOrd="0" presId="urn:microsoft.com/office/officeart/2005/8/layout/cycle1"/>
    <dgm:cxn modelId="{EEEB19BD-052E-4BD6-AE39-A42BAC9A3593}" type="presParOf" srcId="{DE56EAFD-07B0-4D36-8DBF-9F370C0C0797}" destId="{79FCEC35-A63C-4A35-B0CB-3938EECD32FB}" srcOrd="2" destOrd="0" presId="urn:microsoft.com/office/officeart/2005/8/layout/cycle1"/>
    <dgm:cxn modelId="{C9312165-DCE1-442D-833F-792E2EA4D66E}" type="presParOf" srcId="{DE56EAFD-07B0-4D36-8DBF-9F370C0C0797}" destId="{BBF9F46D-780A-43F0-8602-14699D471FCA}" srcOrd="3" destOrd="0" presId="urn:microsoft.com/office/officeart/2005/8/layout/cycle1"/>
    <dgm:cxn modelId="{9AE7510D-8B4F-4871-8037-9121B9DB6723}" type="presParOf" srcId="{DE56EAFD-07B0-4D36-8DBF-9F370C0C0797}" destId="{81D312AC-9F47-412C-86DC-8D05F500CA70}" srcOrd="4" destOrd="0" presId="urn:microsoft.com/office/officeart/2005/8/layout/cycle1"/>
    <dgm:cxn modelId="{F19E4A2F-E515-4475-BCF3-06D43408A191}" type="presParOf" srcId="{DE56EAFD-07B0-4D36-8DBF-9F370C0C0797}" destId="{3EF09174-B95E-4B97-9FA9-5DA6DF3EC504}" srcOrd="5" destOrd="0" presId="urn:microsoft.com/office/officeart/2005/8/layout/cycle1"/>
    <dgm:cxn modelId="{A68508E7-B214-4071-B90F-D6106815FFEC}" type="presParOf" srcId="{DE56EAFD-07B0-4D36-8DBF-9F370C0C0797}" destId="{F6516167-3074-43EE-A975-8D8708FBEACC}" srcOrd="6" destOrd="0" presId="urn:microsoft.com/office/officeart/2005/8/layout/cycle1"/>
    <dgm:cxn modelId="{BE8B257C-888C-4B6F-83EF-3081E7B1B356}" type="presParOf" srcId="{DE56EAFD-07B0-4D36-8DBF-9F370C0C0797}" destId="{4DA87F57-C8A1-4B34-8DA1-D536C6AF59C3}" srcOrd="7" destOrd="0" presId="urn:microsoft.com/office/officeart/2005/8/layout/cycle1"/>
    <dgm:cxn modelId="{701553F5-E914-4341-9391-6ECCDDE8770F}" type="presParOf" srcId="{DE56EAFD-07B0-4D36-8DBF-9F370C0C0797}" destId="{463B9DE7-DF1A-4146-A5D0-B01A36543DE6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8CD8A3-D1BF-4303-A6DB-41CE0CDA8E00}" type="doc">
      <dgm:prSet loTypeId="urn:microsoft.com/office/officeart/2009/layout/CircleArrowProcess" loCatId="process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F49718C8-5571-4C20-A2DA-65C638BDD72E}">
      <dgm:prSet phldrT="[Texto]"/>
      <dgm:spPr/>
      <dgm:t>
        <a:bodyPr/>
        <a:lstStyle/>
        <a:p>
          <a:r>
            <a:rPr lang="es-MX" dirty="0" smtClean="0"/>
            <a:t>1er momento</a:t>
          </a:r>
        </a:p>
        <a:p>
          <a:r>
            <a:rPr lang="es-MX" b="1" dirty="0" err="1" smtClean="0"/>
            <a:t>gestaltheorie</a:t>
          </a:r>
          <a:endParaRPr lang="es-MX" b="1" dirty="0"/>
        </a:p>
      </dgm:t>
    </dgm:pt>
    <dgm:pt modelId="{FFD9FEA8-6C3C-42A2-A06E-053E6E667CE7}" type="parTrans" cxnId="{6FEA5AAE-22AE-4075-A6AE-2B0618914995}">
      <dgm:prSet/>
      <dgm:spPr/>
      <dgm:t>
        <a:bodyPr/>
        <a:lstStyle/>
        <a:p>
          <a:endParaRPr lang="es-MX"/>
        </a:p>
      </dgm:t>
    </dgm:pt>
    <dgm:pt modelId="{8ED5132B-568C-431F-90E0-5AB87B6966C8}" type="sibTrans" cxnId="{6FEA5AAE-22AE-4075-A6AE-2B0618914995}">
      <dgm:prSet/>
      <dgm:spPr/>
      <dgm:t>
        <a:bodyPr/>
        <a:lstStyle/>
        <a:p>
          <a:endParaRPr lang="es-MX"/>
        </a:p>
      </dgm:t>
    </dgm:pt>
    <dgm:pt modelId="{F573E08F-73EF-44BD-AA8C-59C20101FD33}">
      <dgm:prSet phldrT="[Texto]"/>
      <dgm:spPr/>
      <dgm:t>
        <a:bodyPr/>
        <a:lstStyle/>
        <a:p>
          <a:r>
            <a:rPr lang="es-MX" dirty="0" smtClean="0"/>
            <a:t>2do momento</a:t>
          </a:r>
        </a:p>
        <a:p>
          <a:r>
            <a:rPr lang="es-MX" b="1" dirty="0" smtClean="0"/>
            <a:t>psicoanálisis</a:t>
          </a:r>
          <a:endParaRPr lang="es-MX" b="1" dirty="0"/>
        </a:p>
      </dgm:t>
    </dgm:pt>
    <dgm:pt modelId="{662F2D61-9F3F-4059-B66B-CD1158524FFF}" type="parTrans" cxnId="{5AFFE981-98BD-4746-834C-148A9DAA4802}">
      <dgm:prSet/>
      <dgm:spPr/>
      <dgm:t>
        <a:bodyPr/>
        <a:lstStyle/>
        <a:p>
          <a:endParaRPr lang="es-MX"/>
        </a:p>
      </dgm:t>
    </dgm:pt>
    <dgm:pt modelId="{15973F1C-76ED-491D-8555-0EF91AD0C248}" type="sibTrans" cxnId="{5AFFE981-98BD-4746-834C-148A9DAA4802}">
      <dgm:prSet/>
      <dgm:spPr/>
      <dgm:t>
        <a:bodyPr/>
        <a:lstStyle/>
        <a:p>
          <a:endParaRPr lang="es-MX"/>
        </a:p>
      </dgm:t>
    </dgm:pt>
    <dgm:pt modelId="{64B6AB75-DB3C-45D0-8F9E-216AFCD0878B}">
      <dgm:prSet phldrT="[Texto]"/>
      <dgm:spPr/>
      <dgm:t>
        <a:bodyPr/>
        <a:lstStyle/>
        <a:p>
          <a:r>
            <a:rPr lang="es-MX" dirty="0" smtClean="0"/>
            <a:t>3er momento</a:t>
          </a:r>
        </a:p>
        <a:p>
          <a:r>
            <a:rPr lang="es-MX" b="1" dirty="0" smtClean="0"/>
            <a:t>Paradigmas teóricos</a:t>
          </a:r>
          <a:endParaRPr lang="es-MX" b="1" dirty="0"/>
        </a:p>
      </dgm:t>
    </dgm:pt>
    <dgm:pt modelId="{D074AA38-FFDA-4694-A852-4856126C8AC7}" type="parTrans" cxnId="{3D2C82A4-283D-4130-A299-DE3946319D4B}">
      <dgm:prSet/>
      <dgm:spPr/>
      <dgm:t>
        <a:bodyPr/>
        <a:lstStyle/>
        <a:p>
          <a:endParaRPr lang="es-MX"/>
        </a:p>
      </dgm:t>
    </dgm:pt>
    <dgm:pt modelId="{EA140D56-4F45-4DDD-A6E3-2B170A657825}" type="sibTrans" cxnId="{3D2C82A4-283D-4130-A299-DE3946319D4B}">
      <dgm:prSet/>
      <dgm:spPr/>
      <dgm:t>
        <a:bodyPr/>
        <a:lstStyle/>
        <a:p>
          <a:endParaRPr lang="es-MX"/>
        </a:p>
      </dgm:t>
    </dgm:pt>
    <dgm:pt modelId="{77EC6298-1B9F-4930-9042-E750906FDD1F}" type="pres">
      <dgm:prSet presAssocID="{578CD8A3-D1BF-4303-A6DB-41CE0CDA8E0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8CE51D6-0569-4057-A650-8C46A9E1828B}" type="pres">
      <dgm:prSet presAssocID="{F49718C8-5571-4C20-A2DA-65C638BDD72E}" presName="Accent1" presStyleCnt="0"/>
      <dgm:spPr/>
    </dgm:pt>
    <dgm:pt modelId="{389B47DA-0711-4CE8-A76E-88B23DD6F2E3}" type="pres">
      <dgm:prSet presAssocID="{F49718C8-5571-4C20-A2DA-65C638BDD72E}" presName="Accent" presStyleLbl="node1" presStyleIdx="0" presStyleCnt="3"/>
      <dgm:spPr/>
    </dgm:pt>
    <dgm:pt modelId="{AB2AD1BA-1A7A-4EE0-8E13-95B10013AC85}" type="pres">
      <dgm:prSet presAssocID="{F49718C8-5571-4C20-A2DA-65C638BDD72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4D1FB-F8F1-416D-9755-FE46559E2B46}" type="pres">
      <dgm:prSet presAssocID="{F573E08F-73EF-44BD-AA8C-59C20101FD33}" presName="Accent2" presStyleCnt="0"/>
      <dgm:spPr/>
    </dgm:pt>
    <dgm:pt modelId="{9680E203-996C-446B-A274-3616CF565943}" type="pres">
      <dgm:prSet presAssocID="{F573E08F-73EF-44BD-AA8C-59C20101FD33}" presName="Accent" presStyleLbl="node1" presStyleIdx="1" presStyleCnt="3"/>
      <dgm:spPr>
        <a:solidFill>
          <a:srgbClr val="C00000">
            <a:alpha val="70000"/>
          </a:srgbClr>
        </a:solidFill>
      </dgm:spPr>
    </dgm:pt>
    <dgm:pt modelId="{E2C17F77-0D8E-43A6-9159-0CFA978075E5}" type="pres">
      <dgm:prSet presAssocID="{F573E08F-73EF-44BD-AA8C-59C20101FD33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A57781-88A2-4AD7-AA0C-9FB20CAFE5C9}" type="pres">
      <dgm:prSet presAssocID="{64B6AB75-DB3C-45D0-8F9E-216AFCD0878B}" presName="Accent3" presStyleCnt="0"/>
      <dgm:spPr/>
    </dgm:pt>
    <dgm:pt modelId="{4BFBBFBB-496F-4CC3-90B5-D29AAD4A0F57}" type="pres">
      <dgm:prSet presAssocID="{64B6AB75-DB3C-45D0-8F9E-216AFCD0878B}" presName="Accent" presStyleLbl="node1" presStyleIdx="2" presStyleCnt="3"/>
      <dgm:spPr>
        <a:solidFill>
          <a:srgbClr val="00B050">
            <a:alpha val="50000"/>
          </a:srgbClr>
        </a:solidFill>
      </dgm:spPr>
    </dgm:pt>
    <dgm:pt modelId="{B2428598-579F-48B7-9C19-4FA8235E7922}" type="pres">
      <dgm:prSet presAssocID="{64B6AB75-DB3C-45D0-8F9E-216AFCD0878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AFFE981-98BD-4746-834C-148A9DAA4802}" srcId="{578CD8A3-D1BF-4303-A6DB-41CE0CDA8E00}" destId="{F573E08F-73EF-44BD-AA8C-59C20101FD33}" srcOrd="1" destOrd="0" parTransId="{662F2D61-9F3F-4059-B66B-CD1158524FFF}" sibTransId="{15973F1C-76ED-491D-8555-0EF91AD0C248}"/>
    <dgm:cxn modelId="{F017CC5F-095C-450A-A357-D6D5AACB14DD}" type="presOf" srcId="{F573E08F-73EF-44BD-AA8C-59C20101FD33}" destId="{E2C17F77-0D8E-43A6-9159-0CFA978075E5}" srcOrd="0" destOrd="0" presId="urn:microsoft.com/office/officeart/2009/layout/CircleArrowProcess"/>
    <dgm:cxn modelId="{3D2C82A4-283D-4130-A299-DE3946319D4B}" srcId="{578CD8A3-D1BF-4303-A6DB-41CE0CDA8E00}" destId="{64B6AB75-DB3C-45D0-8F9E-216AFCD0878B}" srcOrd="2" destOrd="0" parTransId="{D074AA38-FFDA-4694-A852-4856126C8AC7}" sibTransId="{EA140D56-4F45-4DDD-A6E3-2B170A657825}"/>
    <dgm:cxn modelId="{4CB143C1-E4BC-4582-AF79-09FE51866F92}" type="presOf" srcId="{578CD8A3-D1BF-4303-A6DB-41CE0CDA8E00}" destId="{77EC6298-1B9F-4930-9042-E750906FDD1F}" srcOrd="0" destOrd="0" presId="urn:microsoft.com/office/officeart/2009/layout/CircleArrowProcess"/>
    <dgm:cxn modelId="{B8ECDF98-AAD1-4EE8-8F72-92747700DFAB}" type="presOf" srcId="{64B6AB75-DB3C-45D0-8F9E-216AFCD0878B}" destId="{B2428598-579F-48B7-9C19-4FA8235E7922}" srcOrd="0" destOrd="0" presId="urn:microsoft.com/office/officeart/2009/layout/CircleArrowProcess"/>
    <dgm:cxn modelId="{A85A9952-C951-43F2-8C9B-32EC45D97A98}" type="presOf" srcId="{F49718C8-5571-4C20-A2DA-65C638BDD72E}" destId="{AB2AD1BA-1A7A-4EE0-8E13-95B10013AC85}" srcOrd="0" destOrd="0" presId="urn:microsoft.com/office/officeart/2009/layout/CircleArrowProcess"/>
    <dgm:cxn modelId="{6FEA5AAE-22AE-4075-A6AE-2B0618914995}" srcId="{578CD8A3-D1BF-4303-A6DB-41CE0CDA8E00}" destId="{F49718C8-5571-4C20-A2DA-65C638BDD72E}" srcOrd="0" destOrd="0" parTransId="{FFD9FEA8-6C3C-42A2-A06E-053E6E667CE7}" sibTransId="{8ED5132B-568C-431F-90E0-5AB87B6966C8}"/>
    <dgm:cxn modelId="{35F390E5-362C-4A3A-94E2-56E43626960A}" type="presParOf" srcId="{77EC6298-1B9F-4930-9042-E750906FDD1F}" destId="{98CE51D6-0569-4057-A650-8C46A9E1828B}" srcOrd="0" destOrd="0" presId="urn:microsoft.com/office/officeart/2009/layout/CircleArrowProcess"/>
    <dgm:cxn modelId="{4381D987-B65D-4AB9-B75C-0B449A898423}" type="presParOf" srcId="{98CE51D6-0569-4057-A650-8C46A9E1828B}" destId="{389B47DA-0711-4CE8-A76E-88B23DD6F2E3}" srcOrd="0" destOrd="0" presId="urn:microsoft.com/office/officeart/2009/layout/CircleArrowProcess"/>
    <dgm:cxn modelId="{6B3F6939-F196-42BC-A8BF-B11D5CD809B8}" type="presParOf" srcId="{77EC6298-1B9F-4930-9042-E750906FDD1F}" destId="{AB2AD1BA-1A7A-4EE0-8E13-95B10013AC85}" srcOrd="1" destOrd="0" presId="urn:microsoft.com/office/officeart/2009/layout/CircleArrowProcess"/>
    <dgm:cxn modelId="{1706D461-FB15-47FB-A8FF-6C042FFC5C25}" type="presParOf" srcId="{77EC6298-1B9F-4930-9042-E750906FDD1F}" destId="{2C34D1FB-F8F1-416D-9755-FE46559E2B46}" srcOrd="2" destOrd="0" presId="urn:microsoft.com/office/officeart/2009/layout/CircleArrowProcess"/>
    <dgm:cxn modelId="{5F7B9EEE-6568-4D37-9671-D3915EBA8A10}" type="presParOf" srcId="{2C34D1FB-F8F1-416D-9755-FE46559E2B46}" destId="{9680E203-996C-446B-A274-3616CF565943}" srcOrd="0" destOrd="0" presId="urn:microsoft.com/office/officeart/2009/layout/CircleArrowProcess"/>
    <dgm:cxn modelId="{E2F3DA0E-D0C0-4093-8B03-AA085072A714}" type="presParOf" srcId="{77EC6298-1B9F-4930-9042-E750906FDD1F}" destId="{E2C17F77-0D8E-43A6-9159-0CFA978075E5}" srcOrd="3" destOrd="0" presId="urn:microsoft.com/office/officeart/2009/layout/CircleArrowProcess"/>
    <dgm:cxn modelId="{3CBDC0C3-A07A-4B99-B7E8-F81EE205C86C}" type="presParOf" srcId="{77EC6298-1B9F-4930-9042-E750906FDD1F}" destId="{48A57781-88A2-4AD7-AA0C-9FB20CAFE5C9}" srcOrd="4" destOrd="0" presId="urn:microsoft.com/office/officeart/2009/layout/CircleArrowProcess"/>
    <dgm:cxn modelId="{8E150E01-13C1-47A5-9C30-4AE730711EFE}" type="presParOf" srcId="{48A57781-88A2-4AD7-AA0C-9FB20CAFE5C9}" destId="{4BFBBFBB-496F-4CC3-90B5-D29AAD4A0F57}" srcOrd="0" destOrd="0" presId="urn:microsoft.com/office/officeart/2009/layout/CircleArrowProcess"/>
    <dgm:cxn modelId="{7B459005-5E79-4DE1-B20F-54C1E4A56CDE}" type="presParOf" srcId="{77EC6298-1B9F-4930-9042-E750906FDD1F}" destId="{B2428598-579F-48B7-9C19-4FA8235E792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77455D-1B89-4A29-A1A2-E9256119577D}">
      <dsp:nvSpPr>
        <dsp:cNvPr id="0" name=""/>
        <dsp:cNvSpPr/>
      </dsp:nvSpPr>
      <dsp:spPr>
        <a:xfrm>
          <a:off x="5045108" y="478143"/>
          <a:ext cx="2443560" cy="2443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rgbClr val="C00000"/>
              </a:solidFill>
            </a:rPr>
            <a:t>UC I Antecedentes históricos de la Psicología de los grupos</a:t>
          </a:r>
          <a:endParaRPr lang="es-MX" sz="2600" kern="1200" dirty="0">
            <a:solidFill>
              <a:srgbClr val="C00000"/>
            </a:solidFill>
          </a:endParaRPr>
        </a:p>
      </dsp:txBody>
      <dsp:txXfrm>
        <a:off x="5045108" y="478143"/>
        <a:ext cx="2443560" cy="2443560"/>
      </dsp:txXfrm>
    </dsp:sp>
    <dsp:sp modelId="{79FCEC35-A63C-4A35-B0CB-3938EECD32FB}">
      <dsp:nvSpPr>
        <dsp:cNvPr id="0" name=""/>
        <dsp:cNvSpPr/>
      </dsp:nvSpPr>
      <dsp:spPr>
        <a:xfrm>
          <a:off x="1324025" y="-2398"/>
          <a:ext cx="5776884" cy="5776884"/>
        </a:xfrm>
        <a:prstGeom prst="circularArrow">
          <a:avLst>
            <a:gd name="adj1" fmla="val 8248"/>
            <a:gd name="adj2" fmla="val 576103"/>
            <a:gd name="adj3" fmla="val 2963921"/>
            <a:gd name="adj4" fmla="val 51679"/>
            <a:gd name="adj5" fmla="val 962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312AC-9F47-412C-86DC-8D05F500CA70}">
      <dsp:nvSpPr>
        <dsp:cNvPr id="0" name=""/>
        <dsp:cNvSpPr/>
      </dsp:nvSpPr>
      <dsp:spPr>
        <a:xfrm>
          <a:off x="2990687" y="4036503"/>
          <a:ext cx="2443560" cy="2443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UC II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Estructura y funcionamiento del grupo</a:t>
          </a:r>
          <a:endParaRPr lang="es-MX" sz="2600" kern="1200" dirty="0"/>
        </a:p>
      </dsp:txBody>
      <dsp:txXfrm>
        <a:off x="2990687" y="4036503"/>
        <a:ext cx="2443560" cy="2443560"/>
      </dsp:txXfrm>
    </dsp:sp>
    <dsp:sp modelId="{3EF09174-B95E-4B97-9FA9-5DA6DF3EC504}">
      <dsp:nvSpPr>
        <dsp:cNvPr id="0" name=""/>
        <dsp:cNvSpPr/>
      </dsp:nvSpPr>
      <dsp:spPr>
        <a:xfrm>
          <a:off x="1324025" y="-2398"/>
          <a:ext cx="5776884" cy="5776884"/>
        </a:xfrm>
        <a:prstGeom prst="circularArrow">
          <a:avLst>
            <a:gd name="adj1" fmla="val 8248"/>
            <a:gd name="adj2" fmla="val 576103"/>
            <a:gd name="adj3" fmla="val 10172218"/>
            <a:gd name="adj4" fmla="val 7259977"/>
            <a:gd name="adj5" fmla="val 962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A87F57-C8A1-4B34-8DA1-D536C6AF59C3}">
      <dsp:nvSpPr>
        <dsp:cNvPr id="0" name=""/>
        <dsp:cNvSpPr/>
      </dsp:nvSpPr>
      <dsp:spPr>
        <a:xfrm>
          <a:off x="936267" y="478143"/>
          <a:ext cx="2443560" cy="2443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UC III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Niveles de intervención a partir de la psicología social</a:t>
          </a:r>
          <a:endParaRPr lang="es-MX" sz="2600" kern="1200" dirty="0"/>
        </a:p>
      </dsp:txBody>
      <dsp:txXfrm>
        <a:off x="936267" y="478143"/>
        <a:ext cx="2443560" cy="2443560"/>
      </dsp:txXfrm>
    </dsp:sp>
    <dsp:sp modelId="{463B9DE7-DF1A-4146-A5D0-B01A36543DE6}">
      <dsp:nvSpPr>
        <dsp:cNvPr id="0" name=""/>
        <dsp:cNvSpPr/>
      </dsp:nvSpPr>
      <dsp:spPr>
        <a:xfrm>
          <a:off x="1324025" y="-2398"/>
          <a:ext cx="5776884" cy="5776884"/>
        </a:xfrm>
        <a:prstGeom prst="circularArrow">
          <a:avLst>
            <a:gd name="adj1" fmla="val 8248"/>
            <a:gd name="adj2" fmla="val 576103"/>
            <a:gd name="adj3" fmla="val 16856782"/>
            <a:gd name="adj4" fmla="val 14967116"/>
            <a:gd name="adj5" fmla="val 962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BEF1C-5F11-40B3-BCED-4F341E4056A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92FBE-9552-4778-AB8C-A4815A3775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943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¿qué opinan de esta aseveración, cómo la retoman en experiencias previas?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92FBE-9552-4778-AB8C-A4815A377537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0167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99E57-3E2D-495D-A25C-8007E0507CA4}" type="slidenum">
              <a:rPr lang="es-ES">
                <a:solidFill>
                  <a:prstClr val="black"/>
                </a:solidFill>
              </a:rPr>
              <a:pPr/>
              <a:t>17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13009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99E57-3E2D-495D-A25C-8007E0507CA4}" type="slidenum">
              <a:rPr lang="es-ES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623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9EFD2-2A6F-4ED2-BD9F-3D19CAEB50F6}" type="slidenum">
              <a:rPr lang="en-US"/>
              <a:pPr/>
              <a:t>19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339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997C4-619D-4C5F-8218-9AB5E05015AD}" type="slidenum">
              <a:rPr lang="es-ES"/>
              <a:pPr/>
              <a:t>20</a:t>
            </a:fld>
            <a:endParaRPr lang="es-E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Fuente imagen izq.: http://previews.123rf.com/images/6kor3dos/6kor3dos1207/6kor3dos120700043/14523091-Los-hombres-de-negocios-sentados-alrededor-de-una-mesa-ovalada-como-una-conferencia-Foto-de-archivo.jpg</a:t>
            </a:r>
          </a:p>
          <a:p>
            <a:r>
              <a:rPr lang="es-ES" dirty="0" smtClean="0"/>
              <a:t>Fuente imagen der.: http://previews.123rf.com/images/6kor3dos/6kor3dos1308/6kor3dos130800009/21654259-3d-businessmen-are-sitting-around-a-table-as-an-office-meeting-Stock-Photo.jpg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43464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997C4-619D-4C5F-8218-9AB5E05015AD}" type="slidenum">
              <a:rPr lang="es-ES"/>
              <a:pPr/>
              <a:t>21</a:t>
            </a:fld>
            <a:endParaRPr lang="es-E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Fuente imagen: http://st2.depositphotos.com/3643473/5960/i/950/depositphotos_59609899-People-sitting-at-conference-table.jpg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938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997C4-619D-4C5F-8218-9AB5E05015AD}" type="slidenum">
              <a:rPr lang="es-ES"/>
              <a:pPr/>
              <a:t>22</a:t>
            </a:fld>
            <a:endParaRPr lang="es-E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Diapositiva 11 clase 2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4101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997C4-619D-4C5F-8218-9AB5E05015AD}" type="slidenum">
              <a:rPr lang="es-ES"/>
              <a:pPr/>
              <a:t>23</a:t>
            </a:fld>
            <a:endParaRPr lang="es-E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Fuente imagen: https://userscontent2.emaze.com/images/8f2a1288-802f-4c3f-89d0-2e7001b72502/fea3099f-bef9-47c4-a570-e26c7fe7fb5a.png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9273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Ejercicio individual: discusión</a:t>
            </a:r>
            <a:r>
              <a:rPr lang="es-MX" baseline="0" dirty="0" smtClean="0"/>
              <a:t> en grupo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C29FE-25B5-48EF-96C5-D90CD6F161E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71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Ejercicio individual: discusión</a:t>
            </a:r>
            <a:r>
              <a:rPr lang="es-MX" baseline="0" dirty="0" smtClean="0"/>
              <a:t> en grupo</a:t>
            </a:r>
          </a:p>
          <a:p>
            <a:r>
              <a:rPr lang="es-MX" baseline="0" dirty="0" smtClean="0"/>
              <a:t>Fuente imagen: http://www.climbingvenezuela.com/sites/default/files/styles/bigwig_940x460/public/bigwig/corporativo_dinamicas.jpg?itok=WATRwSWg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C29FE-25B5-48EF-96C5-D90CD6F161E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71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Fuente imagen: http://www.cartagena99.com/images/imagenesProfeAlusC99/estudiar_en_grupo.jpg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92FBE-9552-4778-AB8C-A4815A377537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666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5AC39-0CF4-4DA2-B6F1-0AEB6A4A0084}" type="slidenum">
              <a:rPr lang="es-ES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70412" cy="3429000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Reflexionar sobre el lugar del sujeto en</a:t>
            </a:r>
            <a:r>
              <a:rPr lang="es-ES" baseline="0" dirty="0" smtClean="0"/>
              <a:t> los grupos desde el concepto de interacción.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3798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Fuente imagen: http://www.managementjournal.net/media/k2/items/cache/5b74654ec36fd487c37a4827a65a7e86_XL.jpg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92FBE-9552-4778-AB8C-A4815A377537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8807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50A63-7BA3-4AA5-B7F8-781DD7BA0BFE}" type="slidenum">
              <a:rPr lang="es-ES">
                <a:solidFill>
                  <a:prstClr val="black"/>
                </a:solidFill>
              </a:rPr>
              <a:pPr/>
              <a:t>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Siempre ha existido una necesidad de demarcar los campos y prácticas de los saberes. Retomando a Ana Ma. Fernández (p52)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0447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07BB5-5C8C-4359-BEE3-3AFC091957A8}" type="slidenum">
              <a:rPr lang="es-ES" smtClean="0">
                <a:solidFill>
                  <a:prstClr val="black"/>
                </a:solidFill>
              </a:rPr>
              <a:pPr/>
              <a:t>11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9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07BB5-5C8C-4359-BEE3-3AFC091957A8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37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90CCC-79FE-4F24-982A-48728B39CE92}" type="slidenum">
              <a:rPr lang="es-ES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Estamos retomando el enfoque de Ana María Fernández.</a:t>
            </a:r>
          </a:p>
          <a:p>
            <a:r>
              <a:rPr lang="es-MX"/>
              <a:t>Los momentos epistémicos se organizan en torno a las teorías que nos hacen pensar a cerca del sujeto como grupo.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2496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90CCC-79FE-4F24-982A-48728B39CE92}" type="slidenum">
              <a:rPr lang="es-ES">
                <a:solidFill>
                  <a:prstClr val="black"/>
                </a:solidFill>
              </a:rPr>
              <a:pPr/>
              <a:t>14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Estamos retomando el enfoque de Ana María Fernández.</a:t>
            </a:r>
          </a:p>
          <a:p>
            <a:r>
              <a:rPr lang="es-MX"/>
              <a:t>Los momentos epistémicos se organizan en torno a las teorías que nos hacen pensar a cerca del sujeto como grupo.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35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99E57-3E2D-495D-A25C-8007E0507CA4}" type="slidenum">
              <a:rPr lang="es-ES">
                <a:solidFill>
                  <a:prstClr val="black"/>
                </a:solidFill>
              </a:rPr>
              <a:pPr/>
              <a:t>15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1632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99E57-3E2D-495D-A25C-8007E0507CA4}" type="slidenum">
              <a:rPr lang="es-ES">
                <a:solidFill>
                  <a:prstClr val="black"/>
                </a:solidFill>
              </a:rPr>
              <a:pPr/>
              <a:t>16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342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95536" y="2724912"/>
            <a:ext cx="6400800" cy="1752600"/>
          </a:xfrm>
        </p:spPr>
        <p:txBody>
          <a:bodyPr>
            <a:normAutofit/>
          </a:bodyPr>
          <a:lstStyle>
            <a:lvl1pPr marL="0" indent="0" algn="just">
              <a:buNone/>
              <a:defRPr sz="2800" b="0" cap="all" spc="25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87320" y="6273857"/>
            <a:ext cx="792088" cy="441325"/>
          </a:xfrm>
        </p:spPr>
        <p:txBody>
          <a:bodyPr anchor="b">
            <a:normAutofit/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BBB5E19-F10A-4C2F-BF6F-11C513378A2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t"/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EEF-34FD-40A4-A92E-2C47A41C754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03AB23F-D900-43BB-8560-102A5445CA6B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AE3E07-8B2A-43EF-B4B8-22A144E6AE1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D30-CADB-4331-9B49-D2850721BAD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6387A0E-C21F-4C6A-B272-F09A12EF866A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pPr algn="r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32440" y="35347"/>
            <a:ext cx="457200" cy="441325"/>
          </a:xfrm>
        </p:spPr>
        <p:txBody>
          <a:bodyPr/>
          <a:lstStyle/>
          <a:p>
            <a:fld id="{BB6D7E6F-8F12-4484-8823-9A1415F1A7E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4 Elipse"/>
          <p:cNvSpPr/>
          <p:nvPr userDrawn="1"/>
        </p:nvSpPr>
        <p:spPr>
          <a:xfrm>
            <a:off x="8619144" y="14740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32440" y="35347"/>
            <a:ext cx="457200" cy="441325"/>
          </a:xfrm>
        </p:spPr>
        <p:txBody>
          <a:bodyPr/>
          <a:lstStyle/>
          <a:p>
            <a:fld id="{BB6D7E6F-8F12-4484-8823-9A1415F1A7E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6EE930-AC1D-4E4A-9979-FF22A265D4C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C9D3EFB-5C01-49F1-8606-874FF143266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  <a:prstGeom prst="rect">
            <a:avLst/>
          </a:prstGeom>
        </p:spPr>
        <p:txBody>
          <a:bodyPr/>
          <a:lstStyle/>
          <a:p>
            <a:pPr algn="r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5858457"/>
            <a:ext cx="8833104" cy="83949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8619144" y="14740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76456" y="147409"/>
            <a:ext cx="306000" cy="329263"/>
          </a:xfrm>
          <a:prstGeom prst="rect">
            <a:avLst/>
          </a:prstGeom>
        </p:spPr>
        <p:txBody>
          <a:bodyPr vert="horz" lIns="45720" rIns="45720" anchor="b">
            <a:normAutofit/>
          </a:bodyPr>
          <a:lstStyle>
            <a:lvl1pPr algn="r" eaLnBrk="1" latinLnBrk="0" hangingPunct="1">
              <a:defRPr kumimoji="0" sz="9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80C983-EEA2-4E4E-BD0B-9732AC9FA2BF}" type="slidenum">
              <a:rPr lang="es-ES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 dirty="0">
              <a:latin typeface="Arial" charset="0"/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152400" y="6111875"/>
            <a:ext cx="8812088" cy="54717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0228" y="629512"/>
            <a:ext cx="8534400" cy="51037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2600" kern="1200">
          <a:solidFill>
            <a:schemeClr val="bg2">
              <a:lumMod val="9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0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2708569"/>
          </a:xfrm>
          <a:prstGeom prst="rect">
            <a:avLst/>
          </a:prstGeom>
        </p:spPr>
      </p:pic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429389"/>
              </p:ext>
            </p:extLst>
          </p:nvPr>
        </p:nvGraphicFramePr>
        <p:xfrm>
          <a:off x="357157" y="4690222"/>
          <a:ext cx="8429683" cy="453392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1285845"/>
                <a:gridCol w="1357360"/>
                <a:gridCol w="1285884"/>
                <a:gridCol w="1500198"/>
                <a:gridCol w="1007892"/>
                <a:gridCol w="1992504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Clave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Horas Teoría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Tipo de U.A.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Carácter de U.A.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Créditos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Núcleo de </a:t>
                      </a:r>
                      <a:r>
                        <a:rPr lang="es-MX" sz="1100" b="1" spc="1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U.A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spc="1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L19O05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Curso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Obligatoria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Sustantivo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7035" y="5290531"/>
            <a:ext cx="6400800" cy="1001818"/>
          </a:xfrm>
        </p:spPr>
        <p:txBody>
          <a:bodyPr>
            <a:normAutofit/>
          </a:bodyPr>
          <a:lstStyle/>
          <a:p>
            <a:pPr algn="ctr"/>
            <a:r>
              <a:rPr lang="es-ES" sz="1100" b="1" i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Material didáctico sólo visión </a:t>
            </a:r>
            <a:r>
              <a:rPr lang="es-ES" sz="1100" b="1" i="1" cap="non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proyectables</a:t>
            </a:r>
            <a:endParaRPr lang="es-ES" sz="1100" b="1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s-ES" sz="1100" b="1" i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Elaborado por:</a:t>
            </a:r>
          </a:p>
          <a:p>
            <a:pPr algn="ctr"/>
            <a:endParaRPr lang="es-MX" sz="1100" b="1" i="1" cap="none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s-ES" sz="1100" b="1" i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r>
              <a:rPr lang="es-ES" sz="1100" b="1" i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en Psi. </a:t>
            </a:r>
            <a:r>
              <a:rPr lang="es-ES" sz="1100" b="1" i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Anabell </a:t>
            </a:r>
            <a:r>
              <a:rPr lang="es-ES" sz="1100" b="1" i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Gómez Vidal</a:t>
            </a:r>
            <a:endParaRPr lang="es-MX" sz="1100" b="1" i="1" cap="none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es-MX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2498882"/>
            <a:ext cx="8640960" cy="567514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Orígenes del </a:t>
            </a:r>
            <a:r>
              <a:rPr lang="es-MX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de los grupos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336242"/>
              </p:ext>
            </p:extLst>
          </p:nvPr>
        </p:nvGraphicFramePr>
        <p:xfrm>
          <a:off x="357157" y="3094545"/>
          <a:ext cx="8429684" cy="50292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4214842"/>
                <a:gridCol w="42148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Programa Educativo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Unidad de Aprendizaje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Licenciatura en Psicología</a:t>
                      </a:r>
                      <a:endParaRPr lang="es-MX" sz="1100" spc="10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Proceso Grupal</a:t>
                      </a:r>
                      <a:endParaRPr lang="es-MX" sz="1100" spc="10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580588"/>
              </p:ext>
            </p:extLst>
          </p:nvPr>
        </p:nvGraphicFramePr>
        <p:xfrm>
          <a:off x="357157" y="3644457"/>
          <a:ext cx="8429685" cy="936671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198619"/>
                <a:gridCol w="2088232"/>
                <a:gridCol w="414283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Unidad de Competencia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Contenidos de la </a:t>
                      </a:r>
                      <a:r>
                        <a:rPr lang="es-MX" sz="1100" b="1" spc="1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UC</a:t>
                      </a: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que atiende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Objetivo de la Unidad de competencia</a:t>
                      </a:r>
                      <a:endParaRPr lang="es-MX" sz="1100" b="1" spc="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013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Reseña histórica y fundamentos teóricos del estudio de los grupos.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Introducción</a:t>
                      </a:r>
                      <a:r>
                        <a:rPr lang="es-MX" sz="1100" spc="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al estudio de los grupos.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Conocer los elementos teóricos generales de las corrientes y escuelas que antecedieron, propiciaron y desarrollaron el estudio de los grupos.</a:t>
                      </a:r>
                      <a:endParaRPr lang="es-MX" sz="1100" spc="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063447" y="6459334"/>
            <a:ext cx="2071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2016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6364224"/>
            <a:ext cx="2590800" cy="49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932012" y="549597"/>
            <a:ext cx="20161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Psicología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Pedagogía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Psicoanálisis</a:t>
            </a:r>
            <a:endParaRPr lang="es-ES" sz="1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6332687" y="549597"/>
            <a:ext cx="1800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Sociología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Antropología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Economía</a:t>
            </a:r>
            <a:endParaRPr lang="es-ES" sz="1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3667274" y="1629097"/>
            <a:ext cx="187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MEDIACIONES</a:t>
            </a:r>
            <a:endParaRPr lang="es-ES" sz="1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2987824" y="3068960"/>
            <a:ext cx="3384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Psicología Social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Psicología de los Grupos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Psicología de las instituciones</a:t>
            </a:r>
            <a:endParaRPr lang="es-ES" sz="1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1145" name="AutoShape 9"/>
          <p:cNvSpPr>
            <a:spLocks noChangeArrowheads="1"/>
          </p:cNvSpPr>
          <p:nvPr/>
        </p:nvSpPr>
        <p:spPr bwMode="auto">
          <a:xfrm>
            <a:off x="2227412" y="1556072"/>
            <a:ext cx="4608512" cy="1296988"/>
          </a:xfrm>
          <a:custGeom>
            <a:avLst/>
            <a:gdLst>
              <a:gd name="G0" fmla="+- 10475 0 0"/>
              <a:gd name="G1" fmla="+- -9869484 0 0"/>
              <a:gd name="G2" fmla="+- 0 0 -9869484"/>
              <a:gd name="T0" fmla="*/ 0 256 1"/>
              <a:gd name="T1" fmla="*/ 180 256 1"/>
              <a:gd name="G3" fmla="+- -9869484 T0 T1"/>
              <a:gd name="T2" fmla="*/ 0 256 1"/>
              <a:gd name="T3" fmla="*/ 90 256 1"/>
              <a:gd name="G4" fmla="+- -9869484 T2 T3"/>
              <a:gd name="G5" fmla="*/ G4 2 1"/>
              <a:gd name="T4" fmla="*/ 90 256 1"/>
              <a:gd name="T5" fmla="*/ 0 256 1"/>
              <a:gd name="G6" fmla="+- -9869484 T4 T5"/>
              <a:gd name="G7" fmla="*/ G6 2 1"/>
              <a:gd name="G8" fmla="abs -986948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5"/>
              <a:gd name="G18" fmla="*/ 10475 1 2"/>
              <a:gd name="G19" fmla="+- G18 5400 0"/>
              <a:gd name="G20" fmla="cos G19 -9869484"/>
              <a:gd name="G21" fmla="sin G19 -9869484"/>
              <a:gd name="G22" fmla="+- G20 10800 0"/>
              <a:gd name="G23" fmla="+- G21 10800 0"/>
              <a:gd name="G24" fmla="+- 10800 0 G20"/>
              <a:gd name="G25" fmla="+- 10475 10800 0"/>
              <a:gd name="G26" fmla="?: G9 G17 G25"/>
              <a:gd name="G27" fmla="?: G9 0 21600"/>
              <a:gd name="G28" fmla="cos 10800 -9869484"/>
              <a:gd name="G29" fmla="sin 10800 -9869484"/>
              <a:gd name="G30" fmla="sin 10475 -9869484"/>
              <a:gd name="G31" fmla="+- G28 10800 0"/>
              <a:gd name="G32" fmla="+- G29 10800 0"/>
              <a:gd name="G33" fmla="+- G30 10800 0"/>
              <a:gd name="G34" fmla="?: G4 0 G31"/>
              <a:gd name="G35" fmla="?: -9869484 G34 0"/>
              <a:gd name="G36" fmla="?: G6 G35 G31"/>
              <a:gd name="G37" fmla="+- 21600 0 G36"/>
              <a:gd name="G38" fmla="?: G4 0 G33"/>
              <a:gd name="G39" fmla="?: -986948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532 w 21600"/>
              <a:gd name="T15" fmla="*/ 5577 h 21600"/>
              <a:gd name="T16" fmla="*/ 10800 w 21600"/>
              <a:gd name="T17" fmla="*/ 325 h 21600"/>
              <a:gd name="T18" fmla="*/ 20068 w 21600"/>
              <a:gd name="T19" fmla="*/ 557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674" y="5657"/>
                </a:moveTo>
                <a:cubicBezTo>
                  <a:pt x="3530" y="2362"/>
                  <a:pt x="7018" y="324"/>
                  <a:pt x="10800" y="325"/>
                </a:cubicBezTo>
                <a:cubicBezTo>
                  <a:pt x="14581" y="325"/>
                  <a:pt x="18069" y="2362"/>
                  <a:pt x="19925" y="5657"/>
                </a:cubicBezTo>
                <a:lnTo>
                  <a:pt x="20208" y="5497"/>
                </a:lnTo>
                <a:cubicBezTo>
                  <a:pt x="18294" y="2101"/>
                  <a:pt x="14698" y="-1"/>
                  <a:pt x="10799" y="0"/>
                </a:cubicBezTo>
                <a:cubicBezTo>
                  <a:pt x="6901" y="0"/>
                  <a:pt x="3305" y="2101"/>
                  <a:pt x="1391" y="549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1149" name="AutoShape 13"/>
          <p:cNvSpPr>
            <a:spLocks noChangeArrowheads="1"/>
          </p:cNvSpPr>
          <p:nvPr/>
        </p:nvSpPr>
        <p:spPr bwMode="auto">
          <a:xfrm>
            <a:off x="282724" y="1197297"/>
            <a:ext cx="792163" cy="1439863"/>
          </a:xfrm>
          <a:prstGeom prst="curvedRightArrow">
            <a:avLst>
              <a:gd name="adj1" fmla="val 10022"/>
              <a:gd name="adj2" fmla="val 46493"/>
              <a:gd name="adj3" fmla="val 3333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787549" y="1989460"/>
            <a:ext cx="18716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600" dirty="0">
                <a:solidFill>
                  <a:prstClr val="black"/>
                </a:solidFill>
                <a:latin typeface="Arial" charset="0"/>
              </a:rPr>
              <a:t>Su objeto de estudio está centrado en el </a:t>
            </a:r>
            <a:r>
              <a:rPr lang="es-MX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individuo</a:t>
            </a:r>
            <a:endParaRPr lang="es-ES" sz="16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1151" name="Text Box 15"/>
          <p:cNvSpPr txBox="1">
            <a:spLocks noChangeArrowheads="1"/>
          </p:cNvSpPr>
          <p:nvPr/>
        </p:nvSpPr>
        <p:spPr bwMode="auto">
          <a:xfrm>
            <a:off x="6332687" y="1989460"/>
            <a:ext cx="18716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Su objeto de estudio está centrado en la </a:t>
            </a:r>
            <a:r>
              <a:rPr lang="es-MX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</a:t>
            </a:r>
            <a:endParaRPr lang="es-ES" sz="1600" b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1152" name="AutoShape 16"/>
          <p:cNvSpPr>
            <a:spLocks noChangeArrowheads="1"/>
          </p:cNvSpPr>
          <p:nvPr/>
        </p:nvSpPr>
        <p:spPr bwMode="auto">
          <a:xfrm flipH="1">
            <a:off x="7988449" y="1197297"/>
            <a:ext cx="792163" cy="1439863"/>
          </a:xfrm>
          <a:prstGeom prst="curvedRightArrow">
            <a:avLst>
              <a:gd name="adj1" fmla="val 10022"/>
              <a:gd name="adj2" fmla="val 46493"/>
              <a:gd name="adj3" fmla="val 3333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1154" name="AutoShape 18"/>
          <p:cNvSpPr>
            <a:spLocks noChangeArrowheads="1"/>
          </p:cNvSpPr>
          <p:nvPr/>
        </p:nvSpPr>
        <p:spPr bwMode="auto">
          <a:xfrm rot="5400000">
            <a:off x="4351487" y="2168847"/>
            <a:ext cx="576262" cy="503238"/>
          </a:xfrm>
          <a:prstGeom prst="rightArrow">
            <a:avLst>
              <a:gd name="adj1" fmla="val 19685"/>
              <a:gd name="adj2" fmla="val 30526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3740299" y="4508822"/>
            <a:ext cx="18716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600">
                <a:solidFill>
                  <a:prstClr val="black"/>
                </a:solidFill>
                <a:latin typeface="Arial" charset="0"/>
              </a:rPr>
              <a:t>Su objeto de estudio está centrado en el </a:t>
            </a:r>
            <a:r>
              <a:rPr lang="es-MX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grupo</a:t>
            </a:r>
            <a:endParaRPr lang="es-ES" sz="1600" b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1156" name="AutoShape 20"/>
          <p:cNvSpPr>
            <a:spLocks noChangeArrowheads="1"/>
          </p:cNvSpPr>
          <p:nvPr/>
        </p:nvSpPr>
        <p:spPr bwMode="auto">
          <a:xfrm rot="5400000">
            <a:off x="4495156" y="4112741"/>
            <a:ext cx="360362" cy="431800"/>
          </a:xfrm>
          <a:prstGeom prst="rightArrow">
            <a:avLst>
              <a:gd name="adj1" fmla="val 19685"/>
              <a:gd name="adj2" fmla="val 2665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4" name="13 Título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l"/>
            <a:r>
              <a:rPr lang="es-MX" dirty="0" smtClean="0"/>
              <a:t>El nacimiento de lo grupal</a:t>
            </a: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D7E6F-8F12-4484-8823-9A1415F1A7E1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64" y="332656"/>
            <a:ext cx="6235452" cy="5855386"/>
          </a:xfrm>
          <a:prstGeom prst="rect">
            <a:avLst/>
          </a:prstGeom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15641"/>
            <a:ext cx="609600" cy="441324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538288"/>
            <a:ext cx="7848872" cy="585787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Genealogía del estudio de los grupos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860675" y="2997200"/>
            <a:ext cx="5527749" cy="839788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wrap="square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MX" dirty="0"/>
              <a:t>“Conjunto de antepasados de una disciplina. Estudio que lo contiene”</a:t>
            </a:r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395536" y="1435137"/>
            <a:ext cx="1986980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" name="3 Conector angular"/>
          <p:cNvCxnSpPr>
            <a:stCxn id="2" idx="2"/>
            <a:endCxn id="83971" idx="1"/>
          </p:cNvCxnSpPr>
          <p:nvPr/>
        </p:nvCxnSpPr>
        <p:spPr>
          <a:xfrm rot="16200000" flipH="1">
            <a:off x="1529916" y="2086334"/>
            <a:ext cx="1189869" cy="1471649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87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23528" y="1196752"/>
            <a:ext cx="9005887" cy="4904392"/>
            <a:chOff x="457706" y="1124744"/>
            <a:chExt cx="9005887" cy="4904392"/>
          </a:xfrm>
        </p:grpSpPr>
        <p:grpSp>
          <p:nvGrpSpPr>
            <p:cNvPr id="46" name="45 Grupo"/>
            <p:cNvGrpSpPr/>
            <p:nvPr/>
          </p:nvGrpSpPr>
          <p:grpSpPr>
            <a:xfrm>
              <a:off x="4274056" y="1441260"/>
              <a:ext cx="5189537" cy="4494213"/>
              <a:chOff x="3995738" y="1909788"/>
              <a:chExt cx="5189537" cy="4494213"/>
            </a:xfrm>
          </p:grpSpPr>
          <p:grpSp>
            <p:nvGrpSpPr>
              <p:cNvPr id="83992" name="Group 24"/>
              <p:cNvGrpSpPr>
                <a:grpSpLocks/>
              </p:cNvGrpSpPr>
              <p:nvPr/>
            </p:nvGrpSpPr>
            <p:grpSpPr bwMode="auto">
              <a:xfrm>
                <a:off x="5513388" y="1909788"/>
                <a:ext cx="552450" cy="1639888"/>
                <a:chOff x="219" y="2425"/>
                <a:chExt cx="988" cy="1040"/>
              </a:xfrm>
            </p:grpSpPr>
            <p:sp>
              <p:nvSpPr>
                <p:cNvPr id="83973" name="Freeform 5"/>
                <p:cNvSpPr>
                  <a:spLocks/>
                </p:cNvSpPr>
                <p:nvPr/>
              </p:nvSpPr>
              <p:spPr bwMode="auto">
                <a:xfrm>
                  <a:off x="219" y="2425"/>
                  <a:ext cx="988" cy="1040"/>
                </a:xfrm>
                <a:custGeom>
                  <a:avLst/>
                  <a:gdLst/>
                  <a:ahLst/>
                  <a:cxnLst>
                    <a:cxn ang="0">
                      <a:pos x="339" y="89"/>
                    </a:cxn>
                    <a:cxn ang="0">
                      <a:pos x="403" y="190"/>
                    </a:cxn>
                    <a:cxn ang="0">
                      <a:pos x="659" y="153"/>
                    </a:cxn>
                    <a:cxn ang="0">
                      <a:pos x="695" y="71"/>
                    </a:cxn>
                    <a:cxn ang="0">
                      <a:pos x="750" y="226"/>
                    </a:cxn>
                    <a:cxn ang="0">
                      <a:pos x="512" y="281"/>
                    </a:cxn>
                    <a:cxn ang="0">
                      <a:pos x="302" y="263"/>
                    </a:cxn>
                    <a:cxn ang="0">
                      <a:pos x="311" y="190"/>
                    </a:cxn>
                    <a:cxn ang="0">
                      <a:pos x="266" y="263"/>
                    </a:cxn>
                    <a:cxn ang="0">
                      <a:pos x="229" y="336"/>
                    </a:cxn>
                    <a:cxn ang="0">
                      <a:pos x="494" y="409"/>
                    </a:cxn>
                    <a:cxn ang="0">
                      <a:pos x="778" y="382"/>
                    </a:cxn>
                    <a:cxn ang="0">
                      <a:pos x="750" y="300"/>
                    </a:cxn>
                    <a:cxn ang="0">
                      <a:pos x="823" y="391"/>
                    </a:cxn>
                    <a:cxn ang="0">
                      <a:pos x="851" y="473"/>
                    </a:cxn>
                    <a:cxn ang="0">
                      <a:pos x="467" y="519"/>
                    </a:cxn>
                    <a:cxn ang="0">
                      <a:pos x="147" y="446"/>
                    </a:cxn>
                    <a:cxn ang="0">
                      <a:pos x="119" y="473"/>
                    </a:cxn>
                    <a:cxn ang="0">
                      <a:pos x="311" y="693"/>
                    </a:cxn>
                    <a:cxn ang="0">
                      <a:pos x="851" y="620"/>
                    </a:cxn>
                    <a:cxn ang="0">
                      <a:pos x="878" y="519"/>
                    </a:cxn>
                    <a:cxn ang="0">
                      <a:pos x="814" y="501"/>
                    </a:cxn>
                    <a:cxn ang="0">
                      <a:pos x="915" y="665"/>
                    </a:cxn>
                    <a:cxn ang="0">
                      <a:pos x="832" y="802"/>
                    </a:cxn>
                    <a:cxn ang="0">
                      <a:pos x="686" y="839"/>
                    </a:cxn>
                    <a:cxn ang="0">
                      <a:pos x="604" y="866"/>
                    </a:cxn>
                    <a:cxn ang="0">
                      <a:pos x="403" y="830"/>
                    </a:cxn>
                    <a:cxn ang="0">
                      <a:pos x="202" y="793"/>
                    </a:cxn>
                    <a:cxn ang="0">
                      <a:pos x="101" y="766"/>
                    </a:cxn>
                    <a:cxn ang="0">
                      <a:pos x="28" y="674"/>
                    </a:cxn>
                    <a:cxn ang="0">
                      <a:pos x="83" y="647"/>
                    </a:cxn>
                    <a:cxn ang="0">
                      <a:pos x="37" y="684"/>
                    </a:cxn>
                    <a:cxn ang="0">
                      <a:pos x="0" y="766"/>
                    </a:cxn>
                    <a:cxn ang="0">
                      <a:pos x="247" y="994"/>
                    </a:cxn>
                    <a:cxn ang="0">
                      <a:pos x="796" y="1031"/>
                    </a:cxn>
                    <a:cxn ang="0">
                      <a:pos x="970" y="912"/>
                    </a:cxn>
                  </a:cxnLst>
                  <a:rect l="0" t="0" r="r" b="b"/>
                  <a:pathLst>
                    <a:path w="988" h="1040">
                      <a:moveTo>
                        <a:pt x="640" y="44"/>
                      </a:moveTo>
                      <a:cubicBezTo>
                        <a:pt x="556" y="47"/>
                        <a:pt x="399" y="0"/>
                        <a:pt x="339" y="89"/>
                      </a:cubicBezTo>
                      <a:cubicBezTo>
                        <a:pt x="324" y="135"/>
                        <a:pt x="327" y="108"/>
                        <a:pt x="348" y="172"/>
                      </a:cubicBezTo>
                      <a:cubicBezTo>
                        <a:pt x="354" y="190"/>
                        <a:pt x="403" y="190"/>
                        <a:pt x="403" y="190"/>
                      </a:cubicBezTo>
                      <a:cubicBezTo>
                        <a:pt x="439" y="184"/>
                        <a:pt x="476" y="178"/>
                        <a:pt x="512" y="172"/>
                      </a:cubicBezTo>
                      <a:cubicBezTo>
                        <a:pt x="561" y="164"/>
                        <a:pt x="659" y="153"/>
                        <a:pt x="659" y="153"/>
                      </a:cubicBezTo>
                      <a:cubicBezTo>
                        <a:pt x="664" y="152"/>
                        <a:pt x="714" y="146"/>
                        <a:pt x="714" y="126"/>
                      </a:cubicBezTo>
                      <a:cubicBezTo>
                        <a:pt x="714" y="107"/>
                        <a:pt x="695" y="71"/>
                        <a:pt x="695" y="71"/>
                      </a:cubicBezTo>
                      <a:cubicBezTo>
                        <a:pt x="728" y="103"/>
                        <a:pt x="721" y="127"/>
                        <a:pt x="732" y="172"/>
                      </a:cubicBezTo>
                      <a:cubicBezTo>
                        <a:pt x="737" y="190"/>
                        <a:pt x="744" y="208"/>
                        <a:pt x="750" y="226"/>
                      </a:cubicBezTo>
                      <a:cubicBezTo>
                        <a:pt x="753" y="235"/>
                        <a:pt x="759" y="254"/>
                        <a:pt x="759" y="254"/>
                      </a:cubicBezTo>
                      <a:cubicBezTo>
                        <a:pt x="706" y="334"/>
                        <a:pt x="607" y="285"/>
                        <a:pt x="512" y="281"/>
                      </a:cubicBezTo>
                      <a:cubicBezTo>
                        <a:pt x="451" y="278"/>
                        <a:pt x="391" y="275"/>
                        <a:pt x="330" y="272"/>
                      </a:cubicBezTo>
                      <a:cubicBezTo>
                        <a:pt x="321" y="269"/>
                        <a:pt x="308" y="271"/>
                        <a:pt x="302" y="263"/>
                      </a:cubicBezTo>
                      <a:cubicBezTo>
                        <a:pt x="291" y="247"/>
                        <a:pt x="284" y="208"/>
                        <a:pt x="284" y="208"/>
                      </a:cubicBezTo>
                      <a:cubicBezTo>
                        <a:pt x="293" y="202"/>
                        <a:pt x="317" y="181"/>
                        <a:pt x="311" y="190"/>
                      </a:cubicBezTo>
                      <a:cubicBezTo>
                        <a:pt x="288" y="224"/>
                        <a:pt x="300" y="209"/>
                        <a:pt x="275" y="236"/>
                      </a:cubicBezTo>
                      <a:cubicBezTo>
                        <a:pt x="272" y="245"/>
                        <a:pt x="271" y="255"/>
                        <a:pt x="266" y="263"/>
                      </a:cubicBezTo>
                      <a:cubicBezTo>
                        <a:pt x="261" y="270"/>
                        <a:pt x="251" y="273"/>
                        <a:pt x="247" y="281"/>
                      </a:cubicBezTo>
                      <a:cubicBezTo>
                        <a:pt x="238" y="298"/>
                        <a:pt x="235" y="318"/>
                        <a:pt x="229" y="336"/>
                      </a:cubicBezTo>
                      <a:cubicBezTo>
                        <a:pt x="226" y="347"/>
                        <a:pt x="217" y="355"/>
                        <a:pt x="211" y="364"/>
                      </a:cubicBezTo>
                      <a:cubicBezTo>
                        <a:pt x="269" y="422"/>
                        <a:pt x="419" y="404"/>
                        <a:pt x="494" y="409"/>
                      </a:cubicBezTo>
                      <a:cubicBezTo>
                        <a:pt x="570" y="406"/>
                        <a:pt x="647" y="407"/>
                        <a:pt x="723" y="400"/>
                      </a:cubicBezTo>
                      <a:cubicBezTo>
                        <a:pt x="742" y="398"/>
                        <a:pt x="778" y="382"/>
                        <a:pt x="778" y="382"/>
                      </a:cubicBezTo>
                      <a:cubicBezTo>
                        <a:pt x="815" y="324"/>
                        <a:pt x="788" y="304"/>
                        <a:pt x="741" y="272"/>
                      </a:cubicBezTo>
                      <a:cubicBezTo>
                        <a:pt x="744" y="281"/>
                        <a:pt x="744" y="292"/>
                        <a:pt x="750" y="300"/>
                      </a:cubicBezTo>
                      <a:cubicBezTo>
                        <a:pt x="757" y="309"/>
                        <a:pt x="772" y="309"/>
                        <a:pt x="778" y="318"/>
                      </a:cubicBezTo>
                      <a:cubicBezTo>
                        <a:pt x="833" y="406"/>
                        <a:pt x="761" y="350"/>
                        <a:pt x="823" y="391"/>
                      </a:cubicBezTo>
                      <a:cubicBezTo>
                        <a:pt x="829" y="409"/>
                        <a:pt x="836" y="428"/>
                        <a:pt x="842" y="446"/>
                      </a:cubicBezTo>
                      <a:cubicBezTo>
                        <a:pt x="845" y="455"/>
                        <a:pt x="851" y="473"/>
                        <a:pt x="851" y="473"/>
                      </a:cubicBezTo>
                      <a:cubicBezTo>
                        <a:pt x="826" y="552"/>
                        <a:pt x="785" y="521"/>
                        <a:pt x="686" y="528"/>
                      </a:cubicBezTo>
                      <a:cubicBezTo>
                        <a:pt x="613" y="525"/>
                        <a:pt x="540" y="524"/>
                        <a:pt x="467" y="519"/>
                      </a:cubicBezTo>
                      <a:cubicBezTo>
                        <a:pt x="359" y="512"/>
                        <a:pt x="249" y="481"/>
                        <a:pt x="138" y="473"/>
                      </a:cubicBezTo>
                      <a:cubicBezTo>
                        <a:pt x="141" y="464"/>
                        <a:pt x="140" y="453"/>
                        <a:pt x="147" y="446"/>
                      </a:cubicBezTo>
                      <a:cubicBezTo>
                        <a:pt x="180" y="413"/>
                        <a:pt x="237" y="398"/>
                        <a:pt x="174" y="418"/>
                      </a:cubicBezTo>
                      <a:cubicBezTo>
                        <a:pt x="144" y="449"/>
                        <a:pt x="133" y="430"/>
                        <a:pt x="119" y="473"/>
                      </a:cubicBezTo>
                      <a:cubicBezTo>
                        <a:pt x="112" y="523"/>
                        <a:pt x="111" y="567"/>
                        <a:pt x="83" y="610"/>
                      </a:cubicBezTo>
                      <a:cubicBezTo>
                        <a:pt x="110" y="695"/>
                        <a:pt x="239" y="683"/>
                        <a:pt x="311" y="693"/>
                      </a:cubicBezTo>
                      <a:cubicBezTo>
                        <a:pt x="475" y="687"/>
                        <a:pt x="541" y="682"/>
                        <a:pt x="677" y="665"/>
                      </a:cubicBezTo>
                      <a:cubicBezTo>
                        <a:pt x="764" y="636"/>
                        <a:pt x="737" y="631"/>
                        <a:pt x="851" y="620"/>
                      </a:cubicBezTo>
                      <a:cubicBezTo>
                        <a:pt x="860" y="617"/>
                        <a:pt x="873" y="618"/>
                        <a:pt x="878" y="610"/>
                      </a:cubicBezTo>
                      <a:cubicBezTo>
                        <a:pt x="889" y="594"/>
                        <a:pt x="891" y="535"/>
                        <a:pt x="878" y="519"/>
                      </a:cubicBezTo>
                      <a:cubicBezTo>
                        <a:pt x="870" y="509"/>
                        <a:pt x="854" y="513"/>
                        <a:pt x="842" y="510"/>
                      </a:cubicBezTo>
                      <a:cubicBezTo>
                        <a:pt x="833" y="507"/>
                        <a:pt x="807" y="494"/>
                        <a:pt x="814" y="501"/>
                      </a:cubicBezTo>
                      <a:cubicBezTo>
                        <a:pt x="829" y="516"/>
                        <a:pt x="869" y="537"/>
                        <a:pt x="869" y="537"/>
                      </a:cubicBezTo>
                      <a:cubicBezTo>
                        <a:pt x="878" y="585"/>
                        <a:pt x="887" y="625"/>
                        <a:pt x="915" y="665"/>
                      </a:cubicBezTo>
                      <a:cubicBezTo>
                        <a:pt x="912" y="702"/>
                        <a:pt x="914" y="739"/>
                        <a:pt x="906" y="775"/>
                      </a:cubicBezTo>
                      <a:cubicBezTo>
                        <a:pt x="900" y="801"/>
                        <a:pt x="839" y="801"/>
                        <a:pt x="832" y="802"/>
                      </a:cubicBezTo>
                      <a:cubicBezTo>
                        <a:pt x="807" y="806"/>
                        <a:pt x="753" y="810"/>
                        <a:pt x="723" y="821"/>
                      </a:cubicBezTo>
                      <a:cubicBezTo>
                        <a:pt x="710" y="826"/>
                        <a:pt x="699" y="834"/>
                        <a:pt x="686" y="839"/>
                      </a:cubicBezTo>
                      <a:cubicBezTo>
                        <a:pt x="668" y="846"/>
                        <a:pt x="649" y="851"/>
                        <a:pt x="631" y="857"/>
                      </a:cubicBezTo>
                      <a:cubicBezTo>
                        <a:pt x="622" y="860"/>
                        <a:pt x="604" y="866"/>
                        <a:pt x="604" y="866"/>
                      </a:cubicBezTo>
                      <a:cubicBezTo>
                        <a:pt x="555" y="863"/>
                        <a:pt x="507" y="862"/>
                        <a:pt x="458" y="857"/>
                      </a:cubicBezTo>
                      <a:cubicBezTo>
                        <a:pt x="394" y="850"/>
                        <a:pt x="467" y="847"/>
                        <a:pt x="403" y="830"/>
                      </a:cubicBezTo>
                      <a:cubicBezTo>
                        <a:pt x="379" y="824"/>
                        <a:pt x="354" y="824"/>
                        <a:pt x="330" y="821"/>
                      </a:cubicBezTo>
                      <a:cubicBezTo>
                        <a:pt x="286" y="807"/>
                        <a:pt x="248" y="799"/>
                        <a:pt x="202" y="793"/>
                      </a:cubicBezTo>
                      <a:cubicBezTo>
                        <a:pt x="184" y="787"/>
                        <a:pt x="166" y="779"/>
                        <a:pt x="147" y="775"/>
                      </a:cubicBezTo>
                      <a:cubicBezTo>
                        <a:pt x="132" y="772"/>
                        <a:pt x="116" y="770"/>
                        <a:pt x="101" y="766"/>
                      </a:cubicBezTo>
                      <a:cubicBezTo>
                        <a:pt x="82" y="761"/>
                        <a:pt x="46" y="748"/>
                        <a:pt x="46" y="748"/>
                      </a:cubicBezTo>
                      <a:cubicBezTo>
                        <a:pt x="27" y="728"/>
                        <a:pt x="6" y="702"/>
                        <a:pt x="28" y="674"/>
                      </a:cubicBezTo>
                      <a:cubicBezTo>
                        <a:pt x="35" y="665"/>
                        <a:pt x="45" y="661"/>
                        <a:pt x="55" y="656"/>
                      </a:cubicBezTo>
                      <a:cubicBezTo>
                        <a:pt x="64" y="652"/>
                        <a:pt x="83" y="637"/>
                        <a:pt x="83" y="647"/>
                      </a:cubicBezTo>
                      <a:cubicBezTo>
                        <a:pt x="83" y="658"/>
                        <a:pt x="64" y="658"/>
                        <a:pt x="55" y="665"/>
                      </a:cubicBezTo>
                      <a:cubicBezTo>
                        <a:pt x="48" y="670"/>
                        <a:pt x="42" y="677"/>
                        <a:pt x="37" y="684"/>
                      </a:cubicBezTo>
                      <a:cubicBezTo>
                        <a:pt x="30" y="693"/>
                        <a:pt x="23" y="701"/>
                        <a:pt x="19" y="711"/>
                      </a:cubicBezTo>
                      <a:cubicBezTo>
                        <a:pt x="11" y="729"/>
                        <a:pt x="0" y="766"/>
                        <a:pt x="0" y="766"/>
                      </a:cubicBezTo>
                      <a:cubicBezTo>
                        <a:pt x="5" y="800"/>
                        <a:pt x="14" y="926"/>
                        <a:pt x="37" y="949"/>
                      </a:cubicBezTo>
                      <a:cubicBezTo>
                        <a:pt x="91" y="1003"/>
                        <a:pt x="174" y="988"/>
                        <a:pt x="247" y="994"/>
                      </a:cubicBezTo>
                      <a:cubicBezTo>
                        <a:pt x="368" y="1004"/>
                        <a:pt x="495" y="1011"/>
                        <a:pt x="613" y="1040"/>
                      </a:cubicBezTo>
                      <a:cubicBezTo>
                        <a:pt x="674" y="1037"/>
                        <a:pt x="735" y="1037"/>
                        <a:pt x="796" y="1031"/>
                      </a:cubicBezTo>
                      <a:cubicBezTo>
                        <a:pt x="827" y="1028"/>
                        <a:pt x="887" y="1013"/>
                        <a:pt x="887" y="1013"/>
                      </a:cubicBezTo>
                      <a:cubicBezTo>
                        <a:pt x="941" y="976"/>
                        <a:pt x="937" y="961"/>
                        <a:pt x="970" y="912"/>
                      </a:cubicBezTo>
                      <a:cubicBezTo>
                        <a:pt x="967" y="879"/>
                        <a:pt x="988" y="784"/>
                        <a:pt x="924" y="784"/>
                      </a:cubicBez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4" name="Freeform 6"/>
                <p:cNvSpPr>
                  <a:spLocks/>
                </p:cNvSpPr>
                <p:nvPr/>
              </p:nvSpPr>
              <p:spPr bwMode="auto">
                <a:xfrm>
                  <a:off x="311" y="3282"/>
                  <a:ext cx="94" cy="5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4" y="55"/>
                    </a:cxn>
                    <a:cxn ang="0">
                      <a:pos x="82" y="28"/>
                    </a:cxn>
                    <a:cxn ang="0">
                      <a:pos x="64" y="9"/>
                    </a:cxn>
                    <a:cxn ang="0">
                      <a:pos x="91" y="19"/>
                    </a:cxn>
                    <a:cxn ang="0">
                      <a:pos x="82" y="19"/>
                    </a:cxn>
                  </a:cxnLst>
                  <a:rect l="0" t="0" r="r" b="b"/>
                  <a:pathLst>
                    <a:path w="94" h="55">
                      <a:moveTo>
                        <a:pt x="0" y="0"/>
                      </a:moveTo>
                      <a:cubicBezTo>
                        <a:pt x="12" y="38"/>
                        <a:pt x="27" y="43"/>
                        <a:pt x="64" y="55"/>
                      </a:cubicBezTo>
                      <a:cubicBezTo>
                        <a:pt x="70" y="46"/>
                        <a:pt x="82" y="39"/>
                        <a:pt x="82" y="28"/>
                      </a:cubicBezTo>
                      <a:cubicBezTo>
                        <a:pt x="82" y="19"/>
                        <a:pt x="58" y="15"/>
                        <a:pt x="64" y="9"/>
                      </a:cubicBezTo>
                      <a:cubicBezTo>
                        <a:pt x="71" y="2"/>
                        <a:pt x="83" y="14"/>
                        <a:pt x="91" y="19"/>
                      </a:cubicBezTo>
                      <a:cubicBezTo>
                        <a:pt x="94" y="20"/>
                        <a:pt x="85" y="19"/>
                        <a:pt x="82" y="19"/>
                      </a:cubicBez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5" name="Freeform 7"/>
                <p:cNvSpPr>
                  <a:spLocks/>
                </p:cNvSpPr>
                <p:nvPr/>
              </p:nvSpPr>
              <p:spPr bwMode="auto">
                <a:xfrm>
                  <a:off x="422" y="3304"/>
                  <a:ext cx="156" cy="84"/>
                </a:xfrm>
                <a:custGeom>
                  <a:avLst/>
                  <a:gdLst/>
                  <a:ahLst/>
                  <a:cxnLst>
                    <a:cxn ang="0">
                      <a:pos x="53" y="6"/>
                    </a:cxn>
                    <a:cxn ang="0">
                      <a:pos x="145" y="15"/>
                    </a:cxn>
                    <a:cxn ang="0">
                      <a:pos x="136" y="51"/>
                    </a:cxn>
                    <a:cxn ang="0">
                      <a:pos x="53" y="6"/>
                    </a:cxn>
                  </a:cxnLst>
                  <a:rect l="0" t="0" r="r" b="b"/>
                  <a:pathLst>
                    <a:path w="156" h="84">
                      <a:moveTo>
                        <a:pt x="53" y="6"/>
                      </a:moveTo>
                      <a:cubicBezTo>
                        <a:pt x="84" y="9"/>
                        <a:pt x="118" y="0"/>
                        <a:pt x="145" y="15"/>
                      </a:cubicBezTo>
                      <a:cubicBezTo>
                        <a:pt x="156" y="21"/>
                        <a:pt x="148" y="48"/>
                        <a:pt x="136" y="51"/>
                      </a:cubicBezTo>
                      <a:cubicBezTo>
                        <a:pt x="0" y="84"/>
                        <a:pt x="29" y="55"/>
                        <a:pt x="53" y="6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6" name="Freeform 8"/>
                <p:cNvSpPr>
                  <a:spLocks/>
                </p:cNvSpPr>
                <p:nvPr/>
              </p:nvSpPr>
              <p:spPr bwMode="auto">
                <a:xfrm>
                  <a:off x="667" y="3344"/>
                  <a:ext cx="153" cy="57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64" y="57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153" h="57">
                      <a:moveTo>
                        <a:pt x="0" y="2"/>
                      </a:moveTo>
                      <a:cubicBezTo>
                        <a:pt x="33" y="6"/>
                        <a:pt x="153" y="0"/>
                        <a:pt x="64" y="57"/>
                      </a:cubicBezTo>
                      <a:cubicBezTo>
                        <a:pt x="11" y="48"/>
                        <a:pt x="0" y="53"/>
                        <a:pt x="0" y="2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7" name="Freeform 9"/>
                <p:cNvSpPr>
                  <a:spLocks/>
                </p:cNvSpPr>
                <p:nvPr/>
              </p:nvSpPr>
              <p:spPr bwMode="auto">
                <a:xfrm>
                  <a:off x="896" y="3345"/>
                  <a:ext cx="137" cy="71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01" y="10"/>
                    </a:cxn>
                    <a:cxn ang="0">
                      <a:pos x="119" y="38"/>
                    </a:cxn>
                    <a:cxn ang="0">
                      <a:pos x="128" y="65"/>
                    </a:cxn>
                    <a:cxn ang="0">
                      <a:pos x="27" y="56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137" h="71">
                      <a:moveTo>
                        <a:pt x="0" y="1"/>
                      </a:moveTo>
                      <a:cubicBezTo>
                        <a:pt x="34" y="4"/>
                        <a:pt x="69" y="0"/>
                        <a:pt x="101" y="10"/>
                      </a:cubicBezTo>
                      <a:cubicBezTo>
                        <a:pt x="112" y="13"/>
                        <a:pt x="114" y="28"/>
                        <a:pt x="119" y="38"/>
                      </a:cubicBezTo>
                      <a:cubicBezTo>
                        <a:pt x="123" y="47"/>
                        <a:pt x="137" y="63"/>
                        <a:pt x="128" y="65"/>
                      </a:cubicBezTo>
                      <a:cubicBezTo>
                        <a:pt x="95" y="71"/>
                        <a:pt x="61" y="59"/>
                        <a:pt x="27" y="56"/>
                      </a:cubicBezTo>
                      <a:cubicBezTo>
                        <a:pt x="4" y="21"/>
                        <a:pt x="12" y="39"/>
                        <a:pt x="0" y="1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8" name="Freeform 10"/>
                <p:cNvSpPr>
                  <a:spLocks/>
                </p:cNvSpPr>
                <p:nvPr/>
              </p:nvSpPr>
              <p:spPr bwMode="auto">
                <a:xfrm>
                  <a:off x="974" y="3097"/>
                  <a:ext cx="80" cy="72"/>
                </a:xfrm>
                <a:custGeom>
                  <a:avLst/>
                  <a:gdLst/>
                  <a:ahLst/>
                  <a:cxnLst>
                    <a:cxn ang="0">
                      <a:pos x="4" y="21"/>
                    </a:cxn>
                    <a:cxn ang="0">
                      <a:pos x="77" y="57"/>
                    </a:cxn>
                    <a:cxn ang="0">
                      <a:pos x="4" y="21"/>
                    </a:cxn>
                  </a:cxnLst>
                  <a:rect l="0" t="0" r="r" b="b"/>
                  <a:pathLst>
                    <a:path w="80" h="72">
                      <a:moveTo>
                        <a:pt x="4" y="21"/>
                      </a:moveTo>
                      <a:cubicBezTo>
                        <a:pt x="51" y="65"/>
                        <a:pt x="0" y="72"/>
                        <a:pt x="77" y="57"/>
                      </a:cubicBezTo>
                      <a:cubicBezTo>
                        <a:pt x="63" y="0"/>
                        <a:pt x="80" y="21"/>
                        <a:pt x="4" y="21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79" name="Freeform 11"/>
                <p:cNvSpPr>
                  <a:spLocks/>
                </p:cNvSpPr>
                <p:nvPr/>
              </p:nvSpPr>
              <p:spPr bwMode="auto">
                <a:xfrm>
                  <a:off x="713" y="3153"/>
                  <a:ext cx="176" cy="102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46" y="93"/>
                    </a:cxn>
                    <a:cxn ang="0">
                      <a:pos x="110" y="10"/>
                    </a:cxn>
                    <a:cxn ang="0">
                      <a:pos x="73" y="2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176" h="102">
                      <a:moveTo>
                        <a:pt x="0" y="20"/>
                      </a:moveTo>
                      <a:cubicBezTo>
                        <a:pt x="14" y="62"/>
                        <a:pt x="0" y="78"/>
                        <a:pt x="46" y="93"/>
                      </a:cubicBezTo>
                      <a:cubicBezTo>
                        <a:pt x="90" y="88"/>
                        <a:pt x="176" y="102"/>
                        <a:pt x="110" y="10"/>
                      </a:cubicBezTo>
                      <a:cubicBezTo>
                        <a:pt x="103" y="0"/>
                        <a:pt x="85" y="16"/>
                        <a:pt x="73" y="20"/>
                      </a:cubicBezTo>
                      <a:cubicBezTo>
                        <a:pt x="28" y="33"/>
                        <a:pt x="60" y="32"/>
                        <a:pt x="0" y="2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0" name="Freeform 12"/>
                <p:cNvSpPr>
                  <a:spLocks/>
                </p:cNvSpPr>
                <p:nvPr/>
              </p:nvSpPr>
              <p:spPr bwMode="auto">
                <a:xfrm>
                  <a:off x="503" y="3148"/>
                  <a:ext cx="101" cy="73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100" y="43"/>
                    </a:cxn>
                    <a:cxn ang="0">
                      <a:pos x="91" y="6"/>
                    </a:cxn>
                    <a:cxn ang="0">
                      <a:pos x="64" y="1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01" h="73">
                      <a:moveTo>
                        <a:pt x="0" y="6"/>
                      </a:moveTo>
                      <a:cubicBezTo>
                        <a:pt x="16" y="73"/>
                        <a:pt x="32" y="53"/>
                        <a:pt x="100" y="43"/>
                      </a:cubicBezTo>
                      <a:cubicBezTo>
                        <a:pt x="97" y="31"/>
                        <a:pt x="101" y="14"/>
                        <a:pt x="91" y="6"/>
                      </a:cubicBezTo>
                      <a:cubicBezTo>
                        <a:pt x="84" y="0"/>
                        <a:pt x="73" y="15"/>
                        <a:pt x="64" y="15"/>
                      </a:cubicBezTo>
                      <a:cubicBezTo>
                        <a:pt x="42" y="15"/>
                        <a:pt x="21" y="9"/>
                        <a:pt x="0" y="6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1" name="Freeform 13"/>
                <p:cNvSpPr>
                  <a:spLocks/>
                </p:cNvSpPr>
                <p:nvPr/>
              </p:nvSpPr>
              <p:spPr bwMode="auto">
                <a:xfrm>
                  <a:off x="302" y="3103"/>
                  <a:ext cx="85" cy="83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82" y="60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85" h="83">
                      <a:moveTo>
                        <a:pt x="0" y="15"/>
                      </a:moveTo>
                      <a:cubicBezTo>
                        <a:pt x="14" y="83"/>
                        <a:pt x="16" y="74"/>
                        <a:pt x="82" y="60"/>
                      </a:cubicBezTo>
                      <a:cubicBezTo>
                        <a:pt x="67" y="0"/>
                        <a:pt x="85" y="26"/>
                        <a:pt x="0" y="15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2" name="Freeform 14"/>
                <p:cNvSpPr>
                  <a:spLocks/>
                </p:cNvSpPr>
                <p:nvPr/>
              </p:nvSpPr>
              <p:spPr bwMode="auto">
                <a:xfrm>
                  <a:off x="367" y="2969"/>
                  <a:ext cx="176" cy="107"/>
                </a:xfrm>
                <a:custGeom>
                  <a:avLst/>
                  <a:gdLst/>
                  <a:ahLst/>
                  <a:cxnLst>
                    <a:cxn ang="0">
                      <a:pos x="35" y="12"/>
                    </a:cxn>
                    <a:cxn ang="0">
                      <a:pos x="44" y="94"/>
                    </a:cxn>
                    <a:cxn ang="0">
                      <a:pos x="90" y="103"/>
                    </a:cxn>
                    <a:cxn ang="0">
                      <a:pos x="163" y="94"/>
                    </a:cxn>
                    <a:cxn ang="0">
                      <a:pos x="172" y="57"/>
                    </a:cxn>
                    <a:cxn ang="0">
                      <a:pos x="145" y="39"/>
                    </a:cxn>
                    <a:cxn ang="0">
                      <a:pos x="35" y="12"/>
                    </a:cxn>
                  </a:cxnLst>
                  <a:rect l="0" t="0" r="r" b="b"/>
                  <a:pathLst>
                    <a:path w="176" h="107">
                      <a:moveTo>
                        <a:pt x="35" y="12"/>
                      </a:moveTo>
                      <a:cubicBezTo>
                        <a:pt x="38" y="39"/>
                        <a:pt x="30" y="70"/>
                        <a:pt x="44" y="94"/>
                      </a:cubicBezTo>
                      <a:cubicBezTo>
                        <a:pt x="52" y="107"/>
                        <a:pt x="74" y="103"/>
                        <a:pt x="90" y="103"/>
                      </a:cubicBezTo>
                      <a:cubicBezTo>
                        <a:pt x="115" y="103"/>
                        <a:pt x="139" y="97"/>
                        <a:pt x="163" y="94"/>
                      </a:cubicBezTo>
                      <a:cubicBezTo>
                        <a:pt x="166" y="82"/>
                        <a:pt x="176" y="69"/>
                        <a:pt x="172" y="57"/>
                      </a:cubicBezTo>
                      <a:cubicBezTo>
                        <a:pt x="169" y="47"/>
                        <a:pt x="155" y="42"/>
                        <a:pt x="145" y="39"/>
                      </a:cubicBezTo>
                      <a:cubicBezTo>
                        <a:pt x="0" y="0"/>
                        <a:pt x="127" y="57"/>
                        <a:pt x="35" y="12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3" name="Freeform 15"/>
                <p:cNvSpPr>
                  <a:spLocks/>
                </p:cNvSpPr>
                <p:nvPr/>
              </p:nvSpPr>
              <p:spPr bwMode="auto">
                <a:xfrm>
                  <a:off x="667" y="2980"/>
                  <a:ext cx="166" cy="92"/>
                </a:xfrm>
                <a:custGeom>
                  <a:avLst/>
                  <a:gdLst/>
                  <a:ahLst/>
                  <a:cxnLst>
                    <a:cxn ang="0">
                      <a:pos x="0" y="37"/>
                    </a:cxn>
                    <a:cxn ang="0">
                      <a:pos x="74" y="92"/>
                    </a:cxn>
                    <a:cxn ang="0">
                      <a:pos x="128" y="19"/>
                    </a:cxn>
                    <a:cxn ang="0">
                      <a:pos x="101" y="10"/>
                    </a:cxn>
                    <a:cxn ang="0">
                      <a:pos x="0" y="37"/>
                    </a:cxn>
                  </a:cxnLst>
                  <a:rect l="0" t="0" r="r" b="b"/>
                  <a:pathLst>
                    <a:path w="166" h="92">
                      <a:moveTo>
                        <a:pt x="0" y="37"/>
                      </a:moveTo>
                      <a:cubicBezTo>
                        <a:pt x="36" y="71"/>
                        <a:pt x="22" y="79"/>
                        <a:pt x="74" y="92"/>
                      </a:cubicBezTo>
                      <a:cubicBezTo>
                        <a:pt x="112" y="83"/>
                        <a:pt x="166" y="75"/>
                        <a:pt x="128" y="19"/>
                      </a:cubicBezTo>
                      <a:cubicBezTo>
                        <a:pt x="123" y="11"/>
                        <a:pt x="110" y="13"/>
                        <a:pt x="101" y="10"/>
                      </a:cubicBezTo>
                      <a:cubicBezTo>
                        <a:pt x="10" y="20"/>
                        <a:pt x="39" y="0"/>
                        <a:pt x="0" y="37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4" name="Freeform 16"/>
                <p:cNvSpPr>
                  <a:spLocks/>
                </p:cNvSpPr>
                <p:nvPr/>
              </p:nvSpPr>
              <p:spPr bwMode="auto">
                <a:xfrm>
                  <a:off x="933" y="2989"/>
                  <a:ext cx="112" cy="54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91" y="37"/>
                    </a:cxn>
                    <a:cxn ang="0">
                      <a:pos x="109" y="10"/>
                    </a:cxn>
                    <a:cxn ang="0">
                      <a:pos x="82" y="1"/>
                    </a:cxn>
                    <a:cxn ang="0">
                      <a:pos x="27" y="19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112" h="54">
                      <a:moveTo>
                        <a:pt x="0" y="1"/>
                      </a:moveTo>
                      <a:cubicBezTo>
                        <a:pt x="18" y="54"/>
                        <a:pt x="37" y="46"/>
                        <a:pt x="91" y="37"/>
                      </a:cubicBezTo>
                      <a:cubicBezTo>
                        <a:pt x="97" y="28"/>
                        <a:pt x="112" y="20"/>
                        <a:pt x="109" y="10"/>
                      </a:cubicBezTo>
                      <a:cubicBezTo>
                        <a:pt x="107" y="1"/>
                        <a:pt x="91" y="0"/>
                        <a:pt x="82" y="1"/>
                      </a:cubicBezTo>
                      <a:cubicBezTo>
                        <a:pt x="63" y="3"/>
                        <a:pt x="45" y="13"/>
                        <a:pt x="27" y="19"/>
                      </a:cubicBezTo>
                      <a:cubicBezTo>
                        <a:pt x="17" y="22"/>
                        <a:pt x="9" y="7"/>
                        <a:pt x="0" y="1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5" name="Freeform 17"/>
                <p:cNvSpPr>
                  <a:spLocks/>
                </p:cNvSpPr>
                <p:nvPr/>
              </p:nvSpPr>
              <p:spPr bwMode="auto">
                <a:xfrm>
                  <a:off x="466" y="2862"/>
                  <a:ext cx="77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27"/>
                    </a:cxn>
                    <a:cxn ang="0">
                      <a:pos x="64" y="45"/>
                    </a:cxn>
                    <a:cxn ang="0">
                      <a:pos x="73" y="18"/>
                    </a:cxn>
                    <a:cxn ang="0">
                      <a:pos x="46" y="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7" h="45">
                      <a:moveTo>
                        <a:pt x="0" y="0"/>
                      </a:moveTo>
                      <a:cubicBezTo>
                        <a:pt x="3" y="9"/>
                        <a:pt x="1" y="22"/>
                        <a:pt x="9" y="27"/>
                      </a:cubicBezTo>
                      <a:cubicBezTo>
                        <a:pt x="25" y="38"/>
                        <a:pt x="64" y="45"/>
                        <a:pt x="64" y="45"/>
                      </a:cubicBezTo>
                      <a:cubicBezTo>
                        <a:pt x="67" y="36"/>
                        <a:pt x="77" y="26"/>
                        <a:pt x="73" y="18"/>
                      </a:cubicBezTo>
                      <a:cubicBezTo>
                        <a:pt x="69" y="10"/>
                        <a:pt x="55" y="11"/>
                        <a:pt x="46" y="9"/>
                      </a:cubicBezTo>
                      <a:cubicBezTo>
                        <a:pt x="31" y="5"/>
                        <a:pt x="15" y="3"/>
                        <a:pt x="0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6" name="Freeform 18"/>
                <p:cNvSpPr>
                  <a:spLocks/>
                </p:cNvSpPr>
                <p:nvPr/>
              </p:nvSpPr>
              <p:spPr bwMode="auto">
                <a:xfrm>
                  <a:off x="686" y="2862"/>
                  <a:ext cx="160" cy="80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128" y="55"/>
                    </a:cxn>
                    <a:cxn ang="0">
                      <a:pos x="109" y="0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60" h="80">
                      <a:moveTo>
                        <a:pt x="0" y="18"/>
                      </a:moveTo>
                      <a:cubicBezTo>
                        <a:pt x="42" y="80"/>
                        <a:pt x="32" y="64"/>
                        <a:pt x="128" y="55"/>
                      </a:cubicBezTo>
                      <a:cubicBezTo>
                        <a:pt x="160" y="21"/>
                        <a:pt x="149" y="13"/>
                        <a:pt x="109" y="0"/>
                      </a:cubicBezTo>
                      <a:cubicBezTo>
                        <a:pt x="81" y="4"/>
                        <a:pt x="31" y="18"/>
                        <a:pt x="0" y="18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7" name="Freeform 19"/>
                <p:cNvSpPr>
                  <a:spLocks/>
                </p:cNvSpPr>
                <p:nvPr/>
              </p:nvSpPr>
              <p:spPr bwMode="auto">
                <a:xfrm>
                  <a:off x="952" y="2853"/>
                  <a:ext cx="99" cy="110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7" y="82"/>
                    </a:cxn>
                    <a:cxn ang="0">
                      <a:pos x="99" y="54"/>
                    </a:cxn>
                    <a:cxn ang="0">
                      <a:pos x="90" y="18"/>
                    </a:cxn>
                    <a:cxn ang="0">
                      <a:pos x="35" y="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99" h="110">
                      <a:moveTo>
                        <a:pt x="8" y="18"/>
                      </a:moveTo>
                      <a:cubicBezTo>
                        <a:pt x="11" y="39"/>
                        <a:pt x="0" y="69"/>
                        <a:pt x="17" y="82"/>
                      </a:cubicBezTo>
                      <a:cubicBezTo>
                        <a:pt x="54" y="110"/>
                        <a:pt x="81" y="73"/>
                        <a:pt x="99" y="54"/>
                      </a:cubicBezTo>
                      <a:cubicBezTo>
                        <a:pt x="96" y="42"/>
                        <a:pt x="99" y="26"/>
                        <a:pt x="90" y="18"/>
                      </a:cubicBezTo>
                      <a:cubicBezTo>
                        <a:pt x="75" y="6"/>
                        <a:pt x="35" y="0"/>
                        <a:pt x="35" y="0"/>
                      </a:cubicBezTo>
                      <a:cubicBezTo>
                        <a:pt x="24" y="33"/>
                        <a:pt x="34" y="31"/>
                        <a:pt x="8" y="18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8" name="Freeform 20"/>
                <p:cNvSpPr>
                  <a:spLocks/>
                </p:cNvSpPr>
                <p:nvPr/>
              </p:nvSpPr>
              <p:spPr bwMode="auto">
                <a:xfrm>
                  <a:off x="522" y="2716"/>
                  <a:ext cx="137" cy="120"/>
                </a:xfrm>
                <a:custGeom>
                  <a:avLst/>
                  <a:gdLst/>
                  <a:ahLst/>
                  <a:cxnLst>
                    <a:cxn ang="0">
                      <a:pos x="8" y="27"/>
                    </a:cxn>
                    <a:cxn ang="0">
                      <a:pos x="17" y="91"/>
                    </a:cxn>
                    <a:cxn ang="0">
                      <a:pos x="127" y="91"/>
                    </a:cxn>
                    <a:cxn ang="0">
                      <a:pos x="8" y="27"/>
                    </a:cxn>
                  </a:cxnLst>
                  <a:rect l="0" t="0" r="r" b="b"/>
                  <a:pathLst>
                    <a:path w="137" h="120">
                      <a:moveTo>
                        <a:pt x="8" y="27"/>
                      </a:moveTo>
                      <a:cubicBezTo>
                        <a:pt x="11" y="48"/>
                        <a:pt x="0" y="78"/>
                        <a:pt x="17" y="91"/>
                      </a:cubicBezTo>
                      <a:cubicBezTo>
                        <a:pt x="53" y="120"/>
                        <a:pt x="93" y="102"/>
                        <a:pt x="127" y="91"/>
                      </a:cubicBezTo>
                      <a:cubicBezTo>
                        <a:pt x="112" y="0"/>
                        <a:pt x="137" y="38"/>
                        <a:pt x="8" y="27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89" name="Freeform 21"/>
                <p:cNvSpPr>
                  <a:spLocks/>
                </p:cNvSpPr>
                <p:nvPr/>
              </p:nvSpPr>
              <p:spPr bwMode="auto">
                <a:xfrm>
                  <a:off x="759" y="2744"/>
                  <a:ext cx="65" cy="61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64" y="45"/>
                    </a:cxn>
                    <a:cxn ang="0">
                      <a:pos x="0" y="17"/>
                    </a:cxn>
                  </a:cxnLst>
                  <a:rect l="0" t="0" r="r" b="b"/>
                  <a:pathLst>
                    <a:path w="65" h="61">
                      <a:moveTo>
                        <a:pt x="0" y="17"/>
                      </a:moveTo>
                      <a:cubicBezTo>
                        <a:pt x="14" y="61"/>
                        <a:pt x="22" y="59"/>
                        <a:pt x="64" y="45"/>
                      </a:cubicBezTo>
                      <a:cubicBezTo>
                        <a:pt x="49" y="0"/>
                        <a:pt x="65" y="17"/>
                        <a:pt x="0" y="17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90" name="Freeform 22"/>
                <p:cNvSpPr>
                  <a:spLocks/>
                </p:cNvSpPr>
                <p:nvPr/>
              </p:nvSpPr>
              <p:spPr bwMode="auto">
                <a:xfrm>
                  <a:off x="576" y="2642"/>
                  <a:ext cx="91" cy="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1" y="2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1" h="54">
                      <a:moveTo>
                        <a:pt x="0" y="0"/>
                      </a:moveTo>
                      <a:cubicBezTo>
                        <a:pt x="17" y="54"/>
                        <a:pt x="38" y="37"/>
                        <a:pt x="91" y="28"/>
                      </a:cubicBezTo>
                      <a:cubicBezTo>
                        <a:pt x="61" y="18"/>
                        <a:pt x="30" y="10"/>
                        <a:pt x="0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991" name="Freeform 23"/>
                <p:cNvSpPr>
                  <a:spLocks/>
                </p:cNvSpPr>
                <p:nvPr/>
              </p:nvSpPr>
              <p:spPr bwMode="auto">
                <a:xfrm>
                  <a:off x="759" y="2615"/>
                  <a:ext cx="139" cy="77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128" y="36"/>
                    </a:cxn>
                    <a:cxn ang="0">
                      <a:pos x="119" y="0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39" h="77">
                      <a:moveTo>
                        <a:pt x="0" y="27"/>
                      </a:moveTo>
                      <a:cubicBezTo>
                        <a:pt x="37" y="66"/>
                        <a:pt x="38" y="77"/>
                        <a:pt x="128" y="36"/>
                      </a:cubicBezTo>
                      <a:cubicBezTo>
                        <a:pt x="139" y="31"/>
                        <a:pt x="122" y="12"/>
                        <a:pt x="119" y="0"/>
                      </a:cubicBezTo>
                      <a:cubicBezTo>
                        <a:pt x="79" y="6"/>
                        <a:pt x="36" y="9"/>
                        <a:pt x="0" y="27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83993" name="Text Box 25"/>
              <p:cNvSpPr txBox="1">
                <a:spLocks noChangeArrowheads="1"/>
              </p:cNvSpPr>
              <p:nvPr/>
            </p:nvSpPr>
            <p:spPr bwMode="auto">
              <a:xfrm>
                <a:off x="4360863" y="3565551"/>
                <a:ext cx="1871662" cy="1004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Últimos cincuenta años los discursos respecto a la grupalidad organizaron la Torre de Babel, es decir,</a:t>
                </a:r>
                <a:endParaRPr lang="es-ES" sz="12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3996" name="Freeform 28"/>
              <p:cNvSpPr>
                <a:spLocks/>
              </p:cNvSpPr>
              <p:nvPr/>
            </p:nvSpPr>
            <p:spPr bwMode="auto">
              <a:xfrm>
                <a:off x="3995738" y="4102126"/>
                <a:ext cx="809625" cy="1233488"/>
              </a:xfrm>
              <a:custGeom>
                <a:avLst/>
                <a:gdLst/>
                <a:ahLst/>
                <a:cxnLst>
                  <a:cxn ang="0">
                    <a:pos x="242" y="0"/>
                  </a:cxn>
                  <a:cxn ang="0">
                    <a:pos x="169" y="37"/>
                  </a:cxn>
                  <a:cxn ang="0">
                    <a:pos x="68" y="147"/>
                  </a:cxn>
                  <a:cxn ang="0">
                    <a:pos x="31" y="201"/>
                  </a:cxn>
                  <a:cxn ang="0">
                    <a:pos x="50" y="439"/>
                  </a:cxn>
                  <a:cxn ang="0">
                    <a:pos x="196" y="595"/>
                  </a:cxn>
                  <a:cxn ang="0">
                    <a:pos x="242" y="631"/>
                  </a:cxn>
                  <a:cxn ang="0">
                    <a:pos x="324" y="659"/>
                  </a:cxn>
                  <a:cxn ang="0">
                    <a:pos x="415" y="540"/>
                  </a:cxn>
                  <a:cxn ang="0">
                    <a:pos x="425" y="512"/>
                  </a:cxn>
                  <a:cxn ang="0">
                    <a:pos x="443" y="531"/>
                  </a:cxn>
                  <a:cxn ang="0">
                    <a:pos x="489" y="567"/>
                  </a:cxn>
                  <a:cxn ang="0">
                    <a:pos x="443" y="695"/>
                  </a:cxn>
                  <a:cxn ang="0">
                    <a:pos x="415" y="741"/>
                  </a:cxn>
                  <a:cxn ang="0">
                    <a:pos x="406" y="768"/>
                  </a:cxn>
                  <a:cxn ang="0">
                    <a:pos x="415" y="723"/>
                  </a:cxn>
                  <a:cxn ang="0">
                    <a:pos x="415" y="631"/>
                  </a:cxn>
                </a:cxnLst>
                <a:rect l="0" t="0" r="r" b="b"/>
                <a:pathLst>
                  <a:path w="510" h="777">
                    <a:moveTo>
                      <a:pt x="242" y="0"/>
                    </a:moveTo>
                    <a:cubicBezTo>
                      <a:pt x="211" y="10"/>
                      <a:pt x="199" y="27"/>
                      <a:pt x="169" y="37"/>
                    </a:cubicBezTo>
                    <a:cubicBezTo>
                      <a:pt x="127" y="77"/>
                      <a:pt x="100" y="97"/>
                      <a:pt x="68" y="147"/>
                    </a:cubicBezTo>
                    <a:cubicBezTo>
                      <a:pt x="56" y="165"/>
                      <a:pt x="31" y="201"/>
                      <a:pt x="31" y="201"/>
                    </a:cubicBezTo>
                    <a:cubicBezTo>
                      <a:pt x="12" y="281"/>
                      <a:pt x="0" y="367"/>
                      <a:pt x="50" y="439"/>
                    </a:cubicBezTo>
                    <a:cubicBezTo>
                      <a:pt x="73" y="511"/>
                      <a:pt x="131" y="561"/>
                      <a:pt x="196" y="595"/>
                    </a:cubicBezTo>
                    <a:cubicBezTo>
                      <a:pt x="213" y="604"/>
                      <a:pt x="224" y="622"/>
                      <a:pt x="242" y="631"/>
                    </a:cubicBezTo>
                    <a:cubicBezTo>
                      <a:pt x="268" y="644"/>
                      <a:pt x="297" y="649"/>
                      <a:pt x="324" y="659"/>
                    </a:cubicBezTo>
                    <a:cubicBezTo>
                      <a:pt x="446" y="642"/>
                      <a:pt x="428" y="673"/>
                      <a:pt x="415" y="540"/>
                    </a:cubicBezTo>
                    <a:cubicBezTo>
                      <a:pt x="418" y="531"/>
                      <a:pt x="416" y="515"/>
                      <a:pt x="425" y="512"/>
                    </a:cubicBezTo>
                    <a:cubicBezTo>
                      <a:pt x="433" y="509"/>
                      <a:pt x="438" y="524"/>
                      <a:pt x="443" y="531"/>
                    </a:cubicBezTo>
                    <a:cubicBezTo>
                      <a:pt x="472" y="568"/>
                      <a:pt x="446" y="553"/>
                      <a:pt x="489" y="567"/>
                    </a:cubicBezTo>
                    <a:cubicBezTo>
                      <a:pt x="510" y="631"/>
                      <a:pt x="473" y="650"/>
                      <a:pt x="443" y="695"/>
                    </a:cubicBezTo>
                    <a:cubicBezTo>
                      <a:pt x="418" y="771"/>
                      <a:pt x="453" y="681"/>
                      <a:pt x="415" y="741"/>
                    </a:cubicBezTo>
                    <a:cubicBezTo>
                      <a:pt x="410" y="749"/>
                      <a:pt x="406" y="777"/>
                      <a:pt x="406" y="768"/>
                    </a:cubicBezTo>
                    <a:cubicBezTo>
                      <a:pt x="406" y="753"/>
                      <a:pt x="414" y="738"/>
                      <a:pt x="415" y="723"/>
                    </a:cubicBezTo>
                    <a:cubicBezTo>
                      <a:pt x="417" y="692"/>
                      <a:pt x="415" y="662"/>
                      <a:pt x="415" y="631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  <p:sp>
            <p:nvSpPr>
              <p:cNvPr id="83997" name="Text Box 29"/>
              <p:cNvSpPr txBox="1">
                <a:spLocks noChangeArrowheads="1"/>
              </p:cNvSpPr>
              <p:nvPr/>
            </p:nvSpPr>
            <p:spPr bwMode="auto">
              <a:xfrm>
                <a:off x="4865688" y="4573613"/>
                <a:ext cx="2952750" cy="183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Diversas formas de intervención y trabajo: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Capacitación en las organizaciones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 nuevas pedagogías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 creatividad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 investigación─acción (Lewin)</a:t>
                </a:r>
              </a:p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 intervención comunitaria, etc.</a:t>
                </a:r>
                <a:endParaRPr lang="es-ES" sz="12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3999" name="Text Box 31"/>
              <p:cNvSpPr txBox="1">
                <a:spLocks noChangeArrowheads="1"/>
              </p:cNvSpPr>
              <p:nvPr/>
            </p:nvSpPr>
            <p:spPr bwMode="auto">
              <a:xfrm>
                <a:off x="6376988" y="2413026"/>
                <a:ext cx="2808287" cy="118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De esta Babel surgen: opciones teórico─técnicas y perfiles profesionales que utilizan abordajes grupales en sus campos de investigación y con sus objetos de estudio</a:t>
                </a:r>
                <a:endParaRPr lang="es-ES" sz="12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4001" name="Freeform 33"/>
              <p:cNvSpPr>
                <a:spLocks/>
              </p:cNvSpPr>
              <p:nvPr/>
            </p:nvSpPr>
            <p:spPr bwMode="auto">
              <a:xfrm>
                <a:off x="7097713" y="3781451"/>
                <a:ext cx="863600" cy="1868488"/>
              </a:xfrm>
              <a:custGeom>
                <a:avLst/>
                <a:gdLst/>
                <a:ahLst/>
                <a:cxnLst>
                  <a:cxn ang="0">
                    <a:pos x="0" y="1177"/>
                  </a:cxn>
                  <a:cxn ang="0">
                    <a:pos x="183" y="1095"/>
                  </a:cxn>
                  <a:cxn ang="0">
                    <a:pos x="247" y="967"/>
                  </a:cxn>
                  <a:cxn ang="0">
                    <a:pos x="320" y="747"/>
                  </a:cxn>
                  <a:cxn ang="0">
                    <a:pos x="347" y="528"/>
                  </a:cxn>
                  <a:cxn ang="0">
                    <a:pos x="402" y="135"/>
                  </a:cxn>
                  <a:cxn ang="0">
                    <a:pos x="265" y="98"/>
                  </a:cxn>
                  <a:cxn ang="0">
                    <a:pos x="274" y="71"/>
                  </a:cxn>
                  <a:cxn ang="0">
                    <a:pos x="375" y="43"/>
                  </a:cxn>
                  <a:cxn ang="0">
                    <a:pos x="430" y="7"/>
                  </a:cxn>
                  <a:cxn ang="0">
                    <a:pos x="475" y="62"/>
                  </a:cxn>
                  <a:cxn ang="0">
                    <a:pos x="521" y="98"/>
                  </a:cxn>
                  <a:cxn ang="0">
                    <a:pos x="539" y="126"/>
                  </a:cxn>
                  <a:cxn ang="0">
                    <a:pos x="503" y="135"/>
                  </a:cxn>
                  <a:cxn ang="0">
                    <a:pos x="411" y="126"/>
                  </a:cxn>
                </a:cxnLst>
                <a:rect l="0" t="0" r="r" b="b"/>
                <a:pathLst>
                  <a:path w="544" h="1177">
                    <a:moveTo>
                      <a:pt x="0" y="1177"/>
                    </a:moveTo>
                    <a:cubicBezTo>
                      <a:pt x="63" y="1162"/>
                      <a:pt x="131" y="1133"/>
                      <a:pt x="183" y="1095"/>
                    </a:cubicBezTo>
                    <a:cubicBezTo>
                      <a:pt x="209" y="1054"/>
                      <a:pt x="219" y="1009"/>
                      <a:pt x="247" y="967"/>
                    </a:cubicBezTo>
                    <a:cubicBezTo>
                      <a:pt x="271" y="893"/>
                      <a:pt x="296" y="820"/>
                      <a:pt x="320" y="747"/>
                    </a:cubicBezTo>
                    <a:cubicBezTo>
                      <a:pt x="326" y="672"/>
                      <a:pt x="329" y="601"/>
                      <a:pt x="347" y="528"/>
                    </a:cubicBezTo>
                    <a:cubicBezTo>
                      <a:pt x="361" y="396"/>
                      <a:pt x="390" y="268"/>
                      <a:pt x="402" y="135"/>
                    </a:cubicBezTo>
                    <a:cubicBezTo>
                      <a:pt x="356" y="123"/>
                      <a:pt x="310" y="112"/>
                      <a:pt x="265" y="98"/>
                    </a:cubicBezTo>
                    <a:cubicBezTo>
                      <a:pt x="268" y="89"/>
                      <a:pt x="266" y="76"/>
                      <a:pt x="274" y="71"/>
                    </a:cubicBezTo>
                    <a:cubicBezTo>
                      <a:pt x="278" y="68"/>
                      <a:pt x="361" y="48"/>
                      <a:pt x="375" y="43"/>
                    </a:cubicBezTo>
                    <a:cubicBezTo>
                      <a:pt x="383" y="35"/>
                      <a:pt x="409" y="0"/>
                      <a:pt x="430" y="7"/>
                    </a:cubicBezTo>
                    <a:cubicBezTo>
                      <a:pt x="449" y="13"/>
                      <a:pt x="464" y="48"/>
                      <a:pt x="475" y="62"/>
                    </a:cubicBezTo>
                    <a:cubicBezTo>
                      <a:pt x="488" y="78"/>
                      <a:pt x="504" y="87"/>
                      <a:pt x="521" y="98"/>
                    </a:cubicBezTo>
                    <a:cubicBezTo>
                      <a:pt x="527" y="107"/>
                      <a:pt x="544" y="116"/>
                      <a:pt x="539" y="126"/>
                    </a:cubicBezTo>
                    <a:cubicBezTo>
                      <a:pt x="534" y="137"/>
                      <a:pt x="515" y="135"/>
                      <a:pt x="503" y="135"/>
                    </a:cubicBezTo>
                    <a:cubicBezTo>
                      <a:pt x="472" y="135"/>
                      <a:pt x="442" y="126"/>
                      <a:pt x="411" y="126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008" name="Group 40"/>
            <p:cNvGrpSpPr>
              <a:grpSpLocks/>
            </p:cNvGrpSpPr>
            <p:nvPr/>
          </p:nvGrpSpPr>
          <p:grpSpPr bwMode="auto">
            <a:xfrm>
              <a:off x="2762756" y="1830198"/>
              <a:ext cx="2016125" cy="927100"/>
              <a:chOff x="1066" y="1525"/>
              <a:chExt cx="1270" cy="584"/>
            </a:xfrm>
          </p:grpSpPr>
          <p:sp>
            <p:nvSpPr>
              <p:cNvPr id="84006" name="Text Box 38"/>
              <p:cNvSpPr txBox="1">
                <a:spLocks noChangeArrowheads="1"/>
              </p:cNvSpPr>
              <p:nvPr/>
            </p:nvSpPr>
            <p:spPr bwMode="auto">
              <a:xfrm>
                <a:off x="1066" y="1525"/>
                <a:ext cx="127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 b="1">
                    <a:solidFill>
                      <a:prstClr val="black"/>
                    </a:solidFill>
                    <a:latin typeface="Arial" charset="0"/>
                  </a:rPr>
                  <a:t>Antes 1a Guerra Mundial</a:t>
                </a:r>
                <a:endParaRPr lang="es-ES" sz="1200" b="1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4007" name="Text Box 39"/>
              <p:cNvSpPr txBox="1">
                <a:spLocks noChangeArrowheads="1"/>
              </p:cNvSpPr>
              <p:nvPr/>
            </p:nvSpPr>
            <p:spPr bwMode="auto">
              <a:xfrm>
                <a:off x="1066" y="1706"/>
                <a:ext cx="1179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>
                    <a:solidFill>
                      <a:prstClr val="black"/>
                    </a:solidFill>
                    <a:latin typeface="Arial" charset="0"/>
                  </a:rPr>
                  <a:t>Primeras investigaciones de Le Bon y Moreno sobre los grupos</a:t>
                </a:r>
                <a:endParaRPr lang="es-ES" sz="120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grpSp>
          <p:nvGrpSpPr>
            <p:cNvPr id="84004" name="Group 36"/>
            <p:cNvGrpSpPr>
              <a:grpSpLocks/>
            </p:cNvGrpSpPr>
            <p:nvPr/>
          </p:nvGrpSpPr>
          <p:grpSpPr bwMode="auto">
            <a:xfrm>
              <a:off x="529144" y="1398398"/>
              <a:ext cx="1871663" cy="1474787"/>
              <a:chOff x="204" y="2659"/>
              <a:chExt cx="1179" cy="929"/>
            </a:xfrm>
          </p:grpSpPr>
          <p:sp>
            <p:nvSpPr>
              <p:cNvPr id="84002" name="Text Box 34"/>
              <p:cNvSpPr txBox="1">
                <a:spLocks noChangeArrowheads="1"/>
              </p:cNvSpPr>
              <p:nvPr/>
            </p:nvSpPr>
            <p:spPr bwMode="auto">
              <a:xfrm>
                <a:off x="521" y="2659"/>
                <a:ext cx="49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 b="1">
                    <a:solidFill>
                      <a:prstClr val="black"/>
                    </a:solidFill>
                    <a:latin typeface="Arial" charset="0"/>
                  </a:rPr>
                  <a:t>Años 20</a:t>
                </a:r>
                <a:endParaRPr lang="es-ES" sz="1200" b="1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4003" name="Text Box 35"/>
              <p:cNvSpPr txBox="1">
                <a:spLocks noChangeArrowheads="1"/>
              </p:cNvSpPr>
              <p:nvPr/>
            </p:nvSpPr>
            <p:spPr bwMode="auto">
              <a:xfrm>
                <a:off x="204" y="2840"/>
                <a:ext cx="1179" cy="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 dirty="0">
                    <a:solidFill>
                      <a:prstClr val="black"/>
                    </a:solidFill>
                    <a:latin typeface="Arial" charset="0"/>
                  </a:rPr>
                  <a:t>Los conocimientos sobre los grupos devienen de la demanda en la práctica </a:t>
                </a:r>
                <a:r>
                  <a:rPr lang="es-MX" sz="1200" dirty="0" err="1">
                    <a:solidFill>
                      <a:prstClr val="black"/>
                    </a:solidFill>
                    <a:latin typeface="Arial" charset="0"/>
                  </a:rPr>
                  <a:t>social─empresarial</a:t>
                </a:r>
                <a:r>
                  <a:rPr lang="es-MX" sz="1200" dirty="0">
                    <a:solidFill>
                      <a:prstClr val="black"/>
                    </a:solidFill>
                    <a:latin typeface="Arial" charset="0"/>
                  </a:rPr>
                  <a:t> en los EEUU</a:t>
                </a:r>
                <a:endParaRPr lang="es-ES" sz="1200" dirty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grpSp>
          <p:nvGrpSpPr>
            <p:cNvPr id="45" name="44 Grupo"/>
            <p:cNvGrpSpPr/>
            <p:nvPr/>
          </p:nvGrpSpPr>
          <p:grpSpPr>
            <a:xfrm>
              <a:off x="457706" y="2704910"/>
              <a:ext cx="1939925" cy="3324226"/>
              <a:chOff x="179388" y="3173438"/>
              <a:chExt cx="1939925" cy="3324226"/>
            </a:xfrm>
          </p:grpSpPr>
          <p:sp>
            <p:nvSpPr>
              <p:cNvPr id="84011" name="Rectangle 43"/>
              <p:cNvSpPr>
                <a:spLocks noChangeArrowheads="1"/>
              </p:cNvSpPr>
              <p:nvPr/>
            </p:nvSpPr>
            <p:spPr bwMode="auto">
              <a:xfrm>
                <a:off x="179388" y="3667151"/>
                <a:ext cx="1939925" cy="283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s-MX" sz="1200" dirty="0">
                    <a:solidFill>
                      <a:prstClr val="black"/>
                    </a:solidFill>
                    <a:latin typeface="Arial" charset="0"/>
                  </a:rPr>
                  <a:t>1924. Elton Mayo. Primeras intervenciones para el estudio de los grupos pequeños, en los talleres Hawthorne de la Western Electric </a:t>
                </a:r>
                <a:r>
                  <a:rPr lang="es-MX" sz="1200" dirty="0" err="1">
                    <a:solidFill>
                      <a:prstClr val="black"/>
                    </a:solidFill>
                    <a:latin typeface="Arial" charset="0"/>
                  </a:rPr>
                  <a:t>Compay</a:t>
                </a:r>
                <a:r>
                  <a:rPr lang="es-MX" sz="1200" dirty="0">
                    <a:solidFill>
                      <a:prstClr val="black"/>
                    </a:solidFill>
                    <a:latin typeface="Arial" charset="0"/>
                  </a:rPr>
                  <a:t>: descubre que los trabajadores  constituyen espontáneamente entre sí, grupos informales con vida y organización propia y cuyo código implícito determina su actitud hacia el trabajo.</a:t>
                </a:r>
                <a:endParaRPr lang="es-ES" sz="1200" dirty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4014" name="Freeform 46"/>
              <p:cNvSpPr>
                <a:spLocks/>
              </p:cNvSpPr>
              <p:nvPr/>
            </p:nvSpPr>
            <p:spPr bwMode="auto">
              <a:xfrm>
                <a:off x="1030288" y="3173438"/>
                <a:ext cx="290513" cy="57467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01" y="119"/>
                  </a:cxn>
                  <a:cxn ang="0">
                    <a:pos x="110" y="174"/>
                  </a:cxn>
                  <a:cxn ang="0">
                    <a:pos x="0" y="274"/>
                  </a:cxn>
                  <a:cxn ang="0">
                    <a:pos x="82" y="311"/>
                  </a:cxn>
                  <a:cxn ang="0">
                    <a:pos x="156" y="265"/>
                  </a:cxn>
                  <a:cxn ang="0">
                    <a:pos x="183" y="247"/>
                  </a:cxn>
                  <a:cxn ang="0">
                    <a:pos x="82" y="265"/>
                  </a:cxn>
                </a:cxnLst>
                <a:rect l="0" t="0" r="r" b="b"/>
                <a:pathLst>
                  <a:path w="183" h="362">
                    <a:moveTo>
                      <a:pt x="64" y="0"/>
                    </a:moveTo>
                    <a:cubicBezTo>
                      <a:pt x="77" y="40"/>
                      <a:pt x="88" y="80"/>
                      <a:pt x="101" y="119"/>
                    </a:cubicBezTo>
                    <a:cubicBezTo>
                      <a:pt x="104" y="137"/>
                      <a:pt x="110" y="155"/>
                      <a:pt x="110" y="174"/>
                    </a:cubicBezTo>
                    <a:cubicBezTo>
                      <a:pt x="110" y="281"/>
                      <a:pt x="92" y="263"/>
                      <a:pt x="0" y="274"/>
                    </a:cubicBezTo>
                    <a:cubicBezTo>
                      <a:pt x="29" y="285"/>
                      <a:pt x="52" y="301"/>
                      <a:pt x="82" y="311"/>
                    </a:cubicBezTo>
                    <a:cubicBezTo>
                      <a:pt x="136" y="362"/>
                      <a:pt x="128" y="293"/>
                      <a:pt x="156" y="265"/>
                    </a:cubicBezTo>
                    <a:cubicBezTo>
                      <a:pt x="164" y="257"/>
                      <a:pt x="174" y="253"/>
                      <a:pt x="183" y="247"/>
                    </a:cubicBezTo>
                    <a:cubicBezTo>
                      <a:pt x="145" y="234"/>
                      <a:pt x="116" y="249"/>
                      <a:pt x="82" y="265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023" name="Group 55"/>
            <p:cNvGrpSpPr>
              <a:grpSpLocks/>
            </p:cNvGrpSpPr>
            <p:nvPr/>
          </p:nvGrpSpPr>
          <p:grpSpPr bwMode="auto">
            <a:xfrm>
              <a:off x="457706" y="1124744"/>
              <a:ext cx="8531225" cy="495300"/>
              <a:chOff x="137" y="1097"/>
              <a:chExt cx="5350" cy="312"/>
            </a:xfrm>
          </p:grpSpPr>
          <p:sp>
            <p:nvSpPr>
              <p:cNvPr id="84020" name="Freeform 52"/>
              <p:cNvSpPr>
                <a:spLocks/>
              </p:cNvSpPr>
              <p:nvPr/>
            </p:nvSpPr>
            <p:spPr bwMode="auto">
              <a:xfrm>
                <a:off x="137" y="1097"/>
                <a:ext cx="5350" cy="3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93"/>
                  </a:cxn>
                  <a:cxn ang="0">
                    <a:pos x="28" y="137"/>
                  </a:cxn>
                  <a:cxn ang="0">
                    <a:pos x="750" y="119"/>
                  </a:cxn>
                  <a:cxn ang="0">
                    <a:pos x="2661" y="110"/>
                  </a:cxn>
                  <a:cxn ang="0">
                    <a:pos x="4608" y="128"/>
                  </a:cxn>
                  <a:cxn ang="0">
                    <a:pos x="5184" y="183"/>
                  </a:cxn>
                  <a:cxn ang="0">
                    <a:pos x="5340" y="201"/>
                  </a:cxn>
                  <a:cxn ang="0">
                    <a:pos x="5349" y="311"/>
                  </a:cxn>
                </a:cxnLst>
                <a:rect l="0" t="0" r="r" b="b"/>
                <a:pathLst>
                  <a:path w="5350" h="312">
                    <a:moveTo>
                      <a:pt x="0" y="0"/>
                    </a:moveTo>
                    <a:cubicBezTo>
                      <a:pt x="3" y="98"/>
                      <a:pt x="0" y="196"/>
                      <a:pt x="9" y="293"/>
                    </a:cubicBezTo>
                    <a:cubicBezTo>
                      <a:pt x="11" y="312"/>
                      <a:pt x="20" y="138"/>
                      <a:pt x="28" y="137"/>
                    </a:cubicBezTo>
                    <a:cubicBezTo>
                      <a:pt x="266" y="101"/>
                      <a:pt x="509" y="127"/>
                      <a:pt x="750" y="119"/>
                    </a:cubicBezTo>
                    <a:cubicBezTo>
                      <a:pt x="1353" y="59"/>
                      <a:pt x="2129" y="107"/>
                      <a:pt x="2661" y="110"/>
                    </a:cubicBezTo>
                    <a:cubicBezTo>
                      <a:pt x="3512" y="142"/>
                      <a:pt x="2497" y="106"/>
                      <a:pt x="4608" y="128"/>
                    </a:cubicBezTo>
                    <a:cubicBezTo>
                      <a:pt x="4797" y="130"/>
                      <a:pt x="4994" y="176"/>
                      <a:pt x="5184" y="183"/>
                    </a:cubicBezTo>
                    <a:cubicBezTo>
                      <a:pt x="5340" y="173"/>
                      <a:pt x="5313" y="128"/>
                      <a:pt x="5340" y="201"/>
                    </a:cubicBezTo>
                    <a:cubicBezTo>
                      <a:pt x="5350" y="293"/>
                      <a:pt x="5349" y="256"/>
                      <a:pt x="5349" y="311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  <p:sp>
            <p:nvSpPr>
              <p:cNvPr id="84021" name="Freeform 53"/>
              <p:cNvSpPr>
                <a:spLocks/>
              </p:cNvSpPr>
              <p:nvPr/>
            </p:nvSpPr>
            <p:spPr bwMode="auto">
              <a:xfrm>
                <a:off x="1472" y="1106"/>
                <a:ext cx="11" cy="2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20"/>
                  </a:cxn>
                </a:cxnLst>
                <a:rect l="0" t="0" r="r" b="b"/>
                <a:pathLst>
                  <a:path w="11" h="220">
                    <a:moveTo>
                      <a:pt x="0" y="0"/>
                    </a:moveTo>
                    <a:cubicBezTo>
                      <a:pt x="11" y="159"/>
                      <a:pt x="9" y="85"/>
                      <a:pt x="9" y="220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  <p:sp>
            <p:nvSpPr>
              <p:cNvPr id="84022" name="Freeform 54"/>
              <p:cNvSpPr>
                <a:spLocks/>
              </p:cNvSpPr>
              <p:nvPr/>
            </p:nvSpPr>
            <p:spPr bwMode="auto">
              <a:xfrm>
                <a:off x="2871" y="1115"/>
                <a:ext cx="27" cy="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" y="275"/>
                  </a:cxn>
                </a:cxnLst>
                <a:rect l="0" t="0" r="r" b="b"/>
                <a:pathLst>
                  <a:path w="27" h="275">
                    <a:moveTo>
                      <a:pt x="0" y="0"/>
                    </a:moveTo>
                    <a:cubicBezTo>
                      <a:pt x="18" y="93"/>
                      <a:pt x="27" y="179"/>
                      <a:pt x="27" y="275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79331" y="3620"/>
            <a:ext cx="609600" cy="441324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1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44624"/>
            <a:ext cx="609600" cy="441324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7050" name="Rectangle 10"/>
          <p:cNvSpPr>
            <a:spLocks noGrp="1" noChangeArrowheads="1"/>
          </p:cNvSpPr>
          <p:nvPr>
            <p:ph sz="quarter" idx="4294967295"/>
          </p:nvPr>
        </p:nvSpPr>
        <p:spPr>
          <a:xfrm>
            <a:off x="863600" y="857250"/>
            <a:ext cx="8280400" cy="2374900"/>
          </a:xfrm>
        </p:spPr>
        <p:txBody>
          <a:bodyPr>
            <a:normAutofit/>
          </a:bodyPr>
          <a:lstStyle/>
          <a:p>
            <a:r>
              <a:rPr lang="es-MX" i="1" dirty="0" smtClean="0"/>
              <a:t>Los </a:t>
            </a:r>
            <a:r>
              <a:rPr lang="es-MX" i="1" dirty="0"/>
              <a:t>grupos no son lo grupal, </a:t>
            </a:r>
            <a:r>
              <a:rPr lang="es-MX" dirty="0"/>
              <a:t>según </a:t>
            </a:r>
            <a:r>
              <a:rPr lang="es-MX" dirty="0" err="1"/>
              <a:t>Gilles</a:t>
            </a:r>
            <a:r>
              <a:rPr lang="es-MX" dirty="0"/>
              <a:t> </a:t>
            </a:r>
            <a:r>
              <a:rPr lang="es-MX" dirty="0" err="1"/>
              <a:t>Deleuze</a:t>
            </a:r>
            <a:r>
              <a:rPr lang="es-MX" dirty="0"/>
              <a:t>, </a:t>
            </a:r>
            <a:r>
              <a:rPr lang="es-MX" b="1" dirty="0">
                <a:solidFill>
                  <a:srgbClr val="C00000"/>
                </a:solidFill>
              </a:rPr>
              <a:t>la teoría de lo que hacemos es lo grupal</a:t>
            </a:r>
            <a:r>
              <a:rPr lang="es-MX" dirty="0"/>
              <a:t>, y los grupos se constituyen por el marco referencial que los define</a:t>
            </a:r>
            <a:r>
              <a:rPr lang="es-MX" dirty="0" smtClean="0"/>
              <a:t>.</a:t>
            </a:r>
            <a:endParaRPr lang="es-MX" i="1" dirty="0"/>
          </a:p>
        </p:txBody>
      </p:sp>
      <p:pic>
        <p:nvPicPr>
          <p:cNvPr id="87053" name="Picture 13" descr="92353392, Wong Illustration /iStock Exclusive"/>
          <p:cNvPicPr>
            <a:picLocks noChangeAspect="1" noChangeArrowheads="1"/>
          </p:cNvPicPr>
          <p:nvPr/>
        </p:nvPicPr>
        <p:blipFill>
          <a:blip r:embed="rId3"/>
          <a:srcRect t="7862" b="10377"/>
          <a:stretch>
            <a:fillRect/>
          </a:stretch>
        </p:blipFill>
        <p:spPr bwMode="auto">
          <a:xfrm>
            <a:off x="2915816" y="2564904"/>
            <a:ext cx="340995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27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750067" y="1017997"/>
            <a:ext cx="7643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¿Cómo se construyen los conocimientos y las teorías sobre lo grupal?</a:t>
            </a:r>
            <a:endParaRPr lang="es-ES" sz="24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683568" y="3429000"/>
            <a:ext cx="77771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sz="2400" dirty="0">
                <a:solidFill>
                  <a:prstClr val="black"/>
                </a:solidFill>
                <a:latin typeface="Verdana" pitchFamily="34" charset="0"/>
              </a:rPr>
              <a:t>Siguiendo a Ana Ma. Fernández: a través de una revisión de las teorías previas en lo que llama los </a:t>
            </a:r>
            <a:r>
              <a:rPr lang="es-MX" sz="2400" b="1" u="sng" dirty="0">
                <a:solidFill>
                  <a:srgbClr val="C00000"/>
                </a:solidFill>
                <a:latin typeface="Verdana" pitchFamily="34" charset="0"/>
              </a:rPr>
              <a:t>tres momentos epistémicos de lo grupal</a:t>
            </a:r>
            <a:r>
              <a:rPr lang="es-MX" sz="2400" dirty="0">
                <a:solidFill>
                  <a:prstClr val="black"/>
                </a:solidFill>
                <a:latin typeface="Verdana" pitchFamily="34" charset="0"/>
              </a:rPr>
              <a:t>, que se organizan en torno las teorías que hicieron los primeros cuestionamientos a cerca del sujeto como grupo.</a:t>
            </a:r>
            <a:endParaRPr lang="es-ES" sz="2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7047" name="AutoShape 7"/>
          <p:cNvSpPr>
            <a:spLocks noChangeArrowheads="1"/>
          </p:cNvSpPr>
          <p:nvPr/>
        </p:nvSpPr>
        <p:spPr bwMode="auto">
          <a:xfrm rot="5400000">
            <a:off x="4283868" y="2135241"/>
            <a:ext cx="576263" cy="503238"/>
          </a:xfrm>
          <a:prstGeom prst="rightArrow">
            <a:avLst>
              <a:gd name="adj1" fmla="val 19685"/>
              <a:gd name="adj2" fmla="val 30526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38807"/>
            <a:ext cx="609600" cy="441324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80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217" y="22126"/>
            <a:ext cx="609600" cy="441324"/>
          </a:xfrm>
        </p:spPr>
        <p:txBody>
          <a:bodyPr/>
          <a:lstStyle/>
          <a:p>
            <a:fld id="{BB6D7E6F-8F12-4484-8823-9A1415F1A7E1}" type="slidenum">
              <a:rPr lang="es-ES" smtClean="0"/>
              <a:pPr/>
              <a:t>15</a:t>
            </a:fld>
            <a:endParaRPr lang="es-ES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97823382"/>
              </p:ext>
            </p:extLst>
          </p:nvPr>
        </p:nvGraphicFramePr>
        <p:xfrm>
          <a:off x="395536" y="264857"/>
          <a:ext cx="8280920" cy="6354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 rot="16200000">
            <a:off x="-2109023" y="3057450"/>
            <a:ext cx="63546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 momentos epistémicos</a:t>
            </a:r>
            <a:endParaRPr lang="es-ES" sz="4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31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5" name="Line 7"/>
          <p:cNvSpPr>
            <a:spLocks noChangeShapeType="1"/>
          </p:cNvSpPr>
          <p:nvPr/>
        </p:nvSpPr>
        <p:spPr bwMode="auto">
          <a:xfrm>
            <a:off x="1404938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1510755" y="2182813"/>
            <a:ext cx="1189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>
                <a:solidFill>
                  <a:prstClr val="black"/>
                </a:solidFill>
                <a:latin typeface="Arial" charset="0"/>
              </a:rPr>
              <a:t>Se organiza a partir de la</a:t>
            </a:r>
            <a:endParaRPr lang="es-ES" sz="12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179388" y="2722563"/>
            <a:ext cx="2393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Gestaltheorie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Pensar al grupo como un todo</a:t>
            </a:r>
            <a:endParaRPr lang="es-ES" sz="1200" b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9102" name="Line 14"/>
          <p:cNvSpPr>
            <a:spLocks noChangeShapeType="1"/>
          </p:cNvSpPr>
          <p:nvPr/>
        </p:nvSpPr>
        <p:spPr bwMode="auto">
          <a:xfrm>
            <a:off x="1403350" y="32845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179388" y="3789363"/>
            <a:ext cx="266541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Se buscan estrategias grupales para abordar conflictos acontecidos en las relaciones sociales.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179388" y="4967288"/>
            <a:ext cx="280828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Se inventa una nueva tecnología: </a:t>
            </a:r>
            <a:r>
              <a:rPr lang="es-MX" sz="1200" b="1">
                <a:solidFill>
                  <a:prstClr val="black"/>
                </a:solidFill>
                <a:latin typeface="Arial" charset="0"/>
              </a:rPr>
              <a:t>el dispositivo grupal</a:t>
            </a:r>
            <a:r>
              <a:rPr lang="es-MX" sz="1200">
                <a:solidFill>
                  <a:prstClr val="black"/>
                </a:solidFill>
                <a:latin typeface="Arial" charset="0"/>
              </a:rPr>
              <a:t>, y un nuevo técnico: </a:t>
            </a:r>
            <a:r>
              <a:rPr lang="es-MX" sz="1200" b="1">
                <a:solidFill>
                  <a:prstClr val="black"/>
                </a:solidFill>
                <a:latin typeface="Arial" charset="0"/>
              </a:rPr>
              <a:t>el coordinador de grupos.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105" name="Line 17"/>
          <p:cNvSpPr>
            <a:spLocks noChangeShapeType="1"/>
          </p:cNvSpPr>
          <p:nvPr/>
        </p:nvSpPr>
        <p:spPr bwMode="auto">
          <a:xfrm>
            <a:off x="1403350" y="450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134" name="Text Box 46"/>
          <p:cNvSpPr txBox="1">
            <a:spLocks noChangeArrowheads="1"/>
          </p:cNvSpPr>
          <p:nvPr/>
        </p:nvSpPr>
        <p:spPr bwMode="auto">
          <a:xfrm>
            <a:off x="179388" y="1125538"/>
            <a:ext cx="2952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 smtClean="0">
                <a:solidFill>
                  <a:prstClr val="black"/>
                </a:solidFill>
                <a:latin typeface="Arial" charset="0"/>
              </a:rPr>
              <a:t>Problemas </a:t>
            </a:r>
            <a:r>
              <a:rPr lang="es-MX" sz="1200" dirty="0">
                <a:solidFill>
                  <a:prstClr val="black"/>
                </a:solidFill>
                <a:latin typeface="Arial" charset="0"/>
              </a:rPr>
              <a:t>en el ámbito de la producción económica, salud, educación y familia. Al no poder abordarse con estrategias existentes se buscan nuevas formas de intervención.</a:t>
            </a:r>
            <a:endParaRPr lang="es-ES" sz="12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217" y="22126"/>
            <a:ext cx="609600" cy="441324"/>
          </a:xfrm>
        </p:spPr>
        <p:txBody>
          <a:bodyPr/>
          <a:lstStyle/>
          <a:p>
            <a:fld id="{BB6D7E6F-8F12-4484-8823-9A1415F1A7E1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44" name="Rectángulo 43"/>
          <p:cNvSpPr/>
          <p:nvPr/>
        </p:nvSpPr>
        <p:spPr>
          <a:xfrm>
            <a:off x="107950" y="97334"/>
            <a:ext cx="63017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0" cap="none" spc="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1er momento epistémico</a:t>
            </a:r>
            <a:endParaRPr lang="es-ES" sz="4400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700808"/>
            <a:ext cx="2968724" cy="292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2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9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9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5" grpId="0" animBg="1"/>
      <p:bldP spid="89096" grpId="0"/>
      <p:bldP spid="89097" grpId="0"/>
      <p:bldP spid="89102" grpId="0" animBg="1"/>
      <p:bldP spid="89103" grpId="0"/>
      <p:bldP spid="89104" grpId="0"/>
      <p:bldP spid="89105" grpId="0" animBg="1"/>
      <p:bldP spid="891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217" y="22126"/>
            <a:ext cx="609600" cy="441324"/>
          </a:xfrm>
        </p:spPr>
        <p:txBody>
          <a:bodyPr/>
          <a:lstStyle/>
          <a:p>
            <a:fld id="{BB6D7E6F-8F12-4484-8823-9A1415F1A7E1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44" name="Rectángulo 43"/>
          <p:cNvSpPr/>
          <p:nvPr/>
        </p:nvSpPr>
        <p:spPr>
          <a:xfrm>
            <a:off x="8564" y="97334"/>
            <a:ext cx="65004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2do</a:t>
            </a:r>
            <a:r>
              <a:rPr lang="es-ES" sz="4400" b="0" cap="none" spc="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momento epistémico</a:t>
            </a:r>
            <a:endParaRPr lang="es-ES" sz="4400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4467225" y="19605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572620" y="191611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Se organiza a partir del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3276600" y="2589213"/>
            <a:ext cx="2408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Psicoanálisis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Organizaciones grupales</a:t>
            </a:r>
            <a:endParaRPr lang="es-ES" sz="1200" b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auto">
          <a:xfrm>
            <a:off x="4500563" y="31416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3276600" y="3644900"/>
            <a:ext cx="266541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Se busca rebasar las fronteras (del individuo) de la teoría psicoanalítica para abordar a los grupos.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auto">
          <a:xfrm>
            <a:off x="3348038" y="4652963"/>
            <a:ext cx="2303462" cy="8509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Aquí surge el </a:t>
            </a:r>
            <a:r>
              <a:rPr lang="es-MX" sz="1200" b="1">
                <a:solidFill>
                  <a:prstClr val="black"/>
                </a:solidFill>
                <a:latin typeface="Arial" charset="0"/>
              </a:rPr>
              <a:t>grupo operativo </a:t>
            </a:r>
            <a:r>
              <a:rPr lang="es-MX" sz="1200" b="1" i="1">
                <a:solidFill>
                  <a:prstClr val="black"/>
                </a:solidFill>
                <a:latin typeface="Arial" charset="0"/>
              </a:rPr>
              <a:t>“el grupo que opera para sí mismo” </a:t>
            </a:r>
            <a:r>
              <a:rPr lang="es-MX" sz="1200" i="1">
                <a:solidFill>
                  <a:prstClr val="black"/>
                </a:solidFill>
                <a:latin typeface="Arial" charset="0"/>
              </a:rPr>
              <a:t>según Pichón Rivière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Line 42"/>
          <p:cNvSpPr>
            <a:spLocks noChangeShapeType="1"/>
          </p:cNvSpPr>
          <p:nvPr/>
        </p:nvSpPr>
        <p:spPr bwMode="auto">
          <a:xfrm>
            <a:off x="4500563" y="4221163"/>
            <a:ext cx="0" cy="360362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" name="Text Box 47"/>
          <p:cNvSpPr txBox="1">
            <a:spLocks noChangeArrowheads="1"/>
          </p:cNvSpPr>
          <p:nvPr/>
        </p:nvSpPr>
        <p:spPr bwMode="auto">
          <a:xfrm>
            <a:off x="3275013" y="1125538"/>
            <a:ext cx="2736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>
                <a:solidFill>
                  <a:prstClr val="black"/>
                </a:solidFill>
                <a:latin typeface="Arial" charset="0"/>
              </a:rPr>
              <a:t>El psicoanálisis aporta el marco teórico, así como el diseño y difusión de los dispositivos grupales en la clínica.</a:t>
            </a:r>
            <a:endParaRPr lang="es-ES" sz="12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27" y="1706563"/>
            <a:ext cx="3048000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3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 animBg="1"/>
      <p:bldP spid="17" grpId="0"/>
      <p:bldP spid="18" grpId="0" animBg="1"/>
      <p:bldP spid="19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217" y="22126"/>
            <a:ext cx="609600" cy="441324"/>
          </a:xfrm>
        </p:spPr>
        <p:txBody>
          <a:bodyPr/>
          <a:lstStyle/>
          <a:p>
            <a:fld id="{BB6D7E6F-8F12-4484-8823-9A1415F1A7E1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44" name="Rectángulo 43"/>
          <p:cNvSpPr/>
          <p:nvPr/>
        </p:nvSpPr>
        <p:spPr>
          <a:xfrm>
            <a:off x="73486" y="97334"/>
            <a:ext cx="63706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3er</a:t>
            </a:r>
            <a:r>
              <a:rPr lang="es-ES" sz="4400" b="0" cap="none" spc="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momento epistémico</a:t>
            </a:r>
            <a:endParaRPr lang="es-ES" sz="4400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7277595" y="2618730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>
                <a:solidFill>
                  <a:prstClr val="black"/>
                </a:solidFill>
                <a:latin typeface="Arial" charset="0"/>
              </a:rPr>
              <a:t>Búsqueda de legitimización al</a:t>
            </a:r>
            <a:endParaRPr lang="es-ES" sz="12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7162849" y="189800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7235179" y="1844030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>
                <a:solidFill>
                  <a:prstClr val="black"/>
                </a:solidFill>
                <a:latin typeface="Arial" charset="0"/>
              </a:rPr>
              <a:t>Se organiza a partir de los</a:t>
            </a:r>
            <a:endParaRPr lang="es-ES" sz="12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5822999" y="2329805"/>
            <a:ext cx="266541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Paradigmas teóricos</a:t>
            </a:r>
            <a:endParaRPr lang="es-ES" sz="1200" b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5" name="Line 27"/>
          <p:cNvSpPr>
            <a:spLocks noChangeShapeType="1"/>
          </p:cNvSpPr>
          <p:nvPr/>
        </p:nvSpPr>
        <p:spPr bwMode="auto">
          <a:xfrm>
            <a:off x="7162849" y="2690167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822999" y="3083867"/>
            <a:ext cx="2665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Desmontar 2 ficciones recurrentes: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5580112" y="3817292"/>
            <a:ext cx="13668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La del individuo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6875512" y="3774430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El grupo como intencionalidad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29" name="AutoShape 32"/>
          <p:cNvCxnSpPr>
            <a:cxnSpLocks noChangeShapeType="1"/>
          </p:cNvCxnSpPr>
          <p:nvPr/>
        </p:nvCxnSpPr>
        <p:spPr bwMode="auto">
          <a:xfrm rot="5400000">
            <a:off x="6346080" y="3048149"/>
            <a:ext cx="669925" cy="9636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30" name="AutoShape 33"/>
          <p:cNvCxnSpPr>
            <a:cxnSpLocks noChangeShapeType="1"/>
          </p:cNvCxnSpPr>
          <p:nvPr/>
        </p:nvCxnSpPr>
        <p:spPr bwMode="auto">
          <a:xfrm rot="16200000" flipH="1">
            <a:off x="7101730" y="3256111"/>
            <a:ext cx="669925" cy="5476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31" name="Group 50"/>
          <p:cNvGrpSpPr>
            <a:grpSpLocks/>
          </p:cNvGrpSpPr>
          <p:nvPr/>
        </p:nvGrpSpPr>
        <p:grpSpPr bwMode="auto">
          <a:xfrm>
            <a:off x="6372274" y="4130030"/>
            <a:ext cx="1008063" cy="504825"/>
            <a:chOff x="4332" y="3067"/>
            <a:chExt cx="635" cy="318"/>
          </a:xfrm>
        </p:grpSpPr>
        <p:sp>
          <p:nvSpPr>
            <p:cNvPr id="32" name="Line 35"/>
            <p:cNvSpPr>
              <a:spLocks noChangeShapeType="1"/>
            </p:cNvSpPr>
            <p:nvPr/>
          </p:nvSpPr>
          <p:spPr bwMode="auto">
            <a:xfrm>
              <a:off x="4332" y="3067"/>
              <a:ext cx="31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3" name="Line 36"/>
            <p:cNvSpPr>
              <a:spLocks noChangeShapeType="1"/>
            </p:cNvSpPr>
            <p:nvPr/>
          </p:nvSpPr>
          <p:spPr bwMode="auto">
            <a:xfrm flipH="1">
              <a:off x="4604" y="3113"/>
              <a:ext cx="363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5435649" y="4634855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Genera la necesidad de revisar las prácticas grupales instituidas.</a:t>
            </a:r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5434062" y="5444480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1200">
                <a:solidFill>
                  <a:prstClr val="black"/>
                </a:solidFill>
                <a:latin typeface="Arial" charset="0"/>
              </a:rPr>
              <a:t>Para ello, se deben evitar las soluciones reduccionistas: </a:t>
            </a:r>
            <a:r>
              <a:rPr lang="es-MX" sz="1200" i="1">
                <a:solidFill>
                  <a:prstClr val="black"/>
                </a:solidFill>
                <a:latin typeface="Arial" charset="0"/>
              </a:rPr>
              <a:t>“si no es así no es”</a:t>
            </a:r>
            <a:endParaRPr lang="es-ES" sz="1200" i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>
            <a:off x="6861224" y="5084117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7" name="Text Box 49"/>
          <p:cNvSpPr txBox="1">
            <a:spLocks noChangeArrowheads="1"/>
          </p:cNvSpPr>
          <p:nvPr/>
        </p:nvSpPr>
        <p:spPr bwMode="auto">
          <a:xfrm>
            <a:off x="5580112" y="1124744"/>
            <a:ext cx="2879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sz="1200" dirty="0" smtClean="0">
                <a:solidFill>
                  <a:prstClr val="black"/>
                </a:solidFill>
                <a:latin typeface="Arial" charset="0"/>
              </a:rPr>
              <a:t>Búsqueda </a:t>
            </a:r>
            <a:r>
              <a:rPr lang="es-MX" sz="1200" dirty="0">
                <a:solidFill>
                  <a:prstClr val="black"/>
                </a:solidFill>
                <a:latin typeface="Arial" charset="0"/>
              </a:rPr>
              <a:t>por legitimar el campo de los grupos y evitar caer en reduccionismos </a:t>
            </a:r>
            <a:r>
              <a:rPr lang="es-MX" sz="1200" dirty="0" smtClean="0">
                <a:solidFill>
                  <a:prstClr val="black"/>
                </a:solidFill>
                <a:latin typeface="Arial" charset="0"/>
              </a:rPr>
              <a:t>teóricos</a:t>
            </a:r>
            <a:r>
              <a:rPr lang="es-MX" sz="12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s-MX" sz="1200" dirty="0" smtClean="0">
                <a:solidFill>
                  <a:prstClr val="black"/>
                </a:solidFill>
                <a:latin typeface="Arial" charset="0"/>
              </a:rPr>
              <a:t>enfocados en el individuo</a:t>
            </a:r>
            <a:endParaRPr lang="es-MX" sz="12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2563" t="12563" r="10147" b="10147"/>
          <a:stretch/>
        </p:blipFill>
        <p:spPr>
          <a:xfrm>
            <a:off x="523924" y="1225698"/>
            <a:ext cx="4608513" cy="460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8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  <p:bldP spid="28" grpId="0"/>
      <p:bldP spid="34" grpId="0"/>
      <p:bldP spid="35" grpId="0"/>
      <p:bldP spid="36" grpId="0" animBg="1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ea typeface="DFKai-SB" pitchFamily="65" charset="-120"/>
              </a:rPr>
              <a:t>Concepto de grupo</a:t>
            </a:r>
            <a:endParaRPr lang="es-MX" dirty="0">
              <a:ea typeface="DFKai-SB" pitchFamily="65" charset="-12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08920"/>
            <a:ext cx="3740005" cy="3394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ángulo 2"/>
          <p:cNvSpPr/>
          <p:nvPr/>
        </p:nvSpPr>
        <p:spPr>
          <a:xfrm>
            <a:off x="288032" y="34032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Pichón </a:t>
            </a:r>
            <a:r>
              <a:rPr lang="es-MX" dirty="0" err="1"/>
              <a:t>Riviere</a:t>
            </a:r>
            <a:r>
              <a:rPr lang="es-MX" dirty="0"/>
              <a:t> </a:t>
            </a:r>
            <a:r>
              <a:rPr lang="es-MX" dirty="0" smtClean="0"/>
              <a:t>conceptualiza al grupo como </a:t>
            </a:r>
            <a:r>
              <a:rPr lang="es-MX" dirty="0"/>
              <a:t>un conjunto restringido de personas </a:t>
            </a:r>
            <a:r>
              <a:rPr lang="es-MX" dirty="0" smtClean="0"/>
              <a:t>ligadas </a:t>
            </a:r>
            <a:r>
              <a:rPr lang="es-MX" dirty="0"/>
              <a:t>por constantes espacio temporales, </a:t>
            </a:r>
            <a:r>
              <a:rPr lang="es-MX" dirty="0" smtClean="0"/>
              <a:t>articuladas en </a:t>
            </a:r>
            <a:r>
              <a:rPr lang="es-MX" dirty="0"/>
              <a:t>su mutua representación interna, </a:t>
            </a:r>
            <a:r>
              <a:rPr lang="es-MX" dirty="0" smtClean="0"/>
              <a:t>que se </a:t>
            </a:r>
            <a:r>
              <a:rPr lang="es-MX" dirty="0"/>
              <a:t>propone </a:t>
            </a:r>
            <a:r>
              <a:rPr lang="es-MX" dirty="0" smtClean="0"/>
              <a:t>una </a:t>
            </a:r>
            <a:r>
              <a:rPr lang="es-MX" dirty="0"/>
              <a:t>tarea que conforma su finalidad, interactuando a través de complejos mecanismos </a:t>
            </a:r>
            <a:r>
              <a:rPr lang="es-MX" dirty="0" smtClean="0"/>
              <a:t>de </a:t>
            </a:r>
            <a:r>
              <a:rPr lang="es-MX" dirty="0"/>
              <a:t>roles.</a:t>
            </a:r>
          </a:p>
        </p:txBody>
      </p:sp>
    </p:spTree>
    <p:extLst>
      <p:ext uri="{BB962C8B-B14F-4D97-AF65-F5344CB8AC3E}">
        <p14:creationId xmlns:p14="http://schemas.microsoft.com/office/powerpoint/2010/main" val="148323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301474" y="116632"/>
            <a:ext cx="8812088" cy="54717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bg2">
                    <a:lumMod val="9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Contenido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815241"/>
              </p:ext>
            </p:extLst>
          </p:nvPr>
        </p:nvGraphicFramePr>
        <p:xfrm>
          <a:off x="1259632" y="1340768"/>
          <a:ext cx="6648716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6630"/>
                <a:gridCol w="241618"/>
                <a:gridCol w="1200468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8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Diapositiva</a:t>
                      </a:r>
                      <a:endParaRPr lang="es-MX" sz="8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Guion explicativo para el empleo</a:t>
                      </a:r>
                      <a:r>
                        <a:rPr lang="es-MX" baseline="0" dirty="0" smtClean="0"/>
                        <a:t> de este material.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Presentación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Contextualización de la UC</a:t>
                      </a:r>
                      <a:r>
                        <a:rPr lang="es-MX" baseline="0" dirty="0" smtClean="0"/>
                        <a:t> en la UA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Competencia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Introducción</a:t>
                      </a:r>
                      <a:r>
                        <a:rPr lang="es-MX" baseline="0" dirty="0" smtClean="0"/>
                        <a:t> al estudio de los grupos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dirty="0" smtClean="0"/>
                        <a:t>Lectura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dirty="0" smtClean="0"/>
                        <a:t>Actividad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27-30, 32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Bibliografía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043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7798" y="9156"/>
            <a:ext cx="609600" cy="441324"/>
          </a:xfrm>
        </p:spPr>
        <p:txBody>
          <a:bodyPr/>
          <a:lstStyle/>
          <a:p>
            <a:fld id="{19CBB773-0941-4DB3-A69E-C3F4A8F01ABB}" type="slidenum">
              <a:rPr lang="es-ES"/>
              <a:pPr/>
              <a:t>20</a:t>
            </a:fld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850" y="332656"/>
            <a:ext cx="4968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C00000"/>
                </a:solidFill>
                <a:latin typeface="Arial" pitchFamily="34" charset="0"/>
                <a:ea typeface="DFKai-SB" pitchFamily="65" charset="-120"/>
                <a:cs typeface="Arial" pitchFamily="34" charset="0"/>
              </a:rPr>
              <a:t>Dos nociones a discusión:</a:t>
            </a:r>
            <a:endParaRPr lang="es-MX" sz="3200" dirty="0">
              <a:solidFill>
                <a:srgbClr val="C00000"/>
              </a:solidFill>
              <a:latin typeface="Arial" pitchFamily="34" charset="0"/>
              <a:ea typeface="DFKai-SB" pitchFamily="65" charset="-120"/>
              <a:cs typeface="Arial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4308698" y="3905740"/>
            <a:ext cx="69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smtClean="0">
                <a:solidFill>
                  <a:srgbClr val="C00000"/>
                </a:solidFill>
                <a:latin typeface="DFKai-SB" pitchFamily="65" charset="-120"/>
                <a:ea typeface="DFKai-SB" pitchFamily="65" charset="-120"/>
              </a:rPr>
              <a:t>vs</a:t>
            </a:r>
            <a:endParaRPr lang="es-MX" sz="2400" i="1" dirty="0">
              <a:solidFill>
                <a:srgbClr val="C00000"/>
              </a:solidFill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20027" y="1556792"/>
            <a:ext cx="66431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  <a:ea typeface="DFKai-SB" pitchFamily="65" charset="-120"/>
              </a:rPr>
              <a:t>1ª noción: el círculo</a:t>
            </a:r>
            <a:endParaRPr lang="es-ES" sz="4800" b="1" cap="none" spc="0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  <a:ea typeface="DFKai-SB" pitchFamily="65" charset="-12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996952"/>
            <a:ext cx="3424923" cy="256869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2780928"/>
            <a:ext cx="3425961" cy="285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41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0"/>
            <a:ext cx="609600" cy="441324"/>
          </a:xfrm>
        </p:spPr>
        <p:txBody>
          <a:bodyPr/>
          <a:lstStyle/>
          <a:p>
            <a:fld id="{19CBB773-0941-4DB3-A69E-C3F4A8F01ABB}" type="slidenum">
              <a:rPr lang="es-ES"/>
              <a:pPr/>
              <a:t>21</a:t>
            </a:fld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5580112" y="743273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DFKai-SB" pitchFamily="65" charset="-120"/>
                <a:ea typeface="DFKai-SB" pitchFamily="65" charset="-120"/>
              </a:rPr>
              <a:t>Igualdad / jerarquía</a:t>
            </a:r>
            <a:endParaRPr lang="es-MX" sz="36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5050899"/>
            <a:ext cx="3167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DFKai-SB" pitchFamily="65" charset="-120"/>
                <a:ea typeface="DFKai-SB" pitchFamily="65" charset="-120"/>
              </a:rPr>
              <a:t>Estructura intercambios</a:t>
            </a:r>
            <a:endParaRPr lang="es-MX" sz="36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012160" y="5157192"/>
            <a:ext cx="2812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DFKai-SB" pitchFamily="65" charset="-120"/>
                <a:ea typeface="DFKai-SB" pitchFamily="65" charset="-120"/>
              </a:rPr>
              <a:t>Equidistancia</a:t>
            </a:r>
            <a:endParaRPr lang="es-MX" sz="36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628800"/>
            <a:ext cx="4650651" cy="392615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864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44624"/>
            <a:ext cx="609600" cy="441324"/>
          </a:xfrm>
        </p:spPr>
        <p:txBody>
          <a:bodyPr/>
          <a:lstStyle/>
          <a:p>
            <a:fld id="{19CBB773-0941-4DB3-A69E-C3F4A8F01ABB}" type="slidenum">
              <a:rPr lang="es-ES"/>
              <a:pPr/>
              <a:t>22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028996" y="332656"/>
            <a:ext cx="48205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  <a:ea typeface="DFKai-SB" pitchFamily="65" charset="-120"/>
              </a:rPr>
              <a:t>2ª noción: nudo</a:t>
            </a:r>
            <a:endParaRPr lang="es-ES" sz="4400" b="1" cap="none" spc="0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  <a:ea typeface="DFKai-SB" pitchFamily="65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907" y="1268760"/>
            <a:ext cx="6552728" cy="4669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95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82000" y="6228036"/>
            <a:ext cx="609600" cy="441324"/>
          </a:xfrm>
        </p:spPr>
        <p:txBody>
          <a:bodyPr/>
          <a:lstStyle/>
          <a:p>
            <a:fld id="{19CBB773-0941-4DB3-A69E-C3F4A8F01ABB}" type="slidenum">
              <a:rPr lang="es-ES"/>
              <a:pPr/>
              <a:t>23</a:t>
            </a:fld>
            <a:endParaRPr lang="es-ES"/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755576" y="5143075"/>
            <a:ext cx="74888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dirty="0" err="1" smtClean="0">
                <a:latin typeface="Arial" pitchFamily="34" charset="0"/>
                <a:ea typeface="DFKai-SB" pitchFamily="65" charset="-120"/>
                <a:cs typeface="Arial" pitchFamily="34" charset="0"/>
              </a:rPr>
              <a:t>Anzieu</a:t>
            </a:r>
            <a:r>
              <a:rPr lang="es-MX" sz="3200" dirty="0" smtClean="0">
                <a:latin typeface="Arial" pitchFamily="34" charset="0"/>
                <a:ea typeface="DFKai-SB" pitchFamily="65" charset="-120"/>
                <a:cs typeface="Arial" pitchFamily="34" charset="0"/>
              </a:rPr>
              <a:t> </a:t>
            </a:r>
            <a:r>
              <a:rPr lang="es-MX" sz="3200" dirty="0">
                <a:latin typeface="Arial" pitchFamily="34" charset="0"/>
                <a:ea typeface="DFKai-SB" pitchFamily="65" charset="-120"/>
                <a:cs typeface="Arial" pitchFamily="34" charset="0"/>
              </a:rPr>
              <a:t>el nudo remite al grado de cohesión </a:t>
            </a:r>
            <a:r>
              <a:rPr lang="es-MX" sz="3200" dirty="0" smtClean="0">
                <a:latin typeface="Arial" pitchFamily="34" charset="0"/>
                <a:ea typeface="DFKai-SB" pitchFamily="65" charset="-120"/>
                <a:cs typeface="Arial" pitchFamily="34" charset="0"/>
              </a:rPr>
              <a:t>entre </a:t>
            </a:r>
            <a:r>
              <a:rPr lang="es-MX" sz="3200" dirty="0">
                <a:latin typeface="Arial" pitchFamily="34" charset="0"/>
                <a:ea typeface="DFKai-SB" pitchFamily="65" charset="-120"/>
                <a:cs typeface="Arial" pitchFamily="34" charset="0"/>
              </a:rPr>
              <a:t>los miembros del </a:t>
            </a:r>
            <a:r>
              <a:rPr lang="es-MX" sz="3200" dirty="0" smtClean="0">
                <a:latin typeface="Arial" pitchFamily="34" charset="0"/>
                <a:ea typeface="DFKai-SB" pitchFamily="65" charset="-120"/>
                <a:cs typeface="Arial" pitchFamily="34" charset="0"/>
              </a:rPr>
              <a:t>grupo.</a:t>
            </a:r>
            <a:endParaRPr lang="es-ES" sz="3200" dirty="0">
              <a:latin typeface="Arial" pitchFamily="34" charset="0"/>
              <a:ea typeface="DFKai-SB" pitchFamily="65" charset="-120"/>
              <a:cs typeface="Arial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14" y="1052736"/>
            <a:ext cx="81248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5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65A6DC"/>
              </a:clrFrom>
              <a:clrTo>
                <a:srgbClr val="65A6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76672"/>
            <a:ext cx="4210050" cy="3257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35348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24</a:t>
            </a:fld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4581128"/>
            <a:ext cx="7859713" cy="1418457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 smtClean="0"/>
              <a:t>¿Cómo estos conceptos nos ayudan a comprender las definiciones de grupo?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403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0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25</a:t>
            </a:fld>
            <a:endParaRPr lang="es-ES" dirty="0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396265"/>
            <a:ext cx="7272808" cy="768350"/>
          </a:xfrm>
        </p:spPr>
        <p:txBody>
          <a:bodyPr wrap="square"/>
          <a:lstStyle/>
          <a:p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</a:t>
            </a:r>
            <a:r>
              <a:rPr lang="es-MX" dirty="0" smtClean="0">
                <a:solidFill>
                  <a:srgbClr val="C00000"/>
                </a:solidFill>
              </a:rPr>
              <a:t>/ </a:t>
            </a:r>
            <a:r>
              <a:rPr lang="es-MX" b="1" dirty="0" smtClean="0">
                <a:solidFill>
                  <a:srgbClr val="C00000"/>
                </a:solidFill>
              </a:rPr>
              <a:t>sociología</a:t>
            </a:r>
            <a:r>
              <a:rPr lang="es-MX" dirty="0" smtClean="0">
                <a:solidFill>
                  <a:srgbClr val="C00000"/>
                </a:solidFill>
              </a:rPr>
              <a:t/>
            </a:r>
            <a:br>
              <a:rPr lang="es-MX" dirty="0" smtClean="0">
                <a:solidFill>
                  <a:srgbClr val="C00000"/>
                </a:solidFill>
              </a:rPr>
            </a:br>
            <a:r>
              <a:rPr lang="es-MX" sz="3200" dirty="0" smtClean="0">
                <a:solidFill>
                  <a:srgbClr val="C00000"/>
                </a:solidFill>
              </a:rPr>
              <a:t>(1905)</a:t>
            </a:r>
            <a:endParaRPr lang="es-ES" sz="3200" dirty="0">
              <a:solidFill>
                <a:srgbClr val="C00000"/>
              </a:solidFill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804" y="1556792"/>
            <a:ext cx="8280400" cy="4103687"/>
          </a:xfrm>
        </p:spPr>
        <p:txBody>
          <a:bodyPr>
            <a:normAutofit/>
          </a:bodyPr>
          <a:lstStyle/>
          <a:p>
            <a:r>
              <a:rPr lang="es-MX" dirty="0" smtClean="0"/>
              <a:t>“</a:t>
            </a:r>
            <a:r>
              <a:rPr lang="es-MX" i="1" dirty="0"/>
              <a:t>es una designación sociológica conveniente para indicar </a:t>
            </a:r>
            <a:r>
              <a:rPr lang="es-MX" i="1" u="sng" dirty="0"/>
              <a:t>cualquier número de personas</a:t>
            </a:r>
            <a:r>
              <a:rPr lang="es-MX" i="1" dirty="0"/>
              <a:t>, grande o pequeño entre las cuales se han establecido </a:t>
            </a:r>
            <a:r>
              <a:rPr lang="es-MX" i="1" dirty="0" smtClean="0"/>
              <a:t>tales </a:t>
            </a:r>
            <a:r>
              <a:rPr lang="es-MX" i="1" u="sng" dirty="0"/>
              <a:t>relaciones</a:t>
            </a:r>
            <a:r>
              <a:rPr lang="es-MX" i="1" dirty="0"/>
              <a:t> que sólo se las puede imaginar como un </a:t>
            </a:r>
            <a:r>
              <a:rPr lang="es-MX" i="1" u="sng" dirty="0"/>
              <a:t>conjunto</a:t>
            </a:r>
            <a:r>
              <a:rPr lang="es-MX" i="1" dirty="0" smtClean="0"/>
              <a:t>…”</a:t>
            </a:r>
            <a:endParaRPr lang="es-MX" i="1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17032"/>
            <a:ext cx="4104456" cy="244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8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15641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26</a:t>
            </a:fld>
            <a:endParaRPr lang="es-E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536" y="476672"/>
            <a:ext cx="8280920" cy="547260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Pero...</a:t>
            </a:r>
          </a:p>
          <a:p>
            <a:pPr marL="0" indent="0">
              <a:buNone/>
            </a:pPr>
            <a:endParaRPr lang="es-MX" sz="3600" dirty="0"/>
          </a:p>
          <a:p>
            <a:pPr lvl="2">
              <a:lnSpc>
                <a:spcPct val="200000"/>
              </a:lnSpc>
            </a:pP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</a:rPr>
              <a:t>¿qué diferencia habría entre una multitud, una familia, un sindicato, una clase, </a:t>
            </a:r>
            <a:r>
              <a:rPr lang="es-MX" sz="2800" dirty="0" err="1" smtClean="0">
                <a:solidFill>
                  <a:schemeClr val="accent3">
                    <a:lumMod val="50000"/>
                  </a:schemeClr>
                </a:solidFill>
              </a:rPr>
              <a:t>etc</a:t>
            </a: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lvl="2">
              <a:lnSpc>
                <a:spcPct val="200000"/>
              </a:lnSpc>
            </a:pP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</a:rPr>
              <a:t>¿qué relaciones establecen los sujetos?</a:t>
            </a:r>
          </a:p>
          <a:p>
            <a:pPr lvl="2">
              <a:lnSpc>
                <a:spcPct val="200000"/>
              </a:lnSpc>
            </a:pP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</a:rPr>
              <a:t>¿qué interés común constituyó al grupo?</a:t>
            </a:r>
          </a:p>
        </p:txBody>
      </p:sp>
    </p:spTree>
    <p:extLst>
      <p:ext uri="{BB962C8B-B14F-4D97-AF65-F5344CB8AC3E}">
        <p14:creationId xmlns:p14="http://schemas.microsoft.com/office/powerpoint/2010/main" val="321172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44624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27</a:t>
            </a:fld>
            <a:endParaRPr lang="es-ES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34795" y="1988840"/>
            <a:ext cx="8280400" cy="2495550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s-MX" sz="3200" dirty="0" smtClean="0"/>
              <a:t>Observa las siguientes imágenes y comenta qué relaciones establecen sus miembros y cuál podría ser el fin común.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401204" y="332656"/>
            <a:ext cx="1663492" cy="1536508"/>
            <a:chOff x="401204" y="332656"/>
            <a:chExt cx="1663492" cy="1536508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204" y="332656"/>
              <a:ext cx="1663492" cy="1536508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654105" y="1375004"/>
              <a:ext cx="1157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Actividad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9940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0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>
                <a:solidFill>
                  <a:schemeClr val="tx1"/>
                </a:solidFill>
              </a:rPr>
              <a:pPr/>
              <a:t>28</a:t>
            </a:fld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238250"/>
            <a:ext cx="89535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0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82000" y="6228036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 b="1"/>
              <a:pPr/>
              <a:t>29</a:t>
            </a:fld>
            <a:endParaRPr lang="es-ES" b="1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75" y="1709737"/>
            <a:ext cx="573405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1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07504" y="3933056"/>
            <a:ext cx="3203848" cy="547688"/>
          </a:xfrm>
        </p:spPr>
        <p:txBody>
          <a:bodyPr>
            <a:normAutofit fontScale="90000"/>
          </a:bodyPr>
          <a:lstStyle/>
          <a:p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</a:rPr>
              <a:t>Guion </a:t>
            </a:r>
            <a:r>
              <a:rPr lang="es-MX" sz="2400" dirty="0">
                <a:solidFill>
                  <a:schemeClr val="accent5">
                    <a:lumMod val="50000"/>
                  </a:schemeClr>
                </a:solidFill>
              </a:rPr>
              <a:t>explicativo para el empleo de este material.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4824"/>
            <a:ext cx="2985472" cy="298547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18" y="54285"/>
            <a:ext cx="5760640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214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82000" y="6228036"/>
            <a:ext cx="609600" cy="441324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30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" y="523875"/>
            <a:ext cx="8743950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5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416" y="7938"/>
            <a:ext cx="609600" cy="441324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31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Retomando el concepto de grupo: </a:t>
            </a:r>
            <a:br>
              <a:rPr lang="es-MX" dirty="0" smtClean="0">
                <a:solidFill>
                  <a:srgbClr val="C00000"/>
                </a:solidFill>
              </a:rPr>
            </a:br>
            <a:r>
              <a:rPr lang="es-MX" dirty="0" err="1" smtClean="0">
                <a:solidFill>
                  <a:srgbClr val="C00000"/>
                </a:solidFill>
              </a:rPr>
              <a:t>Olmsted</a:t>
            </a:r>
            <a:r>
              <a:rPr lang="es-MX" dirty="0" smtClean="0">
                <a:solidFill>
                  <a:srgbClr val="C00000"/>
                </a:solidFill>
              </a:rPr>
              <a:t> (1992)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527175"/>
            <a:ext cx="8036694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i="1" dirty="0" smtClean="0"/>
              <a:t>“un </a:t>
            </a:r>
            <a:r>
              <a:rPr lang="es-MX" i="1" dirty="0"/>
              <a:t>grupo puede ser definido como una pluralidad de individuos que se hallan en contacto los unos con los otros y que tienen consciencia de un </a:t>
            </a:r>
            <a:r>
              <a:rPr lang="es-MX" dirty="0"/>
              <a:t> fin</a:t>
            </a:r>
            <a:r>
              <a:rPr lang="es-MX" i="1" dirty="0"/>
              <a:t> </a:t>
            </a:r>
            <a:r>
              <a:rPr lang="es-MX" i="1" dirty="0" smtClean="0"/>
              <a:t>común...” </a:t>
            </a:r>
            <a:r>
              <a:rPr lang="es-MX" dirty="0"/>
              <a:t>así como características que se convierten en lazos significativos para el grupo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282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82000" y="6228036"/>
            <a:ext cx="609600" cy="441324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32</a:t>
            </a:fld>
            <a:endParaRPr lang="es-E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549275"/>
            <a:ext cx="7702550" cy="4440238"/>
          </a:xfrm>
        </p:spPr>
        <p:txBody>
          <a:bodyPr>
            <a:noAutofit/>
          </a:bodyPr>
          <a:lstStyle/>
          <a:p>
            <a:r>
              <a:rPr lang="es-MX" sz="2800" dirty="0" smtClean="0"/>
              <a:t>Tomando como marco lo anterior:</a:t>
            </a:r>
          </a:p>
          <a:p>
            <a:pPr lvl="1"/>
            <a:r>
              <a:rPr lang="es-MX" dirty="0" smtClean="0"/>
              <a:t>Enlista los grupos a los que perteneces</a:t>
            </a:r>
          </a:p>
          <a:p>
            <a:pPr lvl="1"/>
            <a:r>
              <a:rPr lang="es-MX" dirty="0" smtClean="0"/>
              <a:t>¿Qué lazos o vínculos significativos estableces en esos grupos?</a:t>
            </a:r>
          </a:p>
          <a:p>
            <a:pPr lvl="1"/>
            <a:r>
              <a:rPr lang="es-MX" dirty="0" smtClean="0"/>
              <a:t>¿Qué dejarías de hacer si no estuvieras en esos grupos?</a:t>
            </a:r>
          </a:p>
          <a:p>
            <a:pPr lvl="1"/>
            <a:r>
              <a:rPr lang="es-MX" dirty="0" smtClean="0"/>
              <a:t>¿Qué ganancia obtienes de estar en grupo?</a:t>
            </a:r>
          </a:p>
          <a:p>
            <a:pPr lvl="1"/>
            <a:r>
              <a:rPr lang="es-MX" dirty="0" smtClean="0"/>
              <a:t>¿Qué fines en común tienen?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499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D7E6F-8F12-4484-8823-9A1415F1A7E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11560" y="620688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s-ES" dirty="0" err="1"/>
              <a:t>Anzieu</a:t>
            </a:r>
            <a:r>
              <a:rPr lang="es-ES" dirty="0"/>
              <a:t>, Didier; Martin, Jacques-Yves ( 2007) La dinámica de los grupos pequeños. España: Biblioteca Nueva.</a:t>
            </a:r>
            <a:endParaRPr lang="es-MX" dirty="0"/>
          </a:p>
          <a:p>
            <a:pPr marL="342900" lvl="0" indent="-342900">
              <a:buFont typeface="+mj-lt"/>
              <a:buAutoNum type="arabicPeriod"/>
            </a:pPr>
            <a:r>
              <a:rPr lang="es-ES" dirty="0"/>
              <a:t>De </a:t>
            </a:r>
            <a:r>
              <a:rPr lang="es-ES" dirty="0" err="1"/>
              <a:t>Brasi</a:t>
            </a:r>
            <a:r>
              <a:rPr lang="es-ES" dirty="0"/>
              <a:t>, Marta Susana (2008) Relación tarea-grupo operativo en </a:t>
            </a:r>
            <a:r>
              <a:rPr lang="es-ES" dirty="0" err="1"/>
              <a:t>Bauleo</a:t>
            </a:r>
            <a:r>
              <a:rPr lang="es-ES" dirty="0"/>
              <a:t>, Armando y et. al. Propuesta Grupal. México: Plaza y Valdez</a:t>
            </a:r>
            <a:endParaRPr lang="es-MX" dirty="0"/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Fernández</a:t>
            </a:r>
            <a:r>
              <a:rPr lang="es-MX" dirty="0"/>
              <a:t>, A. (1999) El campo grupal, notas para una genealogía. Argentina: Nueva Visión, </a:t>
            </a:r>
            <a:r>
              <a:rPr lang="es-MX" dirty="0" err="1"/>
              <a:t>pp</a:t>
            </a:r>
            <a:r>
              <a:rPr lang="es-MX" dirty="0"/>
              <a:t> </a:t>
            </a:r>
            <a:r>
              <a:rPr lang="es-MX" dirty="0" smtClean="0"/>
              <a:t>12-20</a:t>
            </a:r>
          </a:p>
        </p:txBody>
      </p:sp>
    </p:spTree>
    <p:extLst>
      <p:ext uri="{BB962C8B-B14F-4D97-AF65-F5344CB8AC3E}">
        <p14:creationId xmlns:p14="http://schemas.microsoft.com/office/powerpoint/2010/main" val="116038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Presentación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07288" y="44624"/>
            <a:ext cx="457200" cy="441325"/>
          </a:xfrm>
        </p:spPr>
        <p:txBody>
          <a:bodyPr/>
          <a:lstStyle/>
          <a:p>
            <a:fld id="{88F23C31-2F2B-42D1-B51E-3220899ED28B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611560" y="1077206"/>
            <a:ext cx="8032750" cy="44434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intención de este material visual es mostrar los </a:t>
            </a:r>
            <a:r>
              <a:rPr lang="es-MX" sz="2400" dirty="0"/>
              <a:t>elementos </a:t>
            </a:r>
            <a:r>
              <a:rPr lang="es-MX" sz="2400" dirty="0" smtClean="0"/>
              <a:t>teóricos </a:t>
            </a:r>
            <a:r>
              <a:rPr lang="es-MX" sz="2400" dirty="0"/>
              <a:t>generales de las corrientes y escuelas que antecedieron, propiciaron y desarrollaron el estudio de los </a:t>
            </a:r>
            <a:r>
              <a:rPr lang="es-MX" sz="2400" dirty="0" smtClean="0"/>
              <a:t>grupos desde la óptica de la Psicología.</a:t>
            </a:r>
          </a:p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r>
              <a:rPr lang="es-MX" sz="2400" dirty="0" smtClean="0"/>
              <a:t>El recorrido comienza por comprender la noción de sujeto social, las disciplinas que lo tienen como objeto de estudio, las nociones de grupos y los momentos epistémicos, para finalizar con el concepto de grupo.</a:t>
            </a:r>
          </a:p>
        </p:txBody>
      </p:sp>
    </p:spTree>
    <p:extLst>
      <p:ext uri="{BB962C8B-B14F-4D97-AF65-F5344CB8AC3E}">
        <p14:creationId xmlns:p14="http://schemas.microsoft.com/office/powerpoint/2010/main" val="59867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316416" y="2671"/>
            <a:ext cx="609600" cy="441324"/>
          </a:xfrm>
        </p:spPr>
        <p:txBody>
          <a:bodyPr/>
          <a:lstStyle/>
          <a:p>
            <a:fld id="{1E6BD1B3-A382-444B-BE21-0B008D2BFF8D}" type="slidenum">
              <a:rPr lang="es-ES" smtClean="0"/>
              <a:pPr/>
              <a:t>5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70490045"/>
              </p:ext>
            </p:extLst>
          </p:nvPr>
        </p:nvGraphicFramePr>
        <p:xfrm>
          <a:off x="395536" y="188640"/>
          <a:ext cx="842493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1628800"/>
            <a:ext cx="2638425" cy="271462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3503438" y="4077072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UA Proceso Grupal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427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55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2999971"/>
            <a:ext cx="7992888" cy="2967046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s-MX" sz="2400" cap="none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Competencia:</a:t>
            </a:r>
          </a:p>
          <a:p>
            <a:pPr algn="l">
              <a:lnSpc>
                <a:spcPct val="90000"/>
              </a:lnSpc>
            </a:pPr>
            <a:endParaRPr lang="es-MX" sz="2400" cap="none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90000"/>
              </a:lnSpc>
            </a:pPr>
            <a:r>
              <a:rPr lang="es-MX" sz="2400" b="0" i="1" cap="none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Conocer los elementos teóricos generales de las corrientes y diversas escuelas que antecedieron, propiciaron y desarrollaron el estudio de los grupos.</a:t>
            </a:r>
            <a:r>
              <a:rPr lang="es-ES" sz="2400" b="0" cap="none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2400" b="0" cap="none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54" name="Rectangle 42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352928" cy="1754326"/>
          </a:xfrm>
        </p:spPr>
        <p:txBody>
          <a:bodyPr wrap="square">
            <a:spAutoFit/>
          </a:bodyPr>
          <a:lstStyle/>
          <a:p>
            <a:pPr algn="l"/>
            <a:r>
              <a:rPr 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</a:t>
            </a: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/>
              <a:t>Reseña histórica y fundamentos teóricos del estudio de los </a:t>
            </a:r>
            <a:r>
              <a:rPr lang="es-MX" sz="3600" dirty="0" smtClean="0"/>
              <a:t>grupos.</a:t>
            </a:r>
            <a:endParaRPr lang="es-ES" sz="36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3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s-MX" dirty="0" smtClean="0"/>
              <a:t>Introducción al estudio de los grupos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60432" y="46117"/>
            <a:ext cx="457200" cy="441325"/>
          </a:xfrm>
        </p:spPr>
        <p:txBody>
          <a:bodyPr/>
          <a:lstStyle/>
          <a:p>
            <a:fld id="{2BBB5E19-F10A-4C2F-BF6F-11C513378A2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4931990" y="1637665"/>
            <a:ext cx="360045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MX" sz="2800" i="1" dirty="0">
                <a:solidFill>
                  <a:prstClr val="black"/>
                </a:solidFill>
                <a:latin typeface="Arial" charset="0"/>
              </a:rPr>
              <a:t>“…el grupo puede imponer su tiranía sobre nosotros, pero puede también ser nuestro mayor protector.”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s-MX" sz="2800" i="1" dirty="0">
                <a:solidFill>
                  <a:prstClr val="black"/>
                </a:solidFill>
                <a:latin typeface="Arial" charset="0"/>
              </a:rPr>
              <a:t>Jorge Montaño</a:t>
            </a:r>
            <a:endParaRPr lang="es-ES" sz="2800" i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14695" name="Picture 7" descr="chapagrupal"/>
          <p:cNvPicPr>
            <a:picLocks noChangeAspect="1" noChangeArrowheads="1"/>
          </p:cNvPicPr>
          <p:nvPr/>
        </p:nvPicPr>
        <p:blipFill>
          <a:blip r:embed="rId3"/>
          <a:srcRect l="24393" t="19092" r="26389" b="15643"/>
          <a:stretch>
            <a:fillRect/>
          </a:stretch>
        </p:blipFill>
        <p:spPr bwMode="auto">
          <a:xfrm>
            <a:off x="395536" y="332656"/>
            <a:ext cx="3433658" cy="5217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70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26" name="Picture 34" descr="95741035, Loungepark /Digital Vision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t="17804"/>
          <a:stretch>
            <a:fillRect/>
          </a:stretch>
        </p:blipFill>
        <p:spPr bwMode="auto">
          <a:xfrm>
            <a:off x="968572" y="771518"/>
            <a:ext cx="4854469" cy="265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16913" y="52724"/>
            <a:ext cx="609600" cy="441324"/>
          </a:xfrm>
        </p:spPr>
        <p:txBody>
          <a:bodyPr/>
          <a:lstStyle/>
          <a:p>
            <a:fld id="{A6346DED-D95B-4A3F-958E-242B905AE493}" type="slidenum">
              <a:rPr lang="es-ES">
                <a:solidFill>
                  <a:schemeClr val="tx1"/>
                </a:solidFill>
              </a:rPr>
              <a:pPr/>
              <a:t>8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6516688" y="981075"/>
            <a:ext cx="1800225" cy="1223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CULTURA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GRUPO ÉTNICO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COMUNIDAD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CLASE SOCIAL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GRUPOS</a:t>
            </a:r>
            <a:endParaRPr lang="es-ES" sz="12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7235825" y="2565400"/>
            <a:ext cx="1619250" cy="5032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200">
                <a:solidFill>
                  <a:prstClr val="black"/>
                </a:solidFill>
                <a:latin typeface="Verdana" pitchFamily="34" charset="0"/>
              </a:rPr>
              <a:t>Integran SER y PERSONALIDAD</a:t>
            </a:r>
            <a:endParaRPr lang="es-ES" sz="12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4998" name="Line 6"/>
          <p:cNvSpPr>
            <a:spLocks noChangeShapeType="1"/>
          </p:cNvSpPr>
          <p:nvPr/>
        </p:nvSpPr>
        <p:spPr bwMode="auto">
          <a:xfrm flipV="1">
            <a:off x="4427538" y="1844675"/>
            <a:ext cx="187325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4999" name="AutoShape 7"/>
          <p:cNvCxnSpPr>
            <a:cxnSpLocks noChangeShapeType="1"/>
            <a:endCxn id="84997" idx="3"/>
          </p:cNvCxnSpPr>
          <p:nvPr/>
        </p:nvCxnSpPr>
        <p:spPr bwMode="auto">
          <a:xfrm rot="16200000" flipH="1">
            <a:off x="7991475" y="1954213"/>
            <a:ext cx="1189038" cy="538162"/>
          </a:xfrm>
          <a:prstGeom prst="bentConnector4">
            <a:avLst>
              <a:gd name="adj1" fmla="val 931"/>
              <a:gd name="adj2" fmla="val 134218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5003800" y="3213100"/>
            <a:ext cx="22320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400">
                <a:solidFill>
                  <a:prstClr val="black"/>
                </a:solidFill>
                <a:latin typeface="Verdana" pitchFamily="34" charset="0"/>
              </a:rPr>
              <a:t>CONDICIÓN DE SUJETO SOCIAL</a:t>
            </a:r>
            <a:endParaRPr lang="es-E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5003" name="Line 11"/>
          <p:cNvSpPr>
            <a:spLocks noChangeShapeType="1"/>
          </p:cNvSpPr>
          <p:nvPr/>
        </p:nvSpPr>
        <p:spPr bwMode="auto">
          <a:xfrm>
            <a:off x="3806863" y="2817019"/>
            <a:ext cx="1196937" cy="61198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5004" name="AutoShape 12"/>
          <p:cNvCxnSpPr>
            <a:cxnSpLocks noChangeShapeType="1"/>
            <a:stCxn id="85002" idx="3"/>
            <a:endCxn id="85005" idx="0"/>
          </p:cNvCxnSpPr>
          <p:nvPr/>
        </p:nvCxnSpPr>
        <p:spPr bwMode="auto">
          <a:xfrm>
            <a:off x="7235825" y="3501232"/>
            <a:ext cx="549601" cy="541461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85005" name="Rectangle 13"/>
          <p:cNvSpPr>
            <a:spLocks noChangeArrowheads="1"/>
          </p:cNvSpPr>
          <p:nvPr/>
        </p:nvSpPr>
        <p:spPr bwMode="auto">
          <a:xfrm>
            <a:off x="6597182" y="4042693"/>
            <a:ext cx="2376487" cy="15843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400">
                <a:solidFill>
                  <a:prstClr val="black"/>
                </a:solidFill>
                <a:latin typeface="Verdana" pitchFamily="34" charset="0"/>
              </a:rPr>
              <a:t>Incorporación y organización de experiencias con otros individuos.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400">
                <a:solidFill>
                  <a:prstClr val="black"/>
                </a:solidFill>
                <a:latin typeface="Verdana" pitchFamily="34" charset="0"/>
              </a:rPr>
              <a:t>Es el conjunto de relaciones sociales.</a:t>
            </a:r>
            <a:endParaRPr lang="es-ES" sz="1400">
              <a:solidFill>
                <a:prstClr val="black"/>
              </a:solidFill>
              <a:latin typeface="Verdana" pitchFamily="34" charset="0"/>
            </a:endParaRPr>
          </a:p>
        </p:txBody>
      </p:sp>
      <p:grpSp>
        <p:nvGrpSpPr>
          <p:cNvPr id="85024" name="Group 32"/>
          <p:cNvGrpSpPr>
            <a:grpSpLocks/>
          </p:cNvGrpSpPr>
          <p:nvPr/>
        </p:nvGrpSpPr>
        <p:grpSpPr bwMode="auto">
          <a:xfrm>
            <a:off x="842819" y="2205062"/>
            <a:ext cx="2817886" cy="4032250"/>
            <a:chOff x="68" y="1208"/>
            <a:chExt cx="1950" cy="2993"/>
          </a:xfrm>
        </p:grpSpPr>
        <p:sp>
          <p:nvSpPr>
            <p:cNvPr id="85007" name="Rectangle 15"/>
            <p:cNvSpPr>
              <a:spLocks noChangeArrowheads="1"/>
            </p:cNvSpPr>
            <p:nvPr/>
          </p:nvSpPr>
          <p:spPr bwMode="auto">
            <a:xfrm>
              <a:off x="68" y="1208"/>
              <a:ext cx="771" cy="226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lIns="18000" tIns="180000" rIns="18000" bIns="180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>
                  <a:solidFill>
                    <a:prstClr val="black"/>
                  </a:solidFill>
                  <a:latin typeface="Verdana" pitchFamily="34" charset="0"/>
                </a:rPr>
                <a:t>AMBIENTE</a:t>
              </a:r>
              <a:endParaRPr lang="es-ES" sz="140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5008" name="Line 16"/>
            <p:cNvSpPr>
              <a:spLocks noChangeShapeType="1"/>
            </p:cNvSpPr>
            <p:nvPr/>
          </p:nvSpPr>
          <p:spPr bwMode="auto">
            <a:xfrm>
              <a:off x="295" y="1480"/>
              <a:ext cx="45" cy="163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 sz="1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5009" name="Rectangle 17"/>
            <p:cNvSpPr>
              <a:spLocks noChangeArrowheads="1"/>
            </p:cNvSpPr>
            <p:nvPr/>
          </p:nvSpPr>
          <p:spPr bwMode="auto">
            <a:xfrm>
              <a:off x="204" y="3249"/>
              <a:ext cx="1814" cy="36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lIns="18000" tIns="180000" rIns="18000" bIns="180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200">
                  <a:solidFill>
                    <a:prstClr val="black"/>
                  </a:solidFill>
                  <a:latin typeface="Verdana" pitchFamily="34" charset="0"/>
                </a:rPr>
                <a:t>AMBIENTE SOCIAL, CULTURAL E HISTÓRICO</a:t>
              </a:r>
              <a:endParaRPr lang="es-ES" sz="120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5010" name="Rectangle 18"/>
            <p:cNvSpPr>
              <a:spLocks noChangeArrowheads="1"/>
            </p:cNvSpPr>
            <p:nvPr/>
          </p:nvSpPr>
          <p:spPr bwMode="auto">
            <a:xfrm>
              <a:off x="204" y="3748"/>
              <a:ext cx="1814" cy="45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lIns="18000" tIns="180000" rIns="18000" bIns="180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200">
                  <a:solidFill>
                    <a:prstClr val="black"/>
                  </a:solidFill>
                  <a:latin typeface="Verdana" pitchFamily="34" charset="0"/>
                </a:rPr>
                <a:t>Aporta estímulos para organizar cualidades psicológicas.</a:t>
              </a:r>
              <a:endParaRPr lang="es-ES" sz="1200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  <p:sp>
        <p:nvSpPr>
          <p:cNvPr id="85013" name="Line 21"/>
          <p:cNvSpPr>
            <a:spLocks noChangeShapeType="1"/>
          </p:cNvSpPr>
          <p:nvPr/>
        </p:nvSpPr>
        <p:spPr bwMode="auto">
          <a:xfrm>
            <a:off x="3492500" y="3644900"/>
            <a:ext cx="1392167" cy="71993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5014" name="Rectangle 22"/>
          <p:cNvSpPr>
            <a:spLocks noChangeArrowheads="1"/>
          </p:cNvSpPr>
          <p:nvPr/>
        </p:nvSpPr>
        <p:spPr bwMode="auto">
          <a:xfrm>
            <a:off x="3768654" y="4364831"/>
            <a:ext cx="22320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400">
                <a:solidFill>
                  <a:prstClr val="black"/>
                </a:solidFill>
                <a:latin typeface="Verdana" pitchFamily="34" charset="0"/>
              </a:rPr>
              <a:t>CONDICIÓN DE SUJETO HISTÓRICO</a:t>
            </a:r>
            <a:endParaRPr lang="es-E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85015" name="Rectangle 23"/>
          <p:cNvSpPr>
            <a:spLocks noChangeArrowheads="1"/>
          </p:cNvSpPr>
          <p:nvPr/>
        </p:nvSpPr>
        <p:spPr bwMode="auto">
          <a:xfrm>
            <a:off x="4055992" y="5445918"/>
            <a:ext cx="2376487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 typeface="Wingdings" pitchFamily="2" charset="2"/>
              <a:buChar char="ð"/>
            </a:pPr>
            <a:r>
              <a:rPr lang="es-MX" sz="1400">
                <a:solidFill>
                  <a:prstClr val="black"/>
                </a:solidFill>
                <a:latin typeface="Verdana" pitchFamily="34" charset="0"/>
              </a:rPr>
              <a:t>Historia subjetiva y social = es el reflejo de la estructura social.</a:t>
            </a:r>
            <a:endParaRPr lang="es-ES" sz="1400">
              <a:solidFill>
                <a:prstClr val="black"/>
              </a:solidFill>
              <a:latin typeface="Verdana" pitchFamily="34" charset="0"/>
            </a:endParaRPr>
          </a:p>
        </p:txBody>
      </p:sp>
      <p:cxnSp>
        <p:nvCxnSpPr>
          <p:cNvPr id="85016" name="AutoShape 24"/>
          <p:cNvCxnSpPr>
            <a:cxnSpLocks noChangeShapeType="1"/>
            <a:stCxn id="85014" idx="2"/>
            <a:endCxn id="85015" idx="0"/>
          </p:cNvCxnSpPr>
          <p:nvPr/>
        </p:nvCxnSpPr>
        <p:spPr bwMode="auto">
          <a:xfrm rot="16200000" flipH="1">
            <a:off x="4812039" y="5013721"/>
            <a:ext cx="504824" cy="359569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85020" name="Group 28"/>
          <p:cNvGrpSpPr>
            <a:grpSpLocks/>
          </p:cNvGrpSpPr>
          <p:nvPr/>
        </p:nvGrpSpPr>
        <p:grpSpPr bwMode="auto">
          <a:xfrm>
            <a:off x="2639362" y="2182523"/>
            <a:ext cx="1512888" cy="1473201"/>
            <a:chOff x="1701" y="1888"/>
            <a:chExt cx="953" cy="928"/>
          </a:xfrm>
        </p:grpSpPr>
        <p:sp>
          <p:nvSpPr>
            <p:cNvPr id="85021" name="Text Box 29"/>
            <p:cNvSpPr txBox="1">
              <a:spLocks noChangeArrowheads="1"/>
            </p:cNvSpPr>
            <p:nvPr/>
          </p:nvSpPr>
          <p:spPr bwMode="auto">
            <a:xfrm>
              <a:off x="1791" y="2067"/>
              <a:ext cx="725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" sz="7200" dirty="0">
                  <a:solidFill>
                    <a:prstClr val="black"/>
                  </a:solidFill>
                  <a:latin typeface="Arial" charset="0"/>
                  <a:sym typeface="Wingdings" pitchFamily="2" charset="2"/>
                </a:rPr>
                <a:t></a:t>
              </a:r>
            </a:p>
          </p:txBody>
        </p:sp>
        <p:sp>
          <p:nvSpPr>
            <p:cNvPr id="85022" name="Text Box 30"/>
            <p:cNvSpPr txBox="1">
              <a:spLocks noChangeArrowheads="1"/>
            </p:cNvSpPr>
            <p:nvPr/>
          </p:nvSpPr>
          <p:spPr bwMode="auto">
            <a:xfrm>
              <a:off x="1701" y="1888"/>
              <a:ext cx="9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MX" sz="1400" dirty="0">
                  <a:solidFill>
                    <a:prstClr val="black"/>
                  </a:solidFill>
                  <a:latin typeface="Verdana" pitchFamily="34" charset="0"/>
                </a:rPr>
                <a:t>INTERACCIÓN</a:t>
              </a:r>
              <a:endParaRPr lang="es-ES" sz="1400" dirty="0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  <p:sp>
        <p:nvSpPr>
          <p:cNvPr id="85023" name="Rectangle 31"/>
          <p:cNvSpPr>
            <a:spLocks noChangeArrowheads="1"/>
          </p:cNvSpPr>
          <p:nvPr/>
        </p:nvSpPr>
        <p:spPr bwMode="auto">
          <a:xfrm>
            <a:off x="3660704" y="809750"/>
            <a:ext cx="12239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18000" tIns="180000" rIns="18000" bIns="180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b="1" dirty="0">
                <a:solidFill>
                  <a:prstClr val="black"/>
                </a:solidFill>
                <a:latin typeface="Verdana" pitchFamily="34" charset="0"/>
              </a:rPr>
              <a:t>SER SOCIAL</a:t>
            </a:r>
            <a:endParaRPr lang="es-ES" sz="1600" b="1" dirty="0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23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D7E6F-8F12-4484-8823-9A1415F1A7E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82344"/>
            <a:ext cx="1356742" cy="135674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23528" y="1700808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Referencia:</a:t>
            </a:r>
          </a:p>
          <a:p>
            <a:endParaRPr lang="es-MX" dirty="0" smtClean="0"/>
          </a:p>
          <a:p>
            <a:r>
              <a:rPr lang="es-MX" dirty="0" smtClean="0"/>
              <a:t>Fernández</a:t>
            </a:r>
            <a:r>
              <a:rPr lang="es-MX" dirty="0"/>
              <a:t>, A. (1999) El campo grupal, notas para una genealogía. Argentina: Nueva Visión, </a:t>
            </a:r>
            <a:r>
              <a:rPr lang="es-MX" dirty="0" err="1"/>
              <a:t>pp</a:t>
            </a:r>
            <a:r>
              <a:rPr lang="es-MX" dirty="0"/>
              <a:t> 12-20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/>
              <a:t>Esta lectura </a:t>
            </a:r>
            <a:r>
              <a:rPr lang="es-MX" dirty="0" smtClean="0"/>
              <a:t>permitirá </a:t>
            </a:r>
            <a:r>
              <a:rPr lang="es-MX" dirty="0"/>
              <a:t>comprender el origen del estudio de los grupos desde la propuesta de la elucidación crítica, concepto que la autora define como una labor propositiva de exploración y pensamiento sobre las acciones, las metodologías y los procedimientos.</a:t>
            </a:r>
          </a:p>
        </p:txBody>
      </p:sp>
    </p:spTree>
    <p:extLst>
      <p:ext uri="{BB962C8B-B14F-4D97-AF65-F5344CB8AC3E}">
        <p14:creationId xmlns:p14="http://schemas.microsoft.com/office/powerpoint/2010/main" val="2437989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210</TotalTime>
  <Words>1586</Words>
  <Application>Microsoft Office PowerPoint</Application>
  <PresentationFormat>Presentación en pantalla (4:3)</PresentationFormat>
  <Paragraphs>249</Paragraphs>
  <Slides>33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3" baseType="lpstr">
      <vt:lpstr>Arial</vt:lpstr>
      <vt:lpstr>Bookman Old Style</vt:lpstr>
      <vt:lpstr>Calibri</vt:lpstr>
      <vt:lpstr>DFKai-SB</vt:lpstr>
      <vt:lpstr>Georgia</vt:lpstr>
      <vt:lpstr>Times New Roman</vt:lpstr>
      <vt:lpstr>Verdana</vt:lpstr>
      <vt:lpstr>Wingdings</vt:lpstr>
      <vt:lpstr>Wingdings 2</vt:lpstr>
      <vt:lpstr>Civil</vt:lpstr>
      <vt:lpstr>Orígenes del estudio de los grupos</vt:lpstr>
      <vt:lpstr>Presentación de PowerPoint</vt:lpstr>
      <vt:lpstr>Guion explicativo para el empleo de este material.</vt:lpstr>
      <vt:lpstr>Presentación</vt:lpstr>
      <vt:lpstr>Presentación de PowerPoint</vt:lpstr>
      <vt:lpstr>Unidad I Reseña histórica y fundamentos teóricos del estudio de los grupos.</vt:lpstr>
      <vt:lpstr>Introducción al estudio de los grupos</vt:lpstr>
      <vt:lpstr>Presentación de PowerPoint</vt:lpstr>
      <vt:lpstr>Presentación de PowerPoint</vt:lpstr>
      <vt:lpstr>El nacimiento de lo grupal</vt:lpstr>
      <vt:lpstr>Genealogía del estudio de los grupos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Concepto de grupo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Small / sociología (1905)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Retomando el concepto de grupo:  Olmsted (1992)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Grupal</dc:title>
  <dc:creator>anagovi</dc:creator>
  <cp:lastModifiedBy>nina</cp:lastModifiedBy>
  <cp:revision>25</cp:revision>
  <dcterms:created xsi:type="dcterms:W3CDTF">2012-02-08T14:17:24Z</dcterms:created>
  <dcterms:modified xsi:type="dcterms:W3CDTF">2016-10-13T02:50:21Z</dcterms:modified>
</cp:coreProperties>
</file>