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3.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4.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39"/>
  </p:notesMasterIdLst>
  <p:sldIdLst>
    <p:sldId id="651" r:id="rId2"/>
    <p:sldId id="649" r:id="rId3"/>
    <p:sldId id="653" r:id="rId4"/>
    <p:sldId id="654" r:id="rId5"/>
    <p:sldId id="655" r:id="rId6"/>
    <p:sldId id="659" r:id="rId7"/>
    <p:sldId id="657" r:id="rId8"/>
    <p:sldId id="658" r:id="rId9"/>
    <p:sldId id="632" r:id="rId10"/>
    <p:sldId id="633" r:id="rId11"/>
    <p:sldId id="607" r:id="rId12"/>
    <p:sldId id="660" r:id="rId13"/>
    <p:sldId id="596" r:id="rId14"/>
    <p:sldId id="610" r:id="rId15"/>
    <p:sldId id="666" r:id="rId16"/>
    <p:sldId id="625" r:id="rId17"/>
    <p:sldId id="663" r:id="rId18"/>
    <p:sldId id="664" r:id="rId19"/>
    <p:sldId id="668" r:id="rId20"/>
    <p:sldId id="669" r:id="rId21"/>
    <p:sldId id="670" r:id="rId22"/>
    <p:sldId id="672" r:id="rId23"/>
    <p:sldId id="675" r:id="rId24"/>
    <p:sldId id="676" r:id="rId25"/>
    <p:sldId id="673" r:id="rId26"/>
    <p:sldId id="667" r:id="rId27"/>
    <p:sldId id="677" r:id="rId28"/>
    <p:sldId id="678" r:id="rId29"/>
    <p:sldId id="680" r:id="rId30"/>
    <p:sldId id="679" r:id="rId31"/>
    <p:sldId id="616" r:id="rId32"/>
    <p:sldId id="684" r:id="rId33"/>
    <p:sldId id="681" r:id="rId34"/>
    <p:sldId id="682" r:id="rId35"/>
    <p:sldId id="683" r:id="rId36"/>
    <p:sldId id="662" r:id="rId37"/>
    <p:sldId id="647"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3BBE7"/>
    <a:srgbClr val="DA2CB5"/>
    <a:srgbClr val="336600"/>
    <a:srgbClr val="D1E0B2"/>
    <a:srgbClr val="CCCC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78" autoAdjust="0"/>
    <p:restoredTop sz="86502" autoAdjust="0"/>
  </p:normalViewPr>
  <p:slideViewPr>
    <p:cSldViewPr>
      <p:cViewPr varScale="1">
        <p:scale>
          <a:sx n="80" d="100"/>
          <a:sy n="80" d="100"/>
        </p:scale>
        <p:origin x="117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custT="1"/>
      <dgm:spPr/>
      <dgm:t>
        <a:bodyPr/>
        <a:lstStyle/>
        <a:p>
          <a:r>
            <a:rPr lang="es-ES_tradnl" sz="2800" dirty="0" smtClean="0"/>
            <a:t>RAMAS </a:t>
          </a:r>
        </a:p>
        <a:p>
          <a:r>
            <a:rPr lang="es-ES_tradnl" sz="2800" dirty="0" smtClean="0"/>
            <a:t>DEL </a:t>
          </a:r>
        </a:p>
        <a:p>
          <a:r>
            <a:rPr lang="es-ES_tradnl" sz="2800" dirty="0" smtClean="0"/>
            <a:t>DERECHO FINANCIERO </a:t>
          </a:r>
          <a:endParaRPr lang="es-MX" sz="280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A16CCF9D-DCA9-49A0-858F-B8BFD049BFF4}">
      <dgm:prSet phldrT="[Text]" custT="1"/>
      <dgm:spPr>
        <a:solidFill>
          <a:srgbClr val="6666FF"/>
        </a:solidFill>
      </dgm:spPr>
      <dgm:t>
        <a:bodyPr/>
        <a:lstStyle/>
        <a:p>
          <a:r>
            <a:rPr lang="es-MX" sz="2400" dirty="0" smtClean="0"/>
            <a:t>DERECHO PRESUPUESTARIO</a:t>
          </a:r>
          <a:endParaRPr lang="es-MX" sz="2400" dirty="0"/>
        </a:p>
      </dgm:t>
    </dgm:pt>
    <dgm:pt modelId="{EBC414B6-FC4C-4D86-94E8-39287581AD3C}" type="parTrans" cxnId="{DEAFFEFC-11B1-40E9-B3A8-C5A01D4BD350}">
      <dgm:prSet/>
      <dgm:spPr>
        <a:solidFill>
          <a:srgbClr val="CC3300"/>
        </a:solidFill>
      </dgm:spPr>
      <dgm:t>
        <a:bodyPr/>
        <a:lstStyle/>
        <a:p>
          <a:endParaRPr lang="es-MX"/>
        </a:p>
      </dgm:t>
    </dgm:pt>
    <dgm:pt modelId="{618FAF15-F2A3-4FCC-9269-E75C6273969C}" type="sibTrans" cxnId="{DEAFFEFC-11B1-40E9-B3A8-C5A01D4BD350}">
      <dgm:prSet/>
      <dgm:spPr/>
      <dgm:t>
        <a:bodyPr/>
        <a:lstStyle/>
        <a:p>
          <a:endParaRPr lang="es-MX"/>
        </a:p>
      </dgm:t>
    </dgm:pt>
    <dgm:pt modelId="{1CA00B1F-7D16-43D1-9297-099ADA60BFE9}">
      <dgm:prSet custT="1"/>
      <dgm:spPr>
        <a:solidFill>
          <a:srgbClr val="7030A0"/>
        </a:solidFill>
      </dgm:spPr>
      <dgm:t>
        <a:bodyPr/>
        <a:lstStyle/>
        <a:p>
          <a:r>
            <a:rPr lang="es-MX" sz="2800" i="0" dirty="0" smtClean="0"/>
            <a:t>DERECHO </a:t>
          </a:r>
        </a:p>
        <a:p>
          <a:r>
            <a:rPr lang="es-MX" sz="2800" i="0" dirty="0" smtClean="0"/>
            <a:t>FISCAL</a:t>
          </a:r>
          <a:endParaRPr lang="es-MX" sz="2800" i="0" dirty="0"/>
        </a:p>
      </dgm:t>
    </dgm:pt>
    <dgm:pt modelId="{1B6B32B2-0590-4FC0-AEB8-06E6A6BFA1E9}" type="parTrans" cxnId="{E6E9F85C-996D-4A05-A420-F43747FC0ADE}">
      <dgm:prSet/>
      <dgm:spPr>
        <a:solidFill>
          <a:srgbClr val="CC3300"/>
        </a:solidFill>
      </dgm:spPr>
      <dgm:t>
        <a:bodyPr/>
        <a:lstStyle/>
        <a:p>
          <a:endParaRPr lang="es-MX"/>
        </a:p>
      </dgm:t>
    </dgm:pt>
    <dgm:pt modelId="{3D65B419-3005-49CE-A372-5B8C3C0A613E}" type="sibTrans" cxnId="{E6E9F85C-996D-4A05-A420-F43747FC0ADE}">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54286" custScaleY="174680" custLinFactNeighborX="3698" custLinFactNeighborY="14493"/>
      <dgm:spPr/>
      <dgm:t>
        <a:bodyPr/>
        <a:lstStyle/>
        <a:p>
          <a:endParaRPr lang="es-MX"/>
        </a:p>
      </dgm:t>
    </dgm:pt>
    <dgm:pt modelId="{7C1B169C-D453-48FA-B70C-2176EA3C509C}" type="pres">
      <dgm:prSet presAssocID="{1B6B32B2-0590-4FC0-AEB8-06E6A6BFA1E9}" presName="parTrans" presStyleLbl="bgSibTrans2D1" presStyleIdx="0" presStyleCnt="2" custAng="10538085" custScaleX="48242" custLinFactNeighborX="10494" custLinFactNeighborY="71537"/>
      <dgm:spPr/>
      <dgm:t>
        <a:bodyPr/>
        <a:lstStyle/>
        <a:p>
          <a:endParaRPr lang="es-MX"/>
        </a:p>
      </dgm:t>
    </dgm:pt>
    <dgm:pt modelId="{BC8DB7BC-D652-46C5-9BA4-EA0CDB3A964D}" type="pres">
      <dgm:prSet presAssocID="{1CA00B1F-7D16-43D1-9297-099ADA60BFE9}" presName="node" presStyleLbl="node1" presStyleIdx="0" presStyleCnt="2" custRadScaleRad="104503" custRadScaleInc="19284">
        <dgm:presLayoutVars>
          <dgm:bulletEnabled val="1"/>
        </dgm:presLayoutVars>
      </dgm:prSet>
      <dgm:spPr/>
      <dgm:t>
        <a:bodyPr/>
        <a:lstStyle/>
        <a:p>
          <a:endParaRPr lang="es-MX"/>
        </a:p>
      </dgm:t>
    </dgm:pt>
    <dgm:pt modelId="{3597ADBA-7900-4714-8283-A2B89C8F79C6}" type="pres">
      <dgm:prSet presAssocID="{EBC414B6-FC4C-4D86-94E8-39287581AD3C}" presName="parTrans" presStyleLbl="bgSibTrans2D1" presStyleIdx="1" presStyleCnt="2" custAng="10812947" custScaleX="57196" custLinFactNeighborX="3082" custLinFactNeighborY="69504"/>
      <dgm:spPr/>
      <dgm:t>
        <a:bodyPr/>
        <a:lstStyle/>
        <a:p>
          <a:endParaRPr lang="es-MX"/>
        </a:p>
      </dgm:t>
    </dgm:pt>
    <dgm:pt modelId="{0DC38C61-72A7-4E13-8299-AE458566A7BB}" type="pres">
      <dgm:prSet presAssocID="{A16CCF9D-DCA9-49A0-858F-B8BFD049BFF4}" presName="node" presStyleLbl="node1" presStyleIdx="1" presStyleCnt="2" custScaleX="144343" custRadScaleRad="111821" custRadScaleInc="-17225">
        <dgm:presLayoutVars>
          <dgm:bulletEnabled val="1"/>
        </dgm:presLayoutVars>
      </dgm:prSet>
      <dgm:spPr/>
      <dgm:t>
        <a:bodyPr/>
        <a:lstStyle/>
        <a:p>
          <a:endParaRPr lang="es-MX"/>
        </a:p>
      </dgm:t>
    </dgm:pt>
  </dgm:ptLst>
  <dgm:cxnLst>
    <dgm:cxn modelId="{DEAFFEFC-11B1-40E9-B3A8-C5A01D4BD350}" srcId="{88D1CD73-4455-4AA9-882D-FAD75F019972}" destId="{A16CCF9D-DCA9-49A0-858F-B8BFD049BFF4}" srcOrd="1" destOrd="0" parTransId="{EBC414B6-FC4C-4D86-94E8-39287581AD3C}" sibTransId="{618FAF15-F2A3-4FCC-9269-E75C6273969C}"/>
    <dgm:cxn modelId="{582555AB-B5F0-487E-A1FA-0BEC7D33EAB1}" type="presOf" srcId="{A16CCF9D-DCA9-49A0-858F-B8BFD049BFF4}" destId="{0DC38C61-72A7-4E13-8299-AE458566A7BB}" srcOrd="0" destOrd="0" presId="urn:microsoft.com/office/officeart/2005/8/layout/radial4"/>
    <dgm:cxn modelId="{41F02E59-06DE-4A1A-BD2D-282E0F4D02B9}" type="presOf" srcId="{CB010636-B6D5-4AE7-9AC2-3A602CB9462B}" destId="{67CA66F3-1963-4A18-8EA1-5E5D8E069CBB}" srcOrd="0" destOrd="0" presId="urn:microsoft.com/office/officeart/2005/8/layout/radial4"/>
    <dgm:cxn modelId="{58B03A53-31A5-430B-BBDB-C55CEABE0F22}" type="presOf" srcId="{1B6B32B2-0590-4FC0-AEB8-06E6A6BFA1E9}" destId="{7C1B169C-D453-48FA-B70C-2176EA3C509C}" srcOrd="0" destOrd="0" presId="urn:microsoft.com/office/officeart/2005/8/layout/radial4"/>
    <dgm:cxn modelId="{1366FDDA-9057-4F40-B228-4EBB4A8EA70F}" type="presOf" srcId="{1CA00B1F-7D16-43D1-9297-099ADA60BFE9}" destId="{BC8DB7BC-D652-46C5-9BA4-EA0CDB3A964D}"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4C757D14-66C4-4983-93C9-0880012ED1AF}" type="presOf" srcId="{88D1CD73-4455-4AA9-882D-FAD75F019972}" destId="{DC3B3D67-D47F-4FA7-9588-4B2C8A646B3B}" srcOrd="0" destOrd="0" presId="urn:microsoft.com/office/officeart/2005/8/layout/radial4"/>
    <dgm:cxn modelId="{E6E9F85C-996D-4A05-A420-F43747FC0ADE}" srcId="{88D1CD73-4455-4AA9-882D-FAD75F019972}" destId="{1CA00B1F-7D16-43D1-9297-099ADA60BFE9}" srcOrd="0" destOrd="0" parTransId="{1B6B32B2-0590-4FC0-AEB8-06E6A6BFA1E9}" sibTransId="{3D65B419-3005-49CE-A372-5B8C3C0A613E}"/>
    <dgm:cxn modelId="{3C7A608C-3E8D-42B9-BFAC-37B9CAB646C9}" type="presOf" srcId="{EBC414B6-FC4C-4D86-94E8-39287581AD3C}" destId="{3597ADBA-7900-4714-8283-A2B89C8F79C6}" srcOrd="0" destOrd="0" presId="urn:microsoft.com/office/officeart/2005/8/layout/radial4"/>
    <dgm:cxn modelId="{383C7396-CF33-4665-98EF-CD292EB5A336}" type="presParOf" srcId="{67CA66F3-1963-4A18-8EA1-5E5D8E069CBB}" destId="{DC3B3D67-D47F-4FA7-9588-4B2C8A646B3B}" srcOrd="0" destOrd="0" presId="urn:microsoft.com/office/officeart/2005/8/layout/radial4"/>
    <dgm:cxn modelId="{F0F00DF1-9125-4174-AD50-96B80C6CBEB3}" type="presParOf" srcId="{67CA66F3-1963-4A18-8EA1-5E5D8E069CBB}" destId="{7C1B169C-D453-48FA-B70C-2176EA3C509C}" srcOrd="1" destOrd="0" presId="urn:microsoft.com/office/officeart/2005/8/layout/radial4"/>
    <dgm:cxn modelId="{01311EC1-6C6B-40C3-A868-6A76CBEA9827}" type="presParOf" srcId="{67CA66F3-1963-4A18-8EA1-5E5D8E069CBB}" destId="{BC8DB7BC-D652-46C5-9BA4-EA0CDB3A964D}" srcOrd="2" destOrd="0" presId="urn:microsoft.com/office/officeart/2005/8/layout/radial4"/>
    <dgm:cxn modelId="{D00DF111-524D-489C-9402-E8DA63BC3503}" type="presParOf" srcId="{67CA66F3-1963-4A18-8EA1-5E5D8E069CBB}" destId="{3597ADBA-7900-4714-8283-A2B89C8F79C6}" srcOrd="3" destOrd="0" presId="urn:microsoft.com/office/officeart/2005/8/layout/radial4"/>
    <dgm:cxn modelId="{A9FA22C5-AFE9-4296-A49F-89369429F611}" type="presParOf" srcId="{67CA66F3-1963-4A18-8EA1-5E5D8E069CBB}" destId="{0DC38C61-72A7-4E13-8299-AE458566A7BB}" srcOrd="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F909E625-A871-42C9-9FF5-26F43E4408B1}">
      <dgm:prSet/>
      <dgm:spPr/>
      <dgm:t>
        <a:bodyPr/>
        <a:lstStyle/>
        <a:p>
          <a:pPr rtl="0"/>
          <a:r>
            <a:rPr lang="es-ES" dirty="0" smtClean="0"/>
            <a:t>Antecedentes de los impuestos</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B281107C-03A9-4DDE-89B9-5EEE7E7B2F31}" type="presOf" srcId="{ABEE91E0-7C5B-4B41-B2CF-6BBD3CB18C75}" destId="{AFF5D9A4-AB78-4013-B6A9-D39A2532B06D}" srcOrd="0" destOrd="0" presId="urn:microsoft.com/office/officeart/2005/8/layout/vList2"/>
    <dgm:cxn modelId="{622D301D-B496-46F4-8E7A-5517286B670A}" srcId="{ABEE91E0-7C5B-4B41-B2CF-6BBD3CB18C75}" destId="{F909E625-A871-42C9-9FF5-26F43E4408B1}" srcOrd="0" destOrd="0" parTransId="{BA19774F-447A-43C1-A54B-882798ADBD85}" sibTransId="{057CE73F-9C20-48F8-9087-EF721CCD9D81}"/>
    <dgm:cxn modelId="{F52DBC9E-FD8C-4CEF-A8C2-4AEFF67FAC30}" type="presOf" srcId="{F909E625-A871-42C9-9FF5-26F43E4408B1}" destId="{C829226E-95FD-45E5-9D45-220B74C1ECE6}" srcOrd="0" destOrd="0" presId="urn:microsoft.com/office/officeart/2005/8/layout/vList2"/>
    <dgm:cxn modelId="{B7FDED4D-2F8D-44AA-B209-F6E656E9EF55}" type="presParOf" srcId="{AFF5D9A4-AB78-4013-B6A9-D39A2532B06D}" destId="{C829226E-95FD-45E5-9D45-220B74C1ECE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a:solidFill>
          <a:srgbClr val="00B050"/>
        </a:solidFill>
      </dgm:spPr>
      <dgm:t>
        <a:bodyPr/>
        <a:lstStyle/>
        <a:p>
          <a:pPr rtl="0"/>
          <a:r>
            <a:rPr lang="es-ES" sz="1800" dirty="0" smtClean="0"/>
            <a:t>ÉPOCA PREHISPÁNICA</a:t>
          </a:r>
          <a:endParaRPr lang="es-MX" sz="1800" dirty="0" smtClean="0"/>
        </a:p>
        <a:p>
          <a:r>
            <a:rPr lang="es-ES" sz="1800" dirty="0" smtClean="0"/>
            <a:t>Entre la diversidad de imperios indígenas, derivados de las siete tribus que se establecieron en el territorio, según el Códice Ramírez, y en los diferentes siglos que preceden al XVI, existió una gran diversidad de tributos derivados de actos de conquista por las constantes guerras tribales. El imperio azteca, como muchos otros, no exterminaba a los pobladores de las tribus vencidas en la guerra, sino que los obligaba a tributar mediante trabajos personales, con bienes, e incluso con hombres para la guerra, para el mantenimiento o construcción de obras colectivas, y para sacrificios.</a:t>
          </a:r>
          <a:endParaRPr lang="es-ES" sz="1800" dirty="0"/>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1" custScaleX="231483">
        <dgm:presLayoutVars>
          <dgm:chMax val="1"/>
          <dgm:bulletEnabled val="1"/>
        </dgm:presLayoutVars>
      </dgm:prSet>
      <dgm:spPr/>
      <dgm:t>
        <a:bodyPr/>
        <a:lstStyle/>
        <a:p>
          <a:endParaRPr lang="es-MX"/>
        </a:p>
      </dgm:t>
    </dgm:pt>
  </dgm:ptLst>
  <dgm:cxnLst>
    <dgm:cxn modelId="{9F060753-6537-4FE0-AAE8-85AFD7065358}" type="presOf" srcId="{FB34412B-8603-4BFB-9897-B723630AF64C}" destId="{44D2AF10-0591-4C14-B073-03709BD6312C}" srcOrd="0" destOrd="0" presId="urn:microsoft.com/office/officeart/2005/8/layout/vList5"/>
    <dgm:cxn modelId="{FF575FFC-5B9D-4B04-988F-60984CE71754}" type="presOf" srcId="{E135E564-6FBD-41EB-950D-240FA9165BF8}" destId="{F1BDE55F-DE4F-4377-AC33-5ADA35D7D97F}" srcOrd="0" destOrd="0" presId="urn:microsoft.com/office/officeart/2005/8/layout/vList5"/>
    <dgm:cxn modelId="{C4272734-F286-48BC-972D-D30403C582E3}" srcId="{FB34412B-8603-4BFB-9897-B723630AF64C}" destId="{E135E564-6FBD-41EB-950D-240FA9165BF8}" srcOrd="0" destOrd="0" parTransId="{E75E4753-7C1D-40B6-AE8B-69D3762B8A2F}" sibTransId="{0A82C211-26CC-450E-99DB-D7237BBE9E2F}"/>
    <dgm:cxn modelId="{2F0AF03E-E808-45B4-8A03-28C27AC28ECF}" type="presParOf" srcId="{44D2AF10-0591-4C14-B073-03709BD6312C}" destId="{554BF29A-3026-4E5A-B073-E9E9B07E1F53}" srcOrd="0" destOrd="0" presId="urn:microsoft.com/office/officeart/2005/8/layout/vList5"/>
    <dgm:cxn modelId="{559F9530-8F80-40C2-A306-02068CB3B4C3}" type="presParOf" srcId="{554BF29A-3026-4E5A-B073-E9E9B07E1F53}" destId="{F1BDE55F-DE4F-4377-AC33-5ADA35D7D97F}"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F909E625-A871-42C9-9FF5-26F43E4408B1}">
      <dgm:prSet/>
      <dgm:spPr/>
      <dgm:t>
        <a:bodyPr/>
        <a:lstStyle/>
        <a:p>
          <a:pPr rtl="0"/>
          <a:r>
            <a:rPr lang="es-ES" dirty="0" smtClean="0"/>
            <a:t>Antecedentes de los impuestos</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622D301D-B496-46F4-8E7A-5517286B670A}" srcId="{ABEE91E0-7C5B-4B41-B2CF-6BBD3CB18C75}" destId="{F909E625-A871-42C9-9FF5-26F43E4408B1}" srcOrd="0" destOrd="0" parTransId="{BA19774F-447A-43C1-A54B-882798ADBD85}" sibTransId="{057CE73F-9C20-48F8-9087-EF721CCD9D81}"/>
    <dgm:cxn modelId="{FBDBA0C9-0EC5-4441-BC4B-09111FEB3120}" type="presOf" srcId="{ABEE91E0-7C5B-4B41-B2CF-6BBD3CB18C75}" destId="{AFF5D9A4-AB78-4013-B6A9-D39A2532B06D}" srcOrd="0" destOrd="0" presId="urn:microsoft.com/office/officeart/2005/8/layout/vList2"/>
    <dgm:cxn modelId="{0C3BE208-BB00-454F-A212-CB1F82AC44C4}" type="presOf" srcId="{F909E625-A871-42C9-9FF5-26F43E4408B1}" destId="{C829226E-95FD-45E5-9D45-220B74C1ECE6}" srcOrd="0" destOrd="0" presId="urn:microsoft.com/office/officeart/2005/8/layout/vList2"/>
    <dgm:cxn modelId="{221D366C-6ECB-47CB-AD73-AA957D05546C}" type="presParOf" srcId="{AFF5D9A4-AB78-4013-B6A9-D39A2532B06D}" destId="{C829226E-95FD-45E5-9D45-220B74C1ECE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dgm:t>
        <a:bodyPr/>
        <a:lstStyle/>
        <a:p>
          <a:pPr rtl="0"/>
          <a:r>
            <a:rPr lang="es-ES" sz="1800" dirty="0" smtClean="0"/>
            <a:t>ÉPOCA VIRREINAL</a:t>
          </a:r>
        </a:p>
        <a:p>
          <a:pPr rtl="0"/>
          <a:r>
            <a:rPr lang="es-ES" sz="1800" dirty="0" smtClean="0"/>
            <a:t>Al consumarse la conquista en el año de 1521, los españoles se apoderaron del territorio que constituía el imperio azteca, y procedieron a trazar y fundar la capital de la Nueva España, estableciéndose diversos tributos, según lo refieren fuentes como la Recopilación de Leyes de los Reinos de las  Indias, Recopilación de Zorita, entre otras. Dichos impuestos fueron sobre los siguientes rubros:</a:t>
          </a:r>
          <a:endParaRPr lang="es-ES" sz="1800" dirty="0"/>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1" custScaleX="231483">
        <dgm:presLayoutVars>
          <dgm:chMax val="1"/>
          <dgm:bulletEnabled val="1"/>
        </dgm:presLayoutVars>
      </dgm:prSet>
      <dgm:spPr/>
      <dgm:t>
        <a:bodyPr/>
        <a:lstStyle/>
        <a:p>
          <a:endParaRPr lang="es-MX"/>
        </a:p>
      </dgm:t>
    </dgm:pt>
  </dgm:ptLst>
  <dgm:cxnLst>
    <dgm:cxn modelId="{53C98F32-4958-4C8E-B27D-2267B664478C}" type="presOf" srcId="{FB34412B-8603-4BFB-9897-B723630AF64C}" destId="{44D2AF10-0591-4C14-B073-03709BD6312C}" srcOrd="0" destOrd="0" presId="urn:microsoft.com/office/officeart/2005/8/layout/vList5"/>
    <dgm:cxn modelId="{5A389F1B-D924-4F30-B9F5-7AB5087BC221}" type="presOf" srcId="{E135E564-6FBD-41EB-950D-240FA9165BF8}" destId="{F1BDE55F-DE4F-4377-AC33-5ADA35D7D97F}" srcOrd="0" destOrd="0" presId="urn:microsoft.com/office/officeart/2005/8/layout/vList5"/>
    <dgm:cxn modelId="{C4272734-F286-48BC-972D-D30403C582E3}" srcId="{FB34412B-8603-4BFB-9897-B723630AF64C}" destId="{E135E564-6FBD-41EB-950D-240FA9165BF8}" srcOrd="0" destOrd="0" parTransId="{E75E4753-7C1D-40B6-AE8B-69D3762B8A2F}" sibTransId="{0A82C211-26CC-450E-99DB-D7237BBE9E2F}"/>
    <dgm:cxn modelId="{15CF788D-A425-483F-BC6B-D59D2AFA054E}" type="presParOf" srcId="{44D2AF10-0591-4C14-B073-03709BD6312C}" destId="{554BF29A-3026-4E5A-B073-E9E9B07E1F53}" srcOrd="0" destOrd="0" presId="urn:microsoft.com/office/officeart/2005/8/layout/vList5"/>
    <dgm:cxn modelId="{E0C353A9-0A2E-4670-8129-9BD9E2DC3732}" type="presParOf" srcId="{554BF29A-3026-4E5A-B073-E9E9B07E1F53}" destId="{F1BDE55F-DE4F-4377-AC33-5ADA35D7D97F}"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F909E625-A871-42C9-9FF5-26F43E4408B1}">
      <dgm:prSet/>
      <dgm:spPr/>
      <dgm:t>
        <a:bodyPr/>
        <a:lstStyle/>
        <a:p>
          <a:pPr rtl="0"/>
          <a:r>
            <a:rPr lang="es-ES" dirty="0" smtClean="0"/>
            <a:t>Antecedentes de los impuestos</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6A3BAEBB-C344-40EE-B350-B8E81D23F095}" type="presOf" srcId="{ABEE91E0-7C5B-4B41-B2CF-6BBD3CB18C75}" destId="{AFF5D9A4-AB78-4013-B6A9-D39A2532B06D}" srcOrd="0" destOrd="0" presId="urn:microsoft.com/office/officeart/2005/8/layout/vList2"/>
    <dgm:cxn modelId="{622D301D-B496-46F4-8E7A-5517286B670A}" srcId="{ABEE91E0-7C5B-4B41-B2CF-6BBD3CB18C75}" destId="{F909E625-A871-42C9-9FF5-26F43E4408B1}" srcOrd="0" destOrd="0" parTransId="{BA19774F-447A-43C1-A54B-882798ADBD85}" sibTransId="{057CE73F-9C20-48F8-9087-EF721CCD9D81}"/>
    <dgm:cxn modelId="{C271F2CE-D959-4AA9-BDE7-27BF970DE60F}" type="presOf" srcId="{F909E625-A871-42C9-9FF5-26F43E4408B1}" destId="{C829226E-95FD-45E5-9D45-220B74C1ECE6}" srcOrd="0" destOrd="0" presId="urn:microsoft.com/office/officeart/2005/8/layout/vList2"/>
    <dgm:cxn modelId="{3E2AB3A4-8445-4841-B90C-26FF9D1C3BA7}" type="presParOf" srcId="{AFF5D9A4-AB78-4013-B6A9-D39A2532B06D}" destId="{C829226E-95FD-45E5-9D45-220B74C1ECE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a:solidFill>
          <a:schemeClr val="accent5">
            <a:lumMod val="60000"/>
            <a:lumOff val="40000"/>
          </a:schemeClr>
        </a:solidFill>
      </dgm:spPr>
      <dgm:t>
        <a:bodyPr/>
        <a:lstStyle/>
        <a:p>
          <a:pPr rtl="0"/>
          <a:r>
            <a:rPr lang="es-ES" sz="1800" dirty="0" smtClean="0">
              <a:solidFill>
                <a:schemeClr val="tx1"/>
              </a:solidFill>
            </a:rPr>
            <a:t>ÉPOCA VIRREINAL</a:t>
          </a:r>
        </a:p>
        <a:p>
          <a:pPr rtl="0"/>
          <a:r>
            <a:rPr lang="es-ES" sz="1400" dirty="0" smtClean="0">
              <a:solidFill>
                <a:schemeClr val="tx1"/>
              </a:solidFill>
            </a:rPr>
            <a:t>1. COMERCIO INTERIOR Y EXTERIOR como: el derecho de avería a los buques mercantes, derecho de almirantazgo, el almojarifazgo, derecho de toneladas, la alcabala, derecho de anclaje, el peaje, el impuesto para la conservación del faro de </a:t>
          </a:r>
          <a:r>
            <a:rPr lang="es-ES" sz="1400" dirty="0" err="1" smtClean="0">
              <a:solidFill>
                <a:schemeClr val="tx1"/>
              </a:solidFill>
            </a:rPr>
            <a:t>Ullúa</a:t>
          </a:r>
          <a:r>
            <a:rPr lang="es-ES" sz="1400" dirty="0" smtClean="0">
              <a:solidFill>
                <a:schemeClr val="tx1"/>
              </a:solidFill>
            </a:rPr>
            <a:t>, impuestos sobre granas, vainillas, añil y otras mercancías, derecho de muralla derecho de pulperías, Vinos, aguardientes y vinagres, pulques, etc.</a:t>
          </a:r>
          <a:endParaRPr lang="es-MX" sz="1400" dirty="0" smtClean="0">
            <a:solidFill>
              <a:schemeClr val="tx1"/>
            </a:solidFill>
          </a:endParaRPr>
        </a:p>
        <a:p>
          <a:r>
            <a:rPr lang="es-ES" sz="1400" dirty="0" smtClean="0">
              <a:solidFill>
                <a:schemeClr val="tx1"/>
              </a:solidFill>
            </a:rPr>
            <a:t>2. IMPUESTOS A LA MINERÍA como: el impuesto a la explotación de oro, plata, plomo, estaño, hierro y otros metales (quinto).</a:t>
          </a:r>
          <a:endParaRPr lang="es-MX" sz="1400" dirty="0" smtClean="0">
            <a:solidFill>
              <a:schemeClr val="tx1"/>
            </a:solidFill>
          </a:endParaRPr>
        </a:p>
        <a:p>
          <a:r>
            <a:rPr lang="es-ES" sz="1400" dirty="0" smtClean="0">
              <a:solidFill>
                <a:schemeClr val="tx1"/>
              </a:solidFill>
            </a:rPr>
            <a:t>3. LA PROPIEDAD RAÍZ</a:t>
          </a:r>
          <a:endParaRPr lang="es-MX" sz="1400" dirty="0" smtClean="0">
            <a:solidFill>
              <a:schemeClr val="tx1"/>
            </a:solidFill>
          </a:endParaRPr>
        </a:p>
        <a:p>
          <a:r>
            <a:rPr lang="es-ES" sz="1400" dirty="0" smtClean="0">
              <a:solidFill>
                <a:schemeClr val="tx1"/>
              </a:solidFill>
            </a:rPr>
            <a:t>4. EL PAPEL SELLADO</a:t>
          </a:r>
          <a:endParaRPr lang="es-MX" sz="1400" dirty="0" smtClean="0">
            <a:solidFill>
              <a:schemeClr val="tx1"/>
            </a:solidFill>
          </a:endParaRPr>
        </a:p>
        <a:p>
          <a:r>
            <a:rPr lang="es-ES" sz="1400" dirty="0" smtClean="0">
              <a:solidFill>
                <a:schemeClr val="tx1"/>
              </a:solidFill>
            </a:rPr>
            <a:t>5. TRIBUTOS A CARGO DE INDIOS como las encomiendas</a:t>
          </a:r>
          <a:endParaRPr lang="es-MX" sz="1400" dirty="0" smtClean="0">
            <a:solidFill>
              <a:schemeClr val="tx1"/>
            </a:solidFill>
          </a:endParaRPr>
        </a:p>
        <a:p>
          <a:r>
            <a:rPr lang="es-ES" sz="1400" dirty="0" smtClean="0">
              <a:solidFill>
                <a:schemeClr val="tx1"/>
              </a:solidFill>
            </a:rPr>
            <a:t>6. IMPUESTOS A CARGO DE LOS ENCOMENDEROS</a:t>
          </a:r>
          <a:endParaRPr lang="es-MX" sz="1400" dirty="0" smtClean="0">
            <a:solidFill>
              <a:schemeClr val="tx1"/>
            </a:solidFill>
          </a:endParaRPr>
        </a:p>
        <a:p>
          <a:r>
            <a:rPr lang="es-ES" sz="1400" dirty="0" smtClean="0">
              <a:solidFill>
                <a:schemeClr val="tx1"/>
              </a:solidFill>
            </a:rPr>
            <a:t>7. IMPUESTOS A CARGO DEL CLERO</a:t>
          </a:r>
          <a:endParaRPr lang="es-MX" sz="1400" dirty="0" smtClean="0">
            <a:solidFill>
              <a:schemeClr val="tx1"/>
            </a:solidFill>
          </a:endParaRPr>
        </a:p>
        <a:p>
          <a:r>
            <a:rPr lang="es-ES" sz="1400" dirty="0" smtClean="0">
              <a:solidFill>
                <a:schemeClr val="tx1"/>
              </a:solidFill>
            </a:rPr>
            <a:t>8. DERECHOS como los oficios vendibles, juego de gallos</a:t>
          </a:r>
          <a:endParaRPr lang="es-MX" sz="1400" dirty="0" smtClean="0">
            <a:solidFill>
              <a:schemeClr val="tx1"/>
            </a:solidFill>
          </a:endParaRPr>
        </a:p>
        <a:p>
          <a:r>
            <a:rPr lang="es-ES" sz="1400" dirty="0" smtClean="0">
              <a:solidFill>
                <a:schemeClr val="tx1"/>
              </a:solidFill>
            </a:rPr>
            <a:t>9. OTROS</a:t>
          </a:r>
          <a:endParaRPr lang="es-ES" sz="1400" dirty="0">
            <a:solidFill>
              <a:schemeClr val="tx1"/>
            </a:solidFill>
          </a:endParaRPr>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1" custScaleX="260103" custLinFactNeighborX="4284" custLinFactNeighborY="-265">
        <dgm:presLayoutVars>
          <dgm:chMax val="1"/>
          <dgm:bulletEnabled val="1"/>
        </dgm:presLayoutVars>
      </dgm:prSet>
      <dgm:spPr/>
      <dgm:t>
        <a:bodyPr/>
        <a:lstStyle/>
        <a:p>
          <a:endParaRPr lang="es-MX"/>
        </a:p>
      </dgm:t>
    </dgm:pt>
  </dgm:ptLst>
  <dgm:cxnLst>
    <dgm:cxn modelId="{D4CD13D6-24B2-45A0-BACE-DFE3469D8B23}" type="presOf" srcId="{E135E564-6FBD-41EB-950D-240FA9165BF8}" destId="{F1BDE55F-DE4F-4377-AC33-5ADA35D7D97F}" srcOrd="0" destOrd="0" presId="urn:microsoft.com/office/officeart/2005/8/layout/vList5"/>
    <dgm:cxn modelId="{C4272734-F286-48BC-972D-D30403C582E3}" srcId="{FB34412B-8603-4BFB-9897-B723630AF64C}" destId="{E135E564-6FBD-41EB-950D-240FA9165BF8}" srcOrd="0" destOrd="0" parTransId="{E75E4753-7C1D-40B6-AE8B-69D3762B8A2F}" sibTransId="{0A82C211-26CC-450E-99DB-D7237BBE9E2F}"/>
    <dgm:cxn modelId="{9BCDFA2C-0554-4A80-9651-8AB55C1919C7}" type="presOf" srcId="{FB34412B-8603-4BFB-9897-B723630AF64C}" destId="{44D2AF10-0591-4C14-B073-03709BD6312C}" srcOrd="0" destOrd="0" presId="urn:microsoft.com/office/officeart/2005/8/layout/vList5"/>
    <dgm:cxn modelId="{BC5C7FB5-CCE0-4899-AC2D-5511C129DF7C}" type="presParOf" srcId="{44D2AF10-0591-4C14-B073-03709BD6312C}" destId="{554BF29A-3026-4E5A-B073-E9E9B07E1F53}" srcOrd="0" destOrd="0" presId="urn:microsoft.com/office/officeart/2005/8/layout/vList5"/>
    <dgm:cxn modelId="{EB4CDA72-6489-4F63-8A5E-F39C20029586}" type="presParOf" srcId="{554BF29A-3026-4E5A-B073-E9E9B07E1F53}" destId="{F1BDE55F-DE4F-4377-AC33-5ADA35D7D97F}"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F909E625-A871-42C9-9FF5-26F43E4408B1}">
      <dgm:prSet/>
      <dgm:spPr/>
      <dgm:t>
        <a:bodyPr/>
        <a:lstStyle/>
        <a:p>
          <a:pPr algn="ctr" rtl="0"/>
          <a:r>
            <a:rPr lang="es-ES" dirty="0" smtClean="0"/>
            <a:t>CARACTERÍSTICAS Y ELEMENTOS DE LOS IMPUESTOS</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00924457-365B-4CC4-BAC1-7074AF8F886A}" type="presOf" srcId="{F909E625-A871-42C9-9FF5-26F43E4408B1}" destId="{C829226E-95FD-45E5-9D45-220B74C1ECE6}" srcOrd="0" destOrd="0" presId="urn:microsoft.com/office/officeart/2005/8/layout/vList2"/>
    <dgm:cxn modelId="{622D301D-B496-46F4-8E7A-5517286B670A}" srcId="{ABEE91E0-7C5B-4B41-B2CF-6BBD3CB18C75}" destId="{F909E625-A871-42C9-9FF5-26F43E4408B1}" srcOrd="0" destOrd="0" parTransId="{BA19774F-447A-43C1-A54B-882798ADBD85}" sibTransId="{057CE73F-9C20-48F8-9087-EF721CCD9D81}"/>
    <dgm:cxn modelId="{FB2CE45B-256C-4E5D-86EE-258A08437D2F}" type="presOf" srcId="{ABEE91E0-7C5B-4B41-B2CF-6BBD3CB18C75}" destId="{AFF5D9A4-AB78-4013-B6A9-D39A2532B06D}" srcOrd="0" destOrd="0" presId="urn:microsoft.com/office/officeart/2005/8/layout/vList2"/>
    <dgm:cxn modelId="{2CCECB64-3F45-47C6-B683-074ECAFA166E}" type="presParOf" srcId="{AFF5D9A4-AB78-4013-B6A9-D39A2532B06D}" destId="{C829226E-95FD-45E5-9D45-220B74C1ECE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dgm:t>
        <a:bodyPr/>
        <a:lstStyle/>
        <a:p>
          <a:pPr rtl="0"/>
          <a:r>
            <a:rPr lang="es-ES" sz="1400" dirty="0" smtClean="0"/>
            <a:t>Son una prestación pecuniaria coactiva derivado de un acto soberano generalmente unilateral compulsivo a cargo de los gobernados, sujeto a las  reglas de generalidad e igualdad, y cuyo fin es la satisfacción de las necesidades sociales sufragadas mediante el gasto público.</a:t>
          </a:r>
          <a:endParaRPr lang="es-ES" sz="1400" dirty="0"/>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AF8CF975-1A02-4284-A354-4A8312CA7F7F}">
      <dgm:prSet/>
      <dgm:spPr/>
      <dgm:t>
        <a:bodyPr/>
        <a:lstStyle/>
        <a:p>
          <a:pPr rtl="0"/>
          <a:r>
            <a:rPr lang="es-ES" dirty="0" smtClean="0"/>
            <a:t>Se proyecta </a:t>
          </a:r>
        </a:p>
        <a:p>
          <a:pPr rtl="0"/>
          <a:r>
            <a:rPr lang="es-ES" dirty="0" smtClean="0"/>
            <a:t>a través de un principio normativo consagrado en la ley, de forma que los gobernados sólo tienen relativa injerencia, en forma indirecta, por medio del poder legislativo que figura como su representante.</a:t>
          </a:r>
          <a:endParaRPr lang="es-ES" dirty="0"/>
        </a:p>
      </dgm:t>
    </dgm:pt>
    <dgm:pt modelId="{86419E20-0DD8-4F07-BB05-6D670CAAD5A4}" type="parTrans" cxnId="{9581B060-6066-4369-929D-249A62A511D0}">
      <dgm:prSet/>
      <dgm:spPr/>
      <dgm:t>
        <a:bodyPr/>
        <a:lstStyle/>
        <a:p>
          <a:endParaRPr lang="es-ES"/>
        </a:p>
      </dgm:t>
    </dgm:pt>
    <dgm:pt modelId="{52A85A3F-2FAD-4963-A6F5-E7588C728BC0}" type="sibTrans" cxnId="{9581B060-6066-4369-929D-249A62A511D0}">
      <dgm:prSet/>
      <dgm:spPr/>
      <dgm:t>
        <a:bodyPr/>
        <a:lstStyle/>
        <a:p>
          <a:endParaRPr lang="es-ES"/>
        </a:p>
      </dgm:t>
    </dgm:pt>
    <dgm:pt modelId="{4917F6B1-09BA-4A42-9F81-13E24A8E6334}">
      <dgm:prSet/>
      <dgm:spPr/>
      <dgm:t>
        <a:bodyPr/>
        <a:lstStyle/>
        <a:p>
          <a:pPr rtl="0"/>
          <a:r>
            <a:rPr lang="es-ES" dirty="0" smtClean="0"/>
            <a:t>El impuesto debe ser general, es decir, que se aplique y obligue a todas las personas de similar situación, sin discriminación. </a:t>
          </a:r>
          <a:endParaRPr lang="es-ES" dirty="0"/>
        </a:p>
      </dgm:t>
    </dgm:pt>
    <dgm:pt modelId="{7B9B6517-BF49-48C5-8CE6-3E16FC5FE702}" type="parTrans" cxnId="{03FB7141-D44A-445C-917B-AD7679B419AD}">
      <dgm:prSet/>
      <dgm:spPr/>
      <dgm:t>
        <a:bodyPr/>
        <a:lstStyle/>
        <a:p>
          <a:endParaRPr lang="es-MX"/>
        </a:p>
      </dgm:t>
    </dgm:pt>
    <dgm:pt modelId="{F2D8FDA8-DA79-4E4C-84C2-D01C7461DBEF}" type="sibTrans" cxnId="{03FB7141-D44A-445C-917B-AD7679B419AD}">
      <dgm:prSet/>
      <dgm:spPr/>
      <dgm:t>
        <a:bodyPr/>
        <a:lstStyle/>
        <a:p>
          <a:endParaRPr lang="es-MX"/>
        </a:p>
      </dgm:t>
    </dgm:pt>
    <dgm:pt modelId="{B0E14F55-05B0-466B-A97F-5EDA5CC98045}">
      <dgm:prSet/>
      <dgm:spPr/>
      <dgm:t>
        <a:bodyPr/>
        <a:lstStyle/>
        <a:p>
          <a:pPr rtl="0"/>
          <a:r>
            <a:rPr lang="es-ES" smtClean="0"/>
            <a:t>De acuerdo artículo 2 del Código Fiscal de la Federación de 1967, se estableció que son impuestos las prestaciones en dinero o en especie que fija la ley con carácter general y obligatorio, a cargo de las personas físicas y morales para cubrir los gastos públicos.</a:t>
          </a:r>
          <a:endParaRPr lang="es-ES" dirty="0"/>
        </a:p>
      </dgm:t>
    </dgm:pt>
    <dgm:pt modelId="{6F508CF2-CD49-4DD0-919C-8992A0D8B73E}" type="parTrans" cxnId="{60FDBA23-D535-4DD4-AC59-EA3B26F5291B}">
      <dgm:prSet/>
      <dgm:spPr/>
      <dgm:t>
        <a:bodyPr/>
        <a:lstStyle/>
        <a:p>
          <a:endParaRPr lang="es-MX"/>
        </a:p>
      </dgm:t>
    </dgm:pt>
    <dgm:pt modelId="{DABF925D-7C85-497B-827E-99C68E52C547}" type="sibTrans" cxnId="{60FDBA23-D535-4DD4-AC59-EA3B26F5291B}">
      <dgm:prSet/>
      <dgm:spPr/>
      <dgm:t>
        <a:bodyPr/>
        <a:lstStyle/>
        <a:p>
          <a:endParaRPr lang="es-MX"/>
        </a:p>
      </dgm:t>
    </dgm:pt>
    <dgm:pt modelId="{3D14A353-B040-4612-AF60-E1B0E39A83C7}">
      <dgm:prSet/>
      <dgm:spPr/>
      <dgm:t>
        <a:bodyPr/>
        <a:lstStyle/>
        <a:p>
          <a:pPr rtl="0"/>
          <a:r>
            <a:rPr lang="es-ES" dirty="0" smtClean="0"/>
            <a:t>El impuesto es obligatorio como dispone el artículo 31 F. IV de la Constitución Política; lo que significa que ninguna manera nace por acuerdo de voluntades, o dicho en otra forma, los sujetos obligados no lo son por voluntad, sino por disposición de ley que es un acto soberano. </a:t>
          </a:r>
          <a:endParaRPr lang="es-ES" dirty="0"/>
        </a:p>
      </dgm:t>
    </dgm:pt>
    <dgm:pt modelId="{68A7E8A3-05EF-4920-962E-E3F2147FF266}" type="parTrans" cxnId="{45D12526-93C1-4174-BDB8-D30A6CB69158}">
      <dgm:prSet/>
      <dgm:spPr/>
      <dgm:t>
        <a:bodyPr/>
        <a:lstStyle/>
        <a:p>
          <a:endParaRPr lang="es-MX"/>
        </a:p>
      </dgm:t>
    </dgm:pt>
    <dgm:pt modelId="{41F79213-76D1-4E1D-AE2A-96410CC09AB1}" type="sibTrans" cxnId="{45D12526-93C1-4174-BDB8-D30A6CB69158}">
      <dgm:prSet/>
      <dgm:spPr/>
      <dgm:t>
        <a:bodyPr/>
        <a:lstStyle/>
        <a:p>
          <a:endParaRPr lang="es-MX"/>
        </a:p>
      </dgm:t>
    </dgm:pt>
    <dgm:pt modelId="{EB444785-1BA6-441E-BAF2-9594353270EA}">
      <dgm:prSet/>
      <dgm:spPr/>
      <dgm:t>
        <a:bodyPr/>
        <a:lstStyle/>
        <a:p>
          <a:pPr rtl="0"/>
          <a:r>
            <a:rPr lang="es-ES" smtClean="0"/>
            <a:t>Además, la contribución debe ser proporcional y equitativa y destinarse al gasto público.</a:t>
          </a:r>
          <a:endParaRPr lang="es-ES" dirty="0"/>
        </a:p>
      </dgm:t>
    </dgm:pt>
    <dgm:pt modelId="{DFDE71AC-8066-436F-94FA-CBC220FE8BA4}" type="parTrans" cxnId="{65395291-24A0-4BA9-AA8F-2DC7D3DDA71B}">
      <dgm:prSet/>
      <dgm:spPr/>
      <dgm:t>
        <a:bodyPr/>
        <a:lstStyle/>
        <a:p>
          <a:endParaRPr lang="es-MX"/>
        </a:p>
      </dgm:t>
    </dgm:pt>
    <dgm:pt modelId="{A5957816-07D6-48EF-81A6-11A06493A00D}" type="sibTrans" cxnId="{65395291-24A0-4BA9-AA8F-2DC7D3DDA71B}">
      <dgm:prSet/>
      <dgm:spPr/>
      <dgm:t>
        <a:bodyPr/>
        <a:lstStyle/>
        <a:p>
          <a:endParaRPr lang="es-MX"/>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6" custScaleX="231483">
        <dgm:presLayoutVars>
          <dgm:chMax val="1"/>
          <dgm:bulletEnabled val="1"/>
        </dgm:presLayoutVars>
      </dgm:prSet>
      <dgm:spPr/>
      <dgm:t>
        <a:bodyPr/>
        <a:lstStyle/>
        <a:p>
          <a:endParaRPr lang="es-MX"/>
        </a:p>
      </dgm:t>
    </dgm:pt>
    <dgm:pt modelId="{BB95BF30-56BE-4BB9-9D72-81513DE03930}" type="pres">
      <dgm:prSet presAssocID="{0A82C211-26CC-450E-99DB-D7237BBE9E2F}" presName="sp" presStyleCnt="0"/>
      <dgm:spPr/>
    </dgm:pt>
    <dgm:pt modelId="{4B7B6BBC-7156-4E1D-9F7E-2F24442787FE}" type="pres">
      <dgm:prSet presAssocID="{AF8CF975-1A02-4284-A354-4A8312CA7F7F}" presName="linNode" presStyleCnt="0"/>
      <dgm:spPr/>
    </dgm:pt>
    <dgm:pt modelId="{17A23E74-3433-4D7E-863F-04E9B2B526CF}" type="pres">
      <dgm:prSet presAssocID="{AF8CF975-1A02-4284-A354-4A8312CA7F7F}" presName="parentText" presStyleLbl="node1" presStyleIdx="1" presStyleCnt="6" custScaleX="189354">
        <dgm:presLayoutVars>
          <dgm:chMax val="1"/>
          <dgm:bulletEnabled val="1"/>
        </dgm:presLayoutVars>
      </dgm:prSet>
      <dgm:spPr/>
      <dgm:t>
        <a:bodyPr/>
        <a:lstStyle/>
        <a:p>
          <a:endParaRPr lang="es-MX"/>
        </a:p>
      </dgm:t>
    </dgm:pt>
    <dgm:pt modelId="{31C81D3F-97A5-4071-ABC6-DD4F58443DF7}" type="pres">
      <dgm:prSet presAssocID="{52A85A3F-2FAD-4963-A6F5-E7588C728BC0}" presName="sp" presStyleCnt="0"/>
      <dgm:spPr/>
    </dgm:pt>
    <dgm:pt modelId="{9ACFBA1E-06EA-4EDB-898B-A88B54E41354}" type="pres">
      <dgm:prSet presAssocID="{4917F6B1-09BA-4A42-9F81-13E24A8E6334}" presName="linNode" presStyleCnt="0"/>
      <dgm:spPr/>
    </dgm:pt>
    <dgm:pt modelId="{2064D5FE-DEE1-4984-A8E1-1798C60D00CA}" type="pres">
      <dgm:prSet presAssocID="{4917F6B1-09BA-4A42-9F81-13E24A8E6334}" presName="parentText" presStyleLbl="node1" presStyleIdx="2" presStyleCnt="6">
        <dgm:presLayoutVars>
          <dgm:chMax val="1"/>
          <dgm:bulletEnabled val="1"/>
        </dgm:presLayoutVars>
      </dgm:prSet>
      <dgm:spPr/>
      <dgm:t>
        <a:bodyPr/>
        <a:lstStyle/>
        <a:p>
          <a:endParaRPr lang="es-MX"/>
        </a:p>
      </dgm:t>
    </dgm:pt>
    <dgm:pt modelId="{858FB2EE-3840-4013-BE71-9476E1EE1399}" type="pres">
      <dgm:prSet presAssocID="{F2D8FDA8-DA79-4E4C-84C2-D01C7461DBEF}" presName="sp" presStyleCnt="0"/>
      <dgm:spPr/>
    </dgm:pt>
    <dgm:pt modelId="{EBB0A4B0-A6E9-4EE9-B58D-BA6A61E4E9A5}" type="pres">
      <dgm:prSet presAssocID="{B0E14F55-05B0-466B-A97F-5EDA5CC98045}" presName="linNode" presStyleCnt="0"/>
      <dgm:spPr/>
    </dgm:pt>
    <dgm:pt modelId="{C7326FCF-6717-45C1-B801-EA07030AAE34}" type="pres">
      <dgm:prSet presAssocID="{B0E14F55-05B0-466B-A97F-5EDA5CC98045}" presName="parentText" presStyleLbl="node1" presStyleIdx="3" presStyleCnt="6">
        <dgm:presLayoutVars>
          <dgm:chMax val="1"/>
          <dgm:bulletEnabled val="1"/>
        </dgm:presLayoutVars>
      </dgm:prSet>
      <dgm:spPr/>
      <dgm:t>
        <a:bodyPr/>
        <a:lstStyle/>
        <a:p>
          <a:endParaRPr lang="es-MX"/>
        </a:p>
      </dgm:t>
    </dgm:pt>
    <dgm:pt modelId="{E0866013-BC6B-4E5A-AFC3-373DADD6F9B3}" type="pres">
      <dgm:prSet presAssocID="{DABF925D-7C85-497B-827E-99C68E52C547}" presName="sp" presStyleCnt="0"/>
      <dgm:spPr/>
    </dgm:pt>
    <dgm:pt modelId="{E4A4F134-07FC-4696-96DD-5F66045A18CC}" type="pres">
      <dgm:prSet presAssocID="{3D14A353-B040-4612-AF60-E1B0E39A83C7}" presName="linNode" presStyleCnt="0"/>
      <dgm:spPr/>
    </dgm:pt>
    <dgm:pt modelId="{755DED01-0DB4-4309-8560-0C176EBEEB9B}" type="pres">
      <dgm:prSet presAssocID="{3D14A353-B040-4612-AF60-E1B0E39A83C7}" presName="parentText" presStyleLbl="node1" presStyleIdx="4" presStyleCnt="6">
        <dgm:presLayoutVars>
          <dgm:chMax val="1"/>
          <dgm:bulletEnabled val="1"/>
        </dgm:presLayoutVars>
      </dgm:prSet>
      <dgm:spPr/>
      <dgm:t>
        <a:bodyPr/>
        <a:lstStyle/>
        <a:p>
          <a:endParaRPr lang="es-MX"/>
        </a:p>
      </dgm:t>
    </dgm:pt>
    <dgm:pt modelId="{34CB6413-3339-4441-AC7F-7B3CD54D6C63}" type="pres">
      <dgm:prSet presAssocID="{41F79213-76D1-4E1D-AE2A-96410CC09AB1}" presName="sp" presStyleCnt="0"/>
      <dgm:spPr/>
    </dgm:pt>
    <dgm:pt modelId="{1B6FB87D-E8D4-4A27-A3A3-46261F888F20}" type="pres">
      <dgm:prSet presAssocID="{EB444785-1BA6-441E-BAF2-9594353270EA}" presName="linNode" presStyleCnt="0"/>
      <dgm:spPr/>
    </dgm:pt>
    <dgm:pt modelId="{204CBE9C-318B-41A0-AA6B-A521362D5552}" type="pres">
      <dgm:prSet presAssocID="{EB444785-1BA6-441E-BAF2-9594353270EA}" presName="parentText" presStyleLbl="node1" presStyleIdx="5" presStyleCnt="6">
        <dgm:presLayoutVars>
          <dgm:chMax val="1"/>
          <dgm:bulletEnabled val="1"/>
        </dgm:presLayoutVars>
      </dgm:prSet>
      <dgm:spPr/>
      <dgm:t>
        <a:bodyPr/>
        <a:lstStyle/>
        <a:p>
          <a:endParaRPr lang="es-MX"/>
        </a:p>
      </dgm:t>
    </dgm:pt>
  </dgm:ptLst>
  <dgm:cxnLst>
    <dgm:cxn modelId="{03FB7141-D44A-445C-917B-AD7679B419AD}" srcId="{FB34412B-8603-4BFB-9897-B723630AF64C}" destId="{4917F6B1-09BA-4A42-9F81-13E24A8E6334}" srcOrd="2" destOrd="0" parTransId="{7B9B6517-BF49-48C5-8CE6-3E16FC5FE702}" sibTransId="{F2D8FDA8-DA79-4E4C-84C2-D01C7461DBEF}"/>
    <dgm:cxn modelId="{65395291-24A0-4BA9-AA8F-2DC7D3DDA71B}" srcId="{FB34412B-8603-4BFB-9897-B723630AF64C}" destId="{EB444785-1BA6-441E-BAF2-9594353270EA}" srcOrd="5" destOrd="0" parTransId="{DFDE71AC-8066-436F-94FA-CBC220FE8BA4}" sibTransId="{A5957816-07D6-48EF-81A6-11A06493A00D}"/>
    <dgm:cxn modelId="{9581B060-6066-4369-929D-249A62A511D0}" srcId="{FB34412B-8603-4BFB-9897-B723630AF64C}" destId="{AF8CF975-1A02-4284-A354-4A8312CA7F7F}" srcOrd="1" destOrd="0" parTransId="{86419E20-0DD8-4F07-BB05-6D670CAAD5A4}" sibTransId="{52A85A3F-2FAD-4963-A6F5-E7588C728BC0}"/>
    <dgm:cxn modelId="{2E3E1962-068A-4F64-9866-0A512739D865}" type="presOf" srcId="{3D14A353-B040-4612-AF60-E1B0E39A83C7}" destId="{755DED01-0DB4-4309-8560-0C176EBEEB9B}" srcOrd="0" destOrd="0" presId="urn:microsoft.com/office/officeart/2005/8/layout/vList5"/>
    <dgm:cxn modelId="{C4272734-F286-48BC-972D-D30403C582E3}" srcId="{FB34412B-8603-4BFB-9897-B723630AF64C}" destId="{E135E564-6FBD-41EB-950D-240FA9165BF8}" srcOrd="0" destOrd="0" parTransId="{E75E4753-7C1D-40B6-AE8B-69D3762B8A2F}" sibTransId="{0A82C211-26CC-450E-99DB-D7237BBE9E2F}"/>
    <dgm:cxn modelId="{B5532D71-0FB0-452E-B6D5-AD01C4DB93F3}" type="presOf" srcId="{AF8CF975-1A02-4284-A354-4A8312CA7F7F}" destId="{17A23E74-3433-4D7E-863F-04E9B2B526CF}" srcOrd="0" destOrd="0" presId="urn:microsoft.com/office/officeart/2005/8/layout/vList5"/>
    <dgm:cxn modelId="{AB5994D9-6856-4B33-BA94-9350A6A55E3F}" type="presOf" srcId="{B0E14F55-05B0-466B-A97F-5EDA5CC98045}" destId="{C7326FCF-6717-45C1-B801-EA07030AAE34}" srcOrd="0" destOrd="0" presId="urn:microsoft.com/office/officeart/2005/8/layout/vList5"/>
    <dgm:cxn modelId="{5FCF0EF9-5438-4F20-9F03-332706C24AA6}" type="presOf" srcId="{FB34412B-8603-4BFB-9897-B723630AF64C}" destId="{44D2AF10-0591-4C14-B073-03709BD6312C}" srcOrd="0" destOrd="0" presId="urn:microsoft.com/office/officeart/2005/8/layout/vList5"/>
    <dgm:cxn modelId="{A33D4ACF-28CA-4258-BC9F-E15479018260}" type="presOf" srcId="{EB444785-1BA6-441E-BAF2-9594353270EA}" destId="{204CBE9C-318B-41A0-AA6B-A521362D5552}" srcOrd="0" destOrd="0" presId="urn:microsoft.com/office/officeart/2005/8/layout/vList5"/>
    <dgm:cxn modelId="{45D12526-93C1-4174-BDB8-D30A6CB69158}" srcId="{FB34412B-8603-4BFB-9897-B723630AF64C}" destId="{3D14A353-B040-4612-AF60-E1B0E39A83C7}" srcOrd="4" destOrd="0" parTransId="{68A7E8A3-05EF-4920-962E-E3F2147FF266}" sibTransId="{41F79213-76D1-4E1D-AE2A-96410CC09AB1}"/>
    <dgm:cxn modelId="{60FDBA23-D535-4DD4-AC59-EA3B26F5291B}" srcId="{FB34412B-8603-4BFB-9897-B723630AF64C}" destId="{B0E14F55-05B0-466B-A97F-5EDA5CC98045}" srcOrd="3" destOrd="0" parTransId="{6F508CF2-CD49-4DD0-919C-8992A0D8B73E}" sibTransId="{DABF925D-7C85-497B-827E-99C68E52C547}"/>
    <dgm:cxn modelId="{95B21B8F-6B5A-40D7-8C97-AD041D0E3EE7}" type="presOf" srcId="{E135E564-6FBD-41EB-950D-240FA9165BF8}" destId="{F1BDE55F-DE4F-4377-AC33-5ADA35D7D97F}" srcOrd="0" destOrd="0" presId="urn:microsoft.com/office/officeart/2005/8/layout/vList5"/>
    <dgm:cxn modelId="{A958B820-DF2F-4329-92C2-066ABAD72B78}" type="presOf" srcId="{4917F6B1-09BA-4A42-9F81-13E24A8E6334}" destId="{2064D5FE-DEE1-4984-A8E1-1798C60D00CA}" srcOrd="0" destOrd="0" presId="urn:microsoft.com/office/officeart/2005/8/layout/vList5"/>
    <dgm:cxn modelId="{908F7237-9859-4C76-8FB2-09FC71EAEB68}" type="presParOf" srcId="{44D2AF10-0591-4C14-B073-03709BD6312C}" destId="{554BF29A-3026-4E5A-B073-E9E9B07E1F53}" srcOrd="0" destOrd="0" presId="urn:microsoft.com/office/officeart/2005/8/layout/vList5"/>
    <dgm:cxn modelId="{78219794-F2E9-4473-8E10-B7455483EC0D}" type="presParOf" srcId="{554BF29A-3026-4E5A-B073-E9E9B07E1F53}" destId="{F1BDE55F-DE4F-4377-AC33-5ADA35D7D97F}" srcOrd="0" destOrd="0" presId="urn:microsoft.com/office/officeart/2005/8/layout/vList5"/>
    <dgm:cxn modelId="{01373D56-FE14-40A0-984D-81FD1B6998EF}" type="presParOf" srcId="{44D2AF10-0591-4C14-B073-03709BD6312C}" destId="{BB95BF30-56BE-4BB9-9D72-81513DE03930}" srcOrd="1" destOrd="0" presId="urn:microsoft.com/office/officeart/2005/8/layout/vList5"/>
    <dgm:cxn modelId="{930B098B-2140-453C-8733-0A976BBED7A9}" type="presParOf" srcId="{44D2AF10-0591-4C14-B073-03709BD6312C}" destId="{4B7B6BBC-7156-4E1D-9F7E-2F24442787FE}" srcOrd="2" destOrd="0" presId="urn:microsoft.com/office/officeart/2005/8/layout/vList5"/>
    <dgm:cxn modelId="{993A36FF-EC15-41F8-BA83-0FB724FBD433}" type="presParOf" srcId="{4B7B6BBC-7156-4E1D-9F7E-2F24442787FE}" destId="{17A23E74-3433-4D7E-863F-04E9B2B526CF}" srcOrd="0" destOrd="0" presId="urn:microsoft.com/office/officeart/2005/8/layout/vList5"/>
    <dgm:cxn modelId="{9A9B2522-F338-46B9-831D-8A97D1861FF2}" type="presParOf" srcId="{44D2AF10-0591-4C14-B073-03709BD6312C}" destId="{31C81D3F-97A5-4071-ABC6-DD4F58443DF7}" srcOrd="3" destOrd="0" presId="urn:microsoft.com/office/officeart/2005/8/layout/vList5"/>
    <dgm:cxn modelId="{2E6B14D2-14C0-4F7D-A8F7-E9B17878D197}" type="presParOf" srcId="{44D2AF10-0591-4C14-B073-03709BD6312C}" destId="{9ACFBA1E-06EA-4EDB-898B-A88B54E41354}" srcOrd="4" destOrd="0" presId="urn:microsoft.com/office/officeart/2005/8/layout/vList5"/>
    <dgm:cxn modelId="{8197EF93-B0A0-42D6-A9FA-EAADBAF9651B}" type="presParOf" srcId="{9ACFBA1E-06EA-4EDB-898B-A88B54E41354}" destId="{2064D5FE-DEE1-4984-A8E1-1798C60D00CA}" srcOrd="0" destOrd="0" presId="urn:microsoft.com/office/officeart/2005/8/layout/vList5"/>
    <dgm:cxn modelId="{01D8C755-2654-44A5-99BD-995DFB551C4D}" type="presParOf" srcId="{44D2AF10-0591-4C14-B073-03709BD6312C}" destId="{858FB2EE-3840-4013-BE71-9476E1EE1399}" srcOrd="5" destOrd="0" presId="urn:microsoft.com/office/officeart/2005/8/layout/vList5"/>
    <dgm:cxn modelId="{84BCC134-A4B8-4432-A11F-7BEC939076EA}" type="presParOf" srcId="{44D2AF10-0591-4C14-B073-03709BD6312C}" destId="{EBB0A4B0-A6E9-4EE9-B58D-BA6A61E4E9A5}" srcOrd="6" destOrd="0" presId="urn:microsoft.com/office/officeart/2005/8/layout/vList5"/>
    <dgm:cxn modelId="{FDEF6766-02F3-4EDF-A6B6-AB2B500B2D37}" type="presParOf" srcId="{EBB0A4B0-A6E9-4EE9-B58D-BA6A61E4E9A5}" destId="{C7326FCF-6717-45C1-B801-EA07030AAE34}" srcOrd="0" destOrd="0" presId="urn:microsoft.com/office/officeart/2005/8/layout/vList5"/>
    <dgm:cxn modelId="{7A59C514-14A8-401E-AF5E-B92697D10C70}" type="presParOf" srcId="{44D2AF10-0591-4C14-B073-03709BD6312C}" destId="{E0866013-BC6B-4E5A-AFC3-373DADD6F9B3}" srcOrd="7" destOrd="0" presId="urn:microsoft.com/office/officeart/2005/8/layout/vList5"/>
    <dgm:cxn modelId="{D9E6129B-3647-490B-8B53-CA9351C9895F}" type="presParOf" srcId="{44D2AF10-0591-4C14-B073-03709BD6312C}" destId="{E4A4F134-07FC-4696-96DD-5F66045A18CC}" srcOrd="8" destOrd="0" presId="urn:microsoft.com/office/officeart/2005/8/layout/vList5"/>
    <dgm:cxn modelId="{8496122A-2C37-4D28-B242-ED1D94B8A2BC}" type="presParOf" srcId="{E4A4F134-07FC-4696-96DD-5F66045A18CC}" destId="{755DED01-0DB4-4309-8560-0C176EBEEB9B}" srcOrd="0" destOrd="0" presId="urn:microsoft.com/office/officeart/2005/8/layout/vList5"/>
    <dgm:cxn modelId="{8958D291-DB40-4B1B-87D5-D8A7123F8A5C}" type="presParOf" srcId="{44D2AF10-0591-4C14-B073-03709BD6312C}" destId="{34CB6413-3339-4441-AC7F-7B3CD54D6C63}" srcOrd="9" destOrd="0" presId="urn:microsoft.com/office/officeart/2005/8/layout/vList5"/>
    <dgm:cxn modelId="{9A1E6FCD-1970-4E7D-9049-D6347619D18E}" type="presParOf" srcId="{44D2AF10-0591-4C14-B073-03709BD6312C}" destId="{1B6FB87D-E8D4-4A27-A3A3-46261F888F20}" srcOrd="10" destOrd="0" presId="urn:microsoft.com/office/officeart/2005/8/layout/vList5"/>
    <dgm:cxn modelId="{F459766A-FF12-4CD9-9FA7-406577D09C73}" type="presParOf" srcId="{1B6FB87D-E8D4-4A27-A3A3-46261F888F20}" destId="{204CBE9C-318B-41A0-AA6B-A521362D5552}"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748F6FAD-EFB3-4D04-8827-B29BB70694A9}">
      <dgm:prSet phldrT="[Texto]" custT="1"/>
      <dgm:spPr/>
      <dgm:t>
        <a:bodyPr/>
        <a:lstStyle/>
        <a:p>
          <a:pPr algn="just"/>
          <a:r>
            <a:rPr lang="es-ES" sz="1800" dirty="0" smtClean="0"/>
            <a:t>es sinónimo de ingreso, es decir, es el total de ingresos de una persona, sin hacer un solo descuento o deducción por ninguna causa.</a:t>
          </a:r>
          <a:endParaRPr lang="es-MX" sz="18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ES" dirty="0" smtClean="0"/>
            <a:t>RENTA NETA </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custT="1"/>
      <dgm:spPr/>
      <dgm:t>
        <a:bodyPr/>
        <a:lstStyle/>
        <a:p>
          <a:pPr algn="l"/>
          <a:r>
            <a:rPr lang="es-ES" sz="2000" dirty="0" smtClean="0"/>
            <a:t>es el total de ingresos de una persona menos todos los gastos que hubiere tenido que hacer para obtener esos ingresos.</a:t>
          </a:r>
          <a:endParaRPr lang="es-MX" sz="1500"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 RENTA LEGAL </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pPr algn="just"/>
          <a:r>
            <a:rPr lang="es-ES" dirty="0" smtClean="0"/>
            <a:t>es el total de los ingresos, menos las deducciones autorizadas por la ley. Esta renta es la que se toma como base para el pago del impuesto; también es conocida como la utilidad fiscal o resultado fiscal.</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RENTA BRUTA </a:t>
          </a:r>
          <a:endParaRPr lang="es-MX" dirty="0"/>
        </a:p>
      </dgm:t>
    </dgm:pt>
    <dgm:pt modelId="{F38C55A9-2611-4277-9F0D-9215918601B6}" type="sibTrans" cxnId="{4CB8537F-FD40-4DD1-8D45-9BD381D3C801}">
      <dgm:prSet/>
      <dgm:spPr/>
      <dgm:t>
        <a:bodyPr/>
        <a:lstStyle/>
        <a:p>
          <a:endParaRPr lang="es-MX"/>
        </a:p>
      </dgm:t>
    </dgm:pt>
    <dgm:pt modelId="{FF843A85-2662-41C8-AC49-C8E17A7F7FEF}" type="parTrans" cxnId="{4CB8537F-FD40-4DD1-8D45-9BD381D3C801}">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custScaleY="179555">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custLinFactNeighborX="-1352" custLinFactNeighborY="3596">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custScaleY="184237" custLinFactNeighborX="300" custLinFactNeighborY="-1833">
        <dgm:presLayoutVars>
          <dgm:bulletEnabled val="1"/>
        </dgm:presLayoutVars>
      </dgm:prSet>
      <dgm:spPr/>
      <dgm:t>
        <a:bodyPr/>
        <a:lstStyle/>
        <a:p>
          <a:endParaRPr lang="es-MX"/>
        </a:p>
      </dgm:t>
    </dgm:pt>
  </dgm:ptLst>
  <dgm:cxnLst>
    <dgm:cxn modelId="{A3F52CDD-048A-4E55-A4BC-F221F81D5DF3}" type="presOf" srcId="{4AE8A8FA-B7E5-4423-A7FE-074E28656390}" destId="{512B8A4F-035D-470B-B452-D22130002B40}" srcOrd="0" destOrd="0" presId="urn:microsoft.com/office/officeart/2005/8/layout/chevron2"/>
    <dgm:cxn modelId="{4CB8537F-FD40-4DD1-8D45-9BD381D3C801}" srcId="{B643A659-9320-4107-8DFA-FBD15F3444EA}" destId="{2E45F8E0-0C83-40A4-A165-7EC75FCFEDDF}" srcOrd="0" destOrd="0" parTransId="{FF843A85-2662-41C8-AC49-C8E17A7F7FEF}" sibTransId="{F38C55A9-2611-4277-9F0D-9215918601B6}"/>
    <dgm:cxn modelId="{AA4A3297-E549-49BE-82A2-95E1FCA5E796}" type="presOf" srcId="{2E45F8E0-0C83-40A4-A165-7EC75FCFEDDF}" destId="{AF3E0850-5198-423A-A994-FACABD517CA0}" srcOrd="0" destOrd="0" presId="urn:microsoft.com/office/officeart/2005/8/layout/chevron2"/>
    <dgm:cxn modelId="{D329A9C0-C8F3-4059-BA49-C263F700BE0D}" srcId="{46D6D5F0-1EEA-40CD-9D38-A8A962A7319E}" destId="{8FF6B16F-937E-443B-A89B-C65062A342BF}" srcOrd="0" destOrd="0" parTransId="{2344148A-AF9F-4DA3-85B7-5D156ECDBEC9}" sibTransId="{48686E63-1F67-4B10-BFCC-10AC9BE64B53}"/>
    <dgm:cxn modelId="{7594D065-7F89-49E5-909C-92314C04C14F}" srcId="{B643A659-9320-4107-8DFA-FBD15F3444EA}" destId="{46D6D5F0-1EEA-40CD-9D38-A8A962A7319E}" srcOrd="2" destOrd="0" parTransId="{1C61184F-3EA3-4BA1-88D4-BC59182A0ABB}" sibTransId="{909CA1BC-78C7-468F-8DC6-9AC48548EEC7}"/>
    <dgm:cxn modelId="{3717F800-F8C2-40EA-A1C2-22241EAE6409}" srcId="{4AE8A8FA-B7E5-4423-A7FE-074E28656390}" destId="{43DE9527-3405-4CD0-8E16-A1488AF6AFD4}" srcOrd="0" destOrd="0" parTransId="{EE4E7DA5-D4B6-4E3B-B345-89F7750386DA}" sibTransId="{B1D72729-EFD9-4555-9169-7C5E69450990}"/>
    <dgm:cxn modelId="{291E924D-436A-4328-AEA7-A66899D77F47}" type="presOf" srcId="{8FF6B16F-937E-443B-A89B-C65062A342BF}" destId="{12EC55EF-B5B5-4D5F-9617-8BF88C9B85A0}"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E1E92DDA-9728-4901-9C0B-DAFCCB6204DE}" srcId="{B643A659-9320-4107-8DFA-FBD15F3444EA}" destId="{4AE8A8FA-B7E5-4423-A7FE-074E28656390}" srcOrd="1" destOrd="0" parTransId="{49E71E53-FDCF-49F4-9CC6-D5518133B673}" sibTransId="{349AA60A-A22B-4AE2-9365-23780DEE482C}"/>
    <dgm:cxn modelId="{5D1BD9F1-30F1-4278-8C64-F5761C8EABA8}" type="presOf" srcId="{748F6FAD-EFB3-4D04-8827-B29BB70694A9}" destId="{9F232B4B-8B77-46B9-980B-B433E1942023}" srcOrd="0" destOrd="0" presId="urn:microsoft.com/office/officeart/2005/8/layout/chevron2"/>
    <dgm:cxn modelId="{40BAFF08-0AC9-4426-AAE8-9B488C09BEC1}" type="presOf" srcId="{43DE9527-3405-4CD0-8E16-A1488AF6AFD4}" destId="{0CAEDA79-01AB-4FB9-8CA1-CFC76B3E979F}" srcOrd="0" destOrd="0" presId="urn:microsoft.com/office/officeart/2005/8/layout/chevron2"/>
    <dgm:cxn modelId="{F1B42959-F2D6-4DD5-994B-354CD248009E}" type="presOf" srcId="{46D6D5F0-1EEA-40CD-9D38-A8A962A7319E}" destId="{B8B9351C-857C-4BCD-838F-1CDCEF3024EF}" srcOrd="0" destOrd="0" presId="urn:microsoft.com/office/officeart/2005/8/layout/chevron2"/>
    <dgm:cxn modelId="{1A094D63-6461-4D52-B139-2217C453E5C1}" type="presOf" srcId="{B643A659-9320-4107-8DFA-FBD15F3444EA}" destId="{B44C56B9-5F7B-4B1E-8932-08F16ECEF0E7}" srcOrd="0" destOrd="0" presId="urn:microsoft.com/office/officeart/2005/8/layout/chevron2"/>
    <dgm:cxn modelId="{1AEF7AC2-1540-4B22-94B0-5BCD9D5FFA70}" type="presParOf" srcId="{B44C56B9-5F7B-4B1E-8932-08F16ECEF0E7}" destId="{A5010699-DF66-4786-A64C-1017E1300579}" srcOrd="0" destOrd="0" presId="urn:microsoft.com/office/officeart/2005/8/layout/chevron2"/>
    <dgm:cxn modelId="{F937A41A-BD32-49A9-8057-6A7658A42CFD}" type="presParOf" srcId="{A5010699-DF66-4786-A64C-1017E1300579}" destId="{AF3E0850-5198-423A-A994-FACABD517CA0}" srcOrd="0" destOrd="0" presId="urn:microsoft.com/office/officeart/2005/8/layout/chevron2"/>
    <dgm:cxn modelId="{3ACC1A34-7D53-492E-B6C6-72C099C6BD80}" type="presParOf" srcId="{A5010699-DF66-4786-A64C-1017E1300579}" destId="{9F232B4B-8B77-46B9-980B-B433E1942023}" srcOrd="1" destOrd="0" presId="urn:microsoft.com/office/officeart/2005/8/layout/chevron2"/>
    <dgm:cxn modelId="{F4B3E911-4D49-4D3A-A824-C2EA6D3F9712}" type="presParOf" srcId="{B44C56B9-5F7B-4B1E-8932-08F16ECEF0E7}" destId="{70371218-9D2F-4890-9006-764BF7D1EE4A}" srcOrd="1" destOrd="0" presId="urn:microsoft.com/office/officeart/2005/8/layout/chevron2"/>
    <dgm:cxn modelId="{B2B000D8-D2B6-4158-A01D-FD72C72B7F24}" type="presParOf" srcId="{B44C56B9-5F7B-4B1E-8932-08F16ECEF0E7}" destId="{1F558354-948F-48DE-AEBD-310EC34CA813}" srcOrd="2" destOrd="0" presId="urn:microsoft.com/office/officeart/2005/8/layout/chevron2"/>
    <dgm:cxn modelId="{E5C0548B-5C60-482E-A0EA-89313DBF48DD}" type="presParOf" srcId="{1F558354-948F-48DE-AEBD-310EC34CA813}" destId="{512B8A4F-035D-470B-B452-D22130002B40}" srcOrd="0" destOrd="0" presId="urn:microsoft.com/office/officeart/2005/8/layout/chevron2"/>
    <dgm:cxn modelId="{FC54B559-E261-4DEF-971F-A915B3C6F1A2}" type="presParOf" srcId="{1F558354-948F-48DE-AEBD-310EC34CA813}" destId="{0CAEDA79-01AB-4FB9-8CA1-CFC76B3E979F}" srcOrd="1" destOrd="0" presId="urn:microsoft.com/office/officeart/2005/8/layout/chevron2"/>
    <dgm:cxn modelId="{C5689B68-AA8D-430F-87DF-8B10052C57A5}" type="presParOf" srcId="{B44C56B9-5F7B-4B1E-8932-08F16ECEF0E7}" destId="{76D6EA30-4F7F-40D1-881B-D57ACCB95EEC}" srcOrd="3" destOrd="0" presId="urn:microsoft.com/office/officeart/2005/8/layout/chevron2"/>
    <dgm:cxn modelId="{219C0083-4519-4803-AA19-E4BBE4CD1ED3}" type="presParOf" srcId="{B44C56B9-5F7B-4B1E-8932-08F16ECEF0E7}" destId="{22065EED-E945-416C-9F34-C9D28AF5069B}" srcOrd="4" destOrd="0" presId="urn:microsoft.com/office/officeart/2005/8/layout/chevron2"/>
    <dgm:cxn modelId="{74255AD3-D5AD-4239-8D60-1EFBDE7261D8}" type="presParOf" srcId="{22065EED-E945-416C-9F34-C9D28AF5069B}" destId="{B8B9351C-857C-4BCD-838F-1CDCEF3024EF}" srcOrd="0" destOrd="0" presId="urn:microsoft.com/office/officeart/2005/8/layout/chevron2"/>
    <dgm:cxn modelId="{6F562451-6014-4DE7-AE60-88AFA13E2021}" type="presParOf" srcId="{22065EED-E945-416C-9F34-C9D28AF5069B}" destId="{12EC55EF-B5B5-4D5F-9617-8BF88C9B85A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TIPOS DE RENTA</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F39371E6-9A15-42B7-A158-0F882582656B}" type="presOf" srcId="{8B0F1836-1EAF-41C4-B0C0-446F58D4C46F}" destId="{2F350E29-DC83-4309-956B-6DE34027F2D2}"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2F40EB02-324C-4F5A-843D-44B1828527F3}" type="presOf" srcId="{D570D13C-CAA4-49EE-9EB3-56D1F4319664}" destId="{54108079-3681-4ED9-8028-9E2F62605F57}" srcOrd="0" destOrd="0" presId="urn:microsoft.com/office/officeart/2005/8/layout/vList2"/>
    <dgm:cxn modelId="{1524EACF-FF96-46C4-8D67-95F5B1DECA7A}"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custT="1"/>
      <dgm:spPr>
        <a:solidFill>
          <a:schemeClr val="accent2">
            <a:lumMod val="75000"/>
          </a:schemeClr>
        </a:solidFill>
      </dgm:spPr>
      <dgm:t>
        <a:bodyPr/>
        <a:lstStyle/>
        <a:p>
          <a:pPr algn="ctr" rtl="0"/>
          <a:r>
            <a:rPr lang="es-ES_tradnl" sz="2500" dirty="0" smtClean="0"/>
            <a:t>DERECHO FISCAL </a:t>
          </a:r>
          <a:endParaRPr lang="es-ES" sz="2000" b="1"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5642514B-DD0C-4524-ACE3-34DD97068D28}" type="presOf" srcId="{8B0F1836-1EAF-41C4-B0C0-446F58D4C46F}" destId="{2F350E29-DC83-4309-956B-6DE34027F2D2}"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0DE4F912-ABA2-454B-8BCB-44068237AA59}" type="presOf" srcId="{D570D13C-CAA4-49EE-9EB3-56D1F4319664}" destId="{54108079-3681-4ED9-8028-9E2F62605F57}" srcOrd="0" destOrd="0" presId="urn:microsoft.com/office/officeart/2005/8/layout/vList2"/>
    <dgm:cxn modelId="{CFEFFB51-4DB5-4477-95BC-6BE6E8493B84}"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748F6FAD-EFB3-4D04-8827-B29BB70694A9}">
      <dgm:prSet phldrT="[Texto]" custT="1"/>
      <dgm:spPr/>
      <dgm:t>
        <a:bodyPr/>
        <a:lstStyle/>
        <a:p>
          <a:pPr algn="just"/>
          <a:r>
            <a:rPr lang="es-ES" sz="1800" dirty="0" smtClean="0"/>
            <a:t>Es el elemento relativo al ingreso o  la renta que una persona obtiene por la explotación de su capital, por la realización de su esfuerzo personal o trabajo, o por la combinación de ambos</a:t>
          </a:r>
          <a:endParaRPr lang="es-MX" sz="18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ES" dirty="0" smtClean="0"/>
            <a:t>BASE del ISR </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6D6D5F0-1EEA-40CD-9D38-A8A962A7319E}">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 TASA del ISR.</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OBJETO del ISR </a:t>
          </a:r>
          <a:endParaRPr lang="es-MX" dirty="0"/>
        </a:p>
      </dgm:t>
    </dgm:pt>
    <dgm:pt modelId="{F38C55A9-2611-4277-9F0D-9215918601B6}" type="sibTrans" cxnId="{4CB8537F-FD40-4DD1-8D45-9BD381D3C801}">
      <dgm:prSet/>
      <dgm:spPr/>
      <dgm:t>
        <a:bodyPr/>
        <a:lstStyle/>
        <a:p>
          <a:endParaRPr lang="es-MX"/>
        </a:p>
      </dgm:t>
    </dgm:pt>
    <dgm:pt modelId="{FF843A85-2662-41C8-AC49-C8E17A7F7FEF}" type="parTrans" cxnId="{4CB8537F-FD40-4DD1-8D45-9BD381D3C801}">
      <dgm:prSet/>
      <dgm:spPr/>
      <dgm:t>
        <a:bodyPr/>
        <a:lstStyle/>
        <a:p>
          <a:endParaRPr lang="es-MX"/>
        </a:p>
      </dgm:t>
    </dgm:pt>
    <dgm:pt modelId="{C30E71E7-511B-4F0D-99A9-25CB97D0E470}">
      <dgm:prSet custT="1"/>
      <dgm:spPr/>
      <dgm:t>
        <a:bodyPr/>
        <a:lstStyle/>
        <a:p>
          <a:r>
            <a:rPr lang="es-ES" sz="1400" dirty="0" smtClean="0"/>
            <a:t>Es el elemento que se determina cuantificando el ingreso obtenido en dinero, en bienes o en servicios, menos las deducciones autorizadas por la ley</a:t>
          </a:r>
          <a:endParaRPr lang="es-MX" sz="1400" dirty="0"/>
        </a:p>
      </dgm:t>
    </dgm:pt>
    <dgm:pt modelId="{D3228688-1B00-4BA4-AF07-9580DD4FF234}" type="parTrans" cxnId="{DA8DBBF9-CF81-49EB-8F0B-DE33AD4B159F}">
      <dgm:prSet/>
      <dgm:spPr/>
      <dgm:t>
        <a:bodyPr/>
        <a:lstStyle/>
        <a:p>
          <a:endParaRPr lang="es-MX"/>
        </a:p>
      </dgm:t>
    </dgm:pt>
    <dgm:pt modelId="{3D10F2CA-608A-472B-AE2B-0161466FB21F}" type="sibTrans" cxnId="{DA8DBBF9-CF81-49EB-8F0B-DE33AD4B159F}">
      <dgm:prSet/>
      <dgm:spPr/>
      <dgm:t>
        <a:bodyPr/>
        <a:lstStyle/>
        <a:p>
          <a:endParaRPr lang="es-MX"/>
        </a:p>
      </dgm:t>
    </dgm:pt>
    <dgm:pt modelId="{B6C90ECA-6659-40C6-81E8-DEC7E6325FB0}">
      <dgm:prSet custT="1"/>
      <dgm:spPr/>
      <dgm:t>
        <a:bodyPr/>
        <a:lstStyle/>
        <a:p>
          <a:r>
            <a:rPr lang="es-MX" sz="1200" dirty="0" smtClean="0"/>
            <a:t>Es el porcentaje que debe pagar la persona considerando un limite inferior y que por tanto será muy variable. </a:t>
          </a:r>
          <a:r>
            <a:rPr lang="es-ES" sz="1200" dirty="0" smtClean="0"/>
            <a:t>TASA </a:t>
          </a:r>
          <a:endParaRPr lang="es-MX" sz="1200" dirty="0"/>
        </a:p>
      </dgm:t>
    </dgm:pt>
    <dgm:pt modelId="{120CC1A6-9ED3-42B7-B0F9-B0C6B0709A6C}" type="parTrans" cxnId="{3CEC15A4-7A05-4DCB-A932-6C4DC99E5B74}">
      <dgm:prSet/>
      <dgm:spPr/>
      <dgm:t>
        <a:bodyPr/>
        <a:lstStyle/>
        <a:p>
          <a:endParaRPr lang="es-MX"/>
        </a:p>
      </dgm:t>
    </dgm:pt>
    <dgm:pt modelId="{56A984D9-A5D2-401A-9E4C-16E6EEFCC668}" type="sibTrans" cxnId="{3CEC15A4-7A05-4DCB-A932-6C4DC99E5B74}">
      <dgm:prSet/>
      <dgm:spPr/>
      <dgm:t>
        <a:bodyPr/>
        <a:lstStyle/>
        <a:p>
          <a:endParaRPr lang="es-MX"/>
        </a:p>
      </dgm:t>
    </dgm:pt>
    <dgm:pt modelId="{7F06E35F-ACF2-462C-8313-FD81CB09A232}">
      <dgm:prSet custT="1"/>
      <dgm:spPr/>
      <dgm:t>
        <a:bodyPr/>
        <a:lstStyle/>
        <a:p>
          <a:endParaRPr lang="es-MX" sz="1200" dirty="0"/>
        </a:p>
      </dgm:t>
    </dgm:pt>
    <dgm:pt modelId="{189F5F79-A076-4474-B7BF-49C807B3C582}" type="parTrans" cxnId="{7C0EFA7F-42CE-43CE-930E-BE4E5A028B1E}">
      <dgm:prSet/>
      <dgm:spPr/>
      <dgm:t>
        <a:bodyPr/>
        <a:lstStyle/>
        <a:p>
          <a:endParaRPr lang="es-MX"/>
        </a:p>
      </dgm:t>
    </dgm:pt>
    <dgm:pt modelId="{04DFCF51-0B95-4EC3-A469-770427F52922}" type="sibTrans" cxnId="{7C0EFA7F-42CE-43CE-930E-BE4E5A028B1E}">
      <dgm:prSet/>
      <dgm:spPr/>
      <dgm:t>
        <a:bodyPr/>
        <a:lstStyle/>
        <a:p>
          <a:endParaRPr lang="es-MX"/>
        </a:p>
      </dgm:t>
    </dgm:pt>
    <dgm:pt modelId="{08262D40-018D-46E8-8D89-EC40D2F385A4}">
      <dgm:prSet custT="1"/>
      <dgm:spPr/>
      <dgm:t>
        <a:bodyPr/>
        <a:lstStyle/>
        <a:p>
          <a:r>
            <a:rPr lang="es-ES" sz="1200" dirty="0" smtClean="0"/>
            <a:t>Las personas físicas cuyos ingresos anuales sean:</a:t>
          </a:r>
          <a:endParaRPr lang="es-MX" sz="1200" dirty="0"/>
        </a:p>
      </dgm:t>
    </dgm:pt>
    <dgm:pt modelId="{B1415289-ECBD-4935-AC7D-14D421A8BDDD}" type="parTrans" cxnId="{5FE9ABC2-6CB3-4E8F-9FBA-8845A9BAF06E}">
      <dgm:prSet/>
      <dgm:spPr/>
      <dgm:t>
        <a:bodyPr/>
        <a:lstStyle/>
        <a:p>
          <a:endParaRPr lang="es-MX"/>
        </a:p>
      </dgm:t>
    </dgm:pt>
    <dgm:pt modelId="{C401D524-5C28-490E-9910-E849512BCA6E}" type="sibTrans" cxnId="{5FE9ABC2-6CB3-4E8F-9FBA-8845A9BAF06E}">
      <dgm:prSet/>
      <dgm:spPr/>
      <dgm:t>
        <a:bodyPr/>
        <a:lstStyle/>
        <a:p>
          <a:endParaRPr lang="es-MX"/>
        </a:p>
      </dgm:t>
    </dgm:pt>
    <dgm:pt modelId="{BA88A0C4-7745-4654-AF54-DC6C7766D719}">
      <dgm:prSet custT="1"/>
      <dgm:spPr/>
      <dgm:t>
        <a:bodyPr/>
        <a:lstStyle/>
        <a:p>
          <a:r>
            <a:rPr lang="es-ES" sz="1200" dirty="0" smtClean="0"/>
            <a:t>Entre 500 y 750 mil pesos aplica un porciento sobre el excedente del límite inferior de 30%.</a:t>
          </a:r>
          <a:endParaRPr lang="es-MX" sz="1200" dirty="0"/>
        </a:p>
      </dgm:t>
    </dgm:pt>
    <dgm:pt modelId="{E3643ED1-F180-4619-8000-A5FF915463CD}" type="parTrans" cxnId="{79CB7554-E9B3-4C84-B421-1CC111D17ED2}">
      <dgm:prSet/>
      <dgm:spPr/>
      <dgm:t>
        <a:bodyPr/>
        <a:lstStyle/>
        <a:p>
          <a:endParaRPr lang="es-MX"/>
        </a:p>
      </dgm:t>
    </dgm:pt>
    <dgm:pt modelId="{B23FACDD-C55A-4EB1-99EC-BC3608CDBD04}" type="sibTrans" cxnId="{79CB7554-E9B3-4C84-B421-1CC111D17ED2}">
      <dgm:prSet/>
      <dgm:spPr/>
      <dgm:t>
        <a:bodyPr/>
        <a:lstStyle/>
        <a:p>
          <a:endParaRPr lang="es-MX"/>
        </a:p>
      </dgm:t>
    </dgm:pt>
    <dgm:pt modelId="{8D55B250-1F67-4BA5-A569-1E45E8580F41}">
      <dgm:prSet custT="1"/>
      <dgm:spPr/>
      <dgm:t>
        <a:bodyPr/>
        <a:lstStyle/>
        <a:p>
          <a:r>
            <a:rPr lang="es-ES" sz="1200" dirty="0" smtClean="0"/>
            <a:t>Entre 750 mil pesos con un centavo y un millón de pesos aplica un porciento sobre el excedente del límite inferior de 32%.</a:t>
          </a:r>
          <a:endParaRPr lang="es-MX" sz="1200" dirty="0"/>
        </a:p>
      </dgm:t>
    </dgm:pt>
    <dgm:pt modelId="{66199D4F-0073-4C9C-8FC8-05C941528C44}" type="parTrans" cxnId="{7744888F-2384-4E5E-8F03-AB829A3B8A63}">
      <dgm:prSet/>
      <dgm:spPr/>
      <dgm:t>
        <a:bodyPr/>
        <a:lstStyle/>
        <a:p>
          <a:endParaRPr lang="es-MX"/>
        </a:p>
      </dgm:t>
    </dgm:pt>
    <dgm:pt modelId="{9928ECC3-2988-4E34-B753-A626961C9600}" type="sibTrans" cxnId="{7744888F-2384-4E5E-8F03-AB829A3B8A63}">
      <dgm:prSet/>
      <dgm:spPr/>
      <dgm:t>
        <a:bodyPr/>
        <a:lstStyle/>
        <a:p>
          <a:endParaRPr lang="es-MX"/>
        </a:p>
      </dgm:t>
    </dgm:pt>
    <dgm:pt modelId="{FEE26E33-F3D6-4659-BA14-FC7C6CF8FE99}">
      <dgm:prSet custT="1"/>
      <dgm:spPr/>
      <dgm:t>
        <a:bodyPr/>
        <a:lstStyle/>
        <a:p>
          <a:r>
            <a:rPr lang="es-ES" sz="1200" dirty="0" smtClean="0"/>
            <a:t>Entre un millón de pesos con un centavo y tres millones de pesos aplica un porciento sobre el excedente del límite inferior de 34%.</a:t>
          </a:r>
          <a:endParaRPr lang="es-MX" sz="1200" dirty="0"/>
        </a:p>
      </dgm:t>
    </dgm:pt>
    <dgm:pt modelId="{7D0A4FC4-062C-4AB8-9933-82787E761AAD}" type="parTrans" cxnId="{A915E1DD-D5D3-410B-887B-4B20FF404118}">
      <dgm:prSet/>
      <dgm:spPr/>
      <dgm:t>
        <a:bodyPr/>
        <a:lstStyle/>
        <a:p>
          <a:endParaRPr lang="es-MX"/>
        </a:p>
      </dgm:t>
    </dgm:pt>
    <dgm:pt modelId="{56B3E9A7-8654-4C47-987E-DDF66687657B}" type="sibTrans" cxnId="{A915E1DD-D5D3-410B-887B-4B20FF404118}">
      <dgm:prSet/>
      <dgm:spPr/>
      <dgm:t>
        <a:bodyPr/>
        <a:lstStyle/>
        <a:p>
          <a:endParaRPr lang="es-MX"/>
        </a:p>
      </dgm:t>
    </dgm:pt>
    <dgm:pt modelId="{BA33EB33-B029-4107-8F3C-C1CE9FE62332}">
      <dgm:prSet custT="1"/>
      <dgm:spPr/>
      <dgm:t>
        <a:bodyPr/>
        <a:lstStyle/>
        <a:p>
          <a:r>
            <a:rPr lang="es-ES" sz="1200" dirty="0" smtClean="0"/>
            <a:t>Más de tres millones de pesos aplica un porciento sobre el excedente del límite inferior de 35%.</a:t>
          </a:r>
          <a:endParaRPr lang="es-MX" sz="1200" dirty="0"/>
        </a:p>
      </dgm:t>
    </dgm:pt>
    <dgm:pt modelId="{DB562017-C336-4934-8CEF-03BEFEAB59BE}" type="parTrans" cxnId="{1C11B188-19AF-4E00-85BC-4DC9A4A202A1}">
      <dgm:prSet/>
      <dgm:spPr/>
      <dgm:t>
        <a:bodyPr/>
        <a:lstStyle/>
        <a:p>
          <a:endParaRPr lang="es-MX"/>
        </a:p>
      </dgm:t>
    </dgm:pt>
    <dgm:pt modelId="{FA5BB8FB-5149-460E-9BE5-1211E409D82C}" type="sibTrans" cxnId="{1C11B188-19AF-4E00-85BC-4DC9A4A202A1}">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custScaleY="72667" custLinFactNeighborY="0">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custLinFactNeighborX="-1352" custLinFactNeighborY="3596">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custScaleY="306952" custLinFactNeighborX="1081" custLinFactNeighborY="4833">
        <dgm:presLayoutVars>
          <dgm:bulletEnabled val="1"/>
        </dgm:presLayoutVars>
      </dgm:prSet>
      <dgm:spPr/>
      <dgm:t>
        <a:bodyPr/>
        <a:lstStyle/>
        <a:p>
          <a:endParaRPr lang="es-MX"/>
        </a:p>
      </dgm:t>
    </dgm:pt>
  </dgm:ptLst>
  <dgm:cxnLst>
    <dgm:cxn modelId="{3CEC15A4-7A05-4DCB-A932-6C4DC99E5B74}" srcId="{46D6D5F0-1EEA-40CD-9D38-A8A962A7319E}" destId="{B6C90ECA-6659-40C6-81E8-DEC7E6325FB0}" srcOrd="0" destOrd="0" parTransId="{120CC1A6-9ED3-42B7-B0F9-B0C6B0709A6C}" sibTransId="{56A984D9-A5D2-401A-9E4C-16E6EEFCC668}"/>
    <dgm:cxn modelId="{7C0EFA7F-42CE-43CE-930E-BE4E5A028B1E}" srcId="{46D6D5F0-1EEA-40CD-9D38-A8A962A7319E}" destId="{7F06E35F-ACF2-462C-8313-FD81CB09A232}" srcOrd="1" destOrd="0" parTransId="{189F5F79-A076-4474-B7BF-49C807B3C582}" sibTransId="{04DFCF51-0B95-4EC3-A469-770427F52922}"/>
    <dgm:cxn modelId="{7D7316C8-CFEE-48D4-AAC0-4AE1A24E5C0F}" type="presOf" srcId="{7F06E35F-ACF2-462C-8313-FD81CB09A232}" destId="{12EC55EF-B5B5-4D5F-9617-8BF88C9B85A0}" srcOrd="0" destOrd="1" presId="urn:microsoft.com/office/officeart/2005/8/layout/chevron2"/>
    <dgm:cxn modelId="{3B1DB599-6C2E-4714-82C3-21060118DE41}" type="presOf" srcId="{46D6D5F0-1EEA-40CD-9D38-A8A962A7319E}" destId="{B8B9351C-857C-4BCD-838F-1CDCEF3024EF}" srcOrd="0" destOrd="0" presId="urn:microsoft.com/office/officeart/2005/8/layout/chevron2"/>
    <dgm:cxn modelId="{7594D065-7F89-49E5-909C-92314C04C14F}" srcId="{B643A659-9320-4107-8DFA-FBD15F3444EA}" destId="{46D6D5F0-1EEA-40CD-9D38-A8A962A7319E}" srcOrd="2" destOrd="0" parTransId="{1C61184F-3EA3-4BA1-88D4-BC59182A0ABB}" sibTransId="{909CA1BC-78C7-468F-8DC6-9AC48548EEC7}"/>
    <dgm:cxn modelId="{EA61A504-3832-4314-9CE8-A877D1CD3137}" type="presOf" srcId="{748F6FAD-EFB3-4D04-8827-B29BB70694A9}" destId="{9F232B4B-8B77-46B9-980B-B433E1942023}" srcOrd="0" destOrd="0" presId="urn:microsoft.com/office/officeart/2005/8/layout/chevron2"/>
    <dgm:cxn modelId="{742CA034-4969-4919-AA11-987CCF3EFEDE}" type="presOf" srcId="{B643A659-9320-4107-8DFA-FBD15F3444EA}" destId="{B44C56B9-5F7B-4B1E-8932-08F16ECEF0E7}"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A915E1DD-D5D3-410B-887B-4B20FF404118}" srcId="{08262D40-018D-46E8-8D89-EC40D2F385A4}" destId="{FEE26E33-F3D6-4659-BA14-FC7C6CF8FE99}" srcOrd="2" destOrd="0" parTransId="{7D0A4FC4-062C-4AB8-9933-82787E761AAD}" sibTransId="{56B3E9A7-8654-4C47-987E-DDF66687657B}"/>
    <dgm:cxn modelId="{7744888F-2384-4E5E-8F03-AB829A3B8A63}" srcId="{08262D40-018D-46E8-8D89-EC40D2F385A4}" destId="{8D55B250-1F67-4BA5-A569-1E45E8580F41}" srcOrd="1" destOrd="0" parTransId="{66199D4F-0073-4C9C-8FC8-05C941528C44}" sibTransId="{9928ECC3-2988-4E34-B753-A626961C9600}"/>
    <dgm:cxn modelId="{79CB7554-E9B3-4C84-B421-1CC111D17ED2}" srcId="{08262D40-018D-46E8-8D89-EC40D2F385A4}" destId="{BA88A0C4-7745-4654-AF54-DC6C7766D719}" srcOrd="0" destOrd="0" parTransId="{E3643ED1-F180-4619-8000-A5FF915463CD}" sibTransId="{B23FACDD-C55A-4EB1-99EC-BC3608CDBD04}"/>
    <dgm:cxn modelId="{9A698577-9A0A-41FB-8AFF-14DCD0E450CA}" type="presOf" srcId="{B6C90ECA-6659-40C6-81E8-DEC7E6325FB0}" destId="{12EC55EF-B5B5-4D5F-9617-8BF88C9B85A0}" srcOrd="0" destOrd="0" presId="urn:microsoft.com/office/officeart/2005/8/layout/chevron2"/>
    <dgm:cxn modelId="{A4EA4F3D-0400-485C-B94D-640BDF1FCB5E}" type="presOf" srcId="{BA33EB33-B029-4107-8F3C-C1CE9FE62332}" destId="{12EC55EF-B5B5-4D5F-9617-8BF88C9B85A0}" srcOrd="0" destOrd="6" presId="urn:microsoft.com/office/officeart/2005/8/layout/chevron2"/>
    <dgm:cxn modelId="{33DBE80C-05EA-46AE-8F5D-5DFDF4EA740B}" type="presOf" srcId="{8D55B250-1F67-4BA5-A569-1E45E8580F41}" destId="{12EC55EF-B5B5-4D5F-9617-8BF88C9B85A0}" srcOrd="0" destOrd="4" presId="urn:microsoft.com/office/officeart/2005/8/layout/chevron2"/>
    <dgm:cxn modelId="{156BF1D6-E2C9-4F51-9677-4A8AC47CBA41}" type="presOf" srcId="{2E45F8E0-0C83-40A4-A165-7EC75FCFEDDF}" destId="{AF3E0850-5198-423A-A994-FACABD517CA0}" srcOrd="0" destOrd="0" presId="urn:microsoft.com/office/officeart/2005/8/layout/chevron2"/>
    <dgm:cxn modelId="{852E4FE5-B0A9-4AB2-B4C4-2BB05AF7E845}" type="presOf" srcId="{4AE8A8FA-B7E5-4423-A7FE-074E28656390}" destId="{512B8A4F-035D-470B-B452-D22130002B40}" srcOrd="0" destOrd="0" presId="urn:microsoft.com/office/officeart/2005/8/layout/chevron2"/>
    <dgm:cxn modelId="{1C11B188-19AF-4E00-85BC-4DC9A4A202A1}" srcId="{08262D40-018D-46E8-8D89-EC40D2F385A4}" destId="{BA33EB33-B029-4107-8F3C-C1CE9FE62332}" srcOrd="3" destOrd="0" parTransId="{DB562017-C336-4934-8CEF-03BEFEAB59BE}" sibTransId="{FA5BB8FB-5149-460E-9BE5-1211E409D82C}"/>
    <dgm:cxn modelId="{5FE9ABC2-6CB3-4E8F-9FBA-8845A9BAF06E}" srcId="{46D6D5F0-1EEA-40CD-9D38-A8A962A7319E}" destId="{08262D40-018D-46E8-8D89-EC40D2F385A4}" srcOrd="2" destOrd="0" parTransId="{B1415289-ECBD-4935-AC7D-14D421A8BDDD}" sibTransId="{C401D524-5C28-490E-9910-E849512BCA6E}"/>
    <dgm:cxn modelId="{DA8DBBF9-CF81-49EB-8F0B-DE33AD4B159F}" srcId="{4AE8A8FA-B7E5-4423-A7FE-074E28656390}" destId="{C30E71E7-511B-4F0D-99A9-25CB97D0E470}" srcOrd="0" destOrd="0" parTransId="{D3228688-1B00-4BA4-AF07-9580DD4FF234}" sibTransId="{3D10F2CA-608A-472B-AE2B-0161466FB21F}"/>
    <dgm:cxn modelId="{1306EBC0-9936-41AF-8EF4-44E464927F24}" type="presOf" srcId="{FEE26E33-F3D6-4659-BA14-FC7C6CF8FE99}" destId="{12EC55EF-B5B5-4D5F-9617-8BF88C9B85A0}" srcOrd="0" destOrd="5" presId="urn:microsoft.com/office/officeart/2005/8/layout/chevron2"/>
    <dgm:cxn modelId="{4ABFEC1A-D1C3-4970-ADB8-FD4E9AC3198F}" type="presOf" srcId="{C30E71E7-511B-4F0D-99A9-25CB97D0E470}" destId="{0CAEDA79-01AB-4FB9-8CA1-CFC76B3E979F}" srcOrd="0" destOrd="0" presId="urn:microsoft.com/office/officeart/2005/8/layout/chevron2"/>
    <dgm:cxn modelId="{6E834916-777C-4C5F-B3AB-C1685681EF24}" type="presOf" srcId="{08262D40-018D-46E8-8D89-EC40D2F385A4}" destId="{12EC55EF-B5B5-4D5F-9617-8BF88C9B85A0}" srcOrd="0" destOrd="2" presId="urn:microsoft.com/office/officeart/2005/8/layout/chevron2"/>
    <dgm:cxn modelId="{4CB8537F-FD40-4DD1-8D45-9BD381D3C801}" srcId="{B643A659-9320-4107-8DFA-FBD15F3444EA}" destId="{2E45F8E0-0C83-40A4-A165-7EC75FCFEDDF}" srcOrd="0" destOrd="0" parTransId="{FF843A85-2662-41C8-AC49-C8E17A7F7FEF}" sibTransId="{F38C55A9-2611-4277-9F0D-9215918601B6}"/>
    <dgm:cxn modelId="{E1E92DDA-9728-4901-9C0B-DAFCCB6204DE}" srcId="{B643A659-9320-4107-8DFA-FBD15F3444EA}" destId="{4AE8A8FA-B7E5-4423-A7FE-074E28656390}" srcOrd="1" destOrd="0" parTransId="{49E71E53-FDCF-49F4-9CC6-D5518133B673}" sibTransId="{349AA60A-A22B-4AE2-9365-23780DEE482C}"/>
    <dgm:cxn modelId="{FD1D6424-A08C-4F9C-968E-8BB3171CED27}" type="presOf" srcId="{BA88A0C4-7745-4654-AF54-DC6C7766D719}" destId="{12EC55EF-B5B5-4D5F-9617-8BF88C9B85A0}" srcOrd="0" destOrd="3" presId="urn:microsoft.com/office/officeart/2005/8/layout/chevron2"/>
    <dgm:cxn modelId="{3BE97F20-781D-46DC-86F4-021410F2125C}" type="presParOf" srcId="{B44C56B9-5F7B-4B1E-8932-08F16ECEF0E7}" destId="{A5010699-DF66-4786-A64C-1017E1300579}" srcOrd="0" destOrd="0" presId="urn:microsoft.com/office/officeart/2005/8/layout/chevron2"/>
    <dgm:cxn modelId="{94B08C06-9627-4C7D-8053-02D60772C801}" type="presParOf" srcId="{A5010699-DF66-4786-A64C-1017E1300579}" destId="{AF3E0850-5198-423A-A994-FACABD517CA0}" srcOrd="0" destOrd="0" presId="urn:microsoft.com/office/officeart/2005/8/layout/chevron2"/>
    <dgm:cxn modelId="{D128A391-9C9C-46EE-A49B-D43EE271FC5E}" type="presParOf" srcId="{A5010699-DF66-4786-A64C-1017E1300579}" destId="{9F232B4B-8B77-46B9-980B-B433E1942023}" srcOrd="1" destOrd="0" presId="urn:microsoft.com/office/officeart/2005/8/layout/chevron2"/>
    <dgm:cxn modelId="{D659A194-96E9-465F-AE09-04863FCDFD80}" type="presParOf" srcId="{B44C56B9-5F7B-4B1E-8932-08F16ECEF0E7}" destId="{70371218-9D2F-4890-9006-764BF7D1EE4A}" srcOrd="1" destOrd="0" presId="urn:microsoft.com/office/officeart/2005/8/layout/chevron2"/>
    <dgm:cxn modelId="{984B71DC-E49E-4BE2-A1D2-E9950960F040}" type="presParOf" srcId="{B44C56B9-5F7B-4B1E-8932-08F16ECEF0E7}" destId="{1F558354-948F-48DE-AEBD-310EC34CA813}" srcOrd="2" destOrd="0" presId="urn:microsoft.com/office/officeart/2005/8/layout/chevron2"/>
    <dgm:cxn modelId="{370D57B4-96DA-45C2-BC0C-6F1D650FEEF2}" type="presParOf" srcId="{1F558354-948F-48DE-AEBD-310EC34CA813}" destId="{512B8A4F-035D-470B-B452-D22130002B40}" srcOrd="0" destOrd="0" presId="urn:microsoft.com/office/officeart/2005/8/layout/chevron2"/>
    <dgm:cxn modelId="{16688C3F-6F16-4222-92D7-0E1A3847BB51}" type="presParOf" srcId="{1F558354-948F-48DE-AEBD-310EC34CA813}" destId="{0CAEDA79-01AB-4FB9-8CA1-CFC76B3E979F}" srcOrd="1" destOrd="0" presId="urn:microsoft.com/office/officeart/2005/8/layout/chevron2"/>
    <dgm:cxn modelId="{72D4FC0F-7D61-4281-92EF-F22B121AEAE9}" type="presParOf" srcId="{B44C56B9-5F7B-4B1E-8932-08F16ECEF0E7}" destId="{76D6EA30-4F7F-40D1-881B-D57ACCB95EEC}" srcOrd="3" destOrd="0" presId="urn:microsoft.com/office/officeart/2005/8/layout/chevron2"/>
    <dgm:cxn modelId="{803B47C3-A9BE-4FA4-B587-7C2B8FB5F83B}" type="presParOf" srcId="{B44C56B9-5F7B-4B1E-8932-08F16ECEF0E7}" destId="{22065EED-E945-416C-9F34-C9D28AF5069B}" srcOrd="4" destOrd="0" presId="urn:microsoft.com/office/officeart/2005/8/layout/chevron2"/>
    <dgm:cxn modelId="{BD495929-D2E8-4C49-B704-B8D514AD8A89}" type="presParOf" srcId="{22065EED-E945-416C-9F34-C9D28AF5069B}" destId="{B8B9351C-857C-4BCD-838F-1CDCEF3024EF}" srcOrd="0" destOrd="0" presId="urn:microsoft.com/office/officeart/2005/8/layout/chevron2"/>
    <dgm:cxn modelId="{44BA79A5-D3CF-49C9-A436-3E0A257DDEB1}" type="presParOf" srcId="{22065EED-E945-416C-9F34-C9D28AF5069B}" destId="{12EC55EF-B5B5-4D5F-9617-8BF88C9B85A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ES" dirty="0" smtClean="0"/>
            <a:t>ISR</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B1710DC6-BAC7-4154-B2B4-6CF6D7651F3D}" type="presOf" srcId="{D570D13C-CAA4-49EE-9EB3-56D1F4319664}" destId="{54108079-3681-4ED9-8028-9E2F62605F57}" srcOrd="0" destOrd="0" presId="urn:microsoft.com/office/officeart/2005/8/layout/vList2"/>
    <dgm:cxn modelId="{7DD3274F-929B-4B53-B004-7A66884643AA}" type="presOf" srcId="{8B0F1836-1EAF-41C4-B0C0-446F58D4C46F}" destId="{2F350E29-DC83-4309-956B-6DE34027F2D2}" srcOrd="0" destOrd="0" presId="urn:microsoft.com/office/officeart/2005/8/layout/vList2"/>
    <dgm:cxn modelId="{4B68E673-D25F-47A1-8B23-F6E05126D1B0}"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206DA2C-1706-463E-A603-33BED4A4345A}" type="doc">
      <dgm:prSet loTypeId="urn:microsoft.com/office/officeart/2005/8/layout/vList2" loCatId="list" qsTypeId="urn:microsoft.com/office/officeart/2005/8/quickstyle/3d1" qsCatId="3D" csTypeId="urn:microsoft.com/office/officeart/2005/8/colors/accent5_2" csCatId="accent5" phldr="1"/>
      <dgm:spPr/>
      <dgm:t>
        <a:bodyPr/>
        <a:lstStyle/>
        <a:p>
          <a:endParaRPr lang="es-MX"/>
        </a:p>
      </dgm:t>
    </dgm:pt>
    <dgm:pt modelId="{80AB1F03-C531-47E8-A22E-EAC5666E05B2}">
      <dgm:prSet/>
      <dgm:spPr/>
      <dgm:t>
        <a:bodyPr/>
        <a:lstStyle/>
        <a:p>
          <a:pPr rtl="0"/>
          <a:r>
            <a:rPr lang="es-MX" dirty="0" smtClean="0"/>
            <a:t>Aportaciones de Seguridad Social</a:t>
          </a:r>
          <a:endParaRPr lang="es-MX" dirty="0"/>
        </a:p>
      </dgm:t>
    </dgm:pt>
    <dgm:pt modelId="{2A487192-C4E8-46D8-91D4-3F4AC78071A8}" type="parTrans" cxnId="{9D21503D-1B3E-4ABE-A586-51B193D63327}">
      <dgm:prSet/>
      <dgm:spPr/>
      <dgm:t>
        <a:bodyPr/>
        <a:lstStyle/>
        <a:p>
          <a:endParaRPr lang="es-MX"/>
        </a:p>
      </dgm:t>
    </dgm:pt>
    <dgm:pt modelId="{542D7180-1C38-411E-9953-CBDEE2864F71}" type="sibTrans" cxnId="{9D21503D-1B3E-4ABE-A586-51B193D63327}">
      <dgm:prSet/>
      <dgm:spPr/>
      <dgm:t>
        <a:bodyPr/>
        <a:lstStyle/>
        <a:p>
          <a:endParaRPr lang="es-MX"/>
        </a:p>
      </dgm:t>
    </dgm:pt>
    <dgm:pt modelId="{2465A9CD-8E11-45C9-994D-5E607D2CFC40}" type="pres">
      <dgm:prSet presAssocID="{D206DA2C-1706-463E-A603-33BED4A4345A}" presName="linear" presStyleCnt="0">
        <dgm:presLayoutVars>
          <dgm:animLvl val="lvl"/>
          <dgm:resizeHandles val="exact"/>
        </dgm:presLayoutVars>
      </dgm:prSet>
      <dgm:spPr/>
      <dgm:t>
        <a:bodyPr/>
        <a:lstStyle/>
        <a:p>
          <a:endParaRPr lang="es-ES"/>
        </a:p>
      </dgm:t>
    </dgm:pt>
    <dgm:pt modelId="{B6336955-DEE1-4860-AA9C-E7FAAA5E49A7}" type="pres">
      <dgm:prSet presAssocID="{80AB1F03-C531-47E8-A22E-EAC5666E05B2}" presName="parentText" presStyleLbl="node1" presStyleIdx="0" presStyleCnt="1">
        <dgm:presLayoutVars>
          <dgm:chMax val="0"/>
          <dgm:bulletEnabled val="1"/>
        </dgm:presLayoutVars>
      </dgm:prSet>
      <dgm:spPr/>
      <dgm:t>
        <a:bodyPr/>
        <a:lstStyle/>
        <a:p>
          <a:endParaRPr lang="es-MX"/>
        </a:p>
      </dgm:t>
    </dgm:pt>
  </dgm:ptLst>
  <dgm:cxnLst>
    <dgm:cxn modelId="{8B65D84C-3DF6-435D-899B-E0DE03322E55}" type="presOf" srcId="{D206DA2C-1706-463E-A603-33BED4A4345A}" destId="{2465A9CD-8E11-45C9-994D-5E607D2CFC40}" srcOrd="0" destOrd="0" presId="urn:microsoft.com/office/officeart/2005/8/layout/vList2"/>
    <dgm:cxn modelId="{21B9580F-E1B2-4B3C-AA7B-67FE508F6579}" type="presOf" srcId="{80AB1F03-C531-47E8-A22E-EAC5666E05B2}" destId="{B6336955-DEE1-4860-AA9C-E7FAAA5E49A7}" srcOrd="0" destOrd="0" presId="urn:microsoft.com/office/officeart/2005/8/layout/vList2"/>
    <dgm:cxn modelId="{9D21503D-1B3E-4ABE-A586-51B193D63327}" srcId="{D206DA2C-1706-463E-A603-33BED4A4345A}" destId="{80AB1F03-C531-47E8-A22E-EAC5666E05B2}" srcOrd="0" destOrd="0" parTransId="{2A487192-C4E8-46D8-91D4-3F4AC78071A8}" sibTransId="{542D7180-1C38-411E-9953-CBDEE2864F71}"/>
    <dgm:cxn modelId="{BB1C1089-ED8D-415D-BBE1-8EFD7159D02D}" type="presParOf" srcId="{2465A9CD-8E11-45C9-994D-5E607D2CFC40}" destId="{B6336955-DEE1-4860-AA9C-E7FAAA5E49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8AC07502-67FA-45FE-9D10-4AB4EAED285E}" type="doc">
      <dgm:prSet loTypeId="urn:microsoft.com/office/officeart/2005/8/layout/list1" loCatId="list" qsTypeId="urn:microsoft.com/office/officeart/2005/8/quickstyle/3d2" qsCatId="3D" csTypeId="urn:microsoft.com/office/officeart/2005/8/colors/colorful2" csCatId="colorful" phldr="1"/>
      <dgm:spPr/>
      <dgm:t>
        <a:bodyPr/>
        <a:lstStyle/>
        <a:p>
          <a:endParaRPr lang="es-MX"/>
        </a:p>
      </dgm:t>
    </dgm:pt>
    <dgm:pt modelId="{E1F331A3-622F-48EA-869B-EA8A618C4FE3}">
      <dgm:prSet phldrT="[Texto]" custT="1"/>
      <dgm:spPr/>
      <dgm:t>
        <a:bodyPr/>
        <a:lstStyle/>
        <a:p>
          <a:r>
            <a:rPr lang="es-MX" sz="1400" dirty="0" smtClean="0">
              <a:solidFill>
                <a:schemeClr val="tx1"/>
              </a:solidFill>
            </a:rPr>
            <a:t>Según el CFF  son las contribuciones establecidas en ley a cargo de personas que son sustituidas por el Estado en el cumplimiento de las obligaciones fijadas por la ley en materia social o a las personas que se beneficien en forma especial por servicios de seguridad social proporcionados por el mismo Estado</a:t>
          </a:r>
          <a:r>
            <a:rPr lang="es-MX" sz="1400" dirty="0" smtClean="0"/>
            <a:t>.</a:t>
          </a:r>
          <a:endParaRPr lang="es-MX" sz="1400" dirty="0"/>
        </a:p>
      </dgm:t>
    </dgm:pt>
    <dgm:pt modelId="{0891D004-1312-4C1F-A2BA-B7252DB49C96}" type="parTrans" cxnId="{BD4BB33E-2EB3-43C7-8F3D-58B05C5510CC}">
      <dgm:prSet/>
      <dgm:spPr/>
      <dgm:t>
        <a:bodyPr/>
        <a:lstStyle/>
        <a:p>
          <a:endParaRPr lang="es-MX"/>
        </a:p>
      </dgm:t>
    </dgm:pt>
    <dgm:pt modelId="{C27EAC99-57F5-468D-9FAF-11BA944CDEA1}" type="sibTrans" cxnId="{BD4BB33E-2EB3-43C7-8F3D-58B05C5510CC}">
      <dgm:prSet/>
      <dgm:spPr/>
      <dgm:t>
        <a:bodyPr/>
        <a:lstStyle/>
        <a:p>
          <a:endParaRPr lang="es-MX"/>
        </a:p>
      </dgm:t>
    </dgm:pt>
    <dgm:pt modelId="{A0813553-B8B2-428B-BEB7-F7B442D952D7}">
      <dgm:prSet phldrT="[Texto]" custT="1"/>
      <dgm:spPr/>
      <dgm:t>
        <a:bodyPr/>
        <a:lstStyle/>
        <a:p>
          <a:r>
            <a:rPr lang="es-MX" sz="2000" dirty="0" smtClean="0"/>
            <a:t>Mariano </a:t>
          </a:r>
          <a:r>
            <a:rPr lang="es-MX" sz="2000" dirty="0" err="1" smtClean="0"/>
            <a:t>Latapí</a:t>
          </a:r>
          <a:r>
            <a:rPr lang="es-MX" sz="2000" dirty="0" smtClean="0"/>
            <a:t> menciona que son:</a:t>
          </a:r>
          <a:endParaRPr lang="es-MX" sz="2000" dirty="0"/>
        </a:p>
      </dgm:t>
    </dgm:pt>
    <dgm:pt modelId="{2171C110-A0F9-4C70-87AE-F6C0CC716B43}" type="parTrans" cxnId="{1B861C4D-95CD-43E4-9238-B8AA496DBD6F}">
      <dgm:prSet/>
      <dgm:spPr/>
      <dgm:t>
        <a:bodyPr/>
        <a:lstStyle/>
        <a:p>
          <a:endParaRPr lang="es-MX"/>
        </a:p>
      </dgm:t>
    </dgm:pt>
    <dgm:pt modelId="{ED59ADA5-EA8F-4ACA-A358-71C38E3DE2DC}" type="sibTrans" cxnId="{1B861C4D-95CD-43E4-9238-B8AA496DBD6F}">
      <dgm:prSet/>
      <dgm:spPr/>
      <dgm:t>
        <a:bodyPr/>
        <a:lstStyle/>
        <a:p>
          <a:endParaRPr lang="es-MX"/>
        </a:p>
      </dgm:t>
    </dgm:pt>
    <dgm:pt modelId="{35E0BF69-FB1C-492E-BFA3-94E5AE7F113F}">
      <dgm:prSet/>
      <dgm:spPr/>
      <dgm:t>
        <a:bodyPr/>
        <a:lstStyle/>
        <a:p>
          <a:r>
            <a:rPr lang="es-MX" i="1" dirty="0" smtClean="0"/>
            <a:t>Cuotas para el Instituto Mexicano del Seguro Social (IMSS).</a:t>
          </a:r>
          <a:endParaRPr lang="es-MX" dirty="0"/>
        </a:p>
      </dgm:t>
    </dgm:pt>
    <dgm:pt modelId="{4C222D0C-CCDA-405C-BAC2-3E70966040DA}" type="parTrans" cxnId="{DA49843A-DAC4-4059-967E-B9EE8A4CFD3D}">
      <dgm:prSet/>
      <dgm:spPr/>
      <dgm:t>
        <a:bodyPr/>
        <a:lstStyle/>
        <a:p>
          <a:endParaRPr lang="es-MX"/>
        </a:p>
      </dgm:t>
    </dgm:pt>
    <dgm:pt modelId="{ABE03FE7-3603-491A-84EE-EF8D0414015C}" type="sibTrans" cxnId="{DA49843A-DAC4-4059-967E-B9EE8A4CFD3D}">
      <dgm:prSet/>
      <dgm:spPr/>
      <dgm:t>
        <a:bodyPr/>
        <a:lstStyle/>
        <a:p>
          <a:endParaRPr lang="es-MX"/>
        </a:p>
      </dgm:t>
    </dgm:pt>
    <dgm:pt modelId="{55CE0337-CA4D-4FCE-8E17-298BBD4DF391}">
      <dgm:prSet/>
      <dgm:spPr/>
      <dgm:t>
        <a:bodyPr/>
        <a:lstStyle/>
        <a:p>
          <a:r>
            <a:rPr lang="es-MX" i="1" dirty="0" smtClean="0"/>
            <a:t>Cuotas para el Instituto de Seguridad y Servicios Sociales de los Trabajadores del Estado (ISSSTE).Cuotas para el Instituto de Seguridad Social para las Fuerzas Armadas Mexicanas</a:t>
          </a:r>
          <a:endParaRPr lang="es-MX" dirty="0"/>
        </a:p>
      </dgm:t>
    </dgm:pt>
    <dgm:pt modelId="{4FF11897-3266-45D6-A35C-6AEB2491DD2E}" type="parTrans" cxnId="{1374EC03-EE1E-4DA5-A274-1C6E7BB09163}">
      <dgm:prSet/>
      <dgm:spPr/>
      <dgm:t>
        <a:bodyPr/>
        <a:lstStyle/>
        <a:p>
          <a:endParaRPr lang="es-MX"/>
        </a:p>
      </dgm:t>
    </dgm:pt>
    <dgm:pt modelId="{83468E39-2CAA-46BE-AA47-BCF43FE885AA}" type="sibTrans" cxnId="{1374EC03-EE1E-4DA5-A274-1C6E7BB09163}">
      <dgm:prSet/>
      <dgm:spPr/>
      <dgm:t>
        <a:bodyPr/>
        <a:lstStyle/>
        <a:p>
          <a:endParaRPr lang="es-MX"/>
        </a:p>
      </dgm:t>
    </dgm:pt>
    <dgm:pt modelId="{C4A17FD4-ACA7-493E-80B6-E89A7612C61E}">
      <dgm:prSet/>
      <dgm:spPr/>
      <dgm:t>
        <a:bodyPr/>
        <a:lstStyle/>
        <a:p>
          <a:r>
            <a:rPr lang="es-MX" i="1" dirty="0" smtClean="0"/>
            <a:t>Aportaciones al Instituto del Fondo Nacional de la Vivienda   para los Trabajadores (INFONAVIT).</a:t>
          </a:r>
          <a:endParaRPr lang="es-MX" dirty="0"/>
        </a:p>
      </dgm:t>
    </dgm:pt>
    <dgm:pt modelId="{C3E727E1-73F4-49E2-AAA7-10EB545A2A0A}" type="sibTrans" cxnId="{9C2A739D-87B7-40C4-8AAA-3F6879B7E261}">
      <dgm:prSet/>
      <dgm:spPr/>
      <dgm:t>
        <a:bodyPr/>
        <a:lstStyle/>
        <a:p>
          <a:endParaRPr lang="es-MX"/>
        </a:p>
      </dgm:t>
    </dgm:pt>
    <dgm:pt modelId="{6737F23C-01EB-4555-9BDF-76E9A38C6DD8}" type="parTrans" cxnId="{9C2A739D-87B7-40C4-8AAA-3F6879B7E261}">
      <dgm:prSet/>
      <dgm:spPr/>
      <dgm:t>
        <a:bodyPr/>
        <a:lstStyle/>
        <a:p>
          <a:endParaRPr lang="es-MX"/>
        </a:p>
      </dgm:t>
    </dgm:pt>
    <dgm:pt modelId="{FCBD1746-ACF5-4AD7-9E5B-8C2A1B3DEEEE}">
      <dgm:prSet/>
      <dgm:spPr/>
      <dgm:t>
        <a:bodyPr/>
        <a:lstStyle/>
        <a:p>
          <a:r>
            <a:rPr lang="es-MX" smtClean="0"/>
            <a:t>las cuotas al fondo de ahorro para el retiro, siempre y cuando sean a cargo de los patrones y la Secretaria de Salud (destinada a las personas con bajos recursos económicos).</a:t>
          </a:r>
          <a:endParaRPr lang="es-MX" dirty="0"/>
        </a:p>
      </dgm:t>
    </dgm:pt>
    <dgm:pt modelId="{23D569EA-FCD1-4B6E-9EBA-FF0C82C231EF}" type="parTrans" cxnId="{5B33661E-6650-4B93-B3D6-918998FD2C8C}">
      <dgm:prSet/>
      <dgm:spPr/>
    </dgm:pt>
    <dgm:pt modelId="{414983BB-8EF4-4AAE-85C8-2E863E423BB6}" type="sibTrans" cxnId="{5B33661E-6650-4B93-B3D6-918998FD2C8C}">
      <dgm:prSet/>
      <dgm:spPr/>
    </dgm:pt>
    <dgm:pt modelId="{3B2D9CF4-8990-444D-8FB9-D4C3C4DA934B}" type="pres">
      <dgm:prSet presAssocID="{8AC07502-67FA-45FE-9D10-4AB4EAED285E}" presName="linear" presStyleCnt="0">
        <dgm:presLayoutVars>
          <dgm:dir/>
          <dgm:animLvl val="lvl"/>
          <dgm:resizeHandles val="exact"/>
        </dgm:presLayoutVars>
      </dgm:prSet>
      <dgm:spPr/>
      <dgm:t>
        <a:bodyPr/>
        <a:lstStyle/>
        <a:p>
          <a:endParaRPr lang="es-ES"/>
        </a:p>
      </dgm:t>
    </dgm:pt>
    <dgm:pt modelId="{B01045E1-DE19-44B4-A2DD-E4282C0BF2FD}" type="pres">
      <dgm:prSet presAssocID="{E1F331A3-622F-48EA-869B-EA8A618C4FE3}" presName="parentLin" presStyleCnt="0"/>
      <dgm:spPr/>
    </dgm:pt>
    <dgm:pt modelId="{46576820-99BB-4BD0-B38F-6019B9F52308}" type="pres">
      <dgm:prSet presAssocID="{E1F331A3-622F-48EA-869B-EA8A618C4FE3}" presName="parentLeftMargin" presStyleLbl="node1" presStyleIdx="0" presStyleCnt="2"/>
      <dgm:spPr/>
      <dgm:t>
        <a:bodyPr/>
        <a:lstStyle/>
        <a:p>
          <a:endParaRPr lang="es-ES"/>
        </a:p>
      </dgm:t>
    </dgm:pt>
    <dgm:pt modelId="{774287AA-8040-4FB6-81EF-424CCC4F2AF8}" type="pres">
      <dgm:prSet presAssocID="{E1F331A3-622F-48EA-869B-EA8A618C4FE3}" presName="parentText" presStyleLbl="node1" presStyleIdx="0" presStyleCnt="2" custScaleX="142997" custScaleY="391065" custLinFactNeighborX="-89279" custLinFactNeighborY="-73312">
        <dgm:presLayoutVars>
          <dgm:chMax val="0"/>
          <dgm:bulletEnabled val="1"/>
        </dgm:presLayoutVars>
      </dgm:prSet>
      <dgm:spPr/>
      <dgm:t>
        <a:bodyPr/>
        <a:lstStyle/>
        <a:p>
          <a:endParaRPr lang="es-MX"/>
        </a:p>
      </dgm:t>
    </dgm:pt>
    <dgm:pt modelId="{270BBDCB-C341-4D4F-BE37-82EA192D21A4}" type="pres">
      <dgm:prSet presAssocID="{E1F331A3-622F-48EA-869B-EA8A618C4FE3}" presName="negativeSpace" presStyleCnt="0"/>
      <dgm:spPr/>
    </dgm:pt>
    <dgm:pt modelId="{691AF9E3-6389-45EC-97D2-6C52CA51B973}" type="pres">
      <dgm:prSet presAssocID="{E1F331A3-622F-48EA-869B-EA8A618C4FE3}" presName="childText" presStyleLbl="conFgAcc1" presStyleIdx="0" presStyleCnt="2" custLinFactY="-100000" custLinFactNeighborX="-340" custLinFactNeighborY="-147426">
        <dgm:presLayoutVars>
          <dgm:bulletEnabled val="1"/>
        </dgm:presLayoutVars>
      </dgm:prSet>
      <dgm:spPr/>
    </dgm:pt>
    <dgm:pt modelId="{041E58A2-5A18-4DF8-B46A-6BE4741BEAF5}" type="pres">
      <dgm:prSet presAssocID="{C27EAC99-57F5-468D-9FAF-11BA944CDEA1}" presName="spaceBetweenRectangles" presStyleCnt="0"/>
      <dgm:spPr/>
    </dgm:pt>
    <dgm:pt modelId="{0147178D-82CC-4810-99CC-25210AA016F4}" type="pres">
      <dgm:prSet presAssocID="{A0813553-B8B2-428B-BEB7-F7B442D952D7}" presName="parentLin" presStyleCnt="0"/>
      <dgm:spPr/>
    </dgm:pt>
    <dgm:pt modelId="{CA8CF3DE-CAEB-4426-9422-827D74F705AD}" type="pres">
      <dgm:prSet presAssocID="{A0813553-B8B2-428B-BEB7-F7B442D952D7}" presName="parentLeftMargin" presStyleLbl="node1" presStyleIdx="0" presStyleCnt="2"/>
      <dgm:spPr/>
      <dgm:t>
        <a:bodyPr/>
        <a:lstStyle/>
        <a:p>
          <a:endParaRPr lang="es-ES"/>
        </a:p>
      </dgm:t>
    </dgm:pt>
    <dgm:pt modelId="{9507186C-C01C-4840-9238-4855EA85DB2D}" type="pres">
      <dgm:prSet presAssocID="{A0813553-B8B2-428B-BEB7-F7B442D952D7}" presName="parentText" presStyleLbl="node1" presStyleIdx="1" presStyleCnt="2" custScaleX="128123" custScaleY="252869" custLinFactNeighborX="-4675" custLinFactNeighborY="-24941">
        <dgm:presLayoutVars>
          <dgm:chMax val="0"/>
          <dgm:bulletEnabled val="1"/>
        </dgm:presLayoutVars>
      </dgm:prSet>
      <dgm:spPr/>
      <dgm:t>
        <a:bodyPr/>
        <a:lstStyle/>
        <a:p>
          <a:endParaRPr lang="es-MX"/>
        </a:p>
      </dgm:t>
    </dgm:pt>
    <dgm:pt modelId="{BC139437-0E5D-4322-A4F7-CB2769358C82}" type="pres">
      <dgm:prSet presAssocID="{A0813553-B8B2-428B-BEB7-F7B442D952D7}" presName="negativeSpace" presStyleCnt="0"/>
      <dgm:spPr/>
    </dgm:pt>
    <dgm:pt modelId="{EA13AFA1-BD8A-41ED-A78C-7E5E016F3EA6}" type="pres">
      <dgm:prSet presAssocID="{A0813553-B8B2-428B-BEB7-F7B442D952D7}" presName="childText" presStyleLbl="conFgAcc1" presStyleIdx="1" presStyleCnt="2" custLinFactY="9071" custLinFactNeighborX="-6688" custLinFactNeighborY="100000">
        <dgm:presLayoutVars>
          <dgm:bulletEnabled val="1"/>
        </dgm:presLayoutVars>
      </dgm:prSet>
      <dgm:spPr/>
      <dgm:t>
        <a:bodyPr/>
        <a:lstStyle/>
        <a:p>
          <a:endParaRPr lang="es-MX"/>
        </a:p>
      </dgm:t>
    </dgm:pt>
  </dgm:ptLst>
  <dgm:cxnLst>
    <dgm:cxn modelId="{654EB8B1-38AE-497A-B93A-4C2478571B2C}" type="presOf" srcId="{35E0BF69-FB1C-492E-BFA3-94E5AE7F113F}" destId="{EA13AFA1-BD8A-41ED-A78C-7E5E016F3EA6}" srcOrd="0" destOrd="1" presId="urn:microsoft.com/office/officeart/2005/8/layout/list1"/>
    <dgm:cxn modelId="{DD79FF23-2500-4498-AFC2-8EC4AF1F4218}" type="presOf" srcId="{A0813553-B8B2-428B-BEB7-F7B442D952D7}" destId="{CA8CF3DE-CAEB-4426-9422-827D74F705AD}" srcOrd="0" destOrd="0" presId="urn:microsoft.com/office/officeart/2005/8/layout/list1"/>
    <dgm:cxn modelId="{BC27A507-FABC-475E-9332-640A86D0D807}" type="presOf" srcId="{C4A17FD4-ACA7-493E-80B6-E89A7612C61E}" destId="{EA13AFA1-BD8A-41ED-A78C-7E5E016F3EA6}" srcOrd="0" destOrd="0" presId="urn:microsoft.com/office/officeart/2005/8/layout/list1"/>
    <dgm:cxn modelId="{9C2A739D-87B7-40C4-8AAA-3F6879B7E261}" srcId="{A0813553-B8B2-428B-BEB7-F7B442D952D7}" destId="{C4A17FD4-ACA7-493E-80B6-E89A7612C61E}" srcOrd="0" destOrd="0" parTransId="{6737F23C-01EB-4555-9BDF-76E9A38C6DD8}" sibTransId="{C3E727E1-73F4-49E2-AAA7-10EB545A2A0A}"/>
    <dgm:cxn modelId="{1374EC03-EE1E-4DA5-A274-1C6E7BB09163}" srcId="{A0813553-B8B2-428B-BEB7-F7B442D952D7}" destId="{55CE0337-CA4D-4FCE-8E17-298BBD4DF391}" srcOrd="2" destOrd="0" parTransId="{4FF11897-3266-45D6-A35C-6AEB2491DD2E}" sibTransId="{83468E39-2CAA-46BE-AA47-BCF43FE885AA}"/>
    <dgm:cxn modelId="{D638B6E9-3842-4992-A8E0-47AFC822BD23}" type="presOf" srcId="{55CE0337-CA4D-4FCE-8E17-298BBD4DF391}" destId="{EA13AFA1-BD8A-41ED-A78C-7E5E016F3EA6}" srcOrd="0" destOrd="2" presId="urn:microsoft.com/office/officeart/2005/8/layout/list1"/>
    <dgm:cxn modelId="{43A32CF7-8888-437C-B111-1D2288B7F6E9}" type="presOf" srcId="{A0813553-B8B2-428B-BEB7-F7B442D952D7}" destId="{9507186C-C01C-4840-9238-4855EA85DB2D}" srcOrd="1" destOrd="0" presId="urn:microsoft.com/office/officeart/2005/8/layout/list1"/>
    <dgm:cxn modelId="{DA49843A-DAC4-4059-967E-B9EE8A4CFD3D}" srcId="{A0813553-B8B2-428B-BEB7-F7B442D952D7}" destId="{35E0BF69-FB1C-492E-BFA3-94E5AE7F113F}" srcOrd="1" destOrd="0" parTransId="{4C222D0C-CCDA-405C-BAC2-3E70966040DA}" sibTransId="{ABE03FE7-3603-491A-84EE-EF8D0414015C}"/>
    <dgm:cxn modelId="{DBECAF3C-0DE4-4FD1-9BDD-2EA43BB6719B}" type="presOf" srcId="{E1F331A3-622F-48EA-869B-EA8A618C4FE3}" destId="{774287AA-8040-4FB6-81EF-424CCC4F2AF8}" srcOrd="1" destOrd="0" presId="urn:microsoft.com/office/officeart/2005/8/layout/list1"/>
    <dgm:cxn modelId="{CB0E6197-B5D7-4C9F-9891-D48A785D6BBB}" type="presOf" srcId="{8AC07502-67FA-45FE-9D10-4AB4EAED285E}" destId="{3B2D9CF4-8990-444D-8FB9-D4C3C4DA934B}" srcOrd="0" destOrd="0" presId="urn:microsoft.com/office/officeart/2005/8/layout/list1"/>
    <dgm:cxn modelId="{894813E0-116D-4D84-8071-76F1C207D02E}" type="presOf" srcId="{FCBD1746-ACF5-4AD7-9E5B-8C2A1B3DEEEE}" destId="{EA13AFA1-BD8A-41ED-A78C-7E5E016F3EA6}" srcOrd="0" destOrd="3" presId="urn:microsoft.com/office/officeart/2005/8/layout/list1"/>
    <dgm:cxn modelId="{EA8A3BDD-03C1-4F4E-8A0D-5E103AEB7627}" type="presOf" srcId="{E1F331A3-622F-48EA-869B-EA8A618C4FE3}" destId="{46576820-99BB-4BD0-B38F-6019B9F52308}" srcOrd="0" destOrd="0" presId="urn:microsoft.com/office/officeart/2005/8/layout/list1"/>
    <dgm:cxn modelId="{5B33661E-6650-4B93-B3D6-918998FD2C8C}" srcId="{A0813553-B8B2-428B-BEB7-F7B442D952D7}" destId="{FCBD1746-ACF5-4AD7-9E5B-8C2A1B3DEEEE}" srcOrd="3" destOrd="0" parTransId="{23D569EA-FCD1-4B6E-9EBA-FF0C82C231EF}" sibTransId="{414983BB-8EF4-4AAE-85C8-2E863E423BB6}"/>
    <dgm:cxn modelId="{BD4BB33E-2EB3-43C7-8F3D-58B05C5510CC}" srcId="{8AC07502-67FA-45FE-9D10-4AB4EAED285E}" destId="{E1F331A3-622F-48EA-869B-EA8A618C4FE3}" srcOrd="0" destOrd="0" parTransId="{0891D004-1312-4C1F-A2BA-B7252DB49C96}" sibTransId="{C27EAC99-57F5-468D-9FAF-11BA944CDEA1}"/>
    <dgm:cxn modelId="{1B861C4D-95CD-43E4-9238-B8AA496DBD6F}" srcId="{8AC07502-67FA-45FE-9D10-4AB4EAED285E}" destId="{A0813553-B8B2-428B-BEB7-F7B442D952D7}" srcOrd="1" destOrd="0" parTransId="{2171C110-A0F9-4C70-87AE-F6C0CC716B43}" sibTransId="{ED59ADA5-EA8F-4ACA-A358-71C38E3DE2DC}"/>
    <dgm:cxn modelId="{30B512FA-92C4-428F-8CD1-F1C98D66B806}" type="presParOf" srcId="{3B2D9CF4-8990-444D-8FB9-D4C3C4DA934B}" destId="{B01045E1-DE19-44B4-A2DD-E4282C0BF2FD}" srcOrd="0" destOrd="0" presId="urn:microsoft.com/office/officeart/2005/8/layout/list1"/>
    <dgm:cxn modelId="{6DC27D2D-86C6-4788-B886-EB8FE492E4DF}" type="presParOf" srcId="{B01045E1-DE19-44B4-A2DD-E4282C0BF2FD}" destId="{46576820-99BB-4BD0-B38F-6019B9F52308}" srcOrd="0" destOrd="0" presId="urn:microsoft.com/office/officeart/2005/8/layout/list1"/>
    <dgm:cxn modelId="{05DED511-CC58-402E-9567-2B6B431B078E}" type="presParOf" srcId="{B01045E1-DE19-44B4-A2DD-E4282C0BF2FD}" destId="{774287AA-8040-4FB6-81EF-424CCC4F2AF8}" srcOrd="1" destOrd="0" presId="urn:microsoft.com/office/officeart/2005/8/layout/list1"/>
    <dgm:cxn modelId="{87566CD2-DBA2-4D07-AB1B-0FF6654B5795}" type="presParOf" srcId="{3B2D9CF4-8990-444D-8FB9-D4C3C4DA934B}" destId="{270BBDCB-C341-4D4F-BE37-82EA192D21A4}" srcOrd="1" destOrd="0" presId="urn:microsoft.com/office/officeart/2005/8/layout/list1"/>
    <dgm:cxn modelId="{B518B06B-03E0-40A5-BD23-910DBCC206BD}" type="presParOf" srcId="{3B2D9CF4-8990-444D-8FB9-D4C3C4DA934B}" destId="{691AF9E3-6389-45EC-97D2-6C52CA51B973}" srcOrd="2" destOrd="0" presId="urn:microsoft.com/office/officeart/2005/8/layout/list1"/>
    <dgm:cxn modelId="{6131AF5F-3DE1-40AB-97B2-265202FD9FE3}" type="presParOf" srcId="{3B2D9CF4-8990-444D-8FB9-D4C3C4DA934B}" destId="{041E58A2-5A18-4DF8-B46A-6BE4741BEAF5}" srcOrd="3" destOrd="0" presId="urn:microsoft.com/office/officeart/2005/8/layout/list1"/>
    <dgm:cxn modelId="{484AEEA3-692B-4DD6-9B44-7178AB8542DA}" type="presParOf" srcId="{3B2D9CF4-8990-444D-8FB9-D4C3C4DA934B}" destId="{0147178D-82CC-4810-99CC-25210AA016F4}" srcOrd="4" destOrd="0" presId="urn:microsoft.com/office/officeart/2005/8/layout/list1"/>
    <dgm:cxn modelId="{00AE07A9-444E-42FA-BF22-0D8082B45DBB}" type="presParOf" srcId="{0147178D-82CC-4810-99CC-25210AA016F4}" destId="{CA8CF3DE-CAEB-4426-9422-827D74F705AD}" srcOrd="0" destOrd="0" presId="urn:microsoft.com/office/officeart/2005/8/layout/list1"/>
    <dgm:cxn modelId="{D8D5AF09-40E8-4080-8AAA-06D82FAF4E2F}" type="presParOf" srcId="{0147178D-82CC-4810-99CC-25210AA016F4}" destId="{9507186C-C01C-4840-9238-4855EA85DB2D}" srcOrd="1" destOrd="0" presId="urn:microsoft.com/office/officeart/2005/8/layout/list1"/>
    <dgm:cxn modelId="{F1A0358A-8DFC-4022-B02E-8CD303F63FC3}" type="presParOf" srcId="{3B2D9CF4-8990-444D-8FB9-D4C3C4DA934B}" destId="{BC139437-0E5D-4322-A4F7-CB2769358C82}" srcOrd="5" destOrd="0" presId="urn:microsoft.com/office/officeart/2005/8/layout/list1"/>
    <dgm:cxn modelId="{803DA00C-400A-4063-8435-32773710A61B}" type="presParOf" srcId="{3B2D9CF4-8990-444D-8FB9-D4C3C4DA934B}" destId="{EA13AFA1-BD8A-41ED-A78C-7E5E016F3EA6}" srcOrd="6"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D206DA2C-1706-463E-A603-33BED4A4345A}" type="doc">
      <dgm:prSet loTypeId="urn:microsoft.com/office/officeart/2005/8/layout/vList2" loCatId="list" qsTypeId="urn:microsoft.com/office/officeart/2005/8/quickstyle/3d1" qsCatId="3D" csTypeId="urn:microsoft.com/office/officeart/2005/8/colors/accent5_2" csCatId="accent5" phldr="1"/>
      <dgm:spPr/>
      <dgm:t>
        <a:bodyPr/>
        <a:lstStyle/>
        <a:p>
          <a:endParaRPr lang="es-MX"/>
        </a:p>
      </dgm:t>
    </dgm:pt>
    <dgm:pt modelId="{80AB1F03-C531-47E8-A22E-EAC5666E05B2}">
      <dgm:prSet/>
      <dgm:spPr/>
      <dgm:t>
        <a:bodyPr/>
        <a:lstStyle/>
        <a:p>
          <a:pPr rtl="0"/>
          <a:r>
            <a:rPr lang="es-MX" dirty="0" smtClean="0"/>
            <a:t>Contribuciones de Mejoras</a:t>
          </a:r>
          <a:endParaRPr lang="es-MX" dirty="0"/>
        </a:p>
      </dgm:t>
    </dgm:pt>
    <dgm:pt modelId="{2A487192-C4E8-46D8-91D4-3F4AC78071A8}" type="parTrans" cxnId="{9D21503D-1B3E-4ABE-A586-51B193D63327}">
      <dgm:prSet/>
      <dgm:spPr/>
      <dgm:t>
        <a:bodyPr/>
        <a:lstStyle/>
        <a:p>
          <a:endParaRPr lang="es-MX"/>
        </a:p>
      </dgm:t>
    </dgm:pt>
    <dgm:pt modelId="{542D7180-1C38-411E-9953-CBDEE2864F71}" type="sibTrans" cxnId="{9D21503D-1B3E-4ABE-A586-51B193D63327}">
      <dgm:prSet/>
      <dgm:spPr/>
      <dgm:t>
        <a:bodyPr/>
        <a:lstStyle/>
        <a:p>
          <a:endParaRPr lang="es-MX"/>
        </a:p>
      </dgm:t>
    </dgm:pt>
    <dgm:pt modelId="{2465A9CD-8E11-45C9-994D-5E607D2CFC40}" type="pres">
      <dgm:prSet presAssocID="{D206DA2C-1706-463E-A603-33BED4A4345A}" presName="linear" presStyleCnt="0">
        <dgm:presLayoutVars>
          <dgm:animLvl val="lvl"/>
          <dgm:resizeHandles val="exact"/>
        </dgm:presLayoutVars>
      </dgm:prSet>
      <dgm:spPr/>
      <dgm:t>
        <a:bodyPr/>
        <a:lstStyle/>
        <a:p>
          <a:endParaRPr lang="es-ES"/>
        </a:p>
      </dgm:t>
    </dgm:pt>
    <dgm:pt modelId="{B6336955-DEE1-4860-AA9C-E7FAAA5E49A7}" type="pres">
      <dgm:prSet presAssocID="{80AB1F03-C531-47E8-A22E-EAC5666E05B2}" presName="parentText" presStyleLbl="node1" presStyleIdx="0" presStyleCnt="1">
        <dgm:presLayoutVars>
          <dgm:chMax val="0"/>
          <dgm:bulletEnabled val="1"/>
        </dgm:presLayoutVars>
      </dgm:prSet>
      <dgm:spPr/>
      <dgm:t>
        <a:bodyPr/>
        <a:lstStyle/>
        <a:p>
          <a:endParaRPr lang="es-MX"/>
        </a:p>
      </dgm:t>
    </dgm:pt>
  </dgm:ptLst>
  <dgm:cxnLst>
    <dgm:cxn modelId="{F92AE73B-1018-4FD3-B2E9-2705CE48BADA}" type="presOf" srcId="{80AB1F03-C531-47E8-A22E-EAC5666E05B2}" destId="{B6336955-DEE1-4860-AA9C-E7FAAA5E49A7}" srcOrd="0" destOrd="0" presId="urn:microsoft.com/office/officeart/2005/8/layout/vList2"/>
    <dgm:cxn modelId="{9D21503D-1B3E-4ABE-A586-51B193D63327}" srcId="{D206DA2C-1706-463E-A603-33BED4A4345A}" destId="{80AB1F03-C531-47E8-A22E-EAC5666E05B2}" srcOrd="0" destOrd="0" parTransId="{2A487192-C4E8-46D8-91D4-3F4AC78071A8}" sibTransId="{542D7180-1C38-411E-9953-CBDEE2864F71}"/>
    <dgm:cxn modelId="{E4FBE135-D9B6-4905-9F83-D55420C11D2B}" type="presOf" srcId="{D206DA2C-1706-463E-A603-33BED4A4345A}" destId="{2465A9CD-8E11-45C9-994D-5E607D2CFC40}" srcOrd="0" destOrd="0" presId="urn:microsoft.com/office/officeart/2005/8/layout/vList2"/>
    <dgm:cxn modelId="{1A425049-D024-4F68-82C5-4A6FD82020E1}" type="presParOf" srcId="{2465A9CD-8E11-45C9-994D-5E607D2CFC40}" destId="{B6336955-DEE1-4860-AA9C-E7FAAA5E49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8AC07502-67FA-45FE-9D10-4AB4EAED285E}" type="doc">
      <dgm:prSet loTypeId="urn:microsoft.com/office/officeart/2005/8/layout/list1" loCatId="list" qsTypeId="urn:microsoft.com/office/officeart/2005/8/quickstyle/3d2" qsCatId="3D" csTypeId="urn:microsoft.com/office/officeart/2005/8/colors/colorful2" csCatId="colorful" phldr="1"/>
      <dgm:spPr/>
      <dgm:t>
        <a:bodyPr/>
        <a:lstStyle/>
        <a:p>
          <a:endParaRPr lang="es-MX"/>
        </a:p>
      </dgm:t>
    </dgm:pt>
    <dgm:pt modelId="{1E4BFE7D-C445-41E4-A9A4-458454A10A27}">
      <dgm:prSet custT="1"/>
      <dgm:spPr/>
      <dgm:t>
        <a:bodyPr/>
        <a:lstStyle/>
        <a:p>
          <a:r>
            <a:rPr lang="es-MX" sz="1800" dirty="0" smtClean="0"/>
            <a:t>Son las establecidas en ley a cargo de las personas físicas y morales que se beneficien directamente  por obras públicas.</a:t>
          </a:r>
          <a:endParaRPr lang="es-MX" sz="1800" dirty="0"/>
        </a:p>
      </dgm:t>
    </dgm:pt>
    <dgm:pt modelId="{2CB97D75-B204-4B92-8F63-EC331394DA24}" type="parTrans" cxnId="{092D065E-E1C6-4936-8DC5-9EC45226E9BA}">
      <dgm:prSet/>
      <dgm:spPr/>
      <dgm:t>
        <a:bodyPr/>
        <a:lstStyle/>
        <a:p>
          <a:endParaRPr lang="es-MX"/>
        </a:p>
      </dgm:t>
    </dgm:pt>
    <dgm:pt modelId="{1D591C98-A8DE-48EF-8579-CB8287596D0E}" type="sibTrans" cxnId="{092D065E-E1C6-4936-8DC5-9EC45226E9BA}">
      <dgm:prSet/>
      <dgm:spPr/>
      <dgm:t>
        <a:bodyPr/>
        <a:lstStyle/>
        <a:p>
          <a:endParaRPr lang="es-MX"/>
        </a:p>
      </dgm:t>
    </dgm:pt>
    <dgm:pt modelId="{65E41603-8BBE-49C4-9485-4BF24503C969}">
      <dgm:prSet custT="1"/>
      <dgm:spPr/>
      <dgm:t>
        <a:bodyPr/>
        <a:lstStyle/>
        <a:p>
          <a:r>
            <a:rPr lang="es-MX" sz="1800" dirty="0" smtClean="0"/>
            <a:t>Es la aportación (cantidad de dinero) que el contribuyente sea persona física o moral debe  pagar al Gobierno federal por perfeccionar la infraestructura de nuestro país, estado o municipio; siempre y cuando el ciudadano obtengan un beneficio directo por alguna obra pública, por ejemplo: luz y alambrado público, pavimentación de calles, drenaje, etc.</a:t>
          </a:r>
          <a:endParaRPr lang="es-MX" sz="1800" dirty="0"/>
        </a:p>
      </dgm:t>
    </dgm:pt>
    <dgm:pt modelId="{591C67BA-B045-4597-886F-1C3D7B3850B0}" type="parTrans" cxnId="{2AED9F19-CE5F-4249-BFC7-F083710FB2B1}">
      <dgm:prSet/>
      <dgm:spPr/>
      <dgm:t>
        <a:bodyPr/>
        <a:lstStyle/>
        <a:p>
          <a:endParaRPr lang="es-MX"/>
        </a:p>
      </dgm:t>
    </dgm:pt>
    <dgm:pt modelId="{D25022C5-C004-4EB8-9EFE-17CEB44C69C5}" type="sibTrans" cxnId="{2AED9F19-CE5F-4249-BFC7-F083710FB2B1}">
      <dgm:prSet/>
      <dgm:spPr/>
      <dgm:t>
        <a:bodyPr/>
        <a:lstStyle/>
        <a:p>
          <a:endParaRPr lang="es-MX"/>
        </a:p>
      </dgm:t>
    </dgm:pt>
    <dgm:pt modelId="{3B2D9CF4-8990-444D-8FB9-D4C3C4DA934B}" type="pres">
      <dgm:prSet presAssocID="{8AC07502-67FA-45FE-9D10-4AB4EAED285E}" presName="linear" presStyleCnt="0">
        <dgm:presLayoutVars>
          <dgm:dir/>
          <dgm:animLvl val="lvl"/>
          <dgm:resizeHandles val="exact"/>
        </dgm:presLayoutVars>
      </dgm:prSet>
      <dgm:spPr/>
      <dgm:t>
        <a:bodyPr/>
        <a:lstStyle/>
        <a:p>
          <a:endParaRPr lang="es-ES"/>
        </a:p>
      </dgm:t>
    </dgm:pt>
    <dgm:pt modelId="{2B84AAAF-03C3-4D9A-9DD5-5C4586F92A48}" type="pres">
      <dgm:prSet presAssocID="{1E4BFE7D-C445-41E4-A9A4-458454A10A27}" presName="parentLin" presStyleCnt="0"/>
      <dgm:spPr/>
    </dgm:pt>
    <dgm:pt modelId="{19672C97-4653-418E-AE8C-DC0334A7C45B}" type="pres">
      <dgm:prSet presAssocID="{1E4BFE7D-C445-41E4-A9A4-458454A10A27}" presName="parentLeftMargin" presStyleLbl="node1" presStyleIdx="0" presStyleCnt="2"/>
      <dgm:spPr/>
    </dgm:pt>
    <dgm:pt modelId="{99639660-F717-4251-BBCA-CB5A01645E40}" type="pres">
      <dgm:prSet presAssocID="{1E4BFE7D-C445-41E4-A9A4-458454A10A27}" presName="parentText" presStyleLbl="node1" presStyleIdx="0" presStyleCnt="2" custScaleX="142295" custScaleY="534763" custLinFactY="-100000" custLinFactNeighborX="29439" custLinFactNeighborY="-127656">
        <dgm:presLayoutVars>
          <dgm:chMax val="0"/>
          <dgm:bulletEnabled val="1"/>
        </dgm:presLayoutVars>
      </dgm:prSet>
      <dgm:spPr/>
    </dgm:pt>
    <dgm:pt modelId="{EFC52F5D-B8B4-43F6-9AF5-F7CFC05FC50D}" type="pres">
      <dgm:prSet presAssocID="{1E4BFE7D-C445-41E4-A9A4-458454A10A27}" presName="negativeSpace" presStyleCnt="0"/>
      <dgm:spPr/>
    </dgm:pt>
    <dgm:pt modelId="{3FF55492-0CD0-457D-8116-E349A4769A41}" type="pres">
      <dgm:prSet presAssocID="{1E4BFE7D-C445-41E4-A9A4-458454A10A27}" presName="childText" presStyleLbl="conFgAcc1" presStyleIdx="0" presStyleCnt="2" custAng="0" custScaleY="258042" custLinFactY="12434" custLinFactNeighborX="-254" custLinFactNeighborY="100000">
        <dgm:presLayoutVars>
          <dgm:bulletEnabled val="1"/>
        </dgm:presLayoutVars>
      </dgm:prSet>
      <dgm:spPr/>
      <dgm:t>
        <a:bodyPr/>
        <a:lstStyle/>
        <a:p>
          <a:endParaRPr lang="es-MX"/>
        </a:p>
      </dgm:t>
    </dgm:pt>
    <dgm:pt modelId="{E3093391-0FF4-47ED-8866-DCACE1332555}" type="pres">
      <dgm:prSet presAssocID="{1D591C98-A8DE-48EF-8579-CB8287596D0E}" presName="spaceBetweenRectangles" presStyleCnt="0"/>
      <dgm:spPr/>
    </dgm:pt>
    <dgm:pt modelId="{7957207D-F278-42AB-B6E4-755C576EECF0}" type="pres">
      <dgm:prSet presAssocID="{65E41603-8BBE-49C4-9485-4BF24503C969}" presName="parentLin" presStyleCnt="0"/>
      <dgm:spPr/>
    </dgm:pt>
    <dgm:pt modelId="{A02024B8-2B52-4320-BAFD-022F2E072446}" type="pres">
      <dgm:prSet presAssocID="{65E41603-8BBE-49C4-9485-4BF24503C969}" presName="parentLeftMargin" presStyleLbl="node1" presStyleIdx="0" presStyleCnt="2"/>
      <dgm:spPr/>
      <dgm:t>
        <a:bodyPr/>
        <a:lstStyle/>
        <a:p>
          <a:endParaRPr lang="es-MX"/>
        </a:p>
      </dgm:t>
    </dgm:pt>
    <dgm:pt modelId="{B1C576C7-C394-4FF7-B85A-32636B139BD7}" type="pres">
      <dgm:prSet presAssocID="{65E41603-8BBE-49C4-9485-4BF24503C969}" presName="parentText" presStyleLbl="node1" presStyleIdx="1" presStyleCnt="2" custScaleX="142997" custScaleY="1501777">
        <dgm:presLayoutVars>
          <dgm:chMax val="0"/>
          <dgm:bulletEnabled val="1"/>
        </dgm:presLayoutVars>
      </dgm:prSet>
      <dgm:spPr/>
      <dgm:t>
        <a:bodyPr/>
        <a:lstStyle/>
        <a:p>
          <a:endParaRPr lang="es-MX"/>
        </a:p>
      </dgm:t>
    </dgm:pt>
    <dgm:pt modelId="{3E4A0BB1-1E19-481E-946F-206562F119CE}" type="pres">
      <dgm:prSet presAssocID="{65E41603-8BBE-49C4-9485-4BF24503C969}" presName="negativeSpace" presStyleCnt="0"/>
      <dgm:spPr/>
    </dgm:pt>
    <dgm:pt modelId="{B28F654B-43F6-4C9C-AC96-CEC540C0E08B}" type="pres">
      <dgm:prSet presAssocID="{65E41603-8BBE-49C4-9485-4BF24503C969}" presName="childText" presStyleLbl="conFgAcc1" presStyleIdx="1" presStyleCnt="2">
        <dgm:presLayoutVars>
          <dgm:bulletEnabled val="1"/>
        </dgm:presLayoutVars>
      </dgm:prSet>
      <dgm:spPr/>
    </dgm:pt>
  </dgm:ptLst>
  <dgm:cxnLst>
    <dgm:cxn modelId="{FA3A3F7A-0C6F-4839-AA8F-BA9A0ED1769E}" type="presOf" srcId="{1E4BFE7D-C445-41E4-A9A4-458454A10A27}" destId="{19672C97-4653-418E-AE8C-DC0334A7C45B}" srcOrd="0" destOrd="0" presId="urn:microsoft.com/office/officeart/2005/8/layout/list1"/>
    <dgm:cxn modelId="{092D065E-E1C6-4936-8DC5-9EC45226E9BA}" srcId="{8AC07502-67FA-45FE-9D10-4AB4EAED285E}" destId="{1E4BFE7D-C445-41E4-A9A4-458454A10A27}" srcOrd="0" destOrd="0" parTransId="{2CB97D75-B204-4B92-8F63-EC331394DA24}" sibTransId="{1D591C98-A8DE-48EF-8579-CB8287596D0E}"/>
    <dgm:cxn modelId="{9B82B2CA-F6D9-44CC-9710-9E9DCB2BD6BB}" type="presOf" srcId="{1E4BFE7D-C445-41E4-A9A4-458454A10A27}" destId="{99639660-F717-4251-BBCA-CB5A01645E40}" srcOrd="1" destOrd="0" presId="urn:microsoft.com/office/officeart/2005/8/layout/list1"/>
    <dgm:cxn modelId="{C37E06CB-89EB-4689-9160-13638F2A3B48}" type="presOf" srcId="{65E41603-8BBE-49C4-9485-4BF24503C969}" destId="{B1C576C7-C394-4FF7-B85A-32636B139BD7}" srcOrd="1" destOrd="0" presId="urn:microsoft.com/office/officeart/2005/8/layout/list1"/>
    <dgm:cxn modelId="{2AED9F19-CE5F-4249-BFC7-F083710FB2B1}" srcId="{8AC07502-67FA-45FE-9D10-4AB4EAED285E}" destId="{65E41603-8BBE-49C4-9485-4BF24503C969}" srcOrd="1" destOrd="0" parTransId="{591C67BA-B045-4597-886F-1C3D7B3850B0}" sibTransId="{D25022C5-C004-4EB8-9EFE-17CEB44C69C5}"/>
    <dgm:cxn modelId="{B1CE6CA8-08EB-4C78-8740-27945F17E704}" type="presOf" srcId="{8AC07502-67FA-45FE-9D10-4AB4EAED285E}" destId="{3B2D9CF4-8990-444D-8FB9-D4C3C4DA934B}" srcOrd="0" destOrd="0" presId="urn:microsoft.com/office/officeart/2005/8/layout/list1"/>
    <dgm:cxn modelId="{E0B5B12D-CB0A-4BAA-8F75-1C32E1A8DA30}" type="presOf" srcId="{65E41603-8BBE-49C4-9485-4BF24503C969}" destId="{A02024B8-2B52-4320-BAFD-022F2E072446}" srcOrd="0" destOrd="0" presId="urn:microsoft.com/office/officeart/2005/8/layout/list1"/>
    <dgm:cxn modelId="{6138C004-6F45-4358-A8A2-421FA34A979C}" type="presParOf" srcId="{3B2D9CF4-8990-444D-8FB9-D4C3C4DA934B}" destId="{2B84AAAF-03C3-4D9A-9DD5-5C4586F92A48}" srcOrd="0" destOrd="0" presId="urn:microsoft.com/office/officeart/2005/8/layout/list1"/>
    <dgm:cxn modelId="{E61E4373-C971-491B-B922-7C8CB3CF1161}" type="presParOf" srcId="{2B84AAAF-03C3-4D9A-9DD5-5C4586F92A48}" destId="{19672C97-4653-418E-AE8C-DC0334A7C45B}" srcOrd="0" destOrd="0" presId="urn:microsoft.com/office/officeart/2005/8/layout/list1"/>
    <dgm:cxn modelId="{7F05E199-3A4E-46C7-911B-ABCBCBE62F44}" type="presParOf" srcId="{2B84AAAF-03C3-4D9A-9DD5-5C4586F92A48}" destId="{99639660-F717-4251-BBCA-CB5A01645E40}" srcOrd="1" destOrd="0" presId="urn:microsoft.com/office/officeart/2005/8/layout/list1"/>
    <dgm:cxn modelId="{3E9E842D-E54C-4B75-9C88-07D4F9C9C3E5}" type="presParOf" srcId="{3B2D9CF4-8990-444D-8FB9-D4C3C4DA934B}" destId="{EFC52F5D-B8B4-43F6-9AF5-F7CFC05FC50D}" srcOrd="1" destOrd="0" presId="urn:microsoft.com/office/officeart/2005/8/layout/list1"/>
    <dgm:cxn modelId="{4740F8CE-0355-4401-939D-1F1A85793063}" type="presParOf" srcId="{3B2D9CF4-8990-444D-8FB9-D4C3C4DA934B}" destId="{3FF55492-0CD0-457D-8116-E349A4769A41}" srcOrd="2" destOrd="0" presId="urn:microsoft.com/office/officeart/2005/8/layout/list1"/>
    <dgm:cxn modelId="{D7A5E55D-7DBB-46D8-ADE8-1DA292DF1CB1}" type="presParOf" srcId="{3B2D9CF4-8990-444D-8FB9-D4C3C4DA934B}" destId="{E3093391-0FF4-47ED-8866-DCACE1332555}" srcOrd="3" destOrd="0" presId="urn:microsoft.com/office/officeart/2005/8/layout/list1"/>
    <dgm:cxn modelId="{104573E8-09A1-45A7-B1C6-17349E41ECF0}" type="presParOf" srcId="{3B2D9CF4-8990-444D-8FB9-D4C3C4DA934B}" destId="{7957207D-F278-42AB-B6E4-755C576EECF0}" srcOrd="4" destOrd="0" presId="urn:microsoft.com/office/officeart/2005/8/layout/list1"/>
    <dgm:cxn modelId="{FFDB8F62-8397-4F2D-B3F8-78608A304ACE}" type="presParOf" srcId="{7957207D-F278-42AB-B6E4-755C576EECF0}" destId="{A02024B8-2B52-4320-BAFD-022F2E072446}" srcOrd="0" destOrd="0" presId="urn:microsoft.com/office/officeart/2005/8/layout/list1"/>
    <dgm:cxn modelId="{136CBA3B-5451-475B-AC25-E9D7A3CE3AA5}" type="presParOf" srcId="{7957207D-F278-42AB-B6E4-755C576EECF0}" destId="{B1C576C7-C394-4FF7-B85A-32636B139BD7}" srcOrd="1" destOrd="0" presId="urn:microsoft.com/office/officeart/2005/8/layout/list1"/>
    <dgm:cxn modelId="{5865EE70-314A-46E9-8C6B-82B19E77A8FC}" type="presParOf" srcId="{3B2D9CF4-8990-444D-8FB9-D4C3C4DA934B}" destId="{3E4A0BB1-1E19-481E-946F-206562F119CE}" srcOrd="5" destOrd="0" presId="urn:microsoft.com/office/officeart/2005/8/layout/list1"/>
    <dgm:cxn modelId="{842D6DC3-8895-48C6-BE3B-2BF746E30D19}" type="presParOf" srcId="{3B2D9CF4-8990-444D-8FB9-D4C3C4DA934B}" destId="{B28F654B-43F6-4C9C-AC96-CEC540C0E08B}" srcOrd="6"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206DA2C-1706-463E-A603-33BED4A4345A}" type="doc">
      <dgm:prSet loTypeId="urn:microsoft.com/office/officeart/2005/8/layout/vList2" loCatId="list" qsTypeId="urn:microsoft.com/office/officeart/2005/8/quickstyle/3d1" qsCatId="3D" csTypeId="urn:microsoft.com/office/officeart/2005/8/colors/accent5_2" csCatId="accent5" phldr="1"/>
      <dgm:spPr/>
      <dgm:t>
        <a:bodyPr/>
        <a:lstStyle/>
        <a:p>
          <a:endParaRPr lang="es-MX"/>
        </a:p>
      </dgm:t>
    </dgm:pt>
    <dgm:pt modelId="{80AB1F03-C531-47E8-A22E-EAC5666E05B2}">
      <dgm:prSet/>
      <dgm:spPr>
        <a:solidFill>
          <a:srgbClr val="92D050"/>
        </a:solidFill>
      </dgm:spPr>
      <dgm:t>
        <a:bodyPr/>
        <a:lstStyle/>
        <a:p>
          <a:pPr rtl="0"/>
          <a:r>
            <a:rPr lang="es-MX" dirty="0" smtClean="0"/>
            <a:t>DERECHOS</a:t>
          </a:r>
          <a:endParaRPr lang="es-MX" dirty="0"/>
        </a:p>
      </dgm:t>
    </dgm:pt>
    <dgm:pt modelId="{2A487192-C4E8-46D8-91D4-3F4AC78071A8}" type="parTrans" cxnId="{9D21503D-1B3E-4ABE-A586-51B193D63327}">
      <dgm:prSet/>
      <dgm:spPr/>
      <dgm:t>
        <a:bodyPr/>
        <a:lstStyle/>
        <a:p>
          <a:endParaRPr lang="es-MX"/>
        </a:p>
      </dgm:t>
    </dgm:pt>
    <dgm:pt modelId="{542D7180-1C38-411E-9953-CBDEE2864F71}" type="sibTrans" cxnId="{9D21503D-1B3E-4ABE-A586-51B193D63327}">
      <dgm:prSet/>
      <dgm:spPr/>
      <dgm:t>
        <a:bodyPr/>
        <a:lstStyle/>
        <a:p>
          <a:endParaRPr lang="es-MX"/>
        </a:p>
      </dgm:t>
    </dgm:pt>
    <dgm:pt modelId="{2465A9CD-8E11-45C9-994D-5E607D2CFC40}" type="pres">
      <dgm:prSet presAssocID="{D206DA2C-1706-463E-A603-33BED4A4345A}" presName="linear" presStyleCnt="0">
        <dgm:presLayoutVars>
          <dgm:animLvl val="lvl"/>
          <dgm:resizeHandles val="exact"/>
        </dgm:presLayoutVars>
      </dgm:prSet>
      <dgm:spPr/>
      <dgm:t>
        <a:bodyPr/>
        <a:lstStyle/>
        <a:p>
          <a:endParaRPr lang="es-ES"/>
        </a:p>
      </dgm:t>
    </dgm:pt>
    <dgm:pt modelId="{B6336955-DEE1-4860-AA9C-E7FAAA5E49A7}" type="pres">
      <dgm:prSet presAssocID="{80AB1F03-C531-47E8-A22E-EAC5666E05B2}" presName="parentText" presStyleLbl="node1" presStyleIdx="0" presStyleCnt="1">
        <dgm:presLayoutVars>
          <dgm:chMax val="0"/>
          <dgm:bulletEnabled val="1"/>
        </dgm:presLayoutVars>
      </dgm:prSet>
      <dgm:spPr/>
      <dgm:t>
        <a:bodyPr/>
        <a:lstStyle/>
        <a:p>
          <a:endParaRPr lang="es-MX"/>
        </a:p>
      </dgm:t>
    </dgm:pt>
  </dgm:ptLst>
  <dgm:cxnLst>
    <dgm:cxn modelId="{4057AA14-0862-4146-BC1C-B82928B5506E}" type="presOf" srcId="{D206DA2C-1706-463E-A603-33BED4A4345A}" destId="{2465A9CD-8E11-45C9-994D-5E607D2CFC40}" srcOrd="0" destOrd="0" presId="urn:microsoft.com/office/officeart/2005/8/layout/vList2"/>
    <dgm:cxn modelId="{9D21503D-1B3E-4ABE-A586-51B193D63327}" srcId="{D206DA2C-1706-463E-A603-33BED4A4345A}" destId="{80AB1F03-C531-47E8-A22E-EAC5666E05B2}" srcOrd="0" destOrd="0" parTransId="{2A487192-C4E8-46D8-91D4-3F4AC78071A8}" sibTransId="{542D7180-1C38-411E-9953-CBDEE2864F71}"/>
    <dgm:cxn modelId="{EAA3535E-D0CA-43A5-9D96-5CB519EC87AA}" type="presOf" srcId="{80AB1F03-C531-47E8-A22E-EAC5666E05B2}" destId="{B6336955-DEE1-4860-AA9C-E7FAAA5E49A7}" srcOrd="0" destOrd="0" presId="urn:microsoft.com/office/officeart/2005/8/layout/vList2"/>
    <dgm:cxn modelId="{C3D072AD-FD59-476E-8ED0-5F3C595B269C}" type="presParOf" srcId="{2465A9CD-8E11-45C9-994D-5E607D2CFC40}" destId="{B6336955-DEE1-4860-AA9C-E7FAAA5E49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8AC07502-67FA-45FE-9D10-4AB4EAED285E}" type="doc">
      <dgm:prSet loTypeId="urn:microsoft.com/office/officeart/2005/8/layout/list1" loCatId="list" qsTypeId="urn:microsoft.com/office/officeart/2005/8/quickstyle/3d2" qsCatId="3D" csTypeId="urn:microsoft.com/office/officeart/2005/8/colors/colorful2" csCatId="colorful" phldr="1"/>
      <dgm:spPr/>
      <dgm:t>
        <a:bodyPr/>
        <a:lstStyle/>
        <a:p>
          <a:endParaRPr lang="es-MX"/>
        </a:p>
      </dgm:t>
    </dgm:pt>
    <dgm:pt modelId="{E1F331A3-622F-48EA-869B-EA8A618C4FE3}">
      <dgm:prSet phldrT="[Texto]" custT="1"/>
      <dgm:spPr>
        <a:solidFill>
          <a:schemeClr val="accent1">
            <a:lumMod val="40000"/>
            <a:lumOff val="60000"/>
          </a:schemeClr>
        </a:solidFill>
      </dgm:spPr>
      <dgm:t>
        <a:bodyPr/>
        <a:lstStyle/>
        <a:p>
          <a:r>
            <a:rPr lang="es-MX" sz="1400" dirty="0" smtClean="0">
              <a:solidFill>
                <a:schemeClr val="tx1"/>
              </a:solidFill>
            </a:rPr>
            <a:t>Según el CFF  son las contribuciones establecidas en ley por el uso o aprovechamiento de los bienes del dominio público de la nación, así como por recibir servicios que presta el Estado en sus funciones de derecho público, excepto cuando se presten por organismos descentralizados u organismos desconcentrados.</a:t>
          </a:r>
          <a:endParaRPr lang="es-MX" sz="1400" dirty="0">
            <a:solidFill>
              <a:schemeClr val="tx1"/>
            </a:solidFill>
          </a:endParaRPr>
        </a:p>
      </dgm:t>
    </dgm:pt>
    <dgm:pt modelId="{0891D004-1312-4C1F-A2BA-B7252DB49C96}" type="parTrans" cxnId="{BD4BB33E-2EB3-43C7-8F3D-58B05C5510CC}">
      <dgm:prSet/>
      <dgm:spPr/>
      <dgm:t>
        <a:bodyPr/>
        <a:lstStyle/>
        <a:p>
          <a:endParaRPr lang="es-MX"/>
        </a:p>
      </dgm:t>
    </dgm:pt>
    <dgm:pt modelId="{C27EAC99-57F5-468D-9FAF-11BA944CDEA1}" type="sibTrans" cxnId="{BD4BB33E-2EB3-43C7-8F3D-58B05C5510CC}">
      <dgm:prSet/>
      <dgm:spPr/>
      <dgm:t>
        <a:bodyPr/>
        <a:lstStyle/>
        <a:p>
          <a:endParaRPr lang="es-MX"/>
        </a:p>
      </dgm:t>
    </dgm:pt>
    <dgm:pt modelId="{35E0BF69-FB1C-492E-BFA3-94E5AE7F113F}">
      <dgm:prSet/>
      <dgm:spPr/>
      <dgm:t>
        <a:bodyPr/>
        <a:lstStyle/>
        <a:p>
          <a:r>
            <a:rPr lang="es-MX" dirty="0" smtClean="0"/>
            <a:t>Sus objetivos son :</a:t>
          </a:r>
          <a:endParaRPr lang="es-MX" dirty="0"/>
        </a:p>
      </dgm:t>
    </dgm:pt>
    <dgm:pt modelId="{4C222D0C-CCDA-405C-BAC2-3E70966040DA}" type="parTrans" cxnId="{DA49843A-DAC4-4059-967E-B9EE8A4CFD3D}">
      <dgm:prSet/>
      <dgm:spPr/>
      <dgm:t>
        <a:bodyPr/>
        <a:lstStyle/>
        <a:p>
          <a:endParaRPr lang="es-MX"/>
        </a:p>
      </dgm:t>
    </dgm:pt>
    <dgm:pt modelId="{ABE03FE7-3603-491A-84EE-EF8D0414015C}" type="sibTrans" cxnId="{DA49843A-DAC4-4059-967E-B9EE8A4CFD3D}">
      <dgm:prSet/>
      <dgm:spPr/>
      <dgm:t>
        <a:bodyPr/>
        <a:lstStyle/>
        <a:p>
          <a:endParaRPr lang="es-MX"/>
        </a:p>
      </dgm:t>
    </dgm:pt>
    <dgm:pt modelId="{BC7CFE22-549B-480A-9201-7A59D0F5C11F}">
      <dgm:prSet/>
      <dgm:spPr/>
      <dgm:t>
        <a:bodyPr/>
        <a:lstStyle/>
        <a:p>
          <a:r>
            <a:rPr lang="es-MX" i="1" smtClean="0"/>
            <a:t>El uso o aprovechamiento de los bienes de dominio público; por ejemplo; la explotación de los bosques.</a:t>
          </a:r>
          <a:endParaRPr lang="es-MX"/>
        </a:p>
      </dgm:t>
    </dgm:pt>
    <dgm:pt modelId="{0DC1AC3D-FC2F-4B40-A30E-14E5A98F689C}" type="parTrans" cxnId="{E99A1F61-7FB5-4C82-A6B3-3EE004A7DD5F}">
      <dgm:prSet/>
      <dgm:spPr/>
      <dgm:t>
        <a:bodyPr/>
        <a:lstStyle/>
        <a:p>
          <a:endParaRPr lang="es-MX"/>
        </a:p>
      </dgm:t>
    </dgm:pt>
    <dgm:pt modelId="{687B0F3C-F9C2-4351-AE59-90372396198A}" type="sibTrans" cxnId="{E99A1F61-7FB5-4C82-A6B3-3EE004A7DD5F}">
      <dgm:prSet/>
      <dgm:spPr/>
      <dgm:t>
        <a:bodyPr/>
        <a:lstStyle/>
        <a:p>
          <a:endParaRPr lang="es-MX"/>
        </a:p>
      </dgm:t>
    </dgm:pt>
    <dgm:pt modelId="{54CC4D3B-8682-444E-B9D0-9394E1F186D5}">
      <dgm:prSet/>
      <dgm:spPr/>
      <dgm:t>
        <a:bodyPr/>
        <a:lstStyle/>
        <a:p>
          <a:r>
            <a:rPr lang="es-MX" i="1" smtClean="0"/>
            <a:t>Por recibir servicios que presta el Estado en funciones de derecho público; por ejemplo la expedición de pasaportes.</a:t>
          </a:r>
          <a:endParaRPr lang="es-MX"/>
        </a:p>
      </dgm:t>
    </dgm:pt>
    <dgm:pt modelId="{594F8D41-2E1D-48DC-86E6-4E2C19AD6A96}" type="parTrans" cxnId="{6B6D3975-71C4-400C-A08E-45DAD1194D22}">
      <dgm:prSet/>
      <dgm:spPr/>
      <dgm:t>
        <a:bodyPr/>
        <a:lstStyle/>
        <a:p>
          <a:endParaRPr lang="es-MX"/>
        </a:p>
      </dgm:t>
    </dgm:pt>
    <dgm:pt modelId="{1599F1C9-0FEB-48BC-BB3F-3DB428430D56}" type="sibTrans" cxnId="{6B6D3975-71C4-400C-A08E-45DAD1194D22}">
      <dgm:prSet/>
      <dgm:spPr/>
      <dgm:t>
        <a:bodyPr/>
        <a:lstStyle/>
        <a:p>
          <a:endParaRPr lang="es-MX"/>
        </a:p>
      </dgm:t>
    </dgm:pt>
    <dgm:pt modelId="{A18C5013-0CD4-4D3D-8737-EA0828D08E23}">
      <dgm:prSet/>
      <dgm:spPr/>
      <dgm:t>
        <a:bodyPr/>
        <a:lstStyle/>
        <a:p>
          <a:r>
            <a:rPr lang="es-MX" i="1" dirty="0" smtClean="0"/>
            <a:t>Las contribuciones a cargo de organismos públicos  descentralizados por prestar servicios exclusivos del Estado; por ejemplo, el uso del agua, </a:t>
          </a:r>
          <a:r>
            <a:rPr lang="es-MX" dirty="0" smtClean="0"/>
            <a:t>el registro civil, la expedición de licencias para conducir, el aprovechamiento de los bosques, el uso de las carreteras (autopistas)</a:t>
          </a:r>
          <a:endParaRPr lang="es-MX" dirty="0"/>
        </a:p>
      </dgm:t>
    </dgm:pt>
    <dgm:pt modelId="{09460AD2-0F1E-4296-8C65-57AD53E7789A}" type="parTrans" cxnId="{FA278F55-B81D-4908-ACC6-1B90533EDF8F}">
      <dgm:prSet/>
      <dgm:spPr/>
      <dgm:t>
        <a:bodyPr/>
        <a:lstStyle/>
        <a:p>
          <a:endParaRPr lang="es-MX"/>
        </a:p>
      </dgm:t>
    </dgm:pt>
    <dgm:pt modelId="{0386F7BF-BBCF-4339-8B13-44AA806D3C31}" type="sibTrans" cxnId="{FA278F55-B81D-4908-ACC6-1B90533EDF8F}">
      <dgm:prSet/>
      <dgm:spPr/>
      <dgm:t>
        <a:bodyPr/>
        <a:lstStyle/>
        <a:p>
          <a:endParaRPr lang="es-MX"/>
        </a:p>
      </dgm:t>
    </dgm:pt>
    <dgm:pt modelId="{3B2D9CF4-8990-444D-8FB9-D4C3C4DA934B}" type="pres">
      <dgm:prSet presAssocID="{8AC07502-67FA-45FE-9D10-4AB4EAED285E}" presName="linear" presStyleCnt="0">
        <dgm:presLayoutVars>
          <dgm:dir/>
          <dgm:animLvl val="lvl"/>
          <dgm:resizeHandles val="exact"/>
        </dgm:presLayoutVars>
      </dgm:prSet>
      <dgm:spPr/>
      <dgm:t>
        <a:bodyPr/>
        <a:lstStyle/>
        <a:p>
          <a:endParaRPr lang="es-ES"/>
        </a:p>
      </dgm:t>
    </dgm:pt>
    <dgm:pt modelId="{B01045E1-DE19-44B4-A2DD-E4282C0BF2FD}" type="pres">
      <dgm:prSet presAssocID="{E1F331A3-622F-48EA-869B-EA8A618C4FE3}" presName="parentLin" presStyleCnt="0"/>
      <dgm:spPr/>
    </dgm:pt>
    <dgm:pt modelId="{46576820-99BB-4BD0-B38F-6019B9F52308}" type="pres">
      <dgm:prSet presAssocID="{E1F331A3-622F-48EA-869B-EA8A618C4FE3}" presName="parentLeftMargin" presStyleLbl="node1" presStyleIdx="0" presStyleCnt="2"/>
      <dgm:spPr/>
      <dgm:t>
        <a:bodyPr/>
        <a:lstStyle/>
        <a:p>
          <a:endParaRPr lang="es-ES"/>
        </a:p>
      </dgm:t>
    </dgm:pt>
    <dgm:pt modelId="{774287AA-8040-4FB6-81EF-424CCC4F2AF8}" type="pres">
      <dgm:prSet presAssocID="{E1F331A3-622F-48EA-869B-EA8A618C4FE3}" presName="parentText" presStyleLbl="node1" presStyleIdx="0" presStyleCnt="2" custScaleX="142997" custScaleY="391065" custLinFactNeighborX="-100000" custLinFactNeighborY="10443">
        <dgm:presLayoutVars>
          <dgm:chMax val="0"/>
          <dgm:bulletEnabled val="1"/>
        </dgm:presLayoutVars>
      </dgm:prSet>
      <dgm:spPr/>
      <dgm:t>
        <a:bodyPr/>
        <a:lstStyle/>
        <a:p>
          <a:endParaRPr lang="es-MX"/>
        </a:p>
      </dgm:t>
    </dgm:pt>
    <dgm:pt modelId="{270BBDCB-C341-4D4F-BE37-82EA192D21A4}" type="pres">
      <dgm:prSet presAssocID="{E1F331A3-622F-48EA-869B-EA8A618C4FE3}" presName="negativeSpace" presStyleCnt="0"/>
      <dgm:spPr/>
    </dgm:pt>
    <dgm:pt modelId="{691AF9E3-6389-45EC-97D2-6C52CA51B973}" type="pres">
      <dgm:prSet presAssocID="{E1F331A3-622F-48EA-869B-EA8A618C4FE3}" presName="childText" presStyleLbl="conFgAcc1" presStyleIdx="0" presStyleCnt="2" custLinFactY="-100000" custLinFactNeighborX="-340" custLinFactNeighborY="-147426">
        <dgm:presLayoutVars>
          <dgm:bulletEnabled val="1"/>
        </dgm:presLayoutVars>
      </dgm:prSet>
      <dgm:spPr/>
    </dgm:pt>
    <dgm:pt modelId="{041E58A2-5A18-4DF8-B46A-6BE4741BEAF5}" type="pres">
      <dgm:prSet presAssocID="{C27EAC99-57F5-468D-9FAF-11BA944CDEA1}" presName="spaceBetweenRectangles" presStyleCnt="0"/>
      <dgm:spPr/>
    </dgm:pt>
    <dgm:pt modelId="{C1DE3C1C-B3A4-490F-8A40-A87EC940FAA0}" type="pres">
      <dgm:prSet presAssocID="{35E0BF69-FB1C-492E-BFA3-94E5AE7F113F}" presName="parentLin" presStyleCnt="0"/>
      <dgm:spPr/>
    </dgm:pt>
    <dgm:pt modelId="{EEC310C5-FBE3-4C93-9422-077C7931C771}" type="pres">
      <dgm:prSet presAssocID="{35E0BF69-FB1C-492E-BFA3-94E5AE7F113F}" presName="parentLeftMargin" presStyleLbl="node1" presStyleIdx="0" presStyleCnt="2"/>
      <dgm:spPr/>
    </dgm:pt>
    <dgm:pt modelId="{4418C2AE-8A65-4216-87D5-D0C46873E835}" type="pres">
      <dgm:prSet presAssocID="{35E0BF69-FB1C-492E-BFA3-94E5AE7F113F}" presName="parentText" presStyleLbl="node1" presStyleIdx="1" presStyleCnt="2">
        <dgm:presLayoutVars>
          <dgm:chMax val="0"/>
          <dgm:bulletEnabled val="1"/>
        </dgm:presLayoutVars>
      </dgm:prSet>
      <dgm:spPr/>
    </dgm:pt>
    <dgm:pt modelId="{29BA5165-DBF1-4210-9A15-94D42C05081B}" type="pres">
      <dgm:prSet presAssocID="{35E0BF69-FB1C-492E-BFA3-94E5AE7F113F}" presName="negativeSpace" presStyleCnt="0"/>
      <dgm:spPr/>
    </dgm:pt>
    <dgm:pt modelId="{217C9016-8A6F-4D09-A524-29BCB307DE91}" type="pres">
      <dgm:prSet presAssocID="{35E0BF69-FB1C-492E-BFA3-94E5AE7F113F}" presName="childText" presStyleLbl="conFgAcc1" presStyleIdx="1" presStyleCnt="2">
        <dgm:presLayoutVars>
          <dgm:bulletEnabled val="1"/>
        </dgm:presLayoutVars>
      </dgm:prSet>
      <dgm:spPr/>
      <dgm:t>
        <a:bodyPr/>
        <a:lstStyle/>
        <a:p>
          <a:endParaRPr lang="es-MX"/>
        </a:p>
      </dgm:t>
    </dgm:pt>
  </dgm:ptLst>
  <dgm:cxnLst>
    <dgm:cxn modelId="{C3B30DB6-229C-4B38-B727-45EABAB9D863}" type="presOf" srcId="{35E0BF69-FB1C-492E-BFA3-94E5AE7F113F}" destId="{4418C2AE-8A65-4216-87D5-D0C46873E835}" srcOrd="1" destOrd="0" presId="urn:microsoft.com/office/officeart/2005/8/layout/list1"/>
    <dgm:cxn modelId="{41F3C97B-6685-4DB6-99D6-4339B01F87F8}" type="presOf" srcId="{A18C5013-0CD4-4D3D-8737-EA0828D08E23}" destId="{217C9016-8A6F-4D09-A524-29BCB307DE91}" srcOrd="0" destOrd="2" presId="urn:microsoft.com/office/officeart/2005/8/layout/list1"/>
    <dgm:cxn modelId="{8F68EF87-5F67-4513-8039-4CB638768CD7}" type="presOf" srcId="{8AC07502-67FA-45FE-9D10-4AB4EAED285E}" destId="{3B2D9CF4-8990-444D-8FB9-D4C3C4DA934B}" srcOrd="0" destOrd="0" presId="urn:microsoft.com/office/officeart/2005/8/layout/list1"/>
    <dgm:cxn modelId="{9FB27BA8-66A5-414A-9419-FFB24E9EEF32}" type="presOf" srcId="{35E0BF69-FB1C-492E-BFA3-94E5AE7F113F}" destId="{EEC310C5-FBE3-4C93-9422-077C7931C771}" srcOrd="0" destOrd="0" presId="urn:microsoft.com/office/officeart/2005/8/layout/list1"/>
    <dgm:cxn modelId="{DA3468F8-9707-4153-929D-5D77522789A4}" type="presOf" srcId="{E1F331A3-622F-48EA-869B-EA8A618C4FE3}" destId="{774287AA-8040-4FB6-81EF-424CCC4F2AF8}" srcOrd="1" destOrd="0" presId="urn:microsoft.com/office/officeart/2005/8/layout/list1"/>
    <dgm:cxn modelId="{08718CA2-38A9-4912-9A84-66D94D2B316A}" type="presOf" srcId="{BC7CFE22-549B-480A-9201-7A59D0F5C11F}" destId="{217C9016-8A6F-4D09-A524-29BCB307DE91}" srcOrd="0" destOrd="0" presId="urn:microsoft.com/office/officeart/2005/8/layout/list1"/>
    <dgm:cxn modelId="{6B6D3975-71C4-400C-A08E-45DAD1194D22}" srcId="{35E0BF69-FB1C-492E-BFA3-94E5AE7F113F}" destId="{54CC4D3B-8682-444E-B9D0-9394E1F186D5}" srcOrd="1" destOrd="0" parTransId="{594F8D41-2E1D-48DC-86E6-4E2C19AD6A96}" sibTransId="{1599F1C9-0FEB-48BC-BB3F-3DB428430D56}"/>
    <dgm:cxn modelId="{DA49843A-DAC4-4059-967E-B9EE8A4CFD3D}" srcId="{8AC07502-67FA-45FE-9D10-4AB4EAED285E}" destId="{35E0BF69-FB1C-492E-BFA3-94E5AE7F113F}" srcOrd="1" destOrd="0" parTransId="{4C222D0C-CCDA-405C-BAC2-3E70966040DA}" sibTransId="{ABE03FE7-3603-491A-84EE-EF8D0414015C}"/>
    <dgm:cxn modelId="{FA278F55-B81D-4908-ACC6-1B90533EDF8F}" srcId="{35E0BF69-FB1C-492E-BFA3-94E5AE7F113F}" destId="{A18C5013-0CD4-4D3D-8737-EA0828D08E23}" srcOrd="2" destOrd="0" parTransId="{09460AD2-0F1E-4296-8C65-57AD53E7789A}" sibTransId="{0386F7BF-BBCF-4339-8B13-44AA806D3C31}"/>
    <dgm:cxn modelId="{D4D2DA47-DE28-47F8-A307-CC7B12CFF422}" type="presOf" srcId="{54CC4D3B-8682-444E-B9D0-9394E1F186D5}" destId="{217C9016-8A6F-4D09-A524-29BCB307DE91}" srcOrd="0" destOrd="1" presId="urn:microsoft.com/office/officeart/2005/8/layout/list1"/>
    <dgm:cxn modelId="{E99A1F61-7FB5-4C82-A6B3-3EE004A7DD5F}" srcId="{35E0BF69-FB1C-492E-BFA3-94E5AE7F113F}" destId="{BC7CFE22-549B-480A-9201-7A59D0F5C11F}" srcOrd="0" destOrd="0" parTransId="{0DC1AC3D-FC2F-4B40-A30E-14E5A98F689C}" sibTransId="{687B0F3C-F9C2-4351-AE59-90372396198A}"/>
    <dgm:cxn modelId="{BD4BB33E-2EB3-43C7-8F3D-58B05C5510CC}" srcId="{8AC07502-67FA-45FE-9D10-4AB4EAED285E}" destId="{E1F331A3-622F-48EA-869B-EA8A618C4FE3}" srcOrd="0" destOrd="0" parTransId="{0891D004-1312-4C1F-A2BA-B7252DB49C96}" sibTransId="{C27EAC99-57F5-468D-9FAF-11BA944CDEA1}"/>
    <dgm:cxn modelId="{8239B93F-BFDC-4207-8BFB-69FB1FCE879F}" type="presOf" srcId="{E1F331A3-622F-48EA-869B-EA8A618C4FE3}" destId="{46576820-99BB-4BD0-B38F-6019B9F52308}" srcOrd="0" destOrd="0" presId="urn:microsoft.com/office/officeart/2005/8/layout/list1"/>
    <dgm:cxn modelId="{B13A51C8-5579-406F-B04E-C6736528B536}" type="presParOf" srcId="{3B2D9CF4-8990-444D-8FB9-D4C3C4DA934B}" destId="{B01045E1-DE19-44B4-A2DD-E4282C0BF2FD}" srcOrd="0" destOrd="0" presId="urn:microsoft.com/office/officeart/2005/8/layout/list1"/>
    <dgm:cxn modelId="{E178920B-1160-42DC-9308-9958B69E8F4A}" type="presParOf" srcId="{B01045E1-DE19-44B4-A2DD-E4282C0BF2FD}" destId="{46576820-99BB-4BD0-B38F-6019B9F52308}" srcOrd="0" destOrd="0" presId="urn:microsoft.com/office/officeart/2005/8/layout/list1"/>
    <dgm:cxn modelId="{7427F842-E180-4BA4-A3C2-49F9E1FEE568}" type="presParOf" srcId="{B01045E1-DE19-44B4-A2DD-E4282C0BF2FD}" destId="{774287AA-8040-4FB6-81EF-424CCC4F2AF8}" srcOrd="1" destOrd="0" presId="urn:microsoft.com/office/officeart/2005/8/layout/list1"/>
    <dgm:cxn modelId="{78D73C1D-6623-495D-B6A3-524849E29B66}" type="presParOf" srcId="{3B2D9CF4-8990-444D-8FB9-D4C3C4DA934B}" destId="{270BBDCB-C341-4D4F-BE37-82EA192D21A4}" srcOrd="1" destOrd="0" presId="urn:microsoft.com/office/officeart/2005/8/layout/list1"/>
    <dgm:cxn modelId="{922D2043-08E6-4D2E-BEFB-BD380FFF7AAC}" type="presParOf" srcId="{3B2D9CF4-8990-444D-8FB9-D4C3C4DA934B}" destId="{691AF9E3-6389-45EC-97D2-6C52CA51B973}" srcOrd="2" destOrd="0" presId="urn:microsoft.com/office/officeart/2005/8/layout/list1"/>
    <dgm:cxn modelId="{CD3A1AB5-F3AB-4DC1-B74E-1966D819DDD7}" type="presParOf" srcId="{3B2D9CF4-8990-444D-8FB9-D4C3C4DA934B}" destId="{041E58A2-5A18-4DF8-B46A-6BE4741BEAF5}" srcOrd="3" destOrd="0" presId="urn:microsoft.com/office/officeart/2005/8/layout/list1"/>
    <dgm:cxn modelId="{0552DD2A-C004-4F17-AD67-DEAF779BEB32}" type="presParOf" srcId="{3B2D9CF4-8990-444D-8FB9-D4C3C4DA934B}" destId="{C1DE3C1C-B3A4-490F-8A40-A87EC940FAA0}" srcOrd="4" destOrd="0" presId="urn:microsoft.com/office/officeart/2005/8/layout/list1"/>
    <dgm:cxn modelId="{04F6BA83-91BB-4926-BDFE-921F8CFBBB34}" type="presParOf" srcId="{C1DE3C1C-B3A4-490F-8A40-A87EC940FAA0}" destId="{EEC310C5-FBE3-4C93-9422-077C7931C771}" srcOrd="0" destOrd="0" presId="urn:microsoft.com/office/officeart/2005/8/layout/list1"/>
    <dgm:cxn modelId="{C7032C78-E144-49B9-9EFE-21B74C82EEB4}" type="presParOf" srcId="{C1DE3C1C-B3A4-490F-8A40-A87EC940FAA0}" destId="{4418C2AE-8A65-4216-87D5-D0C46873E835}" srcOrd="1" destOrd="0" presId="urn:microsoft.com/office/officeart/2005/8/layout/list1"/>
    <dgm:cxn modelId="{DE1B08B1-2CA1-47CE-86D7-3C5CAF450D81}" type="presParOf" srcId="{3B2D9CF4-8990-444D-8FB9-D4C3C4DA934B}" destId="{29BA5165-DBF1-4210-9A15-94D42C05081B}" srcOrd="5" destOrd="0" presId="urn:microsoft.com/office/officeart/2005/8/layout/list1"/>
    <dgm:cxn modelId="{1A269FDA-5B5D-4020-9C87-833275D84AEE}" type="presParOf" srcId="{3B2D9CF4-8990-444D-8FB9-D4C3C4DA934B}" destId="{217C9016-8A6F-4D09-A524-29BCB307DE91}" srcOrd="6"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400" dirty="0" smtClean="0"/>
            <a:t>INGRESOS </a:t>
          </a:r>
        </a:p>
        <a:p>
          <a:r>
            <a:rPr lang="es-ES" sz="2400" dirty="0" smtClean="0"/>
            <a:t>FINANCIEROS </a:t>
          </a:r>
          <a:endParaRPr lang="es-MX" sz="24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2400" dirty="0" smtClean="0"/>
            <a:t>Son aquellos que percibe el ente público acudiendo a fuentes económicas que son diferentes a las propiamente tributarias, como los ingresos provenientes de las utilidades o ganancias generadas por las empresas del Estado; por la explotación de los bienes del propio ente público;  los ingresos por emisión o conversión de moneda; por los servicios personales prestados por los gobernados al ente púbico no retribuidos; los ingresos o donativos provenientes de patrimonios particulares</a:t>
          </a:r>
          <a:endParaRPr lang="es-MX" sz="2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215047" custScaleY="137432" custLinFactNeighborX="-10621" custLinFactNeighborY="-18877">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dgm:pt>
    <dgm:pt modelId="{E9AE880C-5EC3-4E24-849B-539CD8DDC8DB}" type="pres">
      <dgm:prSet presAssocID="{2CE5DF26-B670-401B-ADF0-79AB843A4502}" presName="text2" presStyleLbl="fgAcc2" presStyleIdx="0" presStyleCnt="1" custScaleX="412238" custScaleY="386384" custLinFactNeighborX="-13922" custLinFactNeighborY="-2745">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ACEB05EF-B60A-4018-A16D-35AA40D0508D}" type="presOf" srcId="{2CE5DF26-B670-401B-ADF0-79AB843A4502}" destId="{E9AE880C-5EC3-4E24-849B-539CD8DDC8DB}" srcOrd="0" destOrd="0" presId="urn:microsoft.com/office/officeart/2005/8/layout/hierarchy1"/>
    <dgm:cxn modelId="{EDA63D50-412F-4AD4-852D-8F98AA2C2471}" type="presOf" srcId="{FE4B5F38-D98F-4533-B936-ED4F327F2691}" destId="{0E4B76F5-E02E-427F-98EA-BBB0906BB7AE}" srcOrd="0" destOrd="0" presId="urn:microsoft.com/office/officeart/2005/8/layout/hierarchy1"/>
    <dgm:cxn modelId="{28104CD8-2C44-4400-B913-421DEC9FFDAE}" type="presOf" srcId="{A3D6C485-362F-4B09-B28D-FAF684C4F639}" destId="{4B7F4AB9-F29B-4850-8C18-D2E3C0E2F58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95C040F4-8BE9-4F8B-8ACD-E678E41C77F1}" srcId="{FBFF5AC6-D4FF-448F-B809-D5A0E91CD25C}" destId="{A3D6C485-362F-4B09-B28D-FAF684C4F639}" srcOrd="0" destOrd="0" parTransId="{0D5FDF29-73ED-4875-BE4C-1E11DB3D3D10}" sibTransId="{066BAC26-C278-46BB-9757-AABEE9434C88}"/>
    <dgm:cxn modelId="{8253097B-92F0-4BEF-B794-2A48F6F6CC36}" type="presOf" srcId="{FBFF5AC6-D4FF-448F-B809-D5A0E91CD25C}" destId="{C3569CA3-BC6C-4890-9B47-EB5B5220EA40}" srcOrd="0" destOrd="0" presId="urn:microsoft.com/office/officeart/2005/8/layout/hierarchy1"/>
    <dgm:cxn modelId="{AAF59BB2-B646-4054-B93C-07BC1E6F6D14}" type="presParOf" srcId="{C3569CA3-BC6C-4890-9B47-EB5B5220EA40}" destId="{9AA6EF33-DCBB-4D85-858D-B1941F11E53B}" srcOrd="0" destOrd="0" presId="urn:microsoft.com/office/officeart/2005/8/layout/hierarchy1"/>
    <dgm:cxn modelId="{FF753DA5-0A78-48BC-894B-AF5881BD5207}" type="presParOf" srcId="{9AA6EF33-DCBB-4D85-858D-B1941F11E53B}" destId="{4B3E1051-24E6-4F90-BFAB-DD95666A1787}" srcOrd="0" destOrd="0" presId="urn:microsoft.com/office/officeart/2005/8/layout/hierarchy1"/>
    <dgm:cxn modelId="{7EF191F7-DD40-4914-9F73-361E50D6FDFB}" type="presParOf" srcId="{4B3E1051-24E6-4F90-BFAB-DD95666A1787}" destId="{75EAD2D3-6CE4-4F11-BEF9-1DC2D4DBE0D6}" srcOrd="0" destOrd="0" presId="urn:microsoft.com/office/officeart/2005/8/layout/hierarchy1"/>
    <dgm:cxn modelId="{F5BFF07C-B2A1-4F8B-B3CE-5F3DB15AA5DA}" type="presParOf" srcId="{4B3E1051-24E6-4F90-BFAB-DD95666A1787}" destId="{4B7F4AB9-F29B-4850-8C18-D2E3C0E2F58E}" srcOrd="1" destOrd="0" presId="urn:microsoft.com/office/officeart/2005/8/layout/hierarchy1"/>
    <dgm:cxn modelId="{23F27615-8CAF-4BA0-B7B9-8E0AD3478DAC}" type="presParOf" srcId="{9AA6EF33-DCBB-4D85-858D-B1941F11E53B}" destId="{6711D6AE-1971-4272-B907-1577FDAAFF7C}" srcOrd="1" destOrd="0" presId="urn:microsoft.com/office/officeart/2005/8/layout/hierarchy1"/>
    <dgm:cxn modelId="{40B7518F-D988-48AC-8AFE-C0224F4CAF54}" type="presParOf" srcId="{6711D6AE-1971-4272-B907-1577FDAAFF7C}" destId="{0E4B76F5-E02E-427F-98EA-BBB0906BB7AE}" srcOrd="0" destOrd="0" presId="urn:microsoft.com/office/officeart/2005/8/layout/hierarchy1"/>
    <dgm:cxn modelId="{83A6F744-5A44-41BC-ADA7-F458558D55F6}" type="presParOf" srcId="{6711D6AE-1971-4272-B907-1577FDAAFF7C}" destId="{38CBADFD-A4FB-461D-A322-C93227F6E4A1}" srcOrd="1" destOrd="0" presId="urn:microsoft.com/office/officeart/2005/8/layout/hierarchy1"/>
    <dgm:cxn modelId="{7BC97945-FEFF-4043-BE6F-43150F53005F}" type="presParOf" srcId="{38CBADFD-A4FB-461D-A322-C93227F6E4A1}" destId="{5E5D4454-7FA8-42A6-9A60-25EEFBBBDE56}" srcOrd="0" destOrd="0" presId="urn:microsoft.com/office/officeart/2005/8/layout/hierarchy1"/>
    <dgm:cxn modelId="{88C4420F-47EE-4D0D-9A8D-987DE381B254}" type="presParOf" srcId="{5E5D4454-7FA8-42A6-9A60-25EEFBBBDE56}" destId="{E82D1BB4-9A5E-4D81-93B4-487B2E7F5108}" srcOrd="0" destOrd="0" presId="urn:microsoft.com/office/officeart/2005/8/layout/hierarchy1"/>
    <dgm:cxn modelId="{E21FE162-EDF2-48F9-97CA-834F3B83CFBB}" type="presParOf" srcId="{5E5D4454-7FA8-42A6-9A60-25EEFBBBDE56}" destId="{E9AE880C-5EC3-4E24-849B-539CD8DDC8DB}" srcOrd="1" destOrd="0" presId="urn:microsoft.com/office/officeart/2005/8/layout/hierarchy1"/>
    <dgm:cxn modelId="{7BF4A206-3D88-4630-BA65-4898A52F4E74}" type="presParOf" srcId="{38CBADFD-A4FB-461D-A322-C93227F6E4A1}" destId="{328B4D06-8F56-4C1E-BD81-3751905068F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9CE2DD0C-874E-4BCF-B235-9AF9A3BA113C}">
      <dgm:prSet custT="1"/>
      <dgm:spPr>
        <a:solidFill>
          <a:schemeClr val="accent2">
            <a:lumMod val="60000"/>
            <a:lumOff val="40000"/>
          </a:schemeClr>
        </a:solidFill>
      </dgm:spPr>
      <dgm:t>
        <a:bodyPr/>
        <a:lstStyle/>
        <a:p>
          <a:pPr rtl="0"/>
          <a:r>
            <a:rPr lang="es-ES_tradnl" sz="2400" dirty="0" smtClean="0"/>
            <a:t>Contiene </a:t>
          </a:r>
          <a:r>
            <a:rPr lang="es-ES" sz="2400" dirty="0" smtClean="0"/>
            <a:t> normas e instituciones jurídicas referentes a la implantación de las contribuciones, sus formas y procedimientos de recaudación y en general, del manejo de todas las normas que conforman las estructuras gubernamentales con atribuciones recaudatorias o administrativo-fiscales y de las personas a cuyo cargo está la responsabilidad de asumir el carácter de sujetos pasivos de las obligaciones fiscales </a:t>
          </a:r>
          <a:endParaRPr lang="es-MX" sz="2400"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1" custScaleY="1008498" custLinFactY="-29001" custLinFactNeighborX="-332" custLinFactNeighborY="-100000">
        <dgm:presLayoutVars>
          <dgm:chMax val="0"/>
          <dgm:bulletEnabled val="1"/>
        </dgm:presLayoutVars>
      </dgm:prSet>
      <dgm:spPr/>
      <dgm:t>
        <a:bodyPr/>
        <a:lstStyle/>
        <a:p>
          <a:endParaRPr lang="es-MX"/>
        </a:p>
      </dgm:t>
    </dgm:pt>
  </dgm:ptLst>
  <dgm:cxnLst>
    <dgm:cxn modelId="{0A7AEC0E-5ECE-45E3-88C2-DF2FDDA5C9B8}" srcId="{22EBEE2E-00B1-417C-9C26-1F1A1DC48F9B}" destId="{9CE2DD0C-874E-4BCF-B235-9AF9A3BA113C}" srcOrd="0" destOrd="0" parTransId="{640D1B95-92D5-4BE8-B802-72BB1C8E83B1}" sibTransId="{A8C206D4-FEAD-46B2-BE07-CFA25942A42B}"/>
    <dgm:cxn modelId="{0C2BBBE5-3409-46E2-82AD-E2A8523808BF}" type="presOf" srcId="{9CE2DD0C-874E-4BCF-B235-9AF9A3BA113C}" destId="{D9098BD4-870E-41DC-BACC-5EC0E262D5F6}" srcOrd="0" destOrd="0" presId="urn:microsoft.com/office/officeart/2005/8/layout/vList2"/>
    <dgm:cxn modelId="{25681B8E-9940-4E64-A074-093CF7B5494D}" type="presOf" srcId="{22EBEE2E-00B1-417C-9C26-1F1A1DC48F9B}" destId="{E6E30030-3C09-4F54-8AE5-9C5095772DD1}" srcOrd="0" destOrd="0" presId="urn:microsoft.com/office/officeart/2005/8/layout/vList2"/>
    <dgm:cxn modelId="{515706D1-0CC5-4D7D-90D6-1B97CA856C8C}" type="presParOf" srcId="{E6E30030-3C09-4F54-8AE5-9C5095772DD1}" destId="{D9098BD4-870E-41DC-BACC-5EC0E262D5F6}"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6">
            <a:lumMod val="75000"/>
          </a:schemeClr>
        </a:solidFill>
      </dgm:spPr>
      <dgm:t>
        <a:bodyPr/>
        <a:lstStyle/>
        <a:p>
          <a:pPr algn="ctr" rtl="0"/>
          <a:r>
            <a:rPr lang="es-ES" dirty="0" smtClean="0"/>
            <a:t>ADAM SMITH </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96E3E767-6E44-4454-ABDA-34F5ADEF2BDA}"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C3C7C94D-8F34-4758-A09F-9C24B033C800}" type="presOf" srcId="{8B0F1836-1EAF-41C4-B0C0-446F58D4C46F}" destId="{2F350E29-DC83-4309-956B-6DE34027F2D2}" srcOrd="0" destOrd="0" presId="urn:microsoft.com/office/officeart/2005/8/layout/vList2"/>
    <dgm:cxn modelId="{947F884F-32B9-4A49-8494-294736EE39F1}"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6DF3D2B4-2FBE-4194-BAC0-ADD35AE78AB7}">
      <dgm:prSet custT="1"/>
      <dgm:spPr>
        <a:solidFill>
          <a:srgbClr val="0070C0"/>
        </a:solidFill>
      </dgm:spPr>
      <dgm:t>
        <a:bodyPr/>
        <a:lstStyle/>
        <a:p>
          <a:pPr rtl="0"/>
          <a:r>
            <a:rPr lang="es-ES" sz="3200" dirty="0" smtClean="0"/>
            <a:t>Es el autor que dijo: </a:t>
          </a:r>
        </a:p>
        <a:p>
          <a:pPr rtl="0"/>
          <a:r>
            <a:rPr lang="es-ES" sz="3200" dirty="0" smtClean="0"/>
            <a:t>Los vasallos de cualquier Estado deben contribuir al sostenimiento del gobierno a proporción de las rentas o haberes de que gozan bajo la </a:t>
          </a:r>
          <a:endParaRPr lang="es-MX" sz="3200" dirty="0" smtClean="0"/>
        </a:p>
        <a:p>
          <a:r>
            <a:rPr lang="es-ES" sz="3200" dirty="0" smtClean="0"/>
            <a:t>protección de aquel Estado </a:t>
          </a:r>
          <a:endParaRPr lang="es-ES" sz="3200"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7CDA026-FCC0-45F1-80A3-53ED1A458A4D}" type="pres">
      <dgm:prSet presAssocID="{6DF3D2B4-2FBE-4194-BAC0-ADD35AE78AB7}" presName="parentText" presStyleLbl="node1" presStyleIdx="0" presStyleCnt="1" custScaleY="849771" custLinFactY="-17893" custLinFactNeighborX="-332" custLinFactNeighborY="-100000">
        <dgm:presLayoutVars>
          <dgm:chMax val="0"/>
          <dgm:bulletEnabled val="1"/>
        </dgm:presLayoutVars>
      </dgm:prSet>
      <dgm:spPr/>
      <dgm:t>
        <a:bodyPr/>
        <a:lstStyle/>
        <a:p>
          <a:endParaRPr lang="es-MX"/>
        </a:p>
      </dgm:t>
    </dgm:pt>
  </dgm:ptLst>
  <dgm:cxnLst>
    <dgm:cxn modelId="{F0F56053-C191-479E-8BB5-332157FB804C}" srcId="{22EBEE2E-00B1-417C-9C26-1F1A1DC48F9B}" destId="{6DF3D2B4-2FBE-4194-BAC0-ADD35AE78AB7}" srcOrd="0" destOrd="0" parTransId="{595E97DB-0206-4E48-8EE8-F7672CA73420}" sibTransId="{35929A78-0955-45C3-A764-B6C3DEE120CF}"/>
    <dgm:cxn modelId="{B65D0B95-55CC-40F3-9A2D-7A8DC0861560}" type="presOf" srcId="{6DF3D2B4-2FBE-4194-BAC0-ADD35AE78AB7}" destId="{D7CDA026-FCC0-45F1-80A3-53ED1A458A4D}" srcOrd="0" destOrd="0" presId="urn:microsoft.com/office/officeart/2005/8/layout/vList2"/>
    <dgm:cxn modelId="{65152A34-3BC4-4932-B7D2-B41969B3DBA2}" type="presOf" srcId="{22EBEE2E-00B1-417C-9C26-1F1A1DC48F9B}" destId="{E6E30030-3C09-4F54-8AE5-9C5095772DD1}" srcOrd="0" destOrd="0" presId="urn:microsoft.com/office/officeart/2005/8/layout/vList2"/>
    <dgm:cxn modelId="{F2E6513D-DF23-4540-8D02-C402EB145DF1}" type="presParOf" srcId="{E6E30030-3C09-4F54-8AE5-9C5095772DD1}" destId="{D7CDA026-FCC0-45F1-80A3-53ED1A458A4D}"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000" dirty="0" smtClean="0"/>
            <a:t>INGRESOS </a:t>
          </a:r>
        </a:p>
        <a:p>
          <a:r>
            <a:rPr lang="es-ES" sz="2000" dirty="0" smtClean="0"/>
            <a:t>PÚBLICOS </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2400" dirty="0" smtClean="0"/>
            <a:t>Son cualquier percepción con valor económico percibida por un órgano público, en la forma y términos previstos por la ley o leyes reguladoras de este tipo de ingresos los cuales, para numerosos efectos, se clasifican en ingresos financieros  y no financieros o tributarios (DORICELA MABARAK-CERECEDO, </a:t>
          </a:r>
          <a:r>
            <a:rPr lang="es-ES" sz="2400" i="1" dirty="0" smtClean="0"/>
            <a:t>Derecho Fiscal Aplicado</a:t>
          </a:r>
          <a:r>
            <a:rPr lang="es-ES" sz="2400" dirty="0" smtClean="0"/>
            <a:t>)</a:t>
          </a:r>
          <a:endParaRPr lang="es-MX" sz="2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215047" custScaleY="137432" custLinFactNeighborX="-10621" custLinFactNeighborY="-18877">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dgm:pt>
    <dgm:pt modelId="{E9AE880C-5EC3-4E24-849B-539CD8DDC8DB}" type="pres">
      <dgm:prSet presAssocID="{2CE5DF26-B670-401B-ADF0-79AB843A4502}" presName="text2" presStyleLbl="fgAcc2" presStyleIdx="0" presStyleCnt="1" custScaleX="327528" custScaleY="288949" custLinFactNeighborX="-37178" custLinFactNeighborY="-4149">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4E6E1B05-EF82-4CE9-8752-35835B4C202A}" type="presOf" srcId="{FBFF5AC6-D4FF-448F-B809-D5A0E91CD25C}" destId="{C3569CA3-BC6C-4890-9B47-EB5B5220EA40}" srcOrd="0" destOrd="0" presId="urn:microsoft.com/office/officeart/2005/8/layout/hierarchy1"/>
    <dgm:cxn modelId="{16D773A0-E9B1-4DFF-9599-CFEEDB999090}" type="presOf" srcId="{2CE5DF26-B670-401B-ADF0-79AB843A4502}" destId="{E9AE880C-5EC3-4E24-849B-539CD8DDC8DB}" srcOrd="0" destOrd="0" presId="urn:microsoft.com/office/officeart/2005/8/layout/hierarchy1"/>
    <dgm:cxn modelId="{8F9E9939-1614-4092-8497-58919A3AB56E}" type="presOf" srcId="{A3D6C485-362F-4B09-B28D-FAF684C4F639}" destId="{4B7F4AB9-F29B-4850-8C18-D2E3C0E2F58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95C040F4-8BE9-4F8B-8ACD-E678E41C77F1}" srcId="{FBFF5AC6-D4FF-448F-B809-D5A0E91CD25C}" destId="{A3D6C485-362F-4B09-B28D-FAF684C4F639}" srcOrd="0" destOrd="0" parTransId="{0D5FDF29-73ED-4875-BE4C-1E11DB3D3D10}" sibTransId="{066BAC26-C278-46BB-9757-AABEE9434C88}"/>
    <dgm:cxn modelId="{202301E5-8D60-4294-87A3-E093E446E82D}" type="presOf" srcId="{FE4B5F38-D98F-4533-B936-ED4F327F2691}" destId="{0E4B76F5-E02E-427F-98EA-BBB0906BB7AE}" srcOrd="0" destOrd="0" presId="urn:microsoft.com/office/officeart/2005/8/layout/hierarchy1"/>
    <dgm:cxn modelId="{EA538370-3856-4E24-BDA5-25F7B3324C30}" type="presParOf" srcId="{C3569CA3-BC6C-4890-9B47-EB5B5220EA40}" destId="{9AA6EF33-DCBB-4D85-858D-B1941F11E53B}" srcOrd="0" destOrd="0" presId="urn:microsoft.com/office/officeart/2005/8/layout/hierarchy1"/>
    <dgm:cxn modelId="{8F474C7C-5E95-49BE-836E-DD4F2687A5FD}" type="presParOf" srcId="{9AA6EF33-DCBB-4D85-858D-B1941F11E53B}" destId="{4B3E1051-24E6-4F90-BFAB-DD95666A1787}" srcOrd="0" destOrd="0" presId="urn:microsoft.com/office/officeart/2005/8/layout/hierarchy1"/>
    <dgm:cxn modelId="{5BF79473-4E8A-44D6-B002-3F76277263B6}" type="presParOf" srcId="{4B3E1051-24E6-4F90-BFAB-DD95666A1787}" destId="{75EAD2D3-6CE4-4F11-BEF9-1DC2D4DBE0D6}" srcOrd="0" destOrd="0" presId="urn:microsoft.com/office/officeart/2005/8/layout/hierarchy1"/>
    <dgm:cxn modelId="{D60E0164-CF01-4053-8DA0-6FB48F54F987}" type="presParOf" srcId="{4B3E1051-24E6-4F90-BFAB-DD95666A1787}" destId="{4B7F4AB9-F29B-4850-8C18-D2E3C0E2F58E}" srcOrd="1" destOrd="0" presId="urn:microsoft.com/office/officeart/2005/8/layout/hierarchy1"/>
    <dgm:cxn modelId="{1859A9B3-4C84-4C06-A0C1-FADB098115CA}" type="presParOf" srcId="{9AA6EF33-DCBB-4D85-858D-B1941F11E53B}" destId="{6711D6AE-1971-4272-B907-1577FDAAFF7C}" srcOrd="1" destOrd="0" presId="urn:microsoft.com/office/officeart/2005/8/layout/hierarchy1"/>
    <dgm:cxn modelId="{B295F574-347E-4A97-90B4-241AE5C64B33}" type="presParOf" srcId="{6711D6AE-1971-4272-B907-1577FDAAFF7C}" destId="{0E4B76F5-E02E-427F-98EA-BBB0906BB7AE}" srcOrd="0" destOrd="0" presId="urn:microsoft.com/office/officeart/2005/8/layout/hierarchy1"/>
    <dgm:cxn modelId="{58873B23-2BBF-49F5-A2B0-6E58F719D5D5}" type="presParOf" srcId="{6711D6AE-1971-4272-B907-1577FDAAFF7C}" destId="{38CBADFD-A4FB-461D-A322-C93227F6E4A1}" srcOrd="1" destOrd="0" presId="urn:microsoft.com/office/officeart/2005/8/layout/hierarchy1"/>
    <dgm:cxn modelId="{A075B6F6-C27B-4204-86D6-F30A0B002192}" type="presParOf" srcId="{38CBADFD-A4FB-461D-A322-C93227F6E4A1}" destId="{5E5D4454-7FA8-42A6-9A60-25EEFBBBDE56}" srcOrd="0" destOrd="0" presId="urn:microsoft.com/office/officeart/2005/8/layout/hierarchy1"/>
    <dgm:cxn modelId="{10824D83-82B5-4A1B-AF60-9585EA7E65E3}" type="presParOf" srcId="{5E5D4454-7FA8-42A6-9A60-25EEFBBBDE56}" destId="{E82D1BB4-9A5E-4D81-93B4-487B2E7F5108}" srcOrd="0" destOrd="0" presId="urn:microsoft.com/office/officeart/2005/8/layout/hierarchy1"/>
    <dgm:cxn modelId="{BF821458-2779-4228-B4CD-A868258028A0}" type="presParOf" srcId="{5E5D4454-7FA8-42A6-9A60-25EEFBBBDE56}" destId="{E9AE880C-5EC3-4E24-849B-539CD8DDC8DB}" srcOrd="1" destOrd="0" presId="urn:microsoft.com/office/officeart/2005/8/layout/hierarchy1"/>
    <dgm:cxn modelId="{8516DF5A-F43B-4953-B2D6-CCCBFEFA8A25}" type="presParOf" srcId="{38CBADFD-A4FB-461D-A322-C93227F6E4A1}" destId="{328B4D06-8F56-4C1E-BD81-3751905068F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400" dirty="0" smtClean="0"/>
            <a:t>INGRESOS TRIBUTARIOS, FISCALES O </a:t>
          </a:r>
        </a:p>
        <a:p>
          <a:r>
            <a:rPr lang="es-ES" sz="2400" dirty="0" smtClean="0"/>
            <a:t>NO FINANCIEROS </a:t>
          </a:r>
          <a:endParaRPr lang="es-MX" sz="24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3200" dirty="0" smtClean="0"/>
            <a:t>Son aquellos que provienen de la obligación constitucional y legal que se tiene, de aportar  recursos económicos para el sostenimiento del Estado. </a:t>
          </a:r>
          <a:endParaRPr lang="es-MX" sz="32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215047" custScaleY="137432" custLinFactNeighborX="-10621" custLinFactNeighborY="-18877">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dgm:pt>
    <dgm:pt modelId="{E9AE880C-5EC3-4E24-849B-539CD8DDC8DB}" type="pres">
      <dgm:prSet presAssocID="{2CE5DF26-B670-401B-ADF0-79AB843A4502}" presName="text2" presStyleLbl="fgAcc2" presStyleIdx="0" presStyleCnt="1" custScaleX="327528" custScaleY="288949" custLinFactNeighborX="-37178" custLinFactNeighborY="-4149">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5261336A-E016-479B-9C4D-EEE0B90D861D}" type="presOf" srcId="{A3D6C485-362F-4B09-B28D-FAF684C4F639}" destId="{4B7F4AB9-F29B-4850-8C18-D2E3C0E2F58E}" srcOrd="0" destOrd="0" presId="urn:microsoft.com/office/officeart/2005/8/layout/hierarchy1"/>
    <dgm:cxn modelId="{AA80844B-4046-43E7-846B-C84063B83832}" type="presOf" srcId="{FBFF5AC6-D4FF-448F-B809-D5A0E91CD25C}" destId="{C3569CA3-BC6C-4890-9B47-EB5B5220EA40}"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D9AA8217-7706-4CAB-A903-00FFAE249A5A}" type="presOf" srcId="{FE4B5F38-D98F-4533-B936-ED4F327F2691}" destId="{0E4B76F5-E02E-427F-98EA-BBB0906BB7AE}" srcOrd="0" destOrd="0" presId="urn:microsoft.com/office/officeart/2005/8/layout/hierarchy1"/>
    <dgm:cxn modelId="{1C35EAAC-0AF6-450F-AC76-4FA9A3CDB512}" type="presOf" srcId="{2CE5DF26-B670-401B-ADF0-79AB843A4502}" destId="{E9AE880C-5EC3-4E24-849B-539CD8DDC8DB}" srcOrd="0" destOrd="0" presId="urn:microsoft.com/office/officeart/2005/8/layout/hierarchy1"/>
    <dgm:cxn modelId="{95C040F4-8BE9-4F8B-8ACD-E678E41C77F1}" srcId="{FBFF5AC6-D4FF-448F-B809-D5A0E91CD25C}" destId="{A3D6C485-362F-4B09-B28D-FAF684C4F639}" srcOrd="0" destOrd="0" parTransId="{0D5FDF29-73ED-4875-BE4C-1E11DB3D3D10}" sibTransId="{066BAC26-C278-46BB-9757-AABEE9434C88}"/>
    <dgm:cxn modelId="{2DCFF1BA-75F7-4828-BBD5-8E0307F077CC}" type="presParOf" srcId="{C3569CA3-BC6C-4890-9B47-EB5B5220EA40}" destId="{9AA6EF33-DCBB-4D85-858D-B1941F11E53B}" srcOrd="0" destOrd="0" presId="urn:microsoft.com/office/officeart/2005/8/layout/hierarchy1"/>
    <dgm:cxn modelId="{8D3D0E32-317C-48EA-B45E-1833807FBBF8}" type="presParOf" srcId="{9AA6EF33-DCBB-4D85-858D-B1941F11E53B}" destId="{4B3E1051-24E6-4F90-BFAB-DD95666A1787}" srcOrd="0" destOrd="0" presId="urn:microsoft.com/office/officeart/2005/8/layout/hierarchy1"/>
    <dgm:cxn modelId="{4DA2A653-3F4B-4A8E-837C-726BD86748DA}" type="presParOf" srcId="{4B3E1051-24E6-4F90-BFAB-DD95666A1787}" destId="{75EAD2D3-6CE4-4F11-BEF9-1DC2D4DBE0D6}" srcOrd="0" destOrd="0" presId="urn:microsoft.com/office/officeart/2005/8/layout/hierarchy1"/>
    <dgm:cxn modelId="{CACDAE50-511B-4C3D-B552-BC8161F662F4}" type="presParOf" srcId="{4B3E1051-24E6-4F90-BFAB-DD95666A1787}" destId="{4B7F4AB9-F29B-4850-8C18-D2E3C0E2F58E}" srcOrd="1" destOrd="0" presId="urn:microsoft.com/office/officeart/2005/8/layout/hierarchy1"/>
    <dgm:cxn modelId="{C3CD3BCD-A88D-46A8-9CB0-CBDD2CC2B1B5}" type="presParOf" srcId="{9AA6EF33-DCBB-4D85-858D-B1941F11E53B}" destId="{6711D6AE-1971-4272-B907-1577FDAAFF7C}" srcOrd="1" destOrd="0" presId="urn:microsoft.com/office/officeart/2005/8/layout/hierarchy1"/>
    <dgm:cxn modelId="{EFEB26D4-0A3D-4A41-80AC-6749E935A764}" type="presParOf" srcId="{6711D6AE-1971-4272-B907-1577FDAAFF7C}" destId="{0E4B76F5-E02E-427F-98EA-BBB0906BB7AE}" srcOrd="0" destOrd="0" presId="urn:microsoft.com/office/officeart/2005/8/layout/hierarchy1"/>
    <dgm:cxn modelId="{D20B4A54-635C-46B5-B54B-8D2C8B46DF87}" type="presParOf" srcId="{6711D6AE-1971-4272-B907-1577FDAAFF7C}" destId="{38CBADFD-A4FB-461D-A322-C93227F6E4A1}" srcOrd="1" destOrd="0" presId="urn:microsoft.com/office/officeart/2005/8/layout/hierarchy1"/>
    <dgm:cxn modelId="{C5F5D6CC-48F2-4AAC-A89D-1C209426AEEE}" type="presParOf" srcId="{38CBADFD-A4FB-461D-A322-C93227F6E4A1}" destId="{5E5D4454-7FA8-42A6-9A60-25EEFBBBDE56}" srcOrd="0" destOrd="0" presId="urn:microsoft.com/office/officeart/2005/8/layout/hierarchy1"/>
    <dgm:cxn modelId="{A2115949-0B28-4490-ADFE-1CC344D3A8D6}" type="presParOf" srcId="{5E5D4454-7FA8-42A6-9A60-25EEFBBBDE56}" destId="{E82D1BB4-9A5E-4D81-93B4-487B2E7F5108}" srcOrd="0" destOrd="0" presId="urn:microsoft.com/office/officeart/2005/8/layout/hierarchy1"/>
    <dgm:cxn modelId="{77523B13-76F7-4A4A-BF8D-8974D209DB4C}" type="presParOf" srcId="{5E5D4454-7FA8-42A6-9A60-25EEFBBBDE56}" destId="{E9AE880C-5EC3-4E24-849B-539CD8DDC8DB}" srcOrd="1" destOrd="0" presId="urn:microsoft.com/office/officeart/2005/8/layout/hierarchy1"/>
    <dgm:cxn modelId="{BD7E27A4-8257-4F31-A9C4-9C94800672BC}" type="presParOf" srcId="{38CBADFD-A4FB-461D-A322-C93227F6E4A1}" destId="{328B4D06-8F56-4C1E-BD81-3751905068F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6" qsCatId="3D" csTypeId="urn:microsoft.com/office/officeart/2005/8/colors/colorful5" csCatId="colorful" phldr="1"/>
      <dgm:spPr/>
      <dgm:t>
        <a:bodyPr/>
        <a:lstStyle/>
        <a:p>
          <a:endParaRPr lang="es-MX"/>
        </a:p>
      </dgm:t>
    </dgm:pt>
    <dgm:pt modelId="{D2E208AD-9457-45DF-B007-B963920D534F}">
      <dgm:prSet phldrT="[Texto]"/>
      <dgm:spPr/>
      <dgm:t>
        <a:bodyPr/>
        <a:lstStyle/>
        <a:p>
          <a:r>
            <a:rPr lang="es-MX" dirty="0" smtClean="0"/>
            <a:t>CONTRIBUCIONES      (CFF. Art. 2)</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custT="1"/>
      <dgm:spPr/>
      <dgm:t>
        <a:bodyPr/>
        <a:lstStyle/>
        <a:p>
          <a:r>
            <a:rPr lang="es-MX" sz="4000" dirty="0" smtClean="0"/>
            <a:t>IMPUESTOS</a:t>
          </a:r>
          <a:endParaRPr lang="es-MX" sz="40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custT="1"/>
      <dgm:spPr/>
      <dgm:t>
        <a:bodyPr/>
        <a:lstStyle/>
        <a:p>
          <a:r>
            <a:rPr lang="es-ES_tradnl" sz="2400" dirty="0" smtClean="0"/>
            <a:t>APORTACIONES DE SEGURIDAD SOCIAL</a:t>
          </a:r>
          <a:endParaRPr lang="es-MX" sz="2400"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BFE7C015-1E0E-4A4B-AFB1-A7C4C573A045}">
      <dgm:prSet phldrT="[Texto]" custT="1"/>
      <dgm:spPr/>
      <dgm:t>
        <a:bodyPr/>
        <a:lstStyle/>
        <a:p>
          <a:r>
            <a:rPr lang="es-ES_tradnl" sz="3300" dirty="0" smtClean="0"/>
            <a:t>CONTRIBUCIONES DE MEJORAS </a:t>
          </a:r>
          <a:endParaRPr lang="es-MX" sz="3300" dirty="0" smtClean="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68192539-4498-4A9A-8F0F-D5D4A482E5CA}">
      <dgm:prSet phldrT="[Texto]" custT="1"/>
      <dgm:spPr/>
      <dgm:t>
        <a:bodyPr/>
        <a:lstStyle/>
        <a:p>
          <a:r>
            <a:rPr lang="es-ES_tradnl" sz="3300" dirty="0" smtClean="0"/>
            <a:t>DERECHOS</a:t>
          </a:r>
          <a:endParaRPr lang="es-MX" sz="3300" dirty="0" smtClean="0"/>
        </a:p>
      </dgm:t>
    </dgm:pt>
    <dgm:pt modelId="{8BA4EC5A-76EF-4F6A-B9B0-C8F15D4B2D15}" type="parTrans" cxnId="{0E8FDA24-B2B3-4018-834D-627EECA35225}">
      <dgm:prSet/>
      <dgm:spPr/>
      <dgm:t>
        <a:bodyPr/>
        <a:lstStyle/>
        <a:p>
          <a:endParaRPr lang="es-MX"/>
        </a:p>
      </dgm:t>
    </dgm:pt>
    <dgm:pt modelId="{EB69FF50-3090-485B-9905-BB09463C713F}" type="sibTrans" cxnId="{0E8FDA24-B2B3-4018-834D-627EECA35225}">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pt>
    <dgm:pt modelId="{C7FF3985-6E4C-4E69-A6AA-46939974B3EA}" type="pres">
      <dgm:prSet presAssocID="{D2E208AD-9457-45DF-B007-B963920D534F}" presName="LevelOneTextNode" presStyleLbl="node0" presStyleIdx="0" presStyleCnt="1">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pt>
    <dgm:pt modelId="{FCBB2849-CB4B-4E02-B631-BA3E1DCAD344}" type="pres">
      <dgm:prSet presAssocID="{CFE8A05B-5A44-4D58-94CA-319AFD18886E}" presName="conn2-1" presStyleLbl="parChTrans1D2" presStyleIdx="0" presStyleCnt="4"/>
      <dgm:spPr/>
      <dgm:t>
        <a:bodyPr/>
        <a:lstStyle/>
        <a:p>
          <a:endParaRPr lang="es-MX"/>
        </a:p>
      </dgm:t>
    </dgm:pt>
    <dgm:pt modelId="{7DAF2B7E-6F71-45B4-B05F-190035EF39FD}" type="pres">
      <dgm:prSet presAssocID="{CFE8A05B-5A44-4D58-94CA-319AFD18886E}" presName="connTx" presStyleLbl="parChTrans1D2" presStyleIdx="0" presStyleCnt="4"/>
      <dgm:spPr/>
      <dgm:t>
        <a:bodyPr/>
        <a:lstStyle/>
        <a:p>
          <a:endParaRPr lang="es-MX"/>
        </a:p>
      </dgm:t>
    </dgm:pt>
    <dgm:pt modelId="{877508B6-09CC-498D-B33A-70E8D69E1889}" type="pres">
      <dgm:prSet presAssocID="{B1B3FC5F-8EAC-49E0-BF4B-9C44B19E90CA}" presName="root2" presStyleCnt="0"/>
      <dgm:spPr/>
    </dgm:pt>
    <dgm:pt modelId="{BE12A291-A317-4B44-A87B-10D422698411}" type="pres">
      <dgm:prSet presAssocID="{B1B3FC5F-8EAC-49E0-BF4B-9C44B19E90CA}" presName="LevelTwoTextNode" presStyleLbl="node2" presStyleIdx="0" presStyleCnt="4">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pt>
    <dgm:pt modelId="{9587EB41-7699-4CFF-A232-3032924C3ED2}" type="pres">
      <dgm:prSet presAssocID="{89A89081-9164-4F3D-B943-EDA6A4BF8F19}" presName="conn2-1" presStyleLbl="parChTrans1D2" presStyleIdx="1" presStyleCnt="4"/>
      <dgm:spPr/>
      <dgm:t>
        <a:bodyPr/>
        <a:lstStyle/>
        <a:p>
          <a:endParaRPr lang="es-MX"/>
        </a:p>
      </dgm:t>
    </dgm:pt>
    <dgm:pt modelId="{76F547AF-AE94-4448-81A3-6B40136A7A3D}" type="pres">
      <dgm:prSet presAssocID="{89A89081-9164-4F3D-B943-EDA6A4BF8F19}" presName="connTx" presStyleLbl="parChTrans1D2" presStyleIdx="1" presStyleCnt="4"/>
      <dgm:spPr/>
      <dgm:t>
        <a:bodyPr/>
        <a:lstStyle/>
        <a:p>
          <a:endParaRPr lang="es-MX"/>
        </a:p>
      </dgm:t>
    </dgm:pt>
    <dgm:pt modelId="{DE6B63E7-524B-4B32-BD82-CB325CF46569}" type="pres">
      <dgm:prSet presAssocID="{C2044D2B-0B4C-4B3F-A601-193B7C37A607}" presName="root2" presStyleCnt="0"/>
      <dgm:spPr/>
    </dgm:pt>
    <dgm:pt modelId="{FE33DEAA-8D11-4E5B-A857-BDC9126EE2B2}" type="pres">
      <dgm:prSet presAssocID="{C2044D2B-0B4C-4B3F-A601-193B7C37A607}" presName="LevelTwoTextNode" presStyleLbl="node2" presStyleIdx="1" presStyleCnt="4" custLinFactNeighborX="-3951" custLinFactNeighborY="5662">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pt>
    <dgm:pt modelId="{B3495A5A-0551-41E8-BD54-779F9818CE5D}" type="pres">
      <dgm:prSet presAssocID="{7DB031FB-1B19-42AA-ACB0-F71BFE5BD3AF}" presName="conn2-1" presStyleLbl="parChTrans1D2" presStyleIdx="2" presStyleCnt="4"/>
      <dgm:spPr/>
      <dgm:t>
        <a:bodyPr/>
        <a:lstStyle/>
        <a:p>
          <a:endParaRPr lang="es-MX"/>
        </a:p>
      </dgm:t>
    </dgm:pt>
    <dgm:pt modelId="{5BF47E31-F96E-41AF-814C-94AD0265AC6B}" type="pres">
      <dgm:prSet presAssocID="{7DB031FB-1B19-42AA-ACB0-F71BFE5BD3AF}" presName="connTx" presStyleLbl="parChTrans1D2" presStyleIdx="2" presStyleCnt="4"/>
      <dgm:spPr/>
      <dgm:t>
        <a:bodyPr/>
        <a:lstStyle/>
        <a:p>
          <a:endParaRPr lang="es-MX"/>
        </a:p>
      </dgm:t>
    </dgm:pt>
    <dgm:pt modelId="{8C2B9DC3-73A2-4724-A5C0-AF4BC8269598}" type="pres">
      <dgm:prSet presAssocID="{BFE7C015-1E0E-4A4B-AFB1-A7C4C573A045}" presName="root2" presStyleCnt="0"/>
      <dgm:spPr/>
    </dgm:pt>
    <dgm:pt modelId="{227AA6ED-0056-4F95-9695-A5FF31EBCA83}" type="pres">
      <dgm:prSet presAssocID="{BFE7C015-1E0E-4A4B-AFB1-A7C4C573A045}" presName="LevelTwoTextNode" presStyleLbl="node2" presStyleIdx="2" presStyleCnt="4">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pt>
    <dgm:pt modelId="{3E9D2BE5-283A-43E9-88A5-19F1306A90A5}" type="pres">
      <dgm:prSet presAssocID="{8BA4EC5A-76EF-4F6A-B9B0-C8F15D4B2D15}" presName="conn2-1" presStyleLbl="parChTrans1D2" presStyleIdx="3" presStyleCnt="4"/>
      <dgm:spPr/>
      <dgm:t>
        <a:bodyPr/>
        <a:lstStyle/>
        <a:p>
          <a:endParaRPr lang="es-MX"/>
        </a:p>
      </dgm:t>
    </dgm:pt>
    <dgm:pt modelId="{66F587D0-F145-4B4E-BF54-3DDE2982F3F0}" type="pres">
      <dgm:prSet presAssocID="{8BA4EC5A-76EF-4F6A-B9B0-C8F15D4B2D15}" presName="connTx" presStyleLbl="parChTrans1D2" presStyleIdx="3" presStyleCnt="4"/>
      <dgm:spPr/>
      <dgm:t>
        <a:bodyPr/>
        <a:lstStyle/>
        <a:p>
          <a:endParaRPr lang="es-MX"/>
        </a:p>
      </dgm:t>
    </dgm:pt>
    <dgm:pt modelId="{D8557094-387A-4DA2-A39C-1D976B39A8F4}" type="pres">
      <dgm:prSet presAssocID="{68192539-4498-4A9A-8F0F-D5D4A482E5CA}" presName="root2" presStyleCnt="0"/>
      <dgm:spPr/>
    </dgm:pt>
    <dgm:pt modelId="{2343E314-8374-4410-9FB2-5494A0A61EBF}" type="pres">
      <dgm:prSet presAssocID="{68192539-4498-4A9A-8F0F-D5D4A482E5CA}" presName="LevelTwoTextNode" presStyleLbl="node2" presStyleIdx="3" presStyleCnt="4" custLinFactNeighborX="-4000" custLinFactNeighborY="3628">
        <dgm:presLayoutVars>
          <dgm:chPref val="3"/>
        </dgm:presLayoutVars>
      </dgm:prSet>
      <dgm:spPr/>
      <dgm:t>
        <a:bodyPr/>
        <a:lstStyle/>
        <a:p>
          <a:endParaRPr lang="es-MX"/>
        </a:p>
      </dgm:t>
    </dgm:pt>
    <dgm:pt modelId="{D223B6E3-79BD-40BB-8FDA-3C62E68AA155}" type="pres">
      <dgm:prSet presAssocID="{68192539-4498-4A9A-8F0F-D5D4A482E5CA}" presName="level3hierChild" presStyleCnt="0"/>
      <dgm:spPr/>
    </dgm:pt>
  </dgm:ptLst>
  <dgm:cxnLst>
    <dgm:cxn modelId="{0E8FDA24-B2B3-4018-834D-627EECA35225}" srcId="{D2E208AD-9457-45DF-B007-B963920D534F}" destId="{68192539-4498-4A9A-8F0F-D5D4A482E5CA}" srcOrd="3" destOrd="0" parTransId="{8BA4EC5A-76EF-4F6A-B9B0-C8F15D4B2D15}" sibTransId="{EB69FF50-3090-485B-9905-BB09463C713F}"/>
    <dgm:cxn modelId="{09BF8292-D02E-4191-BB10-264128FC7275}" type="presOf" srcId="{D2E208AD-9457-45DF-B007-B963920D534F}" destId="{C7FF3985-6E4C-4E69-A6AA-46939974B3EA}" srcOrd="0" destOrd="0" presId="urn:microsoft.com/office/officeart/2008/layout/HorizontalMultiLevelHierarchy"/>
    <dgm:cxn modelId="{DF60C1E1-C613-4AAA-BBE5-79C0D20155CF}" type="presOf" srcId="{CFE8A05B-5A44-4D58-94CA-319AFD18886E}" destId="{FCBB2849-CB4B-4E02-B631-BA3E1DCAD344}" srcOrd="0" destOrd="0" presId="urn:microsoft.com/office/officeart/2008/layout/HorizontalMultiLevelHierarchy"/>
    <dgm:cxn modelId="{CCA28987-AB81-4B2A-801C-54AB07B7AC03}" srcId="{D2E208AD-9457-45DF-B007-B963920D534F}" destId="{B1B3FC5F-8EAC-49E0-BF4B-9C44B19E90CA}" srcOrd="0" destOrd="0" parTransId="{CFE8A05B-5A44-4D58-94CA-319AFD18886E}" sibTransId="{E7FC47F1-0D8A-4797-938F-8692E22AF15C}"/>
    <dgm:cxn modelId="{3DF859E4-67E8-49F0-8E54-73ECD0E7D7EA}" type="presOf" srcId="{C2044D2B-0B4C-4B3F-A601-193B7C37A607}" destId="{FE33DEAA-8D11-4E5B-A857-BDC9126EE2B2}" srcOrd="0" destOrd="0" presId="urn:microsoft.com/office/officeart/2008/layout/HorizontalMultiLevelHierarchy"/>
    <dgm:cxn modelId="{E424885D-9068-48D1-9E98-0935A6C43919}" type="presOf" srcId="{68192539-4498-4A9A-8F0F-D5D4A482E5CA}" destId="{2343E314-8374-4410-9FB2-5494A0A61EBF}" srcOrd="0" destOrd="0" presId="urn:microsoft.com/office/officeart/2008/layout/HorizontalMultiLevelHierarchy"/>
    <dgm:cxn modelId="{7C29F286-6E1D-4E73-8315-AB6EE8A8C041}" type="presOf" srcId="{89A89081-9164-4F3D-B943-EDA6A4BF8F19}" destId="{76F547AF-AE94-4448-81A3-6B40136A7A3D}" srcOrd="1" destOrd="0" presId="urn:microsoft.com/office/officeart/2008/layout/HorizontalMultiLevelHierarchy"/>
    <dgm:cxn modelId="{AFDAD796-628E-4E04-8C33-415512B40654}" srcId="{D2E208AD-9457-45DF-B007-B963920D534F}" destId="{C2044D2B-0B4C-4B3F-A601-193B7C37A607}" srcOrd="1" destOrd="0" parTransId="{89A89081-9164-4F3D-B943-EDA6A4BF8F19}" sibTransId="{A87BE555-7FEB-4E03-9307-38F0787EDDAE}"/>
    <dgm:cxn modelId="{F0FAE363-31CB-435E-89BE-6698B8C34463}" srcId="{7A4CE9E3-6F47-4A7D-BBC9-CD970A600FEC}" destId="{D2E208AD-9457-45DF-B007-B963920D534F}" srcOrd="0" destOrd="0" parTransId="{CDC60616-624A-4C48-B426-AA1B2546AECA}" sibTransId="{374D3CF9-D352-4F7F-9458-B6747A853847}"/>
    <dgm:cxn modelId="{15E7D954-6D20-4D87-8FFE-77E969A8DC9E}" type="presOf" srcId="{8BA4EC5A-76EF-4F6A-B9B0-C8F15D4B2D15}" destId="{66F587D0-F145-4B4E-BF54-3DDE2982F3F0}" srcOrd="1" destOrd="0" presId="urn:microsoft.com/office/officeart/2008/layout/HorizontalMultiLevelHierarchy"/>
    <dgm:cxn modelId="{4819C519-C6E2-4B08-B837-FA11C823D288}" type="presOf" srcId="{8BA4EC5A-76EF-4F6A-B9B0-C8F15D4B2D15}" destId="{3E9D2BE5-283A-43E9-88A5-19F1306A90A5}" srcOrd="0" destOrd="0" presId="urn:microsoft.com/office/officeart/2008/layout/HorizontalMultiLevelHierarchy"/>
    <dgm:cxn modelId="{7F919D71-3F06-4D9C-AB17-8499DAD756B9}" srcId="{D2E208AD-9457-45DF-B007-B963920D534F}" destId="{BFE7C015-1E0E-4A4B-AFB1-A7C4C573A045}" srcOrd="2" destOrd="0" parTransId="{7DB031FB-1B19-42AA-ACB0-F71BFE5BD3AF}" sibTransId="{41409DA9-A173-4136-AC2D-F5698404CBA3}"/>
    <dgm:cxn modelId="{CF511E85-2B52-4F4A-A66A-97EC1A8AEC6D}" type="presOf" srcId="{7A4CE9E3-6F47-4A7D-BBC9-CD970A600FEC}" destId="{FA993D8A-CF90-47DF-92FF-817EA717461A}" srcOrd="0" destOrd="0" presId="urn:microsoft.com/office/officeart/2008/layout/HorizontalMultiLevelHierarchy"/>
    <dgm:cxn modelId="{DAA09E4C-10CA-4F9D-8749-F9276232333B}" type="presOf" srcId="{BFE7C015-1E0E-4A4B-AFB1-A7C4C573A045}" destId="{227AA6ED-0056-4F95-9695-A5FF31EBCA83}" srcOrd="0" destOrd="0" presId="urn:microsoft.com/office/officeart/2008/layout/HorizontalMultiLevelHierarchy"/>
    <dgm:cxn modelId="{5F2459FF-6E73-4175-AC0F-61FEFE93E1AD}" type="presOf" srcId="{B1B3FC5F-8EAC-49E0-BF4B-9C44B19E90CA}" destId="{BE12A291-A317-4B44-A87B-10D422698411}" srcOrd="0" destOrd="0" presId="urn:microsoft.com/office/officeart/2008/layout/HorizontalMultiLevelHierarchy"/>
    <dgm:cxn modelId="{A57EDA2A-F80C-46A1-BD76-CE0CA65F2E27}" type="presOf" srcId="{7DB031FB-1B19-42AA-ACB0-F71BFE5BD3AF}" destId="{B3495A5A-0551-41E8-BD54-779F9818CE5D}" srcOrd="0" destOrd="0" presId="urn:microsoft.com/office/officeart/2008/layout/HorizontalMultiLevelHierarchy"/>
    <dgm:cxn modelId="{A3773E94-463C-4066-A36C-1C72D9DFB931}" type="presOf" srcId="{CFE8A05B-5A44-4D58-94CA-319AFD18886E}" destId="{7DAF2B7E-6F71-45B4-B05F-190035EF39FD}" srcOrd="1" destOrd="0" presId="urn:microsoft.com/office/officeart/2008/layout/HorizontalMultiLevelHierarchy"/>
    <dgm:cxn modelId="{AF5FE81B-FB1E-4C3B-BCE4-CA1252EBB385}" type="presOf" srcId="{89A89081-9164-4F3D-B943-EDA6A4BF8F19}" destId="{9587EB41-7699-4CFF-A232-3032924C3ED2}" srcOrd="0" destOrd="0" presId="urn:microsoft.com/office/officeart/2008/layout/HorizontalMultiLevelHierarchy"/>
    <dgm:cxn modelId="{CD9876B9-4512-480C-9CAE-46C50A1C45E5}" type="presOf" srcId="{7DB031FB-1B19-42AA-ACB0-F71BFE5BD3AF}" destId="{5BF47E31-F96E-41AF-814C-94AD0265AC6B}" srcOrd="1" destOrd="0" presId="urn:microsoft.com/office/officeart/2008/layout/HorizontalMultiLevelHierarchy"/>
    <dgm:cxn modelId="{79C2254B-7A65-4A56-8D83-43FBCDA2C964}" type="presParOf" srcId="{FA993D8A-CF90-47DF-92FF-817EA717461A}" destId="{E09808C3-190C-486F-AFB1-3C66E0137BA4}" srcOrd="0" destOrd="0" presId="urn:microsoft.com/office/officeart/2008/layout/HorizontalMultiLevelHierarchy"/>
    <dgm:cxn modelId="{52BEC524-8E07-4B1A-B625-DCD2A45A4D85}" type="presParOf" srcId="{E09808C3-190C-486F-AFB1-3C66E0137BA4}" destId="{C7FF3985-6E4C-4E69-A6AA-46939974B3EA}" srcOrd="0" destOrd="0" presId="urn:microsoft.com/office/officeart/2008/layout/HorizontalMultiLevelHierarchy"/>
    <dgm:cxn modelId="{1A66B04C-1AD9-4F1D-BB4B-4D9D4B2BB2D4}" type="presParOf" srcId="{E09808C3-190C-486F-AFB1-3C66E0137BA4}" destId="{C78CE985-FDF3-4E60-A3DD-525FB47C88E0}" srcOrd="1" destOrd="0" presId="urn:microsoft.com/office/officeart/2008/layout/HorizontalMultiLevelHierarchy"/>
    <dgm:cxn modelId="{1ED60DFD-648F-477A-8496-82E0536ADF4E}" type="presParOf" srcId="{C78CE985-FDF3-4E60-A3DD-525FB47C88E0}" destId="{FCBB2849-CB4B-4E02-B631-BA3E1DCAD344}" srcOrd="0" destOrd="0" presId="urn:microsoft.com/office/officeart/2008/layout/HorizontalMultiLevelHierarchy"/>
    <dgm:cxn modelId="{5786FDD2-C73F-46C5-B033-69977BC02C99}" type="presParOf" srcId="{FCBB2849-CB4B-4E02-B631-BA3E1DCAD344}" destId="{7DAF2B7E-6F71-45B4-B05F-190035EF39FD}" srcOrd="0" destOrd="0" presId="urn:microsoft.com/office/officeart/2008/layout/HorizontalMultiLevelHierarchy"/>
    <dgm:cxn modelId="{0E24A3CD-E905-4E3D-90F8-BF9C39871E74}" type="presParOf" srcId="{C78CE985-FDF3-4E60-A3DD-525FB47C88E0}" destId="{877508B6-09CC-498D-B33A-70E8D69E1889}" srcOrd="1" destOrd="0" presId="urn:microsoft.com/office/officeart/2008/layout/HorizontalMultiLevelHierarchy"/>
    <dgm:cxn modelId="{508ACA76-82BB-490A-AF7A-046C56B90660}" type="presParOf" srcId="{877508B6-09CC-498D-B33A-70E8D69E1889}" destId="{BE12A291-A317-4B44-A87B-10D422698411}" srcOrd="0" destOrd="0" presId="urn:microsoft.com/office/officeart/2008/layout/HorizontalMultiLevelHierarchy"/>
    <dgm:cxn modelId="{589FD930-1045-4A66-824D-76C76509F9D6}" type="presParOf" srcId="{877508B6-09CC-498D-B33A-70E8D69E1889}" destId="{2A540569-6B1B-440D-B556-E0BF4FD43475}" srcOrd="1" destOrd="0" presId="urn:microsoft.com/office/officeart/2008/layout/HorizontalMultiLevelHierarchy"/>
    <dgm:cxn modelId="{332C712E-6418-4946-B3B2-20504FE761AF}" type="presParOf" srcId="{C78CE985-FDF3-4E60-A3DD-525FB47C88E0}" destId="{9587EB41-7699-4CFF-A232-3032924C3ED2}" srcOrd="2" destOrd="0" presId="urn:microsoft.com/office/officeart/2008/layout/HorizontalMultiLevelHierarchy"/>
    <dgm:cxn modelId="{9BD5D844-C006-4846-A77E-837361F7494F}" type="presParOf" srcId="{9587EB41-7699-4CFF-A232-3032924C3ED2}" destId="{76F547AF-AE94-4448-81A3-6B40136A7A3D}" srcOrd="0" destOrd="0" presId="urn:microsoft.com/office/officeart/2008/layout/HorizontalMultiLevelHierarchy"/>
    <dgm:cxn modelId="{40DD9BD3-7B09-4179-8F7F-E690AF63DDA1}" type="presParOf" srcId="{C78CE985-FDF3-4E60-A3DD-525FB47C88E0}" destId="{DE6B63E7-524B-4B32-BD82-CB325CF46569}" srcOrd="3" destOrd="0" presId="urn:microsoft.com/office/officeart/2008/layout/HorizontalMultiLevelHierarchy"/>
    <dgm:cxn modelId="{2B0AB53A-5228-4A04-850D-EA6D95F77B52}" type="presParOf" srcId="{DE6B63E7-524B-4B32-BD82-CB325CF46569}" destId="{FE33DEAA-8D11-4E5B-A857-BDC9126EE2B2}" srcOrd="0" destOrd="0" presId="urn:microsoft.com/office/officeart/2008/layout/HorizontalMultiLevelHierarchy"/>
    <dgm:cxn modelId="{A7471AEF-56AD-4C6F-8EEE-FB48FA73BA03}" type="presParOf" srcId="{DE6B63E7-524B-4B32-BD82-CB325CF46569}" destId="{5FA2F579-D794-414D-A5AE-158195BAF540}" srcOrd="1" destOrd="0" presId="urn:microsoft.com/office/officeart/2008/layout/HorizontalMultiLevelHierarchy"/>
    <dgm:cxn modelId="{205DEE6F-6D59-43F1-8B99-2C2BDEA4167F}" type="presParOf" srcId="{C78CE985-FDF3-4E60-A3DD-525FB47C88E0}" destId="{B3495A5A-0551-41E8-BD54-779F9818CE5D}" srcOrd="4" destOrd="0" presId="urn:microsoft.com/office/officeart/2008/layout/HorizontalMultiLevelHierarchy"/>
    <dgm:cxn modelId="{47B5B64D-F5BE-4697-93A2-E773BA356118}" type="presParOf" srcId="{B3495A5A-0551-41E8-BD54-779F9818CE5D}" destId="{5BF47E31-F96E-41AF-814C-94AD0265AC6B}" srcOrd="0" destOrd="0" presId="urn:microsoft.com/office/officeart/2008/layout/HorizontalMultiLevelHierarchy"/>
    <dgm:cxn modelId="{547FF8DF-D444-4B34-9D23-BFB71E3BC022}" type="presParOf" srcId="{C78CE985-FDF3-4E60-A3DD-525FB47C88E0}" destId="{8C2B9DC3-73A2-4724-A5C0-AF4BC8269598}" srcOrd="5" destOrd="0" presId="urn:microsoft.com/office/officeart/2008/layout/HorizontalMultiLevelHierarchy"/>
    <dgm:cxn modelId="{9AC25985-46F3-49CE-A87C-862535858E50}" type="presParOf" srcId="{8C2B9DC3-73A2-4724-A5C0-AF4BC8269598}" destId="{227AA6ED-0056-4F95-9695-A5FF31EBCA83}" srcOrd="0" destOrd="0" presId="urn:microsoft.com/office/officeart/2008/layout/HorizontalMultiLevelHierarchy"/>
    <dgm:cxn modelId="{C5D4A0B9-FD82-40A9-8E4B-53676946E9F3}" type="presParOf" srcId="{8C2B9DC3-73A2-4724-A5C0-AF4BC8269598}" destId="{C75A7263-7544-43F0-9352-DC21A2AD038E}" srcOrd="1" destOrd="0" presId="urn:microsoft.com/office/officeart/2008/layout/HorizontalMultiLevelHierarchy"/>
    <dgm:cxn modelId="{F8A6FCB2-6792-48A9-A05F-A07609A2B23E}" type="presParOf" srcId="{C78CE985-FDF3-4E60-A3DD-525FB47C88E0}" destId="{3E9D2BE5-283A-43E9-88A5-19F1306A90A5}" srcOrd="6" destOrd="0" presId="urn:microsoft.com/office/officeart/2008/layout/HorizontalMultiLevelHierarchy"/>
    <dgm:cxn modelId="{01EE4B1F-47FF-4E5F-90D8-221B3D32231B}" type="presParOf" srcId="{3E9D2BE5-283A-43E9-88A5-19F1306A90A5}" destId="{66F587D0-F145-4B4E-BF54-3DDE2982F3F0}" srcOrd="0" destOrd="0" presId="urn:microsoft.com/office/officeart/2008/layout/HorizontalMultiLevelHierarchy"/>
    <dgm:cxn modelId="{6D87C022-14CC-428A-8D2E-36ABB2F9F76F}" type="presParOf" srcId="{C78CE985-FDF3-4E60-A3DD-525FB47C88E0}" destId="{D8557094-387A-4DA2-A39C-1D976B39A8F4}" srcOrd="7" destOrd="0" presId="urn:microsoft.com/office/officeart/2008/layout/HorizontalMultiLevelHierarchy"/>
    <dgm:cxn modelId="{28FB3A70-D614-4421-BEB2-FDCDB8C2E260}" type="presParOf" srcId="{D8557094-387A-4DA2-A39C-1D976B39A8F4}" destId="{2343E314-8374-4410-9FB2-5494A0A61EBF}" srcOrd="0" destOrd="0" presId="urn:microsoft.com/office/officeart/2008/layout/HorizontalMultiLevelHierarchy"/>
    <dgm:cxn modelId="{AD9C08DC-14A7-4574-A86F-5C77675001EE}" type="presParOf" srcId="{D8557094-387A-4DA2-A39C-1D976B39A8F4}" destId="{D223B6E3-79BD-40BB-8FDA-3C62E68AA155}"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C31BB18-9FC5-4097-9366-27F8B13D16EC}" type="doc">
      <dgm:prSet loTypeId="urn:microsoft.com/office/officeart/2005/8/layout/vProcess5" loCatId="process" qsTypeId="urn:microsoft.com/office/officeart/2005/8/quickstyle/simple1" qsCatId="simple" csTypeId="urn:microsoft.com/office/officeart/2005/8/colors/accent3_2" csCatId="accent3" phldr="1"/>
      <dgm:spPr/>
      <dgm:t>
        <a:bodyPr/>
        <a:lstStyle/>
        <a:p>
          <a:endParaRPr lang="es-MX"/>
        </a:p>
      </dgm:t>
    </dgm:pt>
    <dgm:pt modelId="{D976C98B-EA2B-485D-A6B6-9DF47F5041E8}">
      <dgm:prSet phldrT="[Texto]"/>
      <dgm:spPr>
        <a:solidFill>
          <a:schemeClr val="accent4">
            <a:lumMod val="60000"/>
            <a:lumOff val="40000"/>
          </a:schemeClr>
        </a:solidFill>
      </dgm:spPr>
      <dgm:t>
        <a:bodyPr/>
        <a:lstStyle/>
        <a:p>
          <a:r>
            <a:rPr lang="es-ES" dirty="0" smtClean="0"/>
            <a:t>IMPUESTOS</a:t>
          </a:r>
          <a:endParaRPr lang="es-MX" b="1" i="0" dirty="0"/>
        </a:p>
      </dgm:t>
    </dgm:pt>
    <dgm:pt modelId="{7C1B733F-73A6-4BAE-9807-EAB484B9CD4A}" type="parTrans" cxnId="{C8BD4582-3CC0-420F-9EB2-93FE9E043D3A}">
      <dgm:prSet/>
      <dgm:spPr/>
      <dgm:t>
        <a:bodyPr/>
        <a:lstStyle/>
        <a:p>
          <a:endParaRPr lang="es-MX"/>
        </a:p>
      </dgm:t>
    </dgm:pt>
    <dgm:pt modelId="{12A1488D-B2B1-4CA8-BAAA-D2AACA0550B0}" type="sibTrans" cxnId="{C8BD4582-3CC0-420F-9EB2-93FE9E043D3A}">
      <dgm:prSet/>
      <dgm:spPr/>
      <dgm:t>
        <a:bodyPr/>
        <a:lstStyle/>
        <a:p>
          <a:endParaRPr lang="es-MX"/>
        </a:p>
      </dgm:t>
    </dgm:pt>
    <dgm:pt modelId="{23883DB0-5214-4340-9886-45361D49927E}">
      <dgm:prSet phldrT="[Texto]" custT="1"/>
      <dgm:spPr>
        <a:solidFill>
          <a:schemeClr val="accent4">
            <a:lumMod val="75000"/>
          </a:schemeClr>
        </a:solidFill>
      </dgm:spPr>
      <dgm:t>
        <a:bodyPr/>
        <a:lstStyle/>
        <a:p>
          <a:pPr algn="ctr"/>
          <a:r>
            <a:rPr lang="es-ES" sz="1800" dirty="0" smtClean="0"/>
            <a:t>Son las contribuciones establecidas en ley que deben pagar las personas físicas y morales que se encuentren en la situación jurídica o de hecho prevista por la misma y que sean distintas de las aportaciones de seguridad social, contribuciones de mejoras y derechos (CFF. Art. 2 f. I)</a:t>
          </a:r>
          <a:endParaRPr lang="es-MX" sz="1800" dirty="0"/>
        </a:p>
      </dgm:t>
    </dgm:pt>
    <dgm:pt modelId="{A422F83C-690D-4A68-9245-2F81B688BF03}" type="parTrans" cxnId="{DDFA64C1-CCB3-4F61-B292-E239A5971005}">
      <dgm:prSet/>
      <dgm:spPr/>
      <dgm:t>
        <a:bodyPr/>
        <a:lstStyle/>
        <a:p>
          <a:endParaRPr lang="es-MX"/>
        </a:p>
      </dgm:t>
    </dgm:pt>
    <dgm:pt modelId="{4084DF73-B93A-4DEC-86D2-22087B893EA6}" type="sibTrans" cxnId="{DDFA64C1-CCB3-4F61-B292-E239A5971005}">
      <dgm:prSet/>
      <dgm:spPr/>
      <dgm:t>
        <a:bodyPr/>
        <a:lstStyle/>
        <a:p>
          <a:endParaRPr lang="es-MX"/>
        </a:p>
      </dgm:t>
    </dgm:pt>
    <dgm:pt modelId="{67793ECA-0A21-4DE1-A12E-13AF827CD916}" type="pres">
      <dgm:prSet presAssocID="{BC31BB18-9FC5-4097-9366-27F8B13D16EC}" presName="outerComposite" presStyleCnt="0">
        <dgm:presLayoutVars>
          <dgm:chMax val="5"/>
          <dgm:dir/>
          <dgm:resizeHandles val="exact"/>
        </dgm:presLayoutVars>
      </dgm:prSet>
      <dgm:spPr/>
      <dgm:t>
        <a:bodyPr/>
        <a:lstStyle/>
        <a:p>
          <a:endParaRPr lang="es-ES"/>
        </a:p>
      </dgm:t>
    </dgm:pt>
    <dgm:pt modelId="{20EF247B-3321-447A-8896-AC48FB33CDE2}" type="pres">
      <dgm:prSet presAssocID="{BC31BB18-9FC5-4097-9366-27F8B13D16EC}" presName="dummyMaxCanvas" presStyleCnt="0">
        <dgm:presLayoutVars/>
      </dgm:prSet>
      <dgm:spPr/>
    </dgm:pt>
    <dgm:pt modelId="{3932414E-E14B-465D-9867-283025C347A6}" type="pres">
      <dgm:prSet presAssocID="{BC31BB18-9FC5-4097-9366-27F8B13D16EC}" presName="TwoNodes_1" presStyleLbl="node1" presStyleIdx="0" presStyleCnt="2" custScaleX="66421" custScaleY="48313">
        <dgm:presLayoutVars>
          <dgm:bulletEnabled val="1"/>
        </dgm:presLayoutVars>
      </dgm:prSet>
      <dgm:spPr/>
      <dgm:t>
        <a:bodyPr/>
        <a:lstStyle/>
        <a:p>
          <a:endParaRPr lang="es-ES"/>
        </a:p>
      </dgm:t>
    </dgm:pt>
    <dgm:pt modelId="{01554196-AA7F-4089-8D21-5F2E4D468970}" type="pres">
      <dgm:prSet presAssocID="{BC31BB18-9FC5-4097-9366-27F8B13D16EC}" presName="TwoNodes_2" presStyleLbl="node1" presStyleIdx="1" presStyleCnt="2" custScaleX="117647" custScaleY="130340">
        <dgm:presLayoutVars>
          <dgm:bulletEnabled val="1"/>
        </dgm:presLayoutVars>
      </dgm:prSet>
      <dgm:spPr/>
      <dgm:t>
        <a:bodyPr/>
        <a:lstStyle/>
        <a:p>
          <a:endParaRPr lang="es-MX"/>
        </a:p>
      </dgm:t>
    </dgm:pt>
    <dgm:pt modelId="{32500639-E8C0-474F-A2D1-3163F24FFA4C}" type="pres">
      <dgm:prSet presAssocID="{BC31BB18-9FC5-4097-9366-27F8B13D16EC}" presName="TwoConn_1-2" presStyleLbl="fgAccFollowNode1" presStyleIdx="0" presStyleCnt="1" custScaleY="100000" custLinFactNeighborX="-42233" custLinFactNeighborY="-52525">
        <dgm:presLayoutVars>
          <dgm:bulletEnabled val="1"/>
        </dgm:presLayoutVars>
      </dgm:prSet>
      <dgm:spPr/>
      <dgm:t>
        <a:bodyPr/>
        <a:lstStyle/>
        <a:p>
          <a:endParaRPr lang="es-ES"/>
        </a:p>
      </dgm:t>
    </dgm:pt>
    <dgm:pt modelId="{39944A4B-0ED6-4EAF-A1A5-59334EB5F7FC}" type="pres">
      <dgm:prSet presAssocID="{BC31BB18-9FC5-4097-9366-27F8B13D16EC}" presName="TwoNodes_1_text" presStyleLbl="node1" presStyleIdx="1" presStyleCnt="2">
        <dgm:presLayoutVars>
          <dgm:bulletEnabled val="1"/>
        </dgm:presLayoutVars>
      </dgm:prSet>
      <dgm:spPr/>
      <dgm:t>
        <a:bodyPr/>
        <a:lstStyle/>
        <a:p>
          <a:endParaRPr lang="es-ES"/>
        </a:p>
      </dgm:t>
    </dgm:pt>
    <dgm:pt modelId="{F91929A7-6C2F-4081-AD7F-E5E7143167B4}" type="pres">
      <dgm:prSet presAssocID="{BC31BB18-9FC5-4097-9366-27F8B13D16EC}" presName="TwoNodes_2_text" presStyleLbl="node1" presStyleIdx="1" presStyleCnt="2">
        <dgm:presLayoutVars>
          <dgm:bulletEnabled val="1"/>
        </dgm:presLayoutVars>
      </dgm:prSet>
      <dgm:spPr/>
      <dgm:t>
        <a:bodyPr/>
        <a:lstStyle/>
        <a:p>
          <a:endParaRPr lang="es-MX"/>
        </a:p>
      </dgm:t>
    </dgm:pt>
  </dgm:ptLst>
  <dgm:cxnLst>
    <dgm:cxn modelId="{4B905706-E4D4-4637-B78B-624293FD96E5}" type="presOf" srcId="{23883DB0-5214-4340-9886-45361D49927E}" destId="{01554196-AA7F-4089-8D21-5F2E4D468970}" srcOrd="0" destOrd="0" presId="urn:microsoft.com/office/officeart/2005/8/layout/vProcess5"/>
    <dgm:cxn modelId="{0504D596-E45C-4886-94FD-618FD180B49A}" type="presOf" srcId="{BC31BB18-9FC5-4097-9366-27F8B13D16EC}" destId="{67793ECA-0A21-4DE1-A12E-13AF827CD916}" srcOrd="0" destOrd="0" presId="urn:microsoft.com/office/officeart/2005/8/layout/vProcess5"/>
    <dgm:cxn modelId="{DDFA64C1-CCB3-4F61-B292-E239A5971005}" srcId="{BC31BB18-9FC5-4097-9366-27F8B13D16EC}" destId="{23883DB0-5214-4340-9886-45361D49927E}" srcOrd="1" destOrd="0" parTransId="{A422F83C-690D-4A68-9245-2F81B688BF03}" sibTransId="{4084DF73-B93A-4DEC-86D2-22087B893EA6}"/>
    <dgm:cxn modelId="{7D4B4CBF-39A8-468B-BA3B-4A348E0FA73B}" type="presOf" srcId="{12A1488D-B2B1-4CA8-BAAA-D2AACA0550B0}" destId="{32500639-E8C0-474F-A2D1-3163F24FFA4C}" srcOrd="0" destOrd="0" presId="urn:microsoft.com/office/officeart/2005/8/layout/vProcess5"/>
    <dgm:cxn modelId="{CE0125AB-A05A-4EFB-87F7-0A3C238EC608}" type="presOf" srcId="{23883DB0-5214-4340-9886-45361D49927E}" destId="{F91929A7-6C2F-4081-AD7F-E5E7143167B4}" srcOrd="1" destOrd="0" presId="urn:microsoft.com/office/officeart/2005/8/layout/vProcess5"/>
    <dgm:cxn modelId="{C8BD4582-3CC0-420F-9EB2-93FE9E043D3A}" srcId="{BC31BB18-9FC5-4097-9366-27F8B13D16EC}" destId="{D976C98B-EA2B-485D-A6B6-9DF47F5041E8}" srcOrd="0" destOrd="0" parTransId="{7C1B733F-73A6-4BAE-9807-EAB484B9CD4A}" sibTransId="{12A1488D-B2B1-4CA8-BAAA-D2AACA0550B0}"/>
    <dgm:cxn modelId="{6FFA4FAF-1F11-4D65-828E-D01BF49DAD0B}" type="presOf" srcId="{D976C98B-EA2B-485D-A6B6-9DF47F5041E8}" destId="{39944A4B-0ED6-4EAF-A1A5-59334EB5F7FC}" srcOrd="1" destOrd="0" presId="urn:microsoft.com/office/officeart/2005/8/layout/vProcess5"/>
    <dgm:cxn modelId="{F5B3D24A-559E-42D0-9AB3-F455D30C4EC9}" type="presOf" srcId="{D976C98B-EA2B-485D-A6B6-9DF47F5041E8}" destId="{3932414E-E14B-465D-9867-283025C347A6}" srcOrd="0" destOrd="0" presId="urn:microsoft.com/office/officeart/2005/8/layout/vProcess5"/>
    <dgm:cxn modelId="{48052B53-1B65-4C91-B0D0-A7103DA8C75D}" type="presParOf" srcId="{67793ECA-0A21-4DE1-A12E-13AF827CD916}" destId="{20EF247B-3321-447A-8896-AC48FB33CDE2}" srcOrd="0" destOrd="0" presId="urn:microsoft.com/office/officeart/2005/8/layout/vProcess5"/>
    <dgm:cxn modelId="{4DC3661A-B59F-49DC-A2E2-81D2659C2E6C}" type="presParOf" srcId="{67793ECA-0A21-4DE1-A12E-13AF827CD916}" destId="{3932414E-E14B-465D-9867-283025C347A6}" srcOrd="1" destOrd="0" presId="urn:microsoft.com/office/officeart/2005/8/layout/vProcess5"/>
    <dgm:cxn modelId="{6D3E073D-75B4-4D77-8011-C23C63D5BEFE}" type="presParOf" srcId="{67793ECA-0A21-4DE1-A12E-13AF827CD916}" destId="{01554196-AA7F-4089-8D21-5F2E4D468970}" srcOrd="2" destOrd="0" presId="urn:microsoft.com/office/officeart/2005/8/layout/vProcess5"/>
    <dgm:cxn modelId="{FDB08856-5213-4078-8E89-89E3A264BEA5}" type="presParOf" srcId="{67793ECA-0A21-4DE1-A12E-13AF827CD916}" destId="{32500639-E8C0-474F-A2D1-3163F24FFA4C}" srcOrd="3" destOrd="0" presId="urn:microsoft.com/office/officeart/2005/8/layout/vProcess5"/>
    <dgm:cxn modelId="{6CE78D0F-5A07-4305-9971-FD9BA5E674D7}" type="presParOf" srcId="{67793ECA-0A21-4DE1-A12E-13AF827CD916}" destId="{39944A4B-0ED6-4EAF-A1A5-59334EB5F7FC}" srcOrd="4" destOrd="0" presId="urn:microsoft.com/office/officeart/2005/8/layout/vProcess5"/>
    <dgm:cxn modelId="{5B0E7BB0-0C67-4976-97BF-198456C23971}" type="presParOf" srcId="{67793ECA-0A21-4DE1-A12E-13AF827CD916}" destId="{F91929A7-6C2F-4081-AD7F-E5E7143167B4}"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B3D67-D47F-4FA7-9588-4B2C8A646B3B}">
      <dsp:nvSpPr>
        <dsp:cNvPr id="0" name=""/>
        <dsp:cNvSpPr/>
      </dsp:nvSpPr>
      <dsp:spPr>
        <a:xfrm>
          <a:off x="1656201" y="2060716"/>
          <a:ext cx="3164581" cy="3582885"/>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_tradnl" sz="2800" kern="1200" dirty="0" smtClean="0"/>
            <a:t>RAMAS </a:t>
          </a:r>
        </a:p>
        <a:p>
          <a:pPr lvl="0" algn="ctr" defTabSz="1244600">
            <a:lnSpc>
              <a:spcPct val="90000"/>
            </a:lnSpc>
            <a:spcBef>
              <a:spcPct val="0"/>
            </a:spcBef>
            <a:spcAft>
              <a:spcPct val="35000"/>
            </a:spcAft>
          </a:pPr>
          <a:r>
            <a:rPr lang="es-ES_tradnl" sz="2800" kern="1200" dirty="0" smtClean="0"/>
            <a:t>DEL </a:t>
          </a:r>
        </a:p>
        <a:p>
          <a:pPr lvl="0" algn="ctr" defTabSz="1244600">
            <a:lnSpc>
              <a:spcPct val="90000"/>
            </a:lnSpc>
            <a:spcBef>
              <a:spcPct val="0"/>
            </a:spcBef>
            <a:spcAft>
              <a:spcPct val="35000"/>
            </a:spcAft>
          </a:pPr>
          <a:r>
            <a:rPr lang="es-ES_tradnl" sz="2800" kern="1200" dirty="0" smtClean="0"/>
            <a:t>DERECHO FINANCIERO </a:t>
          </a:r>
          <a:endParaRPr lang="es-MX" sz="2800" kern="1200" dirty="0"/>
        </a:p>
      </dsp:txBody>
      <dsp:txXfrm>
        <a:off x="2119643" y="2585417"/>
        <a:ext cx="2237697" cy="2533483"/>
      </dsp:txXfrm>
    </dsp:sp>
    <dsp:sp modelId="{7C1B169C-D453-48FA-B70C-2176EA3C509C}">
      <dsp:nvSpPr>
        <dsp:cNvPr id="0" name=""/>
        <dsp:cNvSpPr/>
      </dsp:nvSpPr>
      <dsp:spPr>
        <a:xfrm rot="3154743">
          <a:off x="1507606" y="1694801"/>
          <a:ext cx="867215" cy="584567"/>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BC8DB7BC-D652-46C5-9BA4-EA0CDB3A964D}">
      <dsp:nvSpPr>
        <dsp:cNvPr id="0" name=""/>
        <dsp:cNvSpPr/>
      </dsp:nvSpPr>
      <dsp:spPr>
        <a:xfrm>
          <a:off x="288027" y="36144"/>
          <a:ext cx="1948557" cy="1558846"/>
        </a:xfrm>
        <a:prstGeom prst="roundRect">
          <a:avLst>
            <a:gd name="adj" fmla="val 10000"/>
          </a:avLst>
        </a:prstGeom>
        <a:solidFill>
          <a:srgbClr val="7030A0"/>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s-MX" sz="2800" i="0" kern="1200" dirty="0" smtClean="0"/>
            <a:t>DERECHO </a:t>
          </a:r>
        </a:p>
        <a:p>
          <a:pPr lvl="0" algn="ctr" defTabSz="1244600">
            <a:lnSpc>
              <a:spcPct val="90000"/>
            </a:lnSpc>
            <a:spcBef>
              <a:spcPct val="0"/>
            </a:spcBef>
            <a:spcAft>
              <a:spcPct val="35000"/>
            </a:spcAft>
          </a:pPr>
          <a:r>
            <a:rPr lang="es-MX" sz="2800" i="0" kern="1200" dirty="0" smtClean="0"/>
            <a:t>FISCAL</a:t>
          </a:r>
          <a:endParaRPr lang="es-MX" sz="2800" i="0" kern="1200" dirty="0"/>
        </a:p>
      </dsp:txBody>
      <dsp:txXfrm>
        <a:off x="333684" y="81801"/>
        <a:ext cx="1857243" cy="1467532"/>
      </dsp:txXfrm>
    </dsp:sp>
    <dsp:sp modelId="{3597ADBA-7900-4714-8283-A2B89C8F79C6}">
      <dsp:nvSpPr>
        <dsp:cNvPr id="0" name=""/>
        <dsp:cNvSpPr/>
      </dsp:nvSpPr>
      <dsp:spPr>
        <a:xfrm rot="7208058">
          <a:off x="4142086" y="1636092"/>
          <a:ext cx="980157" cy="584567"/>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0DC38C61-72A7-4E13-8299-AE458566A7BB}">
      <dsp:nvSpPr>
        <dsp:cNvPr id="0" name=""/>
        <dsp:cNvSpPr/>
      </dsp:nvSpPr>
      <dsp:spPr>
        <a:xfrm>
          <a:off x="3600411" y="0"/>
          <a:ext cx="2812607" cy="1558846"/>
        </a:xfrm>
        <a:prstGeom prst="roundRect">
          <a:avLst>
            <a:gd name="adj" fmla="val 10000"/>
          </a:avLst>
        </a:prstGeom>
        <a:solidFill>
          <a:srgbClr val="6666FF"/>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s-MX" sz="2400" kern="1200" dirty="0" smtClean="0"/>
            <a:t>DERECHO PRESUPUESTARIO</a:t>
          </a:r>
          <a:endParaRPr lang="es-MX" sz="2400" kern="1200" dirty="0"/>
        </a:p>
      </dsp:txBody>
      <dsp:txXfrm>
        <a:off x="3646068" y="45657"/>
        <a:ext cx="2721293" cy="14675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29226E-95FD-45E5-9D45-220B74C1ECE6}">
      <dsp:nvSpPr>
        <dsp:cNvPr id="0" name=""/>
        <dsp:cNvSpPr/>
      </dsp:nvSpPr>
      <dsp:spPr>
        <a:xfrm>
          <a:off x="0" y="103792"/>
          <a:ext cx="7115196" cy="935415"/>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es-ES" sz="3900" kern="1200" dirty="0" smtClean="0"/>
            <a:t>Antecedentes de los impuestos</a:t>
          </a:r>
          <a:endParaRPr lang="es-ES" sz="3900" kern="1200" dirty="0"/>
        </a:p>
      </dsp:txBody>
      <dsp:txXfrm>
        <a:off x="45663" y="149455"/>
        <a:ext cx="7023870" cy="84408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BDE55F-DE4F-4377-AC33-5ADA35D7D97F}">
      <dsp:nvSpPr>
        <dsp:cNvPr id="0" name=""/>
        <dsp:cNvSpPr/>
      </dsp:nvSpPr>
      <dsp:spPr>
        <a:xfrm>
          <a:off x="592913" y="2209"/>
          <a:ext cx="5929368" cy="4521543"/>
        </a:xfrm>
        <a:prstGeom prst="roundRect">
          <a:avLst/>
        </a:prstGeom>
        <a:solidFill>
          <a:srgbClr val="00B05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ES" sz="1800" kern="1200" dirty="0" smtClean="0"/>
            <a:t>ÉPOCA PREHISPÁNICA</a:t>
          </a:r>
          <a:endParaRPr lang="es-MX" sz="1800" kern="1200" dirty="0" smtClean="0"/>
        </a:p>
        <a:p>
          <a:pPr lvl="0" algn="ctr" defTabSz="800100">
            <a:lnSpc>
              <a:spcPct val="90000"/>
            </a:lnSpc>
            <a:spcBef>
              <a:spcPct val="0"/>
            </a:spcBef>
            <a:spcAft>
              <a:spcPct val="35000"/>
            </a:spcAft>
          </a:pPr>
          <a:r>
            <a:rPr lang="es-ES" sz="1800" kern="1200" dirty="0" smtClean="0"/>
            <a:t>Entre la diversidad de imperios indígenas, derivados de las siete tribus que se establecieron en el territorio, según el Códice Ramírez, y en los diferentes siglos que preceden al XVI, existió una gran diversidad de tributos derivados de actos de conquista por las constantes guerras tribales. El imperio azteca, como muchos otros, no exterminaba a los pobladores de las tribus vencidas en la guerra, sino que los obligaba a tributar mediante trabajos personales, con bienes, e incluso con hombres para la guerra, para el mantenimiento o construcción de obras colectivas, y para sacrificios.</a:t>
          </a:r>
          <a:endParaRPr lang="es-ES" sz="1800" kern="1200" dirty="0"/>
        </a:p>
      </dsp:txBody>
      <dsp:txXfrm>
        <a:off x="813637" y="222933"/>
        <a:ext cx="5487920" cy="408009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29226E-95FD-45E5-9D45-220B74C1ECE6}">
      <dsp:nvSpPr>
        <dsp:cNvPr id="0" name=""/>
        <dsp:cNvSpPr/>
      </dsp:nvSpPr>
      <dsp:spPr>
        <a:xfrm>
          <a:off x="0" y="103792"/>
          <a:ext cx="7115196" cy="935415"/>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es-ES" sz="3900" kern="1200" dirty="0" smtClean="0"/>
            <a:t>Antecedentes de los impuestos</a:t>
          </a:r>
          <a:endParaRPr lang="es-ES" sz="3900" kern="1200" dirty="0"/>
        </a:p>
      </dsp:txBody>
      <dsp:txXfrm>
        <a:off x="45663" y="149455"/>
        <a:ext cx="7023870" cy="84408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BDE55F-DE4F-4377-AC33-5ADA35D7D97F}">
      <dsp:nvSpPr>
        <dsp:cNvPr id="0" name=""/>
        <dsp:cNvSpPr/>
      </dsp:nvSpPr>
      <dsp:spPr>
        <a:xfrm>
          <a:off x="592913" y="2209"/>
          <a:ext cx="5929368" cy="4521543"/>
        </a:xfrm>
        <a:prstGeom prst="roundRect">
          <a:avLst/>
        </a:prstGeom>
        <a:solidFill>
          <a:schemeClr val="dk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ES" sz="1800" kern="1200" dirty="0" smtClean="0"/>
            <a:t>ÉPOCA VIRREINAL</a:t>
          </a:r>
        </a:p>
        <a:p>
          <a:pPr lvl="0" algn="ctr" defTabSz="800100" rtl="0">
            <a:lnSpc>
              <a:spcPct val="90000"/>
            </a:lnSpc>
            <a:spcBef>
              <a:spcPct val="0"/>
            </a:spcBef>
            <a:spcAft>
              <a:spcPct val="35000"/>
            </a:spcAft>
          </a:pPr>
          <a:r>
            <a:rPr lang="es-ES" sz="1800" kern="1200" dirty="0" smtClean="0"/>
            <a:t>Al consumarse la conquista en el año de 1521, los españoles se apoderaron del territorio que constituía el imperio azteca, y procedieron a trazar y fundar la capital de la Nueva España, estableciéndose diversos tributos, según lo refieren fuentes como la Recopilación de Leyes de los Reinos de las  Indias, Recopilación de Zorita, entre otras. Dichos impuestos fueron sobre los siguientes rubros:</a:t>
          </a:r>
          <a:endParaRPr lang="es-ES" sz="1800" kern="1200" dirty="0"/>
        </a:p>
      </dsp:txBody>
      <dsp:txXfrm>
        <a:off x="813637" y="222933"/>
        <a:ext cx="5487920" cy="408009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29226E-95FD-45E5-9D45-220B74C1ECE6}">
      <dsp:nvSpPr>
        <dsp:cNvPr id="0" name=""/>
        <dsp:cNvSpPr/>
      </dsp:nvSpPr>
      <dsp:spPr>
        <a:xfrm>
          <a:off x="0" y="103792"/>
          <a:ext cx="7115196" cy="935415"/>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es-ES" sz="3900" kern="1200" dirty="0" smtClean="0"/>
            <a:t>Antecedentes de los impuestos</a:t>
          </a:r>
          <a:endParaRPr lang="es-ES" sz="3900" kern="1200" dirty="0"/>
        </a:p>
      </dsp:txBody>
      <dsp:txXfrm>
        <a:off x="45663" y="149455"/>
        <a:ext cx="7023870" cy="84408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BDE55F-DE4F-4377-AC33-5ADA35D7D97F}">
      <dsp:nvSpPr>
        <dsp:cNvPr id="0" name=""/>
        <dsp:cNvSpPr/>
      </dsp:nvSpPr>
      <dsp:spPr>
        <a:xfrm>
          <a:off x="336100" y="0"/>
          <a:ext cx="6662461" cy="4881231"/>
        </a:xfrm>
        <a:prstGeom prst="roundRect">
          <a:avLst/>
        </a:prstGeom>
        <a:solidFill>
          <a:schemeClr val="accent5">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ES" sz="1800" kern="1200" dirty="0" smtClean="0">
              <a:solidFill>
                <a:schemeClr val="tx1"/>
              </a:solidFill>
            </a:rPr>
            <a:t>ÉPOCA VIRREINAL</a:t>
          </a:r>
        </a:p>
        <a:p>
          <a:pPr lvl="0" algn="ctr" defTabSz="800100" rtl="0">
            <a:lnSpc>
              <a:spcPct val="90000"/>
            </a:lnSpc>
            <a:spcBef>
              <a:spcPct val="0"/>
            </a:spcBef>
            <a:spcAft>
              <a:spcPct val="35000"/>
            </a:spcAft>
          </a:pPr>
          <a:r>
            <a:rPr lang="es-ES" sz="1400" kern="1200" dirty="0" smtClean="0">
              <a:solidFill>
                <a:schemeClr val="tx1"/>
              </a:solidFill>
            </a:rPr>
            <a:t>1. COMERCIO INTERIOR Y EXTERIOR como: el derecho de avería a los buques mercantes, derecho de almirantazgo, el almojarifazgo, derecho de toneladas, la alcabala, derecho de anclaje, el peaje, el impuesto para la conservación del faro de </a:t>
          </a:r>
          <a:r>
            <a:rPr lang="es-ES" sz="1400" kern="1200" dirty="0" err="1" smtClean="0">
              <a:solidFill>
                <a:schemeClr val="tx1"/>
              </a:solidFill>
            </a:rPr>
            <a:t>Ullúa</a:t>
          </a:r>
          <a:r>
            <a:rPr lang="es-ES" sz="1400" kern="1200" dirty="0" smtClean="0">
              <a:solidFill>
                <a:schemeClr val="tx1"/>
              </a:solidFill>
            </a:rPr>
            <a:t>, impuestos sobre granas, vainillas, añil y otras mercancías, derecho de muralla derecho de pulperías, Vinos, aguardientes y vinagres, pulques, etc.</a:t>
          </a:r>
          <a:endParaRPr lang="es-MX" sz="1400" kern="1200" dirty="0" smtClean="0">
            <a:solidFill>
              <a:schemeClr val="tx1"/>
            </a:solidFill>
          </a:endParaRPr>
        </a:p>
        <a:p>
          <a:pPr lvl="0" algn="ctr" defTabSz="800100">
            <a:lnSpc>
              <a:spcPct val="90000"/>
            </a:lnSpc>
            <a:spcBef>
              <a:spcPct val="0"/>
            </a:spcBef>
            <a:spcAft>
              <a:spcPct val="35000"/>
            </a:spcAft>
          </a:pPr>
          <a:r>
            <a:rPr lang="es-ES" sz="1400" kern="1200" dirty="0" smtClean="0">
              <a:solidFill>
                <a:schemeClr val="tx1"/>
              </a:solidFill>
            </a:rPr>
            <a:t>2. IMPUESTOS A LA MINERÍA como: el impuesto a la explotación de oro, plata, plomo, estaño, hierro y otros metales (quinto).</a:t>
          </a:r>
          <a:endParaRPr lang="es-MX" sz="1400" kern="1200" dirty="0" smtClean="0">
            <a:solidFill>
              <a:schemeClr val="tx1"/>
            </a:solidFill>
          </a:endParaRPr>
        </a:p>
        <a:p>
          <a:pPr lvl="0" algn="ctr" defTabSz="800100">
            <a:lnSpc>
              <a:spcPct val="90000"/>
            </a:lnSpc>
            <a:spcBef>
              <a:spcPct val="0"/>
            </a:spcBef>
            <a:spcAft>
              <a:spcPct val="35000"/>
            </a:spcAft>
          </a:pPr>
          <a:r>
            <a:rPr lang="es-ES" sz="1400" kern="1200" dirty="0" smtClean="0">
              <a:solidFill>
                <a:schemeClr val="tx1"/>
              </a:solidFill>
            </a:rPr>
            <a:t>3. LA PROPIEDAD RAÍZ</a:t>
          </a:r>
          <a:endParaRPr lang="es-MX" sz="1400" kern="1200" dirty="0" smtClean="0">
            <a:solidFill>
              <a:schemeClr val="tx1"/>
            </a:solidFill>
          </a:endParaRPr>
        </a:p>
        <a:p>
          <a:pPr lvl="0" algn="ctr" defTabSz="800100">
            <a:lnSpc>
              <a:spcPct val="90000"/>
            </a:lnSpc>
            <a:spcBef>
              <a:spcPct val="0"/>
            </a:spcBef>
            <a:spcAft>
              <a:spcPct val="35000"/>
            </a:spcAft>
          </a:pPr>
          <a:r>
            <a:rPr lang="es-ES" sz="1400" kern="1200" dirty="0" smtClean="0">
              <a:solidFill>
                <a:schemeClr val="tx1"/>
              </a:solidFill>
            </a:rPr>
            <a:t>4. EL PAPEL SELLADO</a:t>
          </a:r>
          <a:endParaRPr lang="es-MX" sz="1400" kern="1200" dirty="0" smtClean="0">
            <a:solidFill>
              <a:schemeClr val="tx1"/>
            </a:solidFill>
          </a:endParaRPr>
        </a:p>
        <a:p>
          <a:pPr lvl="0" algn="ctr" defTabSz="800100">
            <a:lnSpc>
              <a:spcPct val="90000"/>
            </a:lnSpc>
            <a:spcBef>
              <a:spcPct val="0"/>
            </a:spcBef>
            <a:spcAft>
              <a:spcPct val="35000"/>
            </a:spcAft>
          </a:pPr>
          <a:r>
            <a:rPr lang="es-ES" sz="1400" kern="1200" dirty="0" smtClean="0">
              <a:solidFill>
                <a:schemeClr val="tx1"/>
              </a:solidFill>
            </a:rPr>
            <a:t>5. TRIBUTOS A CARGO DE INDIOS como las encomiendas</a:t>
          </a:r>
          <a:endParaRPr lang="es-MX" sz="1400" kern="1200" dirty="0" smtClean="0">
            <a:solidFill>
              <a:schemeClr val="tx1"/>
            </a:solidFill>
          </a:endParaRPr>
        </a:p>
        <a:p>
          <a:pPr lvl="0" algn="ctr" defTabSz="800100">
            <a:lnSpc>
              <a:spcPct val="90000"/>
            </a:lnSpc>
            <a:spcBef>
              <a:spcPct val="0"/>
            </a:spcBef>
            <a:spcAft>
              <a:spcPct val="35000"/>
            </a:spcAft>
          </a:pPr>
          <a:r>
            <a:rPr lang="es-ES" sz="1400" kern="1200" dirty="0" smtClean="0">
              <a:solidFill>
                <a:schemeClr val="tx1"/>
              </a:solidFill>
            </a:rPr>
            <a:t>6. IMPUESTOS A CARGO DE LOS ENCOMENDEROS</a:t>
          </a:r>
          <a:endParaRPr lang="es-MX" sz="1400" kern="1200" dirty="0" smtClean="0">
            <a:solidFill>
              <a:schemeClr val="tx1"/>
            </a:solidFill>
          </a:endParaRPr>
        </a:p>
        <a:p>
          <a:pPr lvl="0" algn="ctr" defTabSz="800100">
            <a:lnSpc>
              <a:spcPct val="90000"/>
            </a:lnSpc>
            <a:spcBef>
              <a:spcPct val="0"/>
            </a:spcBef>
            <a:spcAft>
              <a:spcPct val="35000"/>
            </a:spcAft>
          </a:pPr>
          <a:r>
            <a:rPr lang="es-ES" sz="1400" kern="1200" dirty="0" smtClean="0">
              <a:solidFill>
                <a:schemeClr val="tx1"/>
              </a:solidFill>
            </a:rPr>
            <a:t>7. IMPUESTOS A CARGO DEL CLERO</a:t>
          </a:r>
          <a:endParaRPr lang="es-MX" sz="1400" kern="1200" dirty="0" smtClean="0">
            <a:solidFill>
              <a:schemeClr val="tx1"/>
            </a:solidFill>
          </a:endParaRPr>
        </a:p>
        <a:p>
          <a:pPr lvl="0" algn="ctr" defTabSz="800100">
            <a:lnSpc>
              <a:spcPct val="90000"/>
            </a:lnSpc>
            <a:spcBef>
              <a:spcPct val="0"/>
            </a:spcBef>
            <a:spcAft>
              <a:spcPct val="35000"/>
            </a:spcAft>
          </a:pPr>
          <a:r>
            <a:rPr lang="es-ES" sz="1400" kern="1200" dirty="0" smtClean="0">
              <a:solidFill>
                <a:schemeClr val="tx1"/>
              </a:solidFill>
            </a:rPr>
            <a:t>8. DERECHOS como los oficios vendibles, juego de gallos</a:t>
          </a:r>
          <a:endParaRPr lang="es-MX" sz="1400" kern="1200" dirty="0" smtClean="0">
            <a:solidFill>
              <a:schemeClr val="tx1"/>
            </a:solidFill>
          </a:endParaRPr>
        </a:p>
        <a:p>
          <a:pPr lvl="0" algn="ctr" defTabSz="800100">
            <a:lnSpc>
              <a:spcPct val="90000"/>
            </a:lnSpc>
            <a:spcBef>
              <a:spcPct val="0"/>
            </a:spcBef>
            <a:spcAft>
              <a:spcPct val="35000"/>
            </a:spcAft>
          </a:pPr>
          <a:r>
            <a:rPr lang="es-ES" sz="1400" kern="1200" dirty="0" smtClean="0">
              <a:solidFill>
                <a:schemeClr val="tx1"/>
              </a:solidFill>
            </a:rPr>
            <a:t>9. OTROS</a:t>
          </a:r>
          <a:endParaRPr lang="es-ES" sz="1400" kern="1200" dirty="0">
            <a:solidFill>
              <a:schemeClr val="tx1"/>
            </a:solidFill>
          </a:endParaRPr>
        </a:p>
      </dsp:txBody>
      <dsp:txXfrm>
        <a:off x="574382" y="238282"/>
        <a:ext cx="6185897" cy="440466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29226E-95FD-45E5-9D45-220B74C1ECE6}">
      <dsp:nvSpPr>
        <dsp:cNvPr id="0" name=""/>
        <dsp:cNvSpPr/>
      </dsp:nvSpPr>
      <dsp:spPr>
        <a:xfrm>
          <a:off x="0" y="14580"/>
          <a:ext cx="7115196" cy="111384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CARACTERÍSTICAS Y ELEMENTOS DE LOS IMPUESTOS</a:t>
          </a:r>
          <a:endParaRPr lang="es-ES" sz="2800" kern="1200" dirty="0"/>
        </a:p>
      </dsp:txBody>
      <dsp:txXfrm>
        <a:off x="54373" y="68953"/>
        <a:ext cx="7006450" cy="100509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BDE55F-DE4F-4377-AC33-5ADA35D7D97F}">
      <dsp:nvSpPr>
        <dsp:cNvPr id="0" name=""/>
        <dsp:cNvSpPr/>
      </dsp:nvSpPr>
      <dsp:spPr>
        <a:xfrm>
          <a:off x="720056" y="1206"/>
          <a:ext cx="7200847" cy="702412"/>
        </a:xfrm>
        <a:prstGeom prst="roundRect">
          <a:avLst/>
        </a:prstGeom>
        <a:solidFill>
          <a:schemeClr val="dk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ES" sz="1400" kern="1200" dirty="0" smtClean="0"/>
            <a:t>Son una prestación pecuniaria coactiva derivado de un acto soberano generalmente unilateral compulsivo a cargo de los gobernados, sujeto a las  reglas de generalidad e igualdad, y cuyo fin es la satisfacción de las necesidades sociales sufragadas mediante el gasto público.</a:t>
          </a:r>
          <a:endParaRPr lang="es-ES" sz="1400" kern="1200" dirty="0"/>
        </a:p>
      </dsp:txBody>
      <dsp:txXfrm>
        <a:off x="754345" y="35495"/>
        <a:ext cx="7132269" cy="633834"/>
      </dsp:txXfrm>
    </dsp:sp>
    <dsp:sp modelId="{17A23E74-3433-4D7E-863F-04E9B2B526CF}">
      <dsp:nvSpPr>
        <dsp:cNvPr id="0" name=""/>
        <dsp:cNvSpPr/>
      </dsp:nvSpPr>
      <dsp:spPr>
        <a:xfrm>
          <a:off x="720056" y="738739"/>
          <a:ext cx="5890321" cy="702412"/>
        </a:xfrm>
        <a:prstGeom prst="roundRect">
          <a:avLst/>
        </a:prstGeom>
        <a:solidFill>
          <a:schemeClr val="dk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15240" rIns="30480" bIns="15240" numCol="1" spcCol="1270" anchor="ctr" anchorCtr="0">
          <a:noAutofit/>
        </a:bodyPr>
        <a:lstStyle/>
        <a:p>
          <a:pPr lvl="0" algn="ctr" defTabSz="355600" rtl="0">
            <a:lnSpc>
              <a:spcPct val="90000"/>
            </a:lnSpc>
            <a:spcBef>
              <a:spcPct val="0"/>
            </a:spcBef>
            <a:spcAft>
              <a:spcPct val="35000"/>
            </a:spcAft>
          </a:pPr>
          <a:r>
            <a:rPr lang="es-ES" sz="800" kern="1200" dirty="0" smtClean="0"/>
            <a:t>Se proyecta </a:t>
          </a:r>
        </a:p>
        <a:p>
          <a:pPr lvl="0" algn="ctr" defTabSz="355600" rtl="0">
            <a:lnSpc>
              <a:spcPct val="90000"/>
            </a:lnSpc>
            <a:spcBef>
              <a:spcPct val="0"/>
            </a:spcBef>
            <a:spcAft>
              <a:spcPct val="35000"/>
            </a:spcAft>
          </a:pPr>
          <a:r>
            <a:rPr lang="es-ES" sz="800" kern="1200" dirty="0" smtClean="0"/>
            <a:t>a través de un principio normativo consagrado en la ley, de forma que los gobernados sólo tienen relativa injerencia, en forma indirecta, por medio del poder legislativo que figura como su representante.</a:t>
          </a:r>
          <a:endParaRPr lang="es-ES" sz="800" kern="1200" dirty="0"/>
        </a:p>
      </dsp:txBody>
      <dsp:txXfrm>
        <a:off x="754345" y="773028"/>
        <a:ext cx="5821743" cy="633834"/>
      </dsp:txXfrm>
    </dsp:sp>
    <dsp:sp modelId="{2064D5FE-DEE1-4984-A8E1-1798C60D00CA}">
      <dsp:nvSpPr>
        <dsp:cNvPr id="0" name=""/>
        <dsp:cNvSpPr/>
      </dsp:nvSpPr>
      <dsp:spPr>
        <a:xfrm>
          <a:off x="720056" y="1476271"/>
          <a:ext cx="3110745" cy="702412"/>
        </a:xfrm>
        <a:prstGeom prst="roundRect">
          <a:avLst/>
        </a:prstGeom>
        <a:solidFill>
          <a:schemeClr val="dk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15240" rIns="30480" bIns="15240" numCol="1" spcCol="1270" anchor="ctr" anchorCtr="0">
          <a:noAutofit/>
        </a:bodyPr>
        <a:lstStyle/>
        <a:p>
          <a:pPr lvl="0" algn="ctr" defTabSz="355600" rtl="0">
            <a:lnSpc>
              <a:spcPct val="90000"/>
            </a:lnSpc>
            <a:spcBef>
              <a:spcPct val="0"/>
            </a:spcBef>
            <a:spcAft>
              <a:spcPct val="35000"/>
            </a:spcAft>
          </a:pPr>
          <a:r>
            <a:rPr lang="es-ES" sz="800" kern="1200" dirty="0" smtClean="0"/>
            <a:t>El impuesto debe ser general, es decir, que se aplique y obligue a todas las personas de similar situación, sin discriminación. </a:t>
          </a:r>
          <a:endParaRPr lang="es-ES" sz="800" kern="1200" dirty="0"/>
        </a:p>
      </dsp:txBody>
      <dsp:txXfrm>
        <a:off x="754345" y="1510560"/>
        <a:ext cx="3042167" cy="633834"/>
      </dsp:txXfrm>
    </dsp:sp>
    <dsp:sp modelId="{C7326FCF-6717-45C1-B801-EA07030AAE34}">
      <dsp:nvSpPr>
        <dsp:cNvPr id="0" name=""/>
        <dsp:cNvSpPr/>
      </dsp:nvSpPr>
      <dsp:spPr>
        <a:xfrm>
          <a:off x="720056" y="2213804"/>
          <a:ext cx="3110745" cy="702412"/>
        </a:xfrm>
        <a:prstGeom prst="roundRect">
          <a:avLst/>
        </a:prstGeom>
        <a:solidFill>
          <a:schemeClr val="dk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15240" rIns="30480" bIns="15240" numCol="1" spcCol="1270" anchor="ctr" anchorCtr="0">
          <a:noAutofit/>
        </a:bodyPr>
        <a:lstStyle/>
        <a:p>
          <a:pPr lvl="0" algn="ctr" defTabSz="355600" rtl="0">
            <a:lnSpc>
              <a:spcPct val="90000"/>
            </a:lnSpc>
            <a:spcBef>
              <a:spcPct val="0"/>
            </a:spcBef>
            <a:spcAft>
              <a:spcPct val="35000"/>
            </a:spcAft>
          </a:pPr>
          <a:r>
            <a:rPr lang="es-ES" sz="800" kern="1200" smtClean="0"/>
            <a:t>De acuerdo artículo 2 del Código Fiscal de la Federación de 1967, se estableció que son impuestos las prestaciones en dinero o en especie que fija la ley con carácter general y obligatorio, a cargo de las personas físicas y morales para cubrir los gastos públicos.</a:t>
          </a:r>
          <a:endParaRPr lang="es-ES" sz="800" kern="1200" dirty="0"/>
        </a:p>
      </dsp:txBody>
      <dsp:txXfrm>
        <a:off x="754345" y="2248093"/>
        <a:ext cx="3042167" cy="633834"/>
      </dsp:txXfrm>
    </dsp:sp>
    <dsp:sp modelId="{755DED01-0DB4-4309-8560-0C176EBEEB9B}">
      <dsp:nvSpPr>
        <dsp:cNvPr id="0" name=""/>
        <dsp:cNvSpPr/>
      </dsp:nvSpPr>
      <dsp:spPr>
        <a:xfrm>
          <a:off x="720056" y="2951336"/>
          <a:ext cx="3110745" cy="702412"/>
        </a:xfrm>
        <a:prstGeom prst="roundRect">
          <a:avLst/>
        </a:prstGeom>
        <a:solidFill>
          <a:schemeClr val="dk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15240" rIns="30480" bIns="15240" numCol="1" spcCol="1270" anchor="ctr" anchorCtr="0">
          <a:noAutofit/>
        </a:bodyPr>
        <a:lstStyle/>
        <a:p>
          <a:pPr lvl="0" algn="ctr" defTabSz="355600" rtl="0">
            <a:lnSpc>
              <a:spcPct val="90000"/>
            </a:lnSpc>
            <a:spcBef>
              <a:spcPct val="0"/>
            </a:spcBef>
            <a:spcAft>
              <a:spcPct val="35000"/>
            </a:spcAft>
          </a:pPr>
          <a:r>
            <a:rPr lang="es-ES" sz="800" kern="1200" dirty="0" smtClean="0"/>
            <a:t>El impuesto es obligatorio como dispone el artículo 31 F. IV de la Constitución Política; lo que significa que ninguna manera nace por acuerdo de voluntades, o dicho en otra forma, los sujetos obligados no lo son por voluntad, sino por disposición de ley que es un acto soberano. </a:t>
          </a:r>
          <a:endParaRPr lang="es-ES" sz="800" kern="1200" dirty="0"/>
        </a:p>
      </dsp:txBody>
      <dsp:txXfrm>
        <a:off x="754345" y="2985625"/>
        <a:ext cx="3042167" cy="633834"/>
      </dsp:txXfrm>
    </dsp:sp>
    <dsp:sp modelId="{204CBE9C-318B-41A0-AA6B-A521362D5552}">
      <dsp:nvSpPr>
        <dsp:cNvPr id="0" name=""/>
        <dsp:cNvSpPr/>
      </dsp:nvSpPr>
      <dsp:spPr>
        <a:xfrm>
          <a:off x="720056" y="3688869"/>
          <a:ext cx="3110745" cy="702412"/>
        </a:xfrm>
        <a:prstGeom prst="roundRect">
          <a:avLst/>
        </a:prstGeom>
        <a:solidFill>
          <a:schemeClr val="dk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15240" rIns="30480" bIns="15240" numCol="1" spcCol="1270" anchor="ctr" anchorCtr="0">
          <a:noAutofit/>
        </a:bodyPr>
        <a:lstStyle/>
        <a:p>
          <a:pPr lvl="0" algn="ctr" defTabSz="355600" rtl="0">
            <a:lnSpc>
              <a:spcPct val="90000"/>
            </a:lnSpc>
            <a:spcBef>
              <a:spcPct val="0"/>
            </a:spcBef>
            <a:spcAft>
              <a:spcPct val="35000"/>
            </a:spcAft>
          </a:pPr>
          <a:r>
            <a:rPr lang="es-ES" sz="800" kern="1200" smtClean="0"/>
            <a:t>Además, la contribución debe ser proporcional y equitativa y destinarse al gasto público.</a:t>
          </a:r>
          <a:endParaRPr lang="es-ES" sz="800" kern="1200" dirty="0"/>
        </a:p>
      </dsp:txBody>
      <dsp:txXfrm>
        <a:off x="754345" y="3723158"/>
        <a:ext cx="3042167" cy="63383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E0850-5198-423A-A994-FACABD517CA0}">
      <dsp:nvSpPr>
        <dsp:cNvPr id="0" name=""/>
        <dsp:cNvSpPr/>
      </dsp:nvSpPr>
      <dsp:spPr>
        <a:xfrm rot="5400000">
          <a:off x="-215338" y="251515"/>
          <a:ext cx="1435592" cy="1004914"/>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RENTA BRUTA </a:t>
          </a:r>
          <a:endParaRPr lang="es-MX" sz="1400" kern="1200" dirty="0"/>
        </a:p>
      </dsp:txBody>
      <dsp:txXfrm rot="-5400000">
        <a:off x="1" y="538633"/>
        <a:ext cx="1004914" cy="430678"/>
      </dsp:txXfrm>
    </dsp:sp>
    <dsp:sp modelId="{9F232B4B-8B77-46B9-980B-B433E1942023}">
      <dsp:nvSpPr>
        <dsp:cNvPr id="0" name=""/>
        <dsp:cNvSpPr/>
      </dsp:nvSpPr>
      <dsp:spPr>
        <a:xfrm rot="5400000">
          <a:off x="3636289" y="-2595198"/>
          <a:ext cx="933134" cy="619588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t>es sinónimo de ingreso, es decir, es el total de ingresos de una persona, sin hacer un solo descuento o deducción por ninguna causa.</a:t>
          </a:r>
          <a:endParaRPr lang="es-MX" sz="1800" kern="1200" dirty="0"/>
        </a:p>
      </dsp:txBody>
      <dsp:txXfrm rot="-5400000">
        <a:off x="1004914" y="81729"/>
        <a:ext cx="6150333" cy="842030"/>
      </dsp:txXfrm>
    </dsp:sp>
    <dsp:sp modelId="{512B8A4F-035D-470B-B452-D22130002B40}">
      <dsp:nvSpPr>
        <dsp:cNvPr id="0" name=""/>
        <dsp:cNvSpPr/>
      </dsp:nvSpPr>
      <dsp:spPr>
        <a:xfrm rot="5400000">
          <a:off x="-215338" y="1898888"/>
          <a:ext cx="1435592" cy="1004914"/>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RENTA NETA </a:t>
          </a:r>
          <a:endParaRPr lang="es-MX" sz="1400" kern="1200" dirty="0"/>
        </a:p>
      </dsp:txBody>
      <dsp:txXfrm rot="-5400000">
        <a:off x="1" y="2186006"/>
        <a:ext cx="1004914" cy="430678"/>
      </dsp:txXfrm>
    </dsp:sp>
    <dsp:sp modelId="{0CAEDA79-01AB-4FB9-8CA1-CFC76B3E979F}">
      <dsp:nvSpPr>
        <dsp:cNvPr id="0" name=""/>
        <dsp:cNvSpPr/>
      </dsp:nvSpPr>
      <dsp:spPr>
        <a:xfrm rot="5400000">
          <a:off x="3265112" y="-947825"/>
          <a:ext cx="1675490" cy="6195885"/>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es el total de ingresos de una persona menos todos los gastos que hubiere tenido que hacer para obtener esos ingresos.</a:t>
          </a:r>
          <a:endParaRPr lang="es-MX" sz="1500" kern="1200" dirty="0"/>
        </a:p>
      </dsp:txBody>
      <dsp:txXfrm rot="-5400000">
        <a:off x="1004915" y="1394163"/>
        <a:ext cx="6114094" cy="1511908"/>
      </dsp:txXfrm>
    </dsp:sp>
    <dsp:sp modelId="{B8B9351C-857C-4BCD-838F-1CDCEF3024EF}">
      <dsp:nvSpPr>
        <dsp:cNvPr id="0" name=""/>
        <dsp:cNvSpPr/>
      </dsp:nvSpPr>
      <dsp:spPr>
        <a:xfrm rot="5400000">
          <a:off x="-215338" y="3604282"/>
          <a:ext cx="1435592" cy="1004914"/>
        </a:xfrm>
        <a:prstGeom prst="chevron">
          <a:avLst/>
        </a:prstGeom>
        <a:solidFill>
          <a:schemeClr val="accent3">
            <a:tint val="45000"/>
          </a:schemeClr>
        </a:solidFill>
        <a:ln w="9525" cap="flat" cmpd="sng" algn="ctr">
          <a:solidFill>
            <a:schemeClr val="accent3"/>
          </a:solidFill>
          <a:prstDash val="solid"/>
        </a:ln>
        <a:effectLst>
          <a:outerShdw blurRad="50800" dist="25400" dir="5400000" rotWithShape="0">
            <a:srgbClr val="000000">
              <a:alpha val="35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 RENTA LEGAL </a:t>
          </a:r>
          <a:endParaRPr lang="es-MX" sz="1400" kern="1200" dirty="0"/>
        </a:p>
      </dsp:txBody>
      <dsp:txXfrm rot="-5400000">
        <a:off x="1" y="3891400"/>
        <a:ext cx="1004914" cy="430678"/>
      </dsp:txXfrm>
    </dsp:sp>
    <dsp:sp modelId="{12EC55EF-B5B5-4D5F-9617-8BF88C9B85A0}">
      <dsp:nvSpPr>
        <dsp:cNvPr id="0" name=""/>
        <dsp:cNvSpPr/>
      </dsp:nvSpPr>
      <dsp:spPr>
        <a:xfrm rot="5400000">
          <a:off x="3243267" y="704287"/>
          <a:ext cx="1719179" cy="619588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35128" tIns="12065" rIns="12065" bIns="12065" numCol="1" spcCol="1270" anchor="ctr" anchorCtr="0">
          <a:noAutofit/>
        </a:bodyPr>
        <a:lstStyle/>
        <a:p>
          <a:pPr marL="171450" lvl="1" indent="-171450" algn="just" defTabSz="844550">
            <a:lnSpc>
              <a:spcPct val="90000"/>
            </a:lnSpc>
            <a:spcBef>
              <a:spcPct val="0"/>
            </a:spcBef>
            <a:spcAft>
              <a:spcPct val="15000"/>
            </a:spcAft>
            <a:buChar char="••"/>
          </a:pPr>
          <a:r>
            <a:rPr lang="es-ES" sz="1900" kern="1200" dirty="0" smtClean="0"/>
            <a:t>es el total de los ingresos, menos las deducciones autorizadas por la ley. Esta renta es la que se toma como base para el pago del impuesto; también es conocida como la utilidad fiscal o resultado fiscal.</a:t>
          </a:r>
          <a:endParaRPr lang="es-MX" sz="1900" kern="1200" dirty="0"/>
        </a:p>
      </dsp:txBody>
      <dsp:txXfrm rot="-5400000">
        <a:off x="1004915" y="3026563"/>
        <a:ext cx="6111962" cy="155133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0"/>
          <a:ext cx="7043758" cy="1281686"/>
        </a:xfrm>
        <a:prstGeom prst="roundRect">
          <a:avLst/>
        </a:prstGeom>
        <a:solidFill>
          <a:srgbClr val="66990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rtl="0">
            <a:lnSpc>
              <a:spcPct val="90000"/>
            </a:lnSpc>
            <a:spcBef>
              <a:spcPct val="0"/>
            </a:spcBef>
            <a:spcAft>
              <a:spcPct val="35000"/>
            </a:spcAft>
          </a:pPr>
          <a:r>
            <a:rPr lang="es-MX" sz="5000" kern="1200" dirty="0" smtClean="0"/>
            <a:t>TIPOS DE RENTA</a:t>
          </a:r>
          <a:endParaRPr lang="es-ES" sz="5000" kern="1200" dirty="0"/>
        </a:p>
      </dsp:txBody>
      <dsp:txXfrm>
        <a:off x="62567" y="62567"/>
        <a:ext cx="6918624" cy="11565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539"/>
          <a:ext cx="7043758" cy="1141920"/>
        </a:xfrm>
        <a:prstGeom prst="roundRect">
          <a:avLst/>
        </a:prstGeom>
        <a:solidFill>
          <a:schemeClr val="accent2">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ES_tradnl" sz="2500" kern="1200" dirty="0" smtClean="0"/>
            <a:t>DERECHO FISCAL </a:t>
          </a:r>
          <a:endParaRPr lang="es-ES" sz="2000" b="1" kern="1200" dirty="0"/>
        </a:p>
      </dsp:txBody>
      <dsp:txXfrm>
        <a:off x="55744" y="56283"/>
        <a:ext cx="6932270" cy="103043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E0850-5198-423A-A994-FACABD517CA0}">
      <dsp:nvSpPr>
        <dsp:cNvPr id="0" name=""/>
        <dsp:cNvSpPr/>
      </dsp:nvSpPr>
      <dsp:spPr>
        <a:xfrm rot="5400000">
          <a:off x="-183567" y="287092"/>
          <a:ext cx="1223783" cy="856648"/>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smtClean="0"/>
            <a:t>OBJETO del ISR </a:t>
          </a:r>
          <a:endParaRPr lang="es-MX" sz="1200" kern="1200" dirty="0"/>
        </a:p>
      </dsp:txBody>
      <dsp:txXfrm rot="-5400000">
        <a:off x="1" y="531848"/>
        <a:ext cx="856648" cy="367135"/>
      </dsp:txXfrm>
    </dsp:sp>
    <dsp:sp modelId="{9F232B4B-8B77-46B9-980B-B433E1942023}">
      <dsp:nvSpPr>
        <dsp:cNvPr id="0" name=""/>
        <dsp:cNvSpPr/>
      </dsp:nvSpPr>
      <dsp:spPr>
        <a:xfrm rot="5400000">
          <a:off x="3630994" y="-2670821"/>
          <a:ext cx="795459" cy="6344151"/>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t>Es el elemento relativo al ingreso o  la renta que una persona obtiene por la explotación de su capital, por la realización de su esfuerzo personal o trabajo, o por la combinación de ambos</a:t>
          </a:r>
          <a:endParaRPr lang="es-MX" sz="1800" kern="1200" dirty="0"/>
        </a:p>
      </dsp:txBody>
      <dsp:txXfrm rot="-5400000">
        <a:off x="856649" y="142355"/>
        <a:ext cx="6305320" cy="717797"/>
      </dsp:txXfrm>
    </dsp:sp>
    <dsp:sp modelId="{512B8A4F-035D-470B-B452-D22130002B40}">
      <dsp:nvSpPr>
        <dsp:cNvPr id="0" name=""/>
        <dsp:cNvSpPr/>
      </dsp:nvSpPr>
      <dsp:spPr>
        <a:xfrm rot="5400000">
          <a:off x="-183567" y="1374996"/>
          <a:ext cx="1223783" cy="856648"/>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smtClean="0"/>
            <a:t>BASE del ISR </a:t>
          </a:r>
          <a:endParaRPr lang="es-MX" sz="1200" kern="1200" dirty="0"/>
        </a:p>
      </dsp:txBody>
      <dsp:txXfrm rot="-5400000">
        <a:off x="1" y="1619752"/>
        <a:ext cx="856648" cy="367135"/>
      </dsp:txXfrm>
    </dsp:sp>
    <dsp:sp modelId="{0CAEDA79-01AB-4FB9-8CA1-CFC76B3E979F}">
      <dsp:nvSpPr>
        <dsp:cNvPr id="0" name=""/>
        <dsp:cNvSpPr/>
      </dsp:nvSpPr>
      <dsp:spPr>
        <a:xfrm rot="5400000">
          <a:off x="3739706" y="-1582917"/>
          <a:ext cx="578036" cy="6344151"/>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ES" sz="1400" kern="1200" dirty="0" smtClean="0"/>
            <a:t>Es el elemento que se determina cuantificando el ingreso obtenido en dinero, en bienes o en servicios, menos las deducciones autorizadas por la ley</a:t>
          </a:r>
          <a:endParaRPr lang="es-MX" sz="1400" kern="1200" dirty="0"/>
        </a:p>
      </dsp:txBody>
      <dsp:txXfrm rot="-5400000">
        <a:off x="856649" y="1328357"/>
        <a:ext cx="6315934" cy="521602"/>
      </dsp:txXfrm>
    </dsp:sp>
    <dsp:sp modelId="{B8B9351C-857C-4BCD-838F-1CDCEF3024EF}">
      <dsp:nvSpPr>
        <dsp:cNvPr id="0" name=""/>
        <dsp:cNvSpPr/>
      </dsp:nvSpPr>
      <dsp:spPr>
        <a:xfrm rot="5400000">
          <a:off x="-183567" y="3330017"/>
          <a:ext cx="1223783" cy="856648"/>
        </a:xfrm>
        <a:prstGeom prst="chevron">
          <a:avLst/>
        </a:prstGeom>
        <a:solidFill>
          <a:schemeClr val="accent3">
            <a:tint val="45000"/>
          </a:schemeClr>
        </a:solidFill>
        <a:ln w="9525" cap="flat" cmpd="sng" algn="ctr">
          <a:solidFill>
            <a:schemeClr val="accent3"/>
          </a:solidFill>
          <a:prstDash val="solid"/>
        </a:ln>
        <a:effectLst>
          <a:outerShdw blurRad="50800" dist="25400" dir="5400000" rotWithShape="0">
            <a:srgbClr val="000000">
              <a:alpha val="35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smtClean="0"/>
            <a:t> TASA del ISR.</a:t>
          </a:r>
          <a:endParaRPr lang="es-MX" sz="1200" kern="1200" dirty="0"/>
        </a:p>
      </dsp:txBody>
      <dsp:txXfrm rot="-5400000">
        <a:off x="1" y="3574773"/>
        <a:ext cx="856648" cy="367135"/>
      </dsp:txXfrm>
    </dsp:sp>
    <dsp:sp modelId="{12EC55EF-B5B5-4D5F-9617-8BF88C9B85A0}">
      <dsp:nvSpPr>
        <dsp:cNvPr id="0" name=""/>
        <dsp:cNvSpPr/>
      </dsp:nvSpPr>
      <dsp:spPr>
        <a:xfrm rot="5400000">
          <a:off x="2807885" y="366540"/>
          <a:ext cx="2441678" cy="6344151"/>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Es el porcentaje que debe pagar la persona considerando un limite inferior y que por tanto será muy variable. </a:t>
          </a:r>
          <a:r>
            <a:rPr lang="es-ES" sz="1200" kern="1200" dirty="0" smtClean="0"/>
            <a:t>TASA </a:t>
          </a:r>
          <a:endParaRPr lang="es-MX" sz="1200" kern="1200" dirty="0"/>
        </a:p>
        <a:p>
          <a:pPr marL="114300" lvl="1" indent="-114300" algn="l" defTabSz="533400">
            <a:lnSpc>
              <a:spcPct val="90000"/>
            </a:lnSpc>
            <a:spcBef>
              <a:spcPct val="0"/>
            </a:spcBef>
            <a:spcAft>
              <a:spcPct val="15000"/>
            </a:spcAft>
            <a:buChar char="••"/>
          </a:pPr>
          <a:endParaRPr lang="es-MX" sz="1200" kern="1200" dirty="0"/>
        </a:p>
        <a:p>
          <a:pPr marL="114300" lvl="1" indent="-114300" algn="l" defTabSz="533400">
            <a:lnSpc>
              <a:spcPct val="90000"/>
            </a:lnSpc>
            <a:spcBef>
              <a:spcPct val="0"/>
            </a:spcBef>
            <a:spcAft>
              <a:spcPct val="15000"/>
            </a:spcAft>
            <a:buChar char="••"/>
          </a:pPr>
          <a:r>
            <a:rPr lang="es-ES" sz="1200" kern="1200" dirty="0" smtClean="0"/>
            <a:t>Las personas físicas cuyos ingresos anuales sean:</a:t>
          </a:r>
          <a:endParaRPr lang="es-MX" sz="1200" kern="1200" dirty="0"/>
        </a:p>
        <a:p>
          <a:pPr marL="228600" lvl="2" indent="-114300" algn="l" defTabSz="533400">
            <a:lnSpc>
              <a:spcPct val="90000"/>
            </a:lnSpc>
            <a:spcBef>
              <a:spcPct val="0"/>
            </a:spcBef>
            <a:spcAft>
              <a:spcPct val="15000"/>
            </a:spcAft>
            <a:buChar char="••"/>
          </a:pPr>
          <a:r>
            <a:rPr lang="es-ES" sz="1200" kern="1200" dirty="0" smtClean="0"/>
            <a:t>Entre 500 y 750 mil pesos aplica un porciento sobre el excedente del límite inferior de 30%.</a:t>
          </a:r>
          <a:endParaRPr lang="es-MX" sz="1200" kern="1200" dirty="0"/>
        </a:p>
        <a:p>
          <a:pPr marL="228600" lvl="2" indent="-114300" algn="l" defTabSz="533400">
            <a:lnSpc>
              <a:spcPct val="90000"/>
            </a:lnSpc>
            <a:spcBef>
              <a:spcPct val="0"/>
            </a:spcBef>
            <a:spcAft>
              <a:spcPct val="15000"/>
            </a:spcAft>
            <a:buChar char="••"/>
          </a:pPr>
          <a:r>
            <a:rPr lang="es-ES" sz="1200" kern="1200" dirty="0" smtClean="0"/>
            <a:t>Entre 750 mil pesos con un centavo y un millón de pesos aplica un porciento sobre el excedente del límite inferior de 32%.</a:t>
          </a:r>
          <a:endParaRPr lang="es-MX" sz="1200" kern="1200" dirty="0"/>
        </a:p>
        <a:p>
          <a:pPr marL="228600" lvl="2" indent="-114300" algn="l" defTabSz="533400">
            <a:lnSpc>
              <a:spcPct val="90000"/>
            </a:lnSpc>
            <a:spcBef>
              <a:spcPct val="0"/>
            </a:spcBef>
            <a:spcAft>
              <a:spcPct val="15000"/>
            </a:spcAft>
            <a:buChar char="••"/>
          </a:pPr>
          <a:r>
            <a:rPr lang="es-ES" sz="1200" kern="1200" dirty="0" smtClean="0"/>
            <a:t>Entre un millón de pesos con un centavo y tres millones de pesos aplica un porciento sobre el excedente del límite inferior de 34%.</a:t>
          </a:r>
          <a:endParaRPr lang="es-MX" sz="1200" kern="1200" dirty="0"/>
        </a:p>
        <a:p>
          <a:pPr marL="228600" lvl="2" indent="-114300" algn="l" defTabSz="533400">
            <a:lnSpc>
              <a:spcPct val="90000"/>
            </a:lnSpc>
            <a:spcBef>
              <a:spcPct val="0"/>
            </a:spcBef>
            <a:spcAft>
              <a:spcPct val="15000"/>
            </a:spcAft>
            <a:buChar char="••"/>
          </a:pPr>
          <a:r>
            <a:rPr lang="es-ES" sz="1200" kern="1200" dirty="0" smtClean="0"/>
            <a:t>Más de tres millones de pesos aplica un porciento sobre el excedente del límite inferior de 35%.</a:t>
          </a:r>
          <a:endParaRPr lang="es-MX" sz="1200" kern="1200" dirty="0"/>
        </a:p>
      </dsp:txBody>
      <dsp:txXfrm rot="-5400000">
        <a:off x="856649" y="2436970"/>
        <a:ext cx="6224958" cy="220329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0"/>
          <a:ext cx="7043758" cy="1281686"/>
        </a:xfrm>
        <a:prstGeom prst="roundRect">
          <a:avLst/>
        </a:prstGeom>
        <a:solidFill>
          <a:srgbClr val="66990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rtl="0">
            <a:lnSpc>
              <a:spcPct val="90000"/>
            </a:lnSpc>
            <a:spcBef>
              <a:spcPct val="0"/>
            </a:spcBef>
            <a:spcAft>
              <a:spcPct val="35000"/>
            </a:spcAft>
          </a:pPr>
          <a:r>
            <a:rPr lang="es-ES" sz="5000" kern="1200" dirty="0" smtClean="0"/>
            <a:t>ISR</a:t>
          </a:r>
          <a:endParaRPr lang="es-ES" sz="5000" kern="1200" dirty="0"/>
        </a:p>
      </dsp:txBody>
      <dsp:txXfrm>
        <a:off x="62567" y="62567"/>
        <a:ext cx="6918624" cy="115655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336955-DEE1-4860-AA9C-E7FAAA5E49A7}">
      <dsp:nvSpPr>
        <dsp:cNvPr id="0" name=""/>
        <dsp:cNvSpPr/>
      </dsp:nvSpPr>
      <dsp:spPr>
        <a:xfrm>
          <a:off x="0" y="127777"/>
          <a:ext cx="7215238" cy="887445"/>
        </a:xfrm>
        <a:prstGeom prst="roundRect">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s-MX" sz="3700" kern="1200" dirty="0" smtClean="0"/>
            <a:t>Aportaciones de Seguridad Social</a:t>
          </a:r>
          <a:endParaRPr lang="es-MX" sz="3700" kern="1200" dirty="0"/>
        </a:p>
      </dsp:txBody>
      <dsp:txXfrm>
        <a:off x="43321" y="171098"/>
        <a:ext cx="7128596" cy="80080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1AF9E3-6389-45EC-97D2-6C52CA51B973}">
      <dsp:nvSpPr>
        <dsp:cNvPr id="0" name=""/>
        <dsp:cNvSpPr/>
      </dsp:nvSpPr>
      <dsp:spPr>
        <a:xfrm>
          <a:off x="0" y="974149"/>
          <a:ext cx="7758138" cy="3528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74287AA-8040-4FB6-81EF-424CCC4F2AF8}">
      <dsp:nvSpPr>
        <dsp:cNvPr id="0" name=""/>
        <dsp:cNvSpPr/>
      </dsp:nvSpPr>
      <dsp:spPr>
        <a:xfrm>
          <a:off x="39556" y="0"/>
          <a:ext cx="7386547" cy="1616193"/>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622300">
            <a:lnSpc>
              <a:spcPct val="90000"/>
            </a:lnSpc>
            <a:spcBef>
              <a:spcPct val="0"/>
            </a:spcBef>
            <a:spcAft>
              <a:spcPct val="35000"/>
            </a:spcAft>
          </a:pPr>
          <a:r>
            <a:rPr lang="es-MX" sz="1400" kern="1200" dirty="0" smtClean="0">
              <a:solidFill>
                <a:schemeClr val="tx1"/>
              </a:solidFill>
            </a:rPr>
            <a:t>Según el CFF  son las contribuciones establecidas en ley a cargo de personas que son sustituidas por el Estado en el cumplimiento de las obligaciones fijadas por la ley en materia social o a las personas que se beneficien en forma especial por servicios de seguridad social proporcionados por el mismo Estado</a:t>
          </a:r>
          <a:r>
            <a:rPr lang="es-MX" sz="1400" kern="1200" dirty="0" smtClean="0"/>
            <a:t>.</a:t>
          </a:r>
          <a:endParaRPr lang="es-MX" sz="1400" kern="1200" dirty="0"/>
        </a:p>
      </dsp:txBody>
      <dsp:txXfrm>
        <a:off x="118452" y="78896"/>
        <a:ext cx="7228755" cy="1458401"/>
      </dsp:txXfrm>
    </dsp:sp>
    <dsp:sp modelId="{EA13AFA1-BD8A-41ED-A78C-7E5E016F3EA6}">
      <dsp:nvSpPr>
        <dsp:cNvPr id="0" name=""/>
        <dsp:cNvSpPr/>
      </dsp:nvSpPr>
      <dsp:spPr>
        <a:xfrm>
          <a:off x="0" y="2734070"/>
          <a:ext cx="7758138" cy="2249100"/>
        </a:xfrm>
        <a:prstGeom prst="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2118" tIns="291592" rIns="602118" bIns="99568" numCol="1" spcCol="1270" anchor="t" anchorCtr="0">
          <a:noAutofit/>
        </a:bodyPr>
        <a:lstStyle/>
        <a:p>
          <a:pPr marL="114300" lvl="1" indent="-114300" algn="l" defTabSz="622300">
            <a:lnSpc>
              <a:spcPct val="90000"/>
            </a:lnSpc>
            <a:spcBef>
              <a:spcPct val="0"/>
            </a:spcBef>
            <a:spcAft>
              <a:spcPct val="15000"/>
            </a:spcAft>
            <a:buChar char="••"/>
          </a:pPr>
          <a:r>
            <a:rPr lang="es-MX" sz="1400" i="1" kern="1200" dirty="0" smtClean="0"/>
            <a:t>Aportaciones al Instituto del Fondo Nacional de la Vivienda   para los Trabajadores (INFONAVIT).</a:t>
          </a:r>
          <a:endParaRPr lang="es-MX" sz="1400" kern="1200" dirty="0"/>
        </a:p>
        <a:p>
          <a:pPr marL="114300" lvl="1" indent="-114300" algn="l" defTabSz="622300">
            <a:lnSpc>
              <a:spcPct val="90000"/>
            </a:lnSpc>
            <a:spcBef>
              <a:spcPct val="0"/>
            </a:spcBef>
            <a:spcAft>
              <a:spcPct val="15000"/>
            </a:spcAft>
            <a:buChar char="••"/>
          </a:pPr>
          <a:r>
            <a:rPr lang="es-MX" sz="1400" i="1" kern="1200" dirty="0" smtClean="0"/>
            <a:t>Cuotas para el Instituto Mexicano del Seguro Social (IMSS).</a:t>
          </a:r>
          <a:endParaRPr lang="es-MX" sz="1400" kern="1200" dirty="0"/>
        </a:p>
        <a:p>
          <a:pPr marL="114300" lvl="1" indent="-114300" algn="l" defTabSz="622300">
            <a:lnSpc>
              <a:spcPct val="90000"/>
            </a:lnSpc>
            <a:spcBef>
              <a:spcPct val="0"/>
            </a:spcBef>
            <a:spcAft>
              <a:spcPct val="15000"/>
            </a:spcAft>
            <a:buChar char="••"/>
          </a:pPr>
          <a:r>
            <a:rPr lang="es-MX" sz="1400" i="1" kern="1200" dirty="0" smtClean="0"/>
            <a:t>Cuotas para el Instituto de Seguridad y Servicios Sociales de los Trabajadores del Estado (ISSSTE).Cuotas para el Instituto de Seguridad Social para las Fuerzas Armadas Mexicanas</a:t>
          </a:r>
          <a:endParaRPr lang="es-MX" sz="1400" kern="1200" dirty="0"/>
        </a:p>
        <a:p>
          <a:pPr marL="114300" lvl="1" indent="-114300" algn="l" defTabSz="622300">
            <a:lnSpc>
              <a:spcPct val="90000"/>
            </a:lnSpc>
            <a:spcBef>
              <a:spcPct val="0"/>
            </a:spcBef>
            <a:spcAft>
              <a:spcPct val="15000"/>
            </a:spcAft>
            <a:buChar char="••"/>
          </a:pPr>
          <a:r>
            <a:rPr lang="es-MX" sz="1400" kern="1200" smtClean="0"/>
            <a:t>las cuotas al fondo de ahorro para el retiro, siempre y cuando sean a cargo de los patrones y la Secretaria de Salud (destinada a las personas con bajos recursos económicos).</a:t>
          </a:r>
          <a:endParaRPr lang="es-MX" sz="1400" kern="1200" dirty="0"/>
        </a:p>
      </dsp:txBody>
      <dsp:txXfrm>
        <a:off x="0" y="2734070"/>
        <a:ext cx="7758138" cy="2249100"/>
      </dsp:txXfrm>
    </dsp:sp>
    <dsp:sp modelId="{9507186C-C01C-4840-9238-4855EA85DB2D}">
      <dsp:nvSpPr>
        <dsp:cNvPr id="0" name=""/>
        <dsp:cNvSpPr/>
      </dsp:nvSpPr>
      <dsp:spPr>
        <a:xfrm>
          <a:off x="369772" y="1763727"/>
          <a:ext cx="6957971" cy="1045057"/>
        </a:xfrm>
        <a:prstGeom prst="roundRect">
          <a:avLst/>
        </a:prstGeom>
        <a:solidFill>
          <a:schemeClr val="accent2">
            <a:hueOff val="4681519"/>
            <a:satOff val="-5839"/>
            <a:lumOff val="1373"/>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89000">
            <a:lnSpc>
              <a:spcPct val="90000"/>
            </a:lnSpc>
            <a:spcBef>
              <a:spcPct val="0"/>
            </a:spcBef>
            <a:spcAft>
              <a:spcPct val="35000"/>
            </a:spcAft>
          </a:pPr>
          <a:r>
            <a:rPr lang="es-MX" sz="2000" kern="1200" dirty="0" smtClean="0"/>
            <a:t>Mariano </a:t>
          </a:r>
          <a:r>
            <a:rPr lang="es-MX" sz="2000" kern="1200" dirty="0" err="1" smtClean="0"/>
            <a:t>Latapí</a:t>
          </a:r>
          <a:r>
            <a:rPr lang="es-MX" sz="2000" kern="1200" dirty="0" smtClean="0"/>
            <a:t> menciona que son:</a:t>
          </a:r>
          <a:endParaRPr lang="es-MX" sz="2000" kern="1200" dirty="0"/>
        </a:p>
      </dsp:txBody>
      <dsp:txXfrm>
        <a:off x="420787" y="1814742"/>
        <a:ext cx="6855941" cy="94302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336955-DEE1-4860-AA9C-E7FAAA5E49A7}">
      <dsp:nvSpPr>
        <dsp:cNvPr id="0" name=""/>
        <dsp:cNvSpPr/>
      </dsp:nvSpPr>
      <dsp:spPr>
        <a:xfrm>
          <a:off x="0" y="31837"/>
          <a:ext cx="7215238" cy="1079325"/>
        </a:xfrm>
        <a:prstGeom prst="roundRect">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es-MX" sz="4500" kern="1200" dirty="0" smtClean="0"/>
            <a:t>Contribuciones de Mejoras</a:t>
          </a:r>
          <a:endParaRPr lang="es-MX" sz="4500" kern="1200" dirty="0"/>
        </a:p>
      </dsp:txBody>
      <dsp:txXfrm>
        <a:off x="52688" y="84525"/>
        <a:ext cx="7109862" cy="9739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55492-0CD0-457D-8116-E349A4769A41}">
      <dsp:nvSpPr>
        <dsp:cNvPr id="0" name=""/>
        <dsp:cNvSpPr/>
      </dsp:nvSpPr>
      <dsp:spPr>
        <a:xfrm>
          <a:off x="0" y="1217506"/>
          <a:ext cx="7758138" cy="455186"/>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99639660-F717-4251-BBCA-CB5A01645E40}">
      <dsp:nvSpPr>
        <dsp:cNvPr id="0" name=""/>
        <dsp:cNvSpPr/>
      </dsp:nvSpPr>
      <dsp:spPr>
        <a:xfrm>
          <a:off x="377666" y="0"/>
          <a:ext cx="7380471" cy="1105034"/>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00100">
            <a:lnSpc>
              <a:spcPct val="90000"/>
            </a:lnSpc>
            <a:spcBef>
              <a:spcPct val="0"/>
            </a:spcBef>
            <a:spcAft>
              <a:spcPct val="35000"/>
            </a:spcAft>
          </a:pPr>
          <a:r>
            <a:rPr lang="es-MX" sz="1800" kern="1200" dirty="0" smtClean="0"/>
            <a:t>Son las establecidas en ley a cargo de las personas físicas y morales que se beneficien directamente  por obras públicas.</a:t>
          </a:r>
          <a:endParaRPr lang="es-MX" sz="1800" kern="1200" dirty="0"/>
        </a:p>
      </dsp:txBody>
      <dsp:txXfrm>
        <a:off x="431609" y="53943"/>
        <a:ext cx="7272585" cy="997148"/>
      </dsp:txXfrm>
    </dsp:sp>
    <dsp:sp modelId="{B28F654B-43F6-4C9C-AC96-CEC540C0E08B}">
      <dsp:nvSpPr>
        <dsp:cNvPr id="0" name=""/>
        <dsp:cNvSpPr/>
      </dsp:nvSpPr>
      <dsp:spPr>
        <a:xfrm>
          <a:off x="0" y="4650711"/>
          <a:ext cx="7758138" cy="176400"/>
        </a:xfrm>
        <a:prstGeom prst="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B1C576C7-C394-4FF7-B85A-32636B139BD7}">
      <dsp:nvSpPr>
        <dsp:cNvPr id="0" name=""/>
        <dsp:cNvSpPr/>
      </dsp:nvSpPr>
      <dsp:spPr>
        <a:xfrm>
          <a:off x="368966" y="1650759"/>
          <a:ext cx="7386547" cy="3103271"/>
        </a:xfrm>
        <a:prstGeom prst="roundRect">
          <a:avLst/>
        </a:prstGeom>
        <a:solidFill>
          <a:schemeClr val="accent2">
            <a:hueOff val="4681519"/>
            <a:satOff val="-5839"/>
            <a:lumOff val="1373"/>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00100">
            <a:lnSpc>
              <a:spcPct val="90000"/>
            </a:lnSpc>
            <a:spcBef>
              <a:spcPct val="0"/>
            </a:spcBef>
            <a:spcAft>
              <a:spcPct val="35000"/>
            </a:spcAft>
          </a:pPr>
          <a:r>
            <a:rPr lang="es-MX" sz="1800" kern="1200" dirty="0" smtClean="0"/>
            <a:t>Es la aportación (cantidad de dinero) que el contribuyente sea persona física o moral debe  pagar al Gobierno federal por perfeccionar la infraestructura de nuestro país, estado o municipio; siempre y cuando el ciudadano obtengan un beneficio directo por alguna obra pública, por ejemplo: luz y alambrado público, pavimentación de calles, drenaje, etc.</a:t>
          </a:r>
          <a:endParaRPr lang="es-MX" sz="1800" kern="1200" dirty="0"/>
        </a:p>
      </dsp:txBody>
      <dsp:txXfrm>
        <a:off x="520455" y="1802248"/>
        <a:ext cx="7083569" cy="2800293"/>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336955-DEE1-4860-AA9C-E7FAAA5E49A7}">
      <dsp:nvSpPr>
        <dsp:cNvPr id="0" name=""/>
        <dsp:cNvSpPr/>
      </dsp:nvSpPr>
      <dsp:spPr>
        <a:xfrm>
          <a:off x="0" y="7852"/>
          <a:ext cx="7215238" cy="1127295"/>
        </a:xfrm>
        <a:prstGeom prst="roundRect">
          <a:avLst/>
        </a:prstGeom>
        <a:solidFill>
          <a:srgbClr val="92D050"/>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es-MX" sz="4700" kern="1200" dirty="0" smtClean="0"/>
            <a:t>DERECHOS</a:t>
          </a:r>
          <a:endParaRPr lang="es-MX" sz="4700" kern="1200" dirty="0"/>
        </a:p>
      </dsp:txBody>
      <dsp:txXfrm>
        <a:off x="55030" y="62882"/>
        <a:ext cx="7105178" cy="101723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1AF9E3-6389-45EC-97D2-6C52CA51B973}">
      <dsp:nvSpPr>
        <dsp:cNvPr id="0" name=""/>
        <dsp:cNvSpPr/>
      </dsp:nvSpPr>
      <dsp:spPr>
        <a:xfrm>
          <a:off x="0" y="1166438"/>
          <a:ext cx="7758138" cy="4284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74287AA-8040-4FB6-81EF-424CCC4F2AF8}">
      <dsp:nvSpPr>
        <dsp:cNvPr id="0" name=""/>
        <dsp:cNvSpPr/>
      </dsp:nvSpPr>
      <dsp:spPr>
        <a:xfrm>
          <a:off x="0" y="70981"/>
          <a:ext cx="7386547" cy="1962520"/>
        </a:xfrm>
        <a:prstGeom prst="roundRect">
          <a:avLst/>
        </a:prstGeom>
        <a:solidFill>
          <a:schemeClr val="accent1">
            <a:lumMod val="40000"/>
            <a:lumOff val="60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622300">
            <a:lnSpc>
              <a:spcPct val="90000"/>
            </a:lnSpc>
            <a:spcBef>
              <a:spcPct val="0"/>
            </a:spcBef>
            <a:spcAft>
              <a:spcPct val="35000"/>
            </a:spcAft>
          </a:pPr>
          <a:r>
            <a:rPr lang="es-MX" sz="1400" kern="1200" dirty="0" smtClean="0">
              <a:solidFill>
                <a:schemeClr val="tx1"/>
              </a:solidFill>
            </a:rPr>
            <a:t>Según el CFF  son las contribuciones establecidas en ley por el uso o aprovechamiento de los bienes del dominio público de la nación, así como por recibir servicios que presta el Estado en sus funciones de derecho público, excepto cuando se presten por organismos descentralizados u organismos desconcentrados.</a:t>
          </a:r>
          <a:endParaRPr lang="es-MX" sz="1400" kern="1200" dirty="0">
            <a:solidFill>
              <a:schemeClr val="tx1"/>
            </a:solidFill>
          </a:endParaRPr>
        </a:p>
      </dsp:txBody>
      <dsp:txXfrm>
        <a:off x="95802" y="166783"/>
        <a:ext cx="7194943" cy="1770916"/>
      </dsp:txXfrm>
    </dsp:sp>
    <dsp:sp modelId="{217C9016-8A6F-4D09-A524-29BCB307DE91}">
      <dsp:nvSpPr>
        <dsp:cNvPr id="0" name=""/>
        <dsp:cNvSpPr/>
      </dsp:nvSpPr>
      <dsp:spPr>
        <a:xfrm>
          <a:off x="0" y="2501295"/>
          <a:ext cx="7758138" cy="2463300"/>
        </a:xfrm>
        <a:prstGeom prst="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2118" tIns="354076" rIns="602118" bIns="120904" numCol="1" spcCol="1270" anchor="t" anchorCtr="0">
          <a:noAutofit/>
        </a:bodyPr>
        <a:lstStyle/>
        <a:p>
          <a:pPr marL="171450" lvl="1" indent="-171450" algn="l" defTabSz="755650">
            <a:lnSpc>
              <a:spcPct val="90000"/>
            </a:lnSpc>
            <a:spcBef>
              <a:spcPct val="0"/>
            </a:spcBef>
            <a:spcAft>
              <a:spcPct val="15000"/>
            </a:spcAft>
            <a:buChar char="••"/>
          </a:pPr>
          <a:r>
            <a:rPr lang="es-MX" sz="1700" i="1" kern="1200" smtClean="0"/>
            <a:t>El uso o aprovechamiento de los bienes de dominio público; por ejemplo; la explotación de los bosques.</a:t>
          </a:r>
          <a:endParaRPr lang="es-MX" sz="1700" kern="1200"/>
        </a:p>
        <a:p>
          <a:pPr marL="171450" lvl="1" indent="-171450" algn="l" defTabSz="755650">
            <a:lnSpc>
              <a:spcPct val="90000"/>
            </a:lnSpc>
            <a:spcBef>
              <a:spcPct val="0"/>
            </a:spcBef>
            <a:spcAft>
              <a:spcPct val="15000"/>
            </a:spcAft>
            <a:buChar char="••"/>
          </a:pPr>
          <a:r>
            <a:rPr lang="es-MX" sz="1700" i="1" kern="1200" smtClean="0"/>
            <a:t>Por recibir servicios que presta el Estado en funciones de derecho público; por ejemplo la expedición de pasaportes.</a:t>
          </a:r>
          <a:endParaRPr lang="es-MX" sz="1700" kern="1200"/>
        </a:p>
        <a:p>
          <a:pPr marL="171450" lvl="1" indent="-171450" algn="l" defTabSz="755650">
            <a:lnSpc>
              <a:spcPct val="90000"/>
            </a:lnSpc>
            <a:spcBef>
              <a:spcPct val="0"/>
            </a:spcBef>
            <a:spcAft>
              <a:spcPct val="15000"/>
            </a:spcAft>
            <a:buChar char="••"/>
          </a:pPr>
          <a:r>
            <a:rPr lang="es-MX" sz="1700" i="1" kern="1200" dirty="0" smtClean="0"/>
            <a:t>Las contribuciones a cargo de organismos públicos  descentralizados por prestar servicios exclusivos del Estado; por ejemplo, el uso del agua, </a:t>
          </a:r>
          <a:r>
            <a:rPr lang="es-MX" sz="1700" kern="1200" dirty="0" smtClean="0"/>
            <a:t>el registro civil, la expedición de licencias para conducir, el aprovechamiento de los bosques, el uso de las carreteras (autopistas)</a:t>
          </a:r>
          <a:endParaRPr lang="es-MX" sz="1700" kern="1200" dirty="0"/>
        </a:p>
      </dsp:txBody>
      <dsp:txXfrm>
        <a:off x="0" y="2501295"/>
        <a:ext cx="7758138" cy="2463300"/>
      </dsp:txXfrm>
    </dsp:sp>
    <dsp:sp modelId="{4418C2AE-8A65-4216-87D5-D0C46873E835}">
      <dsp:nvSpPr>
        <dsp:cNvPr id="0" name=""/>
        <dsp:cNvSpPr/>
      </dsp:nvSpPr>
      <dsp:spPr>
        <a:xfrm>
          <a:off x="387906" y="2250375"/>
          <a:ext cx="5430696" cy="501840"/>
        </a:xfrm>
        <a:prstGeom prst="roundRect">
          <a:avLst/>
        </a:prstGeom>
        <a:solidFill>
          <a:schemeClr val="accent2">
            <a:hueOff val="4681519"/>
            <a:satOff val="-5839"/>
            <a:lumOff val="1373"/>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755650">
            <a:lnSpc>
              <a:spcPct val="90000"/>
            </a:lnSpc>
            <a:spcBef>
              <a:spcPct val="0"/>
            </a:spcBef>
            <a:spcAft>
              <a:spcPct val="35000"/>
            </a:spcAft>
          </a:pPr>
          <a:r>
            <a:rPr lang="es-MX" sz="1700" kern="1200" dirty="0" smtClean="0"/>
            <a:t>Sus objetivos son :</a:t>
          </a:r>
          <a:endParaRPr lang="es-MX" sz="1700" kern="1200" dirty="0"/>
        </a:p>
      </dsp:txBody>
      <dsp:txXfrm>
        <a:off x="412404" y="2274873"/>
        <a:ext cx="5381700" cy="452844"/>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B76F5-E02E-427F-98EA-BBB0906BB7AE}">
      <dsp:nvSpPr>
        <dsp:cNvPr id="0" name=""/>
        <dsp:cNvSpPr/>
      </dsp:nvSpPr>
      <dsp:spPr>
        <a:xfrm>
          <a:off x="3301139" y="1240663"/>
          <a:ext cx="91440" cy="615012"/>
        </a:xfrm>
        <a:custGeom>
          <a:avLst/>
          <a:gdLst/>
          <a:ahLst/>
          <a:cxnLst/>
          <a:rect l="0" t="0" r="0" b="0"/>
          <a:pathLst>
            <a:path>
              <a:moveTo>
                <a:pt x="99105" y="0"/>
              </a:moveTo>
              <a:lnTo>
                <a:pt x="99105" y="465190"/>
              </a:lnTo>
              <a:lnTo>
                <a:pt x="45720" y="465190"/>
              </a:lnTo>
              <a:lnTo>
                <a:pt x="45720" y="615012"/>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661307" y="-170711"/>
          <a:ext cx="3477876" cy="1411374"/>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841003" y="0"/>
          <a:ext cx="3477876" cy="141137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INGRESOS </a:t>
          </a:r>
        </a:p>
        <a:p>
          <a:pPr lvl="0" algn="ctr" defTabSz="1066800">
            <a:lnSpc>
              <a:spcPct val="90000"/>
            </a:lnSpc>
            <a:spcBef>
              <a:spcPct val="0"/>
            </a:spcBef>
            <a:spcAft>
              <a:spcPct val="35000"/>
            </a:spcAft>
          </a:pPr>
          <a:r>
            <a:rPr lang="es-ES" sz="2400" kern="1200" dirty="0" smtClean="0"/>
            <a:t>FINANCIEROS </a:t>
          </a:r>
          <a:endParaRPr lang="es-MX" sz="2400" b="1" kern="1200" dirty="0"/>
        </a:p>
      </dsp:txBody>
      <dsp:txXfrm>
        <a:off x="1882341" y="41338"/>
        <a:ext cx="3395200" cy="1328698"/>
      </dsp:txXfrm>
    </dsp:sp>
    <dsp:sp modelId="{E82D1BB4-9A5E-4D81-93B4-487B2E7F5108}">
      <dsp:nvSpPr>
        <dsp:cNvPr id="0" name=""/>
        <dsp:cNvSpPr/>
      </dsp:nvSpPr>
      <dsp:spPr>
        <a:xfrm>
          <a:off x="13372" y="1855675"/>
          <a:ext cx="6666973" cy="3968017"/>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193068" y="2026387"/>
          <a:ext cx="6666973" cy="3968017"/>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Son aquellos que percibe el ente público acudiendo a fuentes económicas que son diferentes a las propiamente tributarias, como los ingresos provenientes de las utilidades o ganancias generadas por las empresas del Estado; por la explotación de los bienes del propio ente público;  los ingresos por emisión o conversión de moneda; por los servicios personales prestados por los gobernados al ente púbico no retribuidos; los ingresos o donativos provenientes de patrimonios particulares</a:t>
          </a:r>
          <a:endParaRPr lang="es-MX" sz="2400" b="1" kern="1200" dirty="0"/>
        </a:p>
      </dsp:txBody>
      <dsp:txXfrm>
        <a:off x="309287" y="2142606"/>
        <a:ext cx="6434535" cy="37355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98BD4-870E-41DC-BACC-5EC0E262D5F6}">
      <dsp:nvSpPr>
        <dsp:cNvPr id="0" name=""/>
        <dsp:cNvSpPr/>
      </dsp:nvSpPr>
      <dsp:spPr>
        <a:xfrm>
          <a:off x="0" y="204021"/>
          <a:ext cx="7043758" cy="3654250"/>
        </a:xfrm>
        <a:prstGeom prst="roundRect">
          <a:avLst/>
        </a:prstGeom>
        <a:solidFill>
          <a:schemeClr val="accent2">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_tradnl" sz="2400" kern="1200" dirty="0" smtClean="0"/>
            <a:t>Contiene </a:t>
          </a:r>
          <a:r>
            <a:rPr lang="es-ES" sz="2400" kern="1200" dirty="0" smtClean="0"/>
            <a:t> normas e instituciones jurídicas referentes a la implantación de las contribuciones, sus formas y procedimientos de recaudación y en general, del manejo de todas las normas que conforman las estructuras gubernamentales con atribuciones recaudatorias o administrativo-fiscales y de las personas a cuyo cargo está la responsabilidad de asumir el carácter de sujetos pasivos de las obligaciones fiscales </a:t>
          </a:r>
          <a:endParaRPr lang="es-MX" sz="2400" kern="1200" dirty="0"/>
        </a:p>
      </dsp:txBody>
      <dsp:txXfrm>
        <a:off x="178386" y="382407"/>
        <a:ext cx="6686986" cy="32974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7852"/>
          <a:ext cx="7043758" cy="1127295"/>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s-ES" sz="4700" kern="1200" dirty="0" smtClean="0"/>
            <a:t>ADAM SMITH </a:t>
          </a:r>
          <a:endParaRPr lang="es-ES" sz="4700" kern="1200" dirty="0"/>
        </a:p>
      </dsp:txBody>
      <dsp:txXfrm>
        <a:off x="55030" y="62882"/>
        <a:ext cx="6933698" cy="10172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DA026-FCC0-45F1-80A3-53ED1A458A4D}">
      <dsp:nvSpPr>
        <dsp:cNvPr id="0" name=""/>
        <dsp:cNvSpPr/>
      </dsp:nvSpPr>
      <dsp:spPr>
        <a:xfrm>
          <a:off x="0" y="0"/>
          <a:ext cx="7272808" cy="4866979"/>
        </a:xfrm>
        <a:prstGeom prst="roundRect">
          <a:avLst/>
        </a:prstGeom>
        <a:solidFill>
          <a:srgbClr val="0070C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ES" sz="3200" kern="1200" dirty="0" smtClean="0"/>
            <a:t>Es el autor que dijo: </a:t>
          </a:r>
        </a:p>
        <a:p>
          <a:pPr lvl="0" algn="l" defTabSz="1422400" rtl="0">
            <a:lnSpc>
              <a:spcPct val="90000"/>
            </a:lnSpc>
            <a:spcBef>
              <a:spcPct val="0"/>
            </a:spcBef>
            <a:spcAft>
              <a:spcPct val="35000"/>
            </a:spcAft>
          </a:pPr>
          <a:r>
            <a:rPr lang="es-ES" sz="3200" kern="1200" dirty="0" smtClean="0"/>
            <a:t>Los vasallos de cualquier Estado deben contribuir al sostenimiento del gobierno a proporción de las rentas o haberes de que gozan bajo la </a:t>
          </a:r>
          <a:endParaRPr lang="es-MX" sz="3200" kern="1200" dirty="0" smtClean="0"/>
        </a:p>
        <a:p>
          <a:pPr lvl="0" algn="l" defTabSz="1422400">
            <a:lnSpc>
              <a:spcPct val="90000"/>
            </a:lnSpc>
            <a:spcBef>
              <a:spcPct val="0"/>
            </a:spcBef>
            <a:spcAft>
              <a:spcPct val="35000"/>
            </a:spcAft>
          </a:pPr>
          <a:r>
            <a:rPr lang="es-ES" sz="3200" kern="1200" dirty="0" smtClean="0"/>
            <a:t>protección de aquel Estado </a:t>
          </a:r>
          <a:endParaRPr lang="es-ES" sz="3200" kern="1200" dirty="0"/>
        </a:p>
      </dsp:txBody>
      <dsp:txXfrm>
        <a:off x="237586" y="237586"/>
        <a:ext cx="6797636" cy="43918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B76F5-E02E-427F-98EA-BBB0906BB7AE}">
      <dsp:nvSpPr>
        <dsp:cNvPr id="0" name=""/>
        <dsp:cNvSpPr/>
      </dsp:nvSpPr>
      <dsp:spPr>
        <a:xfrm>
          <a:off x="2959264" y="1487140"/>
          <a:ext cx="120448" cy="721162"/>
        </a:xfrm>
        <a:custGeom>
          <a:avLst/>
          <a:gdLst/>
          <a:ahLst/>
          <a:cxnLst/>
          <a:rect l="0" t="0" r="0" b="0"/>
          <a:pathLst>
            <a:path>
              <a:moveTo>
                <a:pt x="120448" y="0"/>
              </a:moveTo>
              <a:lnTo>
                <a:pt x="120448" y="541576"/>
              </a:lnTo>
              <a:lnTo>
                <a:pt x="0" y="541576"/>
              </a:lnTo>
              <a:lnTo>
                <a:pt x="0" y="721162"/>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995307" y="-204625"/>
          <a:ext cx="4168810" cy="169176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210702" y="0"/>
          <a:ext cx="4168810" cy="169176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INGRESOS </a:t>
          </a:r>
        </a:p>
        <a:p>
          <a:pPr lvl="0" algn="ctr" defTabSz="889000">
            <a:lnSpc>
              <a:spcPct val="90000"/>
            </a:lnSpc>
            <a:spcBef>
              <a:spcPct val="0"/>
            </a:spcBef>
            <a:spcAft>
              <a:spcPct val="35000"/>
            </a:spcAft>
          </a:pPr>
          <a:r>
            <a:rPr lang="es-ES" sz="2000" kern="1200" dirty="0" smtClean="0"/>
            <a:t>PÚBLICOS </a:t>
          </a:r>
          <a:endParaRPr lang="es-MX" sz="2000" b="1" kern="1200" dirty="0"/>
        </a:p>
      </dsp:txBody>
      <dsp:txXfrm>
        <a:off x="1260252" y="49550"/>
        <a:ext cx="4069710" cy="1592666"/>
      </dsp:txXfrm>
    </dsp:sp>
    <dsp:sp modelId="{E82D1BB4-9A5E-4D81-93B4-487B2E7F5108}">
      <dsp:nvSpPr>
        <dsp:cNvPr id="0" name=""/>
        <dsp:cNvSpPr/>
      </dsp:nvSpPr>
      <dsp:spPr>
        <a:xfrm>
          <a:off x="-215395" y="2208303"/>
          <a:ext cx="6349320" cy="355691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0" y="2412928"/>
          <a:ext cx="6349320" cy="35569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Son cualquier percepción con valor económico percibida por un órgano público, en la forma y términos previstos por la ley o leyes reguladoras de este tipo de ingresos los cuales, para numerosos efectos, se clasifican en ingresos financieros  y no financieros o tributarios (DORICELA MABARAK-CERECEDO, </a:t>
          </a:r>
          <a:r>
            <a:rPr lang="es-ES" sz="2400" i="1" kern="1200" dirty="0" smtClean="0"/>
            <a:t>Derecho Fiscal Aplicado</a:t>
          </a:r>
          <a:r>
            <a:rPr lang="es-ES" sz="2400" kern="1200" dirty="0" smtClean="0"/>
            <a:t>)</a:t>
          </a:r>
          <a:endParaRPr lang="es-MX" sz="2400" b="1" kern="1200" dirty="0"/>
        </a:p>
      </dsp:txBody>
      <dsp:txXfrm>
        <a:off x="104179" y="2517107"/>
        <a:ext cx="6140962" cy="33485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B76F5-E02E-427F-98EA-BBB0906BB7AE}">
      <dsp:nvSpPr>
        <dsp:cNvPr id="0" name=""/>
        <dsp:cNvSpPr/>
      </dsp:nvSpPr>
      <dsp:spPr>
        <a:xfrm>
          <a:off x="2959264" y="1487140"/>
          <a:ext cx="120448" cy="721162"/>
        </a:xfrm>
        <a:custGeom>
          <a:avLst/>
          <a:gdLst/>
          <a:ahLst/>
          <a:cxnLst/>
          <a:rect l="0" t="0" r="0" b="0"/>
          <a:pathLst>
            <a:path>
              <a:moveTo>
                <a:pt x="120448" y="0"/>
              </a:moveTo>
              <a:lnTo>
                <a:pt x="120448" y="541576"/>
              </a:lnTo>
              <a:lnTo>
                <a:pt x="0" y="541576"/>
              </a:lnTo>
              <a:lnTo>
                <a:pt x="0" y="721162"/>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995307" y="-204625"/>
          <a:ext cx="4168810" cy="169176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210702" y="0"/>
          <a:ext cx="4168810" cy="169176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INGRESOS TRIBUTARIOS, FISCALES O </a:t>
          </a:r>
        </a:p>
        <a:p>
          <a:pPr lvl="0" algn="ctr" defTabSz="1066800">
            <a:lnSpc>
              <a:spcPct val="90000"/>
            </a:lnSpc>
            <a:spcBef>
              <a:spcPct val="0"/>
            </a:spcBef>
            <a:spcAft>
              <a:spcPct val="35000"/>
            </a:spcAft>
          </a:pPr>
          <a:r>
            <a:rPr lang="es-ES" sz="2400" kern="1200" dirty="0" smtClean="0"/>
            <a:t>NO FINANCIEROS </a:t>
          </a:r>
          <a:endParaRPr lang="es-MX" sz="2400" b="1" kern="1200" dirty="0"/>
        </a:p>
      </dsp:txBody>
      <dsp:txXfrm>
        <a:off x="1260252" y="49550"/>
        <a:ext cx="4069710" cy="1592666"/>
      </dsp:txXfrm>
    </dsp:sp>
    <dsp:sp modelId="{E82D1BB4-9A5E-4D81-93B4-487B2E7F5108}">
      <dsp:nvSpPr>
        <dsp:cNvPr id="0" name=""/>
        <dsp:cNvSpPr/>
      </dsp:nvSpPr>
      <dsp:spPr>
        <a:xfrm>
          <a:off x="-215395" y="2208303"/>
          <a:ext cx="6349320" cy="355691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0" y="2412928"/>
          <a:ext cx="6349320" cy="35569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Son aquellos que provienen de la obligación constitucional y legal que se tiene, de aportar  recursos económicos para el sostenimiento del Estado. </a:t>
          </a:r>
          <a:endParaRPr lang="es-MX" sz="3200" b="1" kern="1200" dirty="0"/>
        </a:p>
      </dsp:txBody>
      <dsp:txXfrm>
        <a:off x="104179" y="2517107"/>
        <a:ext cx="6140962" cy="33485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9D2BE5-283A-43E9-88A5-19F1306A90A5}">
      <dsp:nvSpPr>
        <dsp:cNvPr id="0" name=""/>
        <dsp:cNvSpPr/>
      </dsp:nvSpPr>
      <dsp:spPr>
        <a:xfrm>
          <a:off x="1840681" y="3046648"/>
          <a:ext cx="607574" cy="2212739"/>
        </a:xfrm>
        <a:custGeom>
          <a:avLst/>
          <a:gdLst/>
          <a:ahLst/>
          <a:cxnLst/>
          <a:rect l="0" t="0" r="0" b="0"/>
          <a:pathLst>
            <a:path>
              <a:moveTo>
                <a:pt x="0" y="0"/>
              </a:moveTo>
              <a:lnTo>
                <a:pt x="303787" y="0"/>
              </a:lnTo>
              <a:lnTo>
                <a:pt x="303787" y="2212739"/>
              </a:lnTo>
              <a:lnTo>
                <a:pt x="607574" y="2212739"/>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2087103" y="4095651"/>
        <a:ext cx="114731" cy="114731"/>
      </dsp:txXfrm>
    </dsp:sp>
    <dsp:sp modelId="{B3495A5A-0551-41E8-BD54-779F9818CE5D}">
      <dsp:nvSpPr>
        <dsp:cNvPr id="0" name=""/>
        <dsp:cNvSpPr/>
      </dsp:nvSpPr>
      <dsp:spPr>
        <a:xfrm>
          <a:off x="1840681" y="3046648"/>
          <a:ext cx="759468" cy="723578"/>
        </a:xfrm>
        <a:custGeom>
          <a:avLst/>
          <a:gdLst/>
          <a:ahLst/>
          <a:cxnLst/>
          <a:rect l="0" t="0" r="0" b="0"/>
          <a:pathLst>
            <a:path>
              <a:moveTo>
                <a:pt x="0" y="0"/>
              </a:moveTo>
              <a:lnTo>
                <a:pt x="379734" y="0"/>
              </a:lnTo>
              <a:lnTo>
                <a:pt x="379734" y="723578"/>
              </a:lnTo>
              <a:lnTo>
                <a:pt x="759468" y="723578"/>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94191" y="3382212"/>
        <a:ext cx="52448" cy="52448"/>
      </dsp:txXfrm>
    </dsp:sp>
    <dsp:sp modelId="{9587EB41-7699-4CFF-A232-3032924C3ED2}">
      <dsp:nvSpPr>
        <dsp:cNvPr id="0" name=""/>
        <dsp:cNvSpPr/>
      </dsp:nvSpPr>
      <dsp:spPr>
        <a:xfrm>
          <a:off x="1840681" y="2388619"/>
          <a:ext cx="609435" cy="658028"/>
        </a:xfrm>
        <a:custGeom>
          <a:avLst/>
          <a:gdLst/>
          <a:ahLst/>
          <a:cxnLst/>
          <a:rect l="0" t="0" r="0" b="0"/>
          <a:pathLst>
            <a:path>
              <a:moveTo>
                <a:pt x="0" y="658028"/>
              </a:moveTo>
              <a:lnTo>
                <a:pt x="304717" y="658028"/>
              </a:lnTo>
              <a:lnTo>
                <a:pt x="304717" y="0"/>
              </a:lnTo>
              <a:lnTo>
                <a:pt x="609435" y="0"/>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22977" y="2695211"/>
        <a:ext cx="44844" cy="44844"/>
      </dsp:txXfrm>
    </dsp:sp>
    <dsp:sp modelId="{FCBB2849-CB4B-4E02-B631-BA3E1DCAD344}">
      <dsp:nvSpPr>
        <dsp:cNvPr id="0" name=""/>
        <dsp:cNvSpPr/>
      </dsp:nvSpPr>
      <dsp:spPr>
        <a:xfrm>
          <a:off x="1840681" y="875911"/>
          <a:ext cx="759468" cy="2170736"/>
        </a:xfrm>
        <a:custGeom>
          <a:avLst/>
          <a:gdLst/>
          <a:ahLst/>
          <a:cxnLst/>
          <a:rect l="0" t="0" r="0" b="0"/>
          <a:pathLst>
            <a:path>
              <a:moveTo>
                <a:pt x="0" y="2170736"/>
              </a:moveTo>
              <a:lnTo>
                <a:pt x="379734" y="2170736"/>
              </a:lnTo>
              <a:lnTo>
                <a:pt x="379734" y="0"/>
              </a:lnTo>
              <a:lnTo>
                <a:pt x="759468" y="0"/>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2162922" y="1903785"/>
        <a:ext cx="114987" cy="114987"/>
      </dsp:txXfrm>
    </dsp:sp>
    <dsp:sp modelId="{C7FF3985-6E4C-4E69-A6AA-46939974B3EA}">
      <dsp:nvSpPr>
        <dsp:cNvPr id="0" name=""/>
        <dsp:cNvSpPr/>
      </dsp:nvSpPr>
      <dsp:spPr>
        <a:xfrm rot="16200000">
          <a:off x="-1784829" y="2467784"/>
          <a:ext cx="6093296" cy="1157726"/>
        </a:xfrm>
        <a:prstGeom prst="rect">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es-MX" sz="3900" kern="1200" dirty="0" smtClean="0"/>
            <a:t>CONTRIBUCIONES      (CFF. Art. 2)</a:t>
          </a:r>
          <a:endParaRPr lang="es-MX" sz="3900" kern="1200" dirty="0"/>
        </a:p>
      </dsp:txBody>
      <dsp:txXfrm>
        <a:off x="-1784829" y="2467784"/>
        <a:ext cx="6093296" cy="1157726"/>
      </dsp:txXfrm>
    </dsp:sp>
    <dsp:sp modelId="{BE12A291-A317-4B44-A87B-10D422698411}">
      <dsp:nvSpPr>
        <dsp:cNvPr id="0" name=""/>
        <dsp:cNvSpPr/>
      </dsp:nvSpPr>
      <dsp:spPr>
        <a:xfrm>
          <a:off x="2600150" y="297048"/>
          <a:ext cx="3797342" cy="115772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s-MX" sz="4000" kern="1200" dirty="0" smtClean="0"/>
            <a:t>IMPUESTOS</a:t>
          </a:r>
          <a:endParaRPr lang="es-MX" sz="4000" kern="1200" dirty="0"/>
        </a:p>
      </dsp:txBody>
      <dsp:txXfrm>
        <a:off x="2600150" y="297048"/>
        <a:ext cx="3797342" cy="1157726"/>
      </dsp:txXfrm>
    </dsp:sp>
    <dsp:sp modelId="{FE33DEAA-8D11-4E5B-A857-BDC9126EE2B2}">
      <dsp:nvSpPr>
        <dsp:cNvPr id="0" name=""/>
        <dsp:cNvSpPr/>
      </dsp:nvSpPr>
      <dsp:spPr>
        <a:xfrm>
          <a:off x="2450117" y="1809756"/>
          <a:ext cx="3797342" cy="115772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_tradnl" sz="2400" kern="1200" dirty="0" smtClean="0"/>
            <a:t>APORTACIONES DE SEGURIDAD SOCIAL</a:t>
          </a:r>
          <a:endParaRPr lang="es-MX" sz="2400" kern="1200" dirty="0"/>
        </a:p>
      </dsp:txBody>
      <dsp:txXfrm>
        <a:off x="2450117" y="1809756"/>
        <a:ext cx="3797342" cy="1157726"/>
      </dsp:txXfrm>
    </dsp:sp>
    <dsp:sp modelId="{227AA6ED-0056-4F95-9695-A5FF31EBCA83}">
      <dsp:nvSpPr>
        <dsp:cNvPr id="0" name=""/>
        <dsp:cNvSpPr/>
      </dsp:nvSpPr>
      <dsp:spPr>
        <a:xfrm>
          <a:off x="2600150" y="3191363"/>
          <a:ext cx="3797342" cy="115772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ES_tradnl" sz="3300" kern="1200" dirty="0" smtClean="0"/>
            <a:t>CONTRIBUCIONES DE MEJORAS </a:t>
          </a:r>
          <a:endParaRPr lang="es-MX" sz="3300" kern="1200" dirty="0" smtClean="0"/>
        </a:p>
      </dsp:txBody>
      <dsp:txXfrm>
        <a:off x="2600150" y="3191363"/>
        <a:ext cx="3797342" cy="1157726"/>
      </dsp:txXfrm>
    </dsp:sp>
    <dsp:sp modelId="{2343E314-8374-4410-9FB2-5494A0A61EBF}">
      <dsp:nvSpPr>
        <dsp:cNvPr id="0" name=""/>
        <dsp:cNvSpPr/>
      </dsp:nvSpPr>
      <dsp:spPr>
        <a:xfrm>
          <a:off x="2448256" y="4680523"/>
          <a:ext cx="3797342" cy="115772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ES_tradnl" sz="3300" kern="1200" dirty="0" smtClean="0"/>
            <a:t>DERECHOS</a:t>
          </a:r>
          <a:endParaRPr lang="es-MX" sz="3300" kern="1200" dirty="0" smtClean="0"/>
        </a:p>
      </dsp:txBody>
      <dsp:txXfrm>
        <a:off x="2448256" y="4680523"/>
        <a:ext cx="3797342" cy="115772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32414E-E14B-465D-9867-283025C347A6}">
      <dsp:nvSpPr>
        <dsp:cNvPr id="0" name=""/>
        <dsp:cNvSpPr/>
      </dsp:nvSpPr>
      <dsp:spPr>
        <a:xfrm>
          <a:off x="698993" y="487174"/>
          <a:ext cx="3750909" cy="1289091"/>
        </a:xfrm>
        <a:prstGeom prst="roundRect">
          <a:avLst>
            <a:gd name="adj" fmla="val 10000"/>
          </a:avLst>
        </a:prstGeom>
        <a:solidFill>
          <a:schemeClr val="accent4">
            <a:lumMod val="60000"/>
            <a:lumOff val="40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ES" sz="2400" kern="1200" dirty="0" smtClean="0"/>
            <a:t>IMPUESTOS</a:t>
          </a:r>
          <a:endParaRPr lang="es-MX" sz="2400" b="1" i="0" kern="1200" dirty="0"/>
        </a:p>
      </dsp:txBody>
      <dsp:txXfrm>
        <a:off x="736749" y="524930"/>
        <a:ext cx="1947452" cy="1213579"/>
      </dsp:txXfrm>
    </dsp:sp>
    <dsp:sp modelId="{01554196-AA7F-4089-8D21-5F2E4D468970}">
      <dsp:nvSpPr>
        <dsp:cNvPr id="0" name=""/>
        <dsp:cNvSpPr/>
      </dsp:nvSpPr>
      <dsp:spPr>
        <a:xfrm>
          <a:off x="249142" y="2653993"/>
          <a:ext cx="6643730" cy="3477744"/>
        </a:xfrm>
        <a:prstGeom prst="roundRect">
          <a:avLst>
            <a:gd name="adj" fmla="val 10000"/>
          </a:avLst>
        </a:prstGeom>
        <a:solidFill>
          <a:schemeClr val="accent4">
            <a:lumMod val="75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Son las contribuciones establecidas en ley que deben pagar las personas físicas y morales que se encuentren en la situación jurídica o de hecho prevista por la misma y que sean distintas de las aportaciones de seguridad social, contribuciones de mejoras y derechos (CFF. Art. 2 f. I)</a:t>
          </a:r>
          <a:endParaRPr lang="es-MX" sz="1800" kern="1200" dirty="0"/>
        </a:p>
      </dsp:txBody>
      <dsp:txXfrm>
        <a:off x="349630" y="2754481"/>
        <a:ext cx="3229937" cy="3276768"/>
      </dsp:txXfrm>
    </dsp:sp>
    <dsp:sp modelId="{32500639-E8C0-474F-A2D1-3163F24FFA4C}">
      <dsp:nvSpPr>
        <dsp:cNvPr id="0" name=""/>
        <dsp:cNvSpPr/>
      </dsp:nvSpPr>
      <dsp:spPr>
        <a:xfrm>
          <a:off x="2931236" y="984165"/>
          <a:ext cx="1734336" cy="1734336"/>
        </a:xfrm>
        <a:prstGeom prst="downArrow">
          <a:avLst>
            <a:gd name="adj1" fmla="val 55000"/>
            <a:gd name="adj2" fmla="val 45000"/>
          </a:avLst>
        </a:prstGeom>
        <a:solidFill>
          <a:schemeClr val="accent3">
            <a:alpha val="90000"/>
            <a:tint val="40000"/>
            <a:hueOff val="0"/>
            <a:satOff val="0"/>
            <a:lumOff val="0"/>
            <a:alphaOff val="0"/>
          </a:schemeClr>
        </a:solidFill>
        <a:ln w="11429" cap="flat" cmpd="sng" algn="ctr">
          <a:solidFill>
            <a:schemeClr val="accent3">
              <a:alpha val="90000"/>
              <a:tint val="4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3321462" y="984165"/>
        <a:ext cx="953884" cy="1305088"/>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11/10/2016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p14="http://schemas.microsoft.com/office/powerpoint/2010/main"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a:p>
        </p:txBody>
      </p:sp>
    </p:spTree>
    <p:extLst>
      <p:ext uri="{BB962C8B-B14F-4D97-AF65-F5344CB8AC3E}">
        <p14:creationId xmlns:p14="http://schemas.microsoft.com/office/powerpoint/2010/main" val="117742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10</a:t>
            </a:fld>
            <a:endParaRPr lang="es-MX"/>
          </a:p>
        </p:txBody>
      </p:sp>
    </p:spTree>
    <p:extLst>
      <p:ext uri="{BB962C8B-B14F-4D97-AF65-F5344CB8AC3E}">
        <p14:creationId xmlns:p14="http://schemas.microsoft.com/office/powerpoint/2010/main" val="908246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11</a:t>
            </a:fld>
            <a:endParaRPr lang="es-MX"/>
          </a:p>
        </p:txBody>
      </p:sp>
    </p:spTree>
    <p:extLst>
      <p:ext uri="{BB962C8B-B14F-4D97-AF65-F5344CB8AC3E}">
        <p14:creationId xmlns:p14="http://schemas.microsoft.com/office/powerpoint/2010/main" val="4092735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14</a:t>
            </a:fld>
            <a:endParaRPr lang="es-MX"/>
          </a:p>
        </p:txBody>
      </p:sp>
    </p:spTree>
    <p:extLst>
      <p:ext uri="{BB962C8B-B14F-4D97-AF65-F5344CB8AC3E}">
        <p14:creationId xmlns:p14="http://schemas.microsoft.com/office/powerpoint/2010/main" val="3856442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31</a:t>
            </a:fld>
            <a:endParaRPr lang="es-MX"/>
          </a:p>
        </p:txBody>
      </p:sp>
    </p:spTree>
    <p:extLst>
      <p:ext uri="{BB962C8B-B14F-4D97-AF65-F5344CB8AC3E}">
        <p14:creationId xmlns:p14="http://schemas.microsoft.com/office/powerpoint/2010/main" val="31239173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32</a:t>
            </a:fld>
            <a:endParaRPr lang="es-MX"/>
          </a:p>
        </p:txBody>
      </p:sp>
    </p:spTree>
    <p:extLst>
      <p:ext uri="{BB962C8B-B14F-4D97-AF65-F5344CB8AC3E}">
        <p14:creationId xmlns:p14="http://schemas.microsoft.com/office/powerpoint/2010/main" val="4151155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ln>
        </p:spPr>
      </p:sp>
      <p:sp>
        <p:nvSpPr>
          <p:cNvPr id="3174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extLst>
      <p:ext uri="{BB962C8B-B14F-4D97-AF65-F5344CB8AC3E}">
        <p14:creationId xmlns:p14="http://schemas.microsoft.com/office/powerpoint/2010/main" val="1035628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2</a:t>
            </a:fld>
            <a:endParaRPr lang="es-MX"/>
          </a:p>
        </p:txBody>
      </p:sp>
    </p:spTree>
    <p:extLst>
      <p:ext uri="{BB962C8B-B14F-4D97-AF65-F5344CB8AC3E}">
        <p14:creationId xmlns:p14="http://schemas.microsoft.com/office/powerpoint/2010/main" val="484167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3</a:t>
            </a:fld>
            <a:endParaRPr lang="es-MX"/>
          </a:p>
        </p:txBody>
      </p:sp>
    </p:spTree>
    <p:extLst>
      <p:ext uri="{BB962C8B-B14F-4D97-AF65-F5344CB8AC3E}">
        <p14:creationId xmlns:p14="http://schemas.microsoft.com/office/powerpoint/2010/main" val="1611215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4</a:t>
            </a:fld>
            <a:endParaRPr lang="es-MX"/>
          </a:p>
        </p:txBody>
      </p:sp>
    </p:spTree>
    <p:extLst>
      <p:ext uri="{BB962C8B-B14F-4D97-AF65-F5344CB8AC3E}">
        <p14:creationId xmlns:p14="http://schemas.microsoft.com/office/powerpoint/2010/main" val="4021275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5</a:t>
            </a:fld>
            <a:endParaRPr lang="es-MX"/>
          </a:p>
        </p:txBody>
      </p:sp>
    </p:spTree>
    <p:extLst>
      <p:ext uri="{BB962C8B-B14F-4D97-AF65-F5344CB8AC3E}">
        <p14:creationId xmlns:p14="http://schemas.microsoft.com/office/powerpoint/2010/main" val="3051381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6</a:t>
            </a:fld>
            <a:endParaRPr lang="es-MX"/>
          </a:p>
        </p:txBody>
      </p:sp>
    </p:spTree>
    <p:extLst>
      <p:ext uri="{BB962C8B-B14F-4D97-AF65-F5344CB8AC3E}">
        <p14:creationId xmlns:p14="http://schemas.microsoft.com/office/powerpoint/2010/main" val="1685481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7</a:t>
            </a:fld>
            <a:endParaRPr lang="es-MX"/>
          </a:p>
        </p:txBody>
      </p:sp>
    </p:spTree>
    <p:extLst>
      <p:ext uri="{BB962C8B-B14F-4D97-AF65-F5344CB8AC3E}">
        <p14:creationId xmlns:p14="http://schemas.microsoft.com/office/powerpoint/2010/main" val="3505653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CBD87A9-9755-449E-8DDD-50CD5F00861E}" type="slidenum">
              <a:rPr lang="es-MX" smtClean="0"/>
              <a:pPr/>
              <a:t>8</a:t>
            </a:fld>
            <a:endParaRPr lang="es-MX"/>
          </a:p>
        </p:txBody>
      </p:sp>
    </p:spTree>
    <p:extLst>
      <p:ext uri="{BB962C8B-B14F-4D97-AF65-F5344CB8AC3E}">
        <p14:creationId xmlns:p14="http://schemas.microsoft.com/office/powerpoint/2010/main" val="1497073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0963"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extLst>
      <p:ext uri="{BB962C8B-B14F-4D97-AF65-F5344CB8AC3E}">
        <p14:creationId xmlns:p14="http://schemas.microsoft.com/office/powerpoint/2010/main" val="1339444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128588"/>
            <a:ext cx="8228013" cy="1433512"/>
          </a:xfrm>
        </p:spPr>
        <p:txBody>
          <a:bodyPr/>
          <a:lstStyle/>
          <a:p>
            <a:r>
              <a:rPr lang="en-US" smtClean="0"/>
              <a:t>Click to edit Master title style</a:t>
            </a:r>
            <a:endParaRPr lang="es-MX"/>
          </a:p>
        </p:txBody>
      </p:sp>
      <p:sp>
        <p:nvSpPr>
          <p:cNvPr id="3" name="Rectangle 5"/>
          <p:cNvSpPr>
            <a:spLocks noGrp="1" noChangeArrowheads="1"/>
          </p:cNvSpPr>
          <p:nvPr>
            <p:ph type="sldNum" idx="10"/>
          </p:nvPr>
        </p:nvSpPr>
        <p:spPr>
          <a:ln/>
        </p:spPr>
        <p:txBody>
          <a:bodyPr/>
          <a:lstStyle>
            <a:lvl1pPr>
              <a:defRPr/>
            </a:lvl1pPr>
          </a:lstStyle>
          <a:p>
            <a:pPr>
              <a:defRPr/>
            </a:pPr>
            <a:fld id="{4DEB4C8F-8B55-4FB0-9AA7-0AE1FE57BEE3}"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1E0B2"/>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11/10/2016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4"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 action="ppaction://noaction"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diagramData" Target="../diagrams/data19.xml"/><Relationship Id="rId3" Type="http://schemas.openxmlformats.org/officeDocument/2006/relationships/diagramData" Target="../diagrams/data18.xml"/><Relationship Id="rId7" Type="http://schemas.microsoft.com/office/2007/relationships/diagramDrawing" Target="../diagrams/drawing18.xml"/><Relationship Id="rId12" Type="http://schemas.microsoft.com/office/2007/relationships/diagramDrawing" Target="../diagrams/drawing19.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8.xml"/><Relationship Id="rId11" Type="http://schemas.openxmlformats.org/officeDocument/2006/relationships/diagramColors" Target="../diagrams/colors19.xml"/><Relationship Id="rId5" Type="http://schemas.openxmlformats.org/officeDocument/2006/relationships/diagramQuickStyle" Target="../diagrams/quickStyle18.xml"/><Relationship Id="rId10" Type="http://schemas.openxmlformats.org/officeDocument/2006/relationships/diagramQuickStyle" Target="../diagrams/quickStyle19.xml"/><Relationship Id="rId4" Type="http://schemas.openxmlformats.org/officeDocument/2006/relationships/diagramLayout" Target="../diagrams/layout18.xml"/><Relationship Id="rId9" Type="http://schemas.openxmlformats.org/officeDocument/2006/relationships/diagramLayout" Target="../diagrams/layout19.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21.xml"/><Relationship Id="rId3" Type="http://schemas.openxmlformats.org/officeDocument/2006/relationships/diagramData" Target="../diagrams/data20.xml"/><Relationship Id="rId7" Type="http://schemas.microsoft.com/office/2007/relationships/diagramDrawing" Target="../diagrams/drawing20.xml"/><Relationship Id="rId12" Type="http://schemas.microsoft.com/office/2007/relationships/diagramDrawing" Target="../diagrams/drawing2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20.xml"/><Relationship Id="rId11" Type="http://schemas.openxmlformats.org/officeDocument/2006/relationships/diagramColors" Target="../diagrams/colors21.xml"/><Relationship Id="rId5" Type="http://schemas.openxmlformats.org/officeDocument/2006/relationships/diagramQuickStyle" Target="../diagrams/quickStyle20.xml"/><Relationship Id="rId10" Type="http://schemas.openxmlformats.org/officeDocument/2006/relationships/diagramQuickStyle" Target="../diagrams/quickStyle21.xml"/><Relationship Id="rId4" Type="http://schemas.openxmlformats.org/officeDocument/2006/relationships/diagramLayout" Target="../diagrams/layout20.xml"/><Relationship Id="rId9" Type="http://schemas.openxmlformats.org/officeDocument/2006/relationships/diagramLayout" Target="../diagrams/layout21.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23.xml"/><Relationship Id="rId3" Type="http://schemas.openxmlformats.org/officeDocument/2006/relationships/diagramLayout" Target="../diagrams/layout22.xml"/><Relationship Id="rId7" Type="http://schemas.openxmlformats.org/officeDocument/2006/relationships/diagramData" Target="../diagrams/data23.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25.xml"/><Relationship Id="rId3" Type="http://schemas.openxmlformats.org/officeDocument/2006/relationships/diagramLayout" Target="../diagrams/layout24.xml"/><Relationship Id="rId7" Type="http://schemas.openxmlformats.org/officeDocument/2006/relationships/diagramData" Target="../diagrams/data25.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11" Type="http://schemas.microsoft.com/office/2007/relationships/diagramDrawing" Target="../diagrams/drawing25.xml"/><Relationship Id="rId5" Type="http://schemas.openxmlformats.org/officeDocument/2006/relationships/diagramColors" Target="../diagrams/colors24.xml"/><Relationship Id="rId10" Type="http://schemas.openxmlformats.org/officeDocument/2006/relationships/diagramColors" Target="../diagrams/colors25.xml"/><Relationship Id="rId4" Type="http://schemas.openxmlformats.org/officeDocument/2006/relationships/diagramQuickStyle" Target="../diagrams/quickStyle24.xml"/><Relationship Id="rId9" Type="http://schemas.openxmlformats.org/officeDocument/2006/relationships/diagramQuickStyle" Target="../diagrams/quickStyle25.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27.xml"/><Relationship Id="rId3" Type="http://schemas.openxmlformats.org/officeDocument/2006/relationships/diagramLayout" Target="../diagrams/layout26.xml"/><Relationship Id="rId7" Type="http://schemas.openxmlformats.org/officeDocument/2006/relationships/diagramData" Target="../diagrams/data27.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11" Type="http://schemas.microsoft.com/office/2007/relationships/diagramDrawing" Target="../diagrams/drawing27.xml"/><Relationship Id="rId5" Type="http://schemas.openxmlformats.org/officeDocument/2006/relationships/diagramColors" Target="../diagrams/colors26.xml"/><Relationship Id="rId10" Type="http://schemas.openxmlformats.org/officeDocument/2006/relationships/diagramColors" Target="../diagrams/colors27.xml"/><Relationship Id="rId4" Type="http://schemas.openxmlformats.org/officeDocument/2006/relationships/diagramQuickStyle" Target="../diagrams/quickStyle26.xml"/><Relationship Id="rId9" Type="http://schemas.openxmlformats.org/officeDocument/2006/relationships/diagramQuickStyle" Target="../diagrams/quickStyle2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12 Título"/>
          <p:cNvSpPr>
            <a:spLocks noGrp="1"/>
          </p:cNvSpPr>
          <p:nvPr>
            <p:ph type="ctrTitle"/>
          </p:nvPr>
        </p:nvSpPr>
        <p:spPr>
          <a:xfrm>
            <a:off x="611560" y="2564904"/>
            <a:ext cx="7668344" cy="2304256"/>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ES" sz="3200" i="1" dirty="0"/>
              <a:t>D</a:t>
            </a:r>
            <a:r>
              <a:rPr lang="es-ES" sz="3200" i="1" dirty="0" smtClean="0"/>
              <a:t>erecho Fiscal</a:t>
            </a:r>
            <a:endParaRPr lang="es-MX" sz="3200" b="1" i="1" dirty="0"/>
          </a:p>
        </p:txBody>
      </p:sp>
      <p:sp>
        <p:nvSpPr>
          <p:cNvPr id="14" name="13 Subtítulo"/>
          <p:cNvSpPr>
            <a:spLocks noGrp="1"/>
          </p:cNvSpPr>
          <p:nvPr>
            <p:ph type="subTitle" idx="1"/>
          </p:nvPr>
        </p:nvSpPr>
        <p:spPr>
          <a:xfrm>
            <a:off x="3028952" y="6072206"/>
            <a:ext cx="6115048" cy="428628"/>
          </a:xfrm>
        </p:spPr>
        <p:txBody>
          <a:bodyPr>
            <a:normAutofit fontScale="85000" lnSpcReduction="20000"/>
          </a:bodyPr>
          <a:lstStyle/>
          <a:p>
            <a:r>
              <a:rPr lang="es-MX" b="1" dirty="0" smtClean="0"/>
              <a:t>M. en D. Emilia Durán Ramírez</a:t>
            </a:r>
            <a:endParaRPr lang="es-MX" b="1" dirty="0"/>
          </a:p>
        </p:txBody>
      </p:sp>
      <p:sp>
        <p:nvSpPr>
          <p:cNvPr id="17" name="16 CuadroTexto"/>
          <p:cNvSpPr txBox="1"/>
          <p:nvPr/>
        </p:nvSpPr>
        <p:spPr>
          <a:xfrm>
            <a:off x="442873" y="1361858"/>
            <a:ext cx="7867300" cy="923330"/>
          </a:xfrm>
          <a:prstGeom prst="rect">
            <a:avLst/>
          </a:prstGeom>
          <a:noFill/>
        </p:spPr>
        <p:txBody>
          <a:bodyPr wrap="square" rtlCol="0">
            <a:spAutoFit/>
          </a:bodyPr>
          <a:lstStyle/>
          <a:p>
            <a:pPr algn="ctr"/>
            <a:endParaRPr lang="es-ES" b="1" i="1" dirty="0" smtClean="0"/>
          </a:p>
          <a:p>
            <a:pPr algn="ctr"/>
            <a:r>
              <a:rPr lang="es-ES" b="1" dirty="0"/>
              <a:t>CENTRO UNIVERSITARIO TEXCOCO</a:t>
            </a:r>
            <a:endParaRPr lang="es-MX" dirty="0"/>
          </a:p>
          <a:p>
            <a:pPr algn="ctr"/>
            <a:r>
              <a:rPr lang="es-ES" b="1" i="1" dirty="0" smtClean="0"/>
              <a:t>Licenciatura en Derecho</a:t>
            </a:r>
            <a:endParaRPr lang="es-MX" b="1" i="1" dirty="0" smtClean="0"/>
          </a:p>
        </p:txBody>
      </p:sp>
      <p:pic>
        <p:nvPicPr>
          <p:cNvPr id="3" name="Imagen 2"/>
          <p:cNvPicPr>
            <a:picLocks noChangeAspect="1"/>
          </p:cNvPicPr>
          <p:nvPr/>
        </p:nvPicPr>
        <p:blipFill>
          <a:blip r:embed="rId3"/>
          <a:stretch>
            <a:fillRect/>
          </a:stretch>
        </p:blipFill>
        <p:spPr>
          <a:xfrm>
            <a:off x="412604" y="289884"/>
            <a:ext cx="8510754" cy="1194900"/>
          </a:xfrm>
          <a:prstGeom prst="rect">
            <a:avLst/>
          </a:prstGeom>
        </p:spPr>
      </p:pic>
    </p:spTree>
    <p:extLst>
      <p:ext uri="{BB962C8B-B14F-4D97-AF65-F5344CB8AC3E}">
        <p14:creationId xmlns:p14="http://schemas.microsoft.com/office/powerpoint/2010/main" val="2317074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000" fill="hold"/>
                                        <p:tgtEl>
                                          <p:spTgt spid="17"/>
                                        </p:tgtEl>
                                        <p:attrNameLst>
                                          <p:attrName>ppt_w</p:attrName>
                                        </p:attrNameLst>
                                      </p:cBhvr>
                                      <p:tavLst>
                                        <p:tav tm="0">
                                          <p:val>
                                            <p:fltVal val="0"/>
                                          </p:val>
                                        </p:tav>
                                        <p:tav tm="100000">
                                          <p:val>
                                            <p:strVal val="#ppt_w"/>
                                          </p:val>
                                        </p:tav>
                                      </p:tavLst>
                                    </p:anim>
                                    <p:anim calcmode="lin" valueType="num">
                                      <p:cBhvr>
                                        <p:cTn id="24" dur="1000" fill="hold"/>
                                        <p:tgtEl>
                                          <p:spTgt spid="17"/>
                                        </p:tgtEl>
                                        <p:attrNameLst>
                                          <p:attrName>ppt_h</p:attrName>
                                        </p:attrNameLst>
                                      </p:cBhvr>
                                      <p:tavLst>
                                        <p:tav tm="0">
                                          <p:val>
                                            <p:fltVal val="0"/>
                                          </p:val>
                                        </p:tav>
                                        <p:tav tm="100000">
                                          <p:val>
                                            <p:strVal val="#ppt_h"/>
                                          </p:val>
                                        </p:tav>
                                      </p:tavLst>
                                    </p:anim>
                                    <p:anim calcmode="lin" valueType="num">
                                      <p:cBhvr>
                                        <p:cTn id="25" dur="1000" fill="hold"/>
                                        <p:tgtEl>
                                          <p:spTgt spid="17"/>
                                        </p:tgtEl>
                                        <p:attrNameLst>
                                          <p:attrName>style.rotation</p:attrName>
                                        </p:attrNameLst>
                                      </p:cBhvr>
                                      <p:tavLst>
                                        <p:tav tm="0">
                                          <p:val>
                                            <p:fltVal val="90"/>
                                          </p:val>
                                        </p:tav>
                                        <p:tav tm="100000">
                                          <p:val>
                                            <p:fltVal val="0"/>
                                          </p:val>
                                        </p:tav>
                                      </p:tavLst>
                                    </p:anim>
                                    <p:animEffect transition="in" filter="fade">
                                      <p:cBhvr>
                                        <p:cTn id="2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371196412"/>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3661811642"/>
              </p:ext>
            </p:extLst>
          </p:nvPr>
        </p:nvGraphicFramePr>
        <p:xfrm>
          <a:off x="1619672" y="1860848"/>
          <a:ext cx="7043758" cy="499715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4"/>
                                        </p:tgtEl>
                                        <p:attrNameLst>
                                          <p:attrName>style.opacity</p:attrName>
                                        </p:attrNameLst>
                                      </p:cBhvr>
                                      <p:to>
                                        <p:strVal val="0.5"/>
                                      </p:to>
                                    </p:set>
                                    <p:animEffect filter="image" prLst="opacity: 0.5">
                                      <p:cBhvr rctx="IE">
                                        <p:cTn id="7" dur="indefinite"/>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903033987"/>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546641149"/>
              </p:ext>
            </p:extLst>
          </p:nvPr>
        </p:nvGraphicFramePr>
        <p:xfrm>
          <a:off x="1619672" y="1484784"/>
          <a:ext cx="7272808" cy="537321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070140886"/>
              </p:ext>
            </p:extLst>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9817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INGRESOS PÚBLICOS</a:t>
            </a:r>
            <a:endParaRPr lang="es-ES" dirty="0"/>
          </a:p>
        </p:txBody>
      </p:sp>
      <p:sp>
        <p:nvSpPr>
          <p:cNvPr id="4" name="3 Rectángulo"/>
          <p:cNvSpPr/>
          <p:nvPr/>
        </p:nvSpPr>
        <p:spPr>
          <a:xfrm>
            <a:off x="1979712" y="1700808"/>
            <a:ext cx="6696744" cy="439248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800" dirty="0" smtClean="0"/>
              <a:t>Los </a:t>
            </a:r>
            <a:r>
              <a:rPr lang="es-ES" sz="2800" dirty="0"/>
              <a:t>ingresos de los entes públicos se programan anualmente en la ley de ingresos aprobada por el Congreso, ya sea Federal o Locales, es decir, Ley de Ingresos de la Federación para el caso de los ingresos federales o Ley de Ingresos del estado de México para el caso de nuestra entidad.</a:t>
            </a:r>
            <a:endParaRPr lang="es-MX"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6 Rectángulo"/>
          <p:cNvSpPr/>
          <p:nvPr/>
        </p:nvSpPr>
        <p:spPr>
          <a:xfrm>
            <a:off x="1500166" y="2571744"/>
            <a:ext cx="2279746" cy="214314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MX" sz="3200" b="1" dirty="0" smtClean="0"/>
              <a:t>INGRESOS PÚBLICOS</a:t>
            </a:r>
            <a:endParaRPr lang="es-MX" sz="3200" b="1" dirty="0"/>
          </a:p>
        </p:txBody>
      </p:sp>
      <p:sp>
        <p:nvSpPr>
          <p:cNvPr id="18" name="17 Flecha derecha"/>
          <p:cNvSpPr/>
          <p:nvPr/>
        </p:nvSpPr>
        <p:spPr>
          <a:xfrm>
            <a:off x="3851920" y="3501008"/>
            <a:ext cx="577765"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01693" y="476672"/>
            <a:ext cx="4320141" cy="5529225"/>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r>
              <a:rPr lang="es-ES" sz="2400" dirty="0" smtClean="0"/>
              <a:t>1. FEDERALES</a:t>
            </a:r>
            <a:r>
              <a:rPr lang="es-ES" sz="2400" dirty="0"/>
              <a:t>= Federación</a:t>
            </a:r>
            <a:endParaRPr lang="es-MX" sz="2400" dirty="0"/>
          </a:p>
          <a:p>
            <a:endParaRPr lang="es-ES" sz="2400" dirty="0" smtClean="0"/>
          </a:p>
          <a:p>
            <a:r>
              <a:rPr lang="es-ES" sz="2400" dirty="0" smtClean="0"/>
              <a:t>2. ESTATALES</a:t>
            </a:r>
            <a:r>
              <a:rPr lang="es-ES" sz="2400" dirty="0"/>
              <a:t>= Los Estados o Entidades Federativas</a:t>
            </a:r>
            <a:endParaRPr lang="es-MX" sz="2400" dirty="0"/>
          </a:p>
          <a:p>
            <a:endParaRPr lang="es-ES" sz="2400" dirty="0" smtClean="0"/>
          </a:p>
          <a:p>
            <a:r>
              <a:rPr lang="es-ES" sz="2400" dirty="0" smtClean="0"/>
              <a:t>3. MUNICIPALES</a:t>
            </a:r>
            <a:r>
              <a:rPr lang="es-ES" sz="2400" dirty="0"/>
              <a:t>= El Municipio</a:t>
            </a:r>
            <a:endParaRPr lang="es-MX" sz="2400" dirty="0"/>
          </a:p>
          <a:p>
            <a:pPr lvl="0"/>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19"/>
                                        </p:tgtEl>
                                      </p:cBhvr>
                                    </p:animEffect>
                                    <p:animScale>
                                      <p:cBhvr>
                                        <p:cTn id="12"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t>
            </a:r>
            <a:r>
              <a:rPr lang="es-MX" dirty="0" smtClean="0"/>
              <a:t>EY DE INGRESOS DE LA FEDERACIÓN 2016</a:t>
            </a:r>
            <a:endParaRPr lang="es-ES" dirty="0"/>
          </a:p>
        </p:txBody>
      </p:sp>
      <p:sp>
        <p:nvSpPr>
          <p:cNvPr id="4" name="3 Rectángulo"/>
          <p:cNvSpPr/>
          <p:nvPr/>
        </p:nvSpPr>
        <p:spPr>
          <a:xfrm>
            <a:off x="1500166" y="1417638"/>
            <a:ext cx="7643834" cy="5179714"/>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000" dirty="0"/>
              <a:t>E</a:t>
            </a:r>
            <a:r>
              <a:rPr lang="es-ES" sz="2000" dirty="0" smtClean="0"/>
              <a:t>n </a:t>
            </a:r>
            <a:r>
              <a:rPr lang="es-ES" sz="2000" dirty="0"/>
              <a:t>su artículo 1 indica los montos, las modalidades de donde provienen y conceptos de los ingresos que percibirá la Federación los cuales son:</a:t>
            </a:r>
            <a:endParaRPr lang="es-MX" sz="2000" dirty="0"/>
          </a:p>
          <a:p>
            <a:r>
              <a:rPr lang="es-ES" sz="2000" dirty="0"/>
              <a:t>1. Impuestos</a:t>
            </a:r>
            <a:endParaRPr lang="es-MX" sz="2000" dirty="0"/>
          </a:p>
          <a:p>
            <a:r>
              <a:rPr lang="es-ES" sz="2000" dirty="0"/>
              <a:t>2. Ingresos de organismos y empresas (Cuotas y aportaciones de seguridad social)</a:t>
            </a:r>
            <a:endParaRPr lang="es-MX" sz="2000" dirty="0"/>
          </a:p>
          <a:p>
            <a:r>
              <a:rPr lang="es-ES" sz="2000" dirty="0"/>
              <a:t>3. Contribuciones de Mejoras</a:t>
            </a:r>
            <a:endParaRPr lang="es-MX" sz="2000" dirty="0"/>
          </a:p>
          <a:p>
            <a:r>
              <a:rPr lang="es-ES" sz="2000" dirty="0"/>
              <a:t>4. Derechos</a:t>
            </a:r>
            <a:endParaRPr lang="es-MX" sz="2000" dirty="0"/>
          </a:p>
          <a:p>
            <a:r>
              <a:rPr lang="es-ES" sz="2000" dirty="0"/>
              <a:t>5. Productos</a:t>
            </a:r>
            <a:endParaRPr lang="es-MX" sz="2000" dirty="0"/>
          </a:p>
          <a:p>
            <a:r>
              <a:rPr lang="es-ES" sz="2000" dirty="0"/>
              <a:t>6. Aprovechamientos</a:t>
            </a:r>
            <a:endParaRPr lang="es-MX" sz="2000" dirty="0"/>
          </a:p>
          <a:p>
            <a:r>
              <a:rPr lang="es-ES" sz="2000" dirty="0"/>
              <a:t>7. Ingresos por venta de bienes y servicios </a:t>
            </a:r>
            <a:endParaRPr lang="es-MX" sz="2000" dirty="0"/>
          </a:p>
          <a:p>
            <a:r>
              <a:rPr lang="es-ES" sz="2000" dirty="0"/>
              <a:t>8. Participaciones y aportaciones </a:t>
            </a:r>
            <a:endParaRPr lang="es-MX" sz="2000" dirty="0"/>
          </a:p>
          <a:p>
            <a:r>
              <a:rPr lang="es-ES" sz="2000" dirty="0"/>
              <a:t>9. Transferencias, asignaciones, subsidios y otras ayudas</a:t>
            </a:r>
            <a:endParaRPr lang="es-MX" sz="2000" dirty="0"/>
          </a:p>
          <a:p>
            <a:r>
              <a:rPr lang="es-ES" sz="2000" dirty="0"/>
              <a:t>10. Ingresos derivados de financiamientos</a:t>
            </a:r>
            <a:endParaRPr lang="es-MX" sz="2000" dirty="0"/>
          </a:p>
        </p:txBody>
      </p:sp>
    </p:spTree>
    <p:extLst>
      <p:ext uri="{BB962C8B-B14F-4D97-AF65-F5344CB8AC3E}">
        <p14:creationId xmlns:p14="http://schemas.microsoft.com/office/powerpoint/2010/main" val="2974451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915573946"/>
              </p:ext>
            </p:extLst>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74860481"/>
              </p:ext>
            </p:extLst>
          </p:nvPr>
        </p:nvGraphicFramePr>
        <p:xfrm>
          <a:off x="1619672" y="116632"/>
          <a:ext cx="7080448"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1500166" y="548680"/>
            <a:ext cx="7186634" cy="5577483"/>
          </a:xfrm>
        </p:spPr>
        <p:txBody>
          <a:bodyPr/>
          <a:lstStyle/>
          <a:p>
            <a:endParaRPr lang="es-MX" dirty="0"/>
          </a:p>
        </p:txBody>
      </p:sp>
    </p:spTree>
    <p:extLst>
      <p:ext uri="{BB962C8B-B14F-4D97-AF65-F5344CB8AC3E}">
        <p14:creationId xmlns:p14="http://schemas.microsoft.com/office/powerpoint/2010/main" val="35664181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541095608"/>
              </p:ext>
            </p:extLst>
          </p:nvPr>
        </p:nvGraphicFramePr>
        <p:xfrm>
          <a:off x="1928794" y="428604"/>
          <a:ext cx="6643734"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1500166" y="116632"/>
            <a:ext cx="7186634" cy="6480720"/>
          </a:xfrm>
        </p:spPr>
        <p:txBody>
          <a:bodyPr/>
          <a:lstStyle/>
          <a:p>
            <a:pPr marL="0" indent="0">
              <a:buNone/>
            </a:pPr>
            <a:endParaRPr lang="es-MX" b="1" dirty="0"/>
          </a:p>
        </p:txBody>
      </p:sp>
    </p:spTree>
    <p:extLst>
      <p:ext uri="{BB962C8B-B14F-4D97-AF65-F5344CB8AC3E}">
        <p14:creationId xmlns:p14="http://schemas.microsoft.com/office/powerpoint/2010/main" val="33495028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DEFINICIONES TEÓRICAS DE IMPUESTO</a:t>
            </a:r>
            <a:endParaRPr lang="es-ES" dirty="0"/>
          </a:p>
        </p:txBody>
      </p:sp>
      <p:sp>
        <p:nvSpPr>
          <p:cNvPr id="4" name="3 Rectángulo"/>
          <p:cNvSpPr/>
          <p:nvPr/>
        </p:nvSpPr>
        <p:spPr>
          <a:xfrm>
            <a:off x="2051720" y="1417638"/>
            <a:ext cx="6635080" cy="517971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sz="2400" dirty="0">
                <a:solidFill>
                  <a:schemeClr val="tx1"/>
                </a:solidFill>
              </a:rPr>
              <a:t>Es una obligación pecuniaria que pesa sobre las personas por su calidad de integrantes de un Estado, requerida legalmente según normas fundamentales del mismo y muy especialmente conforme a los principios de igualdad, generalidad y uniformidad, cuya recaudación debe destinarse a satisfacer y costear las necesidades y servicios públicos indivisibles o el déficit de los divisibles, y que se exige a tales personas atendiendo a su capacidad contributiva por tener bienes o rentas en el Estado al que pertenecen. (Manuel de </a:t>
            </a:r>
            <a:r>
              <a:rPr lang="es-ES" sz="2400" dirty="0" err="1">
                <a:solidFill>
                  <a:schemeClr val="tx1"/>
                </a:solidFill>
              </a:rPr>
              <a:t>Juano</a:t>
            </a:r>
            <a:r>
              <a:rPr lang="es-ES" sz="2400" dirty="0">
                <a:solidFill>
                  <a:schemeClr val="tx1"/>
                </a:solidFill>
              </a:rPr>
              <a:t> en </a:t>
            </a:r>
            <a:r>
              <a:rPr lang="es-ES" sz="2400" dirty="0" err="1">
                <a:solidFill>
                  <a:schemeClr val="tx1"/>
                </a:solidFill>
              </a:rPr>
              <a:t>HoracioUresti</a:t>
            </a:r>
            <a:r>
              <a:rPr lang="es-ES" sz="2400" dirty="0">
                <a:solidFill>
                  <a:schemeClr val="tx1"/>
                </a:solidFill>
              </a:rPr>
              <a:t> Robledo, Los Impuestos en México).</a:t>
            </a:r>
            <a:endParaRPr lang="es-MX" sz="2400" dirty="0">
              <a:solidFill>
                <a:schemeClr val="tx1"/>
              </a:solidFill>
            </a:endParaRPr>
          </a:p>
          <a:p>
            <a:pPr lvl="0"/>
            <a:endParaRPr lang="es-MX" sz="2000" dirty="0"/>
          </a:p>
          <a:p>
            <a:r>
              <a:rPr lang="es-ES" sz="2000" dirty="0"/>
              <a:t> </a:t>
            </a:r>
            <a:endParaRPr lang="es-MX" sz="2000" dirty="0"/>
          </a:p>
        </p:txBody>
      </p:sp>
    </p:spTree>
    <p:extLst>
      <p:ext uri="{BB962C8B-B14F-4D97-AF65-F5344CB8AC3E}">
        <p14:creationId xmlns:p14="http://schemas.microsoft.com/office/powerpoint/2010/main" val="172888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500895" y="1389746"/>
            <a:ext cx="7864522" cy="887126"/>
          </a:xfrm>
          <a:prstGeom prst="rect">
            <a:avLst/>
          </a:prstGeom>
        </p:spPr>
      </p:pic>
      <p:pic>
        <p:nvPicPr>
          <p:cNvPr id="4" name="Imagen 3"/>
          <p:cNvPicPr>
            <a:picLocks noChangeAspect="1"/>
          </p:cNvPicPr>
          <p:nvPr/>
        </p:nvPicPr>
        <p:blipFill>
          <a:blip r:embed="rId4"/>
          <a:stretch>
            <a:fillRect/>
          </a:stretch>
        </p:blipFill>
        <p:spPr>
          <a:xfrm>
            <a:off x="179512" y="274638"/>
            <a:ext cx="8507288" cy="1115108"/>
          </a:xfrm>
          <a:prstGeom prst="rect">
            <a:avLst/>
          </a:prstGeom>
        </p:spPr>
      </p:pic>
      <p:sp>
        <p:nvSpPr>
          <p:cNvPr id="3" name="Marcador de contenido 2"/>
          <p:cNvSpPr>
            <a:spLocks noGrp="1"/>
          </p:cNvSpPr>
          <p:nvPr>
            <p:ph idx="1"/>
          </p:nvPr>
        </p:nvSpPr>
        <p:spPr>
          <a:xfrm>
            <a:off x="755576" y="3140968"/>
            <a:ext cx="7931224" cy="2985195"/>
          </a:xfrm>
        </p:spPr>
        <p:txBody>
          <a:bodyPr>
            <a:normAutofit fontScale="70000" lnSpcReduction="20000"/>
          </a:bodyPr>
          <a:lstStyle/>
          <a:p>
            <a:pPr lvl="0"/>
            <a:r>
              <a:rPr lang="es-ES" dirty="0" err="1">
                <a:solidFill>
                  <a:srgbClr val="0070C0"/>
                </a:solidFill>
                <a:latin typeface="Book Antiqua" pitchFamily="18" charset="0"/>
                <a:hlinkClick r:id="rId5" action="ppaction://hlinksldjump"/>
              </a:rPr>
              <a:t>Guión</a:t>
            </a:r>
            <a:r>
              <a:rPr lang="es-ES" dirty="0">
                <a:solidFill>
                  <a:srgbClr val="0070C0"/>
                </a:solidFill>
                <a:latin typeface="Book Antiqua" pitchFamily="18" charset="0"/>
                <a:hlinkClick r:id="rId5" action="ppaction://hlinksldjump"/>
              </a:rPr>
              <a:t> de uso</a:t>
            </a:r>
            <a:endParaRPr lang="es-ES" dirty="0">
              <a:solidFill>
                <a:srgbClr val="0070C0"/>
              </a:solidFill>
              <a:latin typeface="Book Antiqua" pitchFamily="18" charset="0"/>
            </a:endParaRPr>
          </a:p>
          <a:p>
            <a:pPr lvl="0">
              <a:buNone/>
            </a:pPr>
            <a:endParaRPr lang="es-ES" dirty="0">
              <a:solidFill>
                <a:srgbClr val="0070C0"/>
              </a:solidFill>
              <a:latin typeface="Book Antiqua" pitchFamily="18" charset="0"/>
            </a:endParaRPr>
          </a:p>
          <a:p>
            <a:pPr lvl="0"/>
            <a:r>
              <a:rPr lang="es-ES" dirty="0">
                <a:solidFill>
                  <a:srgbClr val="0070C0"/>
                </a:solidFill>
                <a:latin typeface="Book Antiqua" pitchFamily="18" charset="0"/>
                <a:hlinkClick r:id="rId6" action="ppaction://hlinksldjump"/>
              </a:rPr>
              <a:t>Objetivos de la Unidad de Aprendizaje</a:t>
            </a:r>
            <a:endParaRPr lang="es-ES" dirty="0">
              <a:solidFill>
                <a:srgbClr val="0070C0"/>
              </a:solidFill>
              <a:latin typeface="Book Antiqua" pitchFamily="18" charset="0"/>
            </a:endParaRPr>
          </a:p>
          <a:p>
            <a:pPr lvl="0">
              <a:buNone/>
            </a:pPr>
            <a:endParaRPr lang="es-ES" dirty="0">
              <a:solidFill>
                <a:srgbClr val="0070C0"/>
              </a:solidFill>
              <a:latin typeface="Book Antiqua" pitchFamily="18" charset="0"/>
            </a:endParaRPr>
          </a:p>
          <a:p>
            <a:pPr lvl="0"/>
            <a:r>
              <a:rPr lang="es-ES" dirty="0">
                <a:solidFill>
                  <a:srgbClr val="0070C0"/>
                </a:solidFill>
                <a:latin typeface="Book Antiqua" pitchFamily="18" charset="0"/>
                <a:hlinkClick r:id="rId7" action="ppaction://hlinksldjump"/>
              </a:rPr>
              <a:t>Referencias Bibliográficas</a:t>
            </a:r>
            <a:endParaRPr lang="es-ES" dirty="0">
              <a:solidFill>
                <a:srgbClr val="0070C0"/>
              </a:solidFill>
              <a:latin typeface="Book Antiqua" pitchFamily="18" charset="0"/>
            </a:endParaRPr>
          </a:p>
          <a:p>
            <a:pPr lvl="0">
              <a:buNone/>
            </a:pPr>
            <a:endParaRPr lang="es-ES" dirty="0">
              <a:solidFill>
                <a:srgbClr val="0070C0"/>
              </a:solidFill>
              <a:latin typeface="Book Antiqua" pitchFamily="18" charset="0"/>
            </a:endParaRPr>
          </a:p>
          <a:p>
            <a:r>
              <a:rPr lang="es-ES" dirty="0"/>
              <a:t>UNIDAD  I. INGRESOS PÚBLICOS EN MATERIA FEDERAL</a:t>
            </a:r>
            <a:endParaRPr lang="es-MX" dirty="0"/>
          </a:p>
          <a:p>
            <a:endParaRPr lang="es-MX" dirty="0"/>
          </a:p>
        </p:txBody>
      </p:sp>
      <p:sp>
        <p:nvSpPr>
          <p:cNvPr id="9" name="CuadroTexto 8"/>
          <p:cNvSpPr txBox="1"/>
          <p:nvPr/>
        </p:nvSpPr>
        <p:spPr>
          <a:xfrm>
            <a:off x="2339752" y="2636912"/>
            <a:ext cx="3312368" cy="369332"/>
          </a:xfrm>
          <a:prstGeom prst="rect">
            <a:avLst/>
          </a:prstGeom>
          <a:noFill/>
        </p:spPr>
        <p:txBody>
          <a:bodyPr wrap="square" rtlCol="0">
            <a:spAutoFit/>
          </a:bodyPr>
          <a:lstStyle/>
          <a:p>
            <a:pPr algn="ctr"/>
            <a:r>
              <a:rPr lang="es-MX" dirty="0" smtClean="0">
                <a:solidFill>
                  <a:srgbClr val="336600"/>
                </a:solidFill>
              </a:rPr>
              <a:t>CONTENIDO</a:t>
            </a:r>
            <a:endParaRPr lang="es-MX" dirty="0">
              <a:solidFill>
                <a:srgbClr val="336600"/>
              </a:solidFill>
            </a:endParaRPr>
          </a:p>
        </p:txBody>
      </p:sp>
    </p:spTree>
    <p:extLst>
      <p:ext uri="{BB962C8B-B14F-4D97-AF65-F5344CB8AC3E}">
        <p14:creationId xmlns:p14="http://schemas.microsoft.com/office/powerpoint/2010/main" val="335070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1000" fill="hold"/>
                                        <p:tgtEl>
                                          <p:spTgt spid="9"/>
                                        </p:tgtEl>
                                        <p:attrNameLst>
                                          <p:attrName>ppt_w</p:attrName>
                                        </p:attrNameLst>
                                      </p:cBhvr>
                                      <p:tavLst>
                                        <p:tav tm="0">
                                          <p:val>
                                            <p:fltVal val="0"/>
                                          </p:val>
                                        </p:tav>
                                        <p:tav tm="100000">
                                          <p:val>
                                            <p:strVal val="#ppt_w"/>
                                          </p:val>
                                        </p:tav>
                                      </p:tavLst>
                                    </p:anim>
                                    <p:anim calcmode="lin" valueType="num">
                                      <p:cBhvr>
                                        <p:cTn id="23" dur="1000" fill="hold"/>
                                        <p:tgtEl>
                                          <p:spTgt spid="9"/>
                                        </p:tgtEl>
                                        <p:attrNameLst>
                                          <p:attrName>ppt_h</p:attrName>
                                        </p:attrNameLst>
                                      </p:cBhvr>
                                      <p:tavLst>
                                        <p:tav tm="0">
                                          <p:val>
                                            <p:fltVal val="0"/>
                                          </p:val>
                                        </p:tav>
                                        <p:tav tm="100000">
                                          <p:val>
                                            <p:strVal val="#ppt_h"/>
                                          </p:val>
                                        </p:tav>
                                      </p:tavLst>
                                    </p:anim>
                                    <p:anim calcmode="lin" valueType="num">
                                      <p:cBhvr>
                                        <p:cTn id="24" dur="1000" fill="hold"/>
                                        <p:tgtEl>
                                          <p:spTgt spid="9"/>
                                        </p:tgtEl>
                                        <p:attrNameLst>
                                          <p:attrName>style.rotation</p:attrName>
                                        </p:attrNameLst>
                                      </p:cBhvr>
                                      <p:tavLst>
                                        <p:tav tm="0">
                                          <p:val>
                                            <p:fltVal val="90"/>
                                          </p:val>
                                        </p:tav>
                                        <p:tav tm="100000">
                                          <p:val>
                                            <p:fltVal val="0"/>
                                          </p:val>
                                        </p:tav>
                                      </p:tavLst>
                                    </p:anim>
                                    <p:animEffect transition="in" filter="fade">
                                      <p:cBhvr>
                                        <p:cTn id="2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DEFINICIONES TEÓRICAS DE IMPUESTO</a:t>
            </a:r>
            <a:endParaRPr lang="es-ES" dirty="0"/>
          </a:p>
        </p:txBody>
      </p:sp>
      <p:sp>
        <p:nvSpPr>
          <p:cNvPr id="4" name="3 Rectángulo"/>
          <p:cNvSpPr/>
          <p:nvPr/>
        </p:nvSpPr>
        <p:spPr>
          <a:xfrm>
            <a:off x="1979712" y="1452099"/>
            <a:ext cx="6779738" cy="4713205"/>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sz="2800" dirty="0" smtClean="0"/>
              <a:t>Es </a:t>
            </a:r>
            <a:r>
              <a:rPr lang="es-ES" sz="2800" dirty="0"/>
              <a:t>una contribución forzada de una persona por el gobierno, para costear los gastos realizados en intereses comunes sin referencia a los beneficios especiales prestados. (</a:t>
            </a:r>
            <a:r>
              <a:rPr lang="es-ES" sz="2800" dirty="0" err="1"/>
              <a:t>Seligman</a:t>
            </a:r>
            <a:r>
              <a:rPr lang="es-ES" sz="2800" dirty="0"/>
              <a:t> en </a:t>
            </a:r>
            <a:r>
              <a:rPr lang="es-ES" sz="2800" dirty="0" err="1"/>
              <a:t>HoracioUresti</a:t>
            </a:r>
            <a:r>
              <a:rPr lang="es-ES" sz="2800" dirty="0"/>
              <a:t> Robledo, Los Impuestos en México).</a:t>
            </a:r>
            <a:endParaRPr lang="es-MX" sz="2800" dirty="0"/>
          </a:p>
          <a:p>
            <a:r>
              <a:rPr lang="es-ES" sz="2000" dirty="0"/>
              <a:t> </a:t>
            </a:r>
            <a:endParaRPr lang="es-MX" sz="2000" dirty="0"/>
          </a:p>
        </p:txBody>
      </p:sp>
    </p:spTree>
    <p:extLst>
      <p:ext uri="{BB962C8B-B14F-4D97-AF65-F5344CB8AC3E}">
        <p14:creationId xmlns:p14="http://schemas.microsoft.com/office/powerpoint/2010/main" val="356363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DEFINICIONES TEÓRICAS DE IMPUESTO</a:t>
            </a:r>
            <a:endParaRPr lang="es-ES" dirty="0"/>
          </a:p>
        </p:txBody>
      </p:sp>
      <p:sp>
        <p:nvSpPr>
          <p:cNvPr id="4" name="3 Rectángulo"/>
          <p:cNvSpPr/>
          <p:nvPr/>
        </p:nvSpPr>
        <p:spPr>
          <a:xfrm>
            <a:off x="1907704" y="1417638"/>
            <a:ext cx="6840760" cy="5179714"/>
          </a:xfrm>
          <a:prstGeom prst="rect">
            <a:avLst/>
          </a:prstGeom>
          <a:solidFill>
            <a:srgbClr val="F3BB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sz="2400" dirty="0" smtClean="0">
                <a:solidFill>
                  <a:schemeClr val="tx1"/>
                </a:solidFill>
              </a:rPr>
              <a:t>Es </a:t>
            </a:r>
            <a:r>
              <a:rPr lang="es-ES" sz="2400" dirty="0">
                <a:solidFill>
                  <a:schemeClr val="tx1"/>
                </a:solidFill>
              </a:rPr>
              <a:t>una exacción coactiva sobre la personas o entes que obtienen ventajas generales o particulares por formar parte del estado, de la Sociedad y la economía nacional, y que pagan el tributo independientemente de la prestación de servicios públicos especiales por parte del Estado.(</a:t>
            </a:r>
            <a:r>
              <a:rPr lang="es-ES" sz="2400" dirty="0" err="1">
                <a:solidFill>
                  <a:schemeClr val="tx1"/>
                </a:solidFill>
              </a:rPr>
              <a:t>Benvenuto</a:t>
            </a:r>
            <a:r>
              <a:rPr lang="es-ES" sz="2400" dirty="0">
                <a:solidFill>
                  <a:schemeClr val="tx1"/>
                </a:solidFill>
              </a:rPr>
              <a:t> </a:t>
            </a:r>
            <a:r>
              <a:rPr lang="es-ES" sz="2400" dirty="0" err="1">
                <a:solidFill>
                  <a:schemeClr val="tx1"/>
                </a:solidFill>
              </a:rPr>
              <a:t>Griziottí</a:t>
            </a:r>
            <a:r>
              <a:rPr lang="es-ES" sz="2400" dirty="0">
                <a:solidFill>
                  <a:schemeClr val="tx1"/>
                </a:solidFill>
              </a:rPr>
              <a:t> en </a:t>
            </a:r>
            <a:r>
              <a:rPr lang="es-ES" sz="2400" dirty="0" err="1">
                <a:solidFill>
                  <a:schemeClr val="tx1"/>
                </a:solidFill>
              </a:rPr>
              <a:t>HoracioUresti</a:t>
            </a:r>
            <a:r>
              <a:rPr lang="es-ES" sz="2400" dirty="0">
                <a:solidFill>
                  <a:schemeClr val="tx1"/>
                </a:solidFill>
              </a:rPr>
              <a:t> Robledo, Los Impuestos en México).</a:t>
            </a:r>
            <a:endParaRPr lang="es-MX" sz="2400" dirty="0">
              <a:solidFill>
                <a:schemeClr val="tx1"/>
              </a:solidFill>
            </a:endParaRPr>
          </a:p>
          <a:p>
            <a:r>
              <a:rPr lang="es-ES" sz="2000" dirty="0"/>
              <a:t> </a:t>
            </a:r>
            <a:endParaRPr lang="es-MX" sz="2000" dirty="0"/>
          </a:p>
        </p:txBody>
      </p:sp>
    </p:spTree>
    <p:extLst>
      <p:ext uri="{BB962C8B-B14F-4D97-AF65-F5344CB8AC3E}">
        <p14:creationId xmlns:p14="http://schemas.microsoft.com/office/powerpoint/2010/main" val="2753064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628911431"/>
              </p:ext>
            </p:extLst>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3452892419"/>
              </p:ext>
            </p:extLst>
          </p:nvPr>
        </p:nvGraphicFramePr>
        <p:xfrm>
          <a:off x="1571604" y="1711349"/>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494112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628911431"/>
              </p:ext>
            </p:extLst>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665563459"/>
              </p:ext>
            </p:extLst>
          </p:nvPr>
        </p:nvGraphicFramePr>
        <p:xfrm>
          <a:off x="1571604" y="1711349"/>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873538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628911431"/>
              </p:ext>
            </p:extLst>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3844041681"/>
              </p:ext>
            </p:extLst>
          </p:nvPr>
        </p:nvGraphicFramePr>
        <p:xfrm>
          <a:off x="1571604" y="1711349"/>
          <a:ext cx="7115196" cy="488600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6973741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271630241"/>
              </p:ext>
            </p:extLst>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2908165284"/>
              </p:ext>
            </p:extLst>
          </p:nvPr>
        </p:nvGraphicFramePr>
        <p:xfrm>
          <a:off x="827584" y="1844824"/>
          <a:ext cx="8640960" cy="43924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585678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39515" y="260648"/>
            <a:ext cx="7086592" cy="714380"/>
          </a:xfrm>
        </p:spPr>
        <p:txBody>
          <a:bodyPr>
            <a:noAutofit/>
          </a:bodyPr>
          <a:lstStyle/>
          <a:p>
            <a:r>
              <a:rPr lang="es-ES" sz="2800" dirty="0" smtClean="0"/>
              <a:t>IMPUESTO SOBRE LA RENTA</a:t>
            </a:r>
            <a:endParaRPr lang="es-MX" sz="2800" dirty="0"/>
          </a:p>
        </p:txBody>
      </p:sp>
      <p:sp>
        <p:nvSpPr>
          <p:cNvPr id="4" name="3 Pentágono"/>
          <p:cNvSpPr/>
          <p:nvPr/>
        </p:nvSpPr>
        <p:spPr>
          <a:xfrm>
            <a:off x="539552" y="1423174"/>
            <a:ext cx="8208912" cy="5445224"/>
          </a:xfrm>
          <a:prstGeom prst="homePlate">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txBody>
          <a:bodyPr rtlCol="0" anchor="ctr"/>
          <a:lstStyle/>
          <a:p>
            <a:r>
              <a:rPr lang="es-ES" sz="2800" dirty="0">
                <a:solidFill>
                  <a:schemeClr val="tx1"/>
                </a:solidFill>
              </a:rPr>
              <a:t>EL IMPUESTO APLICABLE A LOS INGRESOS Y LAS GANANCIAS DE LAS PERSONAS ES CONOCIDO GENERALMENTE CON EL NOMBRE DE IMPUESTO SOBRE LA RENTA (ISR). EN OTROS PAÍSES RECIBE EL NOMBRE DE IMPUESTO A  LAS GANANCIAS, IMPUESTO A LOS RÉDITOS O IMPUESTO A LOS INGRESOS.</a:t>
            </a:r>
            <a:endParaRPr lang="es-MX" sz="2800" dirty="0">
              <a:solidFill>
                <a:schemeClr val="tx1"/>
              </a:solidFill>
            </a:endParaRPr>
          </a:p>
        </p:txBody>
      </p:sp>
    </p:spTree>
    <p:extLst>
      <p:ext uri="{BB962C8B-B14F-4D97-AF65-F5344CB8AC3E}">
        <p14:creationId xmlns:p14="http://schemas.microsoft.com/office/powerpoint/2010/main" val="4174387142"/>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39515" y="260648"/>
            <a:ext cx="7086592" cy="714380"/>
          </a:xfrm>
        </p:spPr>
        <p:txBody>
          <a:bodyPr>
            <a:noAutofit/>
          </a:bodyPr>
          <a:lstStyle/>
          <a:p>
            <a:r>
              <a:rPr lang="es-ES" sz="2800" dirty="0" smtClean="0"/>
              <a:t>ANTECEDENTES MUNDIALES DEL ISR</a:t>
            </a:r>
            <a:endParaRPr lang="es-MX" sz="2800" dirty="0"/>
          </a:p>
        </p:txBody>
      </p:sp>
      <p:sp>
        <p:nvSpPr>
          <p:cNvPr id="4" name="3 Pentágono"/>
          <p:cNvSpPr/>
          <p:nvPr/>
        </p:nvSpPr>
        <p:spPr>
          <a:xfrm>
            <a:off x="539552" y="1423174"/>
            <a:ext cx="8208912" cy="5445224"/>
          </a:xfrm>
          <a:prstGeom prst="homePlate">
            <a:avLst/>
          </a:prstGeom>
          <a:solidFill>
            <a:schemeClr val="accent5">
              <a:lumMod val="60000"/>
              <a:lumOff val="40000"/>
            </a:schemeClr>
          </a:soli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txBody>
          <a:bodyPr rtlCol="0" anchor="ctr"/>
          <a:lstStyle/>
          <a:p>
            <a:r>
              <a:rPr lang="es-ES_tradnl" sz="2800" dirty="0">
                <a:solidFill>
                  <a:schemeClr val="tx1"/>
                </a:solidFill>
              </a:rPr>
              <a:t>Los primeros antecedentes mundiales del ISR se encuentran en Inglaterra a fines del s. XVIII (1798) con el nombre de In come </a:t>
            </a:r>
            <a:r>
              <a:rPr lang="es-ES_tradnl" sz="2800" dirty="0" err="1">
                <a:solidFill>
                  <a:schemeClr val="tx1"/>
                </a:solidFill>
              </a:rPr>
              <a:t>property</a:t>
            </a:r>
            <a:r>
              <a:rPr lang="es-ES_tradnl" sz="2800" dirty="0">
                <a:solidFill>
                  <a:schemeClr val="tx1"/>
                </a:solidFill>
              </a:rPr>
              <a:t> </a:t>
            </a:r>
            <a:r>
              <a:rPr lang="es-ES_tradnl" sz="2800" dirty="0" err="1">
                <a:solidFill>
                  <a:schemeClr val="tx1"/>
                </a:solidFill>
              </a:rPr>
              <a:t>tax</a:t>
            </a:r>
            <a:r>
              <a:rPr lang="es-ES_tradnl" sz="2800" dirty="0">
                <a:solidFill>
                  <a:schemeClr val="tx1"/>
                </a:solidFill>
              </a:rPr>
              <a:t>, con la característica de temporal a efecto de recaudar fondos para poder hacer frente a la guerra con Francia</a:t>
            </a:r>
            <a:r>
              <a:rPr lang="es-ES_tradnl" sz="2800" dirty="0"/>
              <a:t>.</a:t>
            </a:r>
            <a:endParaRPr lang="es-MX" sz="2800" dirty="0"/>
          </a:p>
        </p:txBody>
      </p:sp>
    </p:spTree>
    <p:extLst>
      <p:ext uri="{BB962C8B-B14F-4D97-AF65-F5344CB8AC3E}">
        <p14:creationId xmlns:p14="http://schemas.microsoft.com/office/powerpoint/2010/main" val="205682399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39515" y="260648"/>
            <a:ext cx="7086592" cy="714380"/>
          </a:xfrm>
        </p:spPr>
        <p:txBody>
          <a:bodyPr>
            <a:noAutofit/>
          </a:bodyPr>
          <a:lstStyle/>
          <a:p>
            <a:r>
              <a:rPr lang="es-ES_tradnl" sz="2800" dirty="0"/>
              <a:t>ANTECEDENTES MEXICANOS DEL ISR</a:t>
            </a:r>
            <a:endParaRPr lang="es-MX" sz="2800" dirty="0"/>
          </a:p>
        </p:txBody>
      </p:sp>
      <p:sp>
        <p:nvSpPr>
          <p:cNvPr id="4" name="3 Pentágono"/>
          <p:cNvSpPr/>
          <p:nvPr/>
        </p:nvSpPr>
        <p:spPr>
          <a:xfrm>
            <a:off x="539552" y="1423174"/>
            <a:ext cx="8208912" cy="5445224"/>
          </a:xfrm>
          <a:prstGeom prst="homePlate">
            <a:avLst/>
          </a:prstGeom>
          <a:solidFill>
            <a:schemeClr val="accent4">
              <a:lumMod val="40000"/>
              <a:lumOff val="60000"/>
            </a:schemeClr>
          </a:soli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txBody>
          <a:bodyPr rtlCol="0" anchor="ctr"/>
          <a:lstStyle/>
          <a:p>
            <a:r>
              <a:rPr lang="es-ES_tradnl" sz="2800" dirty="0">
                <a:solidFill>
                  <a:schemeClr val="tx1"/>
                </a:solidFill>
              </a:rPr>
              <a:t>LEY DE 1921 es el primer antecedente legislativo y se conoció como la ley del Centenario por estarse cumpliendo ese año el aniversario correspondiente de la consumación de la Independencia de México.</a:t>
            </a:r>
            <a:endParaRPr lang="es-MX" sz="2800" dirty="0">
              <a:solidFill>
                <a:schemeClr val="tx1"/>
              </a:solidFill>
            </a:endParaRPr>
          </a:p>
          <a:p>
            <a:r>
              <a:rPr lang="es-ES_tradnl" sz="2800" dirty="0" smtClean="0"/>
              <a:t>.</a:t>
            </a:r>
            <a:endParaRPr lang="es-MX" sz="2800" dirty="0"/>
          </a:p>
        </p:txBody>
      </p:sp>
    </p:spTree>
    <p:extLst>
      <p:ext uri="{BB962C8B-B14F-4D97-AF65-F5344CB8AC3E}">
        <p14:creationId xmlns:p14="http://schemas.microsoft.com/office/powerpoint/2010/main" val="160950980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39515" y="260648"/>
            <a:ext cx="7086592" cy="714380"/>
          </a:xfrm>
        </p:spPr>
        <p:txBody>
          <a:bodyPr>
            <a:noAutofit/>
          </a:bodyPr>
          <a:lstStyle/>
          <a:p>
            <a:r>
              <a:rPr lang="es-ES_tradnl" sz="2800" dirty="0"/>
              <a:t>ANTECEDENTES MEXICANOS DEL ISR</a:t>
            </a:r>
            <a:endParaRPr lang="es-MX" sz="2800" dirty="0"/>
          </a:p>
        </p:txBody>
      </p:sp>
      <p:sp>
        <p:nvSpPr>
          <p:cNvPr id="4" name="3 Pentágono"/>
          <p:cNvSpPr/>
          <p:nvPr/>
        </p:nvSpPr>
        <p:spPr>
          <a:xfrm>
            <a:off x="539552" y="1423174"/>
            <a:ext cx="8208912" cy="5445224"/>
          </a:xfrm>
          <a:prstGeom prst="homePlate">
            <a:avLst/>
          </a:prstGeom>
          <a:solidFill>
            <a:schemeClr val="accent4">
              <a:lumMod val="40000"/>
              <a:lumOff val="60000"/>
            </a:schemeClr>
          </a:soli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txBody>
          <a:bodyPr rtlCol="0" anchor="ctr"/>
          <a:lstStyle/>
          <a:p>
            <a:r>
              <a:rPr lang="es-ES_tradnl" sz="2800" dirty="0">
                <a:solidFill>
                  <a:schemeClr val="tx1"/>
                </a:solidFill>
              </a:rPr>
              <a:t>LEY DE </a:t>
            </a:r>
            <a:r>
              <a:rPr lang="es-ES_tradnl" sz="2800" dirty="0" smtClean="0">
                <a:solidFill>
                  <a:schemeClr val="tx1"/>
                </a:solidFill>
              </a:rPr>
              <a:t>1924 </a:t>
            </a:r>
            <a:r>
              <a:rPr lang="es-ES_tradnl" sz="2800" dirty="0">
                <a:solidFill>
                  <a:schemeClr val="tx1"/>
                </a:solidFill>
              </a:rPr>
              <a:t>es </a:t>
            </a:r>
            <a:r>
              <a:rPr lang="es-ES_tradnl" sz="2800" dirty="0" smtClean="0">
                <a:solidFill>
                  <a:schemeClr val="tx1"/>
                </a:solidFill>
              </a:rPr>
              <a:t>el segundo antecedente </a:t>
            </a:r>
            <a:r>
              <a:rPr lang="es-ES_tradnl" sz="2800" dirty="0">
                <a:solidFill>
                  <a:schemeClr val="tx1"/>
                </a:solidFill>
              </a:rPr>
              <a:t>legislativo y se conoció como la ley del Centenario por estarse cumpliendo ese año el aniversario correspondiente de la consumación de la Independencia de México.</a:t>
            </a:r>
            <a:endParaRPr lang="es-MX" sz="2800" dirty="0">
              <a:solidFill>
                <a:schemeClr val="tx1"/>
              </a:solidFill>
            </a:endParaRPr>
          </a:p>
          <a:p>
            <a:r>
              <a:rPr lang="es-ES_tradnl" sz="2800" dirty="0" smtClean="0"/>
              <a:t>.</a:t>
            </a:r>
            <a:endParaRPr lang="es-MX" sz="2800" dirty="0"/>
          </a:p>
        </p:txBody>
      </p:sp>
    </p:spTree>
    <p:extLst>
      <p:ext uri="{BB962C8B-B14F-4D97-AF65-F5344CB8AC3E}">
        <p14:creationId xmlns:p14="http://schemas.microsoft.com/office/powerpoint/2010/main" val="91523015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500895" y="1389746"/>
            <a:ext cx="7864522" cy="887126"/>
          </a:xfrm>
          <a:prstGeom prst="rect">
            <a:avLst/>
          </a:prstGeom>
        </p:spPr>
      </p:pic>
      <p:pic>
        <p:nvPicPr>
          <p:cNvPr id="4" name="Imagen 3"/>
          <p:cNvPicPr>
            <a:picLocks noChangeAspect="1"/>
          </p:cNvPicPr>
          <p:nvPr/>
        </p:nvPicPr>
        <p:blipFill>
          <a:blip r:embed="rId4"/>
          <a:stretch>
            <a:fillRect/>
          </a:stretch>
        </p:blipFill>
        <p:spPr>
          <a:xfrm>
            <a:off x="179512" y="274638"/>
            <a:ext cx="8507288" cy="1115108"/>
          </a:xfrm>
          <a:prstGeom prst="rect">
            <a:avLst/>
          </a:prstGeom>
        </p:spPr>
      </p:pic>
      <p:sp>
        <p:nvSpPr>
          <p:cNvPr id="3" name="Marcador de contenido 2"/>
          <p:cNvSpPr>
            <a:spLocks noGrp="1"/>
          </p:cNvSpPr>
          <p:nvPr>
            <p:ph idx="1"/>
          </p:nvPr>
        </p:nvSpPr>
        <p:spPr>
          <a:xfrm>
            <a:off x="755576" y="3140968"/>
            <a:ext cx="7931224" cy="2985195"/>
          </a:xfrm>
        </p:spPr>
        <p:txBody>
          <a:bodyPr>
            <a:normAutofit fontScale="62500" lnSpcReduction="20000"/>
          </a:bodyPr>
          <a:lstStyle/>
          <a:p>
            <a:pPr>
              <a:buNone/>
            </a:pPr>
            <a:r>
              <a:rPr lang="es-ES" dirty="0"/>
              <a:t>Este material está formado por 37 diapositivas para abarcar los </a:t>
            </a:r>
            <a:r>
              <a:rPr lang="es-ES" dirty="0" smtClean="0"/>
              <a:t>seis </a:t>
            </a:r>
            <a:r>
              <a:rPr lang="es-ES" dirty="0"/>
              <a:t>puntos de la unidad </a:t>
            </a:r>
            <a:r>
              <a:rPr lang="es-ES" dirty="0" smtClean="0"/>
              <a:t>I </a:t>
            </a:r>
            <a:r>
              <a:rPr lang="es-ES" dirty="0"/>
              <a:t>de competencia que el plan de estudios específica  para la Unidad de Aprendizaje  </a:t>
            </a:r>
            <a:r>
              <a:rPr lang="es-ES" dirty="0" smtClean="0"/>
              <a:t>Derecho Fiscal:</a:t>
            </a:r>
            <a:endParaRPr lang="es-ES" dirty="0"/>
          </a:p>
          <a:p>
            <a:pPr>
              <a:buNone/>
            </a:pPr>
            <a:endParaRPr lang="es-ES" dirty="0"/>
          </a:p>
          <a:p>
            <a:r>
              <a:rPr lang="es-ES" dirty="0"/>
              <a:t>UNIDAD  I. INGRESOS PÚBLICOS EN MATERIA FEDERAL</a:t>
            </a:r>
            <a:endParaRPr lang="es-MX" dirty="0"/>
          </a:p>
          <a:p>
            <a:pPr>
              <a:buNone/>
            </a:pPr>
            <a:endParaRPr lang="es-ES" dirty="0"/>
          </a:p>
          <a:p>
            <a:pPr>
              <a:buNone/>
            </a:pPr>
            <a:r>
              <a:rPr lang="es-ES" dirty="0"/>
              <a:t>Se han seleccionado contenidos gráficos sobresalientes de la unidad, tratando de minimizar los textos extensos ya que la intensión del material es transmitir conceptos teóricos elementales, el material es un apoyo para la explicación que el docente realiza a los alumnos.</a:t>
            </a:r>
          </a:p>
          <a:p>
            <a:endParaRPr lang="es-MX" dirty="0"/>
          </a:p>
        </p:txBody>
      </p:sp>
      <p:sp>
        <p:nvSpPr>
          <p:cNvPr id="9" name="CuadroTexto 8"/>
          <p:cNvSpPr txBox="1"/>
          <p:nvPr/>
        </p:nvSpPr>
        <p:spPr>
          <a:xfrm>
            <a:off x="2411760" y="2339588"/>
            <a:ext cx="3312368" cy="369332"/>
          </a:xfrm>
          <a:prstGeom prst="rect">
            <a:avLst/>
          </a:prstGeom>
          <a:noFill/>
        </p:spPr>
        <p:txBody>
          <a:bodyPr wrap="square" rtlCol="0">
            <a:spAutoFit/>
          </a:bodyPr>
          <a:lstStyle/>
          <a:p>
            <a:pPr algn="ctr"/>
            <a:r>
              <a:rPr lang="es-MX" dirty="0" smtClean="0">
                <a:solidFill>
                  <a:srgbClr val="336600"/>
                </a:solidFill>
              </a:rPr>
              <a:t>GUIÓN DE USO</a:t>
            </a:r>
            <a:endParaRPr lang="es-MX" dirty="0">
              <a:solidFill>
                <a:srgbClr val="336600"/>
              </a:solidFill>
            </a:endParaRPr>
          </a:p>
        </p:txBody>
      </p:sp>
    </p:spTree>
    <p:extLst>
      <p:ext uri="{BB962C8B-B14F-4D97-AF65-F5344CB8AC3E}">
        <p14:creationId xmlns:p14="http://schemas.microsoft.com/office/powerpoint/2010/main" val="4134192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39515" y="260648"/>
            <a:ext cx="7086592" cy="714380"/>
          </a:xfrm>
        </p:spPr>
        <p:txBody>
          <a:bodyPr>
            <a:noAutofit/>
          </a:bodyPr>
          <a:lstStyle/>
          <a:p>
            <a:r>
              <a:rPr lang="es-ES_tradnl" sz="2800" dirty="0"/>
              <a:t>ANTECEDENTES MEXICANOS DEL ISR</a:t>
            </a:r>
            <a:endParaRPr lang="es-MX" sz="2800" dirty="0"/>
          </a:p>
        </p:txBody>
      </p:sp>
      <p:sp>
        <p:nvSpPr>
          <p:cNvPr id="4" name="3 Pentágono"/>
          <p:cNvSpPr/>
          <p:nvPr/>
        </p:nvSpPr>
        <p:spPr>
          <a:xfrm>
            <a:off x="539552" y="1423174"/>
            <a:ext cx="8208912" cy="5445224"/>
          </a:xfrm>
          <a:prstGeom prst="homePlate">
            <a:avLst/>
          </a:prstGeom>
          <a:solidFill>
            <a:schemeClr val="accent6">
              <a:lumMod val="40000"/>
              <a:lumOff val="60000"/>
            </a:schemeClr>
          </a:soli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txBody>
          <a:bodyPr rtlCol="0" anchor="ctr"/>
          <a:lstStyle/>
          <a:p>
            <a:r>
              <a:rPr lang="es-ES" sz="2800" dirty="0">
                <a:solidFill>
                  <a:schemeClr val="tx1"/>
                </a:solidFill>
              </a:rPr>
              <a:t>En 1925 se generó el antecedente legislativo cuyo nombre persiste hasta nuestros días, es decir,  la ley del impuesto sobre de renta</a:t>
            </a:r>
            <a:r>
              <a:rPr lang="es-ES_tradnl" sz="2800" dirty="0" smtClean="0">
                <a:solidFill>
                  <a:schemeClr val="tx1"/>
                </a:solidFill>
              </a:rPr>
              <a:t>.</a:t>
            </a:r>
            <a:endParaRPr lang="es-MX" sz="2800" dirty="0">
              <a:solidFill>
                <a:schemeClr val="tx1"/>
              </a:solidFill>
            </a:endParaRPr>
          </a:p>
        </p:txBody>
      </p:sp>
    </p:spTree>
    <p:extLst>
      <p:ext uri="{BB962C8B-B14F-4D97-AF65-F5344CB8AC3E}">
        <p14:creationId xmlns:p14="http://schemas.microsoft.com/office/powerpoint/2010/main" val="82645238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2612095315"/>
              </p:ext>
            </p:extLst>
          </p:nvPr>
        </p:nvGraphicFramePr>
        <p:xfrm>
          <a:off x="1619672" y="1700808"/>
          <a:ext cx="720080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2 Diagrama"/>
          <p:cNvGraphicFramePr/>
          <p:nvPr>
            <p:extLst>
              <p:ext uri="{D42A27DB-BD31-4B8C-83A1-F6EECF244321}">
                <p14:modId xmlns:p14="http://schemas.microsoft.com/office/powerpoint/2010/main" val="655593408"/>
              </p:ext>
            </p:extLst>
          </p:nvPr>
        </p:nvGraphicFramePr>
        <p:xfrm>
          <a:off x="1643042" y="274638"/>
          <a:ext cx="7043758" cy="128215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3"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1126531258"/>
              </p:ext>
            </p:extLst>
          </p:nvPr>
        </p:nvGraphicFramePr>
        <p:xfrm>
          <a:off x="1619672" y="1700808"/>
          <a:ext cx="720080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2 Diagrama"/>
          <p:cNvGraphicFramePr/>
          <p:nvPr>
            <p:extLst>
              <p:ext uri="{D42A27DB-BD31-4B8C-83A1-F6EECF244321}">
                <p14:modId xmlns:p14="http://schemas.microsoft.com/office/powerpoint/2010/main" val="715969331"/>
              </p:ext>
            </p:extLst>
          </p:nvPr>
        </p:nvGraphicFramePr>
        <p:xfrm>
          <a:off x="1643042" y="274638"/>
          <a:ext cx="7043758" cy="128215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2003587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3"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4235761993"/>
              </p:ext>
            </p:extLst>
          </p:nvPr>
        </p:nvGraphicFramePr>
        <p:xfrm>
          <a:off x="1500166" y="274638"/>
          <a:ext cx="721523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1607479825"/>
              </p:ext>
            </p:extLst>
          </p:nvPr>
        </p:nvGraphicFramePr>
        <p:xfrm>
          <a:off x="1500166" y="1700808"/>
          <a:ext cx="7758138" cy="498317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953948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796562038"/>
              </p:ext>
            </p:extLst>
          </p:nvPr>
        </p:nvGraphicFramePr>
        <p:xfrm>
          <a:off x="1500166" y="274638"/>
          <a:ext cx="721523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3119852512"/>
              </p:ext>
            </p:extLst>
          </p:nvPr>
        </p:nvGraphicFramePr>
        <p:xfrm>
          <a:off x="1500166" y="1700808"/>
          <a:ext cx="7758138" cy="498317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099254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326718191"/>
              </p:ext>
            </p:extLst>
          </p:nvPr>
        </p:nvGraphicFramePr>
        <p:xfrm>
          <a:off x="1500166" y="274638"/>
          <a:ext cx="721523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1002992347"/>
              </p:ext>
            </p:extLst>
          </p:nvPr>
        </p:nvGraphicFramePr>
        <p:xfrm>
          <a:off x="1500166" y="1700808"/>
          <a:ext cx="7758138" cy="498317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288008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580218888"/>
              </p:ext>
            </p:extLst>
          </p:nvPr>
        </p:nvGraphicFramePr>
        <p:xfrm>
          <a:off x="1928794" y="428604"/>
          <a:ext cx="7323726"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4062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bwMode="auto">
          <a:xfrm>
            <a:off x="1857356" y="1071546"/>
            <a:ext cx="6286544" cy="3714776"/>
          </a:xfrm>
          <a:prstGeom prst="ellipse">
            <a:avLst/>
          </a:prstGeom>
          <a:solidFill>
            <a:srgbClr val="99CC00"/>
          </a:solidFill>
          <a:ln w="9525" cap="flat" cmpd="sng" algn="ctr">
            <a:gradFill>
              <a:gsLst>
                <a:gs pos="0">
                  <a:srgbClr val="669900"/>
                </a:gs>
                <a:gs pos="50000">
                  <a:schemeClr val="accent1">
                    <a:tint val="44500"/>
                    <a:satMod val="160000"/>
                  </a:schemeClr>
                </a:gs>
                <a:gs pos="100000">
                  <a:schemeClr val="accent1">
                    <a:tint val="23500"/>
                    <a:satMod val="160000"/>
                  </a:schemeClr>
                </a:gs>
              </a:gsLst>
              <a:lin ang="5400000" scaled="0"/>
            </a:gradFill>
            <a:prstDash val="solid"/>
            <a:round/>
            <a:headEnd type="none" w="med" len="med"/>
            <a:tailEnd type="none" w="med" len="med"/>
          </a:ln>
          <a:effectLst>
            <a:outerShdw blurRad="50800" dist="50800" dir="5400000" algn="ctr" rotWithShape="0">
              <a:srgbClr val="92D050"/>
            </a:outerShdw>
          </a:effectLst>
        </p:spPr>
        <p:txBody>
          <a:bodyPr/>
          <a:lstStyle/>
          <a:p>
            <a:pPr algn="ctr">
              <a:buFont typeface="Times New Roman" pitchFamily="16" charset="0"/>
              <a:buNone/>
              <a:defRPr/>
            </a:pPr>
            <a:endParaRPr lang="es-ES" dirty="0" smtClean="0">
              <a:cs typeface="+mn-cs"/>
            </a:endParaRPr>
          </a:p>
          <a:p>
            <a:pPr algn="ctr">
              <a:buFont typeface="Times New Roman" pitchFamily="16" charset="0"/>
              <a:buNone/>
              <a:defRPr/>
            </a:pPr>
            <a:endParaRPr lang="es-ES" dirty="0" smtClean="0"/>
          </a:p>
          <a:p>
            <a:pPr algn="ctr">
              <a:buFont typeface="Times New Roman" pitchFamily="16" charset="0"/>
              <a:buNone/>
              <a:defRPr/>
            </a:pPr>
            <a:endParaRPr lang="es-ES" dirty="0" smtClean="0">
              <a:cs typeface="+mn-cs"/>
            </a:endParaRPr>
          </a:p>
          <a:p>
            <a:pPr algn="ctr">
              <a:buFont typeface="Times New Roman" pitchFamily="16" charset="0"/>
              <a:buNone/>
              <a:defRPr/>
            </a:pPr>
            <a:endParaRPr lang="es-ES" dirty="0" smtClean="0"/>
          </a:p>
          <a:p>
            <a:pPr algn="ctr">
              <a:buFont typeface="Times New Roman" pitchFamily="16" charset="0"/>
              <a:buNone/>
              <a:defRPr/>
            </a:pPr>
            <a:r>
              <a:rPr lang="es-ES" sz="6600" dirty="0" smtClean="0">
                <a:cs typeface="+mn-cs"/>
              </a:rPr>
              <a:t>GRACIAS</a:t>
            </a:r>
            <a:endParaRPr lang="es-MX" sz="6600" dirty="0">
              <a:cs typeface="+mn-cs"/>
            </a:endParaRPr>
          </a:p>
        </p:txBody>
      </p:sp>
      <p:sp>
        <p:nvSpPr>
          <p:cNvPr id="2" name="Título 1"/>
          <p:cNvSpPr>
            <a:spLocks noGrp="1"/>
          </p:cNvSpPr>
          <p:nvPr>
            <p:ph type="title"/>
          </p:nvPr>
        </p:nvSpPr>
        <p:spPr/>
        <p:txBody>
          <a:bodyPr/>
          <a:lstStyle/>
          <a:p>
            <a:endParaRPr lang="es-MX"/>
          </a:p>
        </p:txBody>
      </p:sp>
      <p:sp>
        <p:nvSpPr>
          <p:cNvPr id="4" name="Marcador de contenido 3"/>
          <p:cNvSpPr>
            <a:spLocks noGrp="1"/>
          </p:cNvSpPr>
          <p:nvPr>
            <p:ph idx="1"/>
          </p:nvPr>
        </p:nvSpPr>
        <p:spPr/>
        <p:txBody>
          <a:bodyPr/>
          <a:lstStyle/>
          <a:p>
            <a:endParaRPr lang="es-MX"/>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500895" y="1389746"/>
            <a:ext cx="7864522" cy="887126"/>
          </a:xfrm>
          <a:prstGeom prst="rect">
            <a:avLst/>
          </a:prstGeom>
        </p:spPr>
      </p:pic>
      <p:pic>
        <p:nvPicPr>
          <p:cNvPr id="4" name="Imagen 3"/>
          <p:cNvPicPr>
            <a:picLocks noChangeAspect="1"/>
          </p:cNvPicPr>
          <p:nvPr/>
        </p:nvPicPr>
        <p:blipFill>
          <a:blip r:embed="rId4"/>
          <a:stretch>
            <a:fillRect/>
          </a:stretch>
        </p:blipFill>
        <p:spPr>
          <a:xfrm>
            <a:off x="179512" y="274638"/>
            <a:ext cx="8507288" cy="1115108"/>
          </a:xfrm>
          <a:prstGeom prst="rect">
            <a:avLst/>
          </a:prstGeom>
        </p:spPr>
      </p:pic>
      <p:sp>
        <p:nvSpPr>
          <p:cNvPr id="3" name="Marcador de contenido 2"/>
          <p:cNvSpPr>
            <a:spLocks noGrp="1"/>
          </p:cNvSpPr>
          <p:nvPr>
            <p:ph idx="1"/>
          </p:nvPr>
        </p:nvSpPr>
        <p:spPr>
          <a:xfrm>
            <a:off x="755576" y="3140968"/>
            <a:ext cx="7931224" cy="2985195"/>
          </a:xfrm>
        </p:spPr>
        <p:txBody>
          <a:bodyPr>
            <a:normAutofit fontScale="85000" lnSpcReduction="20000"/>
          </a:bodyPr>
          <a:lstStyle/>
          <a:p>
            <a:pPr algn="ctr"/>
            <a:r>
              <a:rPr lang="es-ES" b="1" dirty="0"/>
              <a:t>Objetivo:  </a:t>
            </a:r>
            <a:r>
              <a:rPr lang="es-ES" dirty="0"/>
              <a:t>Analizar los diferentes impuestos federales desde sus antecedentes, características y elementos de acuerdo con el código fiscal de la federación y la ley de ingresos; así como otros ingresos como las aportaciones de seguridad social, de mejoras, de los productos, los aprovechamientos y los derivados de financiamiento y el crédito público.</a:t>
            </a:r>
            <a:endParaRPr lang="es-MX" dirty="0"/>
          </a:p>
          <a:p>
            <a:endParaRPr lang="es-MX" dirty="0"/>
          </a:p>
        </p:txBody>
      </p:sp>
      <p:sp>
        <p:nvSpPr>
          <p:cNvPr id="9" name="CuadroTexto 8"/>
          <p:cNvSpPr txBox="1"/>
          <p:nvPr/>
        </p:nvSpPr>
        <p:spPr>
          <a:xfrm>
            <a:off x="1547664" y="2339588"/>
            <a:ext cx="5040560" cy="369332"/>
          </a:xfrm>
          <a:prstGeom prst="rect">
            <a:avLst/>
          </a:prstGeom>
          <a:noFill/>
        </p:spPr>
        <p:txBody>
          <a:bodyPr wrap="square" rtlCol="0">
            <a:spAutoFit/>
          </a:bodyPr>
          <a:lstStyle/>
          <a:p>
            <a:pPr algn="ctr"/>
            <a:r>
              <a:rPr lang="es-MX" dirty="0" smtClean="0">
                <a:solidFill>
                  <a:srgbClr val="336600"/>
                </a:solidFill>
              </a:rPr>
              <a:t>OBJETIVOS DE LA UNIDAD DE APRENDIZAJE</a:t>
            </a:r>
            <a:endParaRPr lang="es-MX" dirty="0">
              <a:solidFill>
                <a:srgbClr val="336600"/>
              </a:solidFill>
            </a:endParaRPr>
          </a:p>
        </p:txBody>
      </p:sp>
    </p:spTree>
    <p:extLst>
      <p:ext uri="{BB962C8B-B14F-4D97-AF65-F5344CB8AC3E}">
        <p14:creationId xmlns:p14="http://schemas.microsoft.com/office/powerpoint/2010/main" val="4249212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500895" y="1389746"/>
            <a:ext cx="7864522" cy="887126"/>
          </a:xfrm>
          <a:prstGeom prst="rect">
            <a:avLst/>
          </a:prstGeom>
        </p:spPr>
      </p:pic>
      <p:pic>
        <p:nvPicPr>
          <p:cNvPr id="4" name="Imagen 3"/>
          <p:cNvPicPr>
            <a:picLocks noChangeAspect="1"/>
          </p:cNvPicPr>
          <p:nvPr/>
        </p:nvPicPr>
        <p:blipFill>
          <a:blip r:embed="rId4"/>
          <a:stretch>
            <a:fillRect/>
          </a:stretch>
        </p:blipFill>
        <p:spPr>
          <a:xfrm>
            <a:off x="179512" y="274638"/>
            <a:ext cx="8507288" cy="1115108"/>
          </a:xfrm>
          <a:prstGeom prst="rect">
            <a:avLst/>
          </a:prstGeom>
        </p:spPr>
      </p:pic>
      <p:sp>
        <p:nvSpPr>
          <p:cNvPr id="3" name="Marcador de contenido 2"/>
          <p:cNvSpPr>
            <a:spLocks noGrp="1"/>
          </p:cNvSpPr>
          <p:nvPr>
            <p:ph idx="1"/>
          </p:nvPr>
        </p:nvSpPr>
        <p:spPr>
          <a:xfrm>
            <a:off x="755576" y="3140968"/>
            <a:ext cx="7931224" cy="2985195"/>
          </a:xfrm>
        </p:spPr>
        <p:txBody>
          <a:bodyPr>
            <a:normAutofit fontScale="32500" lnSpcReduction="20000"/>
          </a:bodyPr>
          <a:lstStyle/>
          <a:p>
            <a:r>
              <a:rPr lang="es-ES" b="1" dirty="0"/>
              <a:t>-- </a:t>
            </a:r>
            <a:r>
              <a:rPr lang="es-ES" b="1" dirty="0" smtClean="0"/>
              <a:t>URESTI ROBLEDO, Horacio, </a:t>
            </a:r>
            <a:r>
              <a:rPr lang="es-ES" dirty="0" smtClean="0"/>
              <a:t>,  </a:t>
            </a:r>
            <a:r>
              <a:rPr lang="es-ES" dirty="0"/>
              <a:t>Los Impuestos en </a:t>
            </a:r>
            <a:r>
              <a:rPr lang="es-ES" dirty="0" smtClean="0"/>
              <a:t>México, México, Editores </a:t>
            </a:r>
            <a:r>
              <a:rPr lang="es-ES" dirty="0" err="1" smtClean="0"/>
              <a:t>Tax</a:t>
            </a:r>
            <a:r>
              <a:rPr lang="es-ES" dirty="0" smtClean="0"/>
              <a:t>, 2007</a:t>
            </a:r>
          </a:p>
          <a:p>
            <a:endParaRPr lang="es-ES" dirty="0" smtClean="0"/>
          </a:p>
          <a:p>
            <a:r>
              <a:rPr lang="es-ES" b="1" dirty="0" smtClean="0"/>
              <a:t>-- RODRIGUEZ </a:t>
            </a:r>
            <a:r>
              <a:rPr lang="es-ES" b="1" dirty="0"/>
              <a:t>LOBATO , Raúl, </a:t>
            </a:r>
            <a:r>
              <a:rPr lang="es-ES" u="sng" dirty="0"/>
              <a:t>Derecho Fiscal</a:t>
            </a:r>
            <a:r>
              <a:rPr lang="es-ES" dirty="0"/>
              <a:t>, México, Oxford, 2010.</a:t>
            </a:r>
            <a:endParaRPr lang="es-MX" dirty="0"/>
          </a:p>
          <a:p>
            <a:r>
              <a:rPr lang="es-ES" dirty="0"/>
              <a:t> </a:t>
            </a:r>
            <a:endParaRPr lang="es-MX" dirty="0"/>
          </a:p>
          <a:p>
            <a:r>
              <a:rPr lang="es-ES" b="1" dirty="0"/>
              <a:t>-- VENEGAS ALVAREZ , Sonia, </a:t>
            </a:r>
            <a:r>
              <a:rPr lang="es-ES" u="sng" dirty="0"/>
              <a:t>Derecho Fiscal</a:t>
            </a:r>
            <a:r>
              <a:rPr lang="es-ES" dirty="0"/>
              <a:t>, México, Oxford, 2010.</a:t>
            </a:r>
            <a:endParaRPr lang="es-MX" dirty="0"/>
          </a:p>
          <a:p>
            <a:r>
              <a:rPr lang="es-ES" dirty="0"/>
              <a:t> </a:t>
            </a:r>
            <a:endParaRPr lang="es-MX" dirty="0"/>
          </a:p>
          <a:p>
            <a:r>
              <a:rPr lang="es-ES" b="1" dirty="0"/>
              <a:t>-- CARRASCO IRIARTE, Hugo, </a:t>
            </a:r>
            <a:r>
              <a:rPr lang="es-ES" u="sng" dirty="0"/>
              <a:t>Derecho Fiscal</a:t>
            </a:r>
            <a:r>
              <a:rPr lang="es-ES" dirty="0"/>
              <a:t>, México, IURE Editores, 2010.</a:t>
            </a:r>
            <a:endParaRPr lang="es-MX" dirty="0"/>
          </a:p>
          <a:p>
            <a:r>
              <a:rPr lang="es-ES" b="1" dirty="0"/>
              <a:t> </a:t>
            </a:r>
            <a:endParaRPr lang="es-MX" dirty="0"/>
          </a:p>
          <a:p>
            <a:r>
              <a:rPr lang="es-ES" b="1" dirty="0"/>
              <a:t>-- DE LA CUEVA, Arturo, </a:t>
            </a:r>
            <a:r>
              <a:rPr lang="es-ES" u="sng" dirty="0"/>
              <a:t>Derecho Fiscal</a:t>
            </a:r>
            <a:r>
              <a:rPr lang="es-ES" dirty="0"/>
              <a:t>, México, Porrúa, 2010.</a:t>
            </a:r>
            <a:endParaRPr lang="es-MX" dirty="0"/>
          </a:p>
          <a:p>
            <a:r>
              <a:rPr lang="es-ES" b="1" dirty="0"/>
              <a:t> </a:t>
            </a:r>
            <a:endParaRPr lang="es-MX" dirty="0"/>
          </a:p>
          <a:p>
            <a:r>
              <a:rPr lang="es-ES" b="1" dirty="0"/>
              <a:t>--</a:t>
            </a:r>
            <a:r>
              <a:rPr lang="es-ES" dirty="0"/>
              <a:t> </a:t>
            </a:r>
            <a:r>
              <a:rPr lang="es-ES" b="1" dirty="0"/>
              <a:t>MARGÁIN MANAUTOU</a:t>
            </a:r>
            <a:r>
              <a:rPr lang="es-ES" dirty="0"/>
              <a:t>, Emilio, </a:t>
            </a:r>
            <a:r>
              <a:rPr lang="es-ES" u="sng" dirty="0" err="1"/>
              <a:t>EIntroducción</a:t>
            </a:r>
            <a:r>
              <a:rPr lang="es-ES" u="sng" dirty="0"/>
              <a:t> al estudio </a:t>
            </a:r>
            <a:r>
              <a:rPr lang="es-ES" u="sng" dirty="0" err="1"/>
              <a:t>dle</a:t>
            </a:r>
            <a:r>
              <a:rPr lang="es-ES" u="sng" dirty="0"/>
              <a:t> Derecho Tributario Mexicano</a:t>
            </a:r>
            <a:r>
              <a:rPr lang="es-ES" dirty="0"/>
              <a:t>, México,  </a:t>
            </a:r>
            <a:r>
              <a:rPr lang="es-ES" dirty="0" smtClean="0"/>
              <a:t>Porrúa</a:t>
            </a:r>
          </a:p>
          <a:p>
            <a:endParaRPr lang="es-ES" dirty="0"/>
          </a:p>
          <a:p>
            <a:r>
              <a:rPr lang="es-ES" dirty="0" smtClean="0"/>
              <a:t>--</a:t>
            </a:r>
            <a:r>
              <a:rPr lang="es-ES" b="1" dirty="0"/>
              <a:t>MABARAK-CERECEDO, </a:t>
            </a:r>
            <a:r>
              <a:rPr lang="es-ES" b="1" dirty="0" err="1"/>
              <a:t>Doricela</a:t>
            </a:r>
            <a:r>
              <a:rPr lang="es-ES" b="1" dirty="0"/>
              <a:t>,</a:t>
            </a:r>
            <a:r>
              <a:rPr lang="es-ES" dirty="0"/>
              <a:t> </a:t>
            </a:r>
            <a:r>
              <a:rPr lang="es-ES" i="1" dirty="0"/>
              <a:t>Derecho Fiscal </a:t>
            </a:r>
            <a:r>
              <a:rPr lang="es-ES" i="1" dirty="0" smtClean="0"/>
              <a:t>Aplicado, México, Mc Graw Hill, 2008</a:t>
            </a:r>
            <a:endParaRPr lang="es-MX" dirty="0"/>
          </a:p>
          <a:p>
            <a:endParaRPr lang="es-MX" dirty="0"/>
          </a:p>
          <a:p>
            <a:r>
              <a:rPr lang="es-ES" dirty="0"/>
              <a:t>--Ley de Ingresos de la </a:t>
            </a:r>
            <a:r>
              <a:rPr lang="es-ES" dirty="0" smtClean="0"/>
              <a:t>Federación 2016</a:t>
            </a:r>
            <a:endParaRPr lang="es-MX" dirty="0"/>
          </a:p>
          <a:p>
            <a:r>
              <a:rPr lang="es-ES" dirty="0"/>
              <a:t>--</a:t>
            </a:r>
            <a:r>
              <a:rPr lang="es-ES" b="1" dirty="0"/>
              <a:t> Código Fiscal de la  Federación</a:t>
            </a:r>
            <a:endParaRPr lang="es-MX" dirty="0"/>
          </a:p>
          <a:p>
            <a:r>
              <a:rPr lang="es-ES" b="1" dirty="0"/>
              <a:t>-- Ley del </a:t>
            </a:r>
            <a:r>
              <a:rPr lang="es-ES" b="1" dirty="0" smtClean="0"/>
              <a:t>ISR 2016</a:t>
            </a:r>
            <a:endParaRPr lang="es-MX" dirty="0"/>
          </a:p>
          <a:p>
            <a:r>
              <a:rPr lang="es-ES" b="1" dirty="0"/>
              <a:t>-- Ley del </a:t>
            </a:r>
            <a:r>
              <a:rPr lang="es-ES" b="1" dirty="0" smtClean="0"/>
              <a:t>IVA 2016</a:t>
            </a:r>
            <a:endParaRPr lang="es-MX" dirty="0"/>
          </a:p>
          <a:p>
            <a:r>
              <a:rPr lang="es-ES" b="1" dirty="0"/>
              <a:t>-- Ley del </a:t>
            </a:r>
            <a:r>
              <a:rPr lang="es-ES" b="1" dirty="0" smtClean="0"/>
              <a:t>ISPE 2016</a:t>
            </a:r>
            <a:endParaRPr lang="es-MX" dirty="0"/>
          </a:p>
          <a:p>
            <a:endParaRPr lang="es-MX" dirty="0"/>
          </a:p>
        </p:txBody>
      </p:sp>
      <p:sp>
        <p:nvSpPr>
          <p:cNvPr id="9" name="CuadroTexto 8"/>
          <p:cNvSpPr txBox="1"/>
          <p:nvPr/>
        </p:nvSpPr>
        <p:spPr>
          <a:xfrm>
            <a:off x="1547664" y="2339588"/>
            <a:ext cx="5040560" cy="369332"/>
          </a:xfrm>
          <a:prstGeom prst="rect">
            <a:avLst/>
          </a:prstGeom>
          <a:noFill/>
        </p:spPr>
        <p:txBody>
          <a:bodyPr wrap="square" rtlCol="0">
            <a:spAutoFit/>
          </a:bodyPr>
          <a:lstStyle/>
          <a:p>
            <a:pPr algn="ctr"/>
            <a:r>
              <a:rPr lang="es-MX" dirty="0" smtClean="0">
                <a:solidFill>
                  <a:srgbClr val="336600"/>
                </a:solidFill>
              </a:rPr>
              <a:t>REFERENCIAS BIBLIOGRÁFICAS</a:t>
            </a:r>
            <a:endParaRPr lang="es-MX" dirty="0">
              <a:solidFill>
                <a:srgbClr val="336600"/>
              </a:solidFill>
            </a:endParaRPr>
          </a:p>
        </p:txBody>
      </p:sp>
    </p:spTree>
    <p:extLst>
      <p:ext uri="{BB962C8B-B14F-4D97-AF65-F5344CB8AC3E}">
        <p14:creationId xmlns:p14="http://schemas.microsoft.com/office/powerpoint/2010/main" val="320867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p:cTn id="4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p:cTn id="55"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8" end="8"/>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3">
                                            <p:txEl>
                                              <p:pRg st="9" end="9"/>
                                            </p:txEl>
                                          </p:spTgt>
                                        </p:tgtEl>
                                        <p:attrNameLst>
                                          <p:attrName>style.visibility</p:attrName>
                                        </p:attrNameLst>
                                      </p:cBhvr>
                                      <p:to>
                                        <p:strVal val="visible"/>
                                      </p:to>
                                    </p:set>
                                    <p:anim calcmode="lin" valueType="num">
                                      <p:cBhvr>
                                        <p:cTn id="71"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72"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73"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74" dur="1000"/>
                                        <p:tgtEl>
                                          <p:spTgt spid="3">
                                            <p:txEl>
                                              <p:pRg st="9" end="9"/>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0"/>
                                  </p:stCondLst>
                                  <p:childTnLst>
                                    <p:set>
                                      <p:cBhvr>
                                        <p:cTn id="78" dur="1" fill="hold">
                                          <p:stCondLst>
                                            <p:cond delay="0"/>
                                          </p:stCondLst>
                                        </p:cTn>
                                        <p:tgtEl>
                                          <p:spTgt spid="3">
                                            <p:txEl>
                                              <p:pRg st="10" end="10"/>
                                            </p:txEl>
                                          </p:spTgt>
                                        </p:tgtEl>
                                        <p:attrNameLst>
                                          <p:attrName>style.visibility</p:attrName>
                                        </p:attrNameLst>
                                      </p:cBhvr>
                                      <p:to>
                                        <p:strVal val="visible"/>
                                      </p:to>
                                    </p:set>
                                    <p:anim calcmode="lin" valueType="num">
                                      <p:cBhvr>
                                        <p:cTn id="79"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80"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81"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82" dur="1000"/>
                                        <p:tgtEl>
                                          <p:spTgt spid="3">
                                            <p:txEl>
                                              <p:pRg st="10" end="1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1" presetClass="entr" presetSubtype="0" fill="hold" grpId="0" nodeType="clickEffect">
                                  <p:stCondLst>
                                    <p:cond delay="0"/>
                                  </p:stCondLst>
                                  <p:childTnLst>
                                    <p:set>
                                      <p:cBhvr>
                                        <p:cTn id="86" dur="1" fill="hold">
                                          <p:stCondLst>
                                            <p:cond delay="0"/>
                                          </p:stCondLst>
                                        </p:cTn>
                                        <p:tgtEl>
                                          <p:spTgt spid="3">
                                            <p:txEl>
                                              <p:pRg st="12" end="12"/>
                                            </p:txEl>
                                          </p:spTgt>
                                        </p:tgtEl>
                                        <p:attrNameLst>
                                          <p:attrName>style.visibility</p:attrName>
                                        </p:attrNameLst>
                                      </p:cBhvr>
                                      <p:to>
                                        <p:strVal val="visible"/>
                                      </p:to>
                                    </p:set>
                                    <p:anim calcmode="lin" valueType="num">
                                      <p:cBhvr>
                                        <p:cTn id="87" dur="10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88" dur="1000" fill="hold"/>
                                        <p:tgtEl>
                                          <p:spTgt spid="3">
                                            <p:txEl>
                                              <p:pRg st="12" end="12"/>
                                            </p:txEl>
                                          </p:spTgt>
                                        </p:tgtEl>
                                        <p:attrNameLst>
                                          <p:attrName>ppt_h</p:attrName>
                                        </p:attrNameLst>
                                      </p:cBhvr>
                                      <p:tavLst>
                                        <p:tav tm="0">
                                          <p:val>
                                            <p:fltVal val="0"/>
                                          </p:val>
                                        </p:tav>
                                        <p:tav tm="100000">
                                          <p:val>
                                            <p:strVal val="#ppt_h"/>
                                          </p:val>
                                        </p:tav>
                                      </p:tavLst>
                                    </p:anim>
                                    <p:anim calcmode="lin" valueType="num">
                                      <p:cBhvr>
                                        <p:cTn id="89" dur="1000" fill="hold"/>
                                        <p:tgtEl>
                                          <p:spTgt spid="3">
                                            <p:txEl>
                                              <p:pRg st="12" end="12"/>
                                            </p:txEl>
                                          </p:spTgt>
                                        </p:tgtEl>
                                        <p:attrNameLst>
                                          <p:attrName>style.rotation</p:attrName>
                                        </p:attrNameLst>
                                      </p:cBhvr>
                                      <p:tavLst>
                                        <p:tav tm="0">
                                          <p:val>
                                            <p:fltVal val="90"/>
                                          </p:val>
                                        </p:tav>
                                        <p:tav tm="100000">
                                          <p:val>
                                            <p:fltVal val="0"/>
                                          </p:val>
                                        </p:tav>
                                      </p:tavLst>
                                    </p:anim>
                                    <p:animEffect transition="in" filter="fade">
                                      <p:cBhvr>
                                        <p:cTn id="90" dur="1000"/>
                                        <p:tgtEl>
                                          <p:spTgt spid="3">
                                            <p:txEl>
                                              <p:pRg st="12" end="12"/>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31" presetClass="entr" presetSubtype="0" fill="hold" grpId="0" nodeType="clickEffect">
                                  <p:stCondLst>
                                    <p:cond delay="0"/>
                                  </p:stCondLst>
                                  <p:childTnLst>
                                    <p:set>
                                      <p:cBhvr>
                                        <p:cTn id="94" dur="1" fill="hold">
                                          <p:stCondLst>
                                            <p:cond delay="0"/>
                                          </p:stCondLst>
                                        </p:cTn>
                                        <p:tgtEl>
                                          <p:spTgt spid="3">
                                            <p:txEl>
                                              <p:pRg st="14" end="14"/>
                                            </p:txEl>
                                          </p:spTgt>
                                        </p:tgtEl>
                                        <p:attrNameLst>
                                          <p:attrName>style.visibility</p:attrName>
                                        </p:attrNameLst>
                                      </p:cBhvr>
                                      <p:to>
                                        <p:strVal val="visible"/>
                                      </p:to>
                                    </p:set>
                                    <p:anim calcmode="lin" valueType="num">
                                      <p:cBhvr>
                                        <p:cTn id="95" dur="1000" fill="hold"/>
                                        <p:tgtEl>
                                          <p:spTgt spid="3">
                                            <p:txEl>
                                              <p:pRg st="14" end="14"/>
                                            </p:txEl>
                                          </p:spTgt>
                                        </p:tgtEl>
                                        <p:attrNameLst>
                                          <p:attrName>ppt_w</p:attrName>
                                        </p:attrNameLst>
                                      </p:cBhvr>
                                      <p:tavLst>
                                        <p:tav tm="0">
                                          <p:val>
                                            <p:fltVal val="0"/>
                                          </p:val>
                                        </p:tav>
                                        <p:tav tm="100000">
                                          <p:val>
                                            <p:strVal val="#ppt_w"/>
                                          </p:val>
                                        </p:tav>
                                      </p:tavLst>
                                    </p:anim>
                                    <p:anim calcmode="lin" valueType="num">
                                      <p:cBhvr>
                                        <p:cTn id="96" dur="1000" fill="hold"/>
                                        <p:tgtEl>
                                          <p:spTgt spid="3">
                                            <p:txEl>
                                              <p:pRg st="14" end="14"/>
                                            </p:txEl>
                                          </p:spTgt>
                                        </p:tgtEl>
                                        <p:attrNameLst>
                                          <p:attrName>ppt_h</p:attrName>
                                        </p:attrNameLst>
                                      </p:cBhvr>
                                      <p:tavLst>
                                        <p:tav tm="0">
                                          <p:val>
                                            <p:fltVal val="0"/>
                                          </p:val>
                                        </p:tav>
                                        <p:tav tm="100000">
                                          <p:val>
                                            <p:strVal val="#ppt_h"/>
                                          </p:val>
                                        </p:tav>
                                      </p:tavLst>
                                    </p:anim>
                                    <p:anim calcmode="lin" valueType="num">
                                      <p:cBhvr>
                                        <p:cTn id="97" dur="1000" fill="hold"/>
                                        <p:tgtEl>
                                          <p:spTgt spid="3">
                                            <p:txEl>
                                              <p:pRg st="14" end="14"/>
                                            </p:txEl>
                                          </p:spTgt>
                                        </p:tgtEl>
                                        <p:attrNameLst>
                                          <p:attrName>style.rotation</p:attrName>
                                        </p:attrNameLst>
                                      </p:cBhvr>
                                      <p:tavLst>
                                        <p:tav tm="0">
                                          <p:val>
                                            <p:fltVal val="90"/>
                                          </p:val>
                                        </p:tav>
                                        <p:tav tm="100000">
                                          <p:val>
                                            <p:fltVal val="0"/>
                                          </p:val>
                                        </p:tav>
                                      </p:tavLst>
                                    </p:anim>
                                    <p:animEffect transition="in" filter="fade">
                                      <p:cBhvr>
                                        <p:cTn id="98" dur="1000"/>
                                        <p:tgtEl>
                                          <p:spTgt spid="3">
                                            <p:txEl>
                                              <p:pRg st="14" end="14"/>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grpId="0" nodeType="clickEffect">
                                  <p:stCondLst>
                                    <p:cond delay="0"/>
                                  </p:stCondLst>
                                  <p:childTnLst>
                                    <p:set>
                                      <p:cBhvr>
                                        <p:cTn id="102" dur="1" fill="hold">
                                          <p:stCondLst>
                                            <p:cond delay="0"/>
                                          </p:stCondLst>
                                        </p:cTn>
                                        <p:tgtEl>
                                          <p:spTgt spid="3">
                                            <p:txEl>
                                              <p:pRg st="15" end="15"/>
                                            </p:txEl>
                                          </p:spTgt>
                                        </p:tgtEl>
                                        <p:attrNameLst>
                                          <p:attrName>style.visibility</p:attrName>
                                        </p:attrNameLst>
                                      </p:cBhvr>
                                      <p:to>
                                        <p:strVal val="visible"/>
                                      </p:to>
                                    </p:set>
                                    <p:anim calcmode="lin" valueType="num">
                                      <p:cBhvr>
                                        <p:cTn id="103" dur="1000" fill="hold"/>
                                        <p:tgtEl>
                                          <p:spTgt spid="3">
                                            <p:txEl>
                                              <p:pRg st="15" end="15"/>
                                            </p:txEl>
                                          </p:spTgt>
                                        </p:tgtEl>
                                        <p:attrNameLst>
                                          <p:attrName>ppt_w</p:attrName>
                                        </p:attrNameLst>
                                      </p:cBhvr>
                                      <p:tavLst>
                                        <p:tav tm="0">
                                          <p:val>
                                            <p:fltVal val="0"/>
                                          </p:val>
                                        </p:tav>
                                        <p:tav tm="100000">
                                          <p:val>
                                            <p:strVal val="#ppt_w"/>
                                          </p:val>
                                        </p:tav>
                                      </p:tavLst>
                                    </p:anim>
                                    <p:anim calcmode="lin" valueType="num">
                                      <p:cBhvr>
                                        <p:cTn id="104" dur="1000" fill="hold"/>
                                        <p:tgtEl>
                                          <p:spTgt spid="3">
                                            <p:txEl>
                                              <p:pRg st="15" end="15"/>
                                            </p:txEl>
                                          </p:spTgt>
                                        </p:tgtEl>
                                        <p:attrNameLst>
                                          <p:attrName>ppt_h</p:attrName>
                                        </p:attrNameLst>
                                      </p:cBhvr>
                                      <p:tavLst>
                                        <p:tav tm="0">
                                          <p:val>
                                            <p:fltVal val="0"/>
                                          </p:val>
                                        </p:tav>
                                        <p:tav tm="100000">
                                          <p:val>
                                            <p:strVal val="#ppt_h"/>
                                          </p:val>
                                        </p:tav>
                                      </p:tavLst>
                                    </p:anim>
                                    <p:anim calcmode="lin" valueType="num">
                                      <p:cBhvr>
                                        <p:cTn id="105" dur="1000" fill="hold"/>
                                        <p:tgtEl>
                                          <p:spTgt spid="3">
                                            <p:txEl>
                                              <p:pRg st="15" end="15"/>
                                            </p:txEl>
                                          </p:spTgt>
                                        </p:tgtEl>
                                        <p:attrNameLst>
                                          <p:attrName>style.rotation</p:attrName>
                                        </p:attrNameLst>
                                      </p:cBhvr>
                                      <p:tavLst>
                                        <p:tav tm="0">
                                          <p:val>
                                            <p:fltVal val="90"/>
                                          </p:val>
                                        </p:tav>
                                        <p:tav tm="100000">
                                          <p:val>
                                            <p:fltVal val="0"/>
                                          </p:val>
                                        </p:tav>
                                      </p:tavLst>
                                    </p:anim>
                                    <p:animEffect transition="in" filter="fade">
                                      <p:cBhvr>
                                        <p:cTn id="106" dur="1000"/>
                                        <p:tgtEl>
                                          <p:spTgt spid="3">
                                            <p:txEl>
                                              <p:pRg st="15" end="15"/>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31" presetClass="entr" presetSubtype="0" fill="hold" grpId="0" nodeType="clickEffect">
                                  <p:stCondLst>
                                    <p:cond delay="0"/>
                                  </p:stCondLst>
                                  <p:childTnLst>
                                    <p:set>
                                      <p:cBhvr>
                                        <p:cTn id="110" dur="1" fill="hold">
                                          <p:stCondLst>
                                            <p:cond delay="0"/>
                                          </p:stCondLst>
                                        </p:cTn>
                                        <p:tgtEl>
                                          <p:spTgt spid="3">
                                            <p:txEl>
                                              <p:pRg st="16" end="16"/>
                                            </p:txEl>
                                          </p:spTgt>
                                        </p:tgtEl>
                                        <p:attrNameLst>
                                          <p:attrName>style.visibility</p:attrName>
                                        </p:attrNameLst>
                                      </p:cBhvr>
                                      <p:to>
                                        <p:strVal val="visible"/>
                                      </p:to>
                                    </p:set>
                                    <p:anim calcmode="lin" valueType="num">
                                      <p:cBhvr>
                                        <p:cTn id="111" dur="1000" fill="hold"/>
                                        <p:tgtEl>
                                          <p:spTgt spid="3">
                                            <p:txEl>
                                              <p:pRg st="16" end="16"/>
                                            </p:txEl>
                                          </p:spTgt>
                                        </p:tgtEl>
                                        <p:attrNameLst>
                                          <p:attrName>ppt_w</p:attrName>
                                        </p:attrNameLst>
                                      </p:cBhvr>
                                      <p:tavLst>
                                        <p:tav tm="0">
                                          <p:val>
                                            <p:fltVal val="0"/>
                                          </p:val>
                                        </p:tav>
                                        <p:tav tm="100000">
                                          <p:val>
                                            <p:strVal val="#ppt_w"/>
                                          </p:val>
                                        </p:tav>
                                      </p:tavLst>
                                    </p:anim>
                                    <p:anim calcmode="lin" valueType="num">
                                      <p:cBhvr>
                                        <p:cTn id="112" dur="1000" fill="hold"/>
                                        <p:tgtEl>
                                          <p:spTgt spid="3">
                                            <p:txEl>
                                              <p:pRg st="16" end="16"/>
                                            </p:txEl>
                                          </p:spTgt>
                                        </p:tgtEl>
                                        <p:attrNameLst>
                                          <p:attrName>ppt_h</p:attrName>
                                        </p:attrNameLst>
                                      </p:cBhvr>
                                      <p:tavLst>
                                        <p:tav tm="0">
                                          <p:val>
                                            <p:fltVal val="0"/>
                                          </p:val>
                                        </p:tav>
                                        <p:tav tm="100000">
                                          <p:val>
                                            <p:strVal val="#ppt_h"/>
                                          </p:val>
                                        </p:tav>
                                      </p:tavLst>
                                    </p:anim>
                                    <p:anim calcmode="lin" valueType="num">
                                      <p:cBhvr>
                                        <p:cTn id="113" dur="1000" fill="hold"/>
                                        <p:tgtEl>
                                          <p:spTgt spid="3">
                                            <p:txEl>
                                              <p:pRg st="16" end="16"/>
                                            </p:txEl>
                                          </p:spTgt>
                                        </p:tgtEl>
                                        <p:attrNameLst>
                                          <p:attrName>style.rotation</p:attrName>
                                        </p:attrNameLst>
                                      </p:cBhvr>
                                      <p:tavLst>
                                        <p:tav tm="0">
                                          <p:val>
                                            <p:fltVal val="90"/>
                                          </p:val>
                                        </p:tav>
                                        <p:tav tm="100000">
                                          <p:val>
                                            <p:fltVal val="0"/>
                                          </p:val>
                                        </p:tav>
                                      </p:tavLst>
                                    </p:anim>
                                    <p:animEffect transition="in" filter="fade">
                                      <p:cBhvr>
                                        <p:cTn id="114" dur="1000"/>
                                        <p:tgtEl>
                                          <p:spTgt spid="3">
                                            <p:txEl>
                                              <p:pRg st="16" end="16"/>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31" presetClass="entr" presetSubtype="0" fill="hold" grpId="0" nodeType="clickEffect">
                                  <p:stCondLst>
                                    <p:cond delay="0"/>
                                  </p:stCondLst>
                                  <p:childTnLst>
                                    <p:set>
                                      <p:cBhvr>
                                        <p:cTn id="118" dur="1" fill="hold">
                                          <p:stCondLst>
                                            <p:cond delay="0"/>
                                          </p:stCondLst>
                                        </p:cTn>
                                        <p:tgtEl>
                                          <p:spTgt spid="3">
                                            <p:txEl>
                                              <p:pRg st="17" end="17"/>
                                            </p:txEl>
                                          </p:spTgt>
                                        </p:tgtEl>
                                        <p:attrNameLst>
                                          <p:attrName>style.visibility</p:attrName>
                                        </p:attrNameLst>
                                      </p:cBhvr>
                                      <p:to>
                                        <p:strVal val="visible"/>
                                      </p:to>
                                    </p:set>
                                    <p:anim calcmode="lin" valueType="num">
                                      <p:cBhvr>
                                        <p:cTn id="119" dur="1000" fill="hold"/>
                                        <p:tgtEl>
                                          <p:spTgt spid="3">
                                            <p:txEl>
                                              <p:pRg st="17" end="17"/>
                                            </p:txEl>
                                          </p:spTgt>
                                        </p:tgtEl>
                                        <p:attrNameLst>
                                          <p:attrName>ppt_w</p:attrName>
                                        </p:attrNameLst>
                                      </p:cBhvr>
                                      <p:tavLst>
                                        <p:tav tm="0">
                                          <p:val>
                                            <p:fltVal val="0"/>
                                          </p:val>
                                        </p:tav>
                                        <p:tav tm="100000">
                                          <p:val>
                                            <p:strVal val="#ppt_w"/>
                                          </p:val>
                                        </p:tav>
                                      </p:tavLst>
                                    </p:anim>
                                    <p:anim calcmode="lin" valueType="num">
                                      <p:cBhvr>
                                        <p:cTn id="120" dur="1000" fill="hold"/>
                                        <p:tgtEl>
                                          <p:spTgt spid="3">
                                            <p:txEl>
                                              <p:pRg st="17" end="17"/>
                                            </p:txEl>
                                          </p:spTgt>
                                        </p:tgtEl>
                                        <p:attrNameLst>
                                          <p:attrName>ppt_h</p:attrName>
                                        </p:attrNameLst>
                                      </p:cBhvr>
                                      <p:tavLst>
                                        <p:tav tm="0">
                                          <p:val>
                                            <p:fltVal val="0"/>
                                          </p:val>
                                        </p:tav>
                                        <p:tav tm="100000">
                                          <p:val>
                                            <p:strVal val="#ppt_h"/>
                                          </p:val>
                                        </p:tav>
                                      </p:tavLst>
                                    </p:anim>
                                    <p:anim calcmode="lin" valueType="num">
                                      <p:cBhvr>
                                        <p:cTn id="121" dur="1000" fill="hold"/>
                                        <p:tgtEl>
                                          <p:spTgt spid="3">
                                            <p:txEl>
                                              <p:pRg st="17" end="17"/>
                                            </p:txEl>
                                          </p:spTgt>
                                        </p:tgtEl>
                                        <p:attrNameLst>
                                          <p:attrName>style.rotation</p:attrName>
                                        </p:attrNameLst>
                                      </p:cBhvr>
                                      <p:tavLst>
                                        <p:tav tm="0">
                                          <p:val>
                                            <p:fltVal val="90"/>
                                          </p:val>
                                        </p:tav>
                                        <p:tav tm="100000">
                                          <p:val>
                                            <p:fltVal val="0"/>
                                          </p:val>
                                        </p:tav>
                                      </p:tavLst>
                                    </p:anim>
                                    <p:animEffect transition="in" filter="fade">
                                      <p:cBhvr>
                                        <p:cTn id="122" dur="1000"/>
                                        <p:tgtEl>
                                          <p:spTgt spid="3">
                                            <p:txEl>
                                              <p:pRg st="17" end="17"/>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31" presetClass="entr" presetSubtype="0" fill="hold" grpId="0" nodeType="clickEffect">
                                  <p:stCondLst>
                                    <p:cond delay="0"/>
                                  </p:stCondLst>
                                  <p:childTnLst>
                                    <p:set>
                                      <p:cBhvr>
                                        <p:cTn id="126" dur="1" fill="hold">
                                          <p:stCondLst>
                                            <p:cond delay="0"/>
                                          </p:stCondLst>
                                        </p:cTn>
                                        <p:tgtEl>
                                          <p:spTgt spid="3">
                                            <p:txEl>
                                              <p:pRg st="18" end="18"/>
                                            </p:txEl>
                                          </p:spTgt>
                                        </p:tgtEl>
                                        <p:attrNameLst>
                                          <p:attrName>style.visibility</p:attrName>
                                        </p:attrNameLst>
                                      </p:cBhvr>
                                      <p:to>
                                        <p:strVal val="visible"/>
                                      </p:to>
                                    </p:set>
                                    <p:anim calcmode="lin" valueType="num">
                                      <p:cBhvr>
                                        <p:cTn id="127" dur="1000" fill="hold"/>
                                        <p:tgtEl>
                                          <p:spTgt spid="3">
                                            <p:txEl>
                                              <p:pRg st="18" end="18"/>
                                            </p:txEl>
                                          </p:spTgt>
                                        </p:tgtEl>
                                        <p:attrNameLst>
                                          <p:attrName>ppt_w</p:attrName>
                                        </p:attrNameLst>
                                      </p:cBhvr>
                                      <p:tavLst>
                                        <p:tav tm="0">
                                          <p:val>
                                            <p:fltVal val="0"/>
                                          </p:val>
                                        </p:tav>
                                        <p:tav tm="100000">
                                          <p:val>
                                            <p:strVal val="#ppt_w"/>
                                          </p:val>
                                        </p:tav>
                                      </p:tavLst>
                                    </p:anim>
                                    <p:anim calcmode="lin" valueType="num">
                                      <p:cBhvr>
                                        <p:cTn id="128" dur="1000" fill="hold"/>
                                        <p:tgtEl>
                                          <p:spTgt spid="3">
                                            <p:txEl>
                                              <p:pRg st="18" end="18"/>
                                            </p:txEl>
                                          </p:spTgt>
                                        </p:tgtEl>
                                        <p:attrNameLst>
                                          <p:attrName>ppt_h</p:attrName>
                                        </p:attrNameLst>
                                      </p:cBhvr>
                                      <p:tavLst>
                                        <p:tav tm="0">
                                          <p:val>
                                            <p:fltVal val="0"/>
                                          </p:val>
                                        </p:tav>
                                        <p:tav tm="100000">
                                          <p:val>
                                            <p:strVal val="#ppt_h"/>
                                          </p:val>
                                        </p:tav>
                                      </p:tavLst>
                                    </p:anim>
                                    <p:anim calcmode="lin" valueType="num">
                                      <p:cBhvr>
                                        <p:cTn id="129" dur="1000" fill="hold"/>
                                        <p:tgtEl>
                                          <p:spTgt spid="3">
                                            <p:txEl>
                                              <p:pRg st="18" end="18"/>
                                            </p:txEl>
                                          </p:spTgt>
                                        </p:tgtEl>
                                        <p:attrNameLst>
                                          <p:attrName>style.rotation</p:attrName>
                                        </p:attrNameLst>
                                      </p:cBhvr>
                                      <p:tavLst>
                                        <p:tav tm="0">
                                          <p:val>
                                            <p:fltVal val="90"/>
                                          </p:val>
                                        </p:tav>
                                        <p:tav tm="100000">
                                          <p:val>
                                            <p:fltVal val="0"/>
                                          </p:val>
                                        </p:tav>
                                      </p:tavLst>
                                    </p:anim>
                                    <p:animEffect transition="in" filter="fade">
                                      <p:cBhvr>
                                        <p:cTn id="130" dur="1000"/>
                                        <p:tgtEl>
                                          <p:spTgt spid="3">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500895" y="1389746"/>
            <a:ext cx="7864522" cy="887126"/>
          </a:xfrm>
          <a:prstGeom prst="rect">
            <a:avLst/>
          </a:prstGeom>
        </p:spPr>
      </p:pic>
      <p:pic>
        <p:nvPicPr>
          <p:cNvPr id="4" name="Imagen 3"/>
          <p:cNvPicPr>
            <a:picLocks noChangeAspect="1"/>
          </p:cNvPicPr>
          <p:nvPr/>
        </p:nvPicPr>
        <p:blipFill>
          <a:blip r:embed="rId4"/>
          <a:stretch>
            <a:fillRect/>
          </a:stretch>
        </p:blipFill>
        <p:spPr>
          <a:xfrm>
            <a:off x="179512" y="274638"/>
            <a:ext cx="8507288" cy="1115108"/>
          </a:xfrm>
          <a:prstGeom prst="rect">
            <a:avLst/>
          </a:prstGeom>
        </p:spPr>
      </p:pic>
      <p:sp>
        <p:nvSpPr>
          <p:cNvPr id="3" name="Marcador de contenido 2"/>
          <p:cNvSpPr>
            <a:spLocks noGrp="1"/>
          </p:cNvSpPr>
          <p:nvPr>
            <p:ph idx="1"/>
          </p:nvPr>
        </p:nvSpPr>
        <p:spPr>
          <a:xfrm>
            <a:off x="323528" y="3048636"/>
            <a:ext cx="8568952" cy="3548716"/>
          </a:xfrm>
        </p:spPr>
        <p:txBody>
          <a:bodyPr>
            <a:normAutofit fontScale="70000" lnSpcReduction="20000"/>
          </a:bodyPr>
          <a:lstStyle/>
          <a:p>
            <a:pPr algn="just">
              <a:buNone/>
            </a:pPr>
            <a:endParaRPr lang="es-ES" sz="1400" dirty="0"/>
          </a:p>
          <a:p>
            <a:r>
              <a:rPr lang="es-ES" dirty="0"/>
              <a:t>UNIDAD  I. INGRESOS PÚBLICOS EN MATERIA FEDERAL</a:t>
            </a:r>
            <a:endParaRPr lang="es-MX" dirty="0"/>
          </a:p>
          <a:p>
            <a:r>
              <a:rPr lang="es-ES" dirty="0"/>
              <a:t>1. Definición de los diferentes impuestos federales</a:t>
            </a:r>
            <a:endParaRPr lang="es-MX" dirty="0"/>
          </a:p>
          <a:p>
            <a:r>
              <a:rPr lang="es-ES" dirty="0"/>
              <a:t>2. Antecedentes, características y elementos de los impuestos federales de acuerdo con el Código Fiscal de la Federación y Ley de Ingresos y específicas </a:t>
            </a:r>
            <a:endParaRPr lang="es-MX" dirty="0"/>
          </a:p>
          <a:p>
            <a:r>
              <a:rPr lang="es-ES" dirty="0"/>
              <a:t>3. Contribuciones especiales y Aportaciones de Seguridad Social</a:t>
            </a:r>
            <a:endParaRPr lang="es-MX" dirty="0"/>
          </a:p>
          <a:p>
            <a:r>
              <a:rPr lang="es-ES" dirty="0"/>
              <a:t>4.   Los derechos, los productos y los aprovechamientos</a:t>
            </a:r>
            <a:endParaRPr lang="es-MX" dirty="0"/>
          </a:p>
          <a:p>
            <a:r>
              <a:rPr lang="es-ES" dirty="0"/>
              <a:t>5. Participaciones que provienen de la Federación y del Estado</a:t>
            </a:r>
            <a:endParaRPr lang="es-MX" dirty="0"/>
          </a:p>
          <a:p>
            <a:r>
              <a:rPr lang="es-ES" dirty="0"/>
              <a:t>6. Ingresos derivados de Financiamiento</a:t>
            </a:r>
            <a:endParaRPr lang="es-MX" dirty="0"/>
          </a:p>
          <a:p>
            <a:endParaRPr lang="es-MX" dirty="0"/>
          </a:p>
        </p:txBody>
      </p:sp>
      <p:sp>
        <p:nvSpPr>
          <p:cNvPr id="9" name="CuadroTexto 8"/>
          <p:cNvSpPr txBox="1"/>
          <p:nvPr/>
        </p:nvSpPr>
        <p:spPr>
          <a:xfrm>
            <a:off x="1547664" y="2339588"/>
            <a:ext cx="5040560" cy="646331"/>
          </a:xfrm>
          <a:prstGeom prst="rect">
            <a:avLst/>
          </a:prstGeom>
          <a:noFill/>
        </p:spPr>
        <p:txBody>
          <a:bodyPr wrap="square" rtlCol="0">
            <a:spAutoFit/>
          </a:bodyPr>
          <a:lstStyle/>
          <a:p>
            <a:pPr algn="ctr"/>
            <a:r>
              <a:rPr lang="es-MX" b="1" dirty="0">
                <a:solidFill>
                  <a:srgbClr val="336600"/>
                </a:solidFill>
              </a:rPr>
              <a:t>ESTRUCTURA DE LA UNIDAD DE APRENDIZAJE</a:t>
            </a:r>
            <a:endParaRPr lang="es-MX" dirty="0">
              <a:solidFill>
                <a:srgbClr val="336600"/>
              </a:solidFill>
            </a:endParaRPr>
          </a:p>
        </p:txBody>
      </p:sp>
    </p:spTree>
    <p:extLst>
      <p:ext uri="{BB962C8B-B14F-4D97-AF65-F5344CB8AC3E}">
        <p14:creationId xmlns:p14="http://schemas.microsoft.com/office/powerpoint/2010/main" val="4058620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500895" y="1389746"/>
            <a:ext cx="7864522" cy="887126"/>
          </a:xfrm>
          <a:prstGeom prst="rect">
            <a:avLst/>
          </a:prstGeom>
        </p:spPr>
      </p:pic>
      <p:pic>
        <p:nvPicPr>
          <p:cNvPr id="4" name="Imagen 3"/>
          <p:cNvPicPr>
            <a:picLocks noChangeAspect="1"/>
          </p:cNvPicPr>
          <p:nvPr/>
        </p:nvPicPr>
        <p:blipFill>
          <a:blip r:embed="rId4"/>
          <a:stretch>
            <a:fillRect/>
          </a:stretch>
        </p:blipFill>
        <p:spPr>
          <a:xfrm>
            <a:off x="179512" y="274638"/>
            <a:ext cx="8507288" cy="1115108"/>
          </a:xfrm>
          <a:prstGeom prst="rect">
            <a:avLst/>
          </a:prstGeom>
        </p:spPr>
      </p:pic>
      <p:sp>
        <p:nvSpPr>
          <p:cNvPr id="3" name="Marcador de contenido 2"/>
          <p:cNvSpPr>
            <a:spLocks noGrp="1"/>
          </p:cNvSpPr>
          <p:nvPr>
            <p:ph idx="1"/>
          </p:nvPr>
        </p:nvSpPr>
        <p:spPr>
          <a:xfrm>
            <a:off x="755576" y="3140968"/>
            <a:ext cx="7931224" cy="2985195"/>
          </a:xfrm>
        </p:spPr>
        <p:txBody>
          <a:bodyPr>
            <a:normAutofit fontScale="70000" lnSpcReduction="20000"/>
          </a:bodyPr>
          <a:lstStyle/>
          <a:p>
            <a:r>
              <a:rPr lang="es-ES" sz="7000" dirty="0"/>
              <a:t>Unidad </a:t>
            </a:r>
            <a:r>
              <a:rPr lang="es-ES" sz="7000" dirty="0" smtClean="0"/>
              <a:t>I.</a:t>
            </a:r>
            <a:r>
              <a:rPr lang="es-ES" sz="9600" u="sng" dirty="0">
                <a:solidFill>
                  <a:srgbClr val="0070C0"/>
                </a:solidFill>
              </a:rPr>
              <a:t/>
            </a:r>
            <a:br>
              <a:rPr lang="es-ES" sz="9600" u="sng" dirty="0">
                <a:solidFill>
                  <a:srgbClr val="0070C0"/>
                </a:solidFill>
              </a:rPr>
            </a:br>
            <a:r>
              <a:rPr lang="es-ES" sz="9600" u="sng" dirty="0">
                <a:solidFill>
                  <a:srgbClr val="0070C0"/>
                </a:solidFill>
              </a:rPr>
              <a:t/>
            </a:r>
            <a:br>
              <a:rPr lang="es-ES" sz="9600" u="sng" dirty="0">
                <a:solidFill>
                  <a:srgbClr val="0070C0"/>
                </a:solidFill>
              </a:rPr>
            </a:br>
            <a:r>
              <a:rPr lang="es-ES" sz="7700" dirty="0"/>
              <a:t>INGRESOS PÚBLICOS EN MATERIA FEDERAL</a:t>
            </a:r>
            <a:endParaRPr lang="es-MX" sz="7700" dirty="0"/>
          </a:p>
        </p:txBody>
      </p:sp>
    </p:spTree>
    <p:extLst>
      <p:ext uri="{BB962C8B-B14F-4D97-AF65-F5344CB8AC3E}">
        <p14:creationId xmlns:p14="http://schemas.microsoft.com/office/powerpoint/2010/main" val="3534283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500895" y="1389746"/>
            <a:ext cx="7864522" cy="887126"/>
          </a:xfrm>
          <a:prstGeom prst="rect">
            <a:avLst/>
          </a:prstGeom>
        </p:spPr>
      </p:pic>
      <p:pic>
        <p:nvPicPr>
          <p:cNvPr id="4" name="Imagen 3"/>
          <p:cNvPicPr>
            <a:picLocks noChangeAspect="1"/>
          </p:cNvPicPr>
          <p:nvPr/>
        </p:nvPicPr>
        <p:blipFill>
          <a:blip r:embed="rId4"/>
          <a:stretch>
            <a:fillRect/>
          </a:stretch>
        </p:blipFill>
        <p:spPr>
          <a:xfrm>
            <a:off x="179512" y="274638"/>
            <a:ext cx="8507288" cy="1115108"/>
          </a:xfrm>
          <a:prstGeom prst="rect">
            <a:avLst/>
          </a:prstGeom>
        </p:spPr>
      </p:pic>
      <p:sp>
        <p:nvSpPr>
          <p:cNvPr id="3" name="Marcador de contenido 2"/>
          <p:cNvSpPr>
            <a:spLocks noGrp="1"/>
          </p:cNvSpPr>
          <p:nvPr>
            <p:ph idx="1"/>
          </p:nvPr>
        </p:nvSpPr>
        <p:spPr>
          <a:xfrm>
            <a:off x="755576" y="3140968"/>
            <a:ext cx="7931224" cy="2985195"/>
          </a:xfrm>
        </p:spPr>
        <p:txBody>
          <a:bodyPr>
            <a:normAutofit fontScale="47500" lnSpcReduction="20000"/>
          </a:bodyPr>
          <a:lstStyle/>
          <a:p>
            <a:pPr algn="ctr"/>
            <a:r>
              <a:rPr lang="es-ES" sz="6000" dirty="0" smtClean="0"/>
              <a:t>Analizar los diferentes impuestos federales desde sus antecedentes, características y elementos de acuerdo </a:t>
            </a:r>
            <a:r>
              <a:rPr lang="es-ES" sz="6000" dirty="0" smtClean="0"/>
              <a:t>con el código fiscal de la federación y la ley de ingresos; así como otros ingresos como las aportaciones de seguridad social, de mejoras, de los productos, los aprovechamientos y los derivados de financiamiento y el crédito público.</a:t>
            </a:r>
            <a:endParaRPr lang="es-MX" sz="6000" dirty="0"/>
          </a:p>
        </p:txBody>
      </p:sp>
      <p:sp>
        <p:nvSpPr>
          <p:cNvPr id="2" name="CuadroTexto 1"/>
          <p:cNvSpPr txBox="1"/>
          <p:nvPr/>
        </p:nvSpPr>
        <p:spPr>
          <a:xfrm>
            <a:off x="2123728" y="2354977"/>
            <a:ext cx="3816424" cy="707886"/>
          </a:xfrm>
          <a:prstGeom prst="rect">
            <a:avLst/>
          </a:prstGeom>
          <a:noFill/>
        </p:spPr>
        <p:txBody>
          <a:bodyPr wrap="square" rtlCol="0">
            <a:spAutoFit/>
          </a:bodyPr>
          <a:lstStyle/>
          <a:p>
            <a:r>
              <a:rPr lang="es-MX" sz="4000" dirty="0" smtClean="0"/>
              <a:t>OBJETIVO</a:t>
            </a:r>
            <a:endParaRPr lang="es-MX" sz="4000" dirty="0"/>
          </a:p>
        </p:txBody>
      </p:sp>
    </p:spTree>
    <p:extLst>
      <p:ext uri="{BB962C8B-B14F-4D97-AF65-F5344CB8AC3E}">
        <p14:creationId xmlns:p14="http://schemas.microsoft.com/office/powerpoint/2010/main" val="115750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dirty="0"/>
          </a:p>
        </p:txBody>
      </p:sp>
      <p:graphicFrame>
        <p:nvGraphicFramePr>
          <p:cNvPr id="21" name="Diagram 20"/>
          <p:cNvGraphicFramePr/>
          <p:nvPr>
            <p:extLst>
              <p:ext uri="{D42A27DB-BD31-4B8C-83A1-F6EECF244321}">
                <p14:modId xmlns:p14="http://schemas.microsoft.com/office/powerpoint/2010/main" val="2796642282"/>
              </p:ext>
            </p:extLst>
          </p:nvPr>
        </p:nvGraphicFramePr>
        <p:xfrm>
          <a:off x="2051720" y="800575"/>
          <a:ext cx="6498578"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Imagen 7"/>
          <p:cNvPicPr>
            <a:picLocks noChangeAspect="1"/>
          </p:cNvPicPr>
          <p:nvPr/>
        </p:nvPicPr>
        <p:blipFill>
          <a:blip r:embed="rId8"/>
          <a:stretch>
            <a:fillRect/>
          </a:stretch>
        </p:blipFill>
        <p:spPr>
          <a:xfrm>
            <a:off x="241740" y="2675394"/>
            <a:ext cx="1196100" cy="960000"/>
          </a:xfrm>
          <a:prstGeom prst="rect">
            <a:avLst/>
          </a:prstGeom>
        </p:spPr>
      </p:pic>
      <p:pic>
        <p:nvPicPr>
          <p:cNvPr id="9" name="Imagen 8"/>
          <p:cNvPicPr>
            <a:picLocks noChangeAspect="1"/>
          </p:cNvPicPr>
          <p:nvPr/>
        </p:nvPicPr>
        <p:blipFill>
          <a:blip r:embed="rId9"/>
          <a:stretch>
            <a:fillRect/>
          </a:stretch>
        </p:blipFill>
        <p:spPr>
          <a:xfrm>
            <a:off x="421155" y="3669855"/>
            <a:ext cx="1016685" cy="56000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nchor="ctr"/>
      <a:lstStyle>
        <a:defPPr algn="ctr" fontAlgn="auto">
          <a:spcBef>
            <a:spcPts val="0"/>
          </a:spcBef>
          <a:spcAft>
            <a:spcPts val="0"/>
          </a:spcAft>
          <a:defRPr dirty="0"/>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4891</TotalTime>
  <Words>2566</Words>
  <Application>Microsoft Office PowerPoint</Application>
  <PresentationFormat>Presentación en pantalla (4:3)</PresentationFormat>
  <Paragraphs>201</Paragraphs>
  <Slides>37</Slides>
  <Notes>15</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37</vt:i4>
      </vt:variant>
    </vt:vector>
  </HeadingPairs>
  <TitlesOfParts>
    <vt:vector size="43" baseType="lpstr">
      <vt:lpstr>Arial</vt:lpstr>
      <vt:lpstr>Book Antiqua</vt:lpstr>
      <vt:lpstr>Calibri</vt:lpstr>
      <vt:lpstr>Constantia</vt:lpstr>
      <vt:lpstr>Times New Roman</vt:lpstr>
      <vt:lpstr>UAEM</vt:lpstr>
      <vt:lpstr>Derecho Fiscal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INGRESOS PÚBLICOS</vt:lpstr>
      <vt:lpstr>Presentación de PowerPoint</vt:lpstr>
      <vt:lpstr>LEY DE INGRESOS DE LA FEDERACIÓN 2016</vt:lpstr>
      <vt:lpstr>Presentación de PowerPoint</vt:lpstr>
      <vt:lpstr>Presentación de PowerPoint</vt:lpstr>
      <vt:lpstr>Presentación de PowerPoint</vt:lpstr>
      <vt:lpstr>DEFINICIONES TEÓRICAS DE IMPUESTO</vt:lpstr>
      <vt:lpstr>DEFINICIONES TEÓRICAS DE IMPUESTO</vt:lpstr>
      <vt:lpstr>DEFINICIONES TEÓRICAS DE IMPUESTO</vt:lpstr>
      <vt:lpstr>Presentación de PowerPoint</vt:lpstr>
      <vt:lpstr>Presentación de PowerPoint</vt:lpstr>
      <vt:lpstr>Presentación de PowerPoint</vt:lpstr>
      <vt:lpstr>Presentación de PowerPoint</vt:lpstr>
      <vt:lpstr>IMPUESTO SOBRE LA RENTA</vt:lpstr>
      <vt:lpstr>ANTECEDENTES MUNDIALES DEL ISR</vt:lpstr>
      <vt:lpstr>ANTECEDENTES MEXICANOS DEL ISR</vt:lpstr>
      <vt:lpstr>ANTECEDENTES MEXICANOS DEL ISR</vt:lpstr>
      <vt:lpstr>ANTECEDENTES MEXICANOS DEL ISR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EMY</Manager>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EMY</dc:creator>
  <cp:lastModifiedBy>EM</cp:lastModifiedBy>
  <cp:revision>529</cp:revision>
  <dcterms:created xsi:type="dcterms:W3CDTF">2010-06-03T19:58:43Z</dcterms:created>
  <dcterms:modified xsi:type="dcterms:W3CDTF">2016-10-12T00:54:39Z</dcterms:modified>
</cp:coreProperties>
</file>