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3.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4.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5.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37"/>
  </p:notesMasterIdLst>
  <p:sldIdLst>
    <p:sldId id="256" r:id="rId2"/>
    <p:sldId id="542" r:id="rId3"/>
    <p:sldId id="543" r:id="rId4"/>
    <p:sldId id="544" r:id="rId5"/>
    <p:sldId id="545" r:id="rId6"/>
    <p:sldId id="257" r:id="rId7"/>
    <p:sldId id="258" r:id="rId8"/>
    <p:sldId id="259" r:id="rId9"/>
    <p:sldId id="546" r:id="rId10"/>
    <p:sldId id="547" r:id="rId11"/>
    <p:sldId id="548" r:id="rId12"/>
    <p:sldId id="549" r:id="rId13"/>
    <p:sldId id="550" r:id="rId14"/>
    <p:sldId id="551" r:id="rId15"/>
    <p:sldId id="297" r:id="rId16"/>
    <p:sldId id="552" r:id="rId17"/>
    <p:sldId id="558" r:id="rId18"/>
    <p:sldId id="559" r:id="rId19"/>
    <p:sldId id="560" r:id="rId20"/>
    <p:sldId id="287" r:id="rId21"/>
    <p:sldId id="273" r:id="rId22"/>
    <p:sldId id="561" r:id="rId23"/>
    <p:sldId id="562" r:id="rId24"/>
    <p:sldId id="563" r:id="rId25"/>
    <p:sldId id="564" r:id="rId26"/>
    <p:sldId id="565" r:id="rId27"/>
    <p:sldId id="566" r:id="rId28"/>
    <p:sldId id="553" r:id="rId29"/>
    <p:sldId id="569" r:id="rId30"/>
    <p:sldId id="570" r:id="rId31"/>
    <p:sldId id="571" r:id="rId32"/>
    <p:sldId id="567" r:id="rId33"/>
    <p:sldId id="554" r:id="rId34"/>
    <p:sldId id="555" r:id="rId35"/>
    <p:sldId id="557" r:id="rId36"/>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C6D2"/>
    <a:srgbClr val="3366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18" autoAdjust="0"/>
    <p:restoredTop sz="94714" autoAdjust="0"/>
  </p:normalViewPr>
  <p:slideViewPr>
    <p:cSldViewPr>
      <p:cViewPr varScale="1">
        <p:scale>
          <a:sx n="87" d="100"/>
          <a:sy n="87" d="100"/>
        </p:scale>
        <p:origin x="1464" y="90"/>
      </p:cViewPr>
      <p:guideLst>
        <p:guide orient="horz" pos="2160"/>
        <p:guide pos="2880"/>
      </p:guideLst>
    </p:cSldViewPr>
  </p:slideViewPr>
  <p:outlineViewPr>
    <p:cViewPr>
      <p:scale>
        <a:sx n="33" d="100"/>
        <a:sy n="33" d="100"/>
      </p:scale>
      <p:origin x="0" y="648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dgm:t>
        <a:bodyPr/>
        <a:lstStyle/>
        <a:p>
          <a:pPr rtl="0"/>
          <a:r>
            <a:rPr lang="es-ES" dirty="0" smtClean="0"/>
            <a:t>Conceptos Básicos</a:t>
          </a:r>
        </a:p>
        <a:p>
          <a:pPr rtl="0"/>
          <a:r>
            <a:rPr lang="es-ES" dirty="0" smtClean="0"/>
            <a:t>DERECHO</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9A83D819-5B02-4D92-9C85-EF16554A582A}" type="presOf" srcId="{DD5C0E6E-A9B7-4D18-807E-9954FA071816}" destId="{8D7F1E6B-733B-4313-9CAD-4434703D2AD3}" srcOrd="0" destOrd="0" presId="urn:microsoft.com/office/officeart/2005/8/layout/vList2"/>
    <dgm:cxn modelId="{A4027CAC-EAC1-4C3A-AE96-423D35924206}"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697FD126-9DA5-4AD4-91CB-9A7BBD43D538}" type="presParOf" srcId="{F1F8CDC1-D772-4B34-8FBA-0F152D2C87A1}" destId="{8D7F1E6B-733B-4313-9CAD-4434703D2A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b="1" dirty="0" smtClean="0"/>
            <a:t>El derecho como hecho</a:t>
          </a:r>
          <a:r>
            <a:rPr lang="es-MX" dirty="0" smtClean="0"/>
            <a:t> que hace nacer a la historia del derecho y a la sociología jurídica.</a:t>
          </a:r>
        </a:p>
        <a:p>
          <a:r>
            <a:rPr lang="es-MX" dirty="0" smtClean="0"/>
            <a:t>A través de la </a:t>
          </a:r>
          <a:r>
            <a:rPr lang="es-MX" b="1" i="1" dirty="0" smtClean="0"/>
            <a:t>historia del derecho</a:t>
          </a:r>
          <a:r>
            <a:rPr lang="es-MX" dirty="0" smtClean="0"/>
            <a:t> se conocen los sistemas y las instituciones jurídicas que imperaron en épocas pretéritas, es una disciplina que estudia de manera sistemática, crítica e interpretativa los fenómenos jurídicos del pasado.</a:t>
          </a:r>
        </a:p>
        <a:p>
          <a:r>
            <a:rPr lang="es-MX" dirty="0" smtClean="0"/>
            <a:t>La Sociología jurídica tiene por objeto el estudio las relaciones existentes entre el derecho y la sociedad; el enfoque sociológico ha enseñado que el derecho constituye un medio de control social, cuya efectividad requiere del empleo de la coerción (otros medios de control social no recurren al empleo de ella, pero tienen mucha influencia, como son la educación, la religión, la propaganda o los medios de comunicación).</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1"/>
      <dgm:spPr>
        <a:solidFill>
          <a:schemeClr val="accent5">
            <a:lumMod val="75000"/>
          </a:schemeClr>
        </a:solidFill>
      </dgm:spPr>
      <dgm:t>
        <a:bodyPr/>
        <a:lstStyle/>
        <a:p>
          <a:endParaRPr lang="es-MX"/>
        </a:p>
      </dgm:t>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1"/>
      <dgm:spPr/>
      <dgm:t>
        <a:bodyPr/>
        <a:lstStyle/>
        <a:p>
          <a:endParaRPr lang="es-MX"/>
        </a:p>
      </dgm:t>
    </dgm:pt>
    <dgm:pt modelId="{F5362929-481B-4851-8D9B-0214BF2D2AE3}" type="pres">
      <dgm:prSet presAssocID="{E5C7AED5-AE34-4074-8EB6-8A12265A403D}" presName="rect1ParTxNoCh" presStyleLbl="alignAcc1" presStyleIdx="0" presStyleCnt="1">
        <dgm:presLayoutVars>
          <dgm:chMax val="1"/>
          <dgm:bulletEnabled val="1"/>
        </dgm:presLayoutVars>
      </dgm:prSet>
      <dgm:spPr/>
      <dgm:t>
        <a:bodyPr/>
        <a:lstStyle/>
        <a:p>
          <a:endParaRPr lang="es-MX"/>
        </a:p>
      </dgm:t>
    </dgm:pt>
  </dgm:ptLst>
  <dgm:cxnLst>
    <dgm:cxn modelId="{2A1C3E27-EFF7-4A4E-86F2-47E16694B070}" type="presOf" srcId="{AF30D834-D2AB-43E7-88BA-16DD50E271BE}" destId="{E45A09CD-DEB7-4A19-8655-113E704F2D9F}" srcOrd="0"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D75117F7-0186-4F7A-A7B2-EA04F5CE6580}" type="presOf" srcId="{E5C7AED5-AE34-4074-8EB6-8A12265A403D}" destId="{CBFE2AA8-22C6-485A-A649-FFDC5EA0B791}" srcOrd="0" destOrd="0" presId="urn:microsoft.com/office/officeart/2005/8/layout/target3"/>
    <dgm:cxn modelId="{7E6350EA-3016-4671-8EC0-B3F7923D958D}" type="presOf" srcId="{E5C7AED5-AE34-4074-8EB6-8A12265A403D}" destId="{F5362929-481B-4851-8D9B-0214BF2D2AE3}" srcOrd="1" destOrd="0" presId="urn:microsoft.com/office/officeart/2005/8/layout/target3"/>
    <dgm:cxn modelId="{ACCEBDD2-6A29-4560-8328-55C759D3D1FD}" type="presParOf" srcId="{E45A09CD-DEB7-4A19-8655-113E704F2D9F}" destId="{C3E5A07D-9B3C-40F7-BA0B-274F81D7C797}" srcOrd="0" destOrd="0" presId="urn:microsoft.com/office/officeart/2005/8/layout/target3"/>
    <dgm:cxn modelId="{D4872E2B-7CFE-434D-BF6C-6C9A5FFE5ACC}" type="presParOf" srcId="{E45A09CD-DEB7-4A19-8655-113E704F2D9F}" destId="{861073AC-07E1-4276-8429-962D8F3EE3B7}" srcOrd="1" destOrd="0" presId="urn:microsoft.com/office/officeart/2005/8/layout/target3"/>
    <dgm:cxn modelId="{104090E1-A2F4-45FC-B253-1E7000B0ECFB}" type="presParOf" srcId="{E45A09CD-DEB7-4A19-8655-113E704F2D9F}" destId="{CBFE2AA8-22C6-485A-A649-FFDC5EA0B791}" srcOrd="2" destOrd="0" presId="urn:microsoft.com/office/officeart/2005/8/layout/target3"/>
    <dgm:cxn modelId="{D602A44A-2F7C-4F96-ADDD-F7AA6B068768}" type="presParOf" srcId="{E45A09CD-DEB7-4A19-8655-113E704F2D9F}" destId="{F5362929-481B-4851-8D9B-0214BF2D2AE3}" srcOrd="3"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dgm:t>
        <a:bodyPr/>
        <a:lstStyle/>
        <a:p>
          <a:pPr rtl="0"/>
          <a:r>
            <a:rPr lang="es-ES" dirty="0" smtClean="0"/>
            <a:t>Conceptos Básicos</a:t>
          </a:r>
        </a:p>
        <a:p>
          <a:pPr rtl="0"/>
          <a:r>
            <a:rPr lang="es-ES" dirty="0" smtClean="0"/>
            <a:t>DERECHO</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AB0EEFC4-2224-4E23-ABC6-35E472D38E92}" type="presOf" srcId="{DD5C0E6E-A9B7-4D18-807E-9954FA071816}" destId="{8D7F1E6B-733B-4313-9CAD-4434703D2AD3}" srcOrd="0" destOrd="0" presId="urn:microsoft.com/office/officeart/2005/8/layout/vList2"/>
    <dgm:cxn modelId="{7065089E-23EB-40B1-B66C-ACAC444762D2}"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62BD3D09-ECFD-4DBD-B062-A81FF1E97983}" type="presParOf" srcId="{F1F8CDC1-D772-4B34-8FBA-0F152D2C87A1}" destId="{8D7F1E6B-733B-4313-9CAD-4434703D2A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b="1" dirty="0" smtClean="0"/>
            <a:t>El Derecho como Norma</a:t>
          </a:r>
          <a:r>
            <a:rPr lang="es-MX" dirty="0" smtClean="0"/>
            <a:t>, que corresponde propiamente a la ciencia jurídica. </a:t>
          </a:r>
        </a:p>
        <a:p>
          <a:r>
            <a:rPr lang="es-MX" dirty="0" smtClean="0"/>
            <a:t>La ciencia jurídica estudia al derecho en un plano esencialmente normativo, considerándolo en cuanto conjunto de reglas que tienen necesariamente que obedecerse, puesto que el Estado las ha declarado vigentes en una época y lugar determinados. Significa ello que el jurista jamás puede sustituir dichas reglas con su personal criterio, su actividad está siempre limitada y dirigida por el orden jurídico positivo, aunque obviamente posee un amplio margen para la interpretación y aplicación de las normas que componen dicho orden.</a:t>
          </a:r>
        </a:p>
        <a:p>
          <a:r>
            <a:rPr lang="es-MX" dirty="0" smtClean="0"/>
            <a:t>De ello se sigue que la ciencia del derecho tiene un propósito eminentemente práctico, en tanto que la filosofía del derecho es una disciplina de carácter especulativo. </a:t>
          </a:r>
        </a:p>
        <a:p>
          <a:r>
            <a:rPr lang="es-MX" dirty="0" smtClean="0"/>
            <a:t>La Filosofía del Der. responde al ¿</a:t>
          </a:r>
          <a:r>
            <a:rPr lang="es-MX" i="1" dirty="0" smtClean="0"/>
            <a:t>quid </a:t>
          </a:r>
          <a:r>
            <a:rPr lang="es-MX" i="1" dirty="0" err="1" smtClean="0"/>
            <a:t>jus</a:t>
          </a:r>
          <a:r>
            <a:rPr lang="es-MX" dirty="0" smtClean="0"/>
            <a:t>? es decir, qué debe entenderse de manera general por derecho.</a:t>
          </a:r>
        </a:p>
        <a:p>
          <a:r>
            <a:rPr lang="es-MX" dirty="0" smtClean="0"/>
            <a:t>La Ciencia Jurídica responde al ¿quid </a:t>
          </a:r>
          <a:r>
            <a:rPr lang="es-MX" dirty="0" err="1" smtClean="0"/>
            <a:t>juris</a:t>
          </a:r>
          <a:r>
            <a:rPr lang="es-MX" dirty="0" smtClean="0"/>
            <a:t>? Es decir qué ha sido establecido como derecho por un determinado sistema.</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1"/>
      <dgm:spPr>
        <a:solidFill>
          <a:srgbClr val="92C6D2"/>
        </a:solidFill>
      </dgm:spPr>
      <dgm:t>
        <a:bodyPr/>
        <a:lstStyle/>
        <a:p>
          <a:endParaRPr lang="es-MX"/>
        </a:p>
      </dgm:t>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1"/>
      <dgm:spPr/>
      <dgm:t>
        <a:bodyPr/>
        <a:lstStyle/>
        <a:p>
          <a:endParaRPr lang="es-MX"/>
        </a:p>
      </dgm:t>
    </dgm:pt>
    <dgm:pt modelId="{F5362929-481B-4851-8D9B-0214BF2D2AE3}" type="pres">
      <dgm:prSet presAssocID="{E5C7AED5-AE34-4074-8EB6-8A12265A403D}" presName="rect1ParTxNoCh" presStyleLbl="alignAcc1" presStyleIdx="0" presStyleCnt="1">
        <dgm:presLayoutVars>
          <dgm:chMax val="1"/>
          <dgm:bulletEnabled val="1"/>
        </dgm:presLayoutVars>
      </dgm:prSet>
      <dgm:spPr/>
      <dgm:t>
        <a:bodyPr/>
        <a:lstStyle/>
        <a:p>
          <a:endParaRPr lang="es-MX"/>
        </a:p>
      </dgm:t>
    </dgm:pt>
  </dgm:ptLst>
  <dgm:cxnLst>
    <dgm:cxn modelId="{947F6592-A655-482B-AA40-B3BB3ABD9609}" type="presOf" srcId="{AF30D834-D2AB-43E7-88BA-16DD50E271BE}" destId="{E45A09CD-DEB7-4A19-8655-113E704F2D9F}" srcOrd="0" destOrd="0" presId="urn:microsoft.com/office/officeart/2005/8/layout/target3"/>
    <dgm:cxn modelId="{406F29A0-2B1D-4BBC-9AD3-520285E1CB67}" type="presOf" srcId="{E5C7AED5-AE34-4074-8EB6-8A12265A403D}" destId="{F5362929-481B-4851-8D9B-0214BF2D2AE3}" srcOrd="1"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222C741A-CA4D-42B6-BE7E-60262167AD0C}" type="presOf" srcId="{E5C7AED5-AE34-4074-8EB6-8A12265A403D}" destId="{CBFE2AA8-22C6-485A-A649-FFDC5EA0B791}" srcOrd="0" destOrd="0" presId="urn:microsoft.com/office/officeart/2005/8/layout/target3"/>
    <dgm:cxn modelId="{54A8D552-2CBA-4A17-B0B7-63961265A2D5}" type="presParOf" srcId="{E45A09CD-DEB7-4A19-8655-113E704F2D9F}" destId="{C3E5A07D-9B3C-40F7-BA0B-274F81D7C797}" srcOrd="0" destOrd="0" presId="urn:microsoft.com/office/officeart/2005/8/layout/target3"/>
    <dgm:cxn modelId="{32146346-8850-48D9-87E3-20DB35F54D9B}" type="presParOf" srcId="{E45A09CD-DEB7-4A19-8655-113E704F2D9F}" destId="{861073AC-07E1-4276-8429-962D8F3EE3B7}" srcOrd="1" destOrd="0" presId="urn:microsoft.com/office/officeart/2005/8/layout/target3"/>
    <dgm:cxn modelId="{E20CADA2-27EB-44F2-B3A3-69E266745005}" type="presParOf" srcId="{E45A09CD-DEB7-4A19-8655-113E704F2D9F}" destId="{CBFE2AA8-22C6-485A-A649-FFDC5EA0B791}" srcOrd="2" destOrd="0" presId="urn:microsoft.com/office/officeart/2005/8/layout/target3"/>
    <dgm:cxn modelId="{6F1BC420-01F3-4372-A5E8-354F00C606B9}" type="presParOf" srcId="{E45A09CD-DEB7-4A19-8655-113E704F2D9F}" destId="{F5362929-481B-4851-8D9B-0214BF2D2AE3}" srcOrd="3"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B1C2013-A3D1-4991-81F7-E985033FDC4D}" type="doc">
      <dgm:prSet loTypeId="urn:microsoft.com/office/officeart/2005/8/layout/vList2" loCatId="list" qsTypeId="urn:microsoft.com/office/officeart/2005/8/quickstyle/3d3" qsCatId="3D" csTypeId="urn:microsoft.com/office/officeart/2005/8/colors/colorful4" csCatId="colorful" phldr="1"/>
      <dgm:spPr/>
      <dgm:t>
        <a:bodyPr/>
        <a:lstStyle/>
        <a:p>
          <a:endParaRPr lang="es-ES"/>
        </a:p>
      </dgm:t>
    </dgm:pt>
    <dgm:pt modelId="{A6D6873A-0C92-4D16-86F7-07A403548C00}">
      <dgm:prSet/>
      <dgm:spPr/>
      <dgm:t>
        <a:bodyPr/>
        <a:lstStyle/>
        <a:p>
          <a:pPr algn="ctr" rtl="0"/>
          <a:r>
            <a:rPr lang="es-ES" dirty="0" smtClean="0"/>
            <a:t>CONCEPTOS BÁSICOS</a:t>
          </a:r>
        </a:p>
        <a:p>
          <a:pPr algn="ctr" rtl="0"/>
          <a:r>
            <a:rPr lang="es-ES" dirty="0" smtClean="0"/>
            <a:t>POLÍTICA</a:t>
          </a:r>
          <a:br>
            <a:rPr lang="es-ES" dirty="0" smtClean="0"/>
          </a:br>
          <a:endParaRPr lang="es-ES" dirty="0"/>
        </a:p>
      </dgm:t>
    </dgm:pt>
    <dgm:pt modelId="{EB9B2CB2-7E22-477A-A350-3B9117604DDA}" type="parTrans" cxnId="{0639E6BD-D53B-4874-917E-3607422FD2B5}">
      <dgm:prSet/>
      <dgm:spPr/>
      <dgm:t>
        <a:bodyPr/>
        <a:lstStyle/>
        <a:p>
          <a:endParaRPr lang="es-ES"/>
        </a:p>
      </dgm:t>
    </dgm:pt>
    <dgm:pt modelId="{245397E7-4378-47CD-86C5-7951E76DC8E6}" type="sibTrans" cxnId="{0639E6BD-D53B-4874-917E-3607422FD2B5}">
      <dgm:prSet/>
      <dgm:spPr/>
      <dgm:t>
        <a:bodyPr/>
        <a:lstStyle/>
        <a:p>
          <a:endParaRPr lang="es-ES"/>
        </a:p>
      </dgm:t>
    </dgm:pt>
    <dgm:pt modelId="{1F195273-353A-43BD-9EC4-9C8E4AB2B33C}" type="pres">
      <dgm:prSet presAssocID="{7B1C2013-A3D1-4991-81F7-E985033FDC4D}" presName="linear" presStyleCnt="0">
        <dgm:presLayoutVars>
          <dgm:animLvl val="lvl"/>
          <dgm:resizeHandles val="exact"/>
        </dgm:presLayoutVars>
      </dgm:prSet>
      <dgm:spPr/>
      <dgm:t>
        <a:bodyPr/>
        <a:lstStyle/>
        <a:p>
          <a:endParaRPr lang="es-MX"/>
        </a:p>
      </dgm:t>
    </dgm:pt>
    <dgm:pt modelId="{424FA09B-6C88-40C7-8731-367F2B8AC947}" type="pres">
      <dgm:prSet presAssocID="{A6D6873A-0C92-4D16-86F7-07A403548C00}" presName="parentText" presStyleLbl="node1" presStyleIdx="0" presStyleCnt="1">
        <dgm:presLayoutVars>
          <dgm:chMax val="0"/>
          <dgm:bulletEnabled val="1"/>
        </dgm:presLayoutVars>
      </dgm:prSet>
      <dgm:spPr/>
      <dgm:t>
        <a:bodyPr/>
        <a:lstStyle/>
        <a:p>
          <a:endParaRPr lang="es-MX"/>
        </a:p>
      </dgm:t>
    </dgm:pt>
  </dgm:ptLst>
  <dgm:cxnLst>
    <dgm:cxn modelId="{0639E6BD-D53B-4874-917E-3607422FD2B5}" srcId="{7B1C2013-A3D1-4991-81F7-E985033FDC4D}" destId="{A6D6873A-0C92-4D16-86F7-07A403548C00}" srcOrd="0" destOrd="0" parTransId="{EB9B2CB2-7E22-477A-A350-3B9117604DDA}" sibTransId="{245397E7-4378-47CD-86C5-7951E76DC8E6}"/>
    <dgm:cxn modelId="{EF0C6E2C-2119-4A8C-AAF7-A6D37C168383}" type="presOf" srcId="{A6D6873A-0C92-4D16-86F7-07A403548C00}" destId="{424FA09B-6C88-40C7-8731-367F2B8AC947}" srcOrd="0" destOrd="0" presId="urn:microsoft.com/office/officeart/2005/8/layout/vList2"/>
    <dgm:cxn modelId="{67EED40D-5687-45C8-BE72-F92DECC5CDCD}" type="presOf" srcId="{7B1C2013-A3D1-4991-81F7-E985033FDC4D}" destId="{1F195273-353A-43BD-9EC4-9C8E4AB2B33C}" srcOrd="0" destOrd="0" presId="urn:microsoft.com/office/officeart/2005/8/layout/vList2"/>
    <dgm:cxn modelId="{2C7CB842-220E-45C1-B354-244DD0452C2C}" type="presParOf" srcId="{1F195273-353A-43BD-9EC4-9C8E4AB2B33C}" destId="{424FA09B-6C88-40C7-8731-367F2B8AC94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434FCD9-0B21-411F-9D84-6EACC03CF5D6}" type="doc">
      <dgm:prSet loTypeId="urn:microsoft.com/office/officeart/2005/8/layout/vList2" loCatId="list" qsTypeId="urn:microsoft.com/office/officeart/2005/8/quickstyle/3d3" qsCatId="3D" csTypeId="urn:microsoft.com/office/officeart/2005/8/colors/colorful5" csCatId="colorful" phldr="1"/>
      <dgm:spPr/>
      <dgm:t>
        <a:bodyPr/>
        <a:lstStyle/>
        <a:p>
          <a:endParaRPr lang="es-ES"/>
        </a:p>
      </dgm:t>
    </dgm:pt>
    <dgm:pt modelId="{F6CF0985-68D1-402D-8F2E-557E889A6FF3}">
      <dgm:prSet/>
      <dgm:spPr/>
      <dgm:t>
        <a:bodyPr/>
        <a:lstStyle/>
        <a:p>
          <a:pPr rtl="0"/>
          <a:r>
            <a:rPr lang="es-MX" dirty="0" smtClean="0">
              <a:solidFill>
                <a:schemeClr val="tx1"/>
              </a:solidFill>
            </a:rPr>
            <a:t>Para el profesor Luis Sánchez Agesta la política tiene tres sentidos fundamentales; el primero la política es actividad que crea, desenvuelve y ejerce poder. Pero este poder no representa una mera fuerza material, sino que implica un fenómeno de dominación que tiene un carácter social y está encaminado a la cohesión de un grupo, mediante el derecho: En el segundo sentido la política se concibe como lucha, oposición o disyunción y el tercer sentido que se le puede dar al concepto, se entiende como actividad orientada por un fin.</a:t>
          </a:r>
          <a:endParaRPr lang="es-MX" dirty="0">
            <a:solidFill>
              <a:schemeClr val="tx1"/>
            </a:solidFill>
          </a:endParaRPr>
        </a:p>
      </dgm:t>
    </dgm:pt>
    <dgm:pt modelId="{9E1FFE2B-2BB5-4C0C-8686-B8594032204F}" type="parTrans" cxnId="{8CF149DC-F0D9-4FBA-BCEA-719C981C9C35}">
      <dgm:prSet/>
      <dgm:spPr/>
      <dgm:t>
        <a:bodyPr/>
        <a:lstStyle/>
        <a:p>
          <a:endParaRPr lang="es-ES"/>
        </a:p>
      </dgm:t>
    </dgm:pt>
    <dgm:pt modelId="{D59C738A-55F9-4AB5-BDD4-7832738BB6EC}" type="sibTrans" cxnId="{8CF149DC-F0D9-4FBA-BCEA-719C981C9C35}">
      <dgm:prSet/>
      <dgm:spPr/>
      <dgm:t>
        <a:bodyPr/>
        <a:lstStyle/>
        <a:p>
          <a:endParaRPr lang="es-ES"/>
        </a:p>
      </dgm:t>
    </dgm:pt>
    <dgm:pt modelId="{76EC03DA-FDE0-44D4-AA20-4D01181985FC}">
      <dgm:prSet/>
      <dgm:spPr/>
      <dgm:t>
        <a:bodyPr/>
        <a:lstStyle/>
        <a:p>
          <a:pPr rtl="0"/>
          <a:r>
            <a:rPr lang="es-MX" dirty="0" smtClean="0"/>
            <a:t>Estos tres sentidos no se oponen entre si sino que están íntimamente vinculados pero todavía hay algo detrás de ellos que los articula para configurar el verdadero concepto de política. Ese algo eses la idea del orden referida a la sociedad, o sea, el orden de la convivencia. </a:t>
          </a:r>
          <a:endParaRPr lang="es-ES" dirty="0"/>
        </a:p>
      </dgm:t>
    </dgm:pt>
    <dgm:pt modelId="{13550094-F9F4-40ED-B326-9D3EF4DFC805}" type="parTrans" cxnId="{7CB7FE39-C954-4A78-8EA3-A2E5D68C9907}">
      <dgm:prSet/>
      <dgm:spPr/>
      <dgm:t>
        <a:bodyPr/>
        <a:lstStyle/>
        <a:p>
          <a:endParaRPr lang="es-ES"/>
        </a:p>
      </dgm:t>
    </dgm:pt>
    <dgm:pt modelId="{063B1CBF-B29F-424C-A38B-3ADCA701E2F0}" type="sibTrans" cxnId="{7CB7FE39-C954-4A78-8EA3-A2E5D68C9907}">
      <dgm:prSet/>
      <dgm:spPr/>
      <dgm:t>
        <a:bodyPr/>
        <a:lstStyle/>
        <a:p>
          <a:endParaRPr lang="es-ES"/>
        </a:p>
      </dgm:t>
    </dgm:pt>
    <dgm:pt modelId="{D7A7F53A-4BD0-45FF-8947-E867EB472E73}" type="pres">
      <dgm:prSet presAssocID="{A434FCD9-0B21-411F-9D84-6EACC03CF5D6}" presName="linear" presStyleCnt="0">
        <dgm:presLayoutVars>
          <dgm:animLvl val="lvl"/>
          <dgm:resizeHandles val="exact"/>
        </dgm:presLayoutVars>
      </dgm:prSet>
      <dgm:spPr/>
      <dgm:t>
        <a:bodyPr/>
        <a:lstStyle/>
        <a:p>
          <a:endParaRPr lang="es-MX"/>
        </a:p>
      </dgm:t>
    </dgm:pt>
    <dgm:pt modelId="{7B7AA142-24C6-481F-BC73-36A581796FEF}" type="pres">
      <dgm:prSet presAssocID="{F6CF0985-68D1-402D-8F2E-557E889A6FF3}" presName="parentText" presStyleLbl="node1" presStyleIdx="0" presStyleCnt="2">
        <dgm:presLayoutVars>
          <dgm:chMax val="0"/>
          <dgm:bulletEnabled val="1"/>
        </dgm:presLayoutVars>
      </dgm:prSet>
      <dgm:spPr/>
      <dgm:t>
        <a:bodyPr/>
        <a:lstStyle/>
        <a:p>
          <a:endParaRPr lang="es-MX"/>
        </a:p>
      </dgm:t>
    </dgm:pt>
    <dgm:pt modelId="{146F0A01-1F4F-4FC5-88A7-14D733B91F7E}" type="pres">
      <dgm:prSet presAssocID="{D59C738A-55F9-4AB5-BDD4-7832738BB6EC}" presName="spacer" presStyleCnt="0"/>
      <dgm:spPr/>
    </dgm:pt>
    <dgm:pt modelId="{7EFC6444-AE46-4A59-9E1E-4EE0E59D6E25}" type="pres">
      <dgm:prSet presAssocID="{76EC03DA-FDE0-44D4-AA20-4D01181985FC}" presName="parentText" presStyleLbl="node1" presStyleIdx="1" presStyleCnt="2" custScaleX="72917" custLinFactNeighborX="15625" custLinFactNeighborY="41507">
        <dgm:presLayoutVars>
          <dgm:chMax val="0"/>
          <dgm:bulletEnabled val="1"/>
        </dgm:presLayoutVars>
      </dgm:prSet>
      <dgm:spPr/>
      <dgm:t>
        <a:bodyPr/>
        <a:lstStyle/>
        <a:p>
          <a:endParaRPr lang="es-MX"/>
        </a:p>
      </dgm:t>
    </dgm:pt>
  </dgm:ptLst>
  <dgm:cxnLst>
    <dgm:cxn modelId="{8CF149DC-F0D9-4FBA-BCEA-719C981C9C35}" srcId="{A434FCD9-0B21-411F-9D84-6EACC03CF5D6}" destId="{F6CF0985-68D1-402D-8F2E-557E889A6FF3}" srcOrd="0" destOrd="0" parTransId="{9E1FFE2B-2BB5-4C0C-8686-B8594032204F}" sibTransId="{D59C738A-55F9-4AB5-BDD4-7832738BB6EC}"/>
    <dgm:cxn modelId="{BDF9F8BF-B0CC-4585-A731-48F83CA48072}" type="presOf" srcId="{76EC03DA-FDE0-44D4-AA20-4D01181985FC}" destId="{7EFC6444-AE46-4A59-9E1E-4EE0E59D6E25}" srcOrd="0" destOrd="0" presId="urn:microsoft.com/office/officeart/2005/8/layout/vList2"/>
    <dgm:cxn modelId="{29F42CD6-3E2A-4E84-A7C4-3B0981DDB67B}" type="presOf" srcId="{A434FCD9-0B21-411F-9D84-6EACC03CF5D6}" destId="{D7A7F53A-4BD0-45FF-8947-E867EB472E73}" srcOrd="0" destOrd="0" presId="urn:microsoft.com/office/officeart/2005/8/layout/vList2"/>
    <dgm:cxn modelId="{7CB7FE39-C954-4A78-8EA3-A2E5D68C9907}" srcId="{A434FCD9-0B21-411F-9D84-6EACC03CF5D6}" destId="{76EC03DA-FDE0-44D4-AA20-4D01181985FC}" srcOrd="1" destOrd="0" parTransId="{13550094-F9F4-40ED-B326-9D3EF4DFC805}" sibTransId="{063B1CBF-B29F-424C-A38B-3ADCA701E2F0}"/>
    <dgm:cxn modelId="{C27F611E-D0B4-4A32-A2D3-277FE3DC75E9}" type="presOf" srcId="{F6CF0985-68D1-402D-8F2E-557E889A6FF3}" destId="{7B7AA142-24C6-481F-BC73-36A581796FEF}" srcOrd="0" destOrd="0" presId="urn:microsoft.com/office/officeart/2005/8/layout/vList2"/>
    <dgm:cxn modelId="{5AD6025B-9548-4E6B-AA94-998E2B1B6AEF}" type="presParOf" srcId="{D7A7F53A-4BD0-45FF-8947-E867EB472E73}" destId="{7B7AA142-24C6-481F-BC73-36A581796FEF}" srcOrd="0" destOrd="0" presId="urn:microsoft.com/office/officeart/2005/8/layout/vList2"/>
    <dgm:cxn modelId="{5335E4B9-F4A7-4FAF-9A27-46C904029535}" type="presParOf" srcId="{D7A7F53A-4BD0-45FF-8947-E867EB472E73}" destId="{146F0A01-1F4F-4FC5-88A7-14D733B91F7E}" srcOrd="1" destOrd="0" presId="urn:microsoft.com/office/officeart/2005/8/layout/vList2"/>
    <dgm:cxn modelId="{2BE8A2CE-4706-4044-ABB7-7C5C943F08EB}" type="presParOf" srcId="{D7A7F53A-4BD0-45FF-8947-E867EB472E73}" destId="{7EFC6444-AE46-4A59-9E1E-4EE0E59D6E25}"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B1C2013-A3D1-4991-81F7-E985033FDC4D}" type="doc">
      <dgm:prSet loTypeId="urn:microsoft.com/office/officeart/2005/8/layout/vList2" loCatId="list" qsTypeId="urn:microsoft.com/office/officeart/2005/8/quickstyle/3d3" qsCatId="3D" csTypeId="urn:microsoft.com/office/officeart/2005/8/colors/colorful4" csCatId="colorful" phldr="1"/>
      <dgm:spPr/>
      <dgm:t>
        <a:bodyPr/>
        <a:lstStyle/>
        <a:p>
          <a:endParaRPr lang="es-ES"/>
        </a:p>
      </dgm:t>
    </dgm:pt>
    <dgm:pt modelId="{A6D6873A-0C92-4D16-86F7-07A403548C00}">
      <dgm:prSet/>
      <dgm:spPr>
        <a:solidFill>
          <a:schemeClr val="accent2">
            <a:lumMod val="60000"/>
            <a:lumOff val="40000"/>
          </a:schemeClr>
        </a:solidFill>
      </dgm:spPr>
      <dgm:t>
        <a:bodyPr/>
        <a:lstStyle/>
        <a:p>
          <a:pPr algn="ctr" rtl="0"/>
          <a:r>
            <a:rPr lang="es-ES" dirty="0" smtClean="0"/>
            <a:t>CONCEPTOS BÁSICOS</a:t>
          </a:r>
        </a:p>
        <a:p>
          <a:pPr algn="ctr" rtl="0"/>
          <a:r>
            <a:rPr lang="es-ES" dirty="0" smtClean="0"/>
            <a:t>ESTADO</a:t>
          </a:r>
          <a:br>
            <a:rPr lang="es-ES" dirty="0" smtClean="0"/>
          </a:br>
          <a:endParaRPr lang="es-ES" dirty="0"/>
        </a:p>
      </dgm:t>
    </dgm:pt>
    <dgm:pt modelId="{EB9B2CB2-7E22-477A-A350-3B9117604DDA}" type="parTrans" cxnId="{0639E6BD-D53B-4874-917E-3607422FD2B5}">
      <dgm:prSet/>
      <dgm:spPr/>
      <dgm:t>
        <a:bodyPr/>
        <a:lstStyle/>
        <a:p>
          <a:endParaRPr lang="es-ES"/>
        </a:p>
      </dgm:t>
    </dgm:pt>
    <dgm:pt modelId="{245397E7-4378-47CD-86C5-7951E76DC8E6}" type="sibTrans" cxnId="{0639E6BD-D53B-4874-917E-3607422FD2B5}">
      <dgm:prSet/>
      <dgm:spPr/>
      <dgm:t>
        <a:bodyPr/>
        <a:lstStyle/>
        <a:p>
          <a:endParaRPr lang="es-ES"/>
        </a:p>
      </dgm:t>
    </dgm:pt>
    <dgm:pt modelId="{1F195273-353A-43BD-9EC4-9C8E4AB2B33C}" type="pres">
      <dgm:prSet presAssocID="{7B1C2013-A3D1-4991-81F7-E985033FDC4D}" presName="linear" presStyleCnt="0">
        <dgm:presLayoutVars>
          <dgm:animLvl val="lvl"/>
          <dgm:resizeHandles val="exact"/>
        </dgm:presLayoutVars>
      </dgm:prSet>
      <dgm:spPr/>
      <dgm:t>
        <a:bodyPr/>
        <a:lstStyle/>
        <a:p>
          <a:endParaRPr lang="es-MX"/>
        </a:p>
      </dgm:t>
    </dgm:pt>
    <dgm:pt modelId="{424FA09B-6C88-40C7-8731-367F2B8AC947}" type="pres">
      <dgm:prSet presAssocID="{A6D6873A-0C92-4D16-86F7-07A403548C00}" presName="parentText" presStyleLbl="node1" presStyleIdx="0" presStyleCnt="1">
        <dgm:presLayoutVars>
          <dgm:chMax val="0"/>
          <dgm:bulletEnabled val="1"/>
        </dgm:presLayoutVars>
      </dgm:prSet>
      <dgm:spPr/>
      <dgm:t>
        <a:bodyPr/>
        <a:lstStyle/>
        <a:p>
          <a:endParaRPr lang="es-MX"/>
        </a:p>
      </dgm:t>
    </dgm:pt>
  </dgm:ptLst>
  <dgm:cxnLst>
    <dgm:cxn modelId="{0639E6BD-D53B-4874-917E-3607422FD2B5}" srcId="{7B1C2013-A3D1-4991-81F7-E985033FDC4D}" destId="{A6D6873A-0C92-4D16-86F7-07A403548C00}" srcOrd="0" destOrd="0" parTransId="{EB9B2CB2-7E22-477A-A350-3B9117604DDA}" sibTransId="{245397E7-4378-47CD-86C5-7951E76DC8E6}"/>
    <dgm:cxn modelId="{34DB5062-CD57-4080-8516-108279776B8B}" type="presOf" srcId="{A6D6873A-0C92-4D16-86F7-07A403548C00}" destId="{424FA09B-6C88-40C7-8731-367F2B8AC947}" srcOrd="0" destOrd="0" presId="urn:microsoft.com/office/officeart/2005/8/layout/vList2"/>
    <dgm:cxn modelId="{E6B5529C-4695-4293-A563-B0BBC203BF2C}" type="presOf" srcId="{7B1C2013-A3D1-4991-81F7-E985033FDC4D}" destId="{1F195273-353A-43BD-9EC4-9C8E4AB2B33C}" srcOrd="0" destOrd="0" presId="urn:microsoft.com/office/officeart/2005/8/layout/vList2"/>
    <dgm:cxn modelId="{00BB624C-A089-4C89-985D-D52FC43C3140}" type="presParOf" srcId="{1F195273-353A-43BD-9EC4-9C8E4AB2B33C}" destId="{424FA09B-6C88-40C7-8731-367F2B8AC94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434FCD9-0B21-411F-9D84-6EACC03CF5D6}" type="doc">
      <dgm:prSet loTypeId="urn:microsoft.com/office/officeart/2005/8/layout/vList2" loCatId="list" qsTypeId="urn:microsoft.com/office/officeart/2005/8/quickstyle/3d3" qsCatId="3D" csTypeId="urn:microsoft.com/office/officeart/2005/8/colors/colorful5" csCatId="colorful" phldr="1"/>
      <dgm:spPr/>
      <dgm:t>
        <a:bodyPr/>
        <a:lstStyle/>
        <a:p>
          <a:endParaRPr lang="es-ES"/>
        </a:p>
      </dgm:t>
    </dgm:pt>
    <dgm:pt modelId="{F6CF0985-68D1-402D-8F2E-557E889A6FF3}">
      <dgm:prSet/>
      <dgm:spPr>
        <a:solidFill>
          <a:schemeClr val="accent3">
            <a:lumMod val="75000"/>
          </a:schemeClr>
        </a:solidFill>
      </dgm:spPr>
      <dgm:t>
        <a:bodyPr/>
        <a:lstStyle/>
        <a:p>
          <a:pPr rtl="0"/>
          <a:r>
            <a:rPr lang="es-ES" dirty="0" smtClean="0"/>
            <a:t>En todo Estado existente en el globo, se contemplan elementos formativos comunes, los cuales concurren antes de su creación tales como la población, el territorio, el poder soberano y el orden jurídico fundamental; así como los elementos posteriores a su formación  como el poder público y el gobierno; para así poder posibilitar el fin del Estado que radica en el bien público en general.  </a:t>
          </a:r>
          <a:endParaRPr lang="es-MX" dirty="0">
            <a:solidFill>
              <a:schemeClr val="tx1"/>
            </a:solidFill>
          </a:endParaRPr>
        </a:p>
      </dgm:t>
    </dgm:pt>
    <dgm:pt modelId="{9E1FFE2B-2BB5-4C0C-8686-B8594032204F}" type="parTrans" cxnId="{8CF149DC-F0D9-4FBA-BCEA-719C981C9C35}">
      <dgm:prSet/>
      <dgm:spPr/>
      <dgm:t>
        <a:bodyPr/>
        <a:lstStyle/>
        <a:p>
          <a:endParaRPr lang="es-ES"/>
        </a:p>
      </dgm:t>
    </dgm:pt>
    <dgm:pt modelId="{D59C738A-55F9-4AB5-BDD4-7832738BB6EC}" type="sibTrans" cxnId="{8CF149DC-F0D9-4FBA-BCEA-719C981C9C35}">
      <dgm:prSet/>
      <dgm:spPr/>
      <dgm:t>
        <a:bodyPr/>
        <a:lstStyle/>
        <a:p>
          <a:endParaRPr lang="es-ES"/>
        </a:p>
      </dgm:t>
    </dgm:pt>
    <dgm:pt modelId="{76EC03DA-FDE0-44D4-AA20-4D01181985FC}">
      <dgm:prSet/>
      <dgm:spPr>
        <a:solidFill>
          <a:schemeClr val="accent1">
            <a:lumMod val="60000"/>
            <a:lumOff val="40000"/>
          </a:schemeClr>
        </a:solidFill>
      </dgm:spPr>
      <dgm:t>
        <a:bodyPr/>
        <a:lstStyle/>
        <a:p>
          <a:pPr rtl="0"/>
          <a:r>
            <a:rPr lang="es-ES" dirty="0" smtClean="0">
              <a:solidFill>
                <a:schemeClr val="tx1"/>
              </a:solidFill>
            </a:rPr>
            <a:t>Para que el Estado desempeñe sus funciones, el derecho lo dota de una actividad denominada </a:t>
          </a:r>
          <a:r>
            <a:rPr lang="es-ES" i="1" dirty="0" smtClean="0">
              <a:solidFill>
                <a:schemeClr val="tx1"/>
              </a:solidFill>
            </a:rPr>
            <a:t>poder público</a:t>
          </a:r>
          <a:r>
            <a:rPr lang="es-ES" dirty="0" smtClean="0">
              <a:solidFill>
                <a:schemeClr val="tx1"/>
              </a:solidFill>
            </a:rPr>
            <a:t>, desarrollado generalmente por las funciones legislativa, administrativa y judicial mediante un conjunto de órganos establecidos en la norma fundamental, y que se denomina en un sentido amplio </a:t>
          </a:r>
          <a:r>
            <a:rPr lang="es-ES" i="1" dirty="0" smtClean="0">
              <a:solidFill>
                <a:schemeClr val="tx1"/>
              </a:solidFill>
            </a:rPr>
            <a:t>gobierno.</a:t>
          </a:r>
          <a:r>
            <a:rPr lang="es-ES" dirty="0" smtClean="0">
              <a:solidFill>
                <a:schemeClr val="tx1"/>
              </a:solidFill>
            </a:rPr>
            <a:t> </a:t>
          </a:r>
          <a:endParaRPr lang="es-ES" dirty="0">
            <a:solidFill>
              <a:schemeClr val="tx1"/>
            </a:solidFill>
          </a:endParaRPr>
        </a:p>
      </dgm:t>
    </dgm:pt>
    <dgm:pt modelId="{13550094-F9F4-40ED-B326-9D3EF4DFC805}" type="parTrans" cxnId="{7CB7FE39-C954-4A78-8EA3-A2E5D68C9907}">
      <dgm:prSet/>
      <dgm:spPr/>
      <dgm:t>
        <a:bodyPr/>
        <a:lstStyle/>
        <a:p>
          <a:endParaRPr lang="es-ES"/>
        </a:p>
      </dgm:t>
    </dgm:pt>
    <dgm:pt modelId="{063B1CBF-B29F-424C-A38B-3ADCA701E2F0}" type="sibTrans" cxnId="{7CB7FE39-C954-4A78-8EA3-A2E5D68C9907}">
      <dgm:prSet/>
      <dgm:spPr/>
      <dgm:t>
        <a:bodyPr/>
        <a:lstStyle/>
        <a:p>
          <a:endParaRPr lang="es-ES"/>
        </a:p>
      </dgm:t>
    </dgm:pt>
    <dgm:pt modelId="{D7A7F53A-4BD0-45FF-8947-E867EB472E73}" type="pres">
      <dgm:prSet presAssocID="{A434FCD9-0B21-411F-9D84-6EACC03CF5D6}" presName="linear" presStyleCnt="0">
        <dgm:presLayoutVars>
          <dgm:animLvl val="lvl"/>
          <dgm:resizeHandles val="exact"/>
        </dgm:presLayoutVars>
      </dgm:prSet>
      <dgm:spPr/>
      <dgm:t>
        <a:bodyPr/>
        <a:lstStyle/>
        <a:p>
          <a:endParaRPr lang="es-MX"/>
        </a:p>
      </dgm:t>
    </dgm:pt>
    <dgm:pt modelId="{7B7AA142-24C6-481F-BC73-36A581796FEF}" type="pres">
      <dgm:prSet presAssocID="{F6CF0985-68D1-402D-8F2E-557E889A6FF3}" presName="parentText" presStyleLbl="node1" presStyleIdx="0" presStyleCnt="2">
        <dgm:presLayoutVars>
          <dgm:chMax val="0"/>
          <dgm:bulletEnabled val="1"/>
        </dgm:presLayoutVars>
      </dgm:prSet>
      <dgm:spPr/>
      <dgm:t>
        <a:bodyPr/>
        <a:lstStyle/>
        <a:p>
          <a:endParaRPr lang="es-MX"/>
        </a:p>
      </dgm:t>
    </dgm:pt>
    <dgm:pt modelId="{146F0A01-1F4F-4FC5-88A7-14D733B91F7E}" type="pres">
      <dgm:prSet presAssocID="{D59C738A-55F9-4AB5-BDD4-7832738BB6EC}" presName="spacer" presStyleCnt="0"/>
      <dgm:spPr/>
    </dgm:pt>
    <dgm:pt modelId="{7EFC6444-AE46-4A59-9E1E-4EE0E59D6E25}" type="pres">
      <dgm:prSet presAssocID="{76EC03DA-FDE0-44D4-AA20-4D01181985FC}" presName="parentText" presStyleLbl="node1" presStyleIdx="1" presStyleCnt="2" custScaleX="72917" custLinFactNeighborX="15625" custLinFactNeighborY="41507">
        <dgm:presLayoutVars>
          <dgm:chMax val="0"/>
          <dgm:bulletEnabled val="1"/>
        </dgm:presLayoutVars>
      </dgm:prSet>
      <dgm:spPr/>
      <dgm:t>
        <a:bodyPr/>
        <a:lstStyle/>
        <a:p>
          <a:endParaRPr lang="es-MX"/>
        </a:p>
      </dgm:t>
    </dgm:pt>
  </dgm:ptLst>
  <dgm:cxnLst>
    <dgm:cxn modelId="{8CF149DC-F0D9-4FBA-BCEA-719C981C9C35}" srcId="{A434FCD9-0B21-411F-9D84-6EACC03CF5D6}" destId="{F6CF0985-68D1-402D-8F2E-557E889A6FF3}" srcOrd="0" destOrd="0" parTransId="{9E1FFE2B-2BB5-4C0C-8686-B8594032204F}" sibTransId="{D59C738A-55F9-4AB5-BDD4-7832738BB6EC}"/>
    <dgm:cxn modelId="{7CB7FE39-C954-4A78-8EA3-A2E5D68C9907}" srcId="{A434FCD9-0B21-411F-9D84-6EACC03CF5D6}" destId="{76EC03DA-FDE0-44D4-AA20-4D01181985FC}" srcOrd="1" destOrd="0" parTransId="{13550094-F9F4-40ED-B326-9D3EF4DFC805}" sibTransId="{063B1CBF-B29F-424C-A38B-3ADCA701E2F0}"/>
    <dgm:cxn modelId="{B1618B93-0DD4-4D8C-88F4-9BEA057B2C97}" type="presOf" srcId="{F6CF0985-68D1-402D-8F2E-557E889A6FF3}" destId="{7B7AA142-24C6-481F-BC73-36A581796FEF}" srcOrd="0" destOrd="0" presId="urn:microsoft.com/office/officeart/2005/8/layout/vList2"/>
    <dgm:cxn modelId="{63815C0F-1F0E-45FF-8101-67EC76B9FF78}" type="presOf" srcId="{A434FCD9-0B21-411F-9D84-6EACC03CF5D6}" destId="{D7A7F53A-4BD0-45FF-8947-E867EB472E73}" srcOrd="0" destOrd="0" presId="urn:microsoft.com/office/officeart/2005/8/layout/vList2"/>
    <dgm:cxn modelId="{BBB14C5C-CFBB-4645-A640-23CC8C48021E}" type="presOf" srcId="{76EC03DA-FDE0-44D4-AA20-4D01181985FC}" destId="{7EFC6444-AE46-4A59-9E1E-4EE0E59D6E25}" srcOrd="0" destOrd="0" presId="urn:microsoft.com/office/officeart/2005/8/layout/vList2"/>
    <dgm:cxn modelId="{A516B9F9-8A33-4449-A0B9-AE396E8B4088}" type="presParOf" srcId="{D7A7F53A-4BD0-45FF-8947-E867EB472E73}" destId="{7B7AA142-24C6-481F-BC73-36A581796FEF}" srcOrd="0" destOrd="0" presId="urn:microsoft.com/office/officeart/2005/8/layout/vList2"/>
    <dgm:cxn modelId="{68054C30-074B-4D27-9784-64AD71CCAE2E}" type="presParOf" srcId="{D7A7F53A-4BD0-45FF-8947-E867EB472E73}" destId="{146F0A01-1F4F-4FC5-88A7-14D733B91F7E}" srcOrd="1" destOrd="0" presId="urn:microsoft.com/office/officeart/2005/8/layout/vList2"/>
    <dgm:cxn modelId="{7F8F205E-685F-49EE-88AE-C8D89867A691}" type="presParOf" srcId="{D7A7F53A-4BD0-45FF-8947-E867EB472E73}" destId="{7EFC6444-AE46-4A59-9E1E-4EE0E59D6E25}"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 Qué es una Constitución?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0A8CA2AF-FD2F-452C-AE49-317AB0A0F6AE}"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1A77AABC-2531-4159-AE14-40F5D885F8FD}" type="presOf" srcId="{8B0F1836-1EAF-41C4-B0C0-446F58D4C46F}" destId="{2F350E29-DC83-4309-956B-6DE34027F2D2}" srcOrd="0" destOrd="0" presId="urn:microsoft.com/office/officeart/2005/8/layout/vList2"/>
    <dgm:cxn modelId="{838DDD40-8D22-44BA-87F8-1A43E0E6AC64}"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accent4">
            <a:lumMod val="75000"/>
          </a:schemeClr>
        </a:solidFill>
      </dgm:spPr>
      <dgm:t>
        <a:bodyPr/>
        <a:lstStyle/>
        <a:p>
          <a:r>
            <a:rPr lang="es-MX" dirty="0" smtClean="0"/>
            <a:t>*Maurizio Fioravanti </a:t>
          </a:r>
        </a:p>
        <a:p>
          <a:r>
            <a:rPr lang="es-MX" dirty="0" smtClean="0"/>
            <a:t>La Constitución democrática del siglo XX… ya no pretende limitarse al ordenamiento de los poderes y al reenvío a la ley para garantizar los derechos; más bien pretende, sobre todo, significar la existencia de algunos principios fundamentales generalmente compartidos, que el ejercicio del poder soberano constituyente del pueblo ha colocado en la base de la convivencia civil.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1045D11B-08DE-4F33-9670-E0BB09B2D5BF}" type="presOf" srcId="{22EBEE2E-00B1-417C-9C26-1F1A1DC48F9B}" destId="{E6E30030-3C09-4F54-8AE5-9C5095772DD1}" srcOrd="0" destOrd="0" presId="urn:microsoft.com/office/officeart/2005/8/layout/vList2"/>
    <dgm:cxn modelId="{AF3DC202-08C9-493C-BE37-B21397277DE5}" type="presOf" srcId="{A047E512-EB3F-47AB-8AA1-6E00883BE3D4}" destId="{03957EB9-DB8D-40A4-9D15-158D4B4E4446}" srcOrd="0" destOrd="0" presId="urn:microsoft.com/office/officeart/2005/8/layout/vList2"/>
    <dgm:cxn modelId="{8237C30D-2EDB-4956-9EF3-8AA709BBA71A}"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 Qué es una Constitución?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E59F0490-865B-40A8-A0B0-679105185B21}" type="presOf" srcId="{8B0F1836-1EAF-41C4-B0C0-446F58D4C46F}" destId="{2F350E29-DC83-4309-956B-6DE34027F2D2}" srcOrd="0" destOrd="0" presId="urn:microsoft.com/office/officeart/2005/8/layout/vList2"/>
    <dgm:cxn modelId="{B4DD587D-68CB-41DE-B6B9-D0DAD840007B}" type="presOf" srcId="{D570D13C-CAA4-49EE-9EB3-56D1F4319664}" destId="{54108079-3681-4ED9-8028-9E2F62605F57}" srcOrd="0" destOrd="0" presId="urn:microsoft.com/office/officeart/2005/8/layout/vList2"/>
    <dgm:cxn modelId="{E8BBA7B8-BBA1-4907-9A32-48E8375DBA14}" srcId="{D570D13C-CAA4-49EE-9EB3-56D1F4319664}" destId="{8B0F1836-1EAF-41C4-B0C0-446F58D4C46F}" srcOrd="0" destOrd="0" parTransId="{AF124D86-CFDC-4005-A56E-3F6888F940B6}" sibTransId="{197ED3AA-84C4-4B68-90D5-32518579D043}"/>
    <dgm:cxn modelId="{1E5DACD9-F583-479F-A840-C37F8FD279C6}"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b="1" dirty="0" smtClean="0"/>
            <a:t>El Derecho</a:t>
          </a:r>
          <a:r>
            <a:rPr lang="es-MX" dirty="0" smtClean="0"/>
            <a:t> es una de las actividades más necesarias y elevadas que ha producido la cultura. Surgió unido al anhelo  de eliminar el uso de la fuerza en las relaciones humanas, sin la existencia  de este instrumento regulador no sería posible ninguna otra actividad individual o colectiva los hombres vivirían en la incertidumbre, en la perpetua anarquía.</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MX" dirty="0" smtClean="0"/>
            <a:t>El derecho como objeto de conocimiento,  ha originado distintos tipos de saberes, que resultan de observar el mismo objeto desde diferentes dimensiones o planos, mismos que han dado nacimiento a diversas disciplinas según el ángulo visual adoptado.</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dgm:spPr/>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2"/>
      <dgm:spPr/>
      <dgm:t>
        <a:bodyPr/>
        <a:lstStyle/>
        <a:p>
          <a:endParaRPr lang="es-MX"/>
        </a:p>
      </dgm:t>
    </dgm:pt>
    <dgm:pt modelId="{74C09E0E-97B9-4E13-907D-3FB95EA11B83}" type="pres">
      <dgm:prSet presAssocID="{5E35B70A-C5D1-42D9-AA43-51CA435E8BC9}" presName="vertSpace2" presStyleLbl="node1" presStyleIdx="0" presStyleCnt="2"/>
      <dgm:spPr/>
    </dgm:pt>
    <dgm:pt modelId="{C64E0F8B-D82D-4224-8522-677D19E697D4}" type="pres">
      <dgm:prSet presAssocID="{5E35B70A-C5D1-42D9-AA43-51CA435E8BC9}" presName="circle2" presStyleLbl="node1" presStyleIdx="1" presStyleCnt="2"/>
      <dgm:spPr/>
    </dgm:pt>
    <dgm:pt modelId="{0113EBFB-A39D-45EF-8A88-DD27FB442DD6}" type="pres">
      <dgm:prSet presAssocID="{5E35B70A-C5D1-42D9-AA43-51CA435E8BC9}" presName="rect2" presStyleLbl="alignAcc1" presStyleIdx="1" presStyleCnt="2" custScaleY="103918"/>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C575D96C-BF2C-46FA-BEC7-03E1F3B51299}" type="presOf" srcId="{E5C7AED5-AE34-4074-8EB6-8A12265A403D}" destId="{CBFE2AA8-22C6-485A-A649-FFDC5EA0B791}" srcOrd="0" destOrd="0" presId="urn:microsoft.com/office/officeart/2005/8/layout/target3"/>
    <dgm:cxn modelId="{5FFFAF36-1616-48AA-85BE-0F7EC5041491}" type="presOf" srcId="{5E35B70A-C5D1-42D9-AA43-51CA435E8BC9}" destId="{E52C354F-24CB-4B80-AD0F-AC23DB981961}" srcOrd="1"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E4826E08-4F07-4822-B592-DBD7F189FC08}" type="presOf" srcId="{5E35B70A-C5D1-42D9-AA43-51CA435E8BC9}" destId="{0113EBFB-A39D-45EF-8A88-DD27FB442DD6}" srcOrd="0" destOrd="0" presId="urn:microsoft.com/office/officeart/2005/8/layout/target3"/>
    <dgm:cxn modelId="{0ADDFAD6-E437-43BA-82DC-DC6670E54CCF}" type="presOf" srcId="{AF30D834-D2AB-43E7-88BA-16DD50E271BE}" destId="{E45A09CD-DEB7-4A19-8655-113E704F2D9F}" srcOrd="0" destOrd="0" presId="urn:microsoft.com/office/officeart/2005/8/layout/target3"/>
    <dgm:cxn modelId="{7A7CFEA4-5874-46D8-B2E9-F7CC759D8653}" srcId="{AF30D834-D2AB-43E7-88BA-16DD50E271BE}" destId="{5E35B70A-C5D1-42D9-AA43-51CA435E8BC9}" srcOrd="1" destOrd="0" parTransId="{524395E6-680E-4E7C-9C2F-7235520EC847}" sibTransId="{F1944C75-AE72-45D1-8753-358B8B3F60E0}"/>
    <dgm:cxn modelId="{1654BA80-8FB7-443F-9174-201E195CAD21}" type="presOf" srcId="{E5C7AED5-AE34-4074-8EB6-8A12265A403D}" destId="{F5362929-481B-4851-8D9B-0214BF2D2AE3}" srcOrd="1" destOrd="0" presId="urn:microsoft.com/office/officeart/2005/8/layout/target3"/>
    <dgm:cxn modelId="{02EC8ABF-9775-42F9-BCFF-1055D7C8EB26}" type="presParOf" srcId="{E45A09CD-DEB7-4A19-8655-113E704F2D9F}" destId="{C3E5A07D-9B3C-40F7-BA0B-274F81D7C797}" srcOrd="0" destOrd="0" presId="urn:microsoft.com/office/officeart/2005/8/layout/target3"/>
    <dgm:cxn modelId="{D396260D-EE8A-4EB5-A80D-D909341FB8EC}" type="presParOf" srcId="{E45A09CD-DEB7-4A19-8655-113E704F2D9F}" destId="{861073AC-07E1-4276-8429-962D8F3EE3B7}" srcOrd="1" destOrd="0" presId="urn:microsoft.com/office/officeart/2005/8/layout/target3"/>
    <dgm:cxn modelId="{D40ABF71-3BDE-4CB1-908D-747002F4596C}" type="presParOf" srcId="{E45A09CD-DEB7-4A19-8655-113E704F2D9F}" destId="{CBFE2AA8-22C6-485A-A649-FFDC5EA0B791}" srcOrd="2" destOrd="0" presId="urn:microsoft.com/office/officeart/2005/8/layout/target3"/>
    <dgm:cxn modelId="{3464C92D-BA8A-4CFE-9FE4-809C79AAB1FA}" type="presParOf" srcId="{E45A09CD-DEB7-4A19-8655-113E704F2D9F}" destId="{74C09E0E-97B9-4E13-907D-3FB95EA11B83}" srcOrd="3" destOrd="0" presId="urn:microsoft.com/office/officeart/2005/8/layout/target3"/>
    <dgm:cxn modelId="{83F504A4-94CE-4691-AEB5-105E6E328396}" type="presParOf" srcId="{E45A09CD-DEB7-4A19-8655-113E704F2D9F}" destId="{C64E0F8B-D82D-4224-8522-677D19E697D4}" srcOrd="4" destOrd="0" presId="urn:microsoft.com/office/officeart/2005/8/layout/target3"/>
    <dgm:cxn modelId="{0D9586CF-D1B2-48DF-AF65-CF37514A47F6}" type="presParOf" srcId="{E45A09CD-DEB7-4A19-8655-113E704F2D9F}" destId="{0113EBFB-A39D-45EF-8A88-DD27FB442DD6}" srcOrd="5" destOrd="0" presId="urn:microsoft.com/office/officeart/2005/8/layout/target3"/>
    <dgm:cxn modelId="{E536D73E-2226-4361-95CD-2516C058DBB5}" type="presParOf" srcId="{E45A09CD-DEB7-4A19-8655-113E704F2D9F}" destId="{F5362929-481B-4851-8D9B-0214BF2D2AE3}" srcOrd="6" destOrd="0" presId="urn:microsoft.com/office/officeart/2005/8/layout/target3"/>
    <dgm:cxn modelId="{E32E7637-10E0-4AB9-A348-45CF99782D5B}" type="presParOf" srcId="{E45A09CD-DEB7-4A19-8655-113E704F2D9F}" destId="{E52C354F-24CB-4B80-AD0F-AC23DB981961}" srcOrd="7"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accent2"/>
        </a:solidFill>
      </dgm:spPr>
      <dgm:t>
        <a:bodyPr/>
        <a:lstStyle/>
        <a:p>
          <a:r>
            <a:rPr lang="es-MX" dirty="0" smtClean="0"/>
            <a:t>*</a:t>
          </a:r>
          <a:r>
            <a:rPr lang="es-MX" dirty="0" err="1" smtClean="0"/>
            <a:t>Luigui</a:t>
          </a:r>
          <a:r>
            <a:rPr lang="es-MX" dirty="0" smtClean="0"/>
            <a:t> Ferrajoli</a:t>
          </a:r>
        </a:p>
        <a:p>
          <a:r>
            <a:rPr lang="es-ES_tradnl" dirty="0" smtClean="0"/>
            <a:t>Son los derechos primarios de las personas y conciernen indistintamente a todos los seres humanos, por ejemplo: el derecho a la vida y a la integridad de la persona, la libertad personal, la libertad de conciencia y de manifestación de pensamiento, el derecho a la salud y a la educación y las garantías penales y procesales</a:t>
          </a:r>
          <a:r>
            <a:rPr lang="es-MX" dirty="0" smtClean="0"/>
            <a:t>civil.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0B36866A-08DF-4C07-B92E-4C75F3F21655}" type="presOf" srcId="{22EBEE2E-00B1-417C-9C26-1F1A1DC48F9B}" destId="{E6E30030-3C09-4F54-8AE5-9C5095772DD1}" srcOrd="0" destOrd="0" presId="urn:microsoft.com/office/officeart/2005/8/layout/vList2"/>
    <dgm:cxn modelId="{B311D0F9-1D2F-41BA-854A-71ABBD372431}" type="presOf" srcId="{A047E512-EB3F-47AB-8AA1-6E00883BE3D4}" destId="{03957EB9-DB8D-40A4-9D15-158D4B4E4446}" srcOrd="0" destOrd="0" presId="urn:microsoft.com/office/officeart/2005/8/layout/vList2"/>
    <dgm:cxn modelId="{ED258A52-D701-4AFA-B3AE-752E48F28FF8}"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a:solidFill>
          <a:srgbClr val="669900"/>
        </a:solidFill>
      </dgm:spPr>
      <dgm:t>
        <a:bodyPr/>
        <a:lstStyle/>
        <a:p>
          <a:pPr algn="ctr" rtl="0"/>
          <a:r>
            <a:rPr lang="es-MX" dirty="0" smtClean="0"/>
            <a:t>¿ Qué es una Constitución?</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custScaleY="106874" custLinFactNeighborX="-332" custLinFactNeighborY="-398">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B9D8E3D0-5212-4683-9F7E-08B01068B544}" type="presOf" srcId="{D570D13C-CAA4-49EE-9EB3-56D1F4319664}" destId="{54108079-3681-4ED9-8028-9E2F62605F57}" srcOrd="0" destOrd="0" presId="urn:microsoft.com/office/officeart/2005/8/layout/vList2"/>
    <dgm:cxn modelId="{D1A154BD-32D2-426B-BA3E-6B24273C9C33}" type="presOf" srcId="{8B0F1836-1EAF-41C4-B0C0-446F58D4C46F}" destId="{2F350E29-DC83-4309-956B-6DE34027F2D2}" srcOrd="0" destOrd="0" presId="urn:microsoft.com/office/officeart/2005/8/layout/vList2"/>
    <dgm:cxn modelId="{AC2DC926-E5B5-4A38-9AA1-7F12D267CA72}"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accent0_3" csCatId="mainScheme" phldr="1"/>
      <dgm:spPr/>
      <dgm:t>
        <a:bodyPr/>
        <a:lstStyle/>
        <a:p>
          <a:endParaRPr lang="es-ES"/>
        </a:p>
      </dgm:t>
    </dgm:pt>
    <dgm:pt modelId="{A047E512-EB3F-47AB-8AA1-6E00883BE3D4}">
      <dgm:prSet/>
      <dgm:spPr>
        <a:solidFill>
          <a:schemeClr val="tx2">
            <a:lumMod val="60000"/>
            <a:lumOff val="40000"/>
          </a:schemeClr>
        </a:solidFill>
      </dgm:spPr>
      <dgm:t>
        <a:bodyPr/>
        <a:lstStyle/>
        <a:p>
          <a:r>
            <a:rPr lang="es-MX" dirty="0" smtClean="0"/>
            <a:t>*Miguel Carbonell</a:t>
          </a:r>
        </a:p>
        <a:p>
          <a:r>
            <a:rPr lang="es-ES_tradnl" dirty="0" smtClean="0"/>
            <a:t>Son aquellos derechos que protegen los bienes básicos de las personas, entendiendo como tales aquellos que son necesarios e indispensables para llevar a cabo cualquier plan de vida. Los derechos humanos nos permiten ser agentes moralmente autónomos, es decir, capaces de tomar decisiones propias. Asimismo, los derechos humanos preservan las libertades e igualdades más importantes para no ser discriminados, por ello, es que tienen la máxima jerarquía; son el reflejo de las protecciones más importantes del ser humano que nos permiten llevar a cabo nuestro modelo de vida, ser mejores personas y en consecuencia tener una mejor sociedad. </a:t>
          </a:r>
          <a:r>
            <a:rPr lang="es-MX" dirty="0" smtClean="0"/>
            <a:t>   </a:t>
          </a:r>
          <a:endParaRPr lang="es-MX" u="none" dirty="0">
            <a:solidFill>
              <a:schemeClr val="tx1"/>
            </a:solidFill>
          </a:endParaRPr>
        </a:p>
      </dgm:t>
    </dgm:pt>
    <dgm:pt modelId="{98F4A48C-994F-4363-ABBF-C025C5FE9CC4}" type="parTrans" cxnId="{BA42241E-E305-4B25-8E03-2EF58EA6EE93}">
      <dgm:prSet/>
      <dgm:spPr/>
      <dgm:t>
        <a:bodyPr/>
        <a:lstStyle/>
        <a:p>
          <a:endParaRPr lang="es-MX"/>
        </a:p>
      </dgm:t>
    </dgm:pt>
    <dgm:pt modelId="{990FDBB6-A84F-4F4D-BF85-A0701AB8B974}" type="sibTrans" cxnId="{BA42241E-E305-4B25-8E03-2EF58EA6EE93}">
      <dgm:prSet/>
      <dgm:spPr/>
      <dgm:t>
        <a:bodyPr/>
        <a:lstStyle/>
        <a:p>
          <a:endParaRPr lang="es-MX"/>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03957EB9-DB8D-40A4-9D15-158D4B4E4446}" type="pres">
      <dgm:prSet presAssocID="{A047E512-EB3F-47AB-8AA1-6E00883BE3D4}" presName="parentText" presStyleLbl="node1" presStyleIdx="0" presStyleCnt="1" custScaleY="29626" custLinFactY="-1843" custLinFactNeighborX="1664" custLinFactNeighborY="-100000">
        <dgm:presLayoutVars>
          <dgm:chMax val="0"/>
          <dgm:bulletEnabled val="1"/>
        </dgm:presLayoutVars>
      </dgm:prSet>
      <dgm:spPr/>
      <dgm:t>
        <a:bodyPr/>
        <a:lstStyle/>
        <a:p>
          <a:endParaRPr lang="es-MX"/>
        </a:p>
      </dgm:t>
    </dgm:pt>
  </dgm:ptLst>
  <dgm:cxnLst>
    <dgm:cxn modelId="{BA42241E-E305-4B25-8E03-2EF58EA6EE93}" srcId="{22EBEE2E-00B1-417C-9C26-1F1A1DC48F9B}" destId="{A047E512-EB3F-47AB-8AA1-6E00883BE3D4}" srcOrd="0" destOrd="0" parTransId="{98F4A48C-994F-4363-ABBF-C025C5FE9CC4}" sibTransId="{990FDBB6-A84F-4F4D-BF85-A0701AB8B974}"/>
    <dgm:cxn modelId="{84E73E5C-4D5E-41AE-81A0-BDEE16471939}" type="presOf" srcId="{A047E512-EB3F-47AB-8AA1-6E00883BE3D4}" destId="{03957EB9-DB8D-40A4-9D15-158D4B4E4446}" srcOrd="0" destOrd="0" presId="urn:microsoft.com/office/officeart/2005/8/layout/vList2"/>
    <dgm:cxn modelId="{8458226A-F17F-4E0C-A6B2-02B2C8410D53}" type="presOf" srcId="{22EBEE2E-00B1-417C-9C26-1F1A1DC48F9B}" destId="{E6E30030-3C09-4F54-8AE5-9C5095772DD1}" srcOrd="0" destOrd="0" presId="urn:microsoft.com/office/officeart/2005/8/layout/vList2"/>
    <dgm:cxn modelId="{14BB5FC1-3504-4829-AFEC-C00DE4426590}" type="presParOf" srcId="{E6E30030-3C09-4F54-8AE5-9C5095772DD1}" destId="{03957EB9-DB8D-40A4-9D15-158D4B4E4446}"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7E2A195-FA23-4979-8B99-4712F1CA4E2F}" type="doc">
      <dgm:prSet loTypeId="urn:microsoft.com/office/officeart/2005/8/layout/vList2" loCatId="list" qsTypeId="urn:microsoft.com/office/officeart/2005/8/quickstyle/3d1" qsCatId="3D" csTypeId="urn:microsoft.com/office/officeart/2005/8/colors/accent4_4" csCatId="accent4" phldr="1"/>
      <dgm:spPr/>
      <dgm:t>
        <a:bodyPr/>
        <a:lstStyle/>
        <a:p>
          <a:endParaRPr lang="es-ES"/>
        </a:p>
      </dgm:t>
    </dgm:pt>
    <dgm:pt modelId="{08C7D977-D55A-4716-962A-061D6CCA2BDA}">
      <dgm:prSet custT="1"/>
      <dgm:spPr/>
      <dgm:t>
        <a:bodyPr/>
        <a:lstStyle/>
        <a:p>
          <a:pPr algn="ctr" rtl="0"/>
          <a:r>
            <a:rPr lang="es-ES" sz="4400" dirty="0" smtClean="0"/>
            <a:t>Diego </a:t>
          </a:r>
          <a:r>
            <a:rPr lang="es-ES" sz="4400" dirty="0" err="1" smtClean="0"/>
            <a:t>Valadés</a:t>
          </a:r>
          <a:r>
            <a:rPr lang="es-ES" sz="4400" dirty="0" smtClean="0"/>
            <a:t> </a:t>
          </a:r>
          <a:r>
            <a:rPr lang="es-ES" sz="2800" dirty="0" smtClean="0"/>
            <a:t/>
          </a:r>
          <a:br>
            <a:rPr lang="es-ES" sz="2800" dirty="0" smtClean="0"/>
          </a:br>
          <a:endParaRPr lang="es-ES" sz="2800" dirty="0"/>
        </a:p>
      </dgm:t>
    </dgm:pt>
    <dgm:pt modelId="{F42B8376-5FCB-4F41-B5CD-C6356E56F715}" type="parTrans" cxnId="{56D05FA7-1FA3-4AB6-9BEE-BE5FB7EB793F}">
      <dgm:prSet/>
      <dgm:spPr/>
      <dgm:t>
        <a:bodyPr/>
        <a:lstStyle/>
        <a:p>
          <a:endParaRPr lang="es-ES"/>
        </a:p>
      </dgm:t>
    </dgm:pt>
    <dgm:pt modelId="{24F8D202-14A8-4C5B-9663-23A32060E50E}" type="sibTrans" cxnId="{56D05FA7-1FA3-4AB6-9BEE-BE5FB7EB793F}">
      <dgm:prSet/>
      <dgm:spPr/>
      <dgm:t>
        <a:bodyPr/>
        <a:lstStyle/>
        <a:p>
          <a:endParaRPr lang="es-ES"/>
        </a:p>
      </dgm:t>
    </dgm:pt>
    <dgm:pt modelId="{442A455A-BBCA-4CEF-9512-399E0CCCB1D0}" type="pres">
      <dgm:prSet presAssocID="{37E2A195-FA23-4979-8B99-4712F1CA4E2F}" presName="linear" presStyleCnt="0">
        <dgm:presLayoutVars>
          <dgm:animLvl val="lvl"/>
          <dgm:resizeHandles val="exact"/>
        </dgm:presLayoutVars>
      </dgm:prSet>
      <dgm:spPr/>
      <dgm:t>
        <a:bodyPr/>
        <a:lstStyle/>
        <a:p>
          <a:endParaRPr lang="es-MX"/>
        </a:p>
      </dgm:t>
    </dgm:pt>
    <dgm:pt modelId="{DC704D63-B220-4E27-B200-FB9D376FAEE5}" type="pres">
      <dgm:prSet presAssocID="{08C7D977-D55A-4716-962A-061D6CCA2BDA}" presName="parentText" presStyleLbl="node1" presStyleIdx="0" presStyleCnt="1">
        <dgm:presLayoutVars>
          <dgm:chMax val="0"/>
          <dgm:bulletEnabled val="1"/>
        </dgm:presLayoutVars>
      </dgm:prSet>
      <dgm:spPr/>
      <dgm:t>
        <a:bodyPr/>
        <a:lstStyle/>
        <a:p>
          <a:endParaRPr lang="es-MX"/>
        </a:p>
      </dgm:t>
    </dgm:pt>
  </dgm:ptLst>
  <dgm:cxnLst>
    <dgm:cxn modelId="{5D5D5D4F-1B81-4ACA-B3B4-4AB70913F847}" type="presOf" srcId="{37E2A195-FA23-4979-8B99-4712F1CA4E2F}" destId="{442A455A-BBCA-4CEF-9512-399E0CCCB1D0}" srcOrd="0" destOrd="0" presId="urn:microsoft.com/office/officeart/2005/8/layout/vList2"/>
    <dgm:cxn modelId="{56D05FA7-1FA3-4AB6-9BEE-BE5FB7EB793F}" srcId="{37E2A195-FA23-4979-8B99-4712F1CA4E2F}" destId="{08C7D977-D55A-4716-962A-061D6CCA2BDA}" srcOrd="0" destOrd="0" parTransId="{F42B8376-5FCB-4F41-B5CD-C6356E56F715}" sibTransId="{24F8D202-14A8-4C5B-9663-23A32060E50E}"/>
    <dgm:cxn modelId="{1531C8C8-57FD-4CCE-9710-48935ABE7C8E}" type="presOf" srcId="{08C7D977-D55A-4716-962A-061D6CCA2BDA}" destId="{DC704D63-B220-4E27-B200-FB9D376FAEE5}" srcOrd="0" destOrd="0" presId="urn:microsoft.com/office/officeart/2005/8/layout/vList2"/>
    <dgm:cxn modelId="{46D26766-AD8E-4886-B8AF-D34ECE56A918}" type="presParOf" srcId="{442A455A-BBCA-4CEF-9512-399E0CCCB1D0}" destId="{DC704D63-B220-4E27-B200-FB9D376FAEE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E258C36-3BAE-4E95-BE00-CC24890EF99B}" type="doc">
      <dgm:prSet loTypeId="urn:microsoft.com/office/officeart/2005/8/layout/lProcess3" loCatId="process" qsTypeId="urn:microsoft.com/office/officeart/2005/8/quickstyle/3d1" qsCatId="3D" csTypeId="urn:microsoft.com/office/officeart/2005/8/colors/accent2_3" csCatId="accent2" phldr="1"/>
      <dgm:spPr/>
      <dgm:t>
        <a:bodyPr/>
        <a:lstStyle/>
        <a:p>
          <a:endParaRPr lang="es-ES"/>
        </a:p>
      </dgm:t>
    </dgm:pt>
    <dgm:pt modelId="{DFAC42E4-0432-474F-BAAB-A66FE869CEA7}">
      <dgm:prSet/>
      <dgm:spPr/>
      <dgm:t>
        <a:bodyPr/>
        <a:lstStyle/>
        <a:p>
          <a:pPr rtl="0"/>
          <a:r>
            <a:rPr lang="es-ES" b="0" dirty="0" smtClean="0"/>
            <a:t>Constitución es el estatuto jurídico del poder… regula cuatro formas de relación con el poder: el derecho al poder, el derecho del poder, el derecho ante el poder y el control del poder.</a:t>
          </a:r>
          <a:endParaRPr lang="es-ES" dirty="0"/>
        </a:p>
      </dgm:t>
    </dgm:pt>
    <dgm:pt modelId="{BA27E68C-4724-4A5E-83E6-06640A481880}" type="parTrans" cxnId="{5C719A1C-A1BF-4A3E-A679-C6B7493673D2}">
      <dgm:prSet/>
      <dgm:spPr/>
      <dgm:t>
        <a:bodyPr/>
        <a:lstStyle/>
        <a:p>
          <a:endParaRPr lang="es-ES"/>
        </a:p>
      </dgm:t>
    </dgm:pt>
    <dgm:pt modelId="{EEA3AEBA-13D0-45D5-A994-5C0F6588D3DC}" type="sibTrans" cxnId="{5C719A1C-A1BF-4A3E-A679-C6B7493673D2}">
      <dgm:prSet/>
      <dgm:spPr/>
      <dgm:t>
        <a:bodyPr/>
        <a:lstStyle/>
        <a:p>
          <a:endParaRPr lang="es-ES"/>
        </a:p>
      </dgm:t>
    </dgm:pt>
    <dgm:pt modelId="{92C8AAD7-E688-4A6D-B115-C9BD6E7AFE55}" type="pres">
      <dgm:prSet presAssocID="{EE258C36-3BAE-4E95-BE00-CC24890EF99B}" presName="Name0" presStyleCnt="0">
        <dgm:presLayoutVars>
          <dgm:chPref val="3"/>
          <dgm:dir/>
          <dgm:animLvl val="lvl"/>
          <dgm:resizeHandles/>
        </dgm:presLayoutVars>
      </dgm:prSet>
      <dgm:spPr/>
      <dgm:t>
        <a:bodyPr/>
        <a:lstStyle/>
        <a:p>
          <a:endParaRPr lang="es-MX"/>
        </a:p>
      </dgm:t>
    </dgm:pt>
    <dgm:pt modelId="{615CE4A1-A515-4EF9-A96B-3CF47CF30FAD}" type="pres">
      <dgm:prSet presAssocID="{DFAC42E4-0432-474F-BAAB-A66FE869CEA7}" presName="horFlow" presStyleCnt="0"/>
      <dgm:spPr/>
    </dgm:pt>
    <dgm:pt modelId="{878BADA7-57EC-4449-B945-14A7E92CA388}" type="pres">
      <dgm:prSet presAssocID="{DFAC42E4-0432-474F-BAAB-A66FE869CEA7}" presName="bigChev" presStyleLbl="node1" presStyleIdx="0" presStyleCnt="1" custLinFactNeighborX="-12177" custLinFactNeighborY="-1500"/>
      <dgm:spPr/>
      <dgm:t>
        <a:bodyPr/>
        <a:lstStyle/>
        <a:p>
          <a:endParaRPr lang="es-MX"/>
        </a:p>
      </dgm:t>
    </dgm:pt>
  </dgm:ptLst>
  <dgm:cxnLst>
    <dgm:cxn modelId="{1392E544-0117-4477-8EF4-A69EF560697C}" type="presOf" srcId="{DFAC42E4-0432-474F-BAAB-A66FE869CEA7}" destId="{878BADA7-57EC-4449-B945-14A7E92CA388}" srcOrd="0" destOrd="0" presId="urn:microsoft.com/office/officeart/2005/8/layout/lProcess3"/>
    <dgm:cxn modelId="{5C719A1C-A1BF-4A3E-A679-C6B7493673D2}" srcId="{EE258C36-3BAE-4E95-BE00-CC24890EF99B}" destId="{DFAC42E4-0432-474F-BAAB-A66FE869CEA7}" srcOrd="0" destOrd="0" parTransId="{BA27E68C-4724-4A5E-83E6-06640A481880}" sibTransId="{EEA3AEBA-13D0-45D5-A994-5C0F6588D3DC}"/>
    <dgm:cxn modelId="{F9886DB5-E957-43C5-83E0-4C5BEDDFD15D}" type="presOf" srcId="{EE258C36-3BAE-4E95-BE00-CC24890EF99B}" destId="{92C8AAD7-E688-4A6D-B115-C9BD6E7AFE55}" srcOrd="0" destOrd="0" presId="urn:microsoft.com/office/officeart/2005/8/layout/lProcess3"/>
    <dgm:cxn modelId="{02858E82-DF2F-40FD-82B8-D519B960B602}" type="presParOf" srcId="{92C8AAD7-E688-4A6D-B115-C9BD6E7AFE55}" destId="{615CE4A1-A515-4EF9-A96B-3CF47CF30FAD}" srcOrd="0" destOrd="0" presId="urn:microsoft.com/office/officeart/2005/8/layout/lProcess3"/>
    <dgm:cxn modelId="{8B0D541D-3334-42E3-A953-0C25BC726D04}" type="presParOf" srcId="{615CE4A1-A515-4EF9-A96B-3CF47CF30FAD}" destId="{878BADA7-57EC-4449-B945-14A7E92CA388}"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D206DA2C-1706-463E-A603-33BED4A4345A}" type="doc">
      <dgm:prSet loTypeId="urn:microsoft.com/office/officeart/2005/8/layout/vList2" loCatId="list" qsTypeId="urn:microsoft.com/office/officeart/2005/8/quickstyle/3d1" qsCatId="3D" csTypeId="urn:microsoft.com/office/officeart/2005/8/colors/accent5_2" csCatId="accent5" phldr="1"/>
      <dgm:spPr/>
      <dgm:t>
        <a:bodyPr/>
        <a:lstStyle/>
        <a:p>
          <a:endParaRPr lang="es-MX"/>
        </a:p>
      </dgm:t>
    </dgm:pt>
    <dgm:pt modelId="{80AB1F03-C531-47E8-A22E-EAC5666E05B2}">
      <dgm:prSet/>
      <dgm:spPr/>
      <dgm:t>
        <a:bodyPr/>
        <a:lstStyle/>
        <a:p>
          <a:pPr rtl="0"/>
          <a:r>
            <a:rPr lang="es-ES" dirty="0" smtClean="0"/>
            <a:t>El derecho al poder incluye toda la gama de libertades públicas, entre las que figuran los derechos electorales, el derecho de asociación y la libertad de pensamiento y expresión. </a:t>
          </a:r>
          <a:endParaRPr lang="es-MX" dirty="0"/>
        </a:p>
      </dgm:t>
    </dgm:pt>
    <dgm:pt modelId="{2A487192-C4E8-46D8-91D4-3F4AC78071A8}" type="parTrans" cxnId="{9D21503D-1B3E-4ABE-A586-51B193D63327}">
      <dgm:prSet/>
      <dgm:spPr/>
      <dgm:t>
        <a:bodyPr/>
        <a:lstStyle/>
        <a:p>
          <a:endParaRPr lang="es-MX"/>
        </a:p>
      </dgm:t>
    </dgm:pt>
    <dgm:pt modelId="{542D7180-1C38-411E-9953-CBDEE2864F71}" type="sibTrans" cxnId="{9D21503D-1B3E-4ABE-A586-51B193D63327}">
      <dgm:prSet/>
      <dgm:spPr/>
      <dgm:t>
        <a:bodyPr/>
        <a:lstStyle/>
        <a:p>
          <a:endParaRPr lang="es-MX"/>
        </a:p>
      </dgm:t>
    </dgm:pt>
    <dgm:pt modelId="{2465A9CD-8E11-45C9-994D-5E607D2CFC40}" type="pres">
      <dgm:prSet presAssocID="{D206DA2C-1706-463E-A603-33BED4A4345A}" presName="linear" presStyleCnt="0">
        <dgm:presLayoutVars>
          <dgm:animLvl val="lvl"/>
          <dgm:resizeHandles val="exact"/>
        </dgm:presLayoutVars>
      </dgm:prSet>
      <dgm:spPr/>
      <dgm:t>
        <a:bodyPr/>
        <a:lstStyle/>
        <a:p>
          <a:endParaRPr lang="es-ES"/>
        </a:p>
      </dgm:t>
    </dgm:pt>
    <dgm:pt modelId="{B6336955-DEE1-4860-AA9C-E7FAAA5E49A7}" type="pres">
      <dgm:prSet presAssocID="{80AB1F03-C531-47E8-A22E-EAC5666E05B2}" presName="parentText" presStyleLbl="node1" presStyleIdx="0" presStyleCnt="1">
        <dgm:presLayoutVars>
          <dgm:chMax val="0"/>
          <dgm:bulletEnabled val="1"/>
        </dgm:presLayoutVars>
      </dgm:prSet>
      <dgm:spPr/>
      <dgm:t>
        <a:bodyPr/>
        <a:lstStyle/>
        <a:p>
          <a:endParaRPr lang="es-MX"/>
        </a:p>
      </dgm:t>
    </dgm:pt>
  </dgm:ptLst>
  <dgm:cxnLst>
    <dgm:cxn modelId="{9D21503D-1B3E-4ABE-A586-51B193D63327}" srcId="{D206DA2C-1706-463E-A603-33BED4A4345A}" destId="{80AB1F03-C531-47E8-A22E-EAC5666E05B2}" srcOrd="0" destOrd="0" parTransId="{2A487192-C4E8-46D8-91D4-3F4AC78071A8}" sibTransId="{542D7180-1C38-411E-9953-CBDEE2864F71}"/>
    <dgm:cxn modelId="{0E8C2849-E1F9-495B-A536-A3A20DC83516}" type="presOf" srcId="{80AB1F03-C531-47E8-A22E-EAC5666E05B2}" destId="{B6336955-DEE1-4860-AA9C-E7FAAA5E49A7}" srcOrd="0" destOrd="0" presId="urn:microsoft.com/office/officeart/2005/8/layout/vList2"/>
    <dgm:cxn modelId="{3642D848-ACDE-47FB-8239-60C96A2FAE06}" type="presOf" srcId="{D206DA2C-1706-463E-A603-33BED4A4345A}" destId="{2465A9CD-8E11-45C9-994D-5E607D2CFC40}" srcOrd="0" destOrd="0" presId="urn:microsoft.com/office/officeart/2005/8/layout/vList2"/>
    <dgm:cxn modelId="{8F9B3CC0-C4AA-4B49-AFF8-14275FA75383}" type="presParOf" srcId="{2465A9CD-8E11-45C9-994D-5E607D2CFC40}" destId="{B6336955-DEE1-4860-AA9C-E7FAAA5E49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8AC07502-67FA-45FE-9D10-4AB4EAED285E}" type="doc">
      <dgm:prSet loTypeId="urn:microsoft.com/office/officeart/2005/8/layout/list1" loCatId="list" qsTypeId="urn:microsoft.com/office/officeart/2005/8/quickstyle/3d2" qsCatId="3D" csTypeId="urn:microsoft.com/office/officeart/2005/8/colors/colorful2" csCatId="colorful" phldr="1"/>
      <dgm:spPr/>
      <dgm:t>
        <a:bodyPr/>
        <a:lstStyle/>
        <a:p>
          <a:endParaRPr lang="es-MX"/>
        </a:p>
      </dgm:t>
    </dgm:pt>
    <dgm:pt modelId="{E1F331A3-622F-48EA-869B-EA8A618C4FE3}">
      <dgm:prSet phldrT="[Texto]" custT="1"/>
      <dgm:spPr/>
      <dgm:t>
        <a:bodyPr/>
        <a:lstStyle/>
        <a:p>
          <a:r>
            <a:rPr lang="es-ES" sz="1600" dirty="0" smtClean="0"/>
            <a:t>El derecho del poder. En este rubro figuran la forma de organización y funcionamiento de todos los órganos del Estado y los partidos políticos, cuando el sistema les atribuye funciones de relevancia constitucional específicamente en lo que concierne a participar en procesos electorales y orientar la acción de los congresos. </a:t>
          </a:r>
          <a:endParaRPr lang="es-MX" sz="1600" dirty="0"/>
        </a:p>
      </dgm:t>
    </dgm:pt>
    <dgm:pt modelId="{0891D004-1312-4C1F-A2BA-B7252DB49C96}" type="parTrans" cxnId="{BD4BB33E-2EB3-43C7-8F3D-58B05C5510CC}">
      <dgm:prSet/>
      <dgm:spPr/>
      <dgm:t>
        <a:bodyPr/>
        <a:lstStyle/>
        <a:p>
          <a:endParaRPr lang="es-MX"/>
        </a:p>
      </dgm:t>
    </dgm:pt>
    <dgm:pt modelId="{C27EAC99-57F5-468D-9FAF-11BA944CDEA1}" type="sibTrans" cxnId="{BD4BB33E-2EB3-43C7-8F3D-58B05C5510CC}">
      <dgm:prSet/>
      <dgm:spPr/>
      <dgm:t>
        <a:bodyPr/>
        <a:lstStyle/>
        <a:p>
          <a:endParaRPr lang="es-MX"/>
        </a:p>
      </dgm:t>
    </dgm:pt>
    <dgm:pt modelId="{A0813553-B8B2-428B-BEB7-F7B442D952D7}">
      <dgm:prSet phldrT="[Texto]" custT="1"/>
      <dgm:spPr/>
      <dgm:t>
        <a:bodyPr/>
        <a:lstStyle/>
        <a:p>
          <a:r>
            <a:rPr lang="es-ES" sz="2000" dirty="0" smtClean="0"/>
            <a:t>El derecho ante el poder está integrado por la gama de garantías para los derechos de seguridad, propiedad, libertad e igualdad que toda Constitución democrática consagra.</a:t>
          </a:r>
          <a:endParaRPr lang="es-MX" sz="2000" dirty="0"/>
        </a:p>
      </dgm:t>
    </dgm:pt>
    <dgm:pt modelId="{2171C110-A0F9-4C70-87AE-F6C0CC716B43}" type="parTrans" cxnId="{1B861C4D-95CD-43E4-9238-B8AA496DBD6F}">
      <dgm:prSet/>
      <dgm:spPr/>
      <dgm:t>
        <a:bodyPr/>
        <a:lstStyle/>
        <a:p>
          <a:endParaRPr lang="es-MX"/>
        </a:p>
      </dgm:t>
    </dgm:pt>
    <dgm:pt modelId="{ED59ADA5-EA8F-4ACA-A358-71C38E3DE2DC}" type="sibTrans" cxnId="{1B861C4D-95CD-43E4-9238-B8AA496DBD6F}">
      <dgm:prSet/>
      <dgm:spPr/>
      <dgm:t>
        <a:bodyPr/>
        <a:lstStyle/>
        <a:p>
          <a:endParaRPr lang="es-MX"/>
        </a:p>
      </dgm:t>
    </dgm:pt>
    <dgm:pt modelId="{D1727902-F085-4EE2-8614-580B74401704}">
      <dgm:prSet phldrT="[Texto]" custT="1"/>
      <dgm:spPr/>
      <dgm:t>
        <a:bodyPr/>
        <a:lstStyle/>
        <a:p>
          <a:r>
            <a:rPr lang="es-ES" sz="1600" dirty="0" smtClean="0">
              <a:solidFill>
                <a:schemeClr val="tx1"/>
              </a:solidFill>
            </a:rPr>
            <a:t>El control del poder conciernen los instrumentos jurídicos que permiten contener a cada uno de los órganos del poder dentro de los límites que le asigna la constitución. Estos instrumentos corresponden por igual a la ciudadanía, a sus asociaciones representativas y a cada uno de los órganos del poder con relación a los demás.</a:t>
          </a:r>
          <a:endParaRPr lang="es-MX" sz="1600" dirty="0">
            <a:solidFill>
              <a:schemeClr val="tx1"/>
            </a:solidFill>
          </a:endParaRPr>
        </a:p>
      </dgm:t>
    </dgm:pt>
    <dgm:pt modelId="{EA3ED1CC-C4CD-4B4C-BAA4-21933489EFB5}" type="parTrans" cxnId="{F566FA5D-EF88-4305-951B-B624FA7ADAF3}">
      <dgm:prSet/>
      <dgm:spPr/>
      <dgm:t>
        <a:bodyPr/>
        <a:lstStyle/>
        <a:p>
          <a:endParaRPr lang="es-MX"/>
        </a:p>
      </dgm:t>
    </dgm:pt>
    <dgm:pt modelId="{C85BD379-735B-4C72-8FC4-0516C9B484D9}" type="sibTrans" cxnId="{F566FA5D-EF88-4305-951B-B624FA7ADAF3}">
      <dgm:prSet/>
      <dgm:spPr/>
      <dgm:t>
        <a:bodyPr/>
        <a:lstStyle/>
        <a:p>
          <a:endParaRPr lang="es-MX"/>
        </a:p>
      </dgm:t>
    </dgm:pt>
    <dgm:pt modelId="{3B2D9CF4-8990-444D-8FB9-D4C3C4DA934B}" type="pres">
      <dgm:prSet presAssocID="{8AC07502-67FA-45FE-9D10-4AB4EAED285E}" presName="linear" presStyleCnt="0">
        <dgm:presLayoutVars>
          <dgm:dir/>
          <dgm:animLvl val="lvl"/>
          <dgm:resizeHandles val="exact"/>
        </dgm:presLayoutVars>
      </dgm:prSet>
      <dgm:spPr/>
      <dgm:t>
        <a:bodyPr/>
        <a:lstStyle/>
        <a:p>
          <a:endParaRPr lang="es-ES"/>
        </a:p>
      </dgm:t>
    </dgm:pt>
    <dgm:pt modelId="{B01045E1-DE19-44B4-A2DD-E4282C0BF2FD}" type="pres">
      <dgm:prSet presAssocID="{E1F331A3-622F-48EA-869B-EA8A618C4FE3}" presName="parentLin" presStyleCnt="0"/>
      <dgm:spPr/>
    </dgm:pt>
    <dgm:pt modelId="{46576820-99BB-4BD0-B38F-6019B9F52308}" type="pres">
      <dgm:prSet presAssocID="{E1F331A3-622F-48EA-869B-EA8A618C4FE3}" presName="parentLeftMargin" presStyleLbl="node1" presStyleIdx="0" presStyleCnt="3"/>
      <dgm:spPr/>
      <dgm:t>
        <a:bodyPr/>
        <a:lstStyle/>
        <a:p>
          <a:endParaRPr lang="es-ES"/>
        </a:p>
      </dgm:t>
    </dgm:pt>
    <dgm:pt modelId="{774287AA-8040-4FB6-81EF-424CCC4F2AF8}" type="pres">
      <dgm:prSet presAssocID="{E1F331A3-622F-48EA-869B-EA8A618C4FE3}" presName="parentText" presStyleLbl="node1" presStyleIdx="0" presStyleCnt="3" custScaleX="142997" custScaleY="241083" custLinFactNeighborX="-89279" custLinFactNeighborY="-73312">
        <dgm:presLayoutVars>
          <dgm:chMax val="0"/>
          <dgm:bulletEnabled val="1"/>
        </dgm:presLayoutVars>
      </dgm:prSet>
      <dgm:spPr/>
      <dgm:t>
        <a:bodyPr/>
        <a:lstStyle/>
        <a:p>
          <a:endParaRPr lang="es-MX"/>
        </a:p>
      </dgm:t>
    </dgm:pt>
    <dgm:pt modelId="{270BBDCB-C341-4D4F-BE37-82EA192D21A4}" type="pres">
      <dgm:prSet presAssocID="{E1F331A3-622F-48EA-869B-EA8A618C4FE3}" presName="negativeSpace" presStyleCnt="0"/>
      <dgm:spPr/>
    </dgm:pt>
    <dgm:pt modelId="{691AF9E3-6389-45EC-97D2-6C52CA51B973}" type="pres">
      <dgm:prSet presAssocID="{E1F331A3-622F-48EA-869B-EA8A618C4FE3}" presName="childText" presStyleLbl="conFgAcc1" presStyleIdx="0" presStyleCnt="3" custLinFactY="-100000" custLinFactNeighborX="-340" custLinFactNeighborY="-147426">
        <dgm:presLayoutVars>
          <dgm:bulletEnabled val="1"/>
        </dgm:presLayoutVars>
      </dgm:prSet>
      <dgm:spPr/>
    </dgm:pt>
    <dgm:pt modelId="{041E58A2-5A18-4DF8-B46A-6BE4741BEAF5}" type="pres">
      <dgm:prSet presAssocID="{C27EAC99-57F5-468D-9FAF-11BA944CDEA1}" presName="spaceBetweenRectangles" presStyleCnt="0"/>
      <dgm:spPr/>
    </dgm:pt>
    <dgm:pt modelId="{0147178D-82CC-4810-99CC-25210AA016F4}" type="pres">
      <dgm:prSet presAssocID="{A0813553-B8B2-428B-BEB7-F7B442D952D7}" presName="parentLin" presStyleCnt="0"/>
      <dgm:spPr/>
    </dgm:pt>
    <dgm:pt modelId="{CA8CF3DE-CAEB-4426-9422-827D74F705AD}" type="pres">
      <dgm:prSet presAssocID="{A0813553-B8B2-428B-BEB7-F7B442D952D7}" presName="parentLeftMargin" presStyleLbl="node1" presStyleIdx="0" presStyleCnt="3"/>
      <dgm:spPr/>
      <dgm:t>
        <a:bodyPr/>
        <a:lstStyle/>
        <a:p>
          <a:endParaRPr lang="es-ES"/>
        </a:p>
      </dgm:t>
    </dgm:pt>
    <dgm:pt modelId="{9507186C-C01C-4840-9238-4855EA85DB2D}" type="pres">
      <dgm:prSet presAssocID="{A0813553-B8B2-428B-BEB7-F7B442D952D7}" presName="parentText" presStyleLbl="node1" presStyleIdx="1" presStyleCnt="3" custScaleX="128123" custScaleY="252869" custLinFactNeighborX="-4675" custLinFactNeighborY="-24941">
        <dgm:presLayoutVars>
          <dgm:chMax val="0"/>
          <dgm:bulletEnabled val="1"/>
        </dgm:presLayoutVars>
      </dgm:prSet>
      <dgm:spPr/>
      <dgm:t>
        <a:bodyPr/>
        <a:lstStyle/>
        <a:p>
          <a:endParaRPr lang="es-MX"/>
        </a:p>
      </dgm:t>
    </dgm:pt>
    <dgm:pt modelId="{BC139437-0E5D-4322-A4F7-CB2769358C82}" type="pres">
      <dgm:prSet presAssocID="{A0813553-B8B2-428B-BEB7-F7B442D952D7}" presName="negativeSpace" presStyleCnt="0"/>
      <dgm:spPr/>
    </dgm:pt>
    <dgm:pt modelId="{EA13AFA1-BD8A-41ED-A78C-7E5E016F3EA6}" type="pres">
      <dgm:prSet presAssocID="{A0813553-B8B2-428B-BEB7-F7B442D952D7}" presName="childText" presStyleLbl="conFgAcc1" presStyleIdx="1" presStyleCnt="3" custLinFactY="-153417" custLinFactNeighborX="510" custLinFactNeighborY="-200000">
        <dgm:presLayoutVars>
          <dgm:bulletEnabled val="1"/>
        </dgm:presLayoutVars>
      </dgm:prSet>
      <dgm:spPr/>
    </dgm:pt>
    <dgm:pt modelId="{7FE32759-0734-422F-828C-8B136B178AE3}" type="pres">
      <dgm:prSet presAssocID="{ED59ADA5-EA8F-4ACA-A358-71C38E3DE2DC}" presName="spaceBetweenRectangles" presStyleCnt="0"/>
      <dgm:spPr/>
    </dgm:pt>
    <dgm:pt modelId="{36CFD089-EF6C-4894-8458-AB998915955E}" type="pres">
      <dgm:prSet presAssocID="{D1727902-F085-4EE2-8614-580B74401704}" presName="parentLin" presStyleCnt="0"/>
      <dgm:spPr/>
    </dgm:pt>
    <dgm:pt modelId="{620CAB3E-3688-4848-B153-43F1E4018D29}" type="pres">
      <dgm:prSet presAssocID="{D1727902-F085-4EE2-8614-580B74401704}" presName="parentLeftMargin" presStyleLbl="node1" presStyleIdx="1" presStyleCnt="3"/>
      <dgm:spPr/>
      <dgm:t>
        <a:bodyPr/>
        <a:lstStyle/>
        <a:p>
          <a:endParaRPr lang="es-ES"/>
        </a:p>
      </dgm:t>
    </dgm:pt>
    <dgm:pt modelId="{581BF569-AFE6-4093-BEE8-973409CED11A}" type="pres">
      <dgm:prSet presAssocID="{D1727902-F085-4EE2-8614-580B74401704}" presName="parentText" presStyleLbl="node1" presStyleIdx="2" presStyleCnt="3" custScaleX="122444" custScaleY="276314" custLinFactX="1020" custLinFactNeighborX="100000" custLinFactNeighborY="-13049">
        <dgm:presLayoutVars>
          <dgm:chMax val="0"/>
          <dgm:bulletEnabled val="1"/>
        </dgm:presLayoutVars>
      </dgm:prSet>
      <dgm:spPr/>
      <dgm:t>
        <a:bodyPr/>
        <a:lstStyle/>
        <a:p>
          <a:endParaRPr lang="es-MX"/>
        </a:p>
      </dgm:t>
    </dgm:pt>
    <dgm:pt modelId="{A36B3E8C-BD8E-45D3-9EB7-93E6D1367E9F}" type="pres">
      <dgm:prSet presAssocID="{D1727902-F085-4EE2-8614-580B74401704}" presName="negativeSpace" presStyleCnt="0"/>
      <dgm:spPr/>
    </dgm:pt>
    <dgm:pt modelId="{D22E89A3-84C2-4AAC-8AE2-F9D84ADAAAA2}" type="pres">
      <dgm:prSet presAssocID="{D1727902-F085-4EE2-8614-580B74401704}" presName="childText" presStyleLbl="conFgAcc1" presStyleIdx="2" presStyleCnt="3" custLinFactY="-29169" custLinFactNeighborX="3401" custLinFactNeighborY="-100000">
        <dgm:presLayoutVars>
          <dgm:bulletEnabled val="1"/>
        </dgm:presLayoutVars>
      </dgm:prSet>
      <dgm:spPr/>
    </dgm:pt>
  </dgm:ptLst>
  <dgm:cxnLst>
    <dgm:cxn modelId="{7C2BC056-9712-404A-8AF9-09073A256577}" type="presOf" srcId="{E1F331A3-622F-48EA-869B-EA8A618C4FE3}" destId="{46576820-99BB-4BD0-B38F-6019B9F52308}" srcOrd="0" destOrd="0" presId="urn:microsoft.com/office/officeart/2005/8/layout/list1"/>
    <dgm:cxn modelId="{76F5135A-2BF2-44A4-84C3-DA1CA586B2F2}" type="presOf" srcId="{A0813553-B8B2-428B-BEB7-F7B442D952D7}" destId="{9507186C-C01C-4840-9238-4855EA85DB2D}" srcOrd="1" destOrd="0" presId="urn:microsoft.com/office/officeart/2005/8/layout/list1"/>
    <dgm:cxn modelId="{5E762F7B-197F-4E33-B4F8-FBDAF352730F}" type="presOf" srcId="{A0813553-B8B2-428B-BEB7-F7B442D952D7}" destId="{CA8CF3DE-CAEB-4426-9422-827D74F705AD}" srcOrd="0" destOrd="0" presId="urn:microsoft.com/office/officeart/2005/8/layout/list1"/>
    <dgm:cxn modelId="{D5CE50C5-160A-4ED3-BAB8-E44531E565CB}" type="presOf" srcId="{E1F331A3-622F-48EA-869B-EA8A618C4FE3}" destId="{774287AA-8040-4FB6-81EF-424CCC4F2AF8}" srcOrd="1" destOrd="0" presId="urn:microsoft.com/office/officeart/2005/8/layout/list1"/>
    <dgm:cxn modelId="{F566FA5D-EF88-4305-951B-B624FA7ADAF3}" srcId="{8AC07502-67FA-45FE-9D10-4AB4EAED285E}" destId="{D1727902-F085-4EE2-8614-580B74401704}" srcOrd="2" destOrd="0" parTransId="{EA3ED1CC-C4CD-4B4C-BAA4-21933489EFB5}" sibTransId="{C85BD379-735B-4C72-8FC4-0516C9B484D9}"/>
    <dgm:cxn modelId="{AA8CE3CE-4404-449E-B658-AC2E6F4A4B94}" type="presOf" srcId="{D1727902-F085-4EE2-8614-580B74401704}" destId="{620CAB3E-3688-4848-B153-43F1E4018D29}" srcOrd="0" destOrd="0" presId="urn:microsoft.com/office/officeart/2005/8/layout/list1"/>
    <dgm:cxn modelId="{30FE6D87-BCCA-4BC2-8411-0A2F51532EB1}" type="presOf" srcId="{8AC07502-67FA-45FE-9D10-4AB4EAED285E}" destId="{3B2D9CF4-8990-444D-8FB9-D4C3C4DA934B}" srcOrd="0" destOrd="0" presId="urn:microsoft.com/office/officeart/2005/8/layout/list1"/>
    <dgm:cxn modelId="{D7C1BFD0-1076-472D-A7A7-E59B306D967A}" type="presOf" srcId="{D1727902-F085-4EE2-8614-580B74401704}" destId="{581BF569-AFE6-4093-BEE8-973409CED11A}" srcOrd="1" destOrd="0" presId="urn:microsoft.com/office/officeart/2005/8/layout/list1"/>
    <dgm:cxn modelId="{BD4BB33E-2EB3-43C7-8F3D-58B05C5510CC}" srcId="{8AC07502-67FA-45FE-9D10-4AB4EAED285E}" destId="{E1F331A3-622F-48EA-869B-EA8A618C4FE3}" srcOrd="0" destOrd="0" parTransId="{0891D004-1312-4C1F-A2BA-B7252DB49C96}" sibTransId="{C27EAC99-57F5-468D-9FAF-11BA944CDEA1}"/>
    <dgm:cxn modelId="{1B861C4D-95CD-43E4-9238-B8AA496DBD6F}" srcId="{8AC07502-67FA-45FE-9D10-4AB4EAED285E}" destId="{A0813553-B8B2-428B-BEB7-F7B442D952D7}" srcOrd="1" destOrd="0" parTransId="{2171C110-A0F9-4C70-87AE-F6C0CC716B43}" sibTransId="{ED59ADA5-EA8F-4ACA-A358-71C38E3DE2DC}"/>
    <dgm:cxn modelId="{0492A170-4797-4289-AF6D-31E340B4750C}" type="presParOf" srcId="{3B2D9CF4-8990-444D-8FB9-D4C3C4DA934B}" destId="{B01045E1-DE19-44B4-A2DD-E4282C0BF2FD}" srcOrd="0" destOrd="0" presId="urn:microsoft.com/office/officeart/2005/8/layout/list1"/>
    <dgm:cxn modelId="{45501EFE-323E-4849-B4F2-EE7DDA5369F5}" type="presParOf" srcId="{B01045E1-DE19-44B4-A2DD-E4282C0BF2FD}" destId="{46576820-99BB-4BD0-B38F-6019B9F52308}" srcOrd="0" destOrd="0" presId="urn:microsoft.com/office/officeart/2005/8/layout/list1"/>
    <dgm:cxn modelId="{58B2F2F4-555E-40D9-B897-EB490B4F2327}" type="presParOf" srcId="{B01045E1-DE19-44B4-A2DD-E4282C0BF2FD}" destId="{774287AA-8040-4FB6-81EF-424CCC4F2AF8}" srcOrd="1" destOrd="0" presId="urn:microsoft.com/office/officeart/2005/8/layout/list1"/>
    <dgm:cxn modelId="{C3BE2C3E-D538-463F-A382-A09A5F4125DF}" type="presParOf" srcId="{3B2D9CF4-8990-444D-8FB9-D4C3C4DA934B}" destId="{270BBDCB-C341-4D4F-BE37-82EA192D21A4}" srcOrd="1" destOrd="0" presId="urn:microsoft.com/office/officeart/2005/8/layout/list1"/>
    <dgm:cxn modelId="{72D5FB20-D940-4EE2-817A-DB47FA362B2E}" type="presParOf" srcId="{3B2D9CF4-8990-444D-8FB9-D4C3C4DA934B}" destId="{691AF9E3-6389-45EC-97D2-6C52CA51B973}" srcOrd="2" destOrd="0" presId="urn:microsoft.com/office/officeart/2005/8/layout/list1"/>
    <dgm:cxn modelId="{E0F3505B-6E5E-4131-9FFE-49FDFBDBD7CF}" type="presParOf" srcId="{3B2D9CF4-8990-444D-8FB9-D4C3C4DA934B}" destId="{041E58A2-5A18-4DF8-B46A-6BE4741BEAF5}" srcOrd="3" destOrd="0" presId="urn:microsoft.com/office/officeart/2005/8/layout/list1"/>
    <dgm:cxn modelId="{8E3B192F-87E7-4066-A825-BFD17DBDA1A4}" type="presParOf" srcId="{3B2D9CF4-8990-444D-8FB9-D4C3C4DA934B}" destId="{0147178D-82CC-4810-99CC-25210AA016F4}" srcOrd="4" destOrd="0" presId="urn:microsoft.com/office/officeart/2005/8/layout/list1"/>
    <dgm:cxn modelId="{FD46DFA9-F6E1-4574-B1A6-5FBE18F79C9C}" type="presParOf" srcId="{0147178D-82CC-4810-99CC-25210AA016F4}" destId="{CA8CF3DE-CAEB-4426-9422-827D74F705AD}" srcOrd="0" destOrd="0" presId="urn:microsoft.com/office/officeart/2005/8/layout/list1"/>
    <dgm:cxn modelId="{A3B481E0-AC3B-499D-9204-B091E5E6F615}" type="presParOf" srcId="{0147178D-82CC-4810-99CC-25210AA016F4}" destId="{9507186C-C01C-4840-9238-4855EA85DB2D}" srcOrd="1" destOrd="0" presId="urn:microsoft.com/office/officeart/2005/8/layout/list1"/>
    <dgm:cxn modelId="{825B71ED-E7B5-42F0-83D1-B52F6EDC0E07}" type="presParOf" srcId="{3B2D9CF4-8990-444D-8FB9-D4C3C4DA934B}" destId="{BC139437-0E5D-4322-A4F7-CB2769358C82}" srcOrd="5" destOrd="0" presId="urn:microsoft.com/office/officeart/2005/8/layout/list1"/>
    <dgm:cxn modelId="{68742D25-178C-4F70-95D4-9E4FCC0E59EF}" type="presParOf" srcId="{3B2D9CF4-8990-444D-8FB9-D4C3C4DA934B}" destId="{EA13AFA1-BD8A-41ED-A78C-7E5E016F3EA6}" srcOrd="6" destOrd="0" presId="urn:microsoft.com/office/officeart/2005/8/layout/list1"/>
    <dgm:cxn modelId="{2405F203-C994-4C95-907D-C3D2CAC456C8}" type="presParOf" srcId="{3B2D9CF4-8990-444D-8FB9-D4C3C4DA934B}" destId="{7FE32759-0734-422F-828C-8B136B178AE3}" srcOrd="7" destOrd="0" presId="urn:microsoft.com/office/officeart/2005/8/layout/list1"/>
    <dgm:cxn modelId="{1F758647-EBDE-438F-899C-115911E0B08F}" type="presParOf" srcId="{3B2D9CF4-8990-444D-8FB9-D4C3C4DA934B}" destId="{36CFD089-EF6C-4894-8458-AB998915955E}" srcOrd="8" destOrd="0" presId="urn:microsoft.com/office/officeart/2005/8/layout/list1"/>
    <dgm:cxn modelId="{8C246361-D7E6-4C71-A0C7-FB227A3FA7AC}" type="presParOf" srcId="{36CFD089-EF6C-4894-8458-AB998915955E}" destId="{620CAB3E-3688-4848-B153-43F1E4018D29}" srcOrd="0" destOrd="0" presId="urn:microsoft.com/office/officeart/2005/8/layout/list1"/>
    <dgm:cxn modelId="{F022D578-60FD-4236-A9F5-46CFBE4E1BF4}" type="presParOf" srcId="{36CFD089-EF6C-4894-8458-AB998915955E}" destId="{581BF569-AFE6-4093-BEE8-973409CED11A}" srcOrd="1" destOrd="0" presId="urn:microsoft.com/office/officeart/2005/8/layout/list1"/>
    <dgm:cxn modelId="{6D262AD8-56FD-4662-8E46-F68B736558E2}" type="presParOf" srcId="{3B2D9CF4-8990-444D-8FB9-D4C3C4DA934B}" destId="{A36B3E8C-BD8E-45D3-9EB7-93E6D1367E9F}" srcOrd="9" destOrd="0" presId="urn:microsoft.com/office/officeart/2005/8/layout/list1"/>
    <dgm:cxn modelId="{54A173F9-1BC6-43B5-A2B9-DE7AABCE47D7}" type="presParOf" srcId="{3B2D9CF4-8990-444D-8FB9-D4C3C4DA934B}" destId="{D22E89A3-84C2-4AAC-8AE2-F9D84ADAAAA2}"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D570D13C-CAA4-49EE-9EB3-56D1F4319664}" type="doc">
      <dgm:prSet loTypeId="urn:microsoft.com/office/officeart/2005/8/layout/vList2" loCatId="list" qsTypeId="urn:microsoft.com/office/officeart/2005/8/quickstyle/3d2" qsCatId="3D" csTypeId="urn:microsoft.com/office/officeart/2005/8/colors/accent0_3" csCatId="mainScheme" phldr="1"/>
      <dgm:spPr/>
      <dgm:t>
        <a:bodyPr/>
        <a:lstStyle/>
        <a:p>
          <a:endParaRPr lang="es-ES"/>
        </a:p>
      </dgm:t>
    </dgm:pt>
    <dgm:pt modelId="{8B0F1836-1EAF-41C4-B0C0-446F58D4C46F}">
      <dgm:prSet/>
      <dgm:spPr/>
      <dgm:t>
        <a:bodyPr/>
        <a:lstStyle/>
        <a:p>
          <a:pPr algn="ctr" rtl="0"/>
          <a:r>
            <a:rPr lang="es-ES" dirty="0" smtClean="0"/>
            <a:t>Precedentes Relevantes</a:t>
          </a:r>
          <a:endParaRPr lang="es-ES" dirty="0"/>
        </a:p>
      </dgm:t>
    </dgm:pt>
    <dgm:pt modelId="{AF124D86-CFDC-4005-A56E-3F6888F940B6}" type="parTrans" cxnId="{E8BBA7B8-BBA1-4907-9A32-48E8375DBA14}">
      <dgm:prSet/>
      <dgm:spPr/>
      <dgm:t>
        <a:bodyPr/>
        <a:lstStyle/>
        <a:p>
          <a:endParaRPr lang="es-ES"/>
        </a:p>
      </dgm:t>
    </dgm:pt>
    <dgm:pt modelId="{197ED3AA-84C4-4B68-90D5-32518579D043}" type="sibTrans" cxnId="{E8BBA7B8-BBA1-4907-9A32-48E8375DBA14}">
      <dgm:prSet/>
      <dgm:spPr/>
      <dgm:t>
        <a:bodyPr/>
        <a:lstStyle/>
        <a:p>
          <a:endParaRPr lang="es-ES"/>
        </a:p>
      </dgm:t>
    </dgm:pt>
    <dgm:pt modelId="{54108079-3681-4ED9-8028-9E2F62605F57}" type="pres">
      <dgm:prSet presAssocID="{D570D13C-CAA4-49EE-9EB3-56D1F4319664}" presName="linear" presStyleCnt="0">
        <dgm:presLayoutVars>
          <dgm:animLvl val="lvl"/>
          <dgm:resizeHandles val="exact"/>
        </dgm:presLayoutVars>
      </dgm:prSet>
      <dgm:spPr/>
      <dgm:t>
        <a:bodyPr/>
        <a:lstStyle/>
        <a:p>
          <a:endParaRPr lang="es-MX"/>
        </a:p>
      </dgm:t>
    </dgm:pt>
    <dgm:pt modelId="{2F350E29-DC83-4309-956B-6DE34027F2D2}" type="pres">
      <dgm:prSet presAssocID="{8B0F1836-1EAF-41C4-B0C0-446F58D4C46F}" presName="parentText" presStyleLbl="node1" presStyleIdx="0" presStyleCnt="1">
        <dgm:presLayoutVars>
          <dgm:chMax val="0"/>
          <dgm:bulletEnabled val="1"/>
        </dgm:presLayoutVars>
      </dgm:prSet>
      <dgm:spPr/>
      <dgm:t>
        <a:bodyPr/>
        <a:lstStyle/>
        <a:p>
          <a:endParaRPr lang="es-MX"/>
        </a:p>
      </dgm:t>
    </dgm:pt>
  </dgm:ptLst>
  <dgm:cxnLst>
    <dgm:cxn modelId="{E8BBA7B8-BBA1-4907-9A32-48E8375DBA14}" srcId="{D570D13C-CAA4-49EE-9EB3-56D1F4319664}" destId="{8B0F1836-1EAF-41C4-B0C0-446F58D4C46F}" srcOrd="0" destOrd="0" parTransId="{AF124D86-CFDC-4005-A56E-3F6888F940B6}" sibTransId="{197ED3AA-84C4-4B68-90D5-32518579D043}"/>
    <dgm:cxn modelId="{9B5AF710-4F42-43FF-8EAA-F872F13DF4BD}" type="presOf" srcId="{8B0F1836-1EAF-41C4-B0C0-446F58D4C46F}" destId="{2F350E29-DC83-4309-956B-6DE34027F2D2}" srcOrd="0" destOrd="0" presId="urn:microsoft.com/office/officeart/2005/8/layout/vList2"/>
    <dgm:cxn modelId="{82231B81-1706-4311-853E-817D85A06E86}" type="presOf" srcId="{D570D13C-CAA4-49EE-9EB3-56D1F4319664}" destId="{54108079-3681-4ED9-8028-9E2F62605F57}" srcOrd="0" destOrd="0" presId="urn:microsoft.com/office/officeart/2005/8/layout/vList2"/>
    <dgm:cxn modelId="{375688C1-76CE-4A43-9A04-BB74ADB84A99}" type="presParOf" srcId="{54108079-3681-4ED9-8028-9E2F62605F57}" destId="{2F350E29-DC83-4309-956B-6DE34027F2D2}"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2EBEE2E-00B1-417C-9C26-1F1A1DC48F9B}" type="doc">
      <dgm:prSet loTypeId="urn:microsoft.com/office/officeart/2005/8/layout/vList2" loCatId="list" qsTypeId="urn:microsoft.com/office/officeart/2005/8/quickstyle/3d3" qsCatId="3D" csTypeId="urn:microsoft.com/office/officeart/2005/8/colors/colorful3" csCatId="colorful" phldr="1"/>
      <dgm:spPr/>
      <dgm:t>
        <a:bodyPr/>
        <a:lstStyle/>
        <a:p>
          <a:endParaRPr lang="es-ES"/>
        </a:p>
      </dgm:t>
    </dgm:pt>
    <dgm:pt modelId="{9CE2DD0C-874E-4BCF-B235-9AF9A3BA113C}">
      <dgm:prSet/>
      <dgm:spPr/>
      <dgm:t>
        <a:bodyPr/>
        <a:lstStyle/>
        <a:p>
          <a:pPr rtl="0"/>
          <a:r>
            <a:rPr lang="es-ES" dirty="0" smtClean="0"/>
            <a:t> I. Carta Magna de 1215</a:t>
          </a:r>
          <a:endParaRPr lang="es-MX" dirty="0"/>
        </a:p>
      </dgm:t>
    </dgm:pt>
    <dgm:pt modelId="{640D1B95-92D5-4BE8-B802-72BB1C8E83B1}" type="parTrans" cxnId="{0A7AEC0E-5ECE-45E3-88C2-DF2FDDA5C9B8}">
      <dgm:prSet/>
      <dgm:spPr/>
      <dgm:t>
        <a:bodyPr/>
        <a:lstStyle/>
        <a:p>
          <a:endParaRPr lang="es-ES"/>
        </a:p>
      </dgm:t>
    </dgm:pt>
    <dgm:pt modelId="{A8C206D4-FEAD-46B2-BE07-CFA25942A42B}" type="sibTrans" cxnId="{0A7AEC0E-5ECE-45E3-88C2-DF2FDDA5C9B8}">
      <dgm:prSet/>
      <dgm:spPr/>
      <dgm:t>
        <a:bodyPr/>
        <a:lstStyle/>
        <a:p>
          <a:endParaRPr lang="es-ES"/>
        </a:p>
      </dgm:t>
    </dgm:pt>
    <dgm:pt modelId="{6DF3D2B4-2FBE-4194-BAC0-ADD35AE78AB7}">
      <dgm:prSet/>
      <dgm:spPr/>
      <dgm:t>
        <a:bodyPr/>
        <a:lstStyle/>
        <a:p>
          <a:pPr rtl="0"/>
          <a:r>
            <a:rPr lang="es-ES" dirty="0" smtClean="0"/>
            <a:t>II. Bill of </a:t>
          </a:r>
          <a:r>
            <a:rPr lang="es-ES" dirty="0" err="1" smtClean="0"/>
            <a:t>Rights</a:t>
          </a:r>
          <a:r>
            <a:rPr lang="es-ES" dirty="0" smtClean="0"/>
            <a:t>  de 1689</a:t>
          </a:r>
          <a:endParaRPr lang="es-ES" dirty="0"/>
        </a:p>
      </dgm:t>
    </dgm:pt>
    <dgm:pt modelId="{595E97DB-0206-4E48-8EE8-F7672CA73420}" type="parTrans" cxnId="{F0F56053-C191-479E-8BB5-332157FB804C}">
      <dgm:prSet/>
      <dgm:spPr/>
      <dgm:t>
        <a:bodyPr/>
        <a:lstStyle/>
        <a:p>
          <a:endParaRPr lang="es-ES"/>
        </a:p>
      </dgm:t>
    </dgm:pt>
    <dgm:pt modelId="{35929A78-0955-45C3-A764-B6C3DEE120CF}" type="sibTrans" cxnId="{F0F56053-C191-479E-8BB5-332157FB804C}">
      <dgm:prSet/>
      <dgm:spPr/>
      <dgm:t>
        <a:bodyPr/>
        <a:lstStyle/>
        <a:p>
          <a:endParaRPr lang="es-ES"/>
        </a:p>
      </dgm:t>
    </dgm:pt>
    <dgm:pt modelId="{F934C0F8-2AF1-4B19-A8C3-D73BFB196342}">
      <dgm:prSet/>
      <dgm:spPr/>
      <dgm:t>
        <a:bodyPr/>
        <a:lstStyle/>
        <a:p>
          <a:pPr rtl="0"/>
          <a:r>
            <a:rPr lang="es-ES" dirty="0" smtClean="0"/>
            <a:t>III. Declaración de Virginia de 1776 / Constitución de los Estados Unidos de Norteamérica de 1787</a:t>
          </a:r>
          <a:endParaRPr lang="es-ES" dirty="0"/>
        </a:p>
      </dgm:t>
    </dgm:pt>
    <dgm:pt modelId="{A2C30105-FA74-4558-AC38-F9286BCD2395}" type="parTrans" cxnId="{BC29C30C-BA18-463F-954E-ED1678544CAF}">
      <dgm:prSet/>
      <dgm:spPr/>
      <dgm:t>
        <a:bodyPr/>
        <a:lstStyle/>
        <a:p>
          <a:endParaRPr lang="es-ES"/>
        </a:p>
      </dgm:t>
    </dgm:pt>
    <dgm:pt modelId="{81A95E91-B879-4163-9253-976AC02F2602}" type="sibTrans" cxnId="{BC29C30C-BA18-463F-954E-ED1678544CAF}">
      <dgm:prSet/>
      <dgm:spPr/>
      <dgm:t>
        <a:bodyPr/>
        <a:lstStyle/>
        <a:p>
          <a:endParaRPr lang="es-ES"/>
        </a:p>
      </dgm:t>
    </dgm:pt>
    <dgm:pt modelId="{0256C1EB-6839-44E3-A457-1C58BE08EE5C}">
      <dgm:prSet/>
      <dgm:spPr/>
      <dgm:t>
        <a:bodyPr/>
        <a:lstStyle/>
        <a:p>
          <a:pPr rtl="0"/>
          <a:r>
            <a:rPr lang="es-ES" dirty="0" smtClean="0"/>
            <a:t>IV. Declaración  de los  Derechos  del Hombre y del Ciudadano 1789</a:t>
          </a:r>
          <a:endParaRPr lang="es-ES" dirty="0"/>
        </a:p>
      </dgm:t>
    </dgm:pt>
    <dgm:pt modelId="{7CA216BF-FEB0-4A05-99B6-0F118E6F025C}" type="parTrans" cxnId="{FF25A8B0-907D-41F1-AA31-561E330B2F16}">
      <dgm:prSet/>
      <dgm:spPr/>
      <dgm:t>
        <a:bodyPr/>
        <a:lstStyle/>
        <a:p>
          <a:endParaRPr lang="es-ES"/>
        </a:p>
      </dgm:t>
    </dgm:pt>
    <dgm:pt modelId="{892E2735-82D7-43D5-8A08-2082DFC6A24D}" type="sibTrans" cxnId="{FF25A8B0-907D-41F1-AA31-561E330B2F16}">
      <dgm:prSet/>
      <dgm:spPr/>
      <dgm:t>
        <a:bodyPr/>
        <a:lstStyle/>
        <a:p>
          <a:endParaRPr lang="es-ES"/>
        </a:p>
      </dgm:t>
    </dgm:pt>
    <dgm:pt modelId="{F96B5526-2AE6-4E62-8411-47201A845C98}">
      <dgm:prSet/>
      <dgm:spPr/>
      <dgm:t>
        <a:bodyPr/>
        <a:lstStyle/>
        <a:p>
          <a:pPr rtl="0"/>
          <a:r>
            <a:rPr lang="es-ES" dirty="0" smtClean="0"/>
            <a:t>V. Declaración Universal de los Derechos Humanos 1948 </a:t>
          </a:r>
          <a:endParaRPr lang="es-ES" dirty="0"/>
        </a:p>
      </dgm:t>
    </dgm:pt>
    <dgm:pt modelId="{00C75FB6-39FA-484A-83AF-F0DCD8294873}" type="parTrans" cxnId="{5E7AE2EC-556F-4224-8755-403873C31884}">
      <dgm:prSet/>
      <dgm:spPr/>
      <dgm:t>
        <a:bodyPr/>
        <a:lstStyle/>
        <a:p>
          <a:endParaRPr lang="es-ES"/>
        </a:p>
      </dgm:t>
    </dgm:pt>
    <dgm:pt modelId="{9FB1453E-8376-4035-9696-2CBF6B8E0152}" type="sibTrans" cxnId="{5E7AE2EC-556F-4224-8755-403873C31884}">
      <dgm:prSet/>
      <dgm:spPr/>
      <dgm:t>
        <a:bodyPr/>
        <a:lstStyle/>
        <a:p>
          <a:endParaRPr lang="es-ES"/>
        </a:p>
      </dgm:t>
    </dgm:pt>
    <dgm:pt modelId="{E7514F8C-F9C9-412E-9AB9-12DDAC55FD9C}">
      <dgm:prSet/>
      <dgm:spPr/>
      <dgm:t>
        <a:bodyPr/>
        <a:lstStyle/>
        <a:p>
          <a:pPr rtl="0"/>
          <a:r>
            <a:rPr lang="es-ES" dirty="0" smtClean="0"/>
            <a:t>VI. Convención Americana de Derechos Humanos/ Pacto de San José 1969</a:t>
          </a:r>
          <a:endParaRPr lang="es-ES" dirty="0"/>
        </a:p>
      </dgm:t>
    </dgm:pt>
    <dgm:pt modelId="{AA0CE48E-2270-4027-946C-4D016A98994B}" type="parTrans" cxnId="{264E0F86-6AE6-472E-BB96-B79A2BD12142}">
      <dgm:prSet/>
      <dgm:spPr/>
      <dgm:t>
        <a:bodyPr/>
        <a:lstStyle/>
        <a:p>
          <a:endParaRPr lang="es-ES"/>
        </a:p>
      </dgm:t>
    </dgm:pt>
    <dgm:pt modelId="{98120DC9-DC13-49EE-8C9F-0519D32A619D}" type="sibTrans" cxnId="{264E0F86-6AE6-472E-BB96-B79A2BD12142}">
      <dgm:prSet/>
      <dgm:spPr/>
      <dgm:t>
        <a:bodyPr/>
        <a:lstStyle/>
        <a:p>
          <a:endParaRPr lang="es-ES"/>
        </a:p>
      </dgm:t>
    </dgm:pt>
    <dgm:pt modelId="{E6E30030-3C09-4F54-8AE5-9C5095772DD1}" type="pres">
      <dgm:prSet presAssocID="{22EBEE2E-00B1-417C-9C26-1F1A1DC48F9B}" presName="linear" presStyleCnt="0">
        <dgm:presLayoutVars>
          <dgm:animLvl val="lvl"/>
          <dgm:resizeHandles val="exact"/>
        </dgm:presLayoutVars>
      </dgm:prSet>
      <dgm:spPr/>
      <dgm:t>
        <a:bodyPr/>
        <a:lstStyle/>
        <a:p>
          <a:endParaRPr lang="es-MX"/>
        </a:p>
      </dgm:t>
    </dgm:pt>
    <dgm:pt modelId="{D9098BD4-870E-41DC-BACC-5EC0E262D5F6}" type="pres">
      <dgm:prSet presAssocID="{9CE2DD0C-874E-4BCF-B235-9AF9A3BA113C}" presName="parentText" presStyleLbl="node1" presStyleIdx="0" presStyleCnt="6">
        <dgm:presLayoutVars>
          <dgm:chMax val="0"/>
          <dgm:bulletEnabled val="1"/>
        </dgm:presLayoutVars>
      </dgm:prSet>
      <dgm:spPr/>
      <dgm:t>
        <a:bodyPr/>
        <a:lstStyle/>
        <a:p>
          <a:endParaRPr lang="es-MX"/>
        </a:p>
      </dgm:t>
    </dgm:pt>
    <dgm:pt modelId="{0E6691B4-9270-4365-A607-A9FCA893AE0B}" type="pres">
      <dgm:prSet presAssocID="{A8C206D4-FEAD-46B2-BE07-CFA25942A42B}" presName="spacer" presStyleCnt="0"/>
      <dgm:spPr/>
      <dgm:t>
        <a:bodyPr/>
        <a:lstStyle/>
        <a:p>
          <a:endParaRPr lang="es-MX"/>
        </a:p>
      </dgm:t>
    </dgm:pt>
    <dgm:pt modelId="{D7CDA026-FCC0-45F1-80A3-53ED1A458A4D}" type="pres">
      <dgm:prSet presAssocID="{6DF3D2B4-2FBE-4194-BAC0-ADD35AE78AB7}" presName="parentText" presStyleLbl="node1" presStyleIdx="1" presStyleCnt="6">
        <dgm:presLayoutVars>
          <dgm:chMax val="0"/>
          <dgm:bulletEnabled val="1"/>
        </dgm:presLayoutVars>
      </dgm:prSet>
      <dgm:spPr/>
      <dgm:t>
        <a:bodyPr/>
        <a:lstStyle/>
        <a:p>
          <a:endParaRPr lang="es-MX"/>
        </a:p>
      </dgm:t>
    </dgm:pt>
    <dgm:pt modelId="{D4B82278-A66C-4B00-9540-45F97C3A26F1}" type="pres">
      <dgm:prSet presAssocID="{35929A78-0955-45C3-A764-B6C3DEE120CF}" presName="spacer" presStyleCnt="0"/>
      <dgm:spPr/>
      <dgm:t>
        <a:bodyPr/>
        <a:lstStyle/>
        <a:p>
          <a:endParaRPr lang="es-MX"/>
        </a:p>
      </dgm:t>
    </dgm:pt>
    <dgm:pt modelId="{31199E86-C126-45D9-B0A2-0E514439BF71}" type="pres">
      <dgm:prSet presAssocID="{F934C0F8-2AF1-4B19-A8C3-D73BFB196342}" presName="parentText" presStyleLbl="node1" presStyleIdx="2" presStyleCnt="6">
        <dgm:presLayoutVars>
          <dgm:chMax val="0"/>
          <dgm:bulletEnabled val="1"/>
        </dgm:presLayoutVars>
      </dgm:prSet>
      <dgm:spPr/>
      <dgm:t>
        <a:bodyPr/>
        <a:lstStyle/>
        <a:p>
          <a:endParaRPr lang="es-MX"/>
        </a:p>
      </dgm:t>
    </dgm:pt>
    <dgm:pt modelId="{56F3E0A5-439C-4564-80AB-950DE8FDA111}" type="pres">
      <dgm:prSet presAssocID="{81A95E91-B879-4163-9253-976AC02F2602}" presName="spacer" presStyleCnt="0"/>
      <dgm:spPr/>
      <dgm:t>
        <a:bodyPr/>
        <a:lstStyle/>
        <a:p>
          <a:endParaRPr lang="es-MX"/>
        </a:p>
      </dgm:t>
    </dgm:pt>
    <dgm:pt modelId="{674CCF61-9ECD-4B2B-A940-76520EBD77B4}" type="pres">
      <dgm:prSet presAssocID="{0256C1EB-6839-44E3-A457-1C58BE08EE5C}" presName="parentText" presStyleLbl="node1" presStyleIdx="3" presStyleCnt="6">
        <dgm:presLayoutVars>
          <dgm:chMax val="0"/>
          <dgm:bulletEnabled val="1"/>
        </dgm:presLayoutVars>
      </dgm:prSet>
      <dgm:spPr/>
      <dgm:t>
        <a:bodyPr/>
        <a:lstStyle/>
        <a:p>
          <a:endParaRPr lang="es-MX"/>
        </a:p>
      </dgm:t>
    </dgm:pt>
    <dgm:pt modelId="{C937DD2F-3472-482D-8DA1-6A5E7DBD8AA3}" type="pres">
      <dgm:prSet presAssocID="{892E2735-82D7-43D5-8A08-2082DFC6A24D}" presName="spacer" presStyleCnt="0"/>
      <dgm:spPr/>
      <dgm:t>
        <a:bodyPr/>
        <a:lstStyle/>
        <a:p>
          <a:endParaRPr lang="es-MX"/>
        </a:p>
      </dgm:t>
    </dgm:pt>
    <dgm:pt modelId="{52E0A369-877E-436B-A3F0-7490D6528B7A}" type="pres">
      <dgm:prSet presAssocID="{F96B5526-2AE6-4E62-8411-47201A845C98}" presName="parentText" presStyleLbl="node1" presStyleIdx="4" presStyleCnt="6">
        <dgm:presLayoutVars>
          <dgm:chMax val="0"/>
          <dgm:bulletEnabled val="1"/>
        </dgm:presLayoutVars>
      </dgm:prSet>
      <dgm:spPr/>
      <dgm:t>
        <a:bodyPr/>
        <a:lstStyle/>
        <a:p>
          <a:endParaRPr lang="es-MX"/>
        </a:p>
      </dgm:t>
    </dgm:pt>
    <dgm:pt modelId="{19161D8F-6374-4FE0-B13F-0D59CB6CF3E5}" type="pres">
      <dgm:prSet presAssocID="{9FB1453E-8376-4035-9696-2CBF6B8E0152}" presName="spacer" presStyleCnt="0"/>
      <dgm:spPr/>
      <dgm:t>
        <a:bodyPr/>
        <a:lstStyle/>
        <a:p>
          <a:endParaRPr lang="es-MX"/>
        </a:p>
      </dgm:t>
    </dgm:pt>
    <dgm:pt modelId="{52EF5F75-B55B-45A0-B3E7-E5ABB07E31CF}" type="pres">
      <dgm:prSet presAssocID="{E7514F8C-F9C9-412E-9AB9-12DDAC55FD9C}" presName="parentText" presStyleLbl="node1" presStyleIdx="5" presStyleCnt="6">
        <dgm:presLayoutVars>
          <dgm:chMax val="0"/>
          <dgm:bulletEnabled val="1"/>
        </dgm:presLayoutVars>
      </dgm:prSet>
      <dgm:spPr/>
      <dgm:t>
        <a:bodyPr/>
        <a:lstStyle/>
        <a:p>
          <a:endParaRPr lang="es-MX"/>
        </a:p>
      </dgm:t>
    </dgm:pt>
  </dgm:ptLst>
  <dgm:cxnLst>
    <dgm:cxn modelId="{BC29C30C-BA18-463F-954E-ED1678544CAF}" srcId="{22EBEE2E-00B1-417C-9C26-1F1A1DC48F9B}" destId="{F934C0F8-2AF1-4B19-A8C3-D73BFB196342}" srcOrd="2" destOrd="0" parTransId="{A2C30105-FA74-4558-AC38-F9286BCD2395}" sibTransId="{81A95E91-B879-4163-9253-976AC02F2602}"/>
    <dgm:cxn modelId="{DC77D98A-D4E7-4CFF-88AE-356BE0D5B647}" type="presOf" srcId="{6DF3D2B4-2FBE-4194-BAC0-ADD35AE78AB7}" destId="{D7CDA026-FCC0-45F1-80A3-53ED1A458A4D}" srcOrd="0" destOrd="0" presId="urn:microsoft.com/office/officeart/2005/8/layout/vList2"/>
    <dgm:cxn modelId="{FF25A8B0-907D-41F1-AA31-561E330B2F16}" srcId="{22EBEE2E-00B1-417C-9C26-1F1A1DC48F9B}" destId="{0256C1EB-6839-44E3-A457-1C58BE08EE5C}" srcOrd="3" destOrd="0" parTransId="{7CA216BF-FEB0-4A05-99B6-0F118E6F025C}" sibTransId="{892E2735-82D7-43D5-8A08-2082DFC6A24D}"/>
    <dgm:cxn modelId="{67D304B7-F302-44F1-95AD-3C0B105774D7}" type="presOf" srcId="{F934C0F8-2AF1-4B19-A8C3-D73BFB196342}" destId="{31199E86-C126-45D9-B0A2-0E514439BF71}" srcOrd="0" destOrd="0" presId="urn:microsoft.com/office/officeart/2005/8/layout/vList2"/>
    <dgm:cxn modelId="{B3E22772-B8E1-45D4-9878-AC56BFDA95E9}" type="presOf" srcId="{22EBEE2E-00B1-417C-9C26-1F1A1DC48F9B}" destId="{E6E30030-3C09-4F54-8AE5-9C5095772DD1}" srcOrd="0" destOrd="0" presId="urn:microsoft.com/office/officeart/2005/8/layout/vList2"/>
    <dgm:cxn modelId="{F0F56053-C191-479E-8BB5-332157FB804C}" srcId="{22EBEE2E-00B1-417C-9C26-1F1A1DC48F9B}" destId="{6DF3D2B4-2FBE-4194-BAC0-ADD35AE78AB7}" srcOrd="1" destOrd="0" parTransId="{595E97DB-0206-4E48-8EE8-F7672CA73420}" sibTransId="{35929A78-0955-45C3-A764-B6C3DEE120CF}"/>
    <dgm:cxn modelId="{264E0F86-6AE6-472E-BB96-B79A2BD12142}" srcId="{22EBEE2E-00B1-417C-9C26-1F1A1DC48F9B}" destId="{E7514F8C-F9C9-412E-9AB9-12DDAC55FD9C}" srcOrd="5" destOrd="0" parTransId="{AA0CE48E-2270-4027-946C-4D016A98994B}" sibTransId="{98120DC9-DC13-49EE-8C9F-0519D32A619D}"/>
    <dgm:cxn modelId="{52E7617D-53E7-49F3-8716-A99AF516EF5A}" type="presOf" srcId="{F96B5526-2AE6-4E62-8411-47201A845C98}" destId="{52E0A369-877E-436B-A3F0-7490D6528B7A}" srcOrd="0" destOrd="0" presId="urn:microsoft.com/office/officeart/2005/8/layout/vList2"/>
    <dgm:cxn modelId="{D8DC4EAC-EBE8-4D98-A8C6-4B771304D7D5}" type="presOf" srcId="{9CE2DD0C-874E-4BCF-B235-9AF9A3BA113C}" destId="{D9098BD4-870E-41DC-BACC-5EC0E262D5F6}" srcOrd="0" destOrd="0" presId="urn:microsoft.com/office/officeart/2005/8/layout/vList2"/>
    <dgm:cxn modelId="{F6454C44-0E3F-427C-A54D-45FA15C887C0}" type="presOf" srcId="{0256C1EB-6839-44E3-A457-1C58BE08EE5C}" destId="{674CCF61-9ECD-4B2B-A940-76520EBD77B4}" srcOrd="0" destOrd="0" presId="urn:microsoft.com/office/officeart/2005/8/layout/vList2"/>
    <dgm:cxn modelId="{86598441-01FE-49A5-B2B6-AF7D62A0BF34}" type="presOf" srcId="{E7514F8C-F9C9-412E-9AB9-12DDAC55FD9C}" destId="{52EF5F75-B55B-45A0-B3E7-E5ABB07E31CF}" srcOrd="0" destOrd="0" presId="urn:microsoft.com/office/officeart/2005/8/layout/vList2"/>
    <dgm:cxn modelId="{5E7AE2EC-556F-4224-8755-403873C31884}" srcId="{22EBEE2E-00B1-417C-9C26-1F1A1DC48F9B}" destId="{F96B5526-2AE6-4E62-8411-47201A845C98}" srcOrd="4" destOrd="0" parTransId="{00C75FB6-39FA-484A-83AF-F0DCD8294873}" sibTransId="{9FB1453E-8376-4035-9696-2CBF6B8E0152}"/>
    <dgm:cxn modelId="{0A7AEC0E-5ECE-45E3-88C2-DF2FDDA5C9B8}" srcId="{22EBEE2E-00B1-417C-9C26-1F1A1DC48F9B}" destId="{9CE2DD0C-874E-4BCF-B235-9AF9A3BA113C}" srcOrd="0" destOrd="0" parTransId="{640D1B95-92D5-4BE8-B802-72BB1C8E83B1}" sibTransId="{A8C206D4-FEAD-46B2-BE07-CFA25942A42B}"/>
    <dgm:cxn modelId="{E5F42CDB-1B26-46B7-BA3A-814E2F9E2553}" type="presParOf" srcId="{E6E30030-3C09-4F54-8AE5-9C5095772DD1}" destId="{D9098BD4-870E-41DC-BACC-5EC0E262D5F6}" srcOrd="0" destOrd="0" presId="urn:microsoft.com/office/officeart/2005/8/layout/vList2"/>
    <dgm:cxn modelId="{D5C35E65-8C2B-4D91-A5F2-43FF91A87237}" type="presParOf" srcId="{E6E30030-3C09-4F54-8AE5-9C5095772DD1}" destId="{0E6691B4-9270-4365-A607-A9FCA893AE0B}" srcOrd="1" destOrd="0" presId="urn:microsoft.com/office/officeart/2005/8/layout/vList2"/>
    <dgm:cxn modelId="{BF293AF1-D11F-4931-918F-426E64B09548}" type="presParOf" srcId="{E6E30030-3C09-4F54-8AE5-9C5095772DD1}" destId="{D7CDA026-FCC0-45F1-80A3-53ED1A458A4D}" srcOrd="2" destOrd="0" presId="urn:microsoft.com/office/officeart/2005/8/layout/vList2"/>
    <dgm:cxn modelId="{A8E1D135-EAA3-4F6A-927F-F5FF82041421}" type="presParOf" srcId="{E6E30030-3C09-4F54-8AE5-9C5095772DD1}" destId="{D4B82278-A66C-4B00-9540-45F97C3A26F1}" srcOrd="3" destOrd="0" presId="urn:microsoft.com/office/officeart/2005/8/layout/vList2"/>
    <dgm:cxn modelId="{F6D3042D-086A-4182-9204-FF75289CA7A3}" type="presParOf" srcId="{E6E30030-3C09-4F54-8AE5-9C5095772DD1}" destId="{31199E86-C126-45D9-B0A2-0E514439BF71}" srcOrd="4" destOrd="0" presId="urn:microsoft.com/office/officeart/2005/8/layout/vList2"/>
    <dgm:cxn modelId="{960F3BDE-184D-426A-A105-B334F1ADA9C4}" type="presParOf" srcId="{E6E30030-3C09-4F54-8AE5-9C5095772DD1}" destId="{56F3E0A5-439C-4564-80AB-950DE8FDA111}" srcOrd="5" destOrd="0" presId="urn:microsoft.com/office/officeart/2005/8/layout/vList2"/>
    <dgm:cxn modelId="{94EA716E-37DD-4262-8568-D5FB5532F77E}" type="presParOf" srcId="{E6E30030-3C09-4F54-8AE5-9C5095772DD1}" destId="{674CCF61-9ECD-4B2B-A940-76520EBD77B4}" srcOrd="6" destOrd="0" presId="urn:microsoft.com/office/officeart/2005/8/layout/vList2"/>
    <dgm:cxn modelId="{149177C0-F7E1-463A-84BC-6C10A6CBBA87}" type="presParOf" srcId="{E6E30030-3C09-4F54-8AE5-9C5095772DD1}" destId="{C937DD2F-3472-482D-8DA1-6A5E7DBD8AA3}" srcOrd="7" destOrd="0" presId="urn:microsoft.com/office/officeart/2005/8/layout/vList2"/>
    <dgm:cxn modelId="{482E8042-0730-404E-A9CA-7A6557562B3D}" type="presParOf" srcId="{E6E30030-3C09-4F54-8AE5-9C5095772DD1}" destId="{52E0A369-877E-436B-A3F0-7490D6528B7A}" srcOrd="8" destOrd="0" presId="urn:microsoft.com/office/officeart/2005/8/layout/vList2"/>
    <dgm:cxn modelId="{7CCCFB84-207C-46D8-A9B6-F03AA7417223}" type="presParOf" srcId="{E6E30030-3C09-4F54-8AE5-9C5095772DD1}" destId="{19161D8F-6374-4FE0-B13F-0D59CB6CF3E5}" srcOrd="9" destOrd="0" presId="urn:microsoft.com/office/officeart/2005/8/layout/vList2"/>
    <dgm:cxn modelId="{ED48F72E-81FA-4325-982E-54F768C7284D}" type="presParOf" srcId="{E6E30030-3C09-4F54-8AE5-9C5095772DD1}" destId="{52EF5F75-B55B-45A0-B3E7-E5ABB07E31CF}" srcOrd="1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b="1" dirty="0" smtClean="0"/>
            <a:t>PARTES DE LA CONSTITUCIÓN</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4E4D6883-942C-4D17-BCA5-D44FE7319101}" type="presOf" srcId="{7C543D93-E078-496C-90F2-F77CDC37B0AD}" destId="{9C59F131-D2A8-41F8-AF4C-84C65479A909}" srcOrd="0" destOrd="0" presId="urn:microsoft.com/office/officeart/2005/8/layout/vList2"/>
    <dgm:cxn modelId="{7E1F8C52-74F4-4B81-B131-C60FB20A2E1B}" type="presOf" srcId="{58D00092-1725-4656-BABA-57825928372C}" destId="{D3A1DCEE-C67B-4BD7-9E0F-2B4CE59E8EC9}" srcOrd="0" destOrd="0" presId="urn:microsoft.com/office/officeart/2005/8/layout/vList2"/>
    <dgm:cxn modelId="{EAE32BB5-3329-4C7A-9A18-3E6E90826010}"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a:solidFill>
          <a:schemeClr val="accent3"/>
        </a:solidFill>
      </dgm:spPr>
      <dgm:t>
        <a:bodyPr/>
        <a:lstStyle/>
        <a:p>
          <a:pPr rtl="0"/>
          <a:r>
            <a:rPr lang="es-ES" dirty="0" smtClean="0"/>
            <a:t>Conceptos Básicos</a:t>
          </a:r>
        </a:p>
        <a:p>
          <a:pPr rtl="0"/>
          <a:r>
            <a:rPr lang="es-ES" dirty="0" smtClean="0"/>
            <a:t>DERECHO</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49E150A1-BD0F-447F-BF25-A1D3E9FAE5BB}" type="presOf" srcId="{DD5C0E6E-A9B7-4D18-807E-9954FA071816}" destId="{8D7F1E6B-733B-4313-9CAD-4434703D2AD3}" srcOrd="0" destOrd="0" presId="urn:microsoft.com/office/officeart/2005/8/layout/vList2"/>
    <dgm:cxn modelId="{29780CC7-0A1B-4E4C-B28D-6FD8B015BD6B}"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A3EE9CD1-219D-4C5D-AB61-DCEDA71AF6AA}" type="presParOf" srcId="{F1F8CDC1-D772-4B34-8FBA-0F152D2C87A1}" destId="{8D7F1E6B-733B-4313-9CAD-4434703D2A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8CEC30C6-0F21-44B2-BAD4-EC30236E5417}">
      <dgm:prSet phldrT="[Texto]"/>
      <dgm:spPr/>
      <dgm:t>
        <a:bodyPr/>
        <a:lstStyle/>
        <a:p>
          <a:r>
            <a:rPr lang="es-MX" dirty="0" smtClean="0"/>
            <a:t>DOGMÁTICA</a:t>
          </a:r>
          <a:endParaRPr lang="es-ES" dirty="0"/>
        </a:p>
      </dgm:t>
    </dgm:pt>
    <dgm:pt modelId="{70A34B03-E1DD-41B0-A0EF-3947911A9268}" type="parTrans" cxnId="{9C1351D5-C1F7-4EB1-848B-DA687277A3BC}">
      <dgm:prSet/>
      <dgm:spPr/>
      <dgm:t>
        <a:bodyPr/>
        <a:lstStyle/>
        <a:p>
          <a:endParaRPr lang="es-ES"/>
        </a:p>
      </dgm:t>
    </dgm:pt>
    <dgm:pt modelId="{DD33F63D-CA8E-4DA0-8E09-D5E80BD6CA5E}" type="sibTrans" cxnId="{9C1351D5-C1F7-4EB1-848B-DA687277A3BC}">
      <dgm:prSet/>
      <dgm:spPr/>
      <dgm:t>
        <a:bodyPr/>
        <a:lstStyle/>
        <a:p>
          <a:endParaRPr lang="es-ES"/>
        </a:p>
      </dgm:t>
    </dgm:pt>
    <dgm:pt modelId="{27C1DC5C-8377-4DB3-BBCF-42ED4049932A}">
      <dgm:prSet phldrT="[Texto]"/>
      <dgm:spPr/>
      <dgm:t>
        <a:bodyPr/>
        <a:lstStyle/>
        <a:p>
          <a:r>
            <a:rPr lang="es-MX" dirty="0" smtClean="0"/>
            <a:t>ORGÁNICA</a:t>
          </a:r>
          <a:endParaRPr lang="es-ES" dirty="0"/>
        </a:p>
      </dgm:t>
    </dgm:pt>
    <dgm:pt modelId="{E4F29309-8533-4FB5-8C98-7581353A6ACF}" type="parTrans" cxnId="{3BADDA30-32A5-4441-9DD4-9F1E57D42774}">
      <dgm:prSet/>
      <dgm:spPr/>
      <dgm:t>
        <a:bodyPr/>
        <a:lstStyle/>
        <a:p>
          <a:endParaRPr lang="es-MX"/>
        </a:p>
      </dgm:t>
    </dgm:pt>
    <dgm:pt modelId="{7C8D5A99-E0FF-4AC8-9054-41CEA3DC26BC}" type="sibTrans" cxnId="{3BADDA30-32A5-4441-9DD4-9F1E57D42774}">
      <dgm:prSet/>
      <dgm:spPr/>
      <dgm:t>
        <a:bodyPr/>
        <a:lstStyle/>
        <a:p>
          <a:endParaRPr lang="es-MX"/>
        </a:p>
      </dgm:t>
    </dgm:pt>
    <dgm:pt modelId="{93FC21FF-013C-45CD-8522-B47B0AD921C0}">
      <dgm:prSet phldrT="[Texto]"/>
      <dgm:spPr/>
      <dgm:t>
        <a:bodyPr/>
        <a:lstStyle/>
        <a:p>
          <a:r>
            <a:rPr lang="es-MX" dirty="0" smtClean="0"/>
            <a:t>PROGRAMÁTICA</a:t>
          </a:r>
          <a:endParaRPr lang="es-ES" dirty="0"/>
        </a:p>
      </dgm:t>
    </dgm:pt>
    <dgm:pt modelId="{AEB44703-35BC-472F-957A-4EF420B9A3AD}" type="parTrans" cxnId="{7DE97B10-B759-40A4-BE16-B8BB3173BAC0}">
      <dgm:prSet/>
      <dgm:spPr/>
      <dgm:t>
        <a:bodyPr/>
        <a:lstStyle/>
        <a:p>
          <a:endParaRPr lang="es-MX"/>
        </a:p>
      </dgm:t>
    </dgm:pt>
    <dgm:pt modelId="{5BA4398F-E3C1-411C-B8F1-08ADBBFA6A78}" type="sibTrans" cxnId="{7DE97B10-B759-40A4-BE16-B8BB3173BAC0}">
      <dgm:prSet/>
      <dgm:spPr/>
      <dgm:t>
        <a:bodyPr/>
        <a:lstStyle/>
        <a:p>
          <a:endParaRPr lang="es-MX"/>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4F27788D-6C72-4360-92A0-B25DB5DB0535}" type="pres">
      <dgm:prSet presAssocID="{8CEC30C6-0F21-44B2-BAD4-EC30236E5417}" presName="linNode" presStyleCnt="0"/>
      <dgm:spPr/>
    </dgm:pt>
    <dgm:pt modelId="{3A50D178-5E88-4708-B6CF-41F3837331F4}" type="pres">
      <dgm:prSet presAssocID="{8CEC30C6-0F21-44B2-BAD4-EC30236E5417}" presName="parentText" presStyleLbl="node1" presStyleIdx="0" presStyleCnt="3">
        <dgm:presLayoutVars>
          <dgm:chMax val="1"/>
          <dgm:bulletEnabled val="1"/>
        </dgm:presLayoutVars>
      </dgm:prSet>
      <dgm:spPr/>
      <dgm:t>
        <a:bodyPr/>
        <a:lstStyle/>
        <a:p>
          <a:endParaRPr lang="es-MX"/>
        </a:p>
      </dgm:t>
    </dgm:pt>
    <dgm:pt modelId="{D02D9473-8D0C-43E3-98F8-3757DE0C97C4}" type="pres">
      <dgm:prSet presAssocID="{DD33F63D-CA8E-4DA0-8E09-D5E80BD6CA5E}" presName="sp" presStyleCnt="0"/>
      <dgm:spPr/>
    </dgm:pt>
    <dgm:pt modelId="{37A77291-A3AD-41D1-8F4D-9393E2F1F3D0}" type="pres">
      <dgm:prSet presAssocID="{27C1DC5C-8377-4DB3-BBCF-42ED4049932A}" presName="linNode" presStyleCnt="0"/>
      <dgm:spPr/>
    </dgm:pt>
    <dgm:pt modelId="{2DEDB7E8-A7D5-4A1C-A8FA-E4DC1049F30D}" type="pres">
      <dgm:prSet presAssocID="{27C1DC5C-8377-4DB3-BBCF-42ED4049932A}" presName="parentText" presStyleLbl="node1" presStyleIdx="1" presStyleCnt="3">
        <dgm:presLayoutVars>
          <dgm:chMax val="1"/>
          <dgm:bulletEnabled val="1"/>
        </dgm:presLayoutVars>
      </dgm:prSet>
      <dgm:spPr/>
      <dgm:t>
        <a:bodyPr/>
        <a:lstStyle/>
        <a:p>
          <a:endParaRPr lang="es-MX"/>
        </a:p>
      </dgm:t>
    </dgm:pt>
    <dgm:pt modelId="{2AEBA81E-F69B-4296-A3A9-5671C7AA23FE}" type="pres">
      <dgm:prSet presAssocID="{7C8D5A99-E0FF-4AC8-9054-41CEA3DC26BC}" presName="sp" presStyleCnt="0"/>
      <dgm:spPr/>
    </dgm:pt>
    <dgm:pt modelId="{94C46676-C27D-48CA-BF55-ADCC6A80A317}" type="pres">
      <dgm:prSet presAssocID="{93FC21FF-013C-45CD-8522-B47B0AD921C0}" presName="linNode" presStyleCnt="0"/>
      <dgm:spPr/>
    </dgm:pt>
    <dgm:pt modelId="{830A1279-D122-4715-AB25-D129FB58A445}" type="pres">
      <dgm:prSet presAssocID="{93FC21FF-013C-45CD-8522-B47B0AD921C0}" presName="parentText" presStyleLbl="node1" presStyleIdx="2" presStyleCnt="3">
        <dgm:presLayoutVars>
          <dgm:chMax val="1"/>
          <dgm:bulletEnabled val="1"/>
        </dgm:presLayoutVars>
      </dgm:prSet>
      <dgm:spPr/>
      <dgm:t>
        <a:bodyPr/>
        <a:lstStyle/>
        <a:p>
          <a:endParaRPr lang="es-MX"/>
        </a:p>
      </dgm:t>
    </dgm:pt>
  </dgm:ptLst>
  <dgm:cxnLst>
    <dgm:cxn modelId="{8CE1508B-CF5D-4891-BB2D-B84ADA13C73B}" type="presOf" srcId="{27C1DC5C-8377-4DB3-BBCF-42ED4049932A}" destId="{2DEDB7E8-A7D5-4A1C-A8FA-E4DC1049F30D}" srcOrd="0" destOrd="0" presId="urn:microsoft.com/office/officeart/2005/8/layout/vList5"/>
    <dgm:cxn modelId="{9C1351D5-C1F7-4EB1-848B-DA687277A3BC}" srcId="{9E539E4A-F04F-4E3B-AA29-D0248A056CD9}" destId="{8CEC30C6-0F21-44B2-BAD4-EC30236E5417}" srcOrd="0" destOrd="0" parTransId="{70A34B03-E1DD-41B0-A0EF-3947911A9268}" sibTransId="{DD33F63D-CA8E-4DA0-8E09-D5E80BD6CA5E}"/>
    <dgm:cxn modelId="{3BADDA30-32A5-4441-9DD4-9F1E57D42774}" srcId="{9E539E4A-F04F-4E3B-AA29-D0248A056CD9}" destId="{27C1DC5C-8377-4DB3-BBCF-42ED4049932A}" srcOrd="1" destOrd="0" parTransId="{E4F29309-8533-4FB5-8C98-7581353A6ACF}" sibTransId="{7C8D5A99-E0FF-4AC8-9054-41CEA3DC26BC}"/>
    <dgm:cxn modelId="{7DE97B10-B759-40A4-BE16-B8BB3173BAC0}" srcId="{9E539E4A-F04F-4E3B-AA29-D0248A056CD9}" destId="{93FC21FF-013C-45CD-8522-B47B0AD921C0}" srcOrd="2" destOrd="0" parTransId="{AEB44703-35BC-472F-957A-4EF420B9A3AD}" sibTransId="{5BA4398F-E3C1-411C-B8F1-08ADBBFA6A78}"/>
    <dgm:cxn modelId="{4810F7AB-B313-4546-B10B-C326812CF4B2}" type="presOf" srcId="{8CEC30C6-0F21-44B2-BAD4-EC30236E5417}" destId="{3A50D178-5E88-4708-B6CF-41F3837331F4}" srcOrd="0" destOrd="0" presId="urn:microsoft.com/office/officeart/2005/8/layout/vList5"/>
    <dgm:cxn modelId="{A6E7A734-5108-4914-893F-752D22DE353C}" type="presOf" srcId="{93FC21FF-013C-45CD-8522-B47B0AD921C0}" destId="{830A1279-D122-4715-AB25-D129FB58A445}" srcOrd="0" destOrd="0" presId="urn:microsoft.com/office/officeart/2005/8/layout/vList5"/>
    <dgm:cxn modelId="{68E58EBF-A791-48F0-9D94-13D49C1F8FD2}" type="presOf" srcId="{9E539E4A-F04F-4E3B-AA29-D0248A056CD9}" destId="{FF1DA70B-0F72-4858-94CB-CBACBC93528E}" srcOrd="0" destOrd="0" presId="urn:microsoft.com/office/officeart/2005/8/layout/vList5"/>
    <dgm:cxn modelId="{5B0DD200-E567-42F5-82B4-448256407B72}" type="presParOf" srcId="{FF1DA70B-0F72-4858-94CB-CBACBC93528E}" destId="{4F27788D-6C72-4360-92A0-B25DB5DB0535}" srcOrd="0" destOrd="0" presId="urn:microsoft.com/office/officeart/2005/8/layout/vList5"/>
    <dgm:cxn modelId="{17584DBF-A88A-4AB8-A1E6-EF3C0A771C76}" type="presParOf" srcId="{4F27788D-6C72-4360-92A0-B25DB5DB0535}" destId="{3A50D178-5E88-4708-B6CF-41F3837331F4}" srcOrd="0" destOrd="0" presId="urn:microsoft.com/office/officeart/2005/8/layout/vList5"/>
    <dgm:cxn modelId="{4B1B5060-3893-4E57-ACF6-F7BF9EA0FD56}" type="presParOf" srcId="{FF1DA70B-0F72-4858-94CB-CBACBC93528E}" destId="{D02D9473-8D0C-43E3-98F8-3757DE0C97C4}" srcOrd="1" destOrd="0" presId="urn:microsoft.com/office/officeart/2005/8/layout/vList5"/>
    <dgm:cxn modelId="{1EBD5682-933E-470A-BF20-800CB8BDEE9B}" type="presParOf" srcId="{FF1DA70B-0F72-4858-94CB-CBACBC93528E}" destId="{37A77291-A3AD-41D1-8F4D-9393E2F1F3D0}" srcOrd="2" destOrd="0" presId="urn:microsoft.com/office/officeart/2005/8/layout/vList5"/>
    <dgm:cxn modelId="{E54EEDCA-E50B-4623-B38E-5A43065BC33B}" type="presParOf" srcId="{37A77291-A3AD-41D1-8F4D-9393E2F1F3D0}" destId="{2DEDB7E8-A7D5-4A1C-A8FA-E4DC1049F30D}" srcOrd="0" destOrd="0" presId="urn:microsoft.com/office/officeart/2005/8/layout/vList5"/>
    <dgm:cxn modelId="{6B684865-B323-4EB0-864E-FCE578548A2B}" type="presParOf" srcId="{FF1DA70B-0F72-4858-94CB-CBACBC93528E}" destId="{2AEBA81E-F69B-4296-A3A9-5671C7AA23FE}" srcOrd="3" destOrd="0" presId="urn:microsoft.com/office/officeart/2005/8/layout/vList5"/>
    <dgm:cxn modelId="{8F759656-79B8-4EF1-B35C-681F8A817F68}" type="presParOf" srcId="{FF1DA70B-0F72-4858-94CB-CBACBC93528E}" destId="{94C46676-C27D-48CA-BF55-ADCC6A80A317}" srcOrd="4" destOrd="0" presId="urn:microsoft.com/office/officeart/2005/8/layout/vList5"/>
    <dgm:cxn modelId="{C6F79D9D-9D8F-4606-A594-83C4275C6784}" type="presParOf" srcId="{94C46676-C27D-48CA-BF55-ADCC6A80A317}" destId="{830A1279-D122-4715-AB25-D129FB58A445}"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b="1" dirty="0" smtClean="0"/>
            <a:t>CLASIFICACIÓN DE LAS CONSTITUCIONES</a:t>
          </a:r>
        </a:p>
        <a:p>
          <a:pPr rtl="0"/>
          <a:r>
            <a:rPr lang="es-MX" b="1" dirty="0" smtClean="0"/>
            <a:t>Según su formulación jurídica</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5369B6B8-969E-4B87-BC11-9E147598A0AE}" type="presOf" srcId="{58D00092-1725-4656-BABA-57825928372C}" destId="{D3A1DCEE-C67B-4BD7-9E0F-2B4CE59E8EC9}" srcOrd="0" destOrd="0" presId="urn:microsoft.com/office/officeart/2005/8/layout/vList2"/>
    <dgm:cxn modelId="{86221FBA-6727-485D-9DAB-DF74F160AE81}" type="presOf" srcId="{7C543D93-E078-496C-90F2-F77CDC37B0AD}" destId="{9C59F131-D2A8-41F8-AF4C-84C65479A909}" srcOrd="0" destOrd="0" presId="urn:microsoft.com/office/officeart/2005/8/layout/vList2"/>
    <dgm:cxn modelId="{04B38DD3-D481-41B4-9175-645036B3435D}"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dgm:t>
        <a:bodyPr/>
        <a:lstStyle/>
        <a:p>
          <a:r>
            <a:rPr lang="es-MX" b="1" i="1" dirty="0" smtClean="0"/>
            <a:t>Constituciones escritas</a:t>
          </a:r>
          <a:r>
            <a:rPr lang="es-MX" dirty="0" smtClean="0"/>
            <a:t>.</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8CEC30C6-0F21-44B2-BAD4-EC30236E5417}">
      <dgm:prSet phldrT="[Texto]"/>
      <dgm:spPr/>
      <dgm:t>
        <a:bodyPr/>
        <a:lstStyle/>
        <a:p>
          <a:r>
            <a:rPr lang="es-MX" dirty="0" smtClean="0"/>
            <a:t>Son aquellas que se encuentran contenidas en un documento formal al cual se le da el carácter de supremo.</a:t>
          </a:r>
          <a:endParaRPr lang="es-ES" dirty="0"/>
        </a:p>
      </dgm:t>
    </dgm:pt>
    <dgm:pt modelId="{70A34B03-E1DD-41B0-A0EF-3947911A9268}" type="parTrans" cxnId="{9C1351D5-C1F7-4EB1-848B-DA687277A3BC}">
      <dgm:prSet/>
      <dgm:spPr/>
      <dgm:t>
        <a:bodyPr/>
        <a:lstStyle/>
        <a:p>
          <a:endParaRPr lang="es-ES"/>
        </a:p>
      </dgm:t>
    </dgm:pt>
    <dgm:pt modelId="{DD33F63D-CA8E-4DA0-8E09-D5E80BD6CA5E}" type="sibTrans" cxnId="{9C1351D5-C1F7-4EB1-848B-DA687277A3BC}">
      <dgm:prSet/>
      <dgm:spPr/>
      <dgm:t>
        <a:bodyPr/>
        <a:lstStyle/>
        <a:p>
          <a:endParaRPr lang="es-ES"/>
        </a:p>
      </dgm:t>
    </dgm:pt>
    <dgm:pt modelId="{DFF09663-B96F-445D-B681-7B58BEFC3E26}">
      <dgm:prSet phldrT="[Texto]"/>
      <dgm:spPr/>
      <dgm:t>
        <a:bodyPr/>
        <a:lstStyle/>
        <a:p>
          <a:r>
            <a:rPr lang="es-MX" b="1" i="1" dirty="0" smtClean="0"/>
            <a:t>Constituciones no escritas</a:t>
          </a:r>
          <a:r>
            <a:rPr lang="es-MX" dirty="0" smtClean="0"/>
            <a:t>. </a:t>
          </a:r>
          <a:endParaRPr lang="es-ES" dirty="0"/>
        </a:p>
      </dgm:t>
    </dgm:pt>
    <dgm:pt modelId="{75534EAB-DF00-422A-997E-C545F4A5BC38}" type="parTrans" cxnId="{7AF1C12A-871C-40C7-9536-45DA05EDDC6C}">
      <dgm:prSet/>
      <dgm:spPr/>
      <dgm:t>
        <a:bodyPr/>
        <a:lstStyle/>
        <a:p>
          <a:endParaRPr lang="es-ES"/>
        </a:p>
      </dgm:t>
    </dgm:pt>
    <dgm:pt modelId="{F5F862A7-6D0B-4D78-9141-9EA84B98E065}" type="sibTrans" cxnId="{7AF1C12A-871C-40C7-9536-45DA05EDDC6C}">
      <dgm:prSet/>
      <dgm:spPr/>
      <dgm:t>
        <a:bodyPr/>
        <a:lstStyle/>
        <a:p>
          <a:endParaRPr lang="es-ES"/>
        </a:p>
      </dgm:t>
    </dgm:pt>
    <dgm:pt modelId="{06428049-D540-4064-A181-AFACBB5B4630}">
      <dgm:prSet phldrT="[Texto]"/>
      <dgm:spPr/>
      <dgm:t>
        <a:bodyPr/>
        <a:lstStyle/>
        <a:p>
          <a:r>
            <a:rPr lang="es-MX" dirty="0" smtClean="0"/>
            <a:t>Estas tienen una estructura mucho más compleja, dependen en cierta medida de la costumbre, por esta razón se les ha llamado constituciones consuetudinarias </a:t>
          </a:r>
          <a:r>
            <a:rPr lang="es-MX" b="1" dirty="0" smtClean="0"/>
            <a:t>(es preferible usar el término no escritas porque no existe una ley fundamental enteramente consuetudinaria, ni en el caso paradigmático inglés)</a:t>
          </a:r>
          <a:r>
            <a:rPr lang="es-MX" dirty="0" smtClean="0"/>
            <a:t>, casi todos los pueblos tienen hoy día una constitución escrita, pero en el caso de Inglaterra a la constitución se le considera no escrita, en el sentido de dispersa, porque está integrada por una colección de documentos, por decisiones judiciales y por prácticas políticas generalmente reconocidas.</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2">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2" custLinFactNeighborY="0">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2">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2">
        <dgm:presLayoutVars>
          <dgm:bulletEnabled val="1"/>
        </dgm:presLayoutVars>
      </dgm:prSet>
      <dgm:spPr/>
      <dgm:t>
        <a:bodyPr/>
        <a:lstStyle/>
        <a:p>
          <a:endParaRPr lang="es-ES"/>
        </a:p>
      </dgm:t>
    </dgm:pt>
  </dgm:ptLst>
  <dgm:cxnLst>
    <dgm:cxn modelId="{345CCECF-F9E3-4DEE-8A6D-C522FAE687A9}" type="presOf" srcId="{06428049-D540-4064-A181-AFACBB5B4630}" destId="{B741EC5D-87B4-40DA-91F6-306701C5750A}" srcOrd="0" destOrd="0" presId="urn:microsoft.com/office/officeart/2005/8/layout/vList5"/>
    <dgm:cxn modelId="{C3655C3B-2916-475B-8BA6-86C06150B5C3}" srcId="{DFF09663-B96F-445D-B681-7B58BEFC3E26}" destId="{06428049-D540-4064-A181-AFACBB5B4630}" srcOrd="0" destOrd="0" parTransId="{E12427F4-287F-4DDC-A0E5-58C03E677868}" sibTransId="{777207FE-4A42-4031-A620-07F61962E770}"/>
    <dgm:cxn modelId="{8D36F01F-4BCA-4145-BAE1-A889C41BE7E5}" type="presOf" srcId="{DFF09663-B96F-445D-B681-7B58BEFC3E26}" destId="{E937EE70-F021-4EAA-AF39-0E1E4643E5D9}" srcOrd="0" destOrd="0" presId="urn:microsoft.com/office/officeart/2005/8/layout/vList5"/>
    <dgm:cxn modelId="{B83F52EF-B4B4-4F4C-A3CC-1E40DD433E98}" type="presOf" srcId="{9E539E4A-F04F-4E3B-AA29-D0248A056CD9}" destId="{FF1DA70B-0F72-4858-94CB-CBACBC93528E}" srcOrd="0" destOrd="0" presId="urn:microsoft.com/office/officeart/2005/8/layout/vList5"/>
    <dgm:cxn modelId="{5682D333-ED53-4494-90D0-FF3F85047EAC}" srcId="{9E539E4A-F04F-4E3B-AA29-D0248A056CD9}" destId="{5CEB750D-B110-4AD5-917B-3D4875034EAE}" srcOrd="0" destOrd="0" parTransId="{F5F4A730-C135-4C45-B4FD-DFA5775056F4}" sibTransId="{E4E942DE-8B6E-4CA0-9AF5-1642AC05E380}"/>
    <dgm:cxn modelId="{1768F037-A72D-40F8-BF8F-CAA302F02845}" type="presOf" srcId="{5CEB750D-B110-4AD5-917B-3D4875034EAE}" destId="{93BA6CC7-2218-44A3-ADD3-9999DBDD6734}" srcOrd="0" destOrd="0" presId="urn:microsoft.com/office/officeart/2005/8/layout/vList5"/>
    <dgm:cxn modelId="{7AF1C12A-871C-40C7-9536-45DA05EDDC6C}" srcId="{9E539E4A-F04F-4E3B-AA29-D0248A056CD9}" destId="{DFF09663-B96F-445D-B681-7B58BEFC3E26}" srcOrd="1" destOrd="0" parTransId="{75534EAB-DF00-422A-997E-C545F4A5BC38}" sibTransId="{F5F862A7-6D0B-4D78-9141-9EA84B98E065}"/>
    <dgm:cxn modelId="{9C1351D5-C1F7-4EB1-848B-DA687277A3BC}" srcId="{5CEB750D-B110-4AD5-917B-3D4875034EAE}" destId="{8CEC30C6-0F21-44B2-BAD4-EC30236E5417}" srcOrd="0" destOrd="0" parTransId="{70A34B03-E1DD-41B0-A0EF-3947911A9268}" sibTransId="{DD33F63D-CA8E-4DA0-8E09-D5E80BD6CA5E}"/>
    <dgm:cxn modelId="{F573EF2A-ACEC-4BF9-86F3-9F96A5D01E28}" type="presOf" srcId="{8CEC30C6-0F21-44B2-BAD4-EC30236E5417}" destId="{95C2193A-E465-409D-972A-89C0A71F74C0}" srcOrd="0" destOrd="0" presId="urn:microsoft.com/office/officeart/2005/8/layout/vList5"/>
    <dgm:cxn modelId="{AFEEAB6D-5158-4DD2-B858-06C442D6A3E7}" type="presParOf" srcId="{FF1DA70B-0F72-4858-94CB-CBACBC93528E}" destId="{01F80027-B69B-49C4-BB50-6E3B9B68BBE2}" srcOrd="0" destOrd="0" presId="urn:microsoft.com/office/officeart/2005/8/layout/vList5"/>
    <dgm:cxn modelId="{1C90D247-C80E-4768-B2FA-1842A92CF8DB}" type="presParOf" srcId="{01F80027-B69B-49C4-BB50-6E3B9B68BBE2}" destId="{93BA6CC7-2218-44A3-ADD3-9999DBDD6734}" srcOrd="0" destOrd="0" presId="urn:microsoft.com/office/officeart/2005/8/layout/vList5"/>
    <dgm:cxn modelId="{5AB94A81-D708-4788-9208-D5FBCA63E34B}" type="presParOf" srcId="{01F80027-B69B-49C4-BB50-6E3B9B68BBE2}" destId="{95C2193A-E465-409D-972A-89C0A71F74C0}" srcOrd="1" destOrd="0" presId="urn:microsoft.com/office/officeart/2005/8/layout/vList5"/>
    <dgm:cxn modelId="{41317D6B-2AA8-4844-A3E9-67A3EA04D221}" type="presParOf" srcId="{FF1DA70B-0F72-4858-94CB-CBACBC93528E}" destId="{7490DFB9-17A5-4A08-9BF7-A2BA34058B00}" srcOrd="1" destOrd="0" presId="urn:microsoft.com/office/officeart/2005/8/layout/vList5"/>
    <dgm:cxn modelId="{39E6F93E-6721-49C2-A4F6-1FA1BA8C06EF}" type="presParOf" srcId="{FF1DA70B-0F72-4858-94CB-CBACBC93528E}" destId="{734E795E-D7D6-4060-88CF-AECFFC030A4F}" srcOrd="2" destOrd="0" presId="urn:microsoft.com/office/officeart/2005/8/layout/vList5"/>
    <dgm:cxn modelId="{6829D901-B4A2-4B7E-8278-8F0591144C53}" type="presParOf" srcId="{734E795E-D7D6-4060-88CF-AECFFC030A4F}" destId="{E937EE70-F021-4EAA-AF39-0E1E4643E5D9}" srcOrd="0" destOrd="0" presId="urn:microsoft.com/office/officeart/2005/8/layout/vList5"/>
    <dgm:cxn modelId="{BC8A42E2-B543-49DB-9CFD-52A978A59A0D}" type="presParOf" srcId="{734E795E-D7D6-4060-88CF-AECFFC030A4F}" destId="{B741EC5D-87B4-40DA-91F6-306701C5750A}"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b="1" dirty="0" smtClean="0"/>
            <a:t>CLASIFICACIÓN DE LAS CONSTITUCIONES</a:t>
          </a:r>
        </a:p>
        <a:p>
          <a:pPr rtl="0"/>
          <a:r>
            <a:rPr lang="es-MX" b="1" dirty="0" smtClean="0"/>
            <a:t>Según su </a:t>
          </a:r>
          <a:r>
            <a:rPr lang="es-MX" b="1" dirty="0" err="1" smtClean="0"/>
            <a:t>reformabilidad</a:t>
          </a:r>
          <a:r>
            <a:rPr lang="es-MX" b="1" dirty="0" smtClean="0"/>
            <a:t>.</a:t>
          </a:r>
          <a:r>
            <a:rPr lang="es-MX" dirty="0" smtClean="0"/>
            <a:t> </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CF67B608-9E66-46A1-AFA8-CEF86FDFA661}" type="presOf" srcId="{7C543D93-E078-496C-90F2-F77CDC37B0AD}" destId="{9C59F131-D2A8-41F8-AF4C-84C65479A909}" srcOrd="0" destOrd="0" presId="urn:microsoft.com/office/officeart/2005/8/layout/vList2"/>
    <dgm:cxn modelId="{64C6F4CF-B518-4D24-9282-003FF305A2BD}" type="presOf" srcId="{58D00092-1725-4656-BABA-57825928372C}" destId="{D3A1DCEE-C67B-4BD7-9E0F-2B4CE59E8EC9}" srcOrd="0" destOrd="0" presId="urn:microsoft.com/office/officeart/2005/8/layout/vList2"/>
    <dgm:cxn modelId="{12CBE82E-77A2-4F6F-9C40-9A8887CD9E8D}"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dgm:t>
        <a:bodyPr/>
        <a:lstStyle/>
        <a:p>
          <a:r>
            <a:rPr lang="es-MX" b="1" i="1" dirty="0" smtClean="0"/>
            <a:t>Constituciones rígidas</a:t>
          </a:r>
          <a:r>
            <a:rPr lang="es-MX" dirty="0" smtClean="0"/>
            <a:t>.</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8CEC30C6-0F21-44B2-BAD4-EC30236E5417}">
      <dgm:prSet phldrT="[Texto]"/>
      <dgm:spPr/>
      <dgm:t>
        <a:bodyPr/>
        <a:lstStyle/>
        <a:p>
          <a:r>
            <a:rPr lang="es-MX" dirty="0" smtClean="0"/>
            <a:t>la que es reformada a través de un procedimiento especial señalado en el mismo texto fundamental </a:t>
          </a:r>
          <a:r>
            <a:rPr lang="es-MX" b="1" dirty="0" smtClean="0"/>
            <a:t>(como es el caso de la Constitución mexicana art. 135 a julio de 2014 tiene más de 605 reformas solo en el año 2014 45 de ellas y la más reciente es del 25 de julio de 1016 al art 73 </a:t>
          </a:r>
          <a:r>
            <a:rPr lang="es-MX" b="1" dirty="0" err="1" smtClean="0"/>
            <a:t>fracc</a:t>
          </a:r>
          <a:r>
            <a:rPr lang="es-MX" b="1" dirty="0" smtClean="0"/>
            <a:t> XXIX-X</a:t>
          </a:r>
          <a:r>
            <a:rPr lang="es-MX" dirty="0" smtClean="0"/>
            <a:t> Faculta al Congreso para expedir la ley general en materia de derechos de las víctimas. Y la del 29 de enero de 2016 por el que se crea la CD de </a:t>
          </a:r>
          <a:r>
            <a:rPr lang="es-MX" dirty="0" err="1" smtClean="0"/>
            <a:t>Mexico</a:t>
          </a:r>
          <a:r>
            <a:rPr lang="es-MX" b="1" dirty="0" smtClean="0"/>
            <a:t>).</a:t>
          </a:r>
          <a:endParaRPr lang="es-ES" dirty="0"/>
        </a:p>
      </dgm:t>
    </dgm:pt>
    <dgm:pt modelId="{70A34B03-E1DD-41B0-A0EF-3947911A9268}" type="parTrans" cxnId="{9C1351D5-C1F7-4EB1-848B-DA687277A3BC}">
      <dgm:prSet/>
      <dgm:spPr/>
      <dgm:t>
        <a:bodyPr/>
        <a:lstStyle/>
        <a:p>
          <a:endParaRPr lang="es-ES"/>
        </a:p>
      </dgm:t>
    </dgm:pt>
    <dgm:pt modelId="{DD33F63D-CA8E-4DA0-8E09-D5E80BD6CA5E}" type="sibTrans" cxnId="{9C1351D5-C1F7-4EB1-848B-DA687277A3BC}">
      <dgm:prSet/>
      <dgm:spPr/>
      <dgm:t>
        <a:bodyPr/>
        <a:lstStyle/>
        <a:p>
          <a:endParaRPr lang="es-ES"/>
        </a:p>
      </dgm:t>
    </dgm:pt>
    <dgm:pt modelId="{DFF09663-B96F-445D-B681-7B58BEFC3E26}">
      <dgm:prSet phldrT="[Texto]"/>
      <dgm:spPr/>
      <dgm:t>
        <a:bodyPr/>
        <a:lstStyle/>
        <a:p>
          <a:r>
            <a:rPr lang="es-MX" b="1" i="1" dirty="0" smtClean="0"/>
            <a:t>Constituciones flexibles</a:t>
          </a:r>
          <a:r>
            <a:rPr lang="es-MX" dirty="0" smtClean="0"/>
            <a:t>.</a:t>
          </a:r>
          <a:endParaRPr lang="es-ES" dirty="0"/>
        </a:p>
      </dgm:t>
    </dgm:pt>
    <dgm:pt modelId="{75534EAB-DF00-422A-997E-C545F4A5BC38}" type="parTrans" cxnId="{7AF1C12A-871C-40C7-9536-45DA05EDDC6C}">
      <dgm:prSet/>
      <dgm:spPr/>
      <dgm:t>
        <a:bodyPr/>
        <a:lstStyle/>
        <a:p>
          <a:endParaRPr lang="es-ES"/>
        </a:p>
      </dgm:t>
    </dgm:pt>
    <dgm:pt modelId="{F5F862A7-6D0B-4D78-9141-9EA84B98E065}" type="sibTrans" cxnId="{7AF1C12A-871C-40C7-9536-45DA05EDDC6C}">
      <dgm:prSet/>
      <dgm:spPr/>
      <dgm:t>
        <a:bodyPr/>
        <a:lstStyle/>
        <a:p>
          <a:endParaRPr lang="es-ES"/>
        </a:p>
      </dgm:t>
    </dgm:pt>
    <dgm:pt modelId="{06428049-D540-4064-A181-AFACBB5B4630}">
      <dgm:prSet phldrT="[Texto]"/>
      <dgm:spPr/>
      <dgm:t>
        <a:bodyPr/>
        <a:lstStyle/>
        <a:p>
          <a:r>
            <a:rPr lang="es-MX" dirty="0" smtClean="0"/>
            <a:t>Estas tienen una estructura mucho más compleja, dependen en cierta medida de la costumbre, por esta razón se les ha llamado constituciones consuetudinarias </a:t>
          </a:r>
          <a:r>
            <a:rPr lang="es-MX" b="1" dirty="0" smtClean="0"/>
            <a:t>(es preferible usar el término no escritas porque no existe una ley fundamental enteramente consuetudinaria, ni en el caso paradigmático inglés)</a:t>
          </a:r>
          <a:r>
            <a:rPr lang="es-MX" dirty="0" smtClean="0"/>
            <a:t>, casi todos los pueblos tienen hoy día una constitución escrita, pero en el caso de Inglaterra a la constitución se le considera no escrita, en el sentido de dispersa, porque está integrada por una colección de documentos, por decisiones judiciales y por prácticas políticas generalmente reconocidas.</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2">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2" custLinFactNeighborY="0">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2">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2">
        <dgm:presLayoutVars>
          <dgm:bulletEnabled val="1"/>
        </dgm:presLayoutVars>
      </dgm:prSet>
      <dgm:spPr/>
      <dgm:t>
        <a:bodyPr/>
        <a:lstStyle/>
        <a:p>
          <a:endParaRPr lang="es-ES"/>
        </a:p>
      </dgm:t>
    </dgm:pt>
  </dgm:ptLst>
  <dgm:cxnLst>
    <dgm:cxn modelId="{7AF1C12A-871C-40C7-9536-45DA05EDDC6C}" srcId="{9E539E4A-F04F-4E3B-AA29-D0248A056CD9}" destId="{DFF09663-B96F-445D-B681-7B58BEFC3E26}" srcOrd="1" destOrd="0" parTransId="{75534EAB-DF00-422A-997E-C545F4A5BC38}" sibTransId="{F5F862A7-6D0B-4D78-9141-9EA84B98E065}"/>
    <dgm:cxn modelId="{206AE649-6FAE-4E89-9100-930410CE741E}" type="presOf" srcId="{9E539E4A-F04F-4E3B-AA29-D0248A056CD9}" destId="{FF1DA70B-0F72-4858-94CB-CBACBC93528E}" srcOrd="0" destOrd="0" presId="urn:microsoft.com/office/officeart/2005/8/layout/vList5"/>
    <dgm:cxn modelId="{9C1351D5-C1F7-4EB1-848B-DA687277A3BC}" srcId="{5CEB750D-B110-4AD5-917B-3D4875034EAE}" destId="{8CEC30C6-0F21-44B2-BAD4-EC30236E5417}" srcOrd="0" destOrd="0" parTransId="{70A34B03-E1DD-41B0-A0EF-3947911A9268}" sibTransId="{DD33F63D-CA8E-4DA0-8E09-D5E80BD6CA5E}"/>
    <dgm:cxn modelId="{2D508FB2-1A78-4CEE-9DDC-179DD6AE4194}" type="presOf" srcId="{DFF09663-B96F-445D-B681-7B58BEFC3E26}" destId="{E937EE70-F021-4EAA-AF39-0E1E4643E5D9}" srcOrd="0" destOrd="0" presId="urn:microsoft.com/office/officeart/2005/8/layout/vList5"/>
    <dgm:cxn modelId="{C3655C3B-2916-475B-8BA6-86C06150B5C3}" srcId="{DFF09663-B96F-445D-B681-7B58BEFC3E26}" destId="{06428049-D540-4064-A181-AFACBB5B4630}" srcOrd="0" destOrd="0" parTransId="{E12427F4-287F-4DDC-A0E5-58C03E677868}" sibTransId="{777207FE-4A42-4031-A620-07F61962E770}"/>
    <dgm:cxn modelId="{5682D333-ED53-4494-90D0-FF3F85047EAC}" srcId="{9E539E4A-F04F-4E3B-AA29-D0248A056CD9}" destId="{5CEB750D-B110-4AD5-917B-3D4875034EAE}" srcOrd="0" destOrd="0" parTransId="{F5F4A730-C135-4C45-B4FD-DFA5775056F4}" sibTransId="{E4E942DE-8B6E-4CA0-9AF5-1642AC05E380}"/>
    <dgm:cxn modelId="{C12AC238-BABB-4066-8BD2-F94D00528384}" type="presOf" srcId="{06428049-D540-4064-A181-AFACBB5B4630}" destId="{B741EC5D-87B4-40DA-91F6-306701C5750A}" srcOrd="0" destOrd="0" presId="urn:microsoft.com/office/officeart/2005/8/layout/vList5"/>
    <dgm:cxn modelId="{6FA41DAB-1319-4129-A20A-96F2880D066B}" type="presOf" srcId="{8CEC30C6-0F21-44B2-BAD4-EC30236E5417}" destId="{95C2193A-E465-409D-972A-89C0A71F74C0}" srcOrd="0" destOrd="0" presId="urn:microsoft.com/office/officeart/2005/8/layout/vList5"/>
    <dgm:cxn modelId="{3BFDD3A0-D8A5-47CF-95D3-FA424888C0AD}" type="presOf" srcId="{5CEB750D-B110-4AD5-917B-3D4875034EAE}" destId="{93BA6CC7-2218-44A3-ADD3-9999DBDD6734}" srcOrd="0" destOrd="0" presId="urn:microsoft.com/office/officeart/2005/8/layout/vList5"/>
    <dgm:cxn modelId="{CDCBDBA8-99BF-4847-9966-C712481AA10E}" type="presParOf" srcId="{FF1DA70B-0F72-4858-94CB-CBACBC93528E}" destId="{01F80027-B69B-49C4-BB50-6E3B9B68BBE2}" srcOrd="0" destOrd="0" presId="urn:microsoft.com/office/officeart/2005/8/layout/vList5"/>
    <dgm:cxn modelId="{DE46CEC1-946B-4C7A-81E5-BDF82513529E}" type="presParOf" srcId="{01F80027-B69B-49C4-BB50-6E3B9B68BBE2}" destId="{93BA6CC7-2218-44A3-ADD3-9999DBDD6734}" srcOrd="0" destOrd="0" presId="urn:microsoft.com/office/officeart/2005/8/layout/vList5"/>
    <dgm:cxn modelId="{BF312EC4-24E7-4B86-AFCB-103CC06C84C3}" type="presParOf" srcId="{01F80027-B69B-49C4-BB50-6E3B9B68BBE2}" destId="{95C2193A-E465-409D-972A-89C0A71F74C0}" srcOrd="1" destOrd="0" presId="urn:microsoft.com/office/officeart/2005/8/layout/vList5"/>
    <dgm:cxn modelId="{C6D748C3-DA70-4242-BD61-9595EDB47743}" type="presParOf" srcId="{FF1DA70B-0F72-4858-94CB-CBACBC93528E}" destId="{7490DFB9-17A5-4A08-9BF7-A2BA34058B00}" srcOrd="1" destOrd="0" presId="urn:microsoft.com/office/officeart/2005/8/layout/vList5"/>
    <dgm:cxn modelId="{6532187F-4508-4537-86ED-0BE3035AC50B}" type="presParOf" srcId="{FF1DA70B-0F72-4858-94CB-CBACBC93528E}" destId="{734E795E-D7D6-4060-88CF-AECFFC030A4F}" srcOrd="2" destOrd="0" presId="urn:microsoft.com/office/officeart/2005/8/layout/vList5"/>
    <dgm:cxn modelId="{789FC50E-85D8-4105-AA85-B00A9B626E50}" type="presParOf" srcId="{734E795E-D7D6-4060-88CF-AECFFC030A4F}" destId="{E937EE70-F021-4EAA-AF39-0E1E4643E5D9}" srcOrd="0" destOrd="0" presId="urn:microsoft.com/office/officeart/2005/8/layout/vList5"/>
    <dgm:cxn modelId="{4CD6053D-121E-4408-A919-6C84D515F826}" type="presParOf" srcId="{734E795E-D7D6-4060-88CF-AECFFC030A4F}" destId="{B741EC5D-87B4-40DA-91F6-306701C5750A}"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b="1" dirty="0" smtClean="0"/>
            <a:t>CLASIFICACIÓN DE LAS CONSTITUCIONES</a:t>
          </a:r>
        </a:p>
        <a:p>
          <a:pPr rtl="0"/>
          <a:r>
            <a:rPr lang="es-MX" b="1" dirty="0" smtClean="0"/>
            <a:t>Según su nacimiento u origen.</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1D899D10-ABE6-433C-8A40-BC85834227C1}" type="presOf" srcId="{58D00092-1725-4656-BABA-57825928372C}" destId="{D3A1DCEE-C67B-4BD7-9E0F-2B4CE59E8EC9}" srcOrd="0" destOrd="0" presId="urn:microsoft.com/office/officeart/2005/8/layout/vList2"/>
    <dgm:cxn modelId="{EAE1BA56-DFDB-47CF-BF7F-28E7319D3893}" type="presOf" srcId="{7C543D93-E078-496C-90F2-F77CDC37B0AD}" destId="{9C59F131-D2A8-41F8-AF4C-84C65479A909}" srcOrd="0" destOrd="0" presId="urn:microsoft.com/office/officeart/2005/8/layout/vList2"/>
    <dgm:cxn modelId="{3741C34E-0C10-4AAD-998A-8D371788D535}"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dgm:t>
        <a:bodyPr/>
        <a:lstStyle/>
        <a:p>
          <a:r>
            <a:rPr lang="es-MX" b="1" i="1" dirty="0" smtClean="0"/>
            <a:t>Constituciones Otorgadas</a:t>
          </a:r>
          <a:r>
            <a:rPr lang="es-MX" b="1" dirty="0" smtClean="0"/>
            <a:t>. </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8CEC30C6-0F21-44B2-BAD4-EC30236E5417}">
      <dgm:prSet phldrT="[Texto]"/>
      <dgm:spPr/>
      <dgm:t>
        <a:bodyPr/>
        <a:lstStyle/>
        <a:p>
          <a:r>
            <a:rPr lang="es-MX" dirty="0" smtClean="0"/>
            <a:t>Son aquéllas que el monarca da en un acto de gracia su pueblo, es decir los reyes otorgan al pueblo la posibilidad de darse su Constitución </a:t>
          </a:r>
          <a:r>
            <a:rPr lang="es-MX" b="1" dirty="0" smtClean="0"/>
            <a:t>(</a:t>
          </a:r>
          <a:r>
            <a:rPr lang="es-MX" b="1" dirty="0" err="1" smtClean="0"/>
            <a:t>ejem</a:t>
          </a:r>
          <a:r>
            <a:rPr lang="es-MX" b="1" dirty="0" smtClean="0"/>
            <a:t>. la Constitución francesa de 1814 otorgada por Luis XVIII).</a:t>
          </a:r>
          <a:endParaRPr lang="es-ES" dirty="0"/>
        </a:p>
      </dgm:t>
    </dgm:pt>
    <dgm:pt modelId="{70A34B03-E1DD-41B0-A0EF-3947911A9268}" type="parTrans" cxnId="{9C1351D5-C1F7-4EB1-848B-DA687277A3BC}">
      <dgm:prSet/>
      <dgm:spPr/>
      <dgm:t>
        <a:bodyPr/>
        <a:lstStyle/>
        <a:p>
          <a:endParaRPr lang="es-ES"/>
        </a:p>
      </dgm:t>
    </dgm:pt>
    <dgm:pt modelId="{DD33F63D-CA8E-4DA0-8E09-D5E80BD6CA5E}" type="sibTrans" cxnId="{9C1351D5-C1F7-4EB1-848B-DA687277A3BC}">
      <dgm:prSet/>
      <dgm:spPr/>
      <dgm:t>
        <a:bodyPr/>
        <a:lstStyle/>
        <a:p>
          <a:endParaRPr lang="es-ES"/>
        </a:p>
      </dgm:t>
    </dgm:pt>
    <dgm:pt modelId="{DFF09663-B96F-445D-B681-7B58BEFC3E26}">
      <dgm:prSet phldrT="[Texto]"/>
      <dgm:spPr/>
      <dgm:t>
        <a:bodyPr/>
        <a:lstStyle/>
        <a:p>
          <a:r>
            <a:rPr lang="es-MX" b="1" i="1" dirty="0" smtClean="0"/>
            <a:t>Constituciones Impuestas.</a:t>
          </a:r>
          <a:r>
            <a:rPr lang="es-MX" b="1" dirty="0" smtClean="0"/>
            <a:t> </a:t>
          </a:r>
          <a:endParaRPr lang="es-ES" dirty="0"/>
        </a:p>
      </dgm:t>
    </dgm:pt>
    <dgm:pt modelId="{75534EAB-DF00-422A-997E-C545F4A5BC38}" type="parTrans" cxnId="{7AF1C12A-871C-40C7-9536-45DA05EDDC6C}">
      <dgm:prSet/>
      <dgm:spPr/>
      <dgm:t>
        <a:bodyPr/>
        <a:lstStyle/>
        <a:p>
          <a:endParaRPr lang="es-ES"/>
        </a:p>
      </dgm:t>
    </dgm:pt>
    <dgm:pt modelId="{F5F862A7-6D0B-4D78-9141-9EA84B98E065}" type="sibTrans" cxnId="{7AF1C12A-871C-40C7-9536-45DA05EDDC6C}">
      <dgm:prSet/>
      <dgm:spPr/>
      <dgm:t>
        <a:bodyPr/>
        <a:lstStyle/>
        <a:p>
          <a:endParaRPr lang="es-ES"/>
        </a:p>
      </dgm:t>
    </dgm:pt>
    <dgm:pt modelId="{06428049-D540-4064-A181-AFACBB5B4630}">
      <dgm:prSet phldrT="[Texto]"/>
      <dgm:spPr/>
      <dgm:t>
        <a:bodyPr/>
        <a:lstStyle/>
        <a:p>
          <a:r>
            <a:rPr lang="es-MX" smtClean="0"/>
            <a:t>Son aquéllas que el monarca se ha visto obligado a aceptar, que se dictan no por la libre voluntad de los reyes sino por imposición de un pueblo </a:t>
          </a:r>
          <a:r>
            <a:rPr lang="es-MX" b="1" smtClean="0"/>
            <a:t>(ejemplo de estas es la surgida de la revolución francesa o la Constitución inglesa de 1216 o la de Cádiz de 1812 aceptada por Fernando VII). </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2">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2" custLinFactNeighborY="0">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2">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2">
        <dgm:presLayoutVars>
          <dgm:bulletEnabled val="1"/>
        </dgm:presLayoutVars>
      </dgm:prSet>
      <dgm:spPr/>
      <dgm:t>
        <a:bodyPr/>
        <a:lstStyle/>
        <a:p>
          <a:endParaRPr lang="es-ES"/>
        </a:p>
      </dgm:t>
    </dgm:pt>
  </dgm:ptLst>
  <dgm:cxnLst>
    <dgm:cxn modelId="{7AF1C12A-871C-40C7-9536-45DA05EDDC6C}" srcId="{9E539E4A-F04F-4E3B-AA29-D0248A056CD9}" destId="{DFF09663-B96F-445D-B681-7B58BEFC3E26}" srcOrd="1" destOrd="0" parTransId="{75534EAB-DF00-422A-997E-C545F4A5BC38}" sibTransId="{F5F862A7-6D0B-4D78-9141-9EA84B98E065}"/>
    <dgm:cxn modelId="{59ED2621-317B-44D3-9AF4-8818FBD2E313}" type="presOf" srcId="{9E539E4A-F04F-4E3B-AA29-D0248A056CD9}" destId="{FF1DA70B-0F72-4858-94CB-CBACBC93528E}" srcOrd="0" destOrd="0" presId="urn:microsoft.com/office/officeart/2005/8/layout/vList5"/>
    <dgm:cxn modelId="{1AAC6ABA-97A6-47DA-BA9D-56ECA4998D9E}" type="presOf" srcId="{8CEC30C6-0F21-44B2-BAD4-EC30236E5417}" destId="{95C2193A-E465-409D-972A-89C0A71F74C0}" srcOrd="0" destOrd="0" presId="urn:microsoft.com/office/officeart/2005/8/layout/vList5"/>
    <dgm:cxn modelId="{9C1351D5-C1F7-4EB1-848B-DA687277A3BC}" srcId="{5CEB750D-B110-4AD5-917B-3D4875034EAE}" destId="{8CEC30C6-0F21-44B2-BAD4-EC30236E5417}" srcOrd="0" destOrd="0" parTransId="{70A34B03-E1DD-41B0-A0EF-3947911A9268}" sibTransId="{DD33F63D-CA8E-4DA0-8E09-D5E80BD6CA5E}"/>
    <dgm:cxn modelId="{72DD752E-A1A3-4BA9-940E-12B0DA3016CB}" type="presOf" srcId="{5CEB750D-B110-4AD5-917B-3D4875034EAE}" destId="{93BA6CC7-2218-44A3-ADD3-9999DBDD6734}" srcOrd="0" destOrd="0" presId="urn:microsoft.com/office/officeart/2005/8/layout/vList5"/>
    <dgm:cxn modelId="{C3655C3B-2916-475B-8BA6-86C06150B5C3}" srcId="{DFF09663-B96F-445D-B681-7B58BEFC3E26}" destId="{06428049-D540-4064-A181-AFACBB5B4630}" srcOrd="0" destOrd="0" parTransId="{E12427F4-287F-4DDC-A0E5-58C03E677868}" sibTransId="{777207FE-4A42-4031-A620-07F61962E770}"/>
    <dgm:cxn modelId="{5682D333-ED53-4494-90D0-FF3F85047EAC}" srcId="{9E539E4A-F04F-4E3B-AA29-D0248A056CD9}" destId="{5CEB750D-B110-4AD5-917B-3D4875034EAE}" srcOrd="0" destOrd="0" parTransId="{F5F4A730-C135-4C45-B4FD-DFA5775056F4}" sibTransId="{E4E942DE-8B6E-4CA0-9AF5-1642AC05E380}"/>
    <dgm:cxn modelId="{178513C2-6476-4FD4-B21E-D64C029291DE}" type="presOf" srcId="{DFF09663-B96F-445D-B681-7B58BEFC3E26}" destId="{E937EE70-F021-4EAA-AF39-0E1E4643E5D9}" srcOrd="0" destOrd="0" presId="urn:microsoft.com/office/officeart/2005/8/layout/vList5"/>
    <dgm:cxn modelId="{98BB511A-E86A-4882-A5A8-E989D6A61EDC}" type="presOf" srcId="{06428049-D540-4064-A181-AFACBB5B4630}" destId="{B741EC5D-87B4-40DA-91F6-306701C5750A}" srcOrd="0" destOrd="0" presId="urn:microsoft.com/office/officeart/2005/8/layout/vList5"/>
    <dgm:cxn modelId="{1AB74883-1E7F-4D19-9227-05E3AE8969ED}" type="presParOf" srcId="{FF1DA70B-0F72-4858-94CB-CBACBC93528E}" destId="{01F80027-B69B-49C4-BB50-6E3B9B68BBE2}" srcOrd="0" destOrd="0" presId="urn:microsoft.com/office/officeart/2005/8/layout/vList5"/>
    <dgm:cxn modelId="{2424E9DC-353B-4BCC-8FE0-32FBD421665B}" type="presParOf" srcId="{01F80027-B69B-49C4-BB50-6E3B9B68BBE2}" destId="{93BA6CC7-2218-44A3-ADD3-9999DBDD6734}" srcOrd="0" destOrd="0" presId="urn:microsoft.com/office/officeart/2005/8/layout/vList5"/>
    <dgm:cxn modelId="{86F08106-88A9-40AE-BF29-35BDAF259433}" type="presParOf" srcId="{01F80027-B69B-49C4-BB50-6E3B9B68BBE2}" destId="{95C2193A-E465-409D-972A-89C0A71F74C0}" srcOrd="1" destOrd="0" presId="urn:microsoft.com/office/officeart/2005/8/layout/vList5"/>
    <dgm:cxn modelId="{B819590C-1749-4636-8E7E-709F4BA57D65}" type="presParOf" srcId="{FF1DA70B-0F72-4858-94CB-CBACBC93528E}" destId="{7490DFB9-17A5-4A08-9BF7-A2BA34058B00}" srcOrd="1" destOrd="0" presId="urn:microsoft.com/office/officeart/2005/8/layout/vList5"/>
    <dgm:cxn modelId="{3B4C5F77-A53C-49F7-B496-0C650FF004E5}" type="presParOf" srcId="{FF1DA70B-0F72-4858-94CB-CBACBC93528E}" destId="{734E795E-D7D6-4060-88CF-AECFFC030A4F}" srcOrd="2" destOrd="0" presId="urn:microsoft.com/office/officeart/2005/8/layout/vList5"/>
    <dgm:cxn modelId="{1C8B1AEC-AC71-4E2F-A5A7-F21C565C86FE}" type="presParOf" srcId="{734E795E-D7D6-4060-88CF-AECFFC030A4F}" destId="{E937EE70-F021-4EAA-AF39-0E1E4643E5D9}" srcOrd="0" destOrd="0" presId="urn:microsoft.com/office/officeart/2005/8/layout/vList5"/>
    <dgm:cxn modelId="{6629550C-5D4C-4DD8-A753-1933F347CD34}" type="presParOf" srcId="{734E795E-D7D6-4060-88CF-AECFFC030A4F}" destId="{B741EC5D-87B4-40DA-91F6-306701C5750A}"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7C543D93-E078-496C-90F2-F77CDC37B0AD}" type="doc">
      <dgm:prSet loTypeId="urn:microsoft.com/office/officeart/2005/8/layout/vList2" loCatId="list" qsTypeId="urn:microsoft.com/office/officeart/2005/8/quickstyle/3d2" qsCatId="3D" csTypeId="urn:microsoft.com/office/officeart/2005/8/colors/colorful5" csCatId="colorful" phldr="1"/>
      <dgm:spPr/>
      <dgm:t>
        <a:bodyPr/>
        <a:lstStyle/>
        <a:p>
          <a:endParaRPr lang="es-ES"/>
        </a:p>
      </dgm:t>
    </dgm:pt>
    <dgm:pt modelId="{58D00092-1725-4656-BABA-57825928372C}">
      <dgm:prSet/>
      <dgm:spPr/>
      <dgm:t>
        <a:bodyPr/>
        <a:lstStyle/>
        <a:p>
          <a:pPr rtl="0"/>
          <a:r>
            <a:rPr lang="es-MX" b="1" dirty="0" smtClean="0"/>
            <a:t>CLASIFICACIÓN DE LAS CONSTITUCIONES</a:t>
          </a:r>
        </a:p>
        <a:p>
          <a:pPr rtl="0"/>
          <a:r>
            <a:rPr lang="es-MX" b="1" dirty="0" smtClean="0"/>
            <a:t>Según su nacimiento u origen.</a:t>
          </a:r>
          <a:endParaRPr lang="es-ES" dirty="0"/>
        </a:p>
      </dgm:t>
    </dgm:pt>
    <dgm:pt modelId="{FB567F5C-F383-4108-9F02-B52A772CFB20}" type="parTrans" cxnId="{7144E6A8-B31A-4326-B100-F232BEC5CC42}">
      <dgm:prSet/>
      <dgm:spPr/>
      <dgm:t>
        <a:bodyPr/>
        <a:lstStyle/>
        <a:p>
          <a:endParaRPr lang="es-ES"/>
        </a:p>
      </dgm:t>
    </dgm:pt>
    <dgm:pt modelId="{33CEF877-B0FF-4B50-9E03-4CA7B6D188BE}" type="sibTrans" cxnId="{7144E6A8-B31A-4326-B100-F232BEC5CC42}">
      <dgm:prSet/>
      <dgm:spPr/>
      <dgm:t>
        <a:bodyPr/>
        <a:lstStyle/>
        <a:p>
          <a:endParaRPr lang="es-ES"/>
        </a:p>
      </dgm:t>
    </dgm:pt>
    <dgm:pt modelId="{9C59F131-D2A8-41F8-AF4C-84C65479A909}" type="pres">
      <dgm:prSet presAssocID="{7C543D93-E078-496C-90F2-F77CDC37B0AD}" presName="linear" presStyleCnt="0">
        <dgm:presLayoutVars>
          <dgm:animLvl val="lvl"/>
          <dgm:resizeHandles val="exact"/>
        </dgm:presLayoutVars>
      </dgm:prSet>
      <dgm:spPr/>
      <dgm:t>
        <a:bodyPr/>
        <a:lstStyle/>
        <a:p>
          <a:endParaRPr lang="es-MX"/>
        </a:p>
      </dgm:t>
    </dgm:pt>
    <dgm:pt modelId="{D3A1DCEE-C67B-4BD7-9E0F-2B4CE59E8EC9}" type="pres">
      <dgm:prSet presAssocID="{58D00092-1725-4656-BABA-57825928372C}" presName="parentText" presStyleLbl="node1" presStyleIdx="0" presStyleCnt="1">
        <dgm:presLayoutVars>
          <dgm:chMax val="0"/>
          <dgm:bulletEnabled val="1"/>
        </dgm:presLayoutVars>
      </dgm:prSet>
      <dgm:spPr/>
      <dgm:t>
        <a:bodyPr/>
        <a:lstStyle/>
        <a:p>
          <a:endParaRPr lang="es-MX"/>
        </a:p>
      </dgm:t>
    </dgm:pt>
  </dgm:ptLst>
  <dgm:cxnLst>
    <dgm:cxn modelId="{7144E6A8-B31A-4326-B100-F232BEC5CC42}" srcId="{7C543D93-E078-496C-90F2-F77CDC37B0AD}" destId="{58D00092-1725-4656-BABA-57825928372C}" srcOrd="0" destOrd="0" parTransId="{FB567F5C-F383-4108-9F02-B52A772CFB20}" sibTransId="{33CEF877-B0FF-4B50-9E03-4CA7B6D188BE}"/>
    <dgm:cxn modelId="{6EF8D2BA-7B00-4BAC-B66B-A99F9C774C95}" type="presOf" srcId="{7C543D93-E078-496C-90F2-F77CDC37B0AD}" destId="{9C59F131-D2A8-41F8-AF4C-84C65479A909}" srcOrd="0" destOrd="0" presId="urn:microsoft.com/office/officeart/2005/8/layout/vList2"/>
    <dgm:cxn modelId="{5198AD59-FCFC-41EC-9882-3C69B9EE2932}" type="presOf" srcId="{58D00092-1725-4656-BABA-57825928372C}" destId="{D3A1DCEE-C67B-4BD7-9E0F-2B4CE59E8EC9}" srcOrd="0" destOrd="0" presId="urn:microsoft.com/office/officeart/2005/8/layout/vList2"/>
    <dgm:cxn modelId="{EB82BAE3-2069-4DCB-845B-8DCD76CEB87D}" type="presParOf" srcId="{9C59F131-D2A8-41F8-AF4C-84C65479A909}" destId="{D3A1DCEE-C67B-4BD7-9E0F-2B4CE59E8EC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9E539E4A-F04F-4E3B-AA29-D0248A056CD9}" type="doc">
      <dgm:prSet loTypeId="urn:microsoft.com/office/officeart/2005/8/layout/vList5" loCatId="list" qsTypeId="urn:microsoft.com/office/officeart/2005/8/quickstyle/3d5" qsCatId="3D" csTypeId="urn:microsoft.com/office/officeart/2005/8/colors/accent5_3" csCatId="accent5" phldr="1"/>
      <dgm:spPr/>
      <dgm:t>
        <a:bodyPr/>
        <a:lstStyle/>
        <a:p>
          <a:endParaRPr lang="es-ES"/>
        </a:p>
      </dgm:t>
    </dgm:pt>
    <dgm:pt modelId="{5CEB750D-B110-4AD5-917B-3D4875034EAE}">
      <dgm:prSet phldrT="[Texto]"/>
      <dgm:spPr/>
      <dgm:t>
        <a:bodyPr/>
        <a:lstStyle/>
        <a:p>
          <a:r>
            <a:rPr lang="es-MX" b="1" i="1" dirty="0" smtClean="0"/>
            <a:t>Constituciones </a:t>
          </a:r>
          <a:r>
            <a:rPr lang="es-MX" b="1" i="1" dirty="0" smtClean="0"/>
            <a:t> Pactadas</a:t>
          </a:r>
          <a:r>
            <a:rPr lang="es-MX" b="1" dirty="0" smtClean="0"/>
            <a:t>. </a:t>
          </a:r>
          <a:endParaRPr lang="es-ES" dirty="0"/>
        </a:p>
      </dgm:t>
    </dgm:pt>
    <dgm:pt modelId="{F5F4A730-C135-4C45-B4FD-DFA5775056F4}" type="parTrans" cxnId="{5682D333-ED53-4494-90D0-FF3F85047EAC}">
      <dgm:prSet/>
      <dgm:spPr/>
      <dgm:t>
        <a:bodyPr/>
        <a:lstStyle/>
        <a:p>
          <a:endParaRPr lang="es-ES"/>
        </a:p>
      </dgm:t>
    </dgm:pt>
    <dgm:pt modelId="{E4E942DE-8B6E-4CA0-9AF5-1642AC05E380}" type="sibTrans" cxnId="{5682D333-ED53-4494-90D0-FF3F85047EAC}">
      <dgm:prSet/>
      <dgm:spPr/>
      <dgm:t>
        <a:bodyPr/>
        <a:lstStyle/>
        <a:p>
          <a:endParaRPr lang="es-ES"/>
        </a:p>
      </dgm:t>
    </dgm:pt>
    <dgm:pt modelId="{8CEC30C6-0F21-44B2-BAD4-EC30236E5417}">
      <dgm:prSet phldrT="[Texto]"/>
      <dgm:spPr/>
      <dgm:t>
        <a:bodyPr/>
        <a:lstStyle/>
        <a:p>
          <a:r>
            <a:rPr lang="es-MX" dirty="0" smtClean="0"/>
            <a:t>Son aquellas que surgen de la voluntad del gobernante y pueblo. La soberanía se reconoce y se estima que corresponde por igual al pueblo y al monarca; un pacto entre ambos es la fuente de la Constitución. </a:t>
          </a:r>
          <a:r>
            <a:rPr lang="es-MX" b="1" dirty="0" smtClean="0"/>
            <a:t>(Constitución francesa de 1791 que se acordó entre los revolucionarios y el rey Luis XVI</a:t>
          </a:r>
          <a:r>
            <a:rPr lang="es-MX" dirty="0" smtClean="0"/>
            <a:t>).</a:t>
          </a:r>
          <a:endParaRPr lang="es-ES" dirty="0"/>
        </a:p>
      </dgm:t>
    </dgm:pt>
    <dgm:pt modelId="{70A34B03-E1DD-41B0-A0EF-3947911A9268}" type="parTrans" cxnId="{9C1351D5-C1F7-4EB1-848B-DA687277A3BC}">
      <dgm:prSet/>
      <dgm:spPr/>
      <dgm:t>
        <a:bodyPr/>
        <a:lstStyle/>
        <a:p>
          <a:endParaRPr lang="es-ES"/>
        </a:p>
      </dgm:t>
    </dgm:pt>
    <dgm:pt modelId="{DD33F63D-CA8E-4DA0-8E09-D5E80BD6CA5E}" type="sibTrans" cxnId="{9C1351D5-C1F7-4EB1-848B-DA687277A3BC}">
      <dgm:prSet/>
      <dgm:spPr/>
      <dgm:t>
        <a:bodyPr/>
        <a:lstStyle/>
        <a:p>
          <a:endParaRPr lang="es-ES"/>
        </a:p>
      </dgm:t>
    </dgm:pt>
    <dgm:pt modelId="{DFF09663-B96F-445D-B681-7B58BEFC3E26}">
      <dgm:prSet phldrT="[Texto]"/>
      <dgm:spPr/>
      <dgm:t>
        <a:bodyPr/>
        <a:lstStyle/>
        <a:p>
          <a:r>
            <a:rPr lang="es-MX" b="1" i="1" dirty="0" smtClean="0"/>
            <a:t>Constituciones </a:t>
          </a:r>
          <a:r>
            <a:rPr lang="es-MX" b="1" i="1" dirty="0" smtClean="0"/>
            <a:t>Ratificadas.</a:t>
          </a:r>
          <a:r>
            <a:rPr lang="es-MX" b="1" dirty="0" smtClean="0"/>
            <a:t> </a:t>
          </a:r>
          <a:endParaRPr lang="es-ES" dirty="0"/>
        </a:p>
      </dgm:t>
    </dgm:pt>
    <dgm:pt modelId="{75534EAB-DF00-422A-997E-C545F4A5BC38}" type="parTrans" cxnId="{7AF1C12A-871C-40C7-9536-45DA05EDDC6C}">
      <dgm:prSet/>
      <dgm:spPr/>
      <dgm:t>
        <a:bodyPr/>
        <a:lstStyle/>
        <a:p>
          <a:endParaRPr lang="es-ES"/>
        </a:p>
      </dgm:t>
    </dgm:pt>
    <dgm:pt modelId="{F5F862A7-6D0B-4D78-9141-9EA84B98E065}" type="sibTrans" cxnId="{7AF1C12A-871C-40C7-9536-45DA05EDDC6C}">
      <dgm:prSet/>
      <dgm:spPr/>
      <dgm:t>
        <a:bodyPr/>
        <a:lstStyle/>
        <a:p>
          <a:endParaRPr lang="es-ES"/>
        </a:p>
      </dgm:t>
    </dgm:pt>
    <dgm:pt modelId="{06428049-D540-4064-A181-AFACBB5B4630}">
      <dgm:prSet phldrT="[Texto]"/>
      <dgm:spPr/>
      <dgm:t>
        <a:bodyPr/>
        <a:lstStyle/>
        <a:p>
          <a:r>
            <a:rPr lang="es-MX" dirty="0" smtClean="0"/>
            <a:t>Aquí las partes contratantes son los Estados miembros que forman una federación. Se comprometen a vivir de acuerdo con las clausulas integrantes de una Constitución (</a:t>
          </a:r>
          <a:r>
            <a:rPr lang="es-MX" dirty="0" err="1" smtClean="0"/>
            <a:t>ejem</a:t>
          </a:r>
          <a:r>
            <a:rPr lang="es-MX" dirty="0" smtClean="0"/>
            <a:t> la Constitución de E.U.).</a:t>
          </a:r>
          <a:endParaRPr lang="es-ES" dirty="0"/>
        </a:p>
      </dgm:t>
    </dgm:pt>
    <dgm:pt modelId="{E12427F4-287F-4DDC-A0E5-58C03E677868}" type="parTrans" cxnId="{C3655C3B-2916-475B-8BA6-86C06150B5C3}">
      <dgm:prSet/>
      <dgm:spPr/>
      <dgm:t>
        <a:bodyPr/>
        <a:lstStyle/>
        <a:p>
          <a:endParaRPr lang="es-ES"/>
        </a:p>
      </dgm:t>
    </dgm:pt>
    <dgm:pt modelId="{777207FE-4A42-4031-A620-07F61962E770}" type="sibTrans" cxnId="{C3655C3B-2916-475B-8BA6-86C06150B5C3}">
      <dgm:prSet/>
      <dgm:spPr/>
      <dgm:t>
        <a:bodyPr/>
        <a:lstStyle/>
        <a:p>
          <a:endParaRPr lang="es-ES"/>
        </a:p>
      </dgm:t>
    </dgm:pt>
    <dgm:pt modelId="{FF1DA70B-0F72-4858-94CB-CBACBC93528E}" type="pres">
      <dgm:prSet presAssocID="{9E539E4A-F04F-4E3B-AA29-D0248A056CD9}" presName="Name0" presStyleCnt="0">
        <dgm:presLayoutVars>
          <dgm:dir/>
          <dgm:animLvl val="lvl"/>
          <dgm:resizeHandles val="exact"/>
        </dgm:presLayoutVars>
      </dgm:prSet>
      <dgm:spPr/>
      <dgm:t>
        <a:bodyPr/>
        <a:lstStyle/>
        <a:p>
          <a:endParaRPr lang="es-MX"/>
        </a:p>
      </dgm:t>
    </dgm:pt>
    <dgm:pt modelId="{01F80027-B69B-49C4-BB50-6E3B9B68BBE2}" type="pres">
      <dgm:prSet presAssocID="{5CEB750D-B110-4AD5-917B-3D4875034EAE}" presName="linNode" presStyleCnt="0"/>
      <dgm:spPr/>
    </dgm:pt>
    <dgm:pt modelId="{93BA6CC7-2218-44A3-ADD3-9999DBDD6734}" type="pres">
      <dgm:prSet presAssocID="{5CEB750D-B110-4AD5-917B-3D4875034EAE}" presName="parentText" presStyleLbl="node1" presStyleIdx="0" presStyleCnt="2">
        <dgm:presLayoutVars>
          <dgm:chMax val="1"/>
          <dgm:bulletEnabled val="1"/>
        </dgm:presLayoutVars>
      </dgm:prSet>
      <dgm:spPr/>
      <dgm:t>
        <a:bodyPr/>
        <a:lstStyle/>
        <a:p>
          <a:endParaRPr lang="es-ES"/>
        </a:p>
      </dgm:t>
    </dgm:pt>
    <dgm:pt modelId="{95C2193A-E465-409D-972A-89C0A71F74C0}" type="pres">
      <dgm:prSet presAssocID="{5CEB750D-B110-4AD5-917B-3D4875034EAE}" presName="descendantText" presStyleLbl="alignAccFollowNode1" presStyleIdx="0" presStyleCnt="2" custLinFactNeighborY="0">
        <dgm:presLayoutVars>
          <dgm:bulletEnabled val="1"/>
        </dgm:presLayoutVars>
      </dgm:prSet>
      <dgm:spPr/>
      <dgm:t>
        <a:bodyPr/>
        <a:lstStyle/>
        <a:p>
          <a:endParaRPr lang="es-ES"/>
        </a:p>
      </dgm:t>
    </dgm:pt>
    <dgm:pt modelId="{7490DFB9-17A5-4A08-9BF7-A2BA34058B00}" type="pres">
      <dgm:prSet presAssocID="{E4E942DE-8B6E-4CA0-9AF5-1642AC05E380}" presName="sp" presStyleCnt="0"/>
      <dgm:spPr/>
    </dgm:pt>
    <dgm:pt modelId="{734E795E-D7D6-4060-88CF-AECFFC030A4F}" type="pres">
      <dgm:prSet presAssocID="{DFF09663-B96F-445D-B681-7B58BEFC3E26}" presName="linNode" presStyleCnt="0"/>
      <dgm:spPr/>
    </dgm:pt>
    <dgm:pt modelId="{E937EE70-F021-4EAA-AF39-0E1E4643E5D9}" type="pres">
      <dgm:prSet presAssocID="{DFF09663-B96F-445D-B681-7B58BEFC3E26}" presName="parentText" presStyleLbl="node1" presStyleIdx="1" presStyleCnt="2">
        <dgm:presLayoutVars>
          <dgm:chMax val="1"/>
          <dgm:bulletEnabled val="1"/>
        </dgm:presLayoutVars>
      </dgm:prSet>
      <dgm:spPr/>
      <dgm:t>
        <a:bodyPr/>
        <a:lstStyle/>
        <a:p>
          <a:endParaRPr lang="es-ES"/>
        </a:p>
      </dgm:t>
    </dgm:pt>
    <dgm:pt modelId="{B741EC5D-87B4-40DA-91F6-306701C5750A}" type="pres">
      <dgm:prSet presAssocID="{DFF09663-B96F-445D-B681-7B58BEFC3E26}" presName="descendantText" presStyleLbl="alignAccFollowNode1" presStyleIdx="1" presStyleCnt="2">
        <dgm:presLayoutVars>
          <dgm:bulletEnabled val="1"/>
        </dgm:presLayoutVars>
      </dgm:prSet>
      <dgm:spPr/>
      <dgm:t>
        <a:bodyPr/>
        <a:lstStyle/>
        <a:p>
          <a:endParaRPr lang="es-ES"/>
        </a:p>
      </dgm:t>
    </dgm:pt>
  </dgm:ptLst>
  <dgm:cxnLst>
    <dgm:cxn modelId="{7AF1C12A-871C-40C7-9536-45DA05EDDC6C}" srcId="{9E539E4A-F04F-4E3B-AA29-D0248A056CD9}" destId="{DFF09663-B96F-445D-B681-7B58BEFC3E26}" srcOrd="1" destOrd="0" parTransId="{75534EAB-DF00-422A-997E-C545F4A5BC38}" sibTransId="{F5F862A7-6D0B-4D78-9141-9EA84B98E065}"/>
    <dgm:cxn modelId="{FA6B2DF2-5A90-486E-8DE4-1584D9CC1E2C}" type="presOf" srcId="{DFF09663-B96F-445D-B681-7B58BEFC3E26}" destId="{E937EE70-F021-4EAA-AF39-0E1E4643E5D9}" srcOrd="0" destOrd="0" presId="urn:microsoft.com/office/officeart/2005/8/layout/vList5"/>
    <dgm:cxn modelId="{9C1351D5-C1F7-4EB1-848B-DA687277A3BC}" srcId="{5CEB750D-B110-4AD5-917B-3D4875034EAE}" destId="{8CEC30C6-0F21-44B2-BAD4-EC30236E5417}" srcOrd="0" destOrd="0" parTransId="{70A34B03-E1DD-41B0-A0EF-3947911A9268}" sibTransId="{DD33F63D-CA8E-4DA0-8E09-D5E80BD6CA5E}"/>
    <dgm:cxn modelId="{5F6BAA74-00E1-4630-8E55-DACC44FB5782}" type="presOf" srcId="{5CEB750D-B110-4AD5-917B-3D4875034EAE}" destId="{93BA6CC7-2218-44A3-ADD3-9999DBDD6734}" srcOrd="0" destOrd="0" presId="urn:microsoft.com/office/officeart/2005/8/layout/vList5"/>
    <dgm:cxn modelId="{C98B7423-D8C1-49CE-A60F-0AB381A412D4}" type="presOf" srcId="{9E539E4A-F04F-4E3B-AA29-D0248A056CD9}" destId="{FF1DA70B-0F72-4858-94CB-CBACBC93528E}" srcOrd="0" destOrd="0" presId="urn:microsoft.com/office/officeart/2005/8/layout/vList5"/>
    <dgm:cxn modelId="{0F1D7D8E-55CF-45BC-8F93-10F89253F9FB}" type="presOf" srcId="{8CEC30C6-0F21-44B2-BAD4-EC30236E5417}" destId="{95C2193A-E465-409D-972A-89C0A71F74C0}" srcOrd="0" destOrd="0" presId="urn:microsoft.com/office/officeart/2005/8/layout/vList5"/>
    <dgm:cxn modelId="{C3655C3B-2916-475B-8BA6-86C06150B5C3}" srcId="{DFF09663-B96F-445D-B681-7B58BEFC3E26}" destId="{06428049-D540-4064-A181-AFACBB5B4630}" srcOrd="0" destOrd="0" parTransId="{E12427F4-287F-4DDC-A0E5-58C03E677868}" sibTransId="{777207FE-4A42-4031-A620-07F61962E770}"/>
    <dgm:cxn modelId="{5682D333-ED53-4494-90D0-FF3F85047EAC}" srcId="{9E539E4A-F04F-4E3B-AA29-D0248A056CD9}" destId="{5CEB750D-B110-4AD5-917B-3D4875034EAE}" srcOrd="0" destOrd="0" parTransId="{F5F4A730-C135-4C45-B4FD-DFA5775056F4}" sibTransId="{E4E942DE-8B6E-4CA0-9AF5-1642AC05E380}"/>
    <dgm:cxn modelId="{B3B5B9F0-C2C9-4AB4-8963-2AE13365BEE9}" type="presOf" srcId="{06428049-D540-4064-A181-AFACBB5B4630}" destId="{B741EC5D-87B4-40DA-91F6-306701C5750A}" srcOrd="0" destOrd="0" presId="urn:microsoft.com/office/officeart/2005/8/layout/vList5"/>
    <dgm:cxn modelId="{EF299A6D-693B-4320-8024-8DD1BCD5A6EA}" type="presParOf" srcId="{FF1DA70B-0F72-4858-94CB-CBACBC93528E}" destId="{01F80027-B69B-49C4-BB50-6E3B9B68BBE2}" srcOrd="0" destOrd="0" presId="urn:microsoft.com/office/officeart/2005/8/layout/vList5"/>
    <dgm:cxn modelId="{40107978-4187-45DA-A0B0-D08C35084159}" type="presParOf" srcId="{01F80027-B69B-49C4-BB50-6E3B9B68BBE2}" destId="{93BA6CC7-2218-44A3-ADD3-9999DBDD6734}" srcOrd="0" destOrd="0" presId="urn:microsoft.com/office/officeart/2005/8/layout/vList5"/>
    <dgm:cxn modelId="{144F70DA-93F6-4BB5-B282-9993BE06F778}" type="presParOf" srcId="{01F80027-B69B-49C4-BB50-6E3B9B68BBE2}" destId="{95C2193A-E465-409D-972A-89C0A71F74C0}" srcOrd="1" destOrd="0" presId="urn:microsoft.com/office/officeart/2005/8/layout/vList5"/>
    <dgm:cxn modelId="{C2F56F2F-3546-4F06-937B-9A75D3424711}" type="presParOf" srcId="{FF1DA70B-0F72-4858-94CB-CBACBC93528E}" destId="{7490DFB9-17A5-4A08-9BF7-A2BA34058B00}" srcOrd="1" destOrd="0" presId="urn:microsoft.com/office/officeart/2005/8/layout/vList5"/>
    <dgm:cxn modelId="{483A8387-0D13-4713-BF0F-D0DFA4F7F006}" type="presParOf" srcId="{FF1DA70B-0F72-4858-94CB-CBACBC93528E}" destId="{734E795E-D7D6-4060-88CF-AECFFC030A4F}" srcOrd="2" destOrd="0" presId="urn:microsoft.com/office/officeart/2005/8/layout/vList5"/>
    <dgm:cxn modelId="{91875389-7271-435F-8BEE-24D2FC03EEC0}" type="presParOf" srcId="{734E795E-D7D6-4060-88CF-AECFFC030A4F}" destId="{E937EE70-F021-4EAA-AF39-0E1E4643E5D9}" srcOrd="0" destOrd="0" presId="urn:microsoft.com/office/officeart/2005/8/layout/vList5"/>
    <dgm:cxn modelId="{7BAA9470-C2C2-4B44-B139-99B7F369117A}" type="presParOf" srcId="{734E795E-D7D6-4060-88CF-AECFFC030A4F}" destId="{B741EC5D-87B4-40DA-91F6-306701C5750A}"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dirty="0" smtClean="0"/>
            <a:t>Las principales dimensiones o planos del saber jurídico son: </a:t>
          </a:r>
        </a:p>
        <a:p>
          <a:r>
            <a:rPr lang="es-MX" b="1" dirty="0" smtClean="0"/>
            <a:t>El derecho como objeto de una reflexión</a:t>
          </a:r>
          <a:r>
            <a:rPr lang="es-MX" dirty="0" smtClean="0"/>
            <a:t> de segundo grado: da lugar a la filosofía del derecho.</a:t>
          </a:r>
        </a:p>
        <a:p>
          <a:r>
            <a:rPr lang="es-MX" dirty="0" smtClean="0"/>
            <a:t>La filosofía resulta útil en el campo de las disciplinas jurídicas, ya que hay problemas generales y de principios comunes que ninguna de ellas puede, por sí misma, resolver, como son el problema de la definición del derecho, la cuestión metodológica y los valores que el derecho persigue.</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MX" dirty="0" smtClean="0"/>
            <a:t>La filosofía surge en el tiempo después de que la realidad ha completado su proceso de formación y está realizada. La filosofía del derecho opera después de que el derecho se ha creado, como una reflexión sobre las prácticas jurídicas y los distintos saberes científicos y técnicos que tienen como objeto el derecho. Cuando los juristas describen y operan el derecho, parten de ciertos conceptos y principios que normalmente no reciben mayor explicación, tarea que corresponde a la filosofía jurídica. </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dgm:spPr>
        <a:solidFill>
          <a:schemeClr val="accent6">
            <a:lumMod val="75000"/>
          </a:schemeClr>
        </a:solidFill>
      </dgm:spPr>
      <dgm:t>
        <a:bodyPr/>
        <a:lstStyle/>
        <a:p>
          <a:endParaRPr lang="es-MX"/>
        </a:p>
      </dgm:t>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2"/>
      <dgm:spPr/>
      <dgm:t>
        <a:bodyPr/>
        <a:lstStyle/>
        <a:p>
          <a:endParaRPr lang="es-MX"/>
        </a:p>
      </dgm:t>
    </dgm:pt>
    <dgm:pt modelId="{74C09E0E-97B9-4E13-907D-3FB95EA11B83}" type="pres">
      <dgm:prSet presAssocID="{5E35B70A-C5D1-42D9-AA43-51CA435E8BC9}" presName="vertSpace2" presStyleLbl="node1" presStyleIdx="0" presStyleCnt="2"/>
      <dgm:spPr/>
    </dgm:pt>
    <dgm:pt modelId="{C64E0F8B-D82D-4224-8522-677D19E697D4}" type="pres">
      <dgm:prSet presAssocID="{5E35B70A-C5D1-42D9-AA43-51CA435E8BC9}" presName="circle2" presStyleLbl="node1" presStyleIdx="1" presStyleCnt="2"/>
      <dgm:spPr/>
    </dgm:pt>
    <dgm:pt modelId="{0113EBFB-A39D-45EF-8A88-DD27FB442DD6}" type="pres">
      <dgm:prSet presAssocID="{5E35B70A-C5D1-42D9-AA43-51CA435E8BC9}" presName="rect2" presStyleLbl="alignAcc1" presStyleIdx="1" presStyleCnt="2" custScaleY="103918"/>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946EC627-8310-4FA9-871F-E93F4BF3407E}" type="presOf" srcId="{AF30D834-D2AB-43E7-88BA-16DD50E271BE}" destId="{E45A09CD-DEB7-4A19-8655-113E704F2D9F}" srcOrd="0"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E93BE60B-2B0F-4605-B27F-4FE58889CBC7}" type="presOf" srcId="{5E35B70A-C5D1-42D9-AA43-51CA435E8BC9}" destId="{E52C354F-24CB-4B80-AD0F-AC23DB981961}" srcOrd="1" destOrd="0" presId="urn:microsoft.com/office/officeart/2005/8/layout/target3"/>
    <dgm:cxn modelId="{22AFBFD0-03A8-414A-8D88-031BC3034179}" type="presOf" srcId="{5E35B70A-C5D1-42D9-AA43-51CA435E8BC9}" destId="{0113EBFB-A39D-45EF-8A88-DD27FB442DD6}" srcOrd="0" destOrd="0" presId="urn:microsoft.com/office/officeart/2005/8/layout/target3"/>
    <dgm:cxn modelId="{468C949D-FADD-4D8B-8900-D563EFFCC5DF}" type="presOf" srcId="{E5C7AED5-AE34-4074-8EB6-8A12265A403D}" destId="{F5362929-481B-4851-8D9B-0214BF2D2AE3}" srcOrd="1" destOrd="0" presId="urn:microsoft.com/office/officeart/2005/8/layout/target3"/>
    <dgm:cxn modelId="{CA6BF4D6-B8BE-4936-898F-5545D1C767C1}" type="presOf" srcId="{E5C7AED5-AE34-4074-8EB6-8A12265A403D}" destId="{CBFE2AA8-22C6-485A-A649-FFDC5EA0B791}" srcOrd="0" destOrd="0" presId="urn:microsoft.com/office/officeart/2005/8/layout/target3"/>
    <dgm:cxn modelId="{7A7CFEA4-5874-46D8-B2E9-F7CC759D8653}" srcId="{AF30D834-D2AB-43E7-88BA-16DD50E271BE}" destId="{5E35B70A-C5D1-42D9-AA43-51CA435E8BC9}" srcOrd="1" destOrd="0" parTransId="{524395E6-680E-4E7C-9C2F-7235520EC847}" sibTransId="{F1944C75-AE72-45D1-8753-358B8B3F60E0}"/>
    <dgm:cxn modelId="{EB66CD4C-F35B-4996-96A9-5E609E1D1F18}" type="presParOf" srcId="{E45A09CD-DEB7-4A19-8655-113E704F2D9F}" destId="{C3E5A07D-9B3C-40F7-BA0B-274F81D7C797}" srcOrd="0" destOrd="0" presId="urn:microsoft.com/office/officeart/2005/8/layout/target3"/>
    <dgm:cxn modelId="{ACA51E19-BA6D-429A-9EAC-0E1EBF582B48}" type="presParOf" srcId="{E45A09CD-DEB7-4A19-8655-113E704F2D9F}" destId="{861073AC-07E1-4276-8429-962D8F3EE3B7}" srcOrd="1" destOrd="0" presId="urn:microsoft.com/office/officeart/2005/8/layout/target3"/>
    <dgm:cxn modelId="{2506A2A8-835E-4422-8E72-4FD8DAAC20AD}" type="presParOf" srcId="{E45A09CD-DEB7-4A19-8655-113E704F2D9F}" destId="{CBFE2AA8-22C6-485A-A649-FFDC5EA0B791}" srcOrd="2" destOrd="0" presId="urn:microsoft.com/office/officeart/2005/8/layout/target3"/>
    <dgm:cxn modelId="{E637314F-5895-45A6-A8E6-93870B853884}" type="presParOf" srcId="{E45A09CD-DEB7-4A19-8655-113E704F2D9F}" destId="{74C09E0E-97B9-4E13-907D-3FB95EA11B83}" srcOrd="3" destOrd="0" presId="urn:microsoft.com/office/officeart/2005/8/layout/target3"/>
    <dgm:cxn modelId="{EF9A9FF5-CDB5-466C-950F-AC394738C757}" type="presParOf" srcId="{E45A09CD-DEB7-4A19-8655-113E704F2D9F}" destId="{C64E0F8B-D82D-4224-8522-677D19E697D4}" srcOrd="4" destOrd="0" presId="urn:microsoft.com/office/officeart/2005/8/layout/target3"/>
    <dgm:cxn modelId="{326106CB-8213-4B19-9A4C-E95BC3C119C7}" type="presParOf" srcId="{E45A09CD-DEB7-4A19-8655-113E704F2D9F}" destId="{0113EBFB-A39D-45EF-8A88-DD27FB442DD6}" srcOrd="5" destOrd="0" presId="urn:microsoft.com/office/officeart/2005/8/layout/target3"/>
    <dgm:cxn modelId="{46CCC745-017A-44C4-845A-90F180E94C94}" type="presParOf" srcId="{E45A09CD-DEB7-4A19-8655-113E704F2D9F}" destId="{F5362929-481B-4851-8D9B-0214BF2D2AE3}" srcOrd="6" destOrd="0" presId="urn:microsoft.com/office/officeart/2005/8/layout/target3"/>
    <dgm:cxn modelId="{AAEC9E09-540A-4C97-804D-4C29BBC38BCF}" type="presParOf" srcId="{E45A09CD-DEB7-4A19-8655-113E704F2D9F}" destId="{E52C354F-24CB-4B80-AD0F-AC23DB981961}" srcOrd="7"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a:solidFill>
          <a:srgbClr val="00B0F0"/>
        </a:solidFill>
      </dgm:spPr>
      <dgm:t>
        <a:bodyPr/>
        <a:lstStyle/>
        <a:p>
          <a:pPr rtl="0"/>
          <a:r>
            <a:rPr lang="es-ES" dirty="0" smtClean="0"/>
            <a:t>Conceptos Básicos</a:t>
          </a:r>
        </a:p>
        <a:p>
          <a:pPr rtl="0"/>
          <a:r>
            <a:rPr lang="es-ES" dirty="0" smtClean="0"/>
            <a:t>DERECHO</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517B8048-624A-456F-BE13-E05166E5592B}" type="presOf" srcId="{DD5C0E6E-A9B7-4D18-807E-9954FA071816}" destId="{8D7F1E6B-733B-4313-9CAD-4434703D2AD3}"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28F83D2D-9D82-4B8C-9714-E382FA039BFE}" type="presOf" srcId="{7360B8C3-7268-401A-BCD1-D31B6F4BF0F2}" destId="{F1F8CDC1-D772-4B34-8FBA-0F152D2C87A1}" srcOrd="0" destOrd="0" presId="urn:microsoft.com/office/officeart/2005/8/layout/vList2"/>
    <dgm:cxn modelId="{07FEC490-B3C4-4C17-BE7E-C5783854F913}" type="presParOf" srcId="{F1F8CDC1-D772-4B34-8FBA-0F152D2C87A1}" destId="{8D7F1E6B-733B-4313-9CAD-4434703D2A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dirty="0" smtClean="0"/>
            <a:t>Las principales dimensiones o planos del saber jurídico son: </a:t>
          </a:r>
        </a:p>
        <a:p>
          <a:r>
            <a:rPr lang="es-MX" b="1" dirty="0" smtClean="0"/>
            <a:t>El derecho como objeto de una reflexión</a:t>
          </a:r>
          <a:r>
            <a:rPr lang="es-MX" dirty="0" smtClean="0"/>
            <a:t> de segundo grado: da lugar a la filosofía del derecho.</a:t>
          </a:r>
        </a:p>
        <a:p>
          <a:r>
            <a:rPr lang="es-MX" dirty="0" smtClean="0"/>
            <a:t>La filosofía resulta útil en el campo de las disciplinas jurídicas, ya que hay problemas generales y de principios comunes que ninguna de ellas puede, por sí misma, resolver, como son el problema de la definición del derecho, la cuestión metodológica y los valores que el derecho persigue.</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5E35B70A-C5D1-42D9-AA43-51CA435E8BC9}">
      <dgm:prSet/>
      <dgm:spPr/>
      <dgm:t>
        <a:bodyPr/>
        <a:lstStyle/>
        <a:p>
          <a:pPr rtl="0"/>
          <a:r>
            <a:rPr lang="es-MX" dirty="0" smtClean="0"/>
            <a:t>La filosofía surge en el tiempo después de que la realidad ha completado su proceso de formación y está realizada. La filosofía del derecho opera después de que el derecho se ha creado, como una reflexión sobre las prácticas jurídicas y los distintos saberes científicos y técnicos que tienen como objeto el derecho. Cuando los juristas describen y operan el derecho, parten de ciertos conceptos y principios que normalmente no reciben mayor explicación, tarea que corresponde a la filosofía jurídica. </a:t>
          </a:r>
          <a:endParaRPr lang="es-ES" dirty="0"/>
        </a:p>
      </dgm:t>
    </dgm:pt>
    <dgm:pt modelId="{524395E6-680E-4E7C-9C2F-7235520EC847}" type="parTrans" cxnId="{7A7CFEA4-5874-46D8-B2E9-F7CC759D8653}">
      <dgm:prSet/>
      <dgm:spPr/>
      <dgm:t>
        <a:bodyPr/>
        <a:lstStyle/>
        <a:p>
          <a:endParaRPr lang="es-ES"/>
        </a:p>
      </dgm:t>
    </dgm:pt>
    <dgm:pt modelId="{F1944C75-AE72-45D1-8753-358B8B3F60E0}" type="sibTrans" cxnId="{7A7CFEA4-5874-46D8-B2E9-F7CC759D8653}">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2"/>
      <dgm:spPr>
        <a:solidFill>
          <a:schemeClr val="accent4">
            <a:lumMod val="60000"/>
            <a:lumOff val="40000"/>
          </a:schemeClr>
        </a:solidFill>
      </dgm:spPr>
      <dgm:t>
        <a:bodyPr/>
        <a:lstStyle/>
        <a:p>
          <a:endParaRPr lang="es-MX"/>
        </a:p>
      </dgm:t>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2"/>
      <dgm:spPr/>
      <dgm:t>
        <a:bodyPr/>
        <a:lstStyle/>
        <a:p>
          <a:endParaRPr lang="es-MX"/>
        </a:p>
      </dgm:t>
    </dgm:pt>
    <dgm:pt modelId="{74C09E0E-97B9-4E13-907D-3FB95EA11B83}" type="pres">
      <dgm:prSet presAssocID="{5E35B70A-C5D1-42D9-AA43-51CA435E8BC9}" presName="vertSpace2" presStyleLbl="node1" presStyleIdx="0" presStyleCnt="2"/>
      <dgm:spPr/>
    </dgm:pt>
    <dgm:pt modelId="{C64E0F8B-D82D-4224-8522-677D19E697D4}" type="pres">
      <dgm:prSet presAssocID="{5E35B70A-C5D1-42D9-AA43-51CA435E8BC9}" presName="circle2" presStyleLbl="node1" presStyleIdx="1" presStyleCnt="2"/>
      <dgm:spPr/>
    </dgm:pt>
    <dgm:pt modelId="{0113EBFB-A39D-45EF-8A88-DD27FB442DD6}" type="pres">
      <dgm:prSet presAssocID="{5E35B70A-C5D1-42D9-AA43-51CA435E8BC9}" presName="rect2" presStyleLbl="alignAcc1" presStyleIdx="1" presStyleCnt="2" custScaleY="103918"/>
      <dgm:spPr/>
      <dgm:t>
        <a:bodyPr/>
        <a:lstStyle/>
        <a:p>
          <a:endParaRPr lang="es-MX"/>
        </a:p>
      </dgm:t>
    </dgm:pt>
    <dgm:pt modelId="{F5362929-481B-4851-8D9B-0214BF2D2AE3}" type="pres">
      <dgm:prSet presAssocID="{E5C7AED5-AE34-4074-8EB6-8A12265A403D}" presName="rect1ParTxNoCh" presStyleLbl="alignAcc1" presStyleIdx="1" presStyleCnt="2">
        <dgm:presLayoutVars>
          <dgm:chMax val="1"/>
          <dgm:bulletEnabled val="1"/>
        </dgm:presLayoutVars>
      </dgm:prSet>
      <dgm:spPr/>
      <dgm:t>
        <a:bodyPr/>
        <a:lstStyle/>
        <a:p>
          <a:endParaRPr lang="es-MX"/>
        </a:p>
      </dgm:t>
    </dgm:pt>
    <dgm:pt modelId="{E52C354F-24CB-4B80-AD0F-AC23DB981961}" type="pres">
      <dgm:prSet presAssocID="{5E35B70A-C5D1-42D9-AA43-51CA435E8BC9}" presName="rect2ParTxNoCh" presStyleLbl="alignAcc1" presStyleIdx="1" presStyleCnt="2">
        <dgm:presLayoutVars>
          <dgm:chMax val="1"/>
          <dgm:bulletEnabled val="1"/>
        </dgm:presLayoutVars>
      </dgm:prSet>
      <dgm:spPr/>
      <dgm:t>
        <a:bodyPr/>
        <a:lstStyle/>
        <a:p>
          <a:endParaRPr lang="es-MX"/>
        </a:p>
      </dgm:t>
    </dgm:pt>
  </dgm:ptLst>
  <dgm:cxnLst>
    <dgm:cxn modelId="{92D85B91-F8CB-4DF4-98A1-4EA465BEB689}" srcId="{AF30D834-D2AB-43E7-88BA-16DD50E271BE}" destId="{E5C7AED5-AE34-4074-8EB6-8A12265A403D}" srcOrd="0" destOrd="0" parTransId="{8E68759E-778D-4812-BFBC-9C5ED8543C14}" sibTransId="{7E513A7A-76AF-4783-B693-3434C0C60065}"/>
    <dgm:cxn modelId="{689F5418-B486-4CAD-911C-3280C00E3B24}" type="presOf" srcId="{5E35B70A-C5D1-42D9-AA43-51CA435E8BC9}" destId="{0113EBFB-A39D-45EF-8A88-DD27FB442DD6}" srcOrd="0" destOrd="0" presId="urn:microsoft.com/office/officeart/2005/8/layout/target3"/>
    <dgm:cxn modelId="{0725C000-3652-45CF-B827-AEAAE76A64E4}" type="presOf" srcId="{AF30D834-D2AB-43E7-88BA-16DD50E271BE}" destId="{E45A09CD-DEB7-4A19-8655-113E704F2D9F}" srcOrd="0" destOrd="0" presId="urn:microsoft.com/office/officeart/2005/8/layout/target3"/>
    <dgm:cxn modelId="{C0F15164-39BA-490B-9838-5D8F2804B187}" type="presOf" srcId="{5E35B70A-C5D1-42D9-AA43-51CA435E8BC9}" destId="{E52C354F-24CB-4B80-AD0F-AC23DB981961}" srcOrd="1" destOrd="0" presId="urn:microsoft.com/office/officeart/2005/8/layout/target3"/>
    <dgm:cxn modelId="{A0B12D2F-125F-4C80-9CCC-3D2F80CDD56B}" type="presOf" srcId="{E5C7AED5-AE34-4074-8EB6-8A12265A403D}" destId="{CBFE2AA8-22C6-485A-A649-FFDC5EA0B791}" srcOrd="0" destOrd="0" presId="urn:microsoft.com/office/officeart/2005/8/layout/target3"/>
    <dgm:cxn modelId="{65942DFF-EACD-411F-8427-A3586C8FF37C}" type="presOf" srcId="{E5C7AED5-AE34-4074-8EB6-8A12265A403D}" destId="{F5362929-481B-4851-8D9B-0214BF2D2AE3}" srcOrd="1" destOrd="0" presId="urn:microsoft.com/office/officeart/2005/8/layout/target3"/>
    <dgm:cxn modelId="{7A7CFEA4-5874-46D8-B2E9-F7CC759D8653}" srcId="{AF30D834-D2AB-43E7-88BA-16DD50E271BE}" destId="{5E35B70A-C5D1-42D9-AA43-51CA435E8BC9}" srcOrd="1" destOrd="0" parTransId="{524395E6-680E-4E7C-9C2F-7235520EC847}" sibTransId="{F1944C75-AE72-45D1-8753-358B8B3F60E0}"/>
    <dgm:cxn modelId="{84EA829B-7BA6-4355-BDCF-30E2667AD6E0}" type="presParOf" srcId="{E45A09CD-DEB7-4A19-8655-113E704F2D9F}" destId="{C3E5A07D-9B3C-40F7-BA0B-274F81D7C797}" srcOrd="0" destOrd="0" presId="urn:microsoft.com/office/officeart/2005/8/layout/target3"/>
    <dgm:cxn modelId="{97C4771A-8395-4BF6-976D-DBE3445ACEB5}" type="presParOf" srcId="{E45A09CD-DEB7-4A19-8655-113E704F2D9F}" destId="{861073AC-07E1-4276-8429-962D8F3EE3B7}" srcOrd="1" destOrd="0" presId="urn:microsoft.com/office/officeart/2005/8/layout/target3"/>
    <dgm:cxn modelId="{E46EB9AE-A7D5-4A88-819D-181355E11E11}" type="presParOf" srcId="{E45A09CD-DEB7-4A19-8655-113E704F2D9F}" destId="{CBFE2AA8-22C6-485A-A649-FFDC5EA0B791}" srcOrd="2" destOrd="0" presId="urn:microsoft.com/office/officeart/2005/8/layout/target3"/>
    <dgm:cxn modelId="{23CEEFF0-4F3E-4CE4-8C10-CAAA0B07B649}" type="presParOf" srcId="{E45A09CD-DEB7-4A19-8655-113E704F2D9F}" destId="{74C09E0E-97B9-4E13-907D-3FB95EA11B83}" srcOrd="3" destOrd="0" presId="urn:microsoft.com/office/officeart/2005/8/layout/target3"/>
    <dgm:cxn modelId="{4AEE6A67-2F0B-4A30-8EB0-74216507B0CC}" type="presParOf" srcId="{E45A09CD-DEB7-4A19-8655-113E704F2D9F}" destId="{C64E0F8B-D82D-4224-8522-677D19E697D4}" srcOrd="4" destOrd="0" presId="urn:microsoft.com/office/officeart/2005/8/layout/target3"/>
    <dgm:cxn modelId="{5459F3CC-665C-4D7C-9574-EDC5CC5BC4AD}" type="presParOf" srcId="{E45A09CD-DEB7-4A19-8655-113E704F2D9F}" destId="{0113EBFB-A39D-45EF-8A88-DD27FB442DD6}" srcOrd="5" destOrd="0" presId="urn:microsoft.com/office/officeart/2005/8/layout/target3"/>
    <dgm:cxn modelId="{859FCD0B-106B-439D-9D0C-036ED5F133B1}" type="presParOf" srcId="{E45A09CD-DEB7-4A19-8655-113E704F2D9F}" destId="{F5362929-481B-4851-8D9B-0214BF2D2AE3}" srcOrd="6" destOrd="0" presId="urn:microsoft.com/office/officeart/2005/8/layout/target3"/>
    <dgm:cxn modelId="{CA1B7C59-18B8-45D1-A37F-5553118594BC}" type="presParOf" srcId="{E45A09CD-DEB7-4A19-8655-113E704F2D9F}" destId="{E52C354F-24CB-4B80-AD0F-AC23DB981961}" srcOrd="7"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a:solidFill>
          <a:schemeClr val="accent4">
            <a:lumMod val="40000"/>
            <a:lumOff val="60000"/>
          </a:schemeClr>
        </a:solidFill>
      </dgm:spPr>
      <dgm:t>
        <a:bodyPr/>
        <a:lstStyle/>
        <a:p>
          <a:pPr rtl="0"/>
          <a:r>
            <a:rPr lang="es-ES" dirty="0" smtClean="0">
              <a:solidFill>
                <a:schemeClr val="tx1"/>
              </a:solidFill>
            </a:rPr>
            <a:t>Conceptos Básicos</a:t>
          </a:r>
        </a:p>
        <a:p>
          <a:pPr rtl="0"/>
          <a:r>
            <a:rPr lang="es-ES" dirty="0" smtClean="0">
              <a:solidFill>
                <a:schemeClr val="tx1"/>
              </a:solidFill>
            </a:rPr>
            <a:t>DERECHO</a:t>
          </a:r>
          <a:endParaRPr lang="es-ES" dirty="0">
            <a:solidFill>
              <a:schemeClr val="tx1"/>
            </a:solidFill>
          </a:endParaRPr>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CDA8C277-BCB3-42F6-B147-52A2A940B1DE}" type="presOf" srcId="{7360B8C3-7268-401A-BCD1-D31B6F4BF0F2}" destId="{F1F8CDC1-D772-4B34-8FBA-0F152D2C87A1}"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5AABAF4E-FCB1-48D5-99FC-799B61D86FA5}" type="presOf" srcId="{DD5C0E6E-A9B7-4D18-807E-9954FA071816}" destId="{8D7F1E6B-733B-4313-9CAD-4434703D2AD3}" srcOrd="0" destOrd="0" presId="urn:microsoft.com/office/officeart/2005/8/layout/vList2"/>
    <dgm:cxn modelId="{7D6762B2-463E-4458-8869-DA2D2C848679}" type="presParOf" srcId="{F1F8CDC1-D772-4B34-8FBA-0F152D2C87A1}" destId="{8D7F1E6B-733B-4313-9CAD-4434703D2A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F30D834-D2AB-43E7-88BA-16DD50E271BE}"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s-ES"/>
        </a:p>
      </dgm:t>
    </dgm:pt>
    <dgm:pt modelId="{E5C7AED5-AE34-4074-8EB6-8A12265A403D}">
      <dgm:prSet/>
      <dgm:spPr/>
      <dgm:t>
        <a:bodyPr/>
        <a:lstStyle/>
        <a:p>
          <a:pPr rtl="0"/>
          <a:r>
            <a:rPr lang="es-MX" b="1" dirty="0" smtClean="0"/>
            <a:t>Dentro de la filosofía del derecho</a:t>
          </a:r>
          <a:r>
            <a:rPr lang="es-MX" dirty="0" smtClean="0"/>
            <a:t> se pueden señalar tras partes importantes: </a:t>
          </a:r>
        </a:p>
        <a:p>
          <a:r>
            <a:rPr lang="es-MX" b="1" i="1" dirty="0" smtClean="0"/>
            <a:t>La Teoría del Derecho</a:t>
          </a:r>
          <a:r>
            <a:rPr lang="es-MX" dirty="0" smtClean="0"/>
            <a:t>, esta se ocupa en primer lugar de la definición del derecho, tema que desde siempre ha inquietado a los estudiosos, además de los conceptos jurídicos fundamentales , que son aquellos elementos integrantes de toda norma jurídica; se trata de las nociones de deber jurídico, sujeto de derecho, derecho objetivo y derecho subjetivo, relación jurídica, supuesto jurídico, etc.</a:t>
          </a:r>
        </a:p>
        <a:p>
          <a:r>
            <a:rPr lang="es-MX" b="1" i="1" dirty="0" smtClean="0"/>
            <a:t>La Metodología Jurídica</a:t>
          </a:r>
          <a:r>
            <a:rPr lang="es-MX" dirty="0" smtClean="0"/>
            <a:t>, se ocupa sólo de los métodos que han usado los juristas en la construcción de la jurisprudencia; en este sentido se puede definir a la metodología del derecho como el estudio de los instrumentos técnicos necesarios para conocer, elaborar, aplicar y enseñar ese objeto de conocimiento que denominamos derecho.</a:t>
          </a:r>
        </a:p>
        <a:p>
          <a:r>
            <a:rPr lang="es-MX" b="1" i="1" dirty="0" smtClean="0"/>
            <a:t>La Axiología Jurídica. </a:t>
          </a:r>
          <a:r>
            <a:rPr lang="es-MX" dirty="0" smtClean="0"/>
            <a:t>Consiste en el estudio de los valores propios del derecho. Los valores son cualidades que se predican de ciertas cosas, personas o acciones, que están sujetas a una cierta escala jerárquica de la que depende su mayor objetividad o subjetividad, y que presentan algunas características de polaridad (valor y desvalor; bondad-maldad, verdad-falsedad, justicia-injusticia), </a:t>
          </a:r>
          <a:r>
            <a:rPr lang="es-MX" b="1" i="1" dirty="0" smtClean="0"/>
            <a:t> </a:t>
          </a:r>
          <a:endParaRPr lang="es-ES" dirty="0"/>
        </a:p>
      </dgm:t>
    </dgm:pt>
    <dgm:pt modelId="{8E68759E-778D-4812-BFBC-9C5ED8543C14}" type="parTrans" cxnId="{92D85B91-F8CB-4DF4-98A1-4EA465BEB689}">
      <dgm:prSet/>
      <dgm:spPr/>
      <dgm:t>
        <a:bodyPr/>
        <a:lstStyle/>
        <a:p>
          <a:endParaRPr lang="es-ES"/>
        </a:p>
      </dgm:t>
    </dgm:pt>
    <dgm:pt modelId="{7E513A7A-76AF-4783-B693-3434C0C60065}" type="sibTrans" cxnId="{92D85B91-F8CB-4DF4-98A1-4EA465BEB689}">
      <dgm:prSet/>
      <dgm:spPr/>
      <dgm:t>
        <a:bodyPr/>
        <a:lstStyle/>
        <a:p>
          <a:endParaRPr lang="es-ES"/>
        </a:p>
      </dgm:t>
    </dgm:pt>
    <dgm:pt modelId="{E45A09CD-DEB7-4A19-8655-113E704F2D9F}" type="pres">
      <dgm:prSet presAssocID="{AF30D834-D2AB-43E7-88BA-16DD50E271BE}" presName="Name0" presStyleCnt="0">
        <dgm:presLayoutVars>
          <dgm:chMax val="7"/>
          <dgm:dir/>
          <dgm:animLvl val="lvl"/>
          <dgm:resizeHandles val="exact"/>
        </dgm:presLayoutVars>
      </dgm:prSet>
      <dgm:spPr/>
      <dgm:t>
        <a:bodyPr/>
        <a:lstStyle/>
        <a:p>
          <a:endParaRPr lang="es-MX"/>
        </a:p>
      </dgm:t>
    </dgm:pt>
    <dgm:pt modelId="{C3E5A07D-9B3C-40F7-BA0B-274F81D7C797}" type="pres">
      <dgm:prSet presAssocID="{E5C7AED5-AE34-4074-8EB6-8A12265A403D}" presName="circle1" presStyleLbl="node1" presStyleIdx="0" presStyleCnt="1"/>
      <dgm:spPr>
        <a:solidFill>
          <a:schemeClr val="accent2">
            <a:lumMod val="60000"/>
            <a:lumOff val="40000"/>
          </a:schemeClr>
        </a:solidFill>
      </dgm:spPr>
      <dgm:t>
        <a:bodyPr/>
        <a:lstStyle/>
        <a:p>
          <a:endParaRPr lang="es-MX"/>
        </a:p>
      </dgm:t>
    </dgm:pt>
    <dgm:pt modelId="{861073AC-07E1-4276-8429-962D8F3EE3B7}" type="pres">
      <dgm:prSet presAssocID="{E5C7AED5-AE34-4074-8EB6-8A12265A403D}" presName="space" presStyleCnt="0"/>
      <dgm:spPr/>
    </dgm:pt>
    <dgm:pt modelId="{CBFE2AA8-22C6-485A-A649-FFDC5EA0B791}" type="pres">
      <dgm:prSet presAssocID="{E5C7AED5-AE34-4074-8EB6-8A12265A403D}" presName="rect1" presStyleLbl="alignAcc1" presStyleIdx="0" presStyleCnt="1"/>
      <dgm:spPr/>
      <dgm:t>
        <a:bodyPr/>
        <a:lstStyle/>
        <a:p>
          <a:endParaRPr lang="es-MX"/>
        </a:p>
      </dgm:t>
    </dgm:pt>
    <dgm:pt modelId="{F5362929-481B-4851-8D9B-0214BF2D2AE3}" type="pres">
      <dgm:prSet presAssocID="{E5C7AED5-AE34-4074-8EB6-8A12265A403D}" presName="rect1ParTxNoCh" presStyleLbl="alignAcc1" presStyleIdx="0" presStyleCnt="1">
        <dgm:presLayoutVars>
          <dgm:chMax val="1"/>
          <dgm:bulletEnabled val="1"/>
        </dgm:presLayoutVars>
      </dgm:prSet>
      <dgm:spPr/>
      <dgm:t>
        <a:bodyPr/>
        <a:lstStyle/>
        <a:p>
          <a:endParaRPr lang="es-MX"/>
        </a:p>
      </dgm:t>
    </dgm:pt>
  </dgm:ptLst>
  <dgm:cxnLst>
    <dgm:cxn modelId="{DD748C10-64CB-4D16-9426-B66E38FA9573}" type="presOf" srcId="{AF30D834-D2AB-43E7-88BA-16DD50E271BE}" destId="{E45A09CD-DEB7-4A19-8655-113E704F2D9F}" srcOrd="0" destOrd="0" presId="urn:microsoft.com/office/officeart/2005/8/layout/target3"/>
    <dgm:cxn modelId="{92D85B91-F8CB-4DF4-98A1-4EA465BEB689}" srcId="{AF30D834-D2AB-43E7-88BA-16DD50E271BE}" destId="{E5C7AED5-AE34-4074-8EB6-8A12265A403D}" srcOrd="0" destOrd="0" parTransId="{8E68759E-778D-4812-BFBC-9C5ED8543C14}" sibTransId="{7E513A7A-76AF-4783-B693-3434C0C60065}"/>
    <dgm:cxn modelId="{9333185C-226C-4B80-B0CD-B6B517D10E24}" type="presOf" srcId="{E5C7AED5-AE34-4074-8EB6-8A12265A403D}" destId="{CBFE2AA8-22C6-485A-A649-FFDC5EA0B791}" srcOrd="0" destOrd="0" presId="urn:microsoft.com/office/officeart/2005/8/layout/target3"/>
    <dgm:cxn modelId="{4D0B8440-A668-44E9-A49F-D82B5488D690}" type="presOf" srcId="{E5C7AED5-AE34-4074-8EB6-8A12265A403D}" destId="{F5362929-481B-4851-8D9B-0214BF2D2AE3}" srcOrd="1" destOrd="0" presId="urn:microsoft.com/office/officeart/2005/8/layout/target3"/>
    <dgm:cxn modelId="{36408124-225F-4461-9B49-0CF5A818240B}" type="presParOf" srcId="{E45A09CD-DEB7-4A19-8655-113E704F2D9F}" destId="{C3E5A07D-9B3C-40F7-BA0B-274F81D7C797}" srcOrd="0" destOrd="0" presId="urn:microsoft.com/office/officeart/2005/8/layout/target3"/>
    <dgm:cxn modelId="{E2FB6B6A-64B0-40DA-BF4B-E4E7DAA2743E}" type="presParOf" srcId="{E45A09CD-DEB7-4A19-8655-113E704F2D9F}" destId="{861073AC-07E1-4276-8429-962D8F3EE3B7}" srcOrd="1" destOrd="0" presId="urn:microsoft.com/office/officeart/2005/8/layout/target3"/>
    <dgm:cxn modelId="{35A5E251-95E3-41FF-AD5C-3AC12F5DD165}" type="presParOf" srcId="{E45A09CD-DEB7-4A19-8655-113E704F2D9F}" destId="{CBFE2AA8-22C6-485A-A649-FFDC5EA0B791}" srcOrd="2" destOrd="0" presId="urn:microsoft.com/office/officeart/2005/8/layout/target3"/>
    <dgm:cxn modelId="{D64020ED-7994-453F-A7B4-BEF509ACCD5B}" type="presParOf" srcId="{E45A09CD-DEB7-4A19-8655-113E704F2D9F}" destId="{F5362929-481B-4851-8D9B-0214BF2D2AE3}" srcOrd="3" destOrd="0" presId="urn:microsoft.com/office/officeart/2005/8/layout/targe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360B8C3-7268-401A-BCD1-D31B6F4BF0F2}" type="doc">
      <dgm:prSet loTypeId="urn:microsoft.com/office/officeart/2005/8/layout/vList2" loCatId="list" qsTypeId="urn:microsoft.com/office/officeart/2005/8/quickstyle/3d2" qsCatId="3D" csTypeId="urn:microsoft.com/office/officeart/2005/8/colors/colorful1#4" csCatId="colorful" phldr="1"/>
      <dgm:spPr/>
      <dgm:t>
        <a:bodyPr/>
        <a:lstStyle/>
        <a:p>
          <a:endParaRPr lang="es-ES"/>
        </a:p>
      </dgm:t>
    </dgm:pt>
    <dgm:pt modelId="{DD5C0E6E-A9B7-4D18-807E-9954FA071816}">
      <dgm:prSet/>
      <dgm:spPr>
        <a:solidFill>
          <a:schemeClr val="bg1">
            <a:lumMod val="25000"/>
          </a:schemeClr>
        </a:solidFill>
      </dgm:spPr>
      <dgm:t>
        <a:bodyPr/>
        <a:lstStyle/>
        <a:p>
          <a:pPr rtl="0"/>
          <a:r>
            <a:rPr lang="es-ES" dirty="0" smtClean="0"/>
            <a:t>Conceptos Básicos</a:t>
          </a:r>
        </a:p>
        <a:p>
          <a:pPr rtl="0"/>
          <a:r>
            <a:rPr lang="es-ES" dirty="0" smtClean="0"/>
            <a:t>DERECHO</a:t>
          </a:r>
          <a:endParaRPr lang="es-ES" dirty="0"/>
        </a:p>
      </dgm:t>
    </dgm:pt>
    <dgm:pt modelId="{ADA4E091-3ACE-4DCC-9049-D509A53E7441}" type="parTrans" cxnId="{05CDBE60-ED0E-4E5E-817D-5ED9A4875668}">
      <dgm:prSet/>
      <dgm:spPr/>
      <dgm:t>
        <a:bodyPr/>
        <a:lstStyle/>
        <a:p>
          <a:endParaRPr lang="es-ES"/>
        </a:p>
      </dgm:t>
    </dgm:pt>
    <dgm:pt modelId="{0436876C-3743-4F0C-8CD9-AFFE2942532E}" type="sibTrans" cxnId="{05CDBE60-ED0E-4E5E-817D-5ED9A4875668}">
      <dgm:prSet/>
      <dgm:spPr/>
      <dgm:t>
        <a:bodyPr/>
        <a:lstStyle/>
        <a:p>
          <a:endParaRPr lang="es-ES"/>
        </a:p>
      </dgm:t>
    </dgm:pt>
    <dgm:pt modelId="{F1F8CDC1-D772-4B34-8FBA-0F152D2C87A1}" type="pres">
      <dgm:prSet presAssocID="{7360B8C3-7268-401A-BCD1-D31B6F4BF0F2}" presName="linear" presStyleCnt="0">
        <dgm:presLayoutVars>
          <dgm:animLvl val="lvl"/>
          <dgm:resizeHandles val="exact"/>
        </dgm:presLayoutVars>
      </dgm:prSet>
      <dgm:spPr/>
      <dgm:t>
        <a:bodyPr/>
        <a:lstStyle/>
        <a:p>
          <a:endParaRPr lang="es-MX"/>
        </a:p>
      </dgm:t>
    </dgm:pt>
    <dgm:pt modelId="{8D7F1E6B-733B-4313-9CAD-4434703D2AD3}" type="pres">
      <dgm:prSet presAssocID="{DD5C0E6E-A9B7-4D18-807E-9954FA071816}" presName="parentText" presStyleLbl="node1" presStyleIdx="0" presStyleCnt="1">
        <dgm:presLayoutVars>
          <dgm:chMax val="0"/>
          <dgm:bulletEnabled val="1"/>
        </dgm:presLayoutVars>
      </dgm:prSet>
      <dgm:spPr/>
      <dgm:t>
        <a:bodyPr/>
        <a:lstStyle/>
        <a:p>
          <a:endParaRPr lang="es-MX"/>
        </a:p>
      </dgm:t>
    </dgm:pt>
  </dgm:ptLst>
  <dgm:cxnLst>
    <dgm:cxn modelId="{A5B1D5A3-6A8D-43BC-91C5-B1022C9DA98B}" type="presOf" srcId="{7360B8C3-7268-401A-BCD1-D31B6F4BF0F2}" destId="{F1F8CDC1-D772-4B34-8FBA-0F152D2C87A1}" srcOrd="0" destOrd="0" presId="urn:microsoft.com/office/officeart/2005/8/layout/vList2"/>
    <dgm:cxn modelId="{35ADDD15-C435-4AD0-BF38-FF5D069193B6}" type="presOf" srcId="{DD5C0E6E-A9B7-4D18-807E-9954FA071816}" destId="{8D7F1E6B-733B-4313-9CAD-4434703D2AD3}" srcOrd="0" destOrd="0" presId="urn:microsoft.com/office/officeart/2005/8/layout/vList2"/>
    <dgm:cxn modelId="{05CDBE60-ED0E-4E5E-817D-5ED9A4875668}" srcId="{7360B8C3-7268-401A-BCD1-D31B6F4BF0F2}" destId="{DD5C0E6E-A9B7-4D18-807E-9954FA071816}" srcOrd="0" destOrd="0" parTransId="{ADA4E091-3ACE-4DCC-9049-D509A53E7441}" sibTransId="{0436876C-3743-4F0C-8CD9-AFFE2942532E}"/>
    <dgm:cxn modelId="{615A8FA6-8805-4B00-9E92-59BCE56AE30E}" type="presParOf" srcId="{F1F8CDC1-D772-4B34-8FBA-0F152D2C87A1}" destId="{8D7F1E6B-733B-4313-9CAD-4434703D2AD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F1E6B-733B-4313-9CAD-4434703D2AD3}">
      <dsp:nvSpPr>
        <dsp:cNvPr id="0" name=""/>
        <dsp:cNvSpPr/>
      </dsp:nvSpPr>
      <dsp:spPr>
        <a:xfrm>
          <a:off x="0" y="1125"/>
          <a:ext cx="7043758" cy="114075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Conceptos Básicos</a:t>
          </a:r>
        </a:p>
        <a:p>
          <a:pPr lvl="0" algn="l" defTabSz="1111250" rtl="0">
            <a:lnSpc>
              <a:spcPct val="90000"/>
            </a:lnSpc>
            <a:spcBef>
              <a:spcPct val="0"/>
            </a:spcBef>
            <a:spcAft>
              <a:spcPct val="35000"/>
            </a:spcAft>
          </a:pPr>
          <a:r>
            <a:rPr lang="es-ES" sz="2500" kern="1200" dirty="0" smtClean="0"/>
            <a:t>DERECHO</a:t>
          </a:r>
          <a:endParaRPr lang="es-ES" sz="2500" kern="1200" dirty="0"/>
        </a:p>
      </dsp:txBody>
      <dsp:txXfrm>
        <a:off x="55687" y="56812"/>
        <a:ext cx="6932384" cy="102937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5A07D-9B3C-40F7-BA0B-274F81D7C797}">
      <dsp:nvSpPr>
        <dsp:cNvPr id="0" name=""/>
        <dsp:cNvSpPr/>
      </dsp:nvSpPr>
      <dsp:spPr>
        <a:xfrm>
          <a:off x="0" y="128422"/>
          <a:ext cx="4269117" cy="4269117"/>
        </a:xfrm>
        <a:prstGeom prst="pie">
          <a:avLst>
            <a:gd name="adj1" fmla="val 5400000"/>
            <a:gd name="adj2" fmla="val 1620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E2AA8-22C6-485A-A649-FFDC5EA0B791}">
      <dsp:nvSpPr>
        <dsp:cNvPr id="0" name=""/>
        <dsp:cNvSpPr/>
      </dsp:nvSpPr>
      <dsp:spPr>
        <a:xfrm>
          <a:off x="2134558" y="128422"/>
          <a:ext cx="4980637" cy="426911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b="1" kern="1200" dirty="0" smtClean="0"/>
            <a:t>El derecho como hecho</a:t>
          </a:r>
          <a:r>
            <a:rPr lang="es-MX" sz="1700" kern="1200" dirty="0" smtClean="0"/>
            <a:t> que hace nacer a la historia del derecho y a la sociología jurídica.</a:t>
          </a:r>
        </a:p>
        <a:p>
          <a:pPr lvl="0" algn="ctr" defTabSz="755650">
            <a:lnSpc>
              <a:spcPct val="90000"/>
            </a:lnSpc>
            <a:spcBef>
              <a:spcPct val="0"/>
            </a:spcBef>
            <a:spcAft>
              <a:spcPct val="35000"/>
            </a:spcAft>
          </a:pPr>
          <a:r>
            <a:rPr lang="es-MX" sz="1700" kern="1200" dirty="0" smtClean="0"/>
            <a:t>A través de la </a:t>
          </a:r>
          <a:r>
            <a:rPr lang="es-MX" sz="1700" b="1" i="1" kern="1200" dirty="0" smtClean="0"/>
            <a:t>historia del derecho</a:t>
          </a:r>
          <a:r>
            <a:rPr lang="es-MX" sz="1700" kern="1200" dirty="0" smtClean="0"/>
            <a:t> se conocen los sistemas y las instituciones jurídicas que imperaron en épocas pretéritas, es una disciplina que estudia de manera sistemática, crítica e interpretativa los fenómenos jurídicos del pasado.</a:t>
          </a:r>
        </a:p>
        <a:p>
          <a:pPr lvl="0" algn="ctr" defTabSz="755650">
            <a:lnSpc>
              <a:spcPct val="90000"/>
            </a:lnSpc>
            <a:spcBef>
              <a:spcPct val="0"/>
            </a:spcBef>
            <a:spcAft>
              <a:spcPct val="35000"/>
            </a:spcAft>
          </a:pPr>
          <a:r>
            <a:rPr lang="es-MX" sz="1700" kern="1200" dirty="0" smtClean="0"/>
            <a:t>La Sociología jurídica tiene por objeto el estudio las relaciones existentes entre el derecho y la sociedad; el enfoque sociológico ha enseñado que el derecho constituye un medio de control social, cuya efectividad requiere del empleo de la coerción (otros medios de control social no recurren al empleo de ella, pero tienen mucha influencia, como son la educación, la religión, la propaganda o los medios de comunicación).</a:t>
          </a:r>
          <a:endParaRPr lang="es-ES" sz="1700" kern="1200" dirty="0"/>
        </a:p>
      </dsp:txBody>
      <dsp:txXfrm>
        <a:off x="2134558" y="128422"/>
        <a:ext cx="4980637" cy="426911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F1E6B-733B-4313-9CAD-4434703D2AD3}">
      <dsp:nvSpPr>
        <dsp:cNvPr id="0" name=""/>
        <dsp:cNvSpPr/>
      </dsp:nvSpPr>
      <dsp:spPr>
        <a:xfrm>
          <a:off x="0" y="1125"/>
          <a:ext cx="7043758" cy="114075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Conceptos Básicos</a:t>
          </a:r>
        </a:p>
        <a:p>
          <a:pPr lvl="0" algn="l" defTabSz="1111250" rtl="0">
            <a:lnSpc>
              <a:spcPct val="90000"/>
            </a:lnSpc>
            <a:spcBef>
              <a:spcPct val="0"/>
            </a:spcBef>
            <a:spcAft>
              <a:spcPct val="35000"/>
            </a:spcAft>
          </a:pPr>
          <a:r>
            <a:rPr lang="es-ES" sz="2500" kern="1200" dirty="0" smtClean="0"/>
            <a:t>DERECHO</a:t>
          </a:r>
          <a:endParaRPr lang="es-ES" sz="2500" kern="1200" dirty="0"/>
        </a:p>
      </dsp:txBody>
      <dsp:txXfrm>
        <a:off x="55687" y="56812"/>
        <a:ext cx="6932384" cy="102937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5A07D-9B3C-40F7-BA0B-274F81D7C797}">
      <dsp:nvSpPr>
        <dsp:cNvPr id="0" name=""/>
        <dsp:cNvSpPr/>
      </dsp:nvSpPr>
      <dsp:spPr>
        <a:xfrm>
          <a:off x="0" y="128422"/>
          <a:ext cx="4269117" cy="4269117"/>
        </a:xfrm>
        <a:prstGeom prst="pie">
          <a:avLst>
            <a:gd name="adj1" fmla="val 5400000"/>
            <a:gd name="adj2" fmla="val 16200000"/>
          </a:avLst>
        </a:prstGeom>
        <a:solidFill>
          <a:srgbClr val="92C6D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E2AA8-22C6-485A-A649-FFDC5EA0B791}">
      <dsp:nvSpPr>
        <dsp:cNvPr id="0" name=""/>
        <dsp:cNvSpPr/>
      </dsp:nvSpPr>
      <dsp:spPr>
        <a:xfrm>
          <a:off x="2134558" y="128422"/>
          <a:ext cx="4980637" cy="426911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b="1" kern="1200" dirty="0" smtClean="0"/>
            <a:t>El Derecho como Norma</a:t>
          </a:r>
          <a:r>
            <a:rPr lang="es-MX" sz="1400" kern="1200" dirty="0" smtClean="0"/>
            <a:t>, que corresponde propiamente a la ciencia jurídica. </a:t>
          </a:r>
        </a:p>
        <a:p>
          <a:pPr lvl="0" algn="ctr" defTabSz="622300">
            <a:lnSpc>
              <a:spcPct val="90000"/>
            </a:lnSpc>
            <a:spcBef>
              <a:spcPct val="0"/>
            </a:spcBef>
            <a:spcAft>
              <a:spcPct val="35000"/>
            </a:spcAft>
          </a:pPr>
          <a:r>
            <a:rPr lang="es-MX" sz="1400" kern="1200" dirty="0" smtClean="0"/>
            <a:t>La ciencia jurídica estudia al derecho en un plano esencialmente normativo, considerándolo en cuanto conjunto de reglas que tienen necesariamente que obedecerse, puesto que el Estado las ha declarado vigentes en una época y lugar determinados. Significa ello que el jurista jamás puede sustituir dichas reglas con su personal criterio, su actividad está siempre limitada y dirigida por el orden jurídico positivo, aunque obviamente posee un amplio margen para la interpretación y aplicación de las normas que componen dicho orden.</a:t>
          </a:r>
        </a:p>
        <a:p>
          <a:pPr lvl="0" algn="ctr" defTabSz="622300">
            <a:lnSpc>
              <a:spcPct val="90000"/>
            </a:lnSpc>
            <a:spcBef>
              <a:spcPct val="0"/>
            </a:spcBef>
            <a:spcAft>
              <a:spcPct val="35000"/>
            </a:spcAft>
          </a:pPr>
          <a:r>
            <a:rPr lang="es-MX" sz="1400" kern="1200" dirty="0" smtClean="0"/>
            <a:t>De ello se sigue que la ciencia del derecho tiene un propósito eminentemente práctico, en tanto que la filosofía del derecho es una disciplina de carácter especulativo. </a:t>
          </a:r>
        </a:p>
        <a:p>
          <a:pPr lvl="0" algn="ctr" defTabSz="622300">
            <a:lnSpc>
              <a:spcPct val="90000"/>
            </a:lnSpc>
            <a:spcBef>
              <a:spcPct val="0"/>
            </a:spcBef>
            <a:spcAft>
              <a:spcPct val="35000"/>
            </a:spcAft>
          </a:pPr>
          <a:r>
            <a:rPr lang="es-MX" sz="1400" kern="1200" dirty="0" smtClean="0"/>
            <a:t>La Filosofía del Der. responde al ¿</a:t>
          </a:r>
          <a:r>
            <a:rPr lang="es-MX" sz="1400" i="1" kern="1200" dirty="0" smtClean="0"/>
            <a:t>quid </a:t>
          </a:r>
          <a:r>
            <a:rPr lang="es-MX" sz="1400" i="1" kern="1200" dirty="0" err="1" smtClean="0"/>
            <a:t>jus</a:t>
          </a:r>
          <a:r>
            <a:rPr lang="es-MX" sz="1400" kern="1200" dirty="0" smtClean="0"/>
            <a:t>? es decir, qué debe entenderse de manera general por derecho.</a:t>
          </a:r>
        </a:p>
        <a:p>
          <a:pPr lvl="0" algn="ctr" defTabSz="622300">
            <a:lnSpc>
              <a:spcPct val="90000"/>
            </a:lnSpc>
            <a:spcBef>
              <a:spcPct val="0"/>
            </a:spcBef>
            <a:spcAft>
              <a:spcPct val="35000"/>
            </a:spcAft>
          </a:pPr>
          <a:r>
            <a:rPr lang="es-MX" sz="1400" kern="1200" dirty="0" smtClean="0"/>
            <a:t>La Ciencia Jurídica responde al ¿quid </a:t>
          </a:r>
          <a:r>
            <a:rPr lang="es-MX" sz="1400" kern="1200" dirty="0" err="1" smtClean="0"/>
            <a:t>juris</a:t>
          </a:r>
          <a:r>
            <a:rPr lang="es-MX" sz="1400" kern="1200" dirty="0" smtClean="0"/>
            <a:t>? Es decir qué ha sido establecido como derecho por un determinado sistema.</a:t>
          </a:r>
          <a:endParaRPr lang="es-ES" sz="1400" kern="1200" dirty="0"/>
        </a:p>
      </dsp:txBody>
      <dsp:txXfrm>
        <a:off x="2134558" y="128422"/>
        <a:ext cx="4980637" cy="426911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4FA09B-6C88-40C7-8731-367F2B8AC947}">
      <dsp:nvSpPr>
        <dsp:cNvPr id="0" name=""/>
        <dsp:cNvSpPr/>
      </dsp:nvSpPr>
      <dsp:spPr>
        <a:xfrm>
          <a:off x="0" y="13410"/>
          <a:ext cx="7043758" cy="1116179"/>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 sz="1800" kern="1200" dirty="0" smtClean="0"/>
            <a:t>CONCEPTOS BÁSICOS</a:t>
          </a:r>
        </a:p>
        <a:p>
          <a:pPr lvl="0" algn="ctr" defTabSz="800100" rtl="0">
            <a:lnSpc>
              <a:spcPct val="90000"/>
            </a:lnSpc>
            <a:spcBef>
              <a:spcPct val="0"/>
            </a:spcBef>
            <a:spcAft>
              <a:spcPct val="35000"/>
            </a:spcAft>
          </a:pPr>
          <a:r>
            <a:rPr lang="es-ES" sz="1800" kern="1200" dirty="0" smtClean="0"/>
            <a:t>POLÍTICA</a:t>
          </a:r>
          <a:br>
            <a:rPr lang="es-ES" sz="1800" kern="1200" dirty="0" smtClean="0"/>
          </a:br>
          <a:endParaRPr lang="es-ES" sz="1800" kern="1200" dirty="0"/>
        </a:p>
      </dsp:txBody>
      <dsp:txXfrm>
        <a:off x="54487" y="67897"/>
        <a:ext cx="6934784" cy="100720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7AA142-24C6-481F-BC73-36A581796FEF}">
      <dsp:nvSpPr>
        <dsp:cNvPr id="0" name=""/>
        <dsp:cNvSpPr/>
      </dsp:nvSpPr>
      <dsp:spPr>
        <a:xfrm>
          <a:off x="0" y="105861"/>
          <a:ext cx="7043758" cy="2134080"/>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solidFill>
                <a:schemeClr val="tx1"/>
              </a:solidFill>
            </a:rPr>
            <a:t>Para el profesor Luis Sánchez Agesta la política tiene tres sentidos fundamentales; el primero la política es actividad que crea, desenvuelve y ejerce poder. Pero este poder no representa una mera fuerza material, sino que implica un fenómeno de dominación que tiene un carácter social y está encaminado a la cohesión de un grupo, mediante el derecho: En el segundo sentido la política se concibe como lucha, oposición o disyunción y el tercer sentido que se le puede dar al concepto, se entiende como actividad orientada por un fin.</a:t>
          </a:r>
          <a:endParaRPr lang="es-MX" sz="1600" kern="1200" dirty="0">
            <a:solidFill>
              <a:schemeClr val="tx1"/>
            </a:solidFill>
          </a:endParaRPr>
        </a:p>
      </dsp:txBody>
      <dsp:txXfrm>
        <a:off x="104177" y="210038"/>
        <a:ext cx="6835404" cy="1925726"/>
      </dsp:txXfrm>
    </dsp:sp>
    <dsp:sp modelId="{7EFC6444-AE46-4A59-9E1E-4EE0E59D6E25}">
      <dsp:nvSpPr>
        <dsp:cNvPr id="0" name=""/>
        <dsp:cNvSpPr/>
      </dsp:nvSpPr>
      <dsp:spPr>
        <a:xfrm>
          <a:off x="1907660" y="2305147"/>
          <a:ext cx="5136097" cy="2134080"/>
        </a:xfrm>
        <a:prstGeom prst="round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kern="1200" dirty="0" smtClean="0"/>
            <a:t>Estos tres sentidos no se oponen entre si sino que están íntimamente vinculados pero todavía hay algo detrás de ellos que los articula para configurar el verdadero concepto de política. Ese algo eses la idea del orden referida a la sociedad, o sea, el orden de la convivencia. </a:t>
          </a:r>
          <a:endParaRPr lang="es-ES" sz="1600" kern="1200" dirty="0"/>
        </a:p>
      </dsp:txBody>
      <dsp:txXfrm>
        <a:off x="2011837" y="2409324"/>
        <a:ext cx="4927743" cy="192572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4FA09B-6C88-40C7-8731-367F2B8AC947}">
      <dsp:nvSpPr>
        <dsp:cNvPr id="0" name=""/>
        <dsp:cNvSpPr/>
      </dsp:nvSpPr>
      <dsp:spPr>
        <a:xfrm>
          <a:off x="0" y="13410"/>
          <a:ext cx="7043758" cy="1116179"/>
        </a:xfrm>
        <a:prstGeom prst="roundRect">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ES" sz="1800" kern="1200" dirty="0" smtClean="0"/>
            <a:t>CONCEPTOS BÁSICOS</a:t>
          </a:r>
        </a:p>
        <a:p>
          <a:pPr lvl="0" algn="ctr" defTabSz="800100" rtl="0">
            <a:lnSpc>
              <a:spcPct val="90000"/>
            </a:lnSpc>
            <a:spcBef>
              <a:spcPct val="0"/>
            </a:spcBef>
            <a:spcAft>
              <a:spcPct val="35000"/>
            </a:spcAft>
          </a:pPr>
          <a:r>
            <a:rPr lang="es-ES" sz="1800" kern="1200" dirty="0" smtClean="0"/>
            <a:t>ESTADO</a:t>
          </a:r>
          <a:br>
            <a:rPr lang="es-ES" sz="1800" kern="1200" dirty="0" smtClean="0"/>
          </a:br>
          <a:endParaRPr lang="es-ES" sz="1800" kern="1200" dirty="0"/>
        </a:p>
      </dsp:txBody>
      <dsp:txXfrm>
        <a:off x="54487" y="67897"/>
        <a:ext cx="6934784" cy="100720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7AA142-24C6-481F-BC73-36A581796FEF}">
      <dsp:nvSpPr>
        <dsp:cNvPr id="0" name=""/>
        <dsp:cNvSpPr/>
      </dsp:nvSpPr>
      <dsp:spPr>
        <a:xfrm>
          <a:off x="0" y="12621"/>
          <a:ext cx="7043758" cy="2223000"/>
        </a:xfrm>
        <a:prstGeom prst="roundRect">
          <a:avLst/>
        </a:prstGeom>
        <a:solidFill>
          <a:schemeClr val="accent3">
            <a:lumMod val="7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t>En todo Estado existente en el globo, se contemplan elementos formativos comunes, los cuales concurren antes de su creación tales como la población, el territorio, el poder soberano y el orden jurídico fundamental; así como los elementos posteriores a su formación  como el poder público y el gobierno; para así poder posibilitar el fin del Estado que radica en el bien público en general.  </a:t>
          </a:r>
          <a:endParaRPr lang="es-MX" sz="1800" kern="1200" dirty="0">
            <a:solidFill>
              <a:schemeClr val="tx1"/>
            </a:solidFill>
          </a:endParaRPr>
        </a:p>
      </dsp:txBody>
      <dsp:txXfrm>
        <a:off x="108518" y="121139"/>
        <a:ext cx="6826722" cy="2005964"/>
      </dsp:txXfrm>
    </dsp:sp>
    <dsp:sp modelId="{7EFC6444-AE46-4A59-9E1E-4EE0E59D6E25}">
      <dsp:nvSpPr>
        <dsp:cNvPr id="0" name=""/>
        <dsp:cNvSpPr/>
      </dsp:nvSpPr>
      <dsp:spPr>
        <a:xfrm>
          <a:off x="1907660" y="2302963"/>
          <a:ext cx="5136097" cy="2223000"/>
        </a:xfrm>
        <a:prstGeom prst="roundRect">
          <a:avLst/>
        </a:prstGeom>
        <a:solidFill>
          <a:schemeClr val="accent1">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kern="1200" dirty="0" smtClean="0">
              <a:solidFill>
                <a:schemeClr val="tx1"/>
              </a:solidFill>
            </a:rPr>
            <a:t>Para que el Estado desempeñe sus funciones, el derecho lo dota de una actividad denominada </a:t>
          </a:r>
          <a:r>
            <a:rPr lang="es-ES" sz="1800" i="1" kern="1200" dirty="0" smtClean="0">
              <a:solidFill>
                <a:schemeClr val="tx1"/>
              </a:solidFill>
            </a:rPr>
            <a:t>poder público</a:t>
          </a:r>
          <a:r>
            <a:rPr lang="es-ES" sz="1800" kern="1200" dirty="0" smtClean="0">
              <a:solidFill>
                <a:schemeClr val="tx1"/>
              </a:solidFill>
            </a:rPr>
            <a:t>, desarrollado generalmente por las funciones legislativa, administrativa y judicial mediante un conjunto de órganos establecidos en la norma fundamental, y que se denomina en un sentido amplio </a:t>
          </a:r>
          <a:r>
            <a:rPr lang="es-ES" sz="1800" i="1" kern="1200" dirty="0" smtClean="0">
              <a:solidFill>
                <a:schemeClr val="tx1"/>
              </a:solidFill>
            </a:rPr>
            <a:t>gobierno.</a:t>
          </a:r>
          <a:r>
            <a:rPr lang="es-ES" sz="1800" kern="1200" dirty="0" smtClean="0">
              <a:solidFill>
                <a:schemeClr val="tx1"/>
              </a:solidFill>
            </a:rPr>
            <a:t> </a:t>
          </a:r>
          <a:endParaRPr lang="es-ES" sz="1800" kern="1200" dirty="0">
            <a:solidFill>
              <a:schemeClr val="tx1"/>
            </a:solidFill>
          </a:endParaRPr>
        </a:p>
      </dsp:txBody>
      <dsp:txXfrm>
        <a:off x="2016178" y="2411481"/>
        <a:ext cx="4919061" cy="200596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229863"/>
          <a:ext cx="7043758" cy="1102250"/>
        </a:xfrm>
        <a:prstGeom prst="roundRect">
          <a:avLst/>
        </a:prstGeom>
        <a:solidFill>
          <a:srgbClr val="6699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rtl="0">
            <a:lnSpc>
              <a:spcPct val="90000"/>
            </a:lnSpc>
            <a:spcBef>
              <a:spcPct val="0"/>
            </a:spcBef>
            <a:spcAft>
              <a:spcPct val="35000"/>
            </a:spcAft>
          </a:pPr>
          <a:r>
            <a:rPr lang="es-MX" sz="4300" kern="1200" dirty="0" smtClean="0"/>
            <a:t>¿ Qué es una Constitución?</a:t>
          </a:r>
          <a:endParaRPr lang="es-ES" sz="4300" kern="1200" dirty="0"/>
        </a:p>
      </dsp:txBody>
      <dsp:txXfrm>
        <a:off x="53807" y="283670"/>
        <a:ext cx="6936144" cy="99463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957EB9-DB8D-40A4-9D15-158D4B4E4446}">
      <dsp:nvSpPr>
        <dsp:cNvPr id="0" name=""/>
        <dsp:cNvSpPr/>
      </dsp:nvSpPr>
      <dsp:spPr>
        <a:xfrm>
          <a:off x="0" y="0"/>
          <a:ext cx="7249438" cy="4392421"/>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MX" sz="2500" kern="1200" dirty="0" smtClean="0"/>
            <a:t>*Maurizio Fioravanti </a:t>
          </a:r>
        </a:p>
        <a:p>
          <a:pPr lvl="0" algn="l" defTabSz="1111250">
            <a:lnSpc>
              <a:spcPct val="90000"/>
            </a:lnSpc>
            <a:spcBef>
              <a:spcPct val="0"/>
            </a:spcBef>
            <a:spcAft>
              <a:spcPct val="35000"/>
            </a:spcAft>
          </a:pPr>
          <a:r>
            <a:rPr lang="es-MX" sz="2500" kern="1200" dirty="0" smtClean="0"/>
            <a:t>La Constitución democrática del siglo XX… ya no pretende limitarse al ordenamiento de los poderes y al reenvío a la ley para garantizar los derechos; más bien pretende, sobre todo, significar la existencia de algunos principios fundamentales generalmente compartidos, que el ejercicio del poder soberano constituyente del pueblo ha colocado en la base de la convivencia civil.   </a:t>
          </a:r>
          <a:endParaRPr lang="es-MX" sz="2500" u="none" kern="1200" dirty="0">
            <a:solidFill>
              <a:schemeClr val="tx1"/>
            </a:solidFill>
          </a:endParaRPr>
        </a:p>
      </dsp:txBody>
      <dsp:txXfrm>
        <a:off x="214420" y="214420"/>
        <a:ext cx="6820598" cy="396358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229863"/>
          <a:ext cx="7043758" cy="1102250"/>
        </a:xfrm>
        <a:prstGeom prst="roundRect">
          <a:avLst/>
        </a:prstGeom>
        <a:solidFill>
          <a:srgbClr val="6699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rtl="0">
            <a:lnSpc>
              <a:spcPct val="90000"/>
            </a:lnSpc>
            <a:spcBef>
              <a:spcPct val="0"/>
            </a:spcBef>
            <a:spcAft>
              <a:spcPct val="35000"/>
            </a:spcAft>
          </a:pPr>
          <a:r>
            <a:rPr lang="es-MX" sz="4300" kern="1200" dirty="0" smtClean="0"/>
            <a:t>¿ Qué es una Constitución?</a:t>
          </a:r>
          <a:endParaRPr lang="es-ES" sz="4300" kern="1200" dirty="0"/>
        </a:p>
      </dsp:txBody>
      <dsp:txXfrm>
        <a:off x="53807" y="283670"/>
        <a:ext cx="6936144" cy="9946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5A07D-9B3C-40F7-BA0B-274F81D7C797}">
      <dsp:nvSpPr>
        <dsp:cNvPr id="0" name=""/>
        <dsp:cNvSpPr/>
      </dsp:nvSpPr>
      <dsp:spPr>
        <a:xfrm>
          <a:off x="0" y="128422"/>
          <a:ext cx="4269117" cy="4269117"/>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E2AA8-22C6-485A-A649-FFDC5EA0B791}">
      <dsp:nvSpPr>
        <dsp:cNvPr id="0" name=""/>
        <dsp:cNvSpPr/>
      </dsp:nvSpPr>
      <dsp:spPr>
        <a:xfrm>
          <a:off x="2134558" y="128422"/>
          <a:ext cx="4980637" cy="426911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b="1" kern="1200" dirty="0" smtClean="0"/>
            <a:t>El Derecho</a:t>
          </a:r>
          <a:r>
            <a:rPr lang="es-MX" sz="1700" kern="1200" dirty="0" smtClean="0"/>
            <a:t> es una de las actividades más necesarias y elevadas que ha producido la cultura. Surgió unido al anhelo  de eliminar el uso de la fuerza en las relaciones humanas, sin la existencia  de este instrumento regulador no sería posible ninguna otra actividad individual o colectiva los hombres vivirían en la incertidumbre, en la perpetua anarquía.</a:t>
          </a:r>
          <a:endParaRPr lang="es-ES" sz="1700" kern="1200" dirty="0"/>
        </a:p>
      </dsp:txBody>
      <dsp:txXfrm>
        <a:off x="2134558" y="128422"/>
        <a:ext cx="4980637" cy="2027830"/>
      </dsp:txXfrm>
    </dsp:sp>
    <dsp:sp modelId="{C64E0F8B-D82D-4224-8522-677D19E697D4}">
      <dsp:nvSpPr>
        <dsp:cNvPr id="0" name=""/>
        <dsp:cNvSpPr/>
      </dsp:nvSpPr>
      <dsp:spPr>
        <a:xfrm>
          <a:off x="1120643" y="2156253"/>
          <a:ext cx="2027830" cy="2027830"/>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13EBFB-A39D-45EF-8A88-DD27FB442DD6}">
      <dsp:nvSpPr>
        <dsp:cNvPr id="0" name=""/>
        <dsp:cNvSpPr/>
      </dsp:nvSpPr>
      <dsp:spPr>
        <a:xfrm>
          <a:off x="2134558" y="2116528"/>
          <a:ext cx="4980637" cy="210728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s-MX" sz="1700" kern="1200" dirty="0" smtClean="0"/>
            <a:t>El derecho como objeto de conocimiento,  ha originado distintos tipos de saberes, que resultan de observar el mismo objeto desde diferentes dimensiones o planos, mismos que han dado nacimiento a diversas disciplinas según el ángulo visual adoptado.</a:t>
          </a:r>
          <a:endParaRPr lang="es-ES" sz="1700" kern="1200" dirty="0"/>
        </a:p>
      </dsp:txBody>
      <dsp:txXfrm>
        <a:off x="2134558" y="2116528"/>
        <a:ext cx="4980637" cy="210728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957EB9-DB8D-40A4-9D15-158D4B4E4446}">
      <dsp:nvSpPr>
        <dsp:cNvPr id="0" name=""/>
        <dsp:cNvSpPr/>
      </dsp:nvSpPr>
      <dsp:spPr>
        <a:xfrm>
          <a:off x="0" y="0"/>
          <a:ext cx="7249438" cy="4367464"/>
        </a:xfrm>
        <a:prstGeom prst="round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s-MX" sz="2800" kern="1200" dirty="0" smtClean="0"/>
            <a:t>*</a:t>
          </a:r>
          <a:r>
            <a:rPr lang="es-MX" sz="2800" kern="1200" dirty="0" err="1" smtClean="0"/>
            <a:t>Luigui</a:t>
          </a:r>
          <a:r>
            <a:rPr lang="es-MX" sz="2800" kern="1200" dirty="0" smtClean="0"/>
            <a:t> Ferrajoli</a:t>
          </a:r>
        </a:p>
        <a:p>
          <a:pPr lvl="0" algn="l" defTabSz="1244600">
            <a:lnSpc>
              <a:spcPct val="90000"/>
            </a:lnSpc>
            <a:spcBef>
              <a:spcPct val="0"/>
            </a:spcBef>
            <a:spcAft>
              <a:spcPct val="35000"/>
            </a:spcAft>
          </a:pPr>
          <a:r>
            <a:rPr lang="es-ES_tradnl" sz="2800" kern="1200" dirty="0" smtClean="0"/>
            <a:t>Son los derechos primarios de las personas y conciernen indistintamente a todos los seres humanos, por ejemplo: el derecho a la vida y a la integridad de la persona, la libertad personal, la libertad de conciencia y de manifestación de pensamiento, el derecho a la salud y a la educación y las garantías penales y procesales</a:t>
          </a:r>
          <a:r>
            <a:rPr lang="es-MX" sz="2800" kern="1200" dirty="0" smtClean="0"/>
            <a:t>civil.   </a:t>
          </a:r>
          <a:endParaRPr lang="es-MX" sz="2800" u="none" kern="1200" dirty="0">
            <a:solidFill>
              <a:schemeClr val="tx1"/>
            </a:solidFill>
          </a:endParaRPr>
        </a:p>
      </dsp:txBody>
      <dsp:txXfrm>
        <a:off x="213202" y="213202"/>
        <a:ext cx="6823034" cy="394106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229863"/>
          <a:ext cx="7043758" cy="1102250"/>
        </a:xfrm>
        <a:prstGeom prst="roundRect">
          <a:avLst/>
        </a:prstGeom>
        <a:solidFill>
          <a:srgbClr val="6699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rtl="0">
            <a:lnSpc>
              <a:spcPct val="90000"/>
            </a:lnSpc>
            <a:spcBef>
              <a:spcPct val="0"/>
            </a:spcBef>
            <a:spcAft>
              <a:spcPct val="35000"/>
            </a:spcAft>
          </a:pPr>
          <a:r>
            <a:rPr lang="es-MX" sz="4300" kern="1200" dirty="0" smtClean="0"/>
            <a:t>¿ Qué es una Constitución?</a:t>
          </a:r>
          <a:endParaRPr lang="es-ES" sz="4300" kern="1200" dirty="0"/>
        </a:p>
      </dsp:txBody>
      <dsp:txXfrm>
        <a:off x="53807" y="283670"/>
        <a:ext cx="6936144" cy="994636"/>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957EB9-DB8D-40A4-9D15-158D4B4E4446}">
      <dsp:nvSpPr>
        <dsp:cNvPr id="0" name=""/>
        <dsp:cNvSpPr/>
      </dsp:nvSpPr>
      <dsp:spPr>
        <a:xfrm>
          <a:off x="0" y="0"/>
          <a:ext cx="7249438" cy="4206631"/>
        </a:xfrm>
        <a:prstGeom prst="roundRect">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MX" sz="1900" kern="1200" dirty="0" smtClean="0"/>
            <a:t>*Miguel Carbonell</a:t>
          </a:r>
        </a:p>
        <a:p>
          <a:pPr lvl="0" algn="l" defTabSz="844550">
            <a:lnSpc>
              <a:spcPct val="90000"/>
            </a:lnSpc>
            <a:spcBef>
              <a:spcPct val="0"/>
            </a:spcBef>
            <a:spcAft>
              <a:spcPct val="35000"/>
            </a:spcAft>
          </a:pPr>
          <a:r>
            <a:rPr lang="es-ES_tradnl" sz="1900" kern="1200" dirty="0" smtClean="0"/>
            <a:t>Son aquellos derechos que protegen los bienes básicos de las personas, entendiendo como tales aquellos que son necesarios e indispensables para llevar a cabo cualquier plan de vida. Los derechos humanos nos permiten ser agentes moralmente autónomos, es decir, capaces de tomar decisiones propias. Asimismo, los derechos humanos preservan las libertades e igualdades más importantes para no ser discriminados, por ello, es que tienen la máxima jerarquía; son el reflejo de las protecciones más importantes del ser humano que nos permiten llevar a cabo nuestro modelo de vida, ser mejores personas y en consecuencia tener una mejor sociedad. </a:t>
          </a:r>
          <a:r>
            <a:rPr lang="es-MX" sz="1900" kern="1200" dirty="0" smtClean="0"/>
            <a:t>   </a:t>
          </a:r>
          <a:endParaRPr lang="es-MX" sz="1900" u="none" kern="1200" dirty="0">
            <a:solidFill>
              <a:schemeClr val="tx1"/>
            </a:solidFill>
          </a:endParaRPr>
        </a:p>
      </dsp:txBody>
      <dsp:txXfrm>
        <a:off x="205351" y="205351"/>
        <a:ext cx="6838736" cy="379592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704D63-B220-4E27-B200-FB9D376FAEE5}">
      <dsp:nvSpPr>
        <dsp:cNvPr id="0" name=""/>
        <dsp:cNvSpPr/>
      </dsp:nvSpPr>
      <dsp:spPr>
        <a:xfrm>
          <a:off x="0" y="393"/>
          <a:ext cx="7043758" cy="1142212"/>
        </a:xfrm>
        <a:prstGeom prst="roundRect">
          <a:avLst/>
        </a:prstGeom>
        <a:gradFill rotWithShape="0">
          <a:gsLst>
            <a:gs pos="0">
              <a:schemeClr val="accent4">
                <a:shade val="50000"/>
                <a:hueOff val="0"/>
                <a:satOff val="0"/>
                <a:lumOff val="0"/>
                <a:alphaOff val="0"/>
                <a:shade val="51000"/>
                <a:satMod val="130000"/>
              </a:schemeClr>
            </a:gs>
            <a:gs pos="80000">
              <a:schemeClr val="accent4">
                <a:shade val="50000"/>
                <a:hueOff val="0"/>
                <a:satOff val="0"/>
                <a:lumOff val="0"/>
                <a:alphaOff val="0"/>
                <a:shade val="93000"/>
                <a:satMod val="130000"/>
              </a:schemeClr>
            </a:gs>
            <a:gs pos="100000">
              <a:schemeClr val="accent4">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s-ES" sz="4400" kern="1200" dirty="0" smtClean="0"/>
            <a:t>Diego </a:t>
          </a:r>
          <a:r>
            <a:rPr lang="es-ES" sz="4400" kern="1200" dirty="0" err="1" smtClean="0"/>
            <a:t>Valadés</a:t>
          </a:r>
          <a:r>
            <a:rPr lang="es-ES" sz="4400" kern="1200" dirty="0" smtClean="0"/>
            <a:t> </a:t>
          </a:r>
          <a:r>
            <a:rPr lang="es-ES" sz="2800" kern="1200" dirty="0" smtClean="0"/>
            <a:t/>
          </a:r>
          <a:br>
            <a:rPr lang="es-ES" sz="2800" kern="1200" dirty="0" smtClean="0"/>
          </a:br>
          <a:endParaRPr lang="es-ES" sz="2800" kern="1200" dirty="0"/>
        </a:p>
      </dsp:txBody>
      <dsp:txXfrm>
        <a:off x="55758" y="56151"/>
        <a:ext cx="6932242" cy="103069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8BADA7-57EC-4449-B945-14A7E92CA388}">
      <dsp:nvSpPr>
        <dsp:cNvPr id="0" name=""/>
        <dsp:cNvSpPr/>
      </dsp:nvSpPr>
      <dsp:spPr>
        <a:xfrm>
          <a:off x="0" y="841399"/>
          <a:ext cx="6900882" cy="2760352"/>
        </a:xfrm>
        <a:prstGeom prst="chevron">
          <a:avLst/>
        </a:prstGeom>
        <a:gradFill rotWithShape="0">
          <a:gsLst>
            <a:gs pos="0">
              <a:schemeClr val="accent2">
                <a:shade val="80000"/>
                <a:hueOff val="0"/>
                <a:satOff val="0"/>
                <a:lumOff val="0"/>
                <a:alphaOff val="0"/>
                <a:shade val="51000"/>
                <a:satMod val="130000"/>
              </a:schemeClr>
            </a:gs>
            <a:gs pos="80000">
              <a:schemeClr val="accent2">
                <a:shade val="80000"/>
                <a:hueOff val="0"/>
                <a:satOff val="0"/>
                <a:lumOff val="0"/>
                <a:alphaOff val="0"/>
                <a:shade val="93000"/>
                <a:satMod val="130000"/>
              </a:schemeClr>
            </a:gs>
            <a:gs pos="100000">
              <a:schemeClr val="accent2">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rtl="0">
            <a:lnSpc>
              <a:spcPct val="90000"/>
            </a:lnSpc>
            <a:spcBef>
              <a:spcPct val="0"/>
            </a:spcBef>
            <a:spcAft>
              <a:spcPct val="35000"/>
            </a:spcAft>
          </a:pPr>
          <a:r>
            <a:rPr lang="es-ES" sz="2700" b="0" kern="1200" dirty="0" smtClean="0"/>
            <a:t>Constitución es el estatuto jurídico del poder… regula cuatro formas de relación con el poder: el derecho al poder, el derecho del poder, el derecho ante el poder y el control del poder.</a:t>
          </a:r>
          <a:endParaRPr lang="es-ES" sz="2700" kern="1200" dirty="0"/>
        </a:p>
      </dsp:txBody>
      <dsp:txXfrm>
        <a:off x="1380176" y="841399"/>
        <a:ext cx="4140530" cy="276035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336955-DEE1-4860-AA9C-E7FAAA5E49A7}">
      <dsp:nvSpPr>
        <dsp:cNvPr id="0" name=""/>
        <dsp:cNvSpPr/>
      </dsp:nvSpPr>
      <dsp:spPr>
        <a:xfrm>
          <a:off x="0" y="21599"/>
          <a:ext cx="7215238" cy="10998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El derecho al poder incluye toda la gama de libertades públicas, entre las que figuran los derechos electorales, el derecho de asociación y la libertad de pensamiento y expresión. </a:t>
          </a:r>
          <a:endParaRPr lang="es-MX" sz="2000" kern="1200" dirty="0"/>
        </a:p>
      </dsp:txBody>
      <dsp:txXfrm>
        <a:off x="53688" y="75287"/>
        <a:ext cx="7107862" cy="99242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1AF9E3-6389-45EC-97D2-6C52CA51B973}">
      <dsp:nvSpPr>
        <dsp:cNvPr id="0" name=""/>
        <dsp:cNvSpPr/>
      </dsp:nvSpPr>
      <dsp:spPr>
        <a:xfrm>
          <a:off x="0" y="519020"/>
          <a:ext cx="7758138" cy="4284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74287AA-8040-4FB6-81EF-424CCC4F2AF8}">
      <dsp:nvSpPr>
        <dsp:cNvPr id="0" name=""/>
        <dsp:cNvSpPr/>
      </dsp:nvSpPr>
      <dsp:spPr>
        <a:xfrm>
          <a:off x="39556" y="0"/>
          <a:ext cx="7386547" cy="120985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711200">
            <a:lnSpc>
              <a:spcPct val="90000"/>
            </a:lnSpc>
            <a:spcBef>
              <a:spcPct val="0"/>
            </a:spcBef>
            <a:spcAft>
              <a:spcPct val="35000"/>
            </a:spcAft>
          </a:pPr>
          <a:r>
            <a:rPr lang="es-ES" sz="1600" kern="1200" dirty="0" smtClean="0"/>
            <a:t>El derecho del poder. En este rubro figuran la forma de organización y funcionamiento de todos los órganos del Estado y los partidos políticos, cuando el sistema les atribuye funciones de relevancia constitucional específicamente en lo que concierne a participar en procesos electorales y orientar la acción de los congresos. </a:t>
          </a:r>
          <a:endParaRPr lang="es-MX" sz="1600" kern="1200" dirty="0"/>
        </a:p>
      </dsp:txBody>
      <dsp:txXfrm>
        <a:off x="98616" y="59060"/>
        <a:ext cx="7268427" cy="1091730"/>
      </dsp:txXfrm>
    </dsp:sp>
    <dsp:sp modelId="{EA13AFA1-BD8A-41ED-A78C-7E5E016F3EA6}">
      <dsp:nvSpPr>
        <dsp:cNvPr id="0" name=""/>
        <dsp:cNvSpPr/>
      </dsp:nvSpPr>
      <dsp:spPr>
        <a:xfrm>
          <a:off x="0" y="1780196"/>
          <a:ext cx="7758138" cy="428400"/>
        </a:xfrm>
        <a:prstGeom prst="rect">
          <a:avLst/>
        </a:prstGeom>
        <a:solidFill>
          <a:schemeClr val="lt1">
            <a:alpha val="90000"/>
            <a:hueOff val="0"/>
            <a:satOff val="0"/>
            <a:lumOff val="0"/>
            <a:alphaOff val="0"/>
          </a:schemeClr>
        </a:solidFill>
        <a:ln w="9525" cap="flat" cmpd="sng" algn="ctr">
          <a:solidFill>
            <a:schemeClr val="accent2">
              <a:hueOff val="2340759"/>
              <a:satOff val="-2919"/>
              <a:lumOff val="68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9507186C-C01C-4840-9238-4855EA85DB2D}">
      <dsp:nvSpPr>
        <dsp:cNvPr id="0" name=""/>
        <dsp:cNvSpPr/>
      </dsp:nvSpPr>
      <dsp:spPr>
        <a:xfrm>
          <a:off x="369411" y="1477793"/>
          <a:ext cx="6951176" cy="1268997"/>
        </a:xfrm>
        <a:prstGeom prst="roundRect">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889000">
            <a:lnSpc>
              <a:spcPct val="90000"/>
            </a:lnSpc>
            <a:spcBef>
              <a:spcPct val="0"/>
            </a:spcBef>
            <a:spcAft>
              <a:spcPct val="35000"/>
            </a:spcAft>
          </a:pPr>
          <a:r>
            <a:rPr lang="es-ES" sz="2000" kern="1200" dirty="0" smtClean="0"/>
            <a:t>El derecho ante el poder está integrado por la gama de garantías para los derechos de seguridad, propiedad, libertad e igualdad que toda Constitución democrática consagra.</a:t>
          </a:r>
          <a:endParaRPr lang="es-MX" sz="2000" kern="1200" dirty="0"/>
        </a:p>
      </dsp:txBody>
      <dsp:txXfrm>
        <a:off x="431358" y="1539740"/>
        <a:ext cx="6827282" cy="1145103"/>
      </dsp:txXfrm>
    </dsp:sp>
    <dsp:sp modelId="{D22E89A3-84C2-4AAC-8AE2-F9D84ADAAAA2}">
      <dsp:nvSpPr>
        <dsp:cNvPr id="0" name=""/>
        <dsp:cNvSpPr/>
      </dsp:nvSpPr>
      <dsp:spPr>
        <a:xfrm>
          <a:off x="0" y="3901089"/>
          <a:ext cx="7758138" cy="428400"/>
        </a:xfrm>
        <a:prstGeom prst="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581BF569-AFE6-4093-BEE8-973409CED11A}">
      <dsp:nvSpPr>
        <dsp:cNvPr id="0" name=""/>
        <dsp:cNvSpPr/>
      </dsp:nvSpPr>
      <dsp:spPr>
        <a:xfrm>
          <a:off x="830395" y="3075750"/>
          <a:ext cx="6643068" cy="1386654"/>
        </a:xfrm>
        <a:prstGeom prst="roundRect">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5267" tIns="0" rIns="205267" bIns="0" numCol="1" spcCol="1270" anchor="ctr" anchorCtr="0">
          <a:noAutofit/>
        </a:bodyPr>
        <a:lstStyle/>
        <a:p>
          <a:pPr lvl="0" algn="l" defTabSz="711200">
            <a:lnSpc>
              <a:spcPct val="90000"/>
            </a:lnSpc>
            <a:spcBef>
              <a:spcPct val="0"/>
            </a:spcBef>
            <a:spcAft>
              <a:spcPct val="35000"/>
            </a:spcAft>
          </a:pPr>
          <a:r>
            <a:rPr lang="es-ES" sz="1600" kern="1200" dirty="0" smtClean="0">
              <a:solidFill>
                <a:schemeClr val="tx1"/>
              </a:solidFill>
            </a:rPr>
            <a:t>El control del poder conciernen los instrumentos jurídicos que permiten contener a cada uno de los órganos del poder dentro de los límites que le asigna la constitución. Estos instrumentos corresponden por igual a la ciudadanía, a sus asociaciones representativas y a cada uno de los órganos del poder con relación a los demás.</a:t>
          </a:r>
          <a:endParaRPr lang="es-MX" sz="1600" kern="1200" dirty="0">
            <a:solidFill>
              <a:schemeClr val="tx1"/>
            </a:solidFill>
          </a:endParaRPr>
        </a:p>
      </dsp:txBody>
      <dsp:txXfrm>
        <a:off x="898086" y="3143441"/>
        <a:ext cx="6507686" cy="125127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350E29-DC83-4309-956B-6DE34027F2D2}">
      <dsp:nvSpPr>
        <dsp:cNvPr id="0" name=""/>
        <dsp:cNvSpPr/>
      </dsp:nvSpPr>
      <dsp:spPr>
        <a:xfrm>
          <a:off x="0" y="7852"/>
          <a:ext cx="7043758" cy="1127295"/>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es-ES" sz="4700" kern="1200" dirty="0" smtClean="0"/>
            <a:t>Precedentes Relevantes</a:t>
          </a:r>
          <a:endParaRPr lang="es-ES" sz="4700" kern="1200" dirty="0"/>
        </a:p>
      </dsp:txBody>
      <dsp:txXfrm>
        <a:off x="55030" y="62882"/>
        <a:ext cx="6933698" cy="101723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98BD4-870E-41DC-BACC-5EC0E262D5F6}">
      <dsp:nvSpPr>
        <dsp:cNvPr id="0" name=""/>
        <dsp:cNvSpPr/>
      </dsp:nvSpPr>
      <dsp:spPr>
        <a:xfrm>
          <a:off x="0" y="114598"/>
          <a:ext cx="7043758" cy="675327"/>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kern="1200" dirty="0" smtClean="0"/>
            <a:t> I. Carta Magna de 1215</a:t>
          </a:r>
          <a:endParaRPr lang="es-MX" sz="1700" kern="1200" dirty="0"/>
        </a:p>
      </dsp:txBody>
      <dsp:txXfrm>
        <a:off x="32967" y="147565"/>
        <a:ext cx="6977824" cy="609393"/>
      </dsp:txXfrm>
    </dsp:sp>
    <dsp:sp modelId="{D7CDA026-FCC0-45F1-80A3-53ED1A458A4D}">
      <dsp:nvSpPr>
        <dsp:cNvPr id="0" name=""/>
        <dsp:cNvSpPr/>
      </dsp:nvSpPr>
      <dsp:spPr>
        <a:xfrm>
          <a:off x="0" y="838886"/>
          <a:ext cx="7043758" cy="675327"/>
        </a:xfrm>
        <a:prstGeom prst="roundRect">
          <a:avLst/>
        </a:prstGeom>
        <a:solidFill>
          <a:schemeClr val="accent3">
            <a:hueOff val="2250053"/>
            <a:satOff val="-3376"/>
            <a:lumOff val="-549"/>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kern="1200" dirty="0" smtClean="0"/>
            <a:t>II. Bill of </a:t>
          </a:r>
          <a:r>
            <a:rPr lang="es-ES" sz="1700" kern="1200" dirty="0" err="1" smtClean="0"/>
            <a:t>Rights</a:t>
          </a:r>
          <a:r>
            <a:rPr lang="es-ES" sz="1700" kern="1200" dirty="0" smtClean="0"/>
            <a:t>  de 1689</a:t>
          </a:r>
          <a:endParaRPr lang="es-ES" sz="1700" kern="1200" dirty="0"/>
        </a:p>
      </dsp:txBody>
      <dsp:txXfrm>
        <a:off x="32967" y="871853"/>
        <a:ext cx="6977824" cy="609393"/>
      </dsp:txXfrm>
    </dsp:sp>
    <dsp:sp modelId="{31199E86-C126-45D9-B0A2-0E514439BF71}">
      <dsp:nvSpPr>
        <dsp:cNvPr id="0" name=""/>
        <dsp:cNvSpPr/>
      </dsp:nvSpPr>
      <dsp:spPr>
        <a:xfrm>
          <a:off x="0" y="1563173"/>
          <a:ext cx="7043758" cy="675327"/>
        </a:xfrm>
        <a:prstGeom prst="roundRect">
          <a:avLst/>
        </a:prstGeom>
        <a:solidFill>
          <a:schemeClr val="accent3">
            <a:hueOff val="4500106"/>
            <a:satOff val="-6752"/>
            <a:lumOff val="-109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kern="1200" dirty="0" smtClean="0"/>
            <a:t>III. Declaración de Virginia de 1776 / Constitución de los Estados Unidos de Norteamérica de 1787</a:t>
          </a:r>
          <a:endParaRPr lang="es-ES" sz="1700" kern="1200" dirty="0"/>
        </a:p>
      </dsp:txBody>
      <dsp:txXfrm>
        <a:off x="32967" y="1596140"/>
        <a:ext cx="6977824" cy="609393"/>
      </dsp:txXfrm>
    </dsp:sp>
    <dsp:sp modelId="{674CCF61-9ECD-4B2B-A940-76520EBD77B4}">
      <dsp:nvSpPr>
        <dsp:cNvPr id="0" name=""/>
        <dsp:cNvSpPr/>
      </dsp:nvSpPr>
      <dsp:spPr>
        <a:xfrm>
          <a:off x="0" y="2287461"/>
          <a:ext cx="7043758" cy="675327"/>
        </a:xfrm>
        <a:prstGeom prst="roundRect">
          <a:avLst/>
        </a:prstGeom>
        <a:solidFill>
          <a:schemeClr val="accent3">
            <a:hueOff val="6750158"/>
            <a:satOff val="-10128"/>
            <a:lumOff val="-1647"/>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kern="1200" dirty="0" smtClean="0"/>
            <a:t>IV. Declaración  de los  Derechos  del Hombre y del Ciudadano 1789</a:t>
          </a:r>
          <a:endParaRPr lang="es-ES" sz="1700" kern="1200" dirty="0"/>
        </a:p>
      </dsp:txBody>
      <dsp:txXfrm>
        <a:off x="32967" y="2320428"/>
        <a:ext cx="6977824" cy="609393"/>
      </dsp:txXfrm>
    </dsp:sp>
    <dsp:sp modelId="{52E0A369-877E-436B-A3F0-7490D6528B7A}">
      <dsp:nvSpPr>
        <dsp:cNvPr id="0" name=""/>
        <dsp:cNvSpPr/>
      </dsp:nvSpPr>
      <dsp:spPr>
        <a:xfrm>
          <a:off x="0" y="3011749"/>
          <a:ext cx="7043758" cy="675327"/>
        </a:xfrm>
        <a:prstGeom prst="roundRect">
          <a:avLst/>
        </a:prstGeom>
        <a:solidFill>
          <a:schemeClr val="accent3">
            <a:hueOff val="9000211"/>
            <a:satOff val="-13504"/>
            <a:lumOff val="-219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kern="1200" dirty="0" smtClean="0"/>
            <a:t>V. Declaración Universal de los Derechos Humanos 1948 </a:t>
          </a:r>
          <a:endParaRPr lang="es-ES" sz="1700" kern="1200" dirty="0"/>
        </a:p>
      </dsp:txBody>
      <dsp:txXfrm>
        <a:off x="32967" y="3044716"/>
        <a:ext cx="6977824" cy="609393"/>
      </dsp:txXfrm>
    </dsp:sp>
    <dsp:sp modelId="{52EF5F75-B55B-45A0-B3E7-E5ABB07E31CF}">
      <dsp:nvSpPr>
        <dsp:cNvPr id="0" name=""/>
        <dsp:cNvSpPr/>
      </dsp:nvSpPr>
      <dsp:spPr>
        <a:xfrm>
          <a:off x="0" y="3736036"/>
          <a:ext cx="7043758" cy="675327"/>
        </a:xfrm>
        <a:prstGeom prst="roundRect">
          <a:avLst/>
        </a:prstGeom>
        <a:solidFill>
          <a:schemeClr val="accent3">
            <a:hueOff val="11250264"/>
            <a:satOff val="-16880"/>
            <a:lumOff val="-274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kern="1200" dirty="0" smtClean="0"/>
            <a:t>VI. Convención Americana de Derechos Humanos/ Pacto de San José 1969</a:t>
          </a:r>
          <a:endParaRPr lang="es-ES" sz="1700" kern="1200" dirty="0"/>
        </a:p>
      </dsp:txBody>
      <dsp:txXfrm>
        <a:off x="32967" y="3769003"/>
        <a:ext cx="6977824" cy="609393"/>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A1DCEE-C67B-4BD7-9E0F-2B4CE59E8EC9}">
      <dsp:nvSpPr>
        <dsp:cNvPr id="0" name=""/>
        <dsp:cNvSpPr/>
      </dsp:nvSpPr>
      <dsp:spPr>
        <a:xfrm>
          <a:off x="0" y="181936"/>
          <a:ext cx="7043758" cy="839474"/>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es-MX" sz="3500" b="1" kern="1200" dirty="0" smtClean="0"/>
            <a:t>PARTES DE LA CONSTITUCIÓN</a:t>
          </a:r>
          <a:endParaRPr lang="es-ES" sz="3500" kern="1200" dirty="0"/>
        </a:p>
      </dsp:txBody>
      <dsp:txXfrm>
        <a:off x="40980" y="222916"/>
        <a:ext cx="6961798" cy="7575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F1E6B-733B-4313-9CAD-4434703D2AD3}">
      <dsp:nvSpPr>
        <dsp:cNvPr id="0" name=""/>
        <dsp:cNvSpPr/>
      </dsp:nvSpPr>
      <dsp:spPr>
        <a:xfrm>
          <a:off x="0" y="1125"/>
          <a:ext cx="7043758" cy="1140750"/>
        </a:xfrm>
        <a:prstGeom prst="roundRect">
          <a:avLst/>
        </a:prstGeom>
        <a:solidFill>
          <a:schemeClr val="accent3"/>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Conceptos Básicos</a:t>
          </a:r>
        </a:p>
        <a:p>
          <a:pPr lvl="0" algn="l" defTabSz="1111250" rtl="0">
            <a:lnSpc>
              <a:spcPct val="90000"/>
            </a:lnSpc>
            <a:spcBef>
              <a:spcPct val="0"/>
            </a:spcBef>
            <a:spcAft>
              <a:spcPct val="35000"/>
            </a:spcAft>
          </a:pPr>
          <a:r>
            <a:rPr lang="es-ES" sz="2500" kern="1200" dirty="0" smtClean="0"/>
            <a:t>DERECHO</a:t>
          </a:r>
          <a:endParaRPr lang="es-ES" sz="2500" kern="1200" dirty="0"/>
        </a:p>
      </dsp:txBody>
      <dsp:txXfrm>
        <a:off x="55687" y="56812"/>
        <a:ext cx="6932384" cy="1029376"/>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0D178-5E88-4708-B6CF-41F3837331F4}">
      <dsp:nvSpPr>
        <dsp:cNvPr id="0" name=""/>
        <dsp:cNvSpPr/>
      </dsp:nvSpPr>
      <dsp:spPr>
        <a:xfrm>
          <a:off x="2267709" y="2154"/>
          <a:ext cx="2551173" cy="1421731"/>
        </a:xfrm>
        <a:prstGeom prst="roundRect">
          <a:avLst/>
        </a:prstGeom>
        <a:solidFill>
          <a:schemeClr val="accent5">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DOGMÁTICA</a:t>
          </a:r>
          <a:endParaRPr lang="es-ES" sz="2100" kern="1200" dirty="0"/>
        </a:p>
      </dsp:txBody>
      <dsp:txXfrm>
        <a:off x="2337112" y="71557"/>
        <a:ext cx="2412367" cy="1282925"/>
      </dsp:txXfrm>
    </dsp:sp>
    <dsp:sp modelId="{2DEDB7E8-A7D5-4A1C-A8FA-E4DC1049F30D}">
      <dsp:nvSpPr>
        <dsp:cNvPr id="0" name=""/>
        <dsp:cNvSpPr/>
      </dsp:nvSpPr>
      <dsp:spPr>
        <a:xfrm>
          <a:off x="2267709" y="1494971"/>
          <a:ext cx="2551173" cy="1421731"/>
        </a:xfrm>
        <a:prstGeom prst="roundRect">
          <a:avLst/>
        </a:prstGeom>
        <a:solidFill>
          <a:schemeClr val="accent5">
            <a:shade val="80000"/>
            <a:hueOff val="102610"/>
            <a:satOff val="-1119"/>
            <a:lumOff val="1278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ORGÁNICA</a:t>
          </a:r>
          <a:endParaRPr lang="es-ES" sz="2100" kern="1200" dirty="0"/>
        </a:p>
      </dsp:txBody>
      <dsp:txXfrm>
        <a:off x="2337112" y="1564374"/>
        <a:ext cx="2412367" cy="1282925"/>
      </dsp:txXfrm>
    </dsp:sp>
    <dsp:sp modelId="{830A1279-D122-4715-AB25-D129FB58A445}">
      <dsp:nvSpPr>
        <dsp:cNvPr id="0" name=""/>
        <dsp:cNvSpPr/>
      </dsp:nvSpPr>
      <dsp:spPr>
        <a:xfrm>
          <a:off x="2267709" y="2987789"/>
          <a:ext cx="2551173" cy="1421731"/>
        </a:xfrm>
        <a:prstGeom prst="roundRect">
          <a:avLst/>
        </a:prstGeom>
        <a:solidFill>
          <a:schemeClr val="accent5">
            <a:shade val="80000"/>
            <a:hueOff val="205221"/>
            <a:satOff val="-2238"/>
            <a:lumOff val="2557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s-MX" sz="2100" kern="1200" dirty="0" smtClean="0"/>
            <a:t>PROGRAMÁTICA</a:t>
          </a:r>
          <a:endParaRPr lang="es-ES" sz="2100" kern="1200" dirty="0"/>
        </a:p>
      </dsp:txBody>
      <dsp:txXfrm>
        <a:off x="2337112" y="3057192"/>
        <a:ext cx="2412367" cy="1282925"/>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A1DCEE-C67B-4BD7-9E0F-2B4CE59E8EC9}">
      <dsp:nvSpPr>
        <dsp:cNvPr id="0" name=""/>
        <dsp:cNvSpPr/>
      </dsp:nvSpPr>
      <dsp:spPr>
        <a:xfrm>
          <a:off x="0" y="31298"/>
          <a:ext cx="7043758" cy="114075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b="1" kern="1200" dirty="0" smtClean="0"/>
            <a:t>CLASIFICACIÓN DE LAS CONSTITUCIONES</a:t>
          </a:r>
        </a:p>
        <a:p>
          <a:pPr lvl="0" algn="l" defTabSz="1111250" rtl="0">
            <a:lnSpc>
              <a:spcPct val="90000"/>
            </a:lnSpc>
            <a:spcBef>
              <a:spcPct val="0"/>
            </a:spcBef>
            <a:spcAft>
              <a:spcPct val="35000"/>
            </a:spcAft>
          </a:pPr>
          <a:r>
            <a:rPr lang="es-MX" sz="2500" b="1" kern="1200" dirty="0" smtClean="0"/>
            <a:t>Según su formulación jurídica</a:t>
          </a:r>
          <a:endParaRPr lang="es-ES" sz="2500" kern="1200" dirty="0"/>
        </a:p>
      </dsp:txBody>
      <dsp:txXfrm>
        <a:off x="55687" y="86985"/>
        <a:ext cx="6932384" cy="1029376"/>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2193A-E465-409D-972A-89C0A71F74C0}">
      <dsp:nvSpPr>
        <dsp:cNvPr id="0" name=""/>
        <dsp:cNvSpPr/>
      </dsp:nvSpPr>
      <dsp:spPr>
        <a:xfrm rot="5400000">
          <a:off x="3958088" y="-1191663"/>
          <a:ext cx="1721587"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MX" sz="1000" kern="1200" dirty="0" smtClean="0"/>
            <a:t>Son aquellas que se encuentran contenidas en un documento formal al cual se le da el carácter de supremo.</a:t>
          </a:r>
          <a:endParaRPr lang="es-ES" sz="1000" kern="1200" dirty="0"/>
        </a:p>
      </dsp:txBody>
      <dsp:txXfrm rot="-5400000">
        <a:off x="2551173" y="299293"/>
        <a:ext cx="4451377" cy="1553505"/>
      </dsp:txXfrm>
    </dsp:sp>
    <dsp:sp modelId="{93BA6CC7-2218-44A3-ADD3-9999DBDD6734}">
      <dsp:nvSpPr>
        <dsp:cNvPr id="0" name=""/>
        <dsp:cNvSpPr/>
      </dsp:nvSpPr>
      <dsp:spPr>
        <a:xfrm>
          <a:off x="0" y="53"/>
          <a:ext cx="2551173" cy="2151984"/>
        </a:xfrm>
        <a:prstGeom prst="roundRect">
          <a:avLst/>
        </a:prstGeom>
        <a:solidFill>
          <a:schemeClr val="accent5">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b="1" i="1" kern="1200" dirty="0" smtClean="0"/>
            <a:t>Constituciones escritas</a:t>
          </a:r>
          <a:r>
            <a:rPr lang="es-MX" sz="2300" kern="1200" dirty="0" smtClean="0"/>
            <a:t>.</a:t>
          </a:r>
          <a:endParaRPr lang="es-ES" sz="2300" kern="1200" dirty="0"/>
        </a:p>
      </dsp:txBody>
      <dsp:txXfrm>
        <a:off x="105051" y="105104"/>
        <a:ext cx="2341071" cy="1941882"/>
      </dsp:txXfrm>
    </dsp:sp>
    <dsp:sp modelId="{B741EC5D-87B4-40DA-91F6-306701C5750A}">
      <dsp:nvSpPr>
        <dsp:cNvPr id="0" name=""/>
        <dsp:cNvSpPr/>
      </dsp:nvSpPr>
      <dsp:spPr>
        <a:xfrm rot="5400000">
          <a:off x="3958088" y="1067919"/>
          <a:ext cx="1721587"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MX" sz="1000" kern="1200" dirty="0" smtClean="0"/>
            <a:t>Estas tienen una estructura mucho más compleja, dependen en cierta medida de la costumbre, por esta razón se les ha llamado constituciones consuetudinarias </a:t>
          </a:r>
          <a:r>
            <a:rPr lang="es-MX" sz="1000" b="1" kern="1200" dirty="0" smtClean="0"/>
            <a:t>(es preferible usar el término no escritas porque no existe una ley fundamental enteramente consuetudinaria, ni en el caso paradigmático inglés)</a:t>
          </a:r>
          <a:r>
            <a:rPr lang="es-MX" sz="1000" kern="1200" dirty="0" smtClean="0"/>
            <a:t>, casi todos los pueblos tienen hoy día una constitución escrita, pero en el caso de Inglaterra a la constitución se le considera no escrita, en el sentido de dispersa, porque está integrada por una colección de documentos, por decisiones judiciales y por prácticas políticas generalmente reconocidas.</a:t>
          </a:r>
          <a:endParaRPr lang="es-ES" sz="1000" kern="1200" dirty="0"/>
        </a:p>
      </dsp:txBody>
      <dsp:txXfrm rot="-5400000">
        <a:off x="2551173" y="2558876"/>
        <a:ext cx="4451377" cy="1553505"/>
      </dsp:txXfrm>
    </dsp:sp>
    <dsp:sp modelId="{E937EE70-F021-4EAA-AF39-0E1E4643E5D9}">
      <dsp:nvSpPr>
        <dsp:cNvPr id="0" name=""/>
        <dsp:cNvSpPr/>
      </dsp:nvSpPr>
      <dsp:spPr>
        <a:xfrm>
          <a:off x="0" y="2259637"/>
          <a:ext cx="2551173" cy="2151984"/>
        </a:xfrm>
        <a:prstGeom prst="roundRect">
          <a:avLst/>
        </a:prstGeom>
        <a:solidFill>
          <a:schemeClr val="accent5">
            <a:shade val="80000"/>
            <a:hueOff val="205221"/>
            <a:satOff val="-2238"/>
            <a:lumOff val="2557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b="1" i="1" kern="1200" dirty="0" smtClean="0"/>
            <a:t>Constituciones no escritas</a:t>
          </a:r>
          <a:r>
            <a:rPr lang="es-MX" sz="2300" kern="1200" dirty="0" smtClean="0"/>
            <a:t>. </a:t>
          </a:r>
          <a:endParaRPr lang="es-ES" sz="2300" kern="1200" dirty="0"/>
        </a:p>
      </dsp:txBody>
      <dsp:txXfrm>
        <a:off x="105051" y="2364688"/>
        <a:ext cx="2341071" cy="194188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A1DCEE-C67B-4BD7-9E0F-2B4CE59E8EC9}">
      <dsp:nvSpPr>
        <dsp:cNvPr id="0" name=""/>
        <dsp:cNvSpPr/>
      </dsp:nvSpPr>
      <dsp:spPr>
        <a:xfrm>
          <a:off x="0" y="31298"/>
          <a:ext cx="7043758" cy="114075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b="1" kern="1200" dirty="0" smtClean="0"/>
            <a:t>CLASIFICACIÓN DE LAS CONSTITUCIONES</a:t>
          </a:r>
        </a:p>
        <a:p>
          <a:pPr lvl="0" algn="l" defTabSz="1111250" rtl="0">
            <a:lnSpc>
              <a:spcPct val="90000"/>
            </a:lnSpc>
            <a:spcBef>
              <a:spcPct val="0"/>
            </a:spcBef>
            <a:spcAft>
              <a:spcPct val="35000"/>
            </a:spcAft>
          </a:pPr>
          <a:r>
            <a:rPr lang="es-MX" sz="2500" b="1" kern="1200" dirty="0" smtClean="0"/>
            <a:t>Según su </a:t>
          </a:r>
          <a:r>
            <a:rPr lang="es-MX" sz="2500" b="1" kern="1200" dirty="0" err="1" smtClean="0"/>
            <a:t>reformabilidad</a:t>
          </a:r>
          <a:r>
            <a:rPr lang="es-MX" sz="2500" b="1" kern="1200" dirty="0" smtClean="0"/>
            <a:t>.</a:t>
          </a:r>
          <a:r>
            <a:rPr lang="es-MX" sz="2500" kern="1200" dirty="0" smtClean="0"/>
            <a:t> </a:t>
          </a:r>
          <a:endParaRPr lang="es-ES" sz="2500" kern="1200" dirty="0"/>
        </a:p>
      </dsp:txBody>
      <dsp:txXfrm>
        <a:off x="55687" y="86985"/>
        <a:ext cx="6932384" cy="1029376"/>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2193A-E465-409D-972A-89C0A71F74C0}">
      <dsp:nvSpPr>
        <dsp:cNvPr id="0" name=""/>
        <dsp:cNvSpPr/>
      </dsp:nvSpPr>
      <dsp:spPr>
        <a:xfrm rot="5400000">
          <a:off x="3958088" y="-1191663"/>
          <a:ext cx="1721587"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MX" sz="1000" kern="1200" dirty="0" smtClean="0"/>
            <a:t>la que es reformada a través de un procedimiento especial señalado en el mismo texto fundamental </a:t>
          </a:r>
          <a:r>
            <a:rPr lang="es-MX" sz="1000" b="1" kern="1200" dirty="0" smtClean="0"/>
            <a:t>(como es el caso de la Constitución mexicana art. 135 a julio de 2014 tiene más de 605 reformas solo en el año 2014 45 de ellas y la más reciente es del 25 de julio de 1016 al art 73 </a:t>
          </a:r>
          <a:r>
            <a:rPr lang="es-MX" sz="1000" b="1" kern="1200" dirty="0" err="1" smtClean="0"/>
            <a:t>fracc</a:t>
          </a:r>
          <a:r>
            <a:rPr lang="es-MX" sz="1000" b="1" kern="1200" dirty="0" smtClean="0"/>
            <a:t> XXIX-X</a:t>
          </a:r>
          <a:r>
            <a:rPr lang="es-MX" sz="1000" kern="1200" dirty="0" smtClean="0"/>
            <a:t> Faculta al Congreso para expedir la ley general en materia de derechos de las víctimas. Y la del 29 de enero de 2016 por el que se crea la CD de </a:t>
          </a:r>
          <a:r>
            <a:rPr lang="es-MX" sz="1000" kern="1200" dirty="0" err="1" smtClean="0"/>
            <a:t>Mexico</a:t>
          </a:r>
          <a:r>
            <a:rPr lang="es-MX" sz="1000" b="1" kern="1200" dirty="0" smtClean="0"/>
            <a:t>).</a:t>
          </a:r>
          <a:endParaRPr lang="es-ES" sz="1000" kern="1200" dirty="0"/>
        </a:p>
      </dsp:txBody>
      <dsp:txXfrm rot="-5400000">
        <a:off x="2551173" y="299293"/>
        <a:ext cx="4451377" cy="1553505"/>
      </dsp:txXfrm>
    </dsp:sp>
    <dsp:sp modelId="{93BA6CC7-2218-44A3-ADD3-9999DBDD6734}">
      <dsp:nvSpPr>
        <dsp:cNvPr id="0" name=""/>
        <dsp:cNvSpPr/>
      </dsp:nvSpPr>
      <dsp:spPr>
        <a:xfrm>
          <a:off x="0" y="53"/>
          <a:ext cx="2551173" cy="2151984"/>
        </a:xfrm>
        <a:prstGeom prst="roundRect">
          <a:avLst/>
        </a:prstGeom>
        <a:solidFill>
          <a:schemeClr val="accent5">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b="1" i="1" kern="1200" dirty="0" smtClean="0"/>
            <a:t>Constituciones rígidas</a:t>
          </a:r>
          <a:r>
            <a:rPr lang="es-MX" sz="2300" kern="1200" dirty="0" smtClean="0"/>
            <a:t>.</a:t>
          </a:r>
          <a:endParaRPr lang="es-ES" sz="2300" kern="1200" dirty="0"/>
        </a:p>
      </dsp:txBody>
      <dsp:txXfrm>
        <a:off x="105051" y="105104"/>
        <a:ext cx="2341071" cy="1941882"/>
      </dsp:txXfrm>
    </dsp:sp>
    <dsp:sp modelId="{B741EC5D-87B4-40DA-91F6-306701C5750A}">
      <dsp:nvSpPr>
        <dsp:cNvPr id="0" name=""/>
        <dsp:cNvSpPr/>
      </dsp:nvSpPr>
      <dsp:spPr>
        <a:xfrm rot="5400000">
          <a:off x="3958088" y="1067919"/>
          <a:ext cx="1721587"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MX" sz="1000" kern="1200" dirty="0" smtClean="0"/>
            <a:t>Estas tienen una estructura mucho más compleja, dependen en cierta medida de la costumbre, por esta razón se les ha llamado constituciones consuetudinarias </a:t>
          </a:r>
          <a:r>
            <a:rPr lang="es-MX" sz="1000" b="1" kern="1200" dirty="0" smtClean="0"/>
            <a:t>(es preferible usar el término no escritas porque no existe una ley fundamental enteramente consuetudinaria, ni en el caso paradigmático inglés)</a:t>
          </a:r>
          <a:r>
            <a:rPr lang="es-MX" sz="1000" kern="1200" dirty="0" smtClean="0"/>
            <a:t>, casi todos los pueblos tienen hoy día una constitución escrita, pero en el caso de Inglaterra a la constitución se le considera no escrita, en el sentido de dispersa, porque está integrada por una colección de documentos, por decisiones judiciales y por prácticas políticas generalmente reconocidas.</a:t>
          </a:r>
          <a:endParaRPr lang="es-ES" sz="1000" kern="1200" dirty="0"/>
        </a:p>
      </dsp:txBody>
      <dsp:txXfrm rot="-5400000">
        <a:off x="2551173" y="2558876"/>
        <a:ext cx="4451377" cy="1553505"/>
      </dsp:txXfrm>
    </dsp:sp>
    <dsp:sp modelId="{E937EE70-F021-4EAA-AF39-0E1E4643E5D9}">
      <dsp:nvSpPr>
        <dsp:cNvPr id="0" name=""/>
        <dsp:cNvSpPr/>
      </dsp:nvSpPr>
      <dsp:spPr>
        <a:xfrm>
          <a:off x="0" y="2259637"/>
          <a:ext cx="2551173" cy="2151984"/>
        </a:xfrm>
        <a:prstGeom prst="roundRect">
          <a:avLst/>
        </a:prstGeom>
        <a:solidFill>
          <a:schemeClr val="accent5">
            <a:shade val="80000"/>
            <a:hueOff val="205221"/>
            <a:satOff val="-2238"/>
            <a:lumOff val="2557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b="1" i="1" kern="1200" dirty="0" smtClean="0"/>
            <a:t>Constituciones flexibles</a:t>
          </a:r>
          <a:r>
            <a:rPr lang="es-MX" sz="2300" kern="1200" dirty="0" smtClean="0"/>
            <a:t>.</a:t>
          </a:r>
          <a:endParaRPr lang="es-ES" sz="2300" kern="1200" dirty="0"/>
        </a:p>
      </dsp:txBody>
      <dsp:txXfrm>
        <a:off x="105051" y="2364688"/>
        <a:ext cx="2341071" cy="1941882"/>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A1DCEE-C67B-4BD7-9E0F-2B4CE59E8EC9}">
      <dsp:nvSpPr>
        <dsp:cNvPr id="0" name=""/>
        <dsp:cNvSpPr/>
      </dsp:nvSpPr>
      <dsp:spPr>
        <a:xfrm>
          <a:off x="0" y="31298"/>
          <a:ext cx="7043758" cy="114075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b="1" kern="1200" dirty="0" smtClean="0"/>
            <a:t>CLASIFICACIÓN DE LAS CONSTITUCIONES</a:t>
          </a:r>
        </a:p>
        <a:p>
          <a:pPr lvl="0" algn="l" defTabSz="1111250" rtl="0">
            <a:lnSpc>
              <a:spcPct val="90000"/>
            </a:lnSpc>
            <a:spcBef>
              <a:spcPct val="0"/>
            </a:spcBef>
            <a:spcAft>
              <a:spcPct val="35000"/>
            </a:spcAft>
          </a:pPr>
          <a:r>
            <a:rPr lang="es-MX" sz="2500" b="1" kern="1200" dirty="0" smtClean="0"/>
            <a:t>Según su nacimiento u origen.</a:t>
          </a:r>
          <a:endParaRPr lang="es-ES" sz="2500" kern="1200" dirty="0"/>
        </a:p>
      </dsp:txBody>
      <dsp:txXfrm>
        <a:off x="55687" y="86985"/>
        <a:ext cx="6932384" cy="1029376"/>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2193A-E465-409D-972A-89C0A71F74C0}">
      <dsp:nvSpPr>
        <dsp:cNvPr id="0" name=""/>
        <dsp:cNvSpPr/>
      </dsp:nvSpPr>
      <dsp:spPr>
        <a:xfrm rot="5400000">
          <a:off x="3958088" y="-1191663"/>
          <a:ext cx="1721587"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smtClean="0"/>
            <a:t>Son aquéllas que el monarca da en un acto de gracia su pueblo, es decir los reyes otorgan al pueblo la posibilidad de darse su Constitución </a:t>
          </a:r>
          <a:r>
            <a:rPr lang="es-MX" sz="1500" b="1" kern="1200" dirty="0" smtClean="0"/>
            <a:t>(</a:t>
          </a:r>
          <a:r>
            <a:rPr lang="es-MX" sz="1500" b="1" kern="1200" dirty="0" err="1" smtClean="0"/>
            <a:t>ejem</a:t>
          </a:r>
          <a:r>
            <a:rPr lang="es-MX" sz="1500" b="1" kern="1200" dirty="0" smtClean="0"/>
            <a:t>. la Constitución francesa de 1814 otorgada por Luis XVIII).</a:t>
          </a:r>
          <a:endParaRPr lang="es-ES" sz="1500" kern="1200" dirty="0"/>
        </a:p>
      </dsp:txBody>
      <dsp:txXfrm rot="-5400000">
        <a:off x="2551173" y="299293"/>
        <a:ext cx="4451377" cy="1553505"/>
      </dsp:txXfrm>
    </dsp:sp>
    <dsp:sp modelId="{93BA6CC7-2218-44A3-ADD3-9999DBDD6734}">
      <dsp:nvSpPr>
        <dsp:cNvPr id="0" name=""/>
        <dsp:cNvSpPr/>
      </dsp:nvSpPr>
      <dsp:spPr>
        <a:xfrm>
          <a:off x="0" y="53"/>
          <a:ext cx="2551173" cy="2151984"/>
        </a:xfrm>
        <a:prstGeom prst="roundRect">
          <a:avLst/>
        </a:prstGeom>
        <a:solidFill>
          <a:schemeClr val="accent5">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b="1" i="1" kern="1200" dirty="0" smtClean="0"/>
            <a:t>Constituciones Otorgadas</a:t>
          </a:r>
          <a:r>
            <a:rPr lang="es-MX" sz="2300" b="1" kern="1200" dirty="0" smtClean="0"/>
            <a:t>. </a:t>
          </a:r>
          <a:endParaRPr lang="es-ES" sz="2300" kern="1200" dirty="0"/>
        </a:p>
      </dsp:txBody>
      <dsp:txXfrm>
        <a:off x="105051" y="105104"/>
        <a:ext cx="2341071" cy="1941882"/>
      </dsp:txXfrm>
    </dsp:sp>
    <dsp:sp modelId="{B741EC5D-87B4-40DA-91F6-306701C5750A}">
      <dsp:nvSpPr>
        <dsp:cNvPr id="0" name=""/>
        <dsp:cNvSpPr/>
      </dsp:nvSpPr>
      <dsp:spPr>
        <a:xfrm rot="5400000">
          <a:off x="3958088" y="1067919"/>
          <a:ext cx="1721587"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smtClean="0"/>
            <a:t>Son aquéllas que el monarca se ha visto obligado a aceptar, que se dictan no por la libre voluntad de los reyes sino por imposición de un pueblo </a:t>
          </a:r>
          <a:r>
            <a:rPr lang="es-MX" sz="1500" b="1" kern="1200" smtClean="0"/>
            <a:t>(ejemplo de estas es la surgida de la revolución francesa o la Constitución inglesa de 1216 o la de Cádiz de 1812 aceptada por Fernando VII). </a:t>
          </a:r>
          <a:endParaRPr lang="es-ES" sz="1500" kern="1200" dirty="0"/>
        </a:p>
      </dsp:txBody>
      <dsp:txXfrm rot="-5400000">
        <a:off x="2551173" y="2558876"/>
        <a:ext cx="4451377" cy="1553505"/>
      </dsp:txXfrm>
    </dsp:sp>
    <dsp:sp modelId="{E937EE70-F021-4EAA-AF39-0E1E4643E5D9}">
      <dsp:nvSpPr>
        <dsp:cNvPr id="0" name=""/>
        <dsp:cNvSpPr/>
      </dsp:nvSpPr>
      <dsp:spPr>
        <a:xfrm>
          <a:off x="0" y="2259637"/>
          <a:ext cx="2551173" cy="2151984"/>
        </a:xfrm>
        <a:prstGeom prst="roundRect">
          <a:avLst/>
        </a:prstGeom>
        <a:solidFill>
          <a:schemeClr val="accent5">
            <a:shade val="80000"/>
            <a:hueOff val="205221"/>
            <a:satOff val="-2238"/>
            <a:lumOff val="2557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b="1" i="1" kern="1200" dirty="0" smtClean="0"/>
            <a:t>Constituciones Impuestas.</a:t>
          </a:r>
          <a:r>
            <a:rPr lang="es-MX" sz="2300" b="1" kern="1200" dirty="0" smtClean="0"/>
            <a:t> </a:t>
          </a:r>
          <a:endParaRPr lang="es-ES" sz="2300" kern="1200" dirty="0"/>
        </a:p>
      </dsp:txBody>
      <dsp:txXfrm>
        <a:off x="105051" y="2364688"/>
        <a:ext cx="2341071" cy="1941882"/>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A1DCEE-C67B-4BD7-9E0F-2B4CE59E8EC9}">
      <dsp:nvSpPr>
        <dsp:cNvPr id="0" name=""/>
        <dsp:cNvSpPr/>
      </dsp:nvSpPr>
      <dsp:spPr>
        <a:xfrm>
          <a:off x="0" y="31298"/>
          <a:ext cx="7043758" cy="114075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b="1" kern="1200" dirty="0" smtClean="0"/>
            <a:t>CLASIFICACIÓN DE LAS CONSTITUCIONES</a:t>
          </a:r>
        </a:p>
        <a:p>
          <a:pPr lvl="0" algn="l" defTabSz="1111250" rtl="0">
            <a:lnSpc>
              <a:spcPct val="90000"/>
            </a:lnSpc>
            <a:spcBef>
              <a:spcPct val="0"/>
            </a:spcBef>
            <a:spcAft>
              <a:spcPct val="35000"/>
            </a:spcAft>
          </a:pPr>
          <a:r>
            <a:rPr lang="es-MX" sz="2500" b="1" kern="1200" dirty="0" smtClean="0"/>
            <a:t>Según su nacimiento u origen.</a:t>
          </a:r>
          <a:endParaRPr lang="es-ES" sz="2500" kern="1200" dirty="0"/>
        </a:p>
      </dsp:txBody>
      <dsp:txXfrm>
        <a:off x="55687" y="86985"/>
        <a:ext cx="6932384" cy="1029376"/>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C2193A-E465-409D-972A-89C0A71F74C0}">
      <dsp:nvSpPr>
        <dsp:cNvPr id="0" name=""/>
        <dsp:cNvSpPr/>
      </dsp:nvSpPr>
      <dsp:spPr>
        <a:xfrm rot="5400000">
          <a:off x="3958088" y="-1191663"/>
          <a:ext cx="1721587"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smtClean="0"/>
            <a:t>Son aquellas que surgen de la voluntad del gobernante y pueblo. La soberanía se reconoce y se estima que corresponde por igual al pueblo y al monarca; un pacto entre ambos es la fuente de la Constitución. </a:t>
          </a:r>
          <a:r>
            <a:rPr lang="es-MX" sz="1500" b="1" kern="1200" dirty="0" smtClean="0"/>
            <a:t>(Constitución francesa de 1791 que se acordó entre los revolucionarios y el rey Luis XVI</a:t>
          </a:r>
          <a:r>
            <a:rPr lang="es-MX" sz="1500" kern="1200" dirty="0" smtClean="0"/>
            <a:t>).</a:t>
          </a:r>
          <a:endParaRPr lang="es-ES" sz="1500" kern="1200" dirty="0"/>
        </a:p>
      </dsp:txBody>
      <dsp:txXfrm rot="-5400000">
        <a:off x="2551173" y="299293"/>
        <a:ext cx="4451377" cy="1553505"/>
      </dsp:txXfrm>
    </dsp:sp>
    <dsp:sp modelId="{93BA6CC7-2218-44A3-ADD3-9999DBDD6734}">
      <dsp:nvSpPr>
        <dsp:cNvPr id="0" name=""/>
        <dsp:cNvSpPr/>
      </dsp:nvSpPr>
      <dsp:spPr>
        <a:xfrm>
          <a:off x="0" y="53"/>
          <a:ext cx="2551173" cy="2151984"/>
        </a:xfrm>
        <a:prstGeom prst="roundRect">
          <a:avLst/>
        </a:prstGeom>
        <a:solidFill>
          <a:schemeClr val="accent5">
            <a:shade val="8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b="1" i="1" kern="1200" dirty="0" smtClean="0"/>
            <a:t>Constituciones </a:t>
          </a:r>
          <a:r>
            <a:rPr lang="es-MX" sz="2300" b="1" i="1" kern="1200" dirty="0" smtClean="0"/>
            <a:t> Pactadas</a:t>
          </a:r>
          <a:r>
            <a:rPr lang="es-MX" sz="2300" b="1" kern="1200" dirty="0" smtClean="0"/>
            <a:t>. </a:t>
          </a:r>
          <a:endParaRPr lang="es-ES" sz="2300" kern="1200" dirty="0"/>
        </a:p>
      </dsp:txBody>
      <dsp:txXfrm>
        <a:off x="105051" y="105104"/>
        <a:ext cx="2341071" cy="1941882"/>
      </dsp:txXfrm>
    </dsp:sp>
    <dsp:sp modelId="{B741EC5D-87B4-40DA-91F6-306701C5750A}">
      <dsp:nvSpPr>
        <dsp:cNvPr id="0" name=""/>
        <dsp:cNvSpPr/>
      </dsp:nvSpPr>
      <dsp:spPr>
        <a:xfrm rot="5400000">
          <a:off x="3958088" y="1067919"/>
          <a:ext cx="1721587" cy="4535418"/>
        </a:xfrm>
        <a:prstGeom prst="round2SameRect">
          <a:avLst/>
        </a:prstGeom>
        <a:solidFill>
          <a:schemeClr val="accent5">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smtClean="0"/>
            <a:t>Aquí las partes contratantes son los Estados miembros que forman una federación. Se comprometen a vivir de acuerdo con las clausulas integrantes de una Constitución (</a:t>
          </a:r>
          <a:r>
            <a:rPr lang="es-MX" sz="1500" kern="1200" dirty="0" err="1" smtClean="0"/>
            <a:t>ejem</a:t>
          </a:r>
          <a:r>
            <a:rPr lang="es-MX" sz="1500" kern="1200" dirty="0" smtClean="0"/>
            <a:t> la Constitución de E.U.).</a:t>
          </a:r>
          <a:endParaRPr lang="es-ES" sz="1500" kern="1200" dirty="0"/>
        </a:p>
      </dsp:txBody>
      <dsp:txXfrm rot="-5400000">
        <a:off x="2551173" y="2558876"/>
        <a:ext cx="4451377" cy="1553505"/>
      </dsp:txXfrm>
    </dsp:sp>
    <dsp:sp modelId="{E937EE70-F021-4EAA-AF39-0E1E4643E5D9}">
      <dsp:nvSpPr>
        <dsp:cNvPr id="0" name=""/>
        <dsp:cNvSpPr/>
      </dsp:nvSpPr>
      <dsp:spPr>
        <a:xfrm>
          <a:off x="0" y="2259637"/>
          <a:ext cx="2551173" cy="2151984"/>
        </a:xfrm>
        <a:prstGeom prst="roundRect">
          <a:avLst/>
        </a:prstGeom>
        <a:solidFill>
          <a:schemeClr val="accent5">
            <a:shade val="80000"/>
            <a:hueOff val="205221"/>
            <a:satOff val="-2238"/>
            <a:lumOff val="25579"/>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es-MX" sz="2300" b="1" i="1" kern="1200" dirty="0" smtClean="0"/>
            <a:t>Constituciones </a:t>
          </a:r>
          <a:r>
            <a:rPr lang="es-MX" sz="2300" b="1" i="1" kern="1200" dirty="0" smtClean="0"/>
            <a:t>Ratificadas.</a:t>
          </a:r>
          <a:r>
            <a:rPr lang="es-MX" sz="2300" b="1" kern="1200" dirty="0" smtClean="0"/>
            <a:t> </a:t>
          </a:r>
          <a:endParaRPr lang="es-ES" sz="2300" kern="1200" dirty="0"/>
        </a:p>
      </dsp:txBody>
      <dsp:txXfrm>
        <a:off x="105051" y="2364688"/>
        <a:ext cx="2341071" cy="19418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5A07D-9B3C-40F7-BA0B-274F81D7C797}">
      <dsp:nvSpPr>
        <dsp:cNvPr id="0" name=""/>
        <dsp:cNvSpPr/>
      </dsp:nvSpPr>
      <dsp:spPr>
        <a:xfrm>
          <a:off x="0" y="128422"/>
          <a:ext cx="4269117" cy="4269117"/>
        </a:xfrm>
        <a:prstGeom prst="pie">
          <a:avLst>
            <a:gd name="adj1" fmla="val 5400000"/>
            <a:gd name="adj2" fmla="val 1620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E2AA8-22C6-485A-A649-FFDC5EA0B791}">
      <dsp:nvSpPr>
        <dsp:cNvPr id="0" name=""/>
        <dsp:cNvSpPr/>
      </dsp:nvSpPr>
      <dsp:spPr>
        <a:xfrm>
          <a:off x="2134558" y="128422"/>
          <a:ext cx="4980637" cy="426911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Las principales dimensiones o planos del saber jurídico son: </a:t>
          </a:r>
        </a:p>
        <a:p>
          <a:pPr lvl="0" algn="ctr" defTabSz="622300">
            <a:lnSpc>
              <a:spcPct val="90000"/>
            </a:lnSpc>
            <a:spcBef>
              <a:spcPct val="0"/>
            </a:spcBef>
            <a:spcAft>
              <a:spcPct val="35000"/>
            </a:spcAft>
          </a:pPr>
          <a:r>
            <a:rPr lang="es-MX" sz="1400" b="1" kern="1200" dirty="0" smtClean="0"/>
            <a:t>El derecho como objeto de una reflexión</a:t>
          </a:r>
          <a:r>
            <a:rPr lang="es-MX" sz="1400" kern="1200" dirty="0" smtClean="0"/>
            <a:t> de segundo grado: da lugar a la filosofía del derecho.</a:t>
          </a:r>
        </a:p>
        <a:p>
          <a:pPr lvl="0" algn="ctr" defTabSz="622300">
            <a:lnSpc>
              <a:spcPct val="90000"/>
            </a:lnSpc>
            <a:spcBef>
              <a:spcPct val="0"/>
            </a:spcBef>
            <a:spcAft>
              <a:spcPct val="35000"/>
            </a:spcAft>
          </a:pPr>
          <a:r>
            <a:rPr lang="es-MX" sz="1400" kern="1200" dirty="0" smtClean="0"/>
            <a:t>La filosofía resulta útil en el campo de las disciplinas jurídicas, ya que hay problemas generales y de principios comunes que ninguna de ellas puede, por sí misma, resolver, como son el problema de la definición del derecho, la cuestión metodológica y los valores que el derecho persigue.</a:t>
          </a:r>
          <a:endParaRPr lang="es-ES" sz="1400" kern="1200" dirty="0"/>
        </a:p>
      </dsp:txBody>
      <dsp:txXfrm>
        <a:off x="2134558" y="128422"/>
        <a:ext cx="4980637" cy="2027830"/>
      </dsp:txXfrm>
    </dsp:sp>
    <dsp:sp modelId="{C64E0F8B-D82D-4224-8522-677D19E697D4}">
      <dsp:nvSpPr>
        <dsp:cNvPr id="0" name=""/>
        <dsp:cNvSpPr/>
      </dsp:nvSpPr>
      <dsp:spPr>
        <a:xfrm>
          <a:off x="1120643" y="2156253"/>
          <a:ext cx="2027830" cy="2027830"/>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13EBFB-A39D-45EF-8A88-DD27FB442DD6}">
      <dsp:nvSpPr>
        <dsp:cNvPr id="0" name=""/>
        <dsp:cNvSpPr/>
      </dsp:nvSpPr>
      <dsp:spPr>
        <a:xfrm>
          <a:off x="2134558" y="2116528"/>
          <a:ext cx="4980637" cy="210728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La filosofía surge en el tiempo después de que la realidad ha completado su proceso de formación y está realizada. La filosofía del derecho opera después de que el derecho se ha creado, como una reflexión sobre las prácticas jurídicas y los distintos saberes científicos y técnicos que tienen como objeto el derecho. Cuando los juristas describen y operan el derecho, parten de ciertos conceptos y principios que normalmente no reciben mayor explicación, tarea que corresponde a la filosofía jurídica. </a:t>
          </a:r>
          <a:endParaRPr lang="es-ES" sz="1400" kern="1200" dirty="0"/>
        </a:p>
      </dsp:txBody>
      <dsp:txXfrm>
        <a:off x="2134558" y="2116528"/>
        <a:ext cx="4980637" cy="21072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F1E6B-733B-4313-9CAD-4434703D2AD3}">
      <dsp:nvSpPr>
        <dsp:cNvPr id="0" name=""/>
        <dsp:cNvSpPr/>
      </dsp:nvSpPr>
      <dsp:spPr>
        <a:xfrm>
          <a:off x="0" y="1125"/>
          <a:ext cx="7043758" cy="1140750"/>
        </a:xfrm>
        <a:prstGeom prst="roundRect">
          <a:avLst/>
        </a:prstGeom>
        <a:solidFill>
          <a:srgbClr val="00B0F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Conceptos Básicos</a:t>
          </a:r>
        </a:p>
        <a:p>
          <a:pPr lvl="0" algn="l" defTabSz="1111250" rtl="0">
            <a:lnSpc>
              <a:spcPct val="90000"/>
            </a:lnSpc>
            <a:spcBef>
              <a:spcPct val="0"/>
            </a:spcBef>
            <a:spcAft>
              <a:spcPct val="35000"/>
            </a:spcAft>
          </a:pPr>
          <a:r>
            <a:rPr lang="es-ES" sz="2500" kern="1200" dirty="0" smtClean="0"/>
            <a:t>DERECHO</a:t>
          </a:r>
          <a:endParaRPr lang="es-ES" sz="2500" kern="1200" dirty="0"/>
        </a:p>
      </dsp:txBody>
      <dsp:txXfrm>
        <a:off x="55687" y="56812"/>
        <a:ext cx="6932384" cy="10293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5A07D-9B3C-40F7-BA0B-274F81D7C797}">
      <dsp:nvSpPr>
        <dsp:cNvPr id="0" name=""/>
        <dsp:cNvSpPr/>
      </dsp:nvSpPr>
      <dsp:spPr>
        <a:xfrm>
          <a:off x="0" y="128422"/>
          <a:ext cx="4269117" cy="4269117"/>
        </a:xfrm>
        <a:prstGeom prst="pie">
          <a:avLst>
            <a:gd name="adj1" fmla="val 5400000"/>
            <a:gd name="adj2" fmla="val 16200000"/>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E2AA8-22C6-485A-A649-FFDC5EA0B791}">
      <dsp:nvSpPr>
        <dsp:cNvPr id="0" name=""/>
        <dsp:cNvSpPr/>
      </dsp:nvSpPr>
      <dsp:spPr>
        <a:xfrm>
          <a:off x="2134558" y="128422"/>
          <a:ext cx="4980637" cy="426911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Las principales dimensiones o planos del saber jurídico son: </a:t>
          </a:r>
        </a:p>
        <a:p>
          <a:pPr lvl="0" algn="ctr" defTabSz="622300">
            <a:lnSpc>
              <a:spcPct val="90000"/>
            </a:lnSpc>
            <a:spcBef>
              <a:spcPct val="0"/>
            </a:spcBef>
            <a:spcAft>
              <a:spcPct val="35000"/>
            </a:spcAft>
          </a:pPr>
          <a:r>
            <a:rPr lang="es-MX" sz="1400" b="1" kern="1200" dirty="0" smtClean="0"/>
            <a:t>El derecho como objeto de una reflexión</a:t>
          </a:r>
          <a:r>
            <a:rPr lang="es-MX" sz="1400" kern="1200" dirty="0" smtClean="0"/>
            <a:t> de segundo grado: da lugar a la filosofía del derecho.</a:t>
          </a:r>
        </a:p>
        <a:p>
          <a:pPr lvl="0" algn="ctr" defTabSz="622300">
            <a:lnSpc>
              <a:spcPct val="90000"/>
            </a:lnSpc>
            <a:spcBef>
              <a:spcPct val="0"/>
            </a:spcBef>
            <a:spcAft>
              <a:spcPct val="35000"/>
            </a:spcAft>
          </a:pPr>
          <a:r>
            <a:rPr lang="es-MX" sz="1400" kern="1200" dirty="0" smtClean="0"/>
            <a:t>La filosofía resulta útil en el campo de las disciplinas jurídicas, ya que hay problemas generales y de principios comunes que ninguna de ellas puede, por sí misma, resolver, como son el problema de la definición del derecho, la cuestión metodológica y los valores que el derecho persigue.</a:t>
          </a:r>
          <a:endParaRPr lang="es-ES" sz="1400" kern="1200" dirty="0"/>
        </a:p>
      </dsp:txBody>
      <dsp:txXfrm>
        <a:off x="2134558" y="128422"/>
        <a:ext cx="4980637" cy="2027830"/>
      </dsp:txXfrm>
    </dsp:sp>
    <dsp:sp modelId="{C64E0F8B-D82D-4224-8522-677D19E697D4}">
      <dsp:nvSpPr>
        <dsp:cNvPr id="0" name=""/>
        <dsp:cNvSpPr/>
      </dsp:nvSpPr>
      <dsp:spPr>
        <a:xfrm>
          <a:off x="1120643" y="2156253"/>
          <a:ext cx="2027830" cy="2027830"/>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13EBFB-A39D-45EF-8A88-DD27FB442DD6}">
      <dsp:nvSpPr>
        <dsp:cNvPr id="0" name=""/>
        <dsp:cNvSpPr/>
      </dsp:nvSpPr>
      <dsp:spPr>
        <a:xfrm>
          <a:off x="2134558" y="2116528"/>
          <a:ext cx="4980637" cy="210728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s-MX" sz="1400" kern="1200" dirty="0" smtClean="0"/>
            <a:t>La filosofía surge en el tiempo después de que la realidad ha completado su proceso de formación y está realizada. La filosofía del derecho opera después de que el derecho se ha creado, como una reflexión sobre las prácticas jurídicas y los distintos saberes científicos y técnicos que tienen como objeto el derecho. Cuando los juristas describen y operan el derecho, parten de ciertos conceptos y principios que normalmente no reciben mayor explicación, tarea que corresponde a la filosofía jurídica. </a:t>
          </a:r>
          <a:endParaRPr lang="es-ES" sz="1400" kern="1200" dirty="0"/>
        </a:p>
      </dsp:txBody>
      <dsp:txXfrm>
        <a:off x="2134558" y="2116528"/>
        <a:ext cx="4980637" cy="21072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F1E6B-733B-4313-9CAD-4434703D2AD3}">
      <dsp:nvSpPr>
        <dsp:cNvPr id="0" name=""/>
        <dsp:cNvSpPr/>
      </dsp:nvSpPr>
      <dsp:spPr>
        <a:xfrm>
          <a:off x="0" y="1125"/>
          <a:ext cx="7043758" cy="1140750"/>
        </a:xfrm>
        <a:prstGeom prst="roundRect">
          <a:avLst/>
        </a:prstGeom>
        <a:solidFill>
          <a:schemeClr val="accent4">
            <a:lumMod val="40000"/>
            <a:lumOff val="6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solidFill>
                <a:schemeClr val="tx1"/>
              </a:solidFill>
            </a:rPr>
            <a:t>Conceptos Básicos</a:t>
          </a:r>
        </a:p>
        <a:p>
          <a:pPr lvl="0" algn="l" defTabSz="1111250" rtl="0">
            <a:lnSpc>
              <a:spcPct val="90000"/>
            </a:lnSpc>
            <a:spcBef>
              <a:spcPct val="0"/>
            </a:spcBef>
            <a:spcAft>
              <a:spcPct val="35000"/>
            </a:spcAft>
          </a:pPr>
          <a:r>
            <a:rPr lang="es-ES" sz="2500" kern="1200" dirty="0" smtClean="0">
              <a:solidFill>
                <a:schemeClr val="tx1"/>
              </a:solidFill>
            </a:rPr>
            <a:t>DERECHO</a:t>
          </a:r>
          <a:endParaRPr lang="es-ES" sz="2500" kern="1200" dirty="0">
            <a:solidFill>
              <a:schemeClr val="tx1"/>
            </a:solidFill>
          </a:endParaRPr>
        </a:p>
      </dsp:txBody>
      <dsp:txXfrm>
        <a:off x="55687" y="56812"/>
        <a:ext cx="6932384" cy="102937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5A07D-9B3C-40F7-BA0B-274F81D7C797}">
      <dsp:nvSpPr>
        <dsp:cNvPr id="0" name=""/>
        <dsp:cNvSpPr/>
      </dsp:nvSpPr>
      <dsp:spPr>
        <a:xfrm>
          <a:off x="0" y="128422"/>
          <a:ext cx="4269117" cy="4269117"/>
        </a:xfrm>
        <a:prstGeom prst="pie">
          <a:avLst>
            <a:gd name="adj1" fmla="val 5400000"/>
            <a:gd name="adj2" fmla="val 16200000"/>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E2AA8-22C6-485A-A649-FFDC5EA0B791}">
      <dsp:nvSpPr>
        <dsp:cNvPr id="0" name=""/>
        <dsp:cNvSpPr/>
      </dsp:nvSpPr>
      <dsp:spPr>
        <a:xfrm>
          <a:off x="2134558" y="128422"/>
          <a:ext cx="4980637" cy="426911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es-MX" sz="1300" b="1" kern="1200" dirty="0" smtClean="0"/>
            <a:t>Dentro de la filosofía del derecho</a:t>
          </a:r>
          <a:r>
            <a:rPr lang="es-MX" sz="1300" kern="1200" dirty="0" smtClean="0"/>
            <a:t> se pueden señalar tras partes importantes: </a:t>
          </a:r>
        </a:p>
        <a:p>
          <a:pPr lvl="0" algn="ctr" defTabSz="577850">
            <a:lnSpc>
              <a:spcPct val="90000"/>
            </a:lnSpc>
            <a:spcBef>
              <a:spcPct val="0"/>
            </a:spcBef>
            <a:spcAft>
              <a:spcPct val="35000"/>
            </a:spcAft>
          </a:pPr>
          <a:r>
            <a:rPr lang="es-MX" sz="1300" b="1" i="1" kern="1200" dirty="0" smtClean="0"/>
            <a:t>La Teoría del Derecho</a:t>
          </a:r>
          <a:r>
            <a:rPr lang="es-MX" sz="1300" kern="1200" dirty="0" smtClean="0"/>
            <a:t>, esta se ocupa en primer lugar de la definición del derecho, tema que desde siempre ha inquietado a los estudiosos, además de los conceptos jurídicos fundamentales , que son aquellos elementos integrantes de toda norma jurídica; se trata de las nociones de deber jurídico, sujeto de derecho, derecho objetivo y derecho subjetivo, relación jurídica, supuesto jurídico, etc.</a:t>
          </a:r>
        </a:p>
        <a:p>
          <a:pPr lvl="0" algn="ctr" defTabSz="577850">
            <a:lnSpc>
              <a:spcPct val="90000"/>
            </a:lnSpc>
            <a:spcBef>
              <a:spcPct val="0"/>
            </a:spcBef>
            <a:spcAft>
              <a:spcPct val="35000"/>
            </a:spcAft>
          </a:pPr>
          <a:r>
            <a:rPr lang="es-MX" sz="1300" b="1" i="1" kern="1200" dirty="0" smtClean="0"/>
            <a:t>La Metodología Jurídica</a:t>
          </a:r>
          <a:r>
            <a:rPr lang="es-MX" sz="1300" kern="1200" dirty="0" smtClean="0"/>
            <a:t>, se ocupa sólo de los métodos que han usado los juristas en la construcción de la jurisprudencia; en este sentido se puede definir a la metodología del derecho como el estudio de los instrumentos técnicos necesarios para conocer, elaborar, aplicar y enseñar ese objeto de conocimiento que denominamos derecho.</a:t>
          </a:r>
        </a:p>
        <a:p>
          <a:pPr lvl="0" algn="ctr" defTabSz="577850">
            <a:lnSpc>
              <a:spcPct val="90000"/>
            </a:lnSpc>
            <a:spcBef>
              <a:spcPct val="0"/>
            </a:spcBef>
            <a:spcAft>
              <a:spcPct val="35000"/>
            </a:spcAft>
          </a:pPr>
          <a:r>
            <a:rPr lang="es-MX" sz="1300" b="1" i="1" kern="1200" dirty="0" smtClean="0"/>
            <a:t>La Axiología Jurídica. </a:t>
          </a:r>
          <a:r>
            <a:rPr lang="es-MX" sz="1300" kern="1200" dirty="0" smtClean="0"/>
            <a:t>Consiste en el estudio de los valores propios del derecho. Los valores son cualidades que se predican de ciertas cosas, personas o acciones, que están sujetas a una cierta escala jerárquica de la que depende su mayor objetividad o subjetividad, y que presentan algunas características de polaridad (valor y desvalor; bondad-maldad, verdad-falsedad, justicia-injusticia), </a:t>
          </a:r>
          <a:r>
            <a:rPr lang="es-MX" sz="1300" b="1" i="1" kern="1200" dirty="0" smtClean="0"/>
            <a:t> </a:t>
          </a:r>
          <a:endParaRPr lang="es-ES" sz="1300" kern="1200" dirty="0"/>
        </a:p>
      </dsp:txBody>
      <dsp:txXfrm>
        <a:off x="2134558" y="128422"/>
        <a:ext cx="4980637" cy="426911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F1E6B-733B-4313-9CAD-4434703D2AD3}">
      <dsp:nvSpPr>
        <dsp:cNvPr id="0" name=""/>
        <dsp:cNvSpPr/>
      </dsp:nvSpPr>
      <dsp:spPr>
        <a:xfrm>
          <a:off x="0" y="1125"/>
          <a:ext cx="7043758" cy="1140750"/>
        </a:xfrm>
        <a:prstGeom prst="roundRect">
          <a:avLst/>
        </a:prstGeom>
        <a:solidFill>
          <a:schemeClr val="bg1">
            <a:lumMod val="2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ES" sz="2500" kern="1200" dirty="0" smtClean="0"/>
            <a:t>Conceptos Básicos</a:t>
          </a:r>
        </a:p>
        <a:p>
          <a:pPr lvl="0" algn="l" defTabSz="1111250" rtl="0">
            <a:lnSpc>
              <a:spcPct val="90000"/>
            </a:lnSpc>
            <a:spcBef>
              <a:spcPct val="0"/>
            </a:spcBef>
            <a:spcAft>
              <a:spcPct val="35000"/>
            </a:spcAft>
          </a:pPr>
          <a:r>
            <a:rPr lang="es-ES" sz="2500" kern="1200" dirty="0" smtClean="0"/>
            <a:t>DERECHO</a:t>
          </a:r>
          <a:endParaRPr lang="es-ES" sz="2500" kern="1200" dirty="0"/>
        </a:p>
      </dsp:txBody>
      <dsp:txXfrm>
        <a:off x="55687" y="56812"/>
        <a:ext cx="6932384" cy="102937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645D4-A82C-4EDE-B46B-3E6A72A7DAD7}" type="datetimeFigureOut">
              <a:rPr lang="es-MX" smtClean="0"/>
              <a:pPr/>
              <a:t>12/10/2016</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D87A9-9755-449E-8DDD-50CD5F00861E}" type="slidenum">
              <a:rPr lang="es-MX" smtClean="0"/>
              <a:pPr/>
              <a:t>‹Nº›</a:t>
            </a:fld>
            <a:endParaRPr lang="es-MX"/>
          </a:p>
        </p:txBody>
      </p:sp>
    </p:spTree>
    <p:extLst>
      <p:ext uri="{BB962C8B-B14F-4D97-AF65-F5344CB8AC3E}">
        <p14:creationId xmlns:p14="http://schemas.microsoft.com/office/powerpoint/2010/main" val="175941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s.wikipedia.org/wiki/Matrimonio_entre_personas_del_mismo_sexo_en_M%C3%A9xico"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a:t>
            </a:fld>
            <a:endParaRPr lang="es-MX"/>
          </a:p>
        </p:txBody>
      </p:sp>
    </p:spTree>
    <p:extLst>
      <p:ext uri="{BB962C8B-B14F-4D97-AF65-F5344CB8AC3E}">
        <p14:creationId xmlns:p14="http://schemas.microsoft.com/office/powerpoint/2010/main" val="301527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17</a:t>
            </a:fld>
            <a:endParaRPr lang="es-MX"/>
          </a:p>
        </p:txBody>
      </p:sp>
    </p:spTree>
    <p:extLst>
      <p:ext uri="{BB962C8B-B14F-4D97-AF65-F5344CB8AC3E}">
        <p14:creationId xmlns:p14="http://schemas.microsoft.com/office/powerpoint/2010/main" val="4050904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18</a:t>
            </a:fld>
            <a:endParaRPr lang="es-MX"/>
          </a:p>
        </p:txBody>
      </p:sp>
    </p:spTree>
    <p:extLst>
      <p:ext uri="{BB962C8B-B14F-4D97-AF65-F5344CB8AC3E}">
        <p14:creationId xmlns:p14="http://schemas.microsoft.com/office/powerpoint/2010/main" val="3537747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MX" sz="2400" kern="1200" dirty="0" smtClean="0">
                <a:solidFill>
                  <a:schemeClr val="tx1"/>
                </a:solidFill>
                <a:latin typeface="+mn-lt"/>
                <a:ea typeface="+mn-ea"/>
                <a:cs typeface="+mn-cs"/>
              </a:rPr>
              <a:t>De manera parcial por parte </a:t>
            </a:r>
            <a:r>
              <a:rPr lang="es-ES" sz="2400" kern="1200" dirty="0" smtClean="0">
                <a:solidFill>
                  <a:schemeClr val="tx1"/>
                </a:solidFill>
                <a:latin typeface="+mn-lt"/>
                <a:ea typeface="+mn-ea"/>
                <a:cs typeface="+mn-cs"/>
              </a:rPr>
              <a:t>de </a:t>
            </a:r>
            <a:r>
              <a:rPr lang="es-MX" sz="2400" u="sng" kern="1200" dirty="0" smtClean="0">
                <a:solidFill>
                  <a:schemeClr val="tx1"/>
                </a:solidFill>
                <a:latin typeface="+mn-lt"/>
                <a:ea typeface="+mn-ea"/>
                <a:cs typeface="+mn-cs"/>
                <a:hlinkClick r:id="rId3" tooltip="Matrimonio entre personas del mismo sexo en México"/>
              </a:rPr>
              <a:t>México</a:t>
            </a:r>
            <a:r>
              <a:rPr lang="es-MX" sz="2400" kern="1200" dirty="0" smtClean="0">
                <a:solidFill>
                  <a:schemeClr val="tx1"/>
                </a:solidFill>
                <a:latin typeface="+mn-lt"/>
                <a:ea typeface="+mn-ea"/>
                <a:cs typeface="+mn-cs"/>
              </a:rPr>
              <a:t>(D.F.), Estados Unidos de Norteamérica  (Nuevo México, Nueva York Connecticut, Iowa, Massachusetts, New Hampshire, Vermont y el Distrito de Columbia),  Reino Unido (Gales)</a:t>
            </a:r>
            <a:r>
              <a:rPr lang="es-ES" sz="2400" kern="1200" dirty="0" smtClean="0">
                <a:solidFill>
                  <a:schemeClr val="tx1"/>
                </a:solidFill>
                <a:latin typeface="+mn-lt"/>
                <a:ea typeface="+mn-ea"/>
                <a:cs typeface="+mn-cs"/>
              </a:rPr>
              <a:t>.</a:t>
            </a:r>
            <a:endParaRPr lang="es-MX" sz="2400"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19</a:t>
            </a:fld>
            <a:endParaRPr lang="es-MX"/>
          </a:p>
        </p:txBody>
      </p:sp>
    </p:spTree>
    <p:extLst>
      <p:ext uri="{BB962C8B-B14F-4D97-AF65-F5344CB8AC3E}">
        <p14:creationId xmlns:p14="http://schemas.microsoft.com/office/powerpoint/2010/main" val="1411692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CBD87A9-9755-449E-8DDD-50CD5F00861E}" type="slidenum">
              <a:rPr lang="es-MX" smtClean="0"/>
              <a:pPr/>
              <a:t>22</a:t>
            </a:fld>
            <a:endParaRPr lang="es-MX"/>
          </a:p>
        </p:txBody>
      </p:sp>
    </p:spTree>
    <p:extLst>
      <p:ext uri="{BB962C8B-B14F-4D97-AF65-F5344CB8AC3E}">
        <p14:creationId xmlns:p14="http://schemas.microsoft.com/office/powerpoint/2010/main" val="1517052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1500166" y="2130425"/>
            <a:ext cx="6958034" cy="1470025"/>
          </a:xfrm>
        </p:spPr>
        <p:txBody>
          <a:bodyPr/>
          <a:lstStyle/>
          <a:p>
            <a:r>
              <a:rPr lang="es-ES" dirty="0" smtClean="0"/>
              <a:t>Haga clic para modificar el estilo de título del patrón</a:t>
            </a:r>
            <a:endParaRPr lang="es-MX" dirty="0"/>
          </a:p>
        </p:txBody>
      </p:sp>
      <p:sp>
        <p:nvSpPr>
          <p:cNvPr id="3" name="2 Subtítulo"/>
          <p:cNvSpPr>
            <a:spLocks noGrp="1"/>
          </p:cNvSpPr>
          <p:nvPr>
            <p:ph type="subTitle" idx="1"/>
          </p:nvPr>
        </p:nvSpPr>
        <p:spPr>
          <a:xfrm>
            <a:off x="1500166" y="3886200"/>
            <a:ext cx="62722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500166" y="274638"/>
            <a:ext cx="7186634" cy="1143000"/>
          </a:xfrm>
        </p:spPr>
        <p:txBody>
          <a:bodyPr>
            <a:noAutofit/>
          </a:bodyPr>
          <a:lstStyle>
            <a:lvl1pPr>
              <a:defRPr sz="4000" b="1" i="0" baseline="0"/>
            </a:lvl1pPr>
          </a:lstStyle>
          <a:p>
            <a:r>
              <a:rPr lang="es-ES" dirty="0" smtClean="0"/>
              <a:t>HAGA CLIC PARA MODIFICAR EL ESTILO DE TÍTULO DEL PATRÓN</a:t>
            </a:r>
            <a:endParaRPr lang="es-MX" dirty="0"/>
          </a:p>
        </p:txBody>
      </p:sp>
      <p:sp>
        <p:nvSpPr>
          <p:cNvPr id="3" name="2 Marcador de contenido"/>
          <p:cNvSpPr>
            <a:spLocks noGrp="1"/>
          </p:cNvSpPr>
          <p:nvPr>
            <p:ph idx="1"/>
          </p:nvPr>
        </p:nvSpPr>
        <p:spPr>
          <a:xfrm>
            <a:off x="1500166" y="1600200"/>
            <a:ext cx="7186634" cy="4525963"/>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2" cstate="print"/>
            <a:stretch>
              <a:fillRect/>
            </a:stretch>
          </p:blipFill>
          <p:spPr>
            <a:xfrm>
              <a:off x="0" y="2428868"/>
              <a:ext cx="1570065" cy="1428760"/>
            </a:xfrm>
            <a:prstGeom prst="rect">
              <a:avLst/>
            </a:prstGeom>
            <a:ln>
              <a:noFill/>
            </a:ln>
            <a:effectLst>
              <a:softEdge rad="112500"/>
            </a:effec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406900"/>
            <a:ext cx="6994547"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1500165" y="2906713"/>
            <a:ext cx="699454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dirty="0" smtClean="0"/>
              <a:t>Haga clic para modificar el estilo de texto del patrón</a:t>
            </a:r>
          </a:p>
        </p:txBody>
      </p:sp>
      <p:sp>
        <p:nvSpPr>
          <p:cNvPr id="4" name="3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p>
            <a:r>
              <a:rPr lang="es-ES" dirty="0" smtClean="0"/>
              <a:t>HAGA CLIC PARA MODIFICAR EL ESTILO DE TÍTULO DEL PATRÓN</a:t>
            </a:r>
            <a:endParaRPr lang="es-MX" dirty="0"/>
          </a:p>
        </p:txBody>
      </p:sp>
      <p:sp>
        <p:nvSpPr>
          <p:cNvPr id="3" name="2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B94A149-1EDC-4EC6-ACA1-CC5C2F264B2B}" type="datetimeFigureOut">
              <a:rPr lang="es-MX" smtClean="0"/>
              <a:pPr/>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57920F25-E196-4441-BCEA-ACDEE90B03B6}"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 Target="../slides/slid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1500166" y="274638"/>
            <a:ext cx="7186634"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1500166" y="1600200"/>
            <a:ext cx="7186634"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725C4-A798-441E-A95A-0E93E1D36310}" type="datetimeFigureOut">
              <a:rPr lang="es-MX" smtClean="0"/>
              <a:pPr/>
              <a:t>12/10/2016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143958-EC73-4675-A52C-186BDF9C62AC}" type="slidenum">
              <a:rPr lang="es-MX" smtClean="0"/>
              <a:pPr/>
              <a:t>‹Nº›</a:t>
            </a:fld>
            <a:endParaRPr lang="es-MX"/>
          </a:p>
        </p:txBody>
      </p:sp>
      <p:grpSp>
        <p:nvGrpSpPr>
          <p:cNvPr id="7" name="6 Grupo"/>
          <p:cNvGrpSpPr/>
          <p:nvPr userDrawn="1"/>
        </p:nvGrpSpPr>
        <p:grpSpPr>
          <a:xfrm>
            <a:off x="0" y="0"/>
            <a:ext cx="1570065" cy="6858000"/>
            <a:chOff x="0" y="0"/>
            <a:chExt cx="1570065" cy="6858000"/>
          </a:xfrm>
        </p:grpSpPr>
        <p:sp>
          <p:nvSpPr>
            <p:cNvPr id="8" name="7 Bisel"/>
            <p:cNvSpPr/>
            <p:nvPr/>
          </p:nvSpPr>
          <p:spPr>
            <a:xfrm>
              <a:off x="0" y="0"/>
              <a:ext cx="1500166" cy="6858000"/>
            </a:xfrm>
            <a:prstGeom prst="bevel">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0" scaled="1"/>
              <a:tileRect/>
            </a:gra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MX"/>
            </a:p>
          </p:txBody>
        </p:sp>
        <p:pic>
          <p:nvPicPr>
            <p:cNvPr id="9" name="8 Imagen" descr="logo-20uaem.jpg"/>
            <p:cNvPicPr>
              <a:picLocks noChangeAspect="1"/>
            </p:cNvPicPr>
            <p:nvPr/>
          </p:nvPicPr>
          <p:blipFill>
            <a:blip r:embed="rId13" cstate="print"/>
            <a:stretch>
              <a:fillRect/>
            </a:stretch>
          </p:blipFill>
          <p:spPr>
            <a:xfrm>
              <a:off x="0" y="2428868"/>
              <a:ext cx="1570065" cy="1428760"/>
            </a:xfrm>
            <a:prstGeom prst="rect">
              <a:avLst/>
            </a:prstGeom>
            <a:ln>
              <a:noFill/>
            </a:ln>
            <a:effectLst>
              <a:softEdge rad="112500"/>
            </a:effectLst>
          </p:spPr>
        </p:pic>
      </p:grpSp>
      <p:sp>
        <p:nvSpPr>
          <p:cNvPr id="10" name="9 Botón de acción: Inicio">
            <a:hlinkClick r:id="rId14" action="ppaction://hlinksldjump" highlightClick="1"/>
          </p:cNvPr>
          <p:cNvSpPr/>
          <p:nvPr userDrawn="1"/>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914400" rtl="0" eaLnBrk="1" latinLnBrk="0" hangingPunct="1">
        <a:spcBef>
          <a:spcPct val="0"/>
        </a:spcBef>
        <a:buNone/>
        <a:defRPr sz="3800" b="1" i="0" kern="1200" baseline="0">
          <a:solidFill>
            <a:schemeClr val="tx1"/>
          </a:solidFill>
          <a:latin typeface="Constant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18.xml"/><Relationship Id="rId3" Type="http://schemas.openxmlformats.org/officeDocument/2006/relationships/diagramData" Target="../diagrams/data17.xml"/><Relationship Id="rId7" Type="http://schemas.microsoft.com/office/2007/relationships/diagramDrawing" Target="../diagrams/drawing17.xml"/><Relationship Id="rId12" Type="http://schemas.microsoft.com/office/2007/relationships/diagramDrawing" Target="../diagrams/drawing1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7.xml"/><Relationship Id="rId11" Type="http://schemas.openxmlformats.org/officeDocument/2006/relationships/diagramColors" Target="../diagrams/colors18.xml"/><Relationship Id="rId5" Type="http://schemas.openxmlformats.org/officeDocument/2006/relationships/diagramQuickStyle" Target="../diagrams/quickStyle17.xml"/><Relationship Id="rId10" Type="http://schemas.openxmlformats.org/officeDocument/2006/relationships/diagramQuickStyle" Target="../diagrams/quickStyle18.xml"/><Relationship Id="rId4" Type="http://schemas.openxmlformats.org/officeDocument/2006/relationships/diagramLayout" Target="../diagrams/layout17.xml"/><Relationship Id="rId9" Type="http://schemas.openxmlformats.org/officeDocument/2006/relationships/diagramLayout" Target="../diagrams/layout18.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20.xml"/><Relationship Id="rId3" Type="http://schemas.openxmlformats.org/officeDocument/2006/relationships/diagramData" Target="../diagrams/data19.xml"/><Relationship Id="rId7" Type="http://schemas.microsoft.com/office/2007/relationships/diagramDrawing" Target="../diagrams/drawing19.xml"/><Relationship Id="rId12" Type="http://schemas.microsoft.com/office/2007/relationships/diagramDrawing" Target="../diagrams/drawing20.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9.xml"/><Relationship Id="rId11" Type="http://schemas.openxmlformats.org/officeDocument/2006/relationships/diagramColors" Target="../diagrams/colors20.xml"/><Relationship Id="rId5" Type="http://schemas.openxmlformats.org/officeDocument/2006/relationships/diagramQuickStyle" Target="../diagrams/quickStyle19.xml"/><Relationship Id="rId10" Type="http://schemas.openxmlformats.org/officeDocument/2006/relationships/diagramQuickStyle" Target="../diagrams/quickStyle20.xml"/><Relationship Id="rId4" Type="http://schemas.openxmlformats.org/officeDocument/2006/relationships/diagramLayout" Target="../diagrams/layout19.xml"/><Relationship Id="rId9" Type="http://schemas.openxmlformats.org/officeDocument/2006/relationships/diagramLayout" Target="../diagrams/layout20.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22.xml"/><Relationship Id="rId3" Type="http://schemas.openxmlformats.org/officeDocument/2006/relationships/diagramData" Target="../diagrams/data21.xml"/><Relationship Id="rId7" Type="http://schemas.microsoft.com/office/2007/relationships/diagramDrawing" Target="../diagrams/drawing21.xml"/><Relationship Id="rId12" Type="http://schemas.microsoft.com/office/2007/relationships/diagramDrawing" Target="../diagrams/drawing2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1.xml"/><Relationship Id="rId11" Type="http://schemas.openxmlformats.org/officeDocument/2006/relationships/diagramColors" Target="../diagrams/colors22.xml"/><Relationship Id="rId5" Type="http://schemas.openxmlformats.org/officeDocument/2006/relationships/diagramQuickStyle" Target="../diagrams/quickStyle21.xml"/><Relationship Id="rId10" Type="http://schemas.openxmlformats.org/officeDocument/2006/relationships/diagramQuickStyle" Target="../diagrams/quickStyle22.xml"/><Relationship Id="rId4" Type="http://schemas.openxmlformats.org/officeDocument/2006/relationships/diagramLayout" Target="../diagrams/layout21.xml"/><Relationship Id="rId9" Type="http://schemas.openxmlformats.org/officeDocument/2006/relationships/diagramLayout" Target="../diagrams/layout22.xml"/></Relationships>
</file>

<file path=ppt/slides/_rels/slide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diagramLayout" Target="../diagrams/layout23.xml"/><Relationship Id="rId7" Type="http://schemas.openxmlformats.org/officeDocument/2006/relationships/diagramData" Target="../diagrams/data24.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6.xml"/><Relationship Id="rId3" Type="http://schemas.openxmlformats.org/officeDocument/2006/relationships/diagramLayout" Target="../diagrams/layout25.xml"/><Relationship Id="rId7" Type="http://schemas.openxmlformats.org/officeDocument/2006/relationships/diagramData" Target="../diagrams/data26.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11" Type="http://schemas.microsoft.com/office/2007/relationships/diagramDrawing" Target="../diagrams/drawing26.xml"/><Relationship Id="rId5" Type="http://schemas.openxmlformats.org/officeDocument/2006/relationships/diagramColors" Target="../diagrams/colors25.xml"/><Relationship Id="rId10" Type="http://schemas.openxmlformats.org/officeDocument/2006/relationships/diagramColors" Target="../diagrams/colors26.xml"/><Relationship Id="rId4" Type="http://schemas.openxmlformats.org/officeDocument/2006/relationships/diagramQuickStyle" Target="../diagrams/quickStyle25.xml"/><Relationship Id="rId9" Type="http://schemas.openxmlformats.org/officeDocument/2006/relationships/diagramQuickStyle" Target="../diagrams/quickStyle26.xml"/></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28.xml"/><Relationship Id="rId3" Type="http://schemas.openxmlformats.org/officeDocument/2006/relationships/diagramData" Target="../diagrams/data27.xml"/><Relationship Id="rId7" Type="http://schemas.microsoft.com/office/2007/relationships/diagramDrawing" Target="../diagrams/drawing27.xml"/><Relationship Id="rId12" Type="http://schemas.microsoft.com/office/2007/relationships/diagramDrawing" Target="../diagrams/drawing28.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7.xml"/><Relationship Id="rId11" Type="http://schemas.openxmlformats.org/officeDocument/2006/relationships/diagramColors" Target="../diagrams/colors28.xml"/><Relationship Id="rId5" Type="http://schemas.openxmlformats.org/officeDocument/2006/relationships/diagramQuickStyle" Target="../diagrams/quickStyle27.xml"/><Relationship Id="rId10" Type="http://schemas.openxmlformats.org/officeDocument/2006/relationships/diagramQuickStyle" Target="../diagrams/quickStyle28.xml"/><Relationship Id="rId4" Type="http://schemas.openxmlformats.org/officeDocument/2006/relationships/diagramLayout" Target="../diagrams/layout27.xml"/><Relationship Id="rId9" Type="http://schemas.openxmlformats.org/officeDocument/2006/relationships/diagramLayout" Target="../diagrams/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30.xml"/><Relationship Id="rId3" Type="http://schemas.openxmlformats.org/officeDocument/2006/relationships/diagramLayout" Target="../diagrams/layout29.xml"/><Relationship Id="rId7" Type="http://schemas.openxmlformats.org/officeDocument/2006/relationships/diagramData" Target="../diagrams/data30.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11" Type="http://schemas.microsoft.com/office/2007/relationships/diagramDrawing" Target="../diagrams/drawing30.xml"/><Relationship Id="rId5" Type="http://schemas.openxmlformats.org/officeDocument/2006/relationships/diagramColors" Target="../diagrams/colors29.xml"/><Relationship Id="rId10" Type="http://schemas.openxmlformats.org/officeDocument/2006/relationships/diagramColors" Target="../diagrams/colors30.xml"/><Relationship Id="rId4" Type="http://schemas.openxmlformats.org/officeDocument/2006/relationships/diagramQuickStyle" Target="../diagrams/quickStyle29.xml"/><Relationship Id="rId9" Type="http://schemas.openxmlformats.org/officeDocument/2006/relationships/diagramQuickStyle" Target="../diagrams/quickStyle3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diagramLayout" Target="../diagrams/layout32.xml"/><Relationship Id="rId3" Type="http://schemas.openxmlformats.org/officeDocument/2006/relationships/diagramLayout" Target="../diagrams/layout31.xml"/><Relationship Id="rId7" Type="http://schemas.openxmlformats.org/officeDocument/2006/relationships/diagramData" Target="../diagrams/data32.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11" Type="http://schemas.microsoft.com/office/2007/relationships/diagramDrawing" Target="../diagrams/drawing32.xml"/><Relationship Id="rId5" Type="http://schemas.openxmlformats.org/officeDocument/2006/relationships/diagramColors" Target="../diagrams/colors31.xml"/><Relationship Id="rId10" Type="http://schemas.openxmlformats.org/officeDocument/2006/relationships/diagramColors" Target="../diagrams/colors32.xml"/><Relationship Id="rId4" Type="http://schemas.openxmlformats.org/officeDocument/2006/relationships/diagramQuickStyle" Target="../diagrams/quickStyle31.xml"/><Relationship Id="rId9" Type="http://schemas.openxmlformats.org/officeDocument/2006/relationships/diagramQuickStyle" Target="../diagrams/quickStyle32.xml"/></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34.xml"/><Relationship Id="rId3" Type="http://schemas.openxmlformats.org/officeDocument/2006/relationships/diagramLayout" Target="../diagrams/layout33.xml"/><Relationship Id="rId7" Type="http://schemas.openxmlformats.org/officeDocument/2006/relationships/diagramData" Target="../diagrams/data34.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11" Type="http://schemas.microsoft.com/office/2007/relationships/diagramDrawing" Target="../diagrams/drawing34.xml"/><Relationship Id="rId5" Type="http://schemas.openxmlformats.org/officeDocument/2006/relationships/diagramColors" Target="../diagrams/colors33.xml"/><Relationship Id="rId10" Type="http://schemas.openxmlformats.org/officeDocument/2006/relationships/diagramColors" Target="../diagrams/colors34.xml"/><Relationship Id="rId4" Type="http://schemas.openxmlformats.org/officeDocument/2006/relationships/diagramQuickStyle" Target="../diagrams/quickStyle33.xml"/><Relationship Id="rId9" Type="http://schemas.openxmlformats.org/officeDocument/2006/relationships/diagramQuickStyle" Target="../diagrams/quickStyle34.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36.xml"/><Relationship Id="rId3" Type="http://schemas.openxmlformats.org/officeDocument/2006/relationships/diagramLayout" Target="../diagrams/layout35.xml"/><Relationship Id="rId7" Type="http://schemas.openxmlformats.org/officeDocument/2006/relationships/diagramData" Target="../diagrams/data36.xml"/><Relationship Id="rId2" Type="http://schemas.openxmlformats.org/officeDocument/2006/relationships/diagramData" Target="../diagrams/data35.xml"/><Relationship Id="rId1" Type="http://schemas.openxmlformats.org/officeDocument/2006/relationships/slideLayout" Target="../slideLayouts/slideLayout2.xml"/><Relationship Id="rId6" Type="http://schemas.microsoft.com/office/2007/relationships/diagramDrawing" Target="../diagrams/drawing35.xml"/><Relationship Id="rId11" Type="http://schemas.microsoft.com/office/2007/relationships/diagramDrawing" Target="../diagrams/drawing36.xml"/><Relationship Id="rId5" Type="http://schemas.openxmlformats.org/officeDocument/2006/relationships/diagramColors" Target="../diagrams/colors35.xml"/><Relationship Id="rId10" Type="http://schemas.openxmlformats.org/officeDocument/2006/relationships/diagramColors" Target="../diagrams/colors36.xml"/><Relationship Id="rId4" Type="http://schemas.openxmlformats.org/officeDocument/2006/relationships/diagramQuickStyle" Target="../diagrams/quickStyle35.xml"/><Relationship Id="rId9" Type="http://schemas.openxmlformats.org/officeDocument/2006/relationships/diagramQuickStyle" Target="../diagrams/quickStyle36.xml"/></Relationships>
</file>

<file path=ppt/slides/_rels/slide35.xml.rels><?xml version="1.0" encoding="UTF-8" standalone="yes"?>
<Relationships xmlns="http://schemas.openxmlformats.org/package/2006/relationships"><Relationship Id="rId8" Type="http://schemas.openxmlformats.org/officeDocument/2006/relationships/diagramLayout" Target="../diagrams/layout38.xml"/><Relationship Id="rId3" Type="http://schemas.openxmlformats.org/officeDocument/2006/relationships/diagramLayout" Target="../diagrams/layout37.xml"/><Relationship Id="rId7" Type="http://schemas.openxmlformats.org/officeDocument/2006/relationships/diagramData" Target="../diagrams/data38.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11" Type="http://schemas.microsoft.com/office/2007/relationships/diagramDrawing" Target="../diagrams/drawing38.xml"/><Relationship Id="rId5" Type="http://schemas.openxmlformats.org/officeDocument/2006/relationships/diagramColors" Target="../diagrams/colors37.xml"/><Relationship Id="rId10" Type="http://schemas.openxmlformats.org/officeDocument/2006/relationships/diagramColors" Target="../diagrams/colors38.xml"/><Relationship Id="rId4" Type="http://schemas.openxmlformats.org/officeDocument/2006/relationships/diagramQuickStyle" Target="../diagrams/quickStyle37.xml"/><Relationship Id="rId9" Type="http://schemas.openxmlformats.org/officeDocument/2006/relationships/diagramQuickStyle" Target="../diagrams/quickStyl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ctrTitle"/>
          </p:nvPr>
        </p:nvSpPr>
        <p:spPr>
          <a:xfrm>
            <a:off x="1763688" y="3327127"/>
            <a:ext cx="7056784" cy="1470025"/>
          </a:xfrm>
          <a:effectLst>
            <a:innerShdw blurRad="114300">
              <a:prstClr val="black"/>
            </a:innerShdw>
            <a:reflection blurRad="6350" stA="50000" endA="300" endPos="38500" dist="508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a:lstStyle/>
          <a:p>
            <a:r>
              <a:rPr lang="es-MX" b="1" i="1" dirty="0" smtClean="0"/>
              <a:t>  TEORÍA CONSTITUCIONAL</a:t>
            </a:r>
            <a:endParaRPr lang="es-MX" b="1" i="1" dirty="0"/>
          </a:p>
        </p:txBody>
      </p:sp>
      <p:sp>
        <p:nvSpPr>
          <p:cNvPr id="14" name="13 Subtítulo"/>
          <p:cNvSpPr>
            <a:spLocks noGrp="1"/>
          </p:cNvSpPr>
          <p:nvPr>
            <p:ph type="subTitle" idx="1"/>
          </p:nvPr>
        </p:nvSpPr>
        <p:spPr>
          <a:xfrm>
            <a:off x="3028952" y="6072206"/>
            <a:ext cx="6115048" cy="428628"/>
          </a:xfrm>
        </p:spPr>
        <p:txBody>
          <a:bodyPr>
            <a:normAutofit fontScale="77500" lnSpcReduction="20000"/>
          </a:bodyPr>
          <a:lstStyle/>
          <a:p>
            <a:r>
              <a:rPr lang="es-MX" b="1" dirty="0" smtClean="0"/>
              <a:t>M. en D. Alejandro Espinosa Ramírez</a:t>
            </a:r>
            <a:endParaRPr lang="es-MX" b="1" dirty="0"/>
          </a:p>
        </p:txBody>
      </p:sp>
      <p:sp>
        <p:nvSpPr>
          <p:cNvPr id="17" name="16 CuadroTexto"/>
          <p:cNvSpPr txBox="1"/>
          <p:nvPr/>
        </p:nvSpPr>
        <p:spPr>
          <a:xfrm>
            <a:off x="1763688" y="332656"/>
            <a:ext cx="6715172" cy="1754326"/>
          </a:xfrm>
          <a:prstGeom prst="rect">
            <a:avLst/>
          </a:prstGeom>
          <a:noFill/>
        </p:spPr>
        <p:txBody>
          <a:bodyPr wrap="square" rtlCol="0">
            <a:spAutoFit/>
          </a:bodyPr>
          <a:lstStyle/>
          <a:p>
            <a:pPr algn="ctr"/>
            <a:r>
              <a:rPr lang="es-MX" b="1" i="1" dirty="0" smtClean="0"/>
              <a:t>UNIVERSIDAD AUTÓNOMA DEL ESTADO DE MÉXICO</a:t>
            </a:r>
          </a:p>
          <a:p>
            <a:pPr algn="ctr"/>
            <a:endParaRPr lang="es-MX" b="1" i="1" dirty="0" smtClean="0"/>
          </a:p>
          <a:p>
            <a:pPr algn="ctr"/>
            <a:r>
              <a:rPr lang="es-MX" b="1" i="1" dirty="0" smtClean="0"/>
              <a:t>Centro Universitario </a:t>
            </a:r>
          </a:p>
          <a:p>
            <a:pPr algn="ctr"/>
            <a:r>
              <a:rPr lang="es-MX" b="1" i="1" dirty="0" smtClean="0"/>
              <a:t>Uaem Texcoco  </a:t>
            </a:r>
          </a:p>
          <a:p>
            <a:pPr algn="ctr"/>
            <a:endParaRPr lang="es-ES" b="1" i="1" dirty="0" smtClean="0"/>
          </a:p>
          <a:p>
            <a:pPr algn="ctr"/>
            <a:r>
              <a:rPr lang="es-ES" b="1" i="1" dirty="0" smtClean="0"/>
              <a:t>Licenciatura en Derecho</a:t>
            </a:r>
            <a:endParaRPr lang="es-MX"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5033093"/>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1072233073"/>
              </p:ext>
            </p:extLst>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559574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1250952468"/>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994627776"/>
              </p:ext>
            </p:extLst>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217171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875280071"/>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934358543"/>
              </p:ext>
            </p:extLst>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56003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527768198"/>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2624508273"/>
              </p:ext>
            </p:extLst>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166557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086287484"/>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1483306045"/>
              </p:ext>
            </p:extLst>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560228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376861510"/>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4225869817"/>
              </p:ext>
            </p:extLst>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790024549"/>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873348092"/>
              </p:ext>
            </p:extLst>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832695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43042" y="2060848"/>
          <a:ext cx="7249438"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5881544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43042" y="2060848"/>
          <a:ext cx="7249438"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1625484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570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43042" y="2060848"/>
          <a:ext cx="7249438" cy="43924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128123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400" dirty="0" smtClean="0"/>
              <a:t>Centro Universitario Uaem Texcoco</a:t>
            </a:r>
            <a:br>
              <a:rPr lang="es-ES" sz="2400" dirty="0" smtClean="0"/>
            </a:br>
            <a:r>
              <a:rPr lang="es-ES" sz="2400" dirty="0" smtClean="0"/>
              <a:t/>
            </a:r>
            <a:br>
              <a:rPr lang="es-ES" sz="2400" dirty="0" smtClean="0"/>
            </a:br>
            <a:r>
              <a:rPr lang="es-ES" sz="2400" dirty="0" smtClean="0">
                <a:solidFill>
                  <a:schemeClr val="accent6">
                    <a:lumMod val="75000"/>
                  </a:schemeClr>
                </a:solidFill>
              </a:rPr>
              <a:t>Contenido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lvl="0"/>
            <a:r>
              <a:rPr lang="es-ES" sz="2600" dirty="0" smtClean="0">
                <a:solidFill>
                  <a:srgbClr val="0070C0"/>
                </a:solidFill>
                <a:latin typeface="Book Antiqua" pitchFamily="18" charset="0"/>
                <a:hlinkClick r:id="rId2" action="ppaction://hlinksldjump"/>
              </a:rPr>
              <a:t>Guión de uso</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3" action="ppaction://hlinksldjump"/>
              </a:rPr>
              <a:t>Objetivos de la Unidad de Aprendizaje</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ES" sz="2600" dirty="0" smtClean="0">
                <a:solidFill>
                  <a:srgbClr val="0070C0"/>
                </a:solidFill>
                <a:latin typeface="Book Antiqua" pitchFamily="18" charset="0"/>
                <a:hlinkClick r:id="rId4" action="ppaction://hlinksldjump"/>
              </a:rPr>
              <a:t>Referencias Bibliográficas</a:t>
            </a:r>
            <a:endParaRPr lang="es-ES" sz="2600" dirty="0" smtClean="0">
              <a:solidFill>
                <a:srgbClr val="0070C0"/>
              </a:solidFill>
              <a:latin typeface="Book Antiqua" pitchFamily="18" charset="0"/>
            </a:endParaRPr>
          </a:p>
          <a:p>
            <a:pPr lvl="0">
              <a:buNone/>
            </a:pPr>
            <a:endParaRPr lang="es-ES" sz="2600" dirty="0" smtClean="0">
              <a:solidFill>
                <a:srgbClr val="0070C0"/>
              </a:solidFill>
              <a:latin typeface="Book Antiqua" pitchFamily="18" charset="0"/>
            </a:endParaRPr>
          </a:p>
          <a:p>
            <a:pPr lvl="0"/>
            <a:r>
              <a:rPr lang="es-MX" sz="2800" u="sng" dirty="0" smtClean="0">
                <a:solidFill>
                  <a:srgbClr val="0070C0"/>
                </a:solidFill>
              </a:rPr>
              <a:t>Unidad I . La Constitución y sus Elementos</a:t>
            </a:r>
          </a:p>
          <a:p>
            <a:pPr lvl="0"/>
            <a:endParaRPr lang="es-MX" sz="2800" dirty="0" smtClean="0"/>
          </a:p>
          <a:p>
            <a:pPr lvl="0"/>
            <a:endParaRPr lang="es-ES" sz="2600" b="1" dirty="0" smtClean="0">
              <a:latin typeface="Book Antiqua" pitchFamily="18" charset="0"/>
            </a:endParaRPr>
          </a:p>
          <a:p>
            <a:pPr>
              <a:buNone/>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967227270"/>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1908101658"/>
              </p:ext>
            </p:extLst>
          </p:nvPr>
        </p:nvGraphicFramePr>
        <p:xfrm>
          <a:off x="1785918" y="1600200"/>
          <a:ext cx="6900882"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689110863"/>
              </p:ext>
            </p:extLst>
          </p:nvPr>
        </p:nvGraphicFramePr>
        <p:xfrm>
          <a:off x="1500166" y="274638"/>
          <a:ext cx="721523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3552358496"/>
              </p:ext>
            </p:extLst>
          </p:nvPr>
        </p:nvGraphicFramePr>
        <p:xfrm>
          <a:off x="1385862" y="1571612"/>
          <a:ext cx="7758138" cy="48291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Marcador de contenido"/>
          <p:cNvGraphicFramePr>
            <a:graphicFrameLocks noGrp="1"/>
          </p:cNvGraphicFramePr>
          <p:nvPr>
            <p:ph idx="1"/>
          </p:nvPr>
        </p:nvGraphicFramePr>
        <p:xfrm>
          <a:off x="1643042" y="1600200"/>
          <a:ext cx="7043758" cy="45259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1778886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2286000" y="164260"/>
            <a:ext cx="6246440" cy="4936736"/>
          </a:xfrm>
          <a:prstGeom prst="rect">
            <a:avLst/>
          </a:prstGeom>
        </p:spPr>
        <p:txBody>
          <a:bodyPr wrap="square">
            <a:spAutoFit/>
          </a:bodyPr>
          <a:lstStyle/>
          <a:p>
            <a:pPr algn="just">
              <a:lnSpc>
                <a:spcPct val="115000"/>
              </a:lnSpc>
              <a:spcAft>
                <a:spcPts val="1000"/>
              </a:spcAft>
            </a:pPr>
            <a:r>
              <a:rPr lang="es-MX" dirty="0">
                <a:latin typeface="Arial" panose="020B0604020202020204" pitchFamily="34" charset="0"/>
                <a:ea typeface="Times New Roman" panose="02020603050405020304" pitchFamily="18" charset="0"/>
                <a:cs typeface="Times New Roman" panose="02020603050405020304" pitchFamily="18" charset="0"/>
              </a:rPr>
              <a:t> </a:t>
            </a:r>
            <a:endParaRPr lang="es-MX" sz="16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s-MX" dirty="0">
                <a:latin typeface="Arial" panose="020B0604020202020204" pitchFamily="34" charset="0"/>
                <a:ea typeface="Times New Roman" panose="02020603050405020304" pitchFamily="18" charset="0"/>
                <a:cs typeface="Times New Roman" panose="02020603050405020304" pitchFamily="18" charset="0"/>
              </a:rPr>
              <a:t>SUPREMACÍA CONSTITUCIONAL</a:t>
            </a:r>
            <a:endParaRPr lang="es-MX" sz="16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s-MX" dirty="0">
                <a:latin typeface="Arial" panose="020B0604020202020204" pitchFamily="34" charset="0"/>
                <a:ea typeface="Times New Roman" panose="02020603050405020304" pitchFamily="18" charset="0"/>
                <a:cs typeface="Times New Roman" panose="02020603050405020304" pitchFamily="18" charset="0"/>
              </a:rPr>
              <a:t>Bajo el término de supremacía constitucional se hace referencia a la cualidad de la Constitución de fungir como norma jurídica superior que da validez y unidad a un orden jurídico nacional.</a:t>
            </a:r>
            <a:endParaRPr lang="es-MX" sz="16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1000"/>
              </a:spcAft>
            </a:pPr>
            <a:r>
              <a:rPr lang="es-MX" dirty="0">
                <a:latin typeface="Arial" panose="020B0604020202020204" pitchFamily="34" charset="0"/>
                <a:ea typeface="Times New Roman" panose="02020603050405020304" pitchFamily="18" charset="0"/>
                <a:cs typeface="Times New Roman" panose="02020603050405020304" pitchFamily="18" charset="0"/>
              </a:rPr>
              <a:t>La Constitución es la fuente última de validez de un orden jurídico de tal suerte que para que una norma jurídica cualquiera sea válida requiere encontrar dicho fundamento de validez en su conformidad con el conjunto de normas superiores y, en última instancia con la Constitución. Dicha conformidad puede referirse únicamente a los aspectos formales, es decir al procedimiento de elaboración de una norma jurídica, o incluso al contenido de la misma.</a:t>
            </a:r>
            <a:endParaRPr lang="es-MX"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8882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77500" lnSpcReduction="20000"/>
          </a:bodyPr>
          <a:lstStyle/>
          <a:p>
            <a:r>
              <a:rPr lang="es-ES" dirty="0"/>
              <a:t>El artículo 133 de la CPEUM enuncia el principio de la Supremacía Constitucional a través del cual se dispone que la </a:t>
            </a:r>
            <a:r>
              <a:rPr lang="es-ES" i="1" dirty="0"/>
              <a:t>CONSTITUCIÓN sea:</a:t>
            </a:r>
            <a:endParaRPr lang="es-MX" dirty="0"/>
          </a:p>
          <a:p>
            <a:r>
              <a:rPr lang="es-ES" b="1" dirty="0"/>
              <a:t>-La ley </a:t>
            </a:r>
            <a:r>
              <a:rPr lang="es-ES" b="1" dirty="0" smtClean="0"/>
              <a:t>suprema</a:t>
            </a:r>
            <a:endParaRPr lang="es-MX" dirty="0"/>
          </a:p>
          <a:p>
            <a:r>
              <a:rPr lang="es-ES" dirty="0"/>
              <a:t>	</a:t>
            </a:r>
            <a:r>
              <a:rPr lang="es-ES" b="1" dirty="0"/>
              <a:t>- La cúspide de todo el orden jurídico</a:t>
            </a:r>
            <a:endParaRPr lang="es-MX" dirty="0"/>
          </a:p>
          <a:p>
            <a:r>
              <a:rPr lang="es-ES" dirty="0"/>
              <a:t> </a:t>
            </a:r>
            <a:endParaRPr lang="es-MX" dirty="0"/>
          </a:p>
          <a:p>
            <a:r>
              <a:rPr lang="es-ES" dirty="0"/>
              <a:t>	</a:t>
            </a:r>
            <a:r>
              <a:rPr lang="es-ES" b="1" dirty="0"/>
              <a:t>-El alma y savia que nutre y vivifica el </a:t>
            </a:r>
            <a:endParaRPr lang="es-MX" dirty="0"/>
          </a:p>
          <a:p>
            <a:r>
              <a:rPr lang="es-ES" b="1" dirty="0"/>
              <a:t>	derecho</a:t>
            </a:r>
            <a:endParaRPr lang="es-MX" dirty="0"/>
          </a:p>
          <a:p>
            <a:r>
              <a:rPr lang="es-ES" dirty="0"/>
              <a:t> </a:t>
            </a:r>
            <a:endParaRPr lang="es-MX" dirty="0"/>
          </a:p>
          <a:p>
            <a:r>
              <a:rPr lang="es-ES" dirty="0"/>
              <a:t>	- </a:t>
            </a:r>
            <a:r>
              <a:rPr lang="es-ES" b="1" dirty="0"/>
              <a:t>Es la base de todas las instituciones</a:t>
            </a:r>
            <a:endParaRPr lang="es-MX" dirty="0"/>
          </a:p>
          <a:p>
            <a:r>
              <a:rPr lang="es-ES" dirty="0"/>
              <a:t> </a:t>
            </a:r>
            <a:endParaRPr lang="es-MX" dirty="0"/>
          </a:p>
          <a:p>
            <a:r>
              <a:rPr lang="es-ES" dirty="0"/>
              <a:t>	- </a:t>
            </a:r>
            <a:r>
              <a:rPr lang="es-ES" b="1" dirty="0"/>
              <a:t>El ideario de un pueblo</a:t>
            </a:r>
            <a:endParaRPr lang="es-MX" dirty="0"/>
          </a:p>
          <a:p>
            <a:endParaRPr lang="es-MX" dirty="0"/>
          </a:p>
        </p:txBody>
      </p:sp>
    </p:spTree>
    <p:extLst>
      <p:ext uri="{BB962C8B-B14F-4D97-AF65-F5344CB8AC3E}">
        <p14:creationId xmlns:p14="http://schemas.microsoft.com/office/powerpoint/2010/main" val="651684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00166" y="548680"/>
            <a:ext cx="7186634" cy="5577483"/>
          </a:xfrm>
        </p:spPr>
        <p:txBody>
          <a:bodyPr>
            <a:normAutofit fontScale="70000" lnSpcReduction="20000"/>
          </a:bodyPr>
          <a:lstStyle/>
          <a:p>
            <a:r>
              <a:rPr lang="es-ES" dirty="0"/>
              <a:t>Asimismo del principio de la Supremacía  de la Constitución y de su aplicación en la dinámica jurídica derivan las siguientes consecuencias:</a:t>
            </a:r>
            <a:endParaRPr lang="es-MX" dirty="0"/>
          </a:p>
          <a:p>
            <a:r>
              <a:rPr lang="es-ES" dirty="0"/>
              <a:t> </a:t>
            </a:r>
            <a:endParaRPr lang="es-MX" dirty="0"/>
          </a:p>
          <a:p>
            <a:pPr lvl="0"/>
            <a:r>
              <a:rPr lang="es-ES" dirty="0"/>
              <a:t>Que una norma contraria a la Constitución no tiene posibilidad de existencia dentro de ese orden jurídico.</a:t>
            </a:r>
            <a:endParaRPr lang="es-MX" dirty="0"/>
          </a:p>
          <a:p>
            <a:r>
              <a:rPr lang="es-ES" dirty="0"/>
              <a:t> </a:t>
            </a:r>
            <a:endParaRPr lang="es-MX" dirty="0"/>
          </a:p>
          <a:p>
            <a:pPr lvl="0"/>
            <a:r>
              <a:rPr lang="es-ES" dirty="0"/>
              <a:t>El control de la constitucionalidad de leyes y actos  que se impone a raíz de la necesidad de que la constitución debe condicionar el ordenamiento jurídico en general así como para dar un  margen de seguridad para los gobernados.</a:t>
            </a:r>
            <a:endParaRPr lang="es-MX" dirty="0"/>
          </a:p>
          <a:p>
            <a:r>
              <a:rPr lang="es-ES" dirty="0"/>
              <a:t> </a:t>
            </a:r>
            <a:endParaRPr lang="es-MX" dirty="0"/>
          </a:p>
          <a:p>
            <a:pPr lvl="0"/>
            <a:r>
              <a:rPr lang="es-ES" dirty="0"/>
              <a:t>La imposibilidad jurídica de que los órganos deleguen el ejercicio de las competencias que les ha atribuido la constitución</a:t>
            </a:r>
            <a:endParaRPr lang="es-MX" dirty="0"/>
          </a:p>
          <a:p>
            <a:endParaRPr lang="es-MX" dirty="0"/>
          </a:p>
        </p:txBody>
      </p:sp>
    </p:spTree>
    <p:extLst>
      <p:ext uri="{BB962C8B-B14F-4D97-AF65-F5344CB8AC3E}">
        <p14:creationId xmlns:p14="http://schemas.microsoft.com/office/powerpoint/2010/main" val="17155509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00166" y="620688"/>
            <a:ext cx="7186634" cy="5505475"/>
          </a:xfrm>
        </p:spPr>
        <p:txBody>
          <a:bodyPr>
            <a:normAutofit fontScale="92500" lnSpcReduction="10000"/>
          </a:bodyPr>
          <a:lstStyle/>
          <a:p>
            <a:r>
              <a:rPr lang="es-MX" dirty="0"/>
              <a:t>De esta manera la Constitución rige el proceso de producción del conjunto de las normas jurídicas que integran un orden jurídico determinado.</a:t>
            </a:r>
          </a:p>
          <a:p>
            <a:r>
              <a:rPr lang="es-MX" dirty="0"/>
              <a:t>Hans Kelsen considera, en su teoría pura del derecho, que el orden jurídico de un país está estructurado por un sistema de forma piramidal, en el que el vértice del sistema está ocupado por una norma hipotética fundamental, del que deriva la validez de todo el orden jurídico nacional.</a:t>
            </a:r>
          </a:p>
          <a:p>
            <a:endParaRPr lang="es-MX" dirty="0"/>
          </a:p>
        </p:txBody>
      </p:sp>
    </p:spTree>
    <p:extLst>
      <p:ext uri="{BB962C8B-B14F-4D97-AF65-F5344CB8AC3E}">
        <p14:creationId xmlns:p14="http://schemas.microsoft.com/office/powerpoint/2010/main" val="2418116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00166" y="548680"/>
            <a:ext cx="7186634" cy="5577483"/>
          </a:xfrm>
        </p:spPr>
        <p:txBody>
          <a:bodyPr>
            <a:normAutofit fontScale="85000" lnSpcReduction="20000"/>
          </a:bodyPr>
          <a:lstStyle/>
          <a:p>
            <a:r>
              <a:rPr lang="es-MX" dirty="0"/>
              <a:t>En este sistema piramidal, la Constitución fija las reglas de elaboración de las normas jurídicas de observancia general (leyes), así como del resto de normas jurídicas que integran el sistema, en este sentido Kelsen explica que el orden jurídico no es un sistema de normas de derecho situadas en un mismo plano, sino una construcción escalonada de diversos estratos de normas  jurídicas. Su unidad está configurada por la relación resultante de que la validez de una norma producida conforme a otra, reposa en esa otra normas, cuya producción, a su vez, está determinada por otra; un regreso que concluye en última instancia en la norma constitucional.</a:t>
            </a:r>
          </a:p>
          <a:p>
            <a:endParaRPr lang="es-MX" dirty="0"/>
          </a:p>
        </p:txBody>
      </p:sp>
    </p:spTree>
    <p:extLst>
      <p:ext uri="{BB962C8B-B14F-4D97-AF65-F5344CB8AC3E}">
        <p14:creationId xmlns:p14="http://schemas.microsoft.com/office/powerpoint/2010/main" val="40815872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2412314321"/>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3076395383"/>
              </p:ext>
            </p:extLst>
          </p:nvPr>
        </p:nvGraphicFramePr>
        <p:xfrm>
          <a:off x="1571604" y="2000240"/>
          <a:ext cx="7086592"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6413085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DOGMÁTICA</a:t>
            </a:r>
            <a:endParaRPr lang="es-MX" dirty="0"/>
          </a:p>
        </p:txBody>
      </p:sp>
      <p:sp>
        <p:nvSpPr>
          <p:cNvPr id="3" name="Marcador de contenido 2"/>
          <p:cNvSpPr>
            <a:spLocks noGrp="1"/>
          </p:cNvSpPr>
          <p:nvPr>
            <p:ph idx="1"/>
          </p:nvPr>
        </p:nvSpPr>
        <p:spPr>
          <a:xfrm>
            <a:off x="1500166" y="1196752"/>
            <a:ext cx="7186634" cy="5184576"/>
          </a:xfrm>
        </p:spPr>
        <p:txBody>
          <a:bodyPr>
            <a:normAutofit fontScale="70000" lnSpcReduction="20000"/>
          </a:bodyPr>
          <a:lstStyle/>
          <a:p>
            <a:r>
              <a:rPr lang="es-MX" b="1" i="1" dirty="0"/>
              <a:t>En la parte dogmática</a:t>
            </a:r>
            <a:r>
              <a:rPr lang="es-MX" dirty="0"/>
              <a:t> se han contenido los llamados derechos humanos de la primera generación, como son, entre otros, la libertad de expresión, la libertad de cultos, la libertad de asociación. Estos derechos fundamentales constituyen una limitación al poder de los gobernantes, que de otro modo caerían fácilmente en el despotismo y la arbitrariedad. </a:t>
            </a:r>
          </a:p>
          <a:p>
            <a:r>
              <a:rPr lang="es-MX" dirty="0"/>
              <a:t>Esta parte dogmática se denomina así porque los derechos humanos representan verdades políticas que la constitución acepta a manera de dogma, son principios que valen sin necesidad de demostrarlos, fruto de la lucha histórica del hombre por su libertad. </a:t>
            </a:r>
          </a:p>
          <a:p>
            <a:r>
              <a:rPr lang="es-MX" dirty="0"/>
              <a:t>Conviene advertir, por último, que en esta parte dogmática varias Constituciones incluyen también el preámbulo, los principios y los valores constitucionales así como derechos económicos, sociales y culturales.</a:t>
            </a:r>
            <a:endParaRPr lang="es-MX" dirty="0"/>
          </a:p>
        </p:txBody>
      </p:sp>
    </p:spTree>
    <p:extLst>
      <p:ext uri="{BB962C8B-B14F-4D97-AF65-F5344CB8AC3E}">
        <p14:creationId xmlns:p14="http://schemas.microsoft.com/office/powerpoint/2010/main" val="3453418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dirty="0" smtClean="0"/>
              <a:t>Centro Universitario Uaem Texcoco</a:t>
            </a:r>
            <a:r>
              <a:rPr lang="es-ES" dirty="0" smtClean="0"/>
              <a:t/>
            </a:r>
            <a:br>
              <a:rPr lang="es-ES" dirty="0" smtClean="0"/>
            </a:br>
            <a:r>
              <a:rPr lang="es-ES" sz="2400" dirty="0" smtClean="0">
                <a:solidFill>
                  <a:schemeClr val="accent6">
                    <a:lumMod val="75000"/>
                  </a:schemeClr>
                </a:solidFill>
              </a:rPr>
              <a:t>Guión de Uso</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70000" lnSpcReduction="20000"/>
          </a:bodyPr>
          <a:lstStyle/>
          <a:p>
            <a:pPr>
              <a:buNone/>
            </a:pPr>
            <a:r>
              <a:rPr lang="es-ES" dirty="0" smtClean="0"/>
              <a:t>Este material está formado </a:t>
            </a:r>
            <a:r>
              <a:rPr lang="es-ES" smtClean="0"/>
              <a:t>por </a:t>
            </a:r>
            <a:r>
              <a:rPr lang="es-ES" smtClean="0"/>
              <a:t>35</a:t>
            </a:r>
            <a:r>
              <a:rPr lang="es-ES" smtClean="0"/>
              <a:t>  </a:t>
            </a:r>
            <a:r>
              <a:rPr lang="es-ES" dirty="0" smtClean="0"/>
              <a:t>diapositivas para abarcar los cinco puntos de la unidad I de competencia que el plan de estudios específica  para la Unidad de Aprendizaje Derecho Electoral:</a:t>
            </a:r>
          </a:p>
          <a:p>
            <a:pPr>
              <a:buNone/>
            </a:pPr>
            <a:endParaRPr lang="es-ES" dirty="0" smtClean="0"/>
          </a:p>
          <a:p>
            <a:pPr marL="571500" indent="-571500">
              <a:buFont typeface="+mj-lt"/>
              <a:buAutoNum type="romanUcPeriod"/>
            </a:pPr>
            <a:r>
              <a:rPr lang="es-MX" b="1" i="1" dirty="0" smtClean="0"/>
              <a:t>La Constitución y sus Elementos </a:t>
            </a:r>
          </a:p>
          <a:p>
            <a:pPr marL="571500" indent="-571500">
              <a:buNone/>
            </a:pPr>
            <a:endParaRPr lang="es-ES" dirty="0" smtClean="0"/>
          </a:p>
          <a:p>
            <a:pPr>
              <a:buNone/>
            </a:pPr>
            <a:r>
              <a:rPr lang="es-ES" dirty="0" smtClean="0"/>
              <a:t>Se han seleccionado contenidos gráficos sobresalientes de cada unidad, tratando de minimizar los textos extensos ya que la intensión del material es transmitir conceptos teóricos elementales, el material es un apoyo para la explicación que el docente realiza a los alumnos.</a:t>
            </a:r>
          </a:p>
          <a:p>
            <a:endParaRPr lang="es-MX"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ORGÁNICA</a:t>
            </a:r>
            <a:endParaRPr lang="es-MX" dirty="0"/>
          </a:p>
        </p:txBody>
      </p:sp>
      <p:sp>
        <p:nvSpPr>
          <p:cNvPr id="3" name="Marcador de contenido 2"/>
          <p:cNvSpPr>
            <a:spLocks noGrp="1"/>
          </p:cNvSpPr>
          <p:nvPr>
            <p:ph idx="1"/>
          </p:nvPr>
        </p:nvSpPr>
        <p:spPr>
          <a:xfrm>
            <a:off x="1500166" y="1196752"/>
            <a:ext cx="7186634" cy="5184576"/>
          </a:xfrm>
        </p:spPr>
        <p:txBody>
          <a:bodyPr>
            <a:normAutofit fontScale="77500" lnSpcReduction="20000"/>
          </a:bodyPr>
          <a:lstStyle/>
          <a:p>
            <a:r>
              <a:rPr lang="es-MX" dirty="0"/>
              <a:t>La parte orgánica establece las bases sobre las que descansa el Estado, definir la forma de gobierno y, sobre todo, organizar a los poderes públicos, al señalar su manera de integración, su órbita de competencia y dictado las principales reglas para su funcionamiento.</a:t>
            </a:r>
          </a:p>
          <a:p>
            <a:r>
              <a:rPr lang="es-MX" dirty="0"/>
              <a:t>Sin ella no habría normas fundamentales creadoras del poder político, los gobernantes gozarían de atribuciones omnímodas, al carecerse de reglas que limitasen jurídicamente su actividad. La mayoría de los preceptos de la parte orgánica, por ello su nombre, se dedican a regular los órganos del Estado, así en nuestra Constitución  los poderes Legislativo, Ejecutivo y Judicial, abarcan desde el articulo 49 hasta el 105.</a:t>
            </a:r>
          </a:p>
          <a:p>
            <a:endParaRPr lang="es-MX" dirty="0"/>
          </a:p>
        </p:txBody>
      </p:sp>
    </p:spTree>
    <p:extLst>
      <p:ext uri="{BB962C8B-B14F-4D97-AF65-F5344CB8AC3E}">
        <p14:creationId xmlns:p14="http://schemas.microsoft.com/office/powerpoint/2010/main" val="27746855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PROGRAMÁTICA</a:t>
            </a:r>
            <a:endParaRPr lang="es-MX" dirty="0"/>
          </a:p>
        </p:txBody>
      </p:sp>
      <p:sp>
        <p:nvSpPr>
          <p:cNvPr id="3" name="Marcador de contenido 2"/>
          <p:cNvSpPr>
            <a:spLocks noGrp="1"/>
          </p:cNvSpPr>
          <p:nvPr>
            <p:ph idx="1"/>
          </p:nvPr>
        </p:nvSpPr>
        <p:spPr>
          <a:xfrm>
            <a:off x="1500166" y="1196752"/>
            <a:ext cx="7186634" cy="5184576"/>
          </a:xfrm>
        </p:spPr>
        <p:txBody>
          <a:bodyPr>
            <a:normAutofit fontScale="77500" lnSpcReduction="20000"/>
          </a:bodyPr>
          <a:lstStyle/>
          <a:p>
            <a:r>
              <a:rPr lang="es-MX" dirty="0"/>
              <a:t>Por lo que se refiere a la </a:t>
            </a:r>
            <a:r>
              <a:rPr lang="es-MX" b="1" dirty="0"/>
              <a:t>parte programática y social</a:t>
            </a:r>
            <a:r>
              <a:rPr lang="es-MX" dirty="0"/>
              <a:t> diremos que es un fenómeno contemporáneo, ya que en las antiguas Constituciones solo existían las partes dogmática y orgánica. En diversos preceptos se recogen aspiraciones populares, establecen auténticos programas sociales, definen características o metas a alcanzar por el Estado.</a:t>
            </a:r>
          </a:p>
          <a:p>
            <a:r>
              <a:rPr lang="es-MX" dirty="0"/>
              <a:t>En el caso del constitucionalismo mexicano son de carácter programático los artículos 3º, que contiene importantes principios de filosofía política y una concepción hondamente democrática de los objetivos de la educación; así como el 27 y el 123 que han establecido auténticos programas para resolver los problemas agrario y laboral</a:t>
            </a:r>
          </a:p>
          <a:p>
            <a:endParaRPr lang="es-MX" dirty="0"/>
          </a:p>
        </p:txBody>
      </p:sp>
    </p:spTree>
    <p:extLst>
      <p:ext uri="{BB962C8B-B14F-4D97-AF65-F5344CB8AC3E}">
        <p14:creationId xmlns:p14="http://schemas.microsoft.com/office/powerpoint/2010/main" val="5419023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859988334"/>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371141291"/>
              </p:ext>
            </p:extLst>
          </p:nvPr>
        </p:nvGraphicFramePr>
        <p:xfrm>
          <a:off x="1571604" y="2000240"/>
          <a:ext cx="7086592"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5481886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920909661"/>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3979929282"/>
              </p:ext>
            </p:extLst>
          </p:nvPr>
        </p:nvGraphicFramePr>
        <p:xfrm>
          <a:off x="1571604" y="2000240"/>
          <a:ext cx="7086592"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827320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24017637"/>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1380103316"/>
              </p:ext>
            </p:extLst>
          </p:nvPr>
        </p:nvGraphicFramePr>
        <p:xfrm>
          <a:off x="1571604" y="2000240"/>
          <a:ext cx="7086592"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133998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24017637"/>
              </p:ext>
            </p:extLst>
          </p:nvPr>
        </p:nvGraphicFramePr>
        <p:xfrm>
          <a:off x="1643042" y="214290"/>
          <a:ext cx="7043758" cy="1203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3529534113"/>
              </p:ext>
            </p:extLst>
          </p:nvPr>
        </p:nvGraphicFramePr>
        <p:xfrm>
          <a:off x="1571604" y="2000240"/>
          <a:ext cx="7086592" cy="441167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534195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76290" cy="1354162"/>
          </a:xfrm>
        </p:spPr>
        <p:txBody>
          <a:bodyPr/>
          <a:lstStyle/>
          <a:p>
            <a:r>
              <a:rPr lang="es-ES" sz="3200" dirty="0" smtClean="0"/>
              <a:t>Centro Universitario Uaem Texcoco</a:t>
            </a:r>
            <a:br>
              <a:rPr lang="es-ES" sz="3200" dirty="0" smtClean="0"/>
            </a:br>
            <a:r>
              <a:rPr lang="es-ES" sz="2400" dirty="0" smtClean="0">
                <a:solidFill>
                  <a:schemeClr val="accent6">
                    <a:lumMod val="75000"/>
                  </a:schemeClr>
                </a:solidFill>
              </a:rPr>
              <a:t>Objetivo de la unidad de aprendizaje</a:t>
            </a:r>
            <a:endParaRPr lang="es-MX" sz="2400" u="sng" dirty="0">
              <a:solidFill>
                <a:schemeClr val="accent6">
                  <a:lumMod val="75000"/>
                </a:schemeClr>
              </a:solidFill>
            </a:endParaRPr>
          </a:p>
        </p:txBody>
      </p:sp>
      <p:sp>
        <p:nvSpPr>
          <p:cNvPr id="3" name="2 Marcador de contenido"/>
          <p:cNvSpPr>
            <a:spLocks noGrp="1"/>
          </p:cNvSpPr>
          <p:nvPr>
            <p:ph idx="1"/>
          </p:nvPr>
        </p:nvSpPr>
        <p:spPr/>
        <p:txBody>
          <a:bodyPr>
            <a:normAutofit/>
          </a:bodyPr>
          <a:lstStyle/>
          <a:p>
            <a:pPr marL="0" indent="0">
              <a:buNone/>
            </a:pPr>
            <a:r>
              <a:rPr lang="es-ES" dirty="0" smtClean="0"/>
              <a:t>Identificar el concepto, objeto, la función y fin de Constitución; a través de diferentes aportaciones doctrinarias, para que el discente sea capaz de discernir el papel que desempeña la Constitución en un Estado</a:t>
            </a:r>
          </a:p>
          <a:p>
            <a:pPr>
              <a:buNone/>
            </a:pPr>
            <a:endParaRPr lang="es-MX" dirty="0" smtClean="0"/>
          </a:p>
          <a:p>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t>Centro Universitario Uaem Texcoco</a:t>
            </a:r>
            <a:r>
              <a:rPr lang="es-ES" sz="4800" dirty="0" smtClean="0"/>
              <a:t/>
            </a:r>
            <a:br>
              <a:rPr lang="es-ES" sz="4800" dirty="0" smtClean="0"/>
            </a:br>
            <a:r>
              <a:rPr lang="es-ES" sz="2400" dirty="0" smtClean="0">
                <a:solidFill>
                  <a:schemeClr val="accent6">
                    <a:lumMod val="75000"/>
                  </a:schemeClr>
                </a:solidFill>
              </a:rPr>
              <a:t>Referencias Bibliográficas</a:t>
            </a:r>
            <a:endParaRPr lang="es-MX" sz="2400" dirty="0">
              <a:solidFill>
                <a:schemeClr val="accent6">
                  <a:lumMod val="75000"/>
                </a:schemeClr>
              </a:solidFill>
            </a:endParaRPr>
          </a:p>
        </p:txBody>
      </p:sp>
      <p:sp>
        <p:nvSpPr>
          <p:cNvPr id="3" name="2 Marcador de contenido"/>
          <p:cNvSpPr>
            <a:spLocks noGrp="1"/>
          </p:cNvSpPr>
          <p:nvPr>
            <p:ph idx="1"/>
          </p:nvPr>
        </p:nvSpPr>
        <p:spPr/>
        <p:txBody>
          <a:bodyPr>
            <a:normAutofit fontScale="92500" lnSpcReduction="20000"/>
          </a:bodyPr>
          <a:lstStyle/>
          <a:p>
            <a:r>
              <a:rPr lang="es-ES" sz="1500" dirty="0" smtClean="0"/>
              <a:t> </a:t>
            </a:r>
            <a:r>
              <a:rPr lang="es-ES" sz="1600" dirty="0"/>
              <a:t>BURGOA ORIHUELA, IGNACIO,  </a:t>
            </a:r>
            <a:r>
              <a:rPr lang="es-ES" sz="1600" u="sng" dirty="0"/>
              <a:t>“DERECHO CONSTITUCIONAL MEXICANO”</a:t>
            </a:r>
            <a:r>
              <a:rPr lang="es-ES" sz="1600" dirty="0"/>
              <a:t>., EDT PORRÚA</a:t>
            </a:r>
            <a:endParaRPr lang="es-MX" sz="1600" dirty="0"/>
          </a:p>
          <a:p>
            <a:r>
              <a:rPr lang="es-ES" sz="1600" dirty="0"/>
              <a:t> </a:t>
            </a:r>
            <a:endParaRPr lang="es-MX" sz="1600" dirty="0"/>
          </a:p>
          <a:p>
            <a:r>
              <a:rPr lang="es-ES" sz="1600" dirty="0"/>
              <a:t>ARTEGA NAVA ELISUR, “TRATADO DE DERECHO CONSTITUCIONAL”VOLUMEN I, OXFORD</a:t>
            </a:r>
            <a:endParaRPr lang="es-MX" sz="1600" dirty="0"/>
          </a:p>
          <a:p>
            <a:r>
              <a:rPr lang="es-ES" sz="1600" dirty="0"/>
              <a:t> </a:t>
            </a:r>
            <a:endParaRPr lang="es-MX" sz="1600" dirty="0"/>
          </a:p>
          <a:p>
            <a:r>
              <a:rPr lang="es-ES" sz="1600" dirty="0"/>
              <a:t>TENA RAMIREZ, FELIPE. </a:t>
            </a:r>
            <a:r>
              <a:rPr lang="es-ES" sz="1600" u="sng" dirty="0"/>
              <a:t>“DERECHO CONSTITUCIONAL MEXICANO”</a:t>
            </a:r>
            <a:r>
              <a:rPr lang="es-ES" sz="1600" dirty="0"/>
              <a:t>., EDT PORRÚA</a:t>
            </a:r>
            <a:endParaRPr lang="es-MX" sz="1600" dirty="0"/>
          </a:p>
          <a:p>
            <a:r>
              <a:rPr lang="es-ES" sz="1600" dirty="0"/>
              <a:t> </a:t>
            </a:r>
            <a:endParaRPr lang="es-MX" sz="1600" dirty="0"/>
          </a:p>
          <a:p>
            <a:r>
              <a:rPr lang="es-ES" sz="1600" dirty="0"/>
              <a:t>QUIROZ ACOSTA ENRIQUE, LECCIONES DE DERECHO CONSTITUCIONAL I Y II, PORRÙA.</a:t>
            </a:r>
            <a:endParaRPr lang="es-MX" sz="1600" dirty="0"/>
          </a:p>
          <a:p>
            <a:r>
              <a:rPr lang="es-ES" sz="1600" dirty="0"/>
              <a:t> </a:t>
            </a:r>
            <a:endParaRPr lang="es-MX" sz="1600" dirty="0"/>
          </a:p>
          <a:p>
            <a:r>
              <a:rPr lang="es-ES" sz="1600" dirty="0"/>
              <a:t>CARPIZO JORGE, ESTUDIOS CONSTITUCIONALES, PORRÙA, MÈXICO</a:t>
            </a:r>
            <a:endParaRPr lang="es-MX" sz="1600" dirty="0"/>
          </a:p>
          <a:p>
            <a:r>
              <a:rPr lang="es-ES" sz="1600" dirty="0"/>
              <a:t> </a:t>
            </a:r>
            <a:endParaRPr lang="es-MX" sz="1600" dirty="0"/>
          </a:p>
          <a:p>
            <a:r>
              <a:rPr lang="es-ES" sz="1600" dirty="0"/>
              <a:t>FIX-ZAMUDIO, HÉCTOR Y OTRO, </a:t>
            </a:r>
            <a:r>
              <a:rPr lang="es-ES" sz="1600" u="sng" dirty="0"/>
              <a:t>DERECHO CONSTITUCIONAL MEXICANO Y COMPARADO, </a:t>
            </a:r>
            <a:r>
              <a:rPr lang="es-ES" sz="1600" dirty="0"/>
              <a:t>EDT PORRÚA</a:t>
            </a:r>
            <a:endParaRPr lang="es-MX" sz="1600" dirty="0"/>
          </a:p>
          <a:p>
            <a:r>
              <a:rPr lang="es-ES" sz="1600" dirty="0"/>
              <a:t> </a:t>
            </a:r>
            <a:endParaRPr lang="es-MX" sz="1600" dirty="0"/>
          </a:p>
          <a:p>
            <a:r>
              <a:rPr lang="es-ES" sz="1600" dirty="0"/>
              <a:t>CARBONELL, MIGUEL, ELEMENTOS DE DRECHO CONSTITUCIONAL, EDT. DOCTRINA JURÍDICA CONTEMPORANEA</a:t>
            </a:r>
            <a:endParaRPr lang="es-MX" sz="1600" dirty="0"/>
          </a:p>
          <a:p>
            <a:pPr lvl="0"/>
            <a:endParaRPr lang="es-MX" sz="1500" dirty="0" smtClean="0"/>
          </a:p>
          <a:p>
            <a:endParaRPr lang="es-MX" sz="1800" dirty="0" smtClean="0"/>
          </a:p>
          <a:p>
            <a:endParaRPr lang="es-MX" sz="1800" dirty="0" smtClean="0"/>
          </a:p>
          <a:p>
            <a:pPr lvl="0"/>
            <a:endParaRPr lang="es-MX" sz="1800" dirty="0" smtClean="0"/>
          </a:p>
          <a:p>
            <a:endParaRPr lang="es-MX" dirty="0" smtClean="0"/>
          </a:p>
          <a:p>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4456" y="214290"/>
            <a:ext cx="7615262" cy="1214446"/>
          </a:xfrm>
        </p:spPr>
        <p:txBody>
          <a:bodyPr>
            <a:normAutofit fontScale="90000"/>
          </a:bodyPr>
          <a:lstStyle/>
          <a:p>
            <a:r>
              <a:rPr lang="es-MX" b="1" dirty="0" smtClean="0"/>
              <a:t>ESTRUCTURA DE LA UNIDAD DE APRENDIZAJE</a:t>
            </a:r>
            <a:endParaRPr lang="es-MX" b="1" dirty="0"/>
          </a:p>
        </p:txBody>
      </p:sp>
      <p:sp>
        <p:nvSpPr>
          <p:cNvPr id="3" name="2 Marcador de contenido"/>
          <p:cNvSpPr>
            <a:spLocks noGrp="1"/>
          </p:cNvSpPr>
          <p:nvPr>
            <p:ph idx="1"/>
          </p:nvPr>
        </p:nvSpPr>
        <p:spPr>
          <a:xfrm>
            <a:off x="1500166" y="1571612"/>
            <a:ext cx="7186634" cy="4554551"/>
          </a:xfrm>
        </p:spPr>
        <p:txBody>
          <a:bodyPr>
            <a:normAutofit fontScale="77500" lnSpcReduction="20000"/>
          </a:bodyPr>
          <a:lstStyle/>
          <a:p>
            <a:endParaRPr lang="es-MX" dirty="0" smtClean="0"/>
          </a:p>
          <a:p>
            <a:pPr marL="571500" indent="-571500">
              <a:buNone/>
            </a:pPr>
            <a:r>
              <a:rPr lang="es-MX" dirty="0" smtClean="0"/>
              <a:t>UNIDAD I. La Constitución y sus Elementos</a:t>
            </a:r>
          </a:p>
          <a:p>
            <a:pPr lvl="1"/>
            <a:r>
              <a:rPr lang="es-MX" dirty="0"/>
              <a:t>Conceptos básicos</a:t>
            </a:r>
            <a:endParaRPr lang="es-MX" sz="2400" dirty="0"/>
          </a:p>
          <a:p>
            <a:pPr lvl="2"/>
            <a:r>
              <a:rPr lang="es-MX" dirty="0"/>
              <a:t>Derecho</a:t>
            </a:r>
            <a:endParaRPr lang="es-MX" sz="2000" dirty="0"/>
          </a:p>
          <a:p>
            <a:pPr lvl="2"/>
            <a:r>
              <a:rPr lang="es-MX" dirty="0"/>
              <a:t>Política</a:t>
            </a:r>
            <a:endParaRPr lang="es-MX" sz="2000" dirty="0"/>
          </a:p>
          <a:p>
            <a:pPr lvl="2"/>
            <a:r>
              <a:rPr lang="es-MX" dirty="0"/>
              <a:t>Estado</a:t>
            </a:r>
            <a:endParaRPr lang="es-MX" sz="2000" dirty="0"/>
          </a:p>
          <a:p>
            <a:pPr lvl="1"/>
            <a:r>
              <a:rPr lang="es-MX" dirty="0"/>
              <a:t>Concepto de Constitución</a:t>
            </a:r>
            <a:endParaRPr lang="es-MX" sz="2400" dirty="0"/>
          </a:p>
          <a:p>
            <a:pPr lvl="1"/>
            <a:r>
              <a:rPr lang="es-MX" dirty="0"/>
              <a:t>Naturaleza jurídica de la Constitución</a:t>
            </a:r>
            <a:endParaRPr lang="es-MX" sz="2400" dirty="0"/>
          </a:p>
          <a:p>
            <a:pPr lvl="1"/>
            <a:r>
              <a:rPr lang="es-MX" dirty="0"/>
              <a:t>La constitución como decisión política fundamental</a:t>
            </a:r>
            <a:endParaRPr lang="es-MX" sz="2400" dirty="0"/>
          </a:p>
          <a:p>
            <a:pPr lvl="1"/>
            <a:r>
              <a:rPr lang="es-MX" dirty="0"/>
              <a:t>La constitución como contrato social</a:t>
            </a:r>
            <a:endParaRPr lang="es-MX" sz="2400" dirty="0"/>
          </a:p>
          <a:p>
            <a:pPr lvl="1"/>
            <a:r>
              <a:rPr lang="es-MX" dirty="0"/>
              <a:t>Partes que integran la Constitución</a:t>
            </a:r>
            <a:endParaRPr lang="es-MX" sz="2400" dirty="0"/>
          </a:p>
          <a:p>
            <a:pPr lvl="1"/>
            <a:r>
              <a:rPr lang="es-MX" dirty="0"/>
              <a:t>Clasificación de la Constitución según sus características externas</a:t>
            </a:r>
            <a:endParaRPr lang="es-MX" sz="2400" dirty="0"/>
          </a:p>
          <a:p>
            <a:pPr marL="571500" indent="-571500">
              <a:buNone/>
            </a:pPr>
            <a:endParaRPr lang="es-MX"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5" y="4357694"/>
            <a:ext cx="6994547" cy="1951626"/>
          </a:xfrm>
        </p:spPr>
        <p:txBody>
          <a:bodyPr/>
          <a:lstStyle/>
          <a:p>
            <a:r>
              <a:rPr lang="es-MX" dirty="0" smtClean="0"/>
              <a:t>UNIDAD I</a:t>
            </a:r>
            <a:br>
              <a:rPr lang="es-MX" dirty="0" smtClean="0"/>
            </a:br>
            <a:r>
              <a:rPr lang="es-MX" i="1" dirty="0"/>
              <a:t>La Constitución y sus Elementos </a:t>
            </a:r>
            <a:br>
              <a:rPr lang="es-MX" i="1" dirty="0"/>
            </a:br>
            <a:endParaRPr lang="es-MX" dirty="0"/>
          </a:p>
        </p:txBody>
      </p:sp>
      <p:sp>
        <p:nvSpPr>
          <p:cNvPr id="6" name="5 Botón de acción: Inicio">
            <a:hlinkClick r:id="rId2" action="ppaction://hlinksldjump" highlightClick="1"/>
          </p:cNvPr>
          <p:cNvSpPr/>
          <p:nvPr/>
        </p:nvSpPr>
        <p:spPr>
          <a:xfrm>
            <a:off x="8643966" y="6429396"/>
            <a:ext cx="285752" cy="285752"/>
          </a:xfrm>
          <a:prstGeom prst="actionButtonHome">
            <a:avLst/>
          </a:prstGeom>
          <a:noFill/>
          <a:ln>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274638"/>
            <a:ext cx="7186634" cy="1143000"/>
          </a:xfrm>
        </p:spPr>
        <p:txBody>
          <a:bodyPr/>
          <a:lstStyle/>
          <a:p>
            <a:r>
              <a:rPr lang="es-MX" b="1" dirty="0" smtClean="0"/>
              <a:t>OBJETIVO</a:t>
            </a:r>
            <a:endParaRPr lang="es-MX" b="1" dirty="0"/>
          </a:p>
        </p:txBody>
      </p:sp>
      <p:sp>
        <p:nvSpPr>
          <p:cNvPr id="3" name="2 Marcador de contenido"/>
          <p:cNvSpPr>
            <a:spLocks noGrp="1"/>
          </p:cNvSpPr>
          <p:nvPr>
            <p:ph idx="1"/>
          </p:nvPr>
        </p:nvSpPr>
        <p:spPr>
          <a:xfrm>
            <a:off x="1500166" y="1600200"/>
            <a:ext cx="7186634" cy="4525963"/>
          </a:xfrm>
        </p:spPr>
        <p:txBody>
          <a:bodyPr>
            <a:normAutofit/>
          </a:bodyPr>
          <a:lstStyle/>
          <a:p>
            <a:r>
              <a:rPr lang="es-ES" dirty="0"/>
              <a:t>Identificar el concepto, objeto, la función y fin de Constitución; a través de diferentes aportaciones doctrinarias, para que el discente sea capaz de discernir el papel que desempeña la Constitución en un Estado</a:t>
            </a:r>
          </a:p>
          <a:p>
            <a:pPr marL="0" indent="0">
              <a:buNone/>
            </a:pPr>
            <a:endParaRPr lang="es-MX"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extLst>
              <p:ext uri="{D42A27DB-BD31-4B8C-83A1-F6EECF244321}">
                <p14:modId xmlns:p14="http://schemas.microsoft.com/office/powerpoint/2010/main" val="3086287484"/>
              </p:ext>
            </p:extLst>
          </p:nvPr>
        </p:nvGraphicFramePr>
        <p:xfrm>
          <a:off x="1643042" y="274638"/>
          <a:ext cx="704375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Marcador de contenido"/>
          <p:cNvGraphicFramePr>
            <a:graphicFrameLocks noGrp="1"/>
          </p:cNvGraphicFramePr>
          <p:nvPr>
            <p:ph idx="1"/>
            <p:extLst>
              <p:ext uri="{D42A27DB-BD31-4B8C-83A1-F6EECF244321}">
                <p14:modId xmlns:p14="http://schemas.microsoft.com/office/powerpoint/2010/main" val="2232566941"/>
              </p:ext>
            </p:extLst>
          </p:nvPr>
        </p:nvGraphicFramePr>
        <p:xfrm>
          <a:off x="1571604" y="1600200"/>
          <a:ext cx="7115196"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50645371"/>
      </p:ext>
    </p:extLst>
  </p:cSld>
  <p:clrMapOvr>
    <a:masterClrMapping/>
  </p:clrMapOvr>
  <p:timing>
    <p:tnLst>
      <p:par>
        <p:cTn id="1" dur="indefinite" restart="never" nodeType="tmRoot"/>
      </p:par>
    </p:tnLst>
  </p:timing>
</p:sld>
</file>

<file path=ppt/theme/theme1.xml><?xml version="1.0" encoding="utf-8"?>
<a:theme xmlns:a="http://schemas.openxmlformats.org/drawingml/2006/main" name="UAEM">
  <a:themeElements>
    <a:clrScheme name="Personalizado 10">
      <a:dk1>
        <a:sysClr val="windowText" lastClr="000000"/>
      </a:dk1>
      <a:lt1>
        <a:srgbClr val="FFFF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Constantia"/>
        <a:ea typeface=""/>
        <a:cs typeface=""/>
      </a:majorFont>
      <a:minorFont>
        <a:latin typeface="Constant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1861</TotalTime>
  <Words>3364</Words>
  <Application>Microsoft Office PowerPoint</Application>
  <PresentationFormat>Presentación en pantalla (4:3)</PresentationFormat>
  <Paragraphs>193</Paragraphs>
  <Slides>35</Slides>
  <Notes>5</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35</vt:i4>
      </vt:variant>
    </vt:vector>
  </HeadingPairs>
  <TitlesOfParts>
    <vt:vector size="41" baseType="lpstr">
      <vt:lpstr>Arial</vt:lpstr>
      <vt:lpstr>Book Antiqua</vt:lpstr>
      <vt:lpstr>Calibri</vt:lpstr>
      <vt:lpstr>Constantia</vt:lpstr>
      <vt:lpstr>Times New Roman</vt:lpstr>
      <vt:lpstr>UAEM</vt:lpstr>
      <vt:lpstr>  TEORÍA CONSTITUCIONAL</vt:lpstr>
      <vt:lpstr>Centro Universitario Uaem Texcoco  Contenido</vt:lpstr>
      <vt:lpstr>Centro Universitario Uaem Texcoco Guión de Uso</vt:lpstr>
      <vt:lpstr>Centro Universitario Uaem Texcoco Objetivo de la unidad de aprendizaje</vt:lpstr>
      <vt:lpstr>Centro Universitario Uaem Texcoco Referencias Bibliográficas</vt:lpstr>
      <vt:lpstr>ESTRUCTURA DE LA UNIDAD DE APRENDIZAJE</vt:lpstr>
      <vt:lpstr>UNIDAD I La Constitución y sus Elementos  </vt:lpstr>
      <vt:lpstr>OBJETIVO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DOGMÁTICA</vt:lpstr>
      <vt:lpstr>ORGÁNICA</vt:lpstr>
      <vt:lpstr>PROGRAMÁTICA</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ALEX</dc:creator>
  <cp:lastModifiedBy>EM</cp:lastModifiedBy>
  <cp:revision>211</cp:revision>
  <dcterms:created xsi:type="dcterms:W3CDTF">2010-06-03T19:58:43Z</dcterms:created>
  <dcterms:modified xsi:type="dcterms:W3CDTF">2016-10-13T04:40:54Z</dcterms:modified>
</cp:coreProperties>
</file>