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92" r:id="rId2"/>
    <p:sldId id="293" r:id="rId3"/>
    <p:sldId id="257" r:id="rId4"/>
    <p:sldId id="258" r:id="rId5"/>
    <p:sldId id="295" r:id="rId6"/>
    <p:sldId id="260" r:id="rId7"/>
    <p:sldId id="301" r:id="rId8"/>
    <p:sldId id="300" r:id="rId9"/>
    <p:sldId id="261" r:id="rId10"/>
    <p:sldId id="262" r:id="rId11"/>
    <p:sldId id="263" r:id="rId12"/>
    <p:sldId id="264" r:id="rId13"/>
    <p:sldId id="265" r:id="rId14"/>
    <p:sldId id="266" r:id="rId15"/>
    <p:sldId id="296" r:id="rId16"/>
    <p:sldId id="267" r:id="rId17"/>
    <p:sldId id="268" r:id="rId18"/>
    <p:sldId id="269" r:id="rId19"/>
    <p:sldId id="270" r:id="rId20"/>
    <p:sldId id="271" r:id="rId21"/>
    <p:sldId id="272" r:id="rId22"/>
    <p:sldId id="273" r:id="rId23"/>
    <p:sldId id="274" r:id="rId24"/>
    <p:sldId id="297" r:id="rId25"/>
    <p:sldId id="275" r:id="rId26"/>
    <p:sldId id="276" r:id="rId27"/>
    <p:sldId id="277" r:id="rId28"/>
    <p:sldId id="278" r:id="rId29"/>
    <p:sldId id="279" r:id="rId30"/>
    <p:sldId id="280" r:id="rId31"/>
    <p:sldId id="281" r:id="rId32"/>
    <p:sldId id="299" r:id="rId33"/>
    <p:sldId id="282" r:id="rId34"/>
    <p:sldId id="283" r:id="rId35"/>
    <p:sldId id="284" r:id="rId36"/>
    <p:sldId id="285" r:id="rId37"/>
    <p:sldId id="286" r:id="rId38"/>
    <p:sldId id="287" r:id="rId39"/>
    <p:sldId id="288" r:id="rId40"/>
    <p:sldId id="289" r:id="rId41"/>
    <p:sldId id="290" r:id="rId42"/>
    <p:sldId id="302" r:id="rId43"/>
    <p:sldId id="294" r:id="rId44"/>
    <p:sldId id="298"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34EB5-C7EC-4A8E-BF33-9886F63330C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3A9483C4-167A-4F62-98AC-63019D5B4C6B}">
      <dgm:prSet phldrT="[Texto]" custT="1"/>
      <dgm:spPr/>
      <dgm:t>
        <a:bodyPr/>
        <a:lstStyle/>
        <a:p>
          <a:r>
            <a:rPr lang="es-MX" sz="1800" dirty="0">
              <a:latin typeface="Arial" panose="020B0604020202020204" pitchFamily="34" charset="0"/>
              <a:cs typeface="Arial" panose="020B0604020202020204" pitchFamily="34" charset="0"/>
            </a:rPr>
            <a:t>Clasificación del consumidor</a:t>
          </a:r>
        </a:p>
      </dgm:t>
    </dgm:pt>
    <dgm:pt modelId="{75F378BE-6722-49CE-88DF-EC32816ED796}" type="parTrans" cxnId="{6C289ABC-D736-4E86-9D36-F724017C504A}">
      <dgm:prSet/>
      <dgm:spPr/>
      <dgm:t>
        <a:bodyPr/>
        <a:lstStyle/>
        <a:p>
          <a:endParaRPr lang="es-MX"/>
        </a:p>
      </dgm:t>
    </dgm:pt>
    <dgm:pt modelId="{1AA17D1A-2F23-42B5-9405-BC005CADF575}" type="sibTrans" cxnId="{6C289ABC-D736-4E86-9D36-F724017C504A}">
      <dgm:prSet/>
      <dgm:spPr/>
      <dgm:t>
        <a:bodyPr/>
        <a:lstStyle/>
        <a:p>
          <a:endParaRPr lang="es-MX"/>
        </a:p>
      </dgm:t>
    </dgm:pt>
    <dgm:pt modelId="{F53B7BCE-A358-47B8-AA0C-24C2351ADC34}">
      <dgm:prSet phldrT="[Texto]" custT="1"/>
      <dgm:spPr/>
      <dgm:t>
        <a:bodyPr/>
        <a:lstStyle/>
        <a:p>
          <a:r>
            <a:rPr lang="es-MX" sz="1800" dirty="0">
              <a:latin typeface="Arial" panose="020B0604020202020204" pitchFamily="34" charset="0"/>
              <a:cs typeface="Arial" panose="020B0604020202020204" pitchFamily="34" charset="0"/>
            </a:rPr>
            <a:t>Concepto </a:t>
          </a:r>
        </a:p>
      </dgm:t>
    </dgm:pt>
    <dgm:pt modelId="{EC6E22E0-E24D-4AFA-84F3-2B9D4F296C69}" type="parTrans" cxnId="{EC2701A9-14A0-4ACB-8A97-9F6DDA0EC361}">
      <dgm:prSet/>
      <dgm:spPr/>
      <dgm:t>
        <a:bodyPr/>
        <a:lstStyle/>
        <a:p>
          <a:endParaRPr lang="es-MX"/>
        </a:p>
      </dgm:t>
    </dgm:pt>
    <dgm:pt modelId="{E118B5EF-F446-4143-B306-14987440314D}" type="sibTrans" cxnId="{EC2701A9-14A0-4ACB-8A97-9F6DDA0EC361}">
      <dgm:prSet/>
      <dgm:spPr/>
      <dgm:t>
        <a:bodyPr/>
        <a:lstStyle/>
        <a:p>
          <a:endParaRPr lang="es-MX"/>
        </a:p>
      </dgm:t>
    </dgm:pt>
    <dgm:pt modelId="{4E2201F1-27BB-4EA1-B67C-1AC43E2B10A1}">
      <dgm:prSet phldrT="[Texto]" custT="1"/>
      <dgm:spPr/>
      <dgm:t>
        <a:bodyPr/>
        <a:lstStyle/>
        <a:p>
          <a:r>
            <a:rPr lang="es-MX" sz="1800" dirty="0">
              <a:latin typeface="Arial" panose="020B0604020202020204" pitchFamily="34" charset="0"/>
              <a:cs typeface="Arial" panose="020B0604020202020204" pitchFamily="34" charset="0"/>
            </a:rPr>
            <a:t>Referencias</a:t>
          </a:r>
        </a:p>
      </dgm:t>
    </dgm:pt>
    <dgm:pt modelId="{018D5D91-84E0-4742-9513-4693313EAFE2}" type="parTrans" cxnId="{BB87AAFF-7F31-404A-816F-CF98670ED53A}">
      <dgm:prSet/>
      <dgm:spPr/>
      <dgm:t>
        <a:bodyPr/>
        <a:lstStyle/>
        <a:p>
          <a:endParaRPr lang="es-MX"/>
        </a:p>
      </dgm:t>
    </dgm:pt>
    <dgm:pt modelId="{452A16F3-8243-4E9B-91F3-84EF9FFE259A}" type="sibTrans" cxnId="{BB87AAFF-7F31-404A-816F-CF98670ED53A}">
      <dgm:prSet/>
      <dgm:spPr/>
      <dgm:t>
        <a:bodyPr/>
        <a:lstStyle/>
        <a:p>
          <a:endParaRPr lang="es-MX"/>
        </a:p>
      </dgm:t>
    </dgm:pt>
    <dgm:pt modelId="{DA98BE5C-2111-47B6-8DCD-E17A430B1B6C}" type="pres">
      <dgm:prSet presAssocID="{66F34EB5-C7EC-4A8E-BF33-9886F63330CA}" presName="linear" presStyleCnt="0">
        <dgm:presLayoutVars>
          <dgm:dir/>
          <dgm:animLvl val="lvl"/>
          <dgm:resizeHandles val="exact"/>
        </dgm:presLayoutVars>
      </dgm:prSet>
      <dgm:spPr/>
    </dgm:pt>
    <dgm:pt modelId="{D908EFD0-0359-448B-9C0C-32ED80FD3DD7}" type="pres">
      <dgm:prSet presAssocID="{F53B7BCE-A358-47B8-AA0C-24C2351ADC34}" presName="parentLin" presStyleCnt="0"/>
      <dgm:spPr/>
    </dgm:pt>
    <dgm:pt modelId="{7F13274E-F861-4B71-B619-F5CCC6BF8A44}" type="pres">
      <dgm:prSet presAssocID="{F53B7BCE-A358-47B8-AA0C-24C2351ADC34}" presName="parentLeftMargin" presStyleLbl="node1" presStyleIdx="0" presStyleCnt="3"/>
      <dgm:spPr/>
    </dgm:pt>
    <dgm:pt modelId="{C6DBD3F3-99ED-41AE-B285-2EC9C8798309}" type="pres">
      <dgm:prSet presAssocID="{F53B7BCE-A358-47B8-AA0C-24C2351ADC34}" presName="parentText" presStyleLbl="node1" presStyleIdx="0" presStyleCnt="3">
        <dgm:presLayoutVars>
          <dgm:chMax val="0"/>
          <dgm:bulletEnabled val="1"/>
        </dgm:presLayoutVars>
      </dgm:prSet>
      <dgm:spPr/>
    </dgm:pt>
    <dgm:pt modelId="{90F1324C-9E53-4B83-A467-89D6B776B3F8}" type="pres">
      <dgm:prSet presAssocID="{F53B7BCE-A358-47B8-AA0C-24C2351ADC34}" presName="negativeSpace" presStyleCnt="0"/>
      <dgm:spPr/>
    </dgm:pt>
    <dgm:pt modelId="{1FC873B6-6317-471F-8CD2-3D8C520B2665}" type="pres">
      <dgm:prSet presAssocID="{F53B7BCE-A358-47B8-AA0C-24C2351ADC34}" presName="childText" presStyleLbl="conFgAcc1" presStyleIdx="0" presStyleCnt="3">
        <dgm:presLayoutVars>
          <dgm:bulletEnabled val="1"/>
        </dgm:presLayoutVars>
      </dgm:prSet>
      <dgm:spPr/>
    </dgm:pt>
    <dgm:pt modelId="{D40FC59B-A564-4462-B58A-9CCD40D132DB}" type="pres">
      <dgm:prSet presAssocID="{E118B5EF-F446-4143-B306-14987440314D}" presName="spaceBetweenRectangles" presStyleCnt="0"/>
      <dgm:spPr/>
    </dgm:pt>
    <dgm:pt modelId="{29D3B5DB-CD35-417A-AAC7-7EA5394338E5}" type="pres">
      <dgm:prSet presAssocID="{3A9483C4-167A-4F62-98AC-63019D5B4C6B}" presName="parentLin" presStyleCnt="0"/>
      <dgm:spPr/>
    </dgm:pt>
    <dgm:pt modelId="{8BE8F792-C75F-485E-B736-7733D03A3494}" type="pres">
      <dgm:prSet presAssocID="{3A9483C4-167A-4F62-98AC-63019D5B4C6B}" presName="parentLeftMargin" presStyleLbl="node1" presStyleIdx="0" presStyleCnt="3"/>
      <dgm:spPr/>
    </dgm:pt>
    <dgm:pt modelId="{A2E7EEF6-2BBE-47BE-9ED6-3E1C417FB35E}" type="pres">
      <dgm:prSet presAssocID="{3A9483C4-167A-4F62-98AC-63019D5B4C6B}" presName="parentText" presStyleLbl="node1" presStyleIdx="1" presStyleCnt="3">
        <dgm:presLayoutVars>
          <dgm:chMax val="0"/>
          <dgm:bulletEnabled val="1"/>
        </dgm:presLayoutVars>
      </dgm:prSet>
      <dgm:spPr/>
    </dgm:pt>
    <dgm:pt modelId="{D05243C6-E6A0-43B6-B1BE-CD2361C2A4F0}" type="pres">
      <dgm:prSet presAssocID="{3A9483C4-167A-4F62-98AC-63019D5B4C6B}" presName="negativeSpace" presStyleCnt="0"/>
      <dgm:spPr/>
    </dgm:pt>
    <dgm:pt modelId="{FF33C82C-4474-4B62-A467-4D6E380CB099}" type="pres">
      <dgm:prSet presAssocID="{3A9483C4-167A-4F62-98AC-63019D5B4C6B}" presName="childText" presStyleLbl="conFgAcc1" presStyleIdx="1" presStyleCnt="3">
        <dgm:presLayoutVars>
          <dgm:bulletEnabled val="1"/>
        </dgm:presLayoutVars>
      </dgm:prSet>
      <dgm:spPr/>
    </dgm:pt>
    <dgm:pt modelId="{38B5B1A7-5801-4118-BF4A-DE4FC59754A2}" type="pres">
      <dgm:prSet presAssocID="{1AA17D1A-2F23-42B5-9405-BC005CADF575}" presName="spaceBetweenRectangles" presStyleCnt="0"/>
      <dgm:spPr/>
    </dgm:pt>
    <dgm:pt modelId="{0B6DA6ED-BC30-4D14-9BC8-57427BE740A3}" type="pres">
      <dgm:prSet presAssocID="{4E2201F1-27BB-4EA1-B67C-1AC43E2B10A1}" presName="parentLin" presStyleCnt="0"/>
      <dgm:spPr/>
    </dgm:pt>
    <dgm:pt modelId="{A3AE2C4A-6BD4-4EE7-A428-468C8B4A645C}" type="pres">
      <dgm:prSet presAssocID="{4E2201F1-27BB-4EA1-B67C-1AC43E2B10A1}" presName="parentLeftMargin" presStyleLbl="node1" presStyleIdx="1" presStyleCnt="3"/>
      <dgm:spPr/>
    </dgm:pt>
    <dgm:pt modelId="{4EC35062-7D54-4EAC-9839-28D0A0EE40A2}" type="pres">
      <dgm:prSet presAssocID="{4E2201F1-27BB-4EA1-B67C-1AC43E2B10A1}" presName="parentText" presStyleLbl="node1" presStyleIdx="2" presStyleCnt="3">
        <dgm:presLayoutVars>
          <dgm:chMax val="0"/>
          <dgm:bulletEnabled val="1"/>
        </dgm:presLayoutVars>
      </dgm:prSet>
      <dgm:spPr/>
    </dgm:pt>
    <dgm:pt modelId="{C952C27B-F2C4-42A9-9AE3-992CDF48E8EB}" type="pres">
      <dgm:prSet presAssocID="{4E2201F1-27BB-4EA1-B67C-1AC43E2B10A1}" presName="negativeSpace" presStyleCnt="0"/>
      <dgm:spPr/>
    </dgm:pt>
    <dgm:pt modelId="{9EEB2654-50DC-4639-88D2-860E1FE31B15}" type="pres">
      <dgm:prSet presAssocID="{4E2201F1-27BB-4EA1-B67C-1AC43E2B10A1}" presName="childText" presStyleLbl="conFgAcc1" presStyleIdx="2" presStyleCnt="3">
        <dgm:presLayoutVars>
          <dgm:bulletEnabled val="1"/>
        </dgm:presLayoutVars>
      </dgm:prSet>
      <dgm:spPr/>
    </dgm:pt>
  </dgm:ptLst>
  <dgm:cxnLst>
    <dgm:cxn modelId="{C5D1BBD6-7CDD-4091-A0A6-7278455D1B97}" type="presOf" srcId="{66F34EB5-C7EC-4A8E-BF33-9886F63330CA}" destId="{DA98BE5C-2111-47B6-8DCD-E17A430B1B6C}" srcOrd="0" destOrd="0" presId="urn:microsoft.com/office/officeart/2005/8/layout/list1"/>
    <dgm:cxn modelId="{6C793FD5-3C44-4626-B8AC-C8AC2D93FD8A}" type="presOf" srcId="{4E2201F1-27BB-4EA1-B67C-1AC43E2B10A1}" destId="{4EC35062-7D54-4EAC-9839-28D0A0EE40A2}" srcOrd="1" destOrd="0" presId="urn:microsoft.com/office/officeart/2005/8/layout/list1"/>
    <dgm:cxn modelId="{F0E9876A-0CD4-4D02-94DF-97D601F60AFC}" type="presOf" srcId="{3A9483C4-167A-4F62-98AC-63019D5B4C6B}" destId="{8BE8F792-C75F-485E-B736-7733D03A3494}" srcOrd="0" destOrd="0" presId="urn:microsoft.com/office/officeart/2005/8/layout/list1"/>
    <dgm:cxn modelId="{CF50B244-0BDE-4155-A825-FD09C305A032}" type="presOf" srcId="{3A9483C4-167A-4F62-98AC-63019D5B4C6B}" destId="{A2E7EEF6-2BBE-47BE-9ED6-3E1C417FB35E}" srcOrd="1" destOrd="0" presId="urn:microsoft.com/office/officeart/2005/8/layout/list1"/>
    <dgm:cxn modelId="{30C45F12-9D8A-422C-B0E1-5B1B9374BB7D}" type="presOf" srcId="{F53B7BCE-A358-47B8-AA0C-24C2351ADC34}" destId="{C6DBD3F3-99ED-41AE-B285-2EC9C8798309}" srcOrd="1" destOrd="0" presId="urn:microsoft.com/office/officeart/2005/8/layout/list1"/>
    <dgm:cxn modelId="{EC2701A9-14A0-4ACB-8A97-9F6DDA0EC361}" srcId="{66F34EB5-C7EC-4A8E-BF33-9886F63330CA}" destId="{F53B7BCE-A358-47B8-AA0C-24C2351ADC34}" srcOrd="0" destOrd="0" parTransId="{EC6E22E0-E24D-4AFA-84F3-2B9D4F296C69}" sibTransId="{E118B5EF-F446-4143-B306-14987440314D}"/>
    <dgm:cxn modelId="{AB9A20F1-F393-4358-8F54-C65615AABF0B}" type="presOf" srcId="{F53B7BCE-A358-47B8-AA0C-24C2351ADC34}" destId="{7F13274E-F861-4B71-B619-F5CCC6BF8A44}" srcOrd="0" destOrd="0" presId="urn:microsoft.com/office/officeart/2005/8/layout/list1"/>
    <dgm:cxn modelId="{BB87AAFF-7F31-404A-816F-CF98670ED53A}" srcId="{66F34EB5-C7EC-4A8E-BF33-9886F63330CA}" destId="{4E2201F1-27BB-4EA1-B67C-1AC43E2B10A1}" srcOrd="2" destOrd="0" parTransId="{018D5D91-84E0-4742-9513-4693313EAFE2}" sibTransId="{452A16F3-8243-4E9B-91F3-84EF9FFE259A}"/>
    <dgm:cxn modelId="{6C289ABC-D736-4E86-9D36-F724017C504A}" srcId="{66F34EB5-C7EC-4A8E-BF33-9886F63330CA}" destId="{3A9483C4-167A-4F62-98AC-63019D5B4C6B}" srcOrd="1" destOrd="0" parTransId="{75F378BE-6722-49CE-88DF-EC32816ED796}" sibTransId="{1AA17D1A-2F23-42B5-9405-BC005CADF575}"/>
    <dgm:cxn modelId="{2A05CE4E-8118-4275-AF53-3AB3FE9980FC}" type="presOf" srcId="{4E2201F1-27BB-4EA1-B67C-1AC43E2B10A1}" destId="{A3AE2C4A-6BD4-4EE7-A428-468C8B4A645C}" srcOrd="0" destOrd="0" presId="urn:microsoft.com/office/officeart/2005/8/layout/list1"/>
    <dgm:cxn modelId="{7CB67AC0-4165-4840-9780-0150B006C43C}" type="presParOf" srcId="{DA98BE5C-2111-47B6-8DCD-E17A430B1B6C}" destId="{D908EFD0-0359-448B-9C0C-32ED80FD3DD7}" srcOrd="0" destOrd="0" presId="urn:microsoft.com/office/officeart/2005/8/layout/list1"/>
    <dgm:cxn modelId="{2FE4B28F-F1FA-47F9-B253-807400F144CB}" type="presParOf" srcId="{D908EFD0-0359-448B-9C0C-32ED80FD3DD7}" destId="{7F13274E-F861-4B71-B619-F5CCC6BF8A44}" srcOrd="0" destOrd="0" presId="urn:microsoft.com/office/officeart/2005/8/layout/list1"/>
    <dgm:cxn modelId="{87275670-42DE-4F93-A66B-17A289B621BA}" type="presParOf" srcId="{D908EFD0-0359-448B-9C0C-32ED80FD3DD7}" destId="{C6DBD3F3-99ED-41AE-B285-2EC9C8798309}" srcOrd="1" destOrd="0" presId="urn:microsoft.com/office/officeart/2005/8/layout/list1"/>
    <dgm:cxn modelId="{03DF3FC1-37FE-4F65-96BC-E1B19BFF2F96}" type="presParOf" srcId="{DA98BE5C-2111-47B6-8DCD-E17A430B1B6C}" destId="{90F1324C-9E53-4B83-A467-89D6B776B3F8}" srcOrd="1" destOrd="0" presId="urn:microsoft.com/office/officeart/2005/8/layout/list1"/>
    <dgm:cxn modelId="{2726A4BD-B23E-43A1-B885-DB7D9D9E4D40}" type="presParOf" srcId="{DA98BE5C-2111-47B6-8DCD-E17A430B1B6C}" destId="{1FC873B6-6317-471F-8CD2-3D8C520B2665}" srcOrd="2" destOrd="0" presId="urn:microsoft.com/office/officeart/2005/8/layout/list1"/>
    <dgm:cxn modelId="{69469A5D-A386-48BC-918E-C3F9088911BE}" type="presParOf" srcId="{DA98BE5C-2111-47B6-8DCD-E17A430B1B6C}" destId="{D40FC59B-A564-4462-B58A-9CCD40D132DB}" srcOrd="3" destOrd="0" presId="urn:microsoft.com/office/officeart/2005/8/layout/list1"/>
    <dgm:cxn modelId="{9F0EB6F8-FC88-4C12-ACC1-5F0EE482F169}" type="presParOf" srcId="{DA98BE5C-2111-47B6-8DCD-E17A430B1B6C}" destId="{29D3B5DB-CD35-417A-AAC7-7EA5394338E5}" srcOrd="4" destOrd="0" presId="urn:microsoft.com/office/officeart/2005/8/layout/list1"/>
    <dgm:cxn modelId="{02733CBC-2D43-4395-8FB2-FABED6AA6E8F}" type="presParOf" srcId="{29D3B5DB-CD35-417A-AAC7-7EA5394338E5}" destId="{8BE8F792-C75F-485E-B736-7733D03A3494}" srcOrd="0" destOrd="0" presId="urn:microsoft.com/office/officeart/2005/8/layout/list1"/>
    <dgm:cxn modelId="{073483B6-592A-40A0-A85C-5E021AA57A04}" type="presParOf" srcId="{29D3B5DB-CD35-417A-AAC7-7EA5394338E5}" destId="{A2E7EEF6-2BBE-47BE-9ED6-3E1C417FB35E}" srcOrd="1" destOrd="0" presId="urn:microsoft.com/office/officeart/2005/8/layout/list1"/>
    <dgm:cxn modelId="{3BDB5B0D-AC83-4265-9BC3-37E7E0EEF309}" type="presParOf" srcId="{DA98BE5C-2111-47B6-8DCD-E17A430B1B6C}" destId="{D05243C6-E6A0-43B6-B1BE-CD2361C2A4F0}" srcOrd="5" destOrd="0" presId="urn:microsoft.com/office/officeart/2005/8/layout/list1"/>
    <dgm:cxn modelId="{D5BE21CB-FCD3-485E-A616-1D71A9BCCCEC}" type="presParOf" srcId="{DA98BE5C-2111-47B6-8DCD-E17A430B1B6C}" destId="{FF33C82C-4474-4B62-A467-4D6E380CB099}" srcOrd="6" destOrd="0" presId="urn:microsoft.com/office/officeart/2005/8/layout/list1"/>
    <dgm:cxn modelId="{1DC2F390-E7B4-4DA7-AD37-E4ADF041DA61}" type="presParOf" srcId="{DA98BE5C-2111-47B6-8DCD-E17A430B1B6C}" destId="{38B5B1A7-5801-4118-BF4A-DE4FC59754A2}" srcOrd="7" destOrd="0" presId="urn:microsoft.com/office/officeart/2005/8/layout/list1"/>
    <dgm:cxn modelId="{9500CAA8-7609-4680-AF01-D2BFCB300A39}" type="presParOf" srcId="{DA98BE5C-2111-47B6-8DCD-E17A430B1B6C}" destId="{0B6DA6ED-BC30-4D14-9BC8-57427BE740A3}" srcOrd="8" destOrd="0" presId="urn:microsoft.com/office/officeart/2005/8/layout/list1"/>
    <dgm:cxn modelId="{A6CB8850-F417-4699-8B11-8F625AB466E9}" type="presParOf" srcId="{0B6DA6ED-BC30-4D14-9BC8-57427BE740A3}" destId="{A3AE2C4A-6BD4-4EE7-A428-468C8B4A645C}" srcOrd="0" destOrd="0" presId="urn:microsoft.com/office/officeart/2005/8/layout/list1"/>
    <dgm:cxn modelId="{033EB02F-A7DB-47E2-9E1F-FC428E332787}" type="presParOf" srcId="{0B6DA6ED-BC30-4D14-9BC8-57427BE740A3}" destId="{4EC35062-7D54-4EAC-9839-28D0A0EE40A2}" srcOrd="1" destOrd="0" presId="urn:microsoft.com/office/officeart/2005/8/layout/list1"/>
    <dgm:cxn modelId="{8BB4519F-248F-46F6-9872-C4519D0444E5}" type="presParOf" srcId="{DA98BE5C-2111-47B6-8DCD-E17A430B1B6C}" destId="{C952C27B-F2C4-42A9-9AE3-992CDF48E8EB}" srcOrd="9" destOrd="0" presId="urn:microsoft.com/office/officeart/2005/8/layout/list1"/>
    <dgm:cxn modelId="{30061A50-3254-40A3-A589-AAAF4C182C0D}" type="presParOf" srcId="{DA98BE5C-2111-47B6-8DCD-E17A430B1B6C}" destId="{9EEB2654-50DC-4639-88D2-860E1FE31B1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873B6-6317-471F-8CD2-3D8C520B2665}">
      <dsp:nvSpPr>
        <dsp:cNvPr id="0" name=""/>
        <dsp:cNvSpPr/>
      </dsp:nvSpPr>
      <dsp:spPr>
        <a:xfrm>
          <a:off x="0" y="472884"/>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DBD3F3-99ED-41AE-B285-2EC9C8798309}">
      <dsp:nvSpPr>
        <dsp:cNvPr id="0" name=""/>
        <dsp:cNvSpPr/>
      </dsp:nvSpPr>
      <dsp:spPr>
        <a:xfrm>
          <a:off x="329565" y="59604"/>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marL="0" lvl="0" indent="0" algn="l" defTabSz="800100">
            <a:lnSpc>
              <a:spcPct val="90000"/>
            </a:lnSpc>
            <a:spcBef>
              <a:spcPct val="0"/>
            </a:spcBef>
            <a:spcAft>
              <a:spcPct val="35000"/>
            </a:spcAft>
            <a:buNone/>
          </a:pPr>
          <a:r>
            <a:rPr lang="es-MX" sz="1800" kern="1200" dirty="0">
              <a:latin typeface="Arial" panose="020B0604020202020204" pitchFamily="34" charset="0"/>
              <a:cs typeface="Arial" panose="020B0604020202020204" pitchFamily="34" charset="0"/>
            </a:rPr>
            <a:t>Concepto </a:t>
          </a:r>
        </a:p>
      </dsp:txBody>
      <dsp:txXfrm>
        <a:off x="369914" y="99953"/>
        <a:ext cx="4533212" cy="745862"/>
      </dsp:txXfrm>
    </dsp:sp>
    <dsp:sp modelId="{FF33C82C-4474-4B62-A467-4D6E380CB099}">
      <dsp:nvSpPr>
        <dsp:cNvPr id="0" name=""/>
        <dsp:cNvSpPr/>
      </dsp:nvSpPr>
      <dsp:spPr>
        <a:xfrm>
          <a:off x="0" y="1742965"/>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7EEF6-2BBE-47BE-9ED6-3E1C417FB35E}">
      <dsp:nvSpPr>
        <dsp:cNvPr id="0" name=""/>
        <dsp:cNvSpPr/>
      </dsp:nvSpPr>
      <dsp:spPr>
        <a:xfrm>
          <a:off x="329565" y="1329684"/>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marL="0" lvl="0" indent="0" algn="l" defTabSz="800100">
            <a:lnSpc>
              <a:spcPct val="90000"/>
            </a:lnSpc>
            <a:spcBef>
              <a:spcPct val="0"/>
            </a:spcBef>
            <a:spcAft>
              <a:spcPct val="35000"/>
            </a:spcAft>
            <a:buNone/>
          </a:pPr>
          <a:r>
            <a:rPr lang="es-MX" sz="1800" kern="1200" dirty="0">
              <a:latin typeface="Arial" panose="020B0604020202020204" pitchFamily="34" charset="0"/>
              <a:cs typeface="Arial" panose="020B0604020202020204" pitchFamily="34" charset="0"/>
            </a:rPr>
            <a:t>Clasificación del consumidor</a:t>
          </a:r>
        </a:p>
      </dsp:txBody>
      <dsp:txXfrm>
        <a:off x="369914" y="1370033"/>
        <a:ext cx="4533212" cy="745862"/>
      </dsp:txXfrm>
    </dsp:sp>
    <dsp:sp modelId="{9EEB2654-50DC-4639-88D2-860E1FE31B15}">
      <dsp:nvSpPr>
        <dsp:cNvPr id="0" name=""/>
        <dsp:cNvSpPr/>
      </dsp:nvSpPr>
      <dsp:spPr>
        <a:xfrm>
          <a:off x="0" y="3013045"/>
          <a:ext cx="6591300" cy="705600"/>
        </a:xfrm>
        <a:prstGeom prst="rect">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C35062-7D54-4EAC-9839-28D0A0EE40A2}">
      <dsp:nvSpPr>
        <dsp:cNvPr id="0" name=""/>
        <dsp:cNvSpPr/>
      </dsp:nvSpPr>
      <dsp:spPr>
        <a:xfrm>
          <a:off x="329565" y="2599765"/>
          <a:ext cx="4613910" cy="826560"/>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395" tIns="0" rIns="174395" bIns="0" numCol="1" spcCol="1270" anchor="ctr" anchorCtr="0">
          <a:noAutofit/>
        </a:bodyPr>
        <a:lstStyle/>
        <a:p>
          <a:pPr marL="0" lvl="0" indent="0" algn="l" defTabSz="800100">
            <a:lnSpc>
              <a:spcPct val="90000"/>
            </a:lnSpc>
            <a:spcBef>
              <a:spcPct val="0"/>
            </a:spcBef>
            <a:spcAft>
              <a:spcPct val="35000"/>
            </a:spcAft>
            <a:buNone/>
          </a:pPr>
          <a:r>
            <a:rPr lang="es-MX" sz="1800" kern="1200" dirty="0">
              <a:latin typeface="Arial" panose="020B0604020202020204" pitchFamily="34" charset="0"/>
              <a:cs typeface="Arial" panose="020B0604020202020204" pitchFamily="34" charset="0"/>
            </a:rPr>
            <a:t>Referencias</a:t>
          </a:r>
        </a:p>
      </dsp:txBody>
      <dsp:txXfrm>
        <a:off x="369914" y="2640114"/>
        <a:ext cx="4533212" cy="74586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389358-D948-47FD-AEEC-EF9301286B79}" type="datetimeFigureOut">
              <a:rPr lang="es-MX" smtClean="0"/>
              <a:t>12/10/2016</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2E97EC-2B08-4B2E-BC97-0F82BFE5E395}" type="slidenum">
              <a:rPr lang="es-MX" smtClean="0"/>
              <a:t>‹Nº›</a:t>
            </a:fld>
            <a:endParaRPr lang="es-MX"/>
          </a:p>
        </p:txBody>
      </p:sp>
    </p:spTree>
    <p:extLst>
      <p:ext uri="{BB962C8B-B14F-4D97-AF65-F5344CB8AC3E}">
        <p14:creationId xmlns:p14="http://schemas.microsoft.com/office/powerpoint/2010/main" val="2312957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1BE9DB7-1185-45AB-9FB6-8896B8F5AB9D}" type="slidenum">
              <a:rPr lang="es-ES" smtClean="0"/>
              <a:pPr/>
              <a:t>1</a:t>
            </a:fld>
            <a:endParaRPr lang="es-ES"/>
          </a:p>
        </p:txBody>
      </p:sp>
    </p:spTree>
    <p:extLst>
      <p:ext uri="{BB962C8B-B14F-4D97-AF65-F5344CB8AC3E}">
        <p14:creationId xmlns:p14="http://schemas.microsoft.com/office/powerpoint/2010/main" val="1225181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5EDCB2B-916E-4A43-9C7A-C43EC4B27205}" type="datetimeFigureOut">
              <a:rPr lang="es-MX" smtClean="0"/>
              <a:pPr/>
              <a:t>12/10/2016</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17501B7-2BC7-46BC-8936-8E7FF4DA4EAB}"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p>
            <a:fld id="{55EDCB2B-916E-4A43-9C7A-C43EC4B27205}" type="datetimeFigureOut">
              <a:rPr lang="es-MX" smtClean="0"/>
              <a:pPr/>
              <a:t>12/10/2016</a:t>
            </a:fld>
            <a:endParaRPr lang="es-MX"/>
          </a:p>
        </p:txBody>
      </p:sp>
      <p:sp>
        <p:nvSpPr>
          <p:cNvPr id="5" name="4 Marcador de pie de página"/>
          <p:cNvSpPr>
            <a:spLocks noGrp="1"/>
          </p:cNvSpPr>
          <p:nvPr>
            <p:ph type="ftr" sz="quarter" idx="11"/>
          </p:nvPr>
        </p:nvSpPr>
        <p:spPr>
          <a:xfrm>
            <a:off x="457200" y="6556248"/>
            <a:ext cx="3657600" cy="228600"/>
          </a:xfrm>
        </p:spPr>
        <p:txBody>
          <a:bodyPr/>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17501B7-2BC7-46BC-8936-8E7FF4DA4EAB}"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5EDCB2B-916E-4A43-9C7A-C43EC4B27205}" type="datetimeFigureOut">
              <a:rPr lang="es-MX" smtClean="0"/>
              <a:pPr/>
              <a:t>12/10/2016</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p>
            <a:fld id="{217501B7-2BC7-46BC-8936-8E7FF4DA4EAB}"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55EDCB2B-916E-4A43-9C7A-C43EC4B27205}" type="datetimeFigureOut">
              <a:rPr lang="es-MX" smtClean="0"/>
              <a:pPr/>
              <a:t>12/10/2016</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a:t>Haga clic para modificar el estilo de texto del patrón</a:t>
            </a:r>
          </a:p>
        </p:txBody>
      </p:sp>
      <p:sp>
        <p:nvSpPr>
          <p:cNvPr id="5" name="4 Marcador de fecha"/>
          <p:cNvSpPr>
            <a:spLocks noGrp="1"/>
          </p:cNvSpPr>
          <p:nvPr>
            <p:ph type="dt" sz="half" idx="10"/>
          </p:nvPr>
        </p:nvSpPr>
        <p:spPr/>
        <p:txBody>
          <a:bodyPr/>
          <a:lstStyle/>
          <a:p>
            <a:fld id="{55EDCB2B-916E-4A43-9C7A-C43EC4B2720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17501B7-2BC7-46BC-8936-8E7FF4DA4EAB}" type="slidenum">
              <a:rPr lang="es-MX" smtClean="0"/>
              <a:pPr/>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s-ES"/>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5EDCB2B-916E-4A43-9C7A-C43EC4B27205}" type="datetimeFigureOut">
              <a:rPr lang="es-MX" smtClean="0"/>
              <a:pPr/>
              <a:t>12/10/2016</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17501B7-2BC7-46BC-8936-8E7FF4DA4EAB}"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mx/url?sa=i&amp;rct=j&amp;q=&amp;esrc=s&amp;source=images&amp;cd=&amp;cad=rja&amp;uact=8&amp;docid=apFPudY-YX6TaM&amp;tbnid=R0d9gtrZ6TAILM:&amp;ved=0CAcQjRw&amp;url=http://marketing.maimonides.edu/el-poder-de-las-expectativas/&amp;ei=94cfVL_zEqq-8gHVhoDwAg&amp;bvm=bv.75775273,d.aWw&amp;psig=AFQjCNHyo8p-aDSmjoY5Bf6inWz24I9kpg&amp;ust=1411438896261384"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google.com.mx/url?sa=i&amp;rct=j&amp;q=&amp;esrc=s&amp;source=images&amp;cd=&amp;cad=rja&amp;uact=8&amp;docid=Gi7ayP3SQoB-tM&amp;tbnid=uOb9M3H-WtBv-M:&amp;ved=0CAcQjRw&amp;url=http://mercadrid.wikispaces.com/9.Promoci%C3%B3n+de+venta&amp;ei=O4gfVKv_CO6j8gGOg4GYAw&amp;bvm=bv.75775273,d.aWw&amp;psig=AFQjCNGTJnW4fFIjglsMJNBMk8qR660LgA&amp;ust=1411438632163169"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mx/url?sa=i&amp;rct=j&amp;q=&amp;esrc=s&amp;source=images&amp;cd=&amp;cad=rja&amp;uact=8&amp;docid=jkQgmUspdAqQ_M&amp;tbnid=trt0UIHU-rm4hM:&amp;ved=0CAcQjRw&amp;url=http://cieescturma156.blogspot.com/2013/04/educacao-financeira.html&amp;ei=34gfVIDkD8Pf8gGJw4HwCA&amp;bvm=bv.75775273,d.aWw&amp;psig=AFQjCNFWQzQV4c7498Rv8KrFx_H6Om_jHQ&amp;ust=1411439118584395" TargetMode="Externa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http://www.google.com.mx/url?sa=i&amp;rct=j&amp;q=&amp;esrc=s&amp;source=images&amp;cd=&amp;cad=rja&amp;uact=8&amp;docid=hkb7Laf8qLxzKM&amp;tbnid=9k_JjZAXgpUsQM:&amp;ved=0CAcQjRw&amp;url=http://diario.latercera.com/2012/01/14/01/contenido/tendencias/26-97111-9-y-usted-es-un-comprador-impulsivo.shtml&amp;ei=A4kfVO2iF4GR8gGe4YC4Dw&amp;bvm=bv.75775273,d.aWw&amp;psig=AFQjCNFWQzQV4c7498Rv8KrFx_H6Om_jHQ&amp;ust=1411439118584395"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mx/url?sa=i&amp;rct=j&amp;q=&amp;esrc=s&amp;source=images&amp;cd=&amp;cad=rja&amp;uact=8&amp;docid=xfMwyfMZDagKiM&amp;tbnid=41bjq-lXgPpoUM:&amp;ved=0CAcQjRw&amp;url=http://www.gcretailindetail.com/noticias-de-retail/2014/06/09/Baja-la-satisfaccion-de-la-experiencia-de-compra-en-Mexico/&amp;ei=u4YfVN7WIceZ8gHC5YDAAg&amp;bvm=bv.75775273,d.aWw&amp;psig=AFQjCNGTJnW4fFIjglsMJNBMk8qR660LgA&amp;ust=141143863216316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amp;esrc=s&amp;source=images&amp;cd=&amp;cad=rja&amp;uact=8&amp;docid=aygOVBYtVCAmcM&amp;tbnid=FKLJ7nUGEo67xM:&amp;ved=0CAcQjRw&amp;url=http://www.taringa.net/posts/salud-bienestar/17362250/Radiografia-del-Fuze-Tea-Danger.html&amp;ei=yIofVPzdLqXy8QHenoGoBQ&amp;bvm=bv.75775273,d.aWw&amp;psig=AFQjCNHxVDLeTp2F7FQ5rhrLHF1OHa3wXw&amp;ust=1411439671722054"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google.com.mx/url?sa=i&amp;rct=j&amp;q=&amp;esrc=s&amp;source=images&amp;cd=&amp;cad=rja&amp;uact=8&amp;docid=Vjxp-UekP3pGGM&amp;tbnid=mEQV4aBR74fDcM:&amp;ved=0CAcQjRw&amp;url=http://www.quito.biz/entretenimiento/turism/comida?start=63&amp;ei=8oofVMqlLKb58AHS-YGABA&amp;bvm=bv.75775273,d.aWw&amp;psig=AFQjCNEmqSB9acic_um6PEX2ZcHe-IdaRA&amp;ust=1411439717787102"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tipos.co/tipos-de-consumidore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mx/url?sa=i&amp;rct=j&amp;q=&amp;esrc=s&amp;source=images&amp;cd=&amp;cad=rja&amp;uact=8&amp;docid=-PHR8W5o5y-hRM&amp;tbnid=RauMPPDtbcxVtM:&amp;ved=0CAcQjRw&amp;url=http://www.conexioncentral.com/blog/2009/09/13/guerra-de-nunca-acabar/&amp;ei=U4wfVIfABIn68QHGyIHACw&amp;bvm=bv.75775273,d.aWw&amp;psig=AFQjCNE9KMnntIh8f4KOvg5UORBhND0qQw&amp;ust=1411439971695004" TargetMode="Externa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google.com.mx/url?sa=i&amp;rct=j&amp;q=&amp;esrc=s&amp;source=images&amp;cd=&amp;cad=rja&amp;uact=8&amp;docid=AgV3J6uyFSLKsM&amp;tbnid=hNQk0YUcv6mbsM:&amp;ved=0CAcQjRw&amp;url=http://10xbox.com/es/relogios-femininos-guess/2247-supongo-que-vestido-ostentosos-python-grabado-y-dorado-reloj-u0285l3-las-mujeres.html&amp;ei=mI8fVOaOFIfg8gGMnoHIAg&amp;psig=AFQjCNG33m755xD6l0JN1sXk0ld6pdskHw&amp;ust=1411440891802563" TargetMode="Externa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hyperlink" Target="http://www.google.com.mx/url?sa=i&amp;rct=j&amp;q=&amp;esrc=s&amp;source=images&amp;cd=&amp;cad=rja&amp;uact=8&amp;docid=E94OZAyAM94j5M&amp;tbnid=zDc7rJELyaSuNM:&amp;ved=0CAcQjRw&amp;url=http://rastreadordenoticias.com/2010/02/los-10-objetos-mas-ostentosos-del-planeta/&amp;ei=tI8fVLC2Jeap8QHygIHQBw&amp;psig=AFQjCNG33m755xD6l0JN1sXk0ld6pdskHw&amp;ust=1411440891802563"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mx/url?sa=i&amp;rct=j&amp;q=&amp;esrc=s&amp;source=images&amp;cd=&amp;cad=rja&amp;uact=8&amp;docid=VkE_IeYZtV07JM&amp;tbnid=g-BgJlXtz-t4wM:&amp;ved=0CAcQjRw&amp;url=http://www.taringa.net/posts/imagenes/12902371/El-Movil-Indestructible-Nokia-1100.html&amp;ei=kJAfVP-HN6P58AGBkIDwCQ&amp;psig=AFQjCNHjHy3bAYruV3Mutnh1pAB_lMdRuQ&amp;ust=141144114630994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url?sa=i&amp;rct=j&amp;q=&amp;esrc=s&amp;source=images&amp;cd=&amp;cad=rja&amp;uact=8&amp;docid=vVjGPpzc9ngQwM&amp;tbnid=EQLgulLiMmuQMM:&amp;ved=0CAcQjRw&amp;url=http://blog.sendiroo.es/&amp;ei=VZEfVN-tEIHq8QGIiYGwDQ&amp;psig=AFQjCNGgJXe_0Qy4ujfIxvDaEBZneHfl_w&amp;ust=141144130374002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mx/url?sa=i&amp;rct=j&amp;q=&amp;esrc=s&amp;source=images&amp;cd=&amp;cad=rja&amp;uact=8&amp;docid=Lut38SNmpdLerM&amp;tbnid=9R2DSTwolsDdvM:&amp;ved=0CAcQjRw&amp;url=http://maximizatusganancias.com/aumenta-tus-ganancias-con-la-estructura-aida/&amp;ei=EZIfVMaDNIPE8QG3g4CICA&amp;psig=AFQjCNGyH7yewbu_p5cltldh4vuvc8e02g&amp;ust=141144149578591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elnortedecastilla.es/v/20110725/economia/cazadores-tendencias-20110725.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mx/url?sa=i&amp;rct=j&amp;q=&amp;esrc=s&amp;source=images&amp;cd=&amp;cad=rja&amp;uact=8&amp;docid=dMDlnduD9fC-LM&amp;tbnid=L_J6RYP8qul9oM:&amp;ved=0CAcQjRw&amp;url=http://psico85.blogspot.com/2012/05/conclusiones-de-psicologia-del.html&amp;ei=45gfVLa7F4ef8AHL_4DgDQ&amp;bvm=bv.75775273,d.aWw&amp;psig=AFQjCNHS_xQ-9KS9uw_KhwqP82aFitiquw&amp;ust=141144328681851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google.com.mx/url?sa=i&amp;rct=j&amp;q=&amp;esrc=s&amp;source=images&amp;cd=&amp;cad=rja&amp;uact=8&amp;docid=yj2tzuRpLjyspM&amp;tbnid=Ir1ASCm7Qq8I4M:&amp;ved=0CAcQjRw&amp;url=https://www.punk-emkt.com/blog/tag/adultescentes/&amp;ei=XpkfVNGPKuHJ8AHsx4HgBQ&amp;psig=AFQjCNFuEttjFTPgeibK2Gw5SlcJDiGN1A&amp;ust=1411443341727877"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google.com.mx/url?sa=i&amp;rct=j&amp;q=&amp;esrc=s&amp;source=images&amp;cd=&amp;cad=rja&amp;uact=8&amp;docid=eIerGfui5bvMhM&amp;tbnid=CzDrd3Q3tl4jLM:&amp;ved=0CAcQjRw&amp;url=http://b-sidemg.com/2013/03/noah-and-the-whale-rebeldes-en-una-apocaliptica-sociedad-futura/&amp;ei=BpofVI-iDore8gGGzoD4Bg&amp;psig=AFQjCNEToxJ9-el-QyE4pUil8GR3TruG_Q&amp;ust=141144353348885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plus.google.com/+Weebsup1"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google.com.mx/url?sa=i&amp;rct=j&amp;q=&amp;esrc=s&amp;source=images&amp;cd=&amp;cad=rja&amp;uact=8&amp;docid=3hU1xDaaTOmQoM&amp;tbnid=1TL75gZoeHZRyM:&amp;ved=0CAcQjRw&amp;url=http://www.prosperar.co/exito-y-prosperidad/por-que-los-pobres-se-hacen-mas-pobres-y-los-ricos-mas-ricos/&amp;ei=0psfVL7gHaXM8AGp04GYBA&amp;psig=AFQjCNF4j9CvV3Yb9cIndV6xhMlW5Vml0g&amp;ust=1411444023448678"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cuidatusaludcondiane.com/wordpress/wp-content/uploads/2012/11/TecnoAdicto.jp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marketingdirecto.com/actualidad/infografias/como-hacer-frente-a-amazon-el-grinch-de-la-navidad" TargetMode="Externa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hyperlink" Target="http://news.urban360.com.mx/270108/starbucks-grinch-ahora-vende-osos-polares-sangrando/"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www.google.com.mx/url?sa=i&amp;rct=j&amp;q=&amp;esrc=s&amp;source=images&amp;cd=&amp;cad=rja&amp;uact=8&amp;docid=gbXsfh2h4o-T5M&amp;tbnid=vE02VQi1DcCObM:&amp;ved=0CAcQjRw&amp;url=http://cafeenelnoho.blogspot.com/2010/11/juguetes-infantiles-modernos.html&amp;ei=25wfVL3LFoKe8gHY0oGQAw&amp;psig=AFQjCNF7O4T3cSu3z7-1cIesws05S_C2XA&amp;ust=1411444301155393"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google.com.mx/url?sa=i&amp;rct=j&amp;q=&amp;esrc=s&amp;source=images&amp;cd=&amp;cad=rja&amp;uact=8&amp;docid=07oplIUhUfcv-M&amp;tbnid=24iowAUSOD1PZM:&amp;ved=0CAcQjRw&amp;url=http://www.taringa.net/posts/info/18075767/Tengo-mas-de-30-vivo-con-mis-padres.html&amp;ei=Gp0fVJbeIPCK8gHZ-IDIAw&amp;psig=AFQjCNGKbz0-ks1vevA38t8Hssw8AVn7JA&amp;ust=1411444361643854"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2.bp.blogspot.com/--opGkmCZCKA/T7G1y9Wv2HI/AAAAAAAAAOo/vN5Yw2gnXU8/s1600/hombre_metrosexual_2.jp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google.com.mx/url?sa=i&amp;rct=j&amp;q=&amp;esrc=s&amp;source=images&amp;cd=&amp;cad=rja&amp;uact=8&amp;docid=gkNc86K2efAE9M&amp;tbnid=mS7qiyLMSLsY0M:&amp;ved=0CAcQjRw&amp;url=http://depsicologia.com/mujeres-alfa-%C2%BFel-mundo-dominado-por-mujeres/&amp;ei=o50fVN2HKeXn8gGGrID4DQ&amp;psig=AFQjCNGlg_8OIQ67kzBms8SmBW1uw_00Rg&amp;ust=1411444478931060"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www.merca20.com/explota-iphone-7-consumidor-juzgar-sin-verificar/" TargetMode="Externa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hyperlink" Target="http://www.hobbyconsolas.com/noticias/ps4-1tb-menor-peso-menor-consumo-121458"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google.com.mx/url?sa=i&amp;rct=j&amp;q=&amp;esrc=s&amp;source=images&amp;cd=&amp;cad=rja&amp;uact=8&amp;docid=E4oBZnXmT-8p5M&amp;tbnid=5lvOq1w7qFfdnM:&amp;ved=0CAcQjRw&amp;url=http://www.absolutalemania.com/alemania-un-destino-para-disfrutar-en-la-segunda-mitad-de-la-vida/&amp;ei=wZ4fVPqWPPOl8gHcg4GIBw&amp;psig=AFQjCNEpqNozC_89IcOkAw0TSwQpaWhJ8w&amp;ust=1411444750125660"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www.google.com.mx/url?sa=i&amp;rct=j&amp;q=&amp;esrc=s&amp;source=images&amp;cd=&amp;cad=rja&amp;uact=8&amp;docid=XOqQ8zKLymw1_M&amp;tbnid=2Cwsu0QwfojPLM:&amp;ved=0CAcQjRw&amp;url=http://guiahombres.com/tag/divorciados/&amp;ei=-J4fVNbqI-eK8QG_4YDoCg&amp;psig=AFQjCNE7OmMUyzEUFtx9D2juA7GZkmiUIA&amp;ust=141144484796317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ved=0ahUKEwjdl_Py9tXPAhVj7IMKHY76BKUQjRwIBw&amp;url=http://www.emol.com/noticias/economia/2012/07/01/548518/preparan-actualizacion-de-los-clasicos-grupos-socioeconomicos-que-existen-en-chile-desde-1987.html&amp;bvm=bv.135475266,d.amc&amp;psig=AFQjCNHdoVzNs6AmxT8TKW4V_grolWPyuw&amp;ust=1476384051558355"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http://www.bebesymas.com/juegos-y-juguetes/te-desharias-de-todos-los-juguetes-de-tus-hijos-una-madre-lo-hizo-y-asegura-que-les-cambio-la-vida-para-mejor"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hyperlink" Target="http://www.lacapital.com.mx/files/news/kidult.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google.com.mx/search?q=consumidor+por+tipo+de+compra+planedo&amp;espv=2&amp;biw=1366&amp;bih=662&amp;source=lnms&amp;tbm=isch&amp;sa=X&amp;ved=0ahUKEwj_jf6h-NXPAhVH8IMKHQ2iAdsQ_AUIBigB" TargetMode="External"/><Relationship Id="rId2" Type="http://schemas.openxmlformats.org/officeDocument/2006/relationships/hyperlink" Target="https://www.google.com.mx/search?q=ENFOQUES+DE+LA+ADMINISTRACI%C3%93N&amp;espv=2&amp;biw=1366&amp;bih=662&amp;source=lnms&amp;tbm=isch&amp;sa=X&amp;ved=0ahUKEwiAxdCY7dXPAhUD2oMKHRecBTMQ_AUIBigB#tbm=isch&amp;q=clasificacion+del+consumidor"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google.com.mx/search?q=consumidor+cazador&amp;espv=2&amp;biw=1366&amp;bih=662&amp;source=lnms&amp;tbm=isch&amp;sa=X&amp;ved=0ahUKEwj6hLj7_9XPAhWsy4MKHd7RCQIQ_AUIBigB#tbm=isch&amp;q=consumidor+iphon&amp;imgrc=_" TargetMode="External"/><Relationship Id="rId2" Type="http://schemas.openxmlformats.org/officeDocument/2006/relationships/hyperlink" Target="https://www.google.com.mx/search?q=consumidor+cazador&amp;espv=2&amp;biw=1366&amp;bih=662&amp;source=lnms&amp;tbm=isch&amp;sa=X&amp;ved=0ahUKEwj6hLj7_9XPAhWsy4MKHd7RCQIQ_AUIBigB#tbm=isch&amp;q=consumidor+grinch" TargetMode="External"/><Relationship Id="rId1" Type="http://schemas.openxmlformats.org/officeDocument/2006/relationships/slideLayout" Target="../slideLayouts/slideLayout2.xml"/><Relationship Id="rId4" Type="http://schemas.openxmlformats.org/officeDocument/2006/relationships/hyperlink" Target="https://www.google.com.mx/search?q=consumidor+cazador&amp;espv=2&amp;biw=1366&amp;bih=662&amp;source=lnms&amp;tbm=isch&amp;sa=X&amp;ved=0ahUKEwj6hLj7_9XPAhWsy4MKHd7RCQIQ_AUIBigB#tbm=isch&amp;q=consumidor+ps4&amp;imgrc=xMwHCL9YMMJNXM%3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materialmercadeo.blogspot.com/2013/02/clasificacion-y-ciclo-de-vida-del.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america-retail.com/estudios-consumidores/24-de-las-mujeres-estan-insatisfechas-con-su-rol-de-consumidoras-segun-estudi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emaze.com/@AFFRQFRZ/tipos-Consumidor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mx/url?sa=i&amp;rct=j&amp;q=&amp;esrc=s&amp;source=images&amp;cd=&amp;cad=rja&amp;uact=8&amp;docid=xfMwyfMZDagKiM&amp;tbnid=41bjq-lXgPpoUM:&amp;ved=0CAcQjRw&amp;url=http://www.123rf.com/photo_18161928_woman-choosing-bottle-of-milk-at-supermarket.html&amp;ei=xoYfVO6SDoqe8gHww4CwCg&amp;bvm=bv.75775273,d.aWw&amp;psig=AFQjCNGTJnW4fFIjglsMJNBMk8qR660LgA&amp;ust=1411438632163169"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google.com.mx/url?sa=i&amp;rct=j&amp;q=&amp;esrc=s&amp;source=images&amp;cd=&amp;cad=rja&amp;uact=8&amp;docid=wWNABkDz_EM81M&amp;tbnid=vHrX1csVTQvssM:&amp;ved=0CAcQjRw&amp;url=http://www.guiadeposgrados.com/2011/programas/programa-diplomado/seminario-ponte-en-los-zapatos-del-consumidor/&amp;ei=GocfVP6rG-Pk8gHh9YCQCQ&amp;bvm=bv.75775273,d.aWw&amp;psig=AFQjCNGTJnW4fFIjglsMJNBMk8qR660LgA&amp;ust=141143863216316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457200" y="1412777"/>
            <a:ext cx="8229600" cy="5256584"/>
          </a:xfrm>
        </p:spPr>
        <p:txBody>
          <a:bodyPr>
            <a:noAutofit/>
          </a:bodyPr>
          <a:lstStyle/>
          <a:p>
            <a:pPr algn="ctr" eaLnBrk="1" hangingPunct="1">
              <a:buFont typeface="Wingdings 2" pitchFamily="18" charset="2"/>
              <a:buNone/>
            </a:pPr>
            <a:endParaRPr lang="es-MX" sz="1600" dirty="0">
              <a:latin typeface="Berlin Sans FB" pitchFamily="34" charset="0"/>
            </a:endParaRPr>
          </a:p>
          <a:p>
            <a:pPr algn="ctr" eaLnBrk="1" hangingPunct="1">
              <a:buFont typeface="Wingdings 2" pitchFamily="18" charset="2"/>
              <a:buNone/>
            </a:pPr>
            <a:r>
              <a:rPr lang="es-ES_tradnl" sz="1600" dirty="0">
                <a:latin typeface="Berlin Sans FB" panose="020E0602020502020306" pitchFamily="34" charset="0"/>
                <a:cs typeface="Arial" panose="020B0604020202020204" pitchFamily="34" charset="0"/>
              </a:rPr>
              <a:t>PROGRAMA EDUCATIVVO </a:t>
            </a:r>
          </a:p>
          <a:p>
            <a:pPr algn="ctr" eaLnBrk="1" hangingPunct="1">
              <a:buFont typeface="Wingdings 2" pitchFamily="18" charset="2"/>
              <a:buNone/>
            </a:pPr>
            <a:r>
              <a:rPr lang="es-ES_tradnl" sz="1600" dirty="0">
                <a:latin typeface="Berlin Sans FB" panose="020E0602020502020306" pitchFamily="34" charset="0"/>
                <a:cs typeface="Arial" panose="020B0604020202020204" pitchFamily="34" charset="0"/>
              </a:rPr>
              <a:t>LICENCIATURA EN DISEÑO INDUSTRIAL</a:t>
            </a:r>
          </a:p>
          <a:p>
            <a:pPr algn="ctr" eaLnBrk="1" hangingPunct="1">
              <a:buFont typeface="Wingdings 2" pitchFamily="18" charset="2"/>
              <a:buNone/>
            </a:pPr>
            <a:endParaRPr lang="es-MX" sz="1600" dirty="0">
              <a:latin typeface="Berlin Sans FB" panose="020E0602020502020306" pitchFamily="34" charset="0"/>
              <a:cs typeface="Arial" panose="020B0604020202020204" pitchFamily="34" charset="0"/>
            </a:endParaRPr>
          </a:p>
          <a:p>
            <a:pPr algn="ctr">
              <a:buNone/>
            </a:pPr>
            <a:r>
              <a:rPr lang="es-MX" sz="1600" dirty="0">
                <a:latin typeface="Berlin Sans FB" panose="020E0602020502020306" pitchFamily="34" charset="0"/>
                <a:cs typeface="Arial" panose="020B0604020202020204" pitchFamily="34" charset="0"/>
              </a:rPr>
              <a:t>UNIDAD DE APRENDIZAJE: </a:t>
            </a:r>
          </a:p>
          <a:p>
            <a:pPr algn="ctr">
              <a:buNone/>
            </a:pPr>
            <a:r>
              <a:rPr lang="es-MX" sz="1600" b="1" dirty="0">
                <a:latin typeface="Berlin Sans FB" panose="020E0602020502020306" pitchFamily="34" charset="0"/>
                <a:cs typeface="Arial" panose="020B0604020202020204" pitchFamily="34" charset="0"/>
              </a:rPr>
              <a:t>MERCADOTECNIA </a:t>
            </a:r>
          </a:p>
          <a:p>
            <a:pPr algn="ctr">
              <a:buNone/>
            </a:pPr>
            <a:endParaRPr lang="es-MX" sz="1600" b="1" dirty="0">
              <a:latin typeface="Berlin Sans FB" panose="020E0602020502020306" pitchFamily="34" charset="0"/>
              <a:cs typeface="Arial" panose="020B0604020202020204" pitchFamily="34" charset="0"/>
            </a:endParaRPr>
          </a:p>
          <a:p>
            <a:pPr marL="109728" indent="0" algn="ctr">
              <a:buNone/>
            </a:pPr>
            <a:r>
              <a:rPr lang="es-MX" sz="1600" dirty="0">
                <a:latin typeface="Berlin Sans FB" panose="020E0602020502020306" pitchFamily="34" charset="0"/>
                <a:cs typeface="Arial" panose="020B0604020202020204" pitchFamily="34" charset="0"/>
              </a:rPr>
              <a:t>UNIDAD DE COMPETENCIA IV</a:t>
            </a:r>
          </a:p>
          <a:p>
            <a:pPr algn="ctr">
              <a:buNone/>
            </a:pPr>
            <a:endParaRPr lang="es-ES" sz="1600" dirty="0">
              <a:latin typeface="Berlin Sans FB" panose="020E0602020502020306" pitchFamily="34" charset="0"/>
              <a:cs typeface="Arial" panose="020B0604020202020204" pitchFamily="34" charset="0"/>
            </a:endParaRPr>
          </a:p>
          <a:p>
            <a:pPr algn="ctr">
              <a:buNone/>
            </a:pPr>
            <a:r>
              <a:rPr lang="es-MX" sz="1600" dirty="0">
                <a:latin typeface="Berlin Sans FB" panose="020E0602020502020306" pitchFamily="34" charset="0"/>
                <a:cs typeface="Arial" panose="020B0604020202020204" pitchFamily="34" charset="0"/>
              </a:rPr>
              <a:t>TEMA:</a:t>
            </a:r>
          </a:p>
          <a:p>
            <a:pPr algn="ctr">
              <a:buNone/>
            </a:pPr>
            <a:r>
              <a:rPr lang="es-MX" sz="1800" b="1" dirty="0">
                <a:latin typeface="Berlin Sans FB" panose="020E0602020502020306" pitchFamily="34" charset="0"/>
                <a:cs typeface="Arial" panose="020B0604020202020204" pitchFamily="34" charset="0"/>
              </a:rPr>
              <a:t>4.2 </a:t>
            </a:r>
            <a:r>
              <a:rPr lang="es-MX" sz="1600" b="1" dirty="0">
                <a:latin typeface="Berlin Sans FB" panose="020E0602020502020306" pitchFamily="34" charset="0"/>
                <a:cs typeface="Arial" panose="020B0604020202020204" pitchFamily="34" charset="0"/>
              </a:rPr>
              <a:t>CLASIFICACIÓN DEL CONSUMIDOR</a:t>
            </a:r>
          </a:p>
          <a:p>
            <a:pPr algn="ctr">
              <a:buNone/>
            </a:pPr>
            <a:endParaRPr lang="es-MX" sz="1600" dirty="0">
              <a:latin typeface="Berlin Sans FB" panose="020E0602020502020306" pitchFamily="34" charset="0"/>
              <a:cs typeface="Arial" panose="020B0604020202020204" pitchFamily="34" charset="0"/>
            </a:endParaRPr>
          </a:p>
          <a:p>
            <a:pPr algn="ctr">
              <a:buNone/>
            </a:pPr>
            <a:r>
              <a:rPr lang="es-MX" sz="1600" dirty="0">
                <a:latin typeface="Berlin Sans FB" panose="020E0602020502020306" pitchFamily="34" charset="0"/>
                <a:cs typeface="Arial" panose="020B0604020202020204" pitchFamily="34" charset="0"/>
              </a:rPr>
              <a:t> PRESENTA:	</a:t>
            </a:r>
          </a:p>
          <a:p>
            <a:pPr algn="ctr">
              <a:buNone/>
            </a:pPr>
            <a:r>
              <a:rPr lang="es-MX" sz="1600" b="1" dirty="0">
                <a:latin typeface="Berlin Sans FB" panose="020E0602020502020306" pitchFamily="34" charset="0"/>
                <a:cs typeface="Arial" panose="020B0604020202020204" pitchFamily="34" charset="0"/>
              </a:rPr>
              <a:t>M. EN A. JOSÉ LUIS CASTILLO MENDOZA</a:t>
            </a:r>
          </a:p>
          <a:p>
            <a:pPr algn="ctr" eaLnBrk="1" hangingPunct="1">
              <a:buFont typeface="Wingdings 2" pitchFamily="18" charset="2"/>
              <a:buNone/>
            </a:pPr>
            <a:endParaRPr lang="es-MX" sz="1600" dirty="0">
              <a:latin typeface="Berlin Sans FB" pitchFamily="34" charset="0"/>
            </a:endParaRPr>
          </a:p>
          <a:p>
            <a:pPr algn="ctr" eaLnBrk="1" hangingPunct="1">
              <a:buFont typeface="Wingdings 2" pitchFamily="18" charset="2"/>
              <a:buNone/>
            </a:pPr>
            <a:r>
              <a:rPr lang="es-MX" sz="1600">
                <a:latin typeface="Berlin Sans FB" pitchFamily="34" charset="0"/>
              </a:rPr>
              <a:t>Octubre 2016</a:t>
            </a:r>
            <a:endParaRPr lang="es-MX" sz="1600" dirty="0">
              <a:latin typeface="Berlin Sans FB" pitchFamily="34" charset="0"/>
            </a:endParaRPr>
          </a:p>
        </p:txBody>
      </p:sp>
      <p:pic>
        <p:nvPicPr>
          <p:cNvPr id="7" name="Imagen 6"/>
          <p:cNvPicPr>
            <a:picLocks noChangeAspect="1"/>
          </p:cNvPicPr>
          <p:nvPr/>
        </p:nvPicPr>
        <p:blipFill>
          <a:blip r:embed="rId3"/>
          <a:stretch>
            <a:fillRect/>
          </a:stretch>
        </p:blipFill>
        <p:spPr>
          <a:xfrm>
            <a:off x="0" y="-27384"/>
            <a:ext cx="9144000" cy="1476614"/>
          </a:xfrm>
          <a:prstGeom prst="rect">
            <a:avLst/>
          </a:prstGeom>
        </p:spPr>
      </p:pic>
      <p:sp>
        <p:nvSpPr>
          <p:cNvPr id="3" name="Marcador de número de diapositiva 2"/>
          <p:cNvSpPr>
            <a:spLocks noGrp="1"/>
          </p:cNvSpPr>
          <p:nvPr>
            <p:ph type="sldNum" sz="quarter" idx="12"/>
          </p:nvPr>
        </p:nvSpPr>
        <p:spPr/>
        <p:txBody>
          <a:bodyPr/>
          <a:lstStyle/>
          <a:p>
            <a:fld id="{043C88B6-E485-4629-A905-5B7DF589FD01}" type="slidenum">
              <a:rPr lang="es-MX" smtClean="0"/>
              <a:pPr/>
              <a:t>1</a:t>
            </a:fld>
            <a:endParaRPr lang="es-MX"/>
          </a:p>
        </p:txBody>
      </p:sp>
    </p:spTree>
    <p:extLst>
      <p:ext uri="{BB962C8B-B14F-4D97-AF65-F5344CB8AC3E}">
        <p14:creationId xmlns:p14="http://schemas.microsoft.com/office/powerpoint/2010/main" val="2853721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12776"/>
            <a:ext cx="6912768" cy="4525963"/>
          </a:xfrm>
        </p:spPr>
        <p:txBody>
          <a:bodyPr>
            <a:noAutofit/>
          </a:bodyPr>
          <a:lstStyle/>
          <a:p>
            <a:pPr algn="just"/>
            <a:r>
              <a:rPr lang="es-MX" sz="2400" b="1" u="sng" dirty="0"/>
              <a:t>Sugestionado:</a:t>
            </a:r>
            <a:r>
              <a:rPr lang="es-MX" sz="2400" b="1" dirty="0"/>
              <a:t> </a:t>
            </a:r>
            <a:r>
              <a:rPr lang="es-MX" sz="2400" dirty="0"/>
              <a:t>se informa a través de la publicidad ofrecida de las marcas, siendo por tanto influenciada por la misma. Se encarga de estudiar detalladamente las características del producto y estudia las diferentes ofertas que le ofrece el mercado. Es un tipo de consumidor que se ve influenciado por las acciones de marketing y que decide la compra en función de las mismas.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8914" name="Picture 2" descr="https://encrypted-tbn2.gstatic.com/images?q=tbn:ANd9GcRNnMK7O3A7SDwaSu0X5Qw08y9BoRuxWlq27V4zjfx2UI2B8Sh_">
            <a:hlinkClick r:id="rId2"/>
          </p:cNvPr>
          <p:cNvPicPr>
            <a:picLocks noChangeAspect="1" noChangeArrowheads="1"/>
          </p:cNvPicPr>
          <p:nvPr/>
        </p:nvPicPr>
        <p:blipFill>
          <a:blip r:embed="rId3" cstate="print"/>
          <a:srcRect/>
          <a:stretch>
            <a:fillRect/>
          </a:stretch>
        </p:blipFill>
        <p:spPr bwMode="auto">
          <a:xfrm>
            <a:off x="107504" y="1"/>
            <a:ext cx="4320480" cy="4234286"/>
          </a:xfrm>
          <a:prstGeom prst="rect">
            <a:avLst/>
          </a:prstGeom>
          <a:noFill/>
        </p:spPr>
      </p:pic>
      <p:pic>
        <p:nvPicPr>
          <p:cNvPr id="38916" name="Picture 4" descr="https://encrypted-tbn1.gstatic.com/images?q=tbn:ANd9GcSLdmurnbbIZ2bijmn9fR6rnvl5TPR4sU5snTHQGL7fpymWd1cvHw">
            <a:hlinkClick r:id="rId4"/>
          </p:cNvPr>
          <p:cNvPicPr>
            <a:picLocks noChangeAspect="1" noChangeArrowheads="1"/>
          </p:cNvPicPr>
          <p:nvPr/>
        </p:nvPicPr>
        <p:blipFill>
          <a:blip r:embed="rId5" cstate="print"/>
          <a:srcRect/>
          <a:stretch>
            <a:fillRect/>
          </a:stretch>
        </p:blipFill>
        <p:spPr bwMode="auto">
          <a:xfrm>
            <a:off x="3873637" y="3501009"/>
            <a:ext cx="5270363" cy="335699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8229600" cy="1396752"/>
          </a:xfrm>
        </p:spPr>
        <p:txBody>
          <a:bodyPr>
            <a:normAutofit/>
          </a:bodyPr>
          <a:lstStyle/>
          <a:p>
            <a:r>
              <a:rPr lang="es-MX" sz="2400" u="sng" dirty="0"/>
              <a:t>Impulsivo:</a:t>
            </a:r>
            <a:r>
              <a:rPr lang="es-MX" sz="2400" dirty="0"/>
              <a:t> Compra por impulso, sin pensar en aquello que está comprando, ni en si lo necesita o no. Simplemente le gusta, le apetece comprarlo y lo hace.</a:t>
            </a:r>
          </a:p>
        </p:txBody>
      </p:sp>
      <p:pic>
        <p:nvPicPr>
          <p:cNvPr id="37890" name="Picture 2" descr="https://encrypted-tbn0.gstatic.com/images?q=tbn:ANd9GcT5AOas2IFMNneXG77zaaxh7drRdt2gYnQtoz6WcMIgYfAKLG3T8w">
            <a:hlinkClick r:id="rId2"/>
          </p:cNvPr>
          <p:cNvPicPr>
            <a:picLocks noChangeAspect="1" noChangeArrowheads="1"/>
          </p:cNvPicPr>
          <p:nvPr/>
        </p:nvPicPr>
        <p:blipFill>
          <a:blip r:embed="rId3" cstate="print"/>
          <a:srcRect/>
          <a:stretch>
            <a:fillRect/>
          </a:stretch>
        </p:blipFill>
        <p:spPr bwMode="auto">
          <a:xfrm>
            <a:off x="0" y="2492896"/>
            <a:ext cx="4355976" cy="3021350"/>
          </a:xfrm>
          <a:prstGeom prst="rect">
            <a:avLst/>
          </a:prstGeom>
          <a:noFill/>
        </p:spPr>
      </p:pic>
      <p:pic>
        <p:nvPicPr>
          <p:cNvPr id="37892" name="Picture 4" descr="https://encrypted-tbn1.gstatic.com/images?q=tbn:ANd9GcT1-J-t4cxFN4USNHSB_qej3h9nrx7cwLdS0j0mr8n3afMRfLJ_">
            <a:hlinkClick r:id="rId4"/>
          </p:cNvPr>
          <p:cNvPicPr>
            <a:picLocks noChangeAspect="1" noChangeArrowheads="1"/>
          </p:cNvPicPr>
          <p:nvPr/>
        </p:nvPicPr>
        <p:blipFill>
          <a:blip r:embed="rId5" cstate="print"/>
          <a:srcRect/>
          <a:stretch>
            <a:fillRect/>
          </a:stretch>
        </p:blipFill>
        <p:spPr bwMode="auto">
          <a:xfrm>
            <a:off x="4211960" y="2132857"/>
            <a:ext cx="4932040" cy="352839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3750" y="125760"/>
            <a:ext cx="7239000" cy="998984"/>
          </a:xfrm>
        </p:spPr>
        <p:txBody>
          <a:bodyPr>
            <a:normAutofit/>
          </a:bodyPr>
          <a:lstStyle/>
          <a:p>
            <a:r>
              <a:rPr lang="es-MX" sz="2800" b="1" u="sng" dirty="0"/>
              <a:t>Consumidores por la fidelidad a la marca o al producto</a:t>
            </a:r>
            <a:endParaRPr lang="es-MX" sz="2800" dirty="0"/>
          </a:p>
        </p:txBody>
      </p:sp>
      <p:sp>
        <p:nvSpPr>
          <p:cNvPr id="3" name="2 Marcador de contenido"/>
          <p:cNvSpPr>
            <a:spLocks noGrp="1"/>
          </p:cNvSpPr>
          <p:nvPr>
            <p:ph idx="1"/>
          </p:nvPr>
        </p:nvSpPr>
        <p:spPr>
          <a:xfrm>
            <a:off x="395536" y="1412776"/>
            <a:ext cx="7300664" cy="2664296"/>
          </a:xfrm>
        </p:spPr>
        <p:txBody>
          <a:bodyPr>
            <a:normAutofit/>
          </a:bodyPr>
          <a:lstStyle/>
          <a:p>
            <a:pPr algn="just"/>
            <a:r>
              <a:rPr lang="es-MX" sz="2400" b="1" u="sng" dirty="0"/>
              <a:t>Experimental:</a:t>
            </a:r>
            <a:r>
              <a:rPr lang="es-MX" sz="2400" b="1" dirty="0"/>
              <a:t> </a:t>
            </a:r>
            <a:r>
              <a:rPr lang="es-MX" sz="2400" dirty="0"/>
              <a:t>Se trata de aquel consumidor que siempre está dispuesto a probar un nuevo producto que ha salido a la venta. Además, se ofrece a realizar prueba de productos y siempre compra aquellos nuevos. Al ser el primero, muchas veces genera influencia de consumo en otros. No es leal a las marcas.</a:t>
            </a:r>
          </a:p>
        </p:txBody>
      </p:sp>
      <p:pic>
        <p:nvPicPr>
          <p:cNvPr id="36866" name="Picture 2" descr="https://encrypted-tbn3.gstatic.com/images?q=tbn:ANd9GcTmWjm9trZyjlGxdrilVIowZTakT8qX7AaN9OUyRzFJ28QtT_6dKQ">
            <a:hlinkClick r:id="rId2"/>
          </p:cNvPr>
          <p:cNvPicPr>
            <a:picLocks noChangeAspect="1" noChangeArrowheads="1"/>
          </p:cNvPicPr>
          <p:nvPr/>
        </p:nvPicPr>
        <p:blipFill>
          <a:blip r:embed="rId3" cstate="print"/>
          <a:srcRect/>
          <a:stretch>
            <a:fillRect/>
          </a:stretch>
        </p:blipFill>
        <p:spPr bwMode="auto">
          <a:xfrm>
            <a:off x="1259632" y="4365104"/>
            <a:ext cx="6480720" cy="227687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1196752"/>
            <a:ext cx="6840760" cy="1938992"/>
          </a:xfrm>
          <a:prstGeom prst="rect">
            <a:avLst/>
          </a:prstGeom>
        </p:spPr>
        <p:txBody>
          <a:bodyPr wrap="square">
            <a:spAutoFit/>
          </a:bodyPr>
          <a:lstStyle/>
          <a:p>
            <a:pPr algn="just"/>
            <a:r>
              <a:rPr lang="es-MX" sz="2400" b="1" u="sng" dirty="0"/>
              <a:t>Habitual:</a:t>
            </a:r>
            <a:r>
              <a:rPr lang="es-MX" sz="2400" b="1" dirty="0"/>
              <a:t> </a:t>
            </a:r>
            <a:r>
              <a:rPr lang="es-MX" sz="2400" dirty="0"/>
              <a:t>Suele comprar casi siempre el mismo producto y la misma marca. No obstante, si no lo encuentra acepta el cambiar de producto y marca, convirtiéndose en este caso en el consumidor ocasional.</a:t>
            </a:r>
          </a:p>
        </p:txBody>
      </p:sp>
      <p:pic>
        <p:nvPicPr>
          <p:cNvPr id="35842" name="Picture 2" descr="https://encrypted-tbn1.gstatic.com/images?q=tbn:ANd9GcR2Bzy1nGhn2z-Oi-TVC9Hp8PQWzWJeij929ytFkdgMyOwpaNTf">
            <a:hlinkClick r:id="rId2"/>
          </p:cNvPr>
          <p:cNvPicPr>
            <a:picLocks noChangeAspect="1" noChangeArrowheads="1"/>
          </p:cNvPicPr>
          <p:nvPr/>
        </p:nvPicPr>
        <p:blipFill>
          <a:blip r:embed="rId3" cstate="print"/>
          <a:srcRect r="17440"/>
          <a:stretch>
            <a:fillRect/>
          </a:stretch>
        </p:blipFill>
        <p:spPr bwMode="auto">
          <a:xfrm>
            <a:off x="539552" y="4221088"/>
            <a:ext cx="3888432" cy="2180814"/>
          </a:xfrm>
          <a:prstGeom prst="rect">
            <a:avLst/>
          </a:prstGeom>
          <a:noFill/>
        </p:spPr>
      </p:pic>
      <p:pic>
        <p:nvPicPr>
          <p:cNvPr id="35844" name="Picture 4" descr="https://encrypted-tbn3.gstatic.com/images?q=tbn:ANd9GcR-UiQ3sbdCMcmQ5neUjRN3DD0FEMuZFgK5hNIUNF-zhsdmkL09">
            <a:hlinkClick r:id="rId4"/>
          </p:cNvPr>
          <p:cNvPicPr>
            <a:picLocks noChangeAspect="1" noChangeArrowheads="1"/>
          </p:cNvPicPr>
          <p:nvPr/>
        </p:nvPicPr>
        <p:blipFill>
          <a:blip r:embed="rId5" cstate="print"/>
          <a:srcRect l="9457" t="4211" r="10159" b="5250"/>
          <a:stretch>
            <a:fillRect/>
          </a:stretch>
        </p:blipFill>
        <p:spPr bwMode="auto">
          <a:xfrm>
            <a:off x="5796136" y="4221088"/>
            <a:ext cx="2016224" cy="218081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sz="2800" u="sng" dirty="0"/>
              <a:t>Ocasional:</a:t>
            </a:r>
            <a:r>
              <a:rPr lang="es-MX" sz="2800" dirty="0"/>
              <a:t> Es aquel que compra el producto de forma esporádica y sin poder predecirla. Sólo en el caso de no encontrar el producto habitual realiza la compra. Se complemente con el consumidor ocasional.</a:t>
            </a:r>
          </a:p>
          <a:p>
            <a:endParaRPr lang="es-MX" dirty="0"/>
          </a:p>
        </p:txBody>
      </p:sp>
      <p:pic>
        <p:nvPicPr>
          <p:cNvPr id="5122" name="Picture 2" descr="Resultado de imagen para consumidor por tipo de compra ocasion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439611"/>
            <a:ext cx="3810000" cy="201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185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5"/>
            <a:ext cx="8229600" cy="2232247"/>
          </a:xfrm>
        </p:spPr>
        <p:txBody>
          <a:bodyPr>
            <a:normAutofit/>
          </a:bodyPr>
          <a:lstStyle/>
          <a:p>
            <a:pPr algn="just"/>
            <a:r>
              <a:rPr lang="es-MX" sz="2400" b="1" u="sng" dirty="0"/>
              <a:t>Fiel:</a:t>
            </a:r>
            <a:r>
              <a:rPr lang="es-MX" sz="2400" b="1" dirty="0"/>
              <a:t> </a:t>
            </a:r>
            <a:r>
              <a:rPr lang="es-MX" sz="2400" dirty="0"/>
              <a:t>Para este tipo de consumidor, la compra o adquisición del producto está definida por la marca. En caso de no poder encontrar el producto de ese marca no realiza la compra, desechando la posibilidad de adquirir productos complementarios al mismo. </a:t>
            </a:r>
          </a:p>
        </p:txBody>
      </p:sp>
      <p:pic>
        <p:nvPicPr>
          <p:cNvPr id="34820" name="Picture 4" descr="https://encrypted-tbn0.gstatic.com/images?q=tbn:ANd9GcStgIAtwRWSb3WKcnyZxtY4X-SWZw46AtMT1ODOyY_Ry6bz3T7Skw">
            <a:hlinkClick r:id="rId2"/>
          </p:cNvPr>
          <p:cNvPicPr>
            <a:picLocks noChangeAspect="1" noChangeArrowheads="1"/>
          </p:cNvPicPr>
          <p:nvPr/>
        </p:nvPicPr>
        <p:blipFill>
          <a:blip r:embed="rId3" cstate="print"/>
          <a:srcRect/>
          <a:stretch>
            <a:fillRect/>
          </a:stretch>
        </p:blipFill>
        <p:spPr bwMode="auto">
          <a:xfrm>
            <a:off x="251520" y="2924944"/>
            <a:ext cx="3810000" cy="3067819"/>
          </a:xfrm>
          <a:prstGeom prst="rect">
            <a:avLst/>
          </a:prstGeom>
          <a:noFill/>
        </p:spPr>
      </p:pic>
      <p:pic>
        <p:nvPicPr>
          <p:cNvPr id="34826" name="Picture 10" descr="http://1.bp.blogspot.com/-H7GhfpJ5xnU/UXT4ZtOXItI/AAAAAAAAAk8/ZSiaXdPINv4/s1600/sofia-vergara-imagen-cover-girl_2_708675.jpg"/>
          <p:cNvPicPr>
            <a:picLocks noChangeAspect="1" noChangeArrowheads="1"/>
          </p:cNvPicPr>
          <p:nvPr/>
        </p:nvPicPr>
        <p:blipFill>
          <a:blip r:embed="rId4" cstate="print"/>
          <a:srcRect/>
          <a:stretch>
            <a:fillRect/>
          </a:stretch>
        </p:blipFill>
        <p:spPr bwMode="auto">
          <a:xfrm>
            <a:off x="4932040" y="3068960"/>
            <a:ext cx="2774880" cy="292380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7488832" cy="2016224"/>
          </a:xfrm>
        </p:spPr>
        <p:txBody>
          <a:bodyPr>
            <a:normAutofit/>
          </a:bodyPr>
          <a:lstStyle/>
          <a:p>
            <a:r>
              <a:rPr lang="es-MX" sz="2400" b="1" u="sng" dirty="0"/>
              <a:t>Indiferente:</a:t>
            </a:r>
            <a:r>
              <a:rPr lang="es-MX" sz="2400" b="1" dirty="0"/>
              <a:t> </a:t>
            </a:r>
            <a:r>
              <a:rPr lang="es-MX" sz="2400" dirty="0"/>
              <a:t>El producto que anda buscando debe cumplir la función que desea el consumidor. No le importa ni la marca, ni el diseño ni el canal donde lo pueda adquirir. Obviamente, no es leal a ninguna marca...</a:t>
            </a:r>
          </a:p>
        </p:txBody>
      </p:sp>
      <p:pic>
        <p:nvPicPr>
          <p:cNvPr id="33796" name="Picture 4" descr="http://images.lainformacion.com/cms/casi-un-84-por-ciento-de-los-andaluces-compra-habitualmente-productos-de-marca-blanca-segun-un-estudio-de-la-junta/2012_10_27_qUX1VOH5MuE8NTQrWXObT2.jpg?width=642&amp;height=482&amp;type=height&amp;id=hV4IbTEh6ZRNLrkEwshAi1&amp;time=1351386334&amp;project=lainformacion"/>
          <p:cNvPicPr>
            <a:picLocks noChangeAspect="1" noChangeArrowheads="1"/>
          </p:cNvPicPr>
          <p:nvPr/>
        </p:nvPicPr>
        <p:blipFill>
          <a:blip r:embed="rId2" cstate="print"/>
          <a:srcRect/>
          <a:stretch>
            <a:fillRect/>
          </a:stretch>
        </p:blipFill>
        <p:spPr bwMode="auto">
          <a:xfrm>
            <a:off x="2771800" y="2708920"/>
            <a:ext cx="4029075" cy="372695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7211144" cy="2592288"/>
          </a:xfrm>
        </p:spPr>
        <p:txBody>
          <a:bodyPr>
            <a:normAutofit/>
          </a:bodyPr>
          <a:lstStyle/>
          <a:p>
            <a:pPr algn="just"/>
            <a:r>
              <a:rPr lang="es-MX" sz="2400" b="1" u="sng" dirty="0"/>
              <a:t>Fanático:</a:t>
            </a:r>
            <a:r>
              <a:rPr lang="es-MX" sz="2400" b="1" dirty="0"/>
              <a:t> </a:t>
            </a:r>
            <a:r>
              <a:rPr lang="es-MX" sz="2400" dirty="0"/>
              <a:t>Única y exclusivamente sólo existe una marca para esta clase de consumidor. Hasta el punto de dejar de consumir esa clase de producto del que es totalmente dependiente. No concibe un sustitutivo de la misma. Es totalmente fiel a la misma.</a:t>
            </a:r>
          </a:p>
        </p:txBody>
      </p:sp>
      <p:pic>
        <p:nvPicPr>
          <p:cNvPr id="32774" name="Picture 6" descr="http://1.bp.blogspot.com/_ymBY53jID_w/SptQh9JA4FI/AAAAAAAAU90/SpGTVsTsbAo/s400/logotattoos2.jpg"/>
          <p:cNvPicPr>
            <a:picLocks noChangeAspect="1" noChangeArrowheads="1"/>
          </p:cNvPicPr>
          <p:nvPr/>
        </p:nvPicPr>
        <p:blipFill>
          <a:blip r:embed="rId2" cstate="print"/>
          <a:srcRect/>
          <a:stretch>
            <a:fillRect/>
          </a:stretch>
        </p:blipFill>
        <p:spPr bwMode="auto">
          <a:xfrm>
            <a:off x="1486000" y="3789040"/>
            <a:ext cx="6192688" cy="278817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p:txBody>
          <a:bodyPr>
            <a:normAutofit/>
          </a:bodyPr>
          <a:lstStyle/>
          <a:p>
            <a:r>
              <a:rPr lang="es-MX" sz="2400" b="1" u="sng" dirty="0"/>
              <a:t>Ostentoso:</a:t>
            </a:r>
            <a:r>
              <a:rPr lang="es-MX" sz="2400" b="1" dirty="0"/>
              <a:t> </a:t>
            </a:r>
            <a:r>
              <a:rPr lang="es-MX" sz="2400" dirty="0"/>
              <a:t>Le gusta el consumo de productos de gama alta y primera calidad. Suelen ser primeras marcas. Su compra suele ser irreflexiva y compra por impulso en muchos casos. Se da muchos lujos y se trata de un consumidor egocéntrico.</a:t>
            </a:r>
          </a:p>
        </p:txBody>
      </p:sp>
      <p:sp>
        <p:nvSpPr>
          <p:cNvPr id="5" name="4 Rectángulo"/>
          <p:cNvSpPr/>
          <p:nvPr/>
        </p:nvSpPr>
        <p:spPr>
          <a:xfrm>
            <a:off x="611560" y="548680"/>
            <a:ext cx="6614568" cy="523220"/>
          </a:xfrm>
          <a:prstGeom prst="rect">
            <a:avLst/>
          </a:prstGeom>
        </p:spPr>
        <p:txBody>
          <a:bodyPr wrap="none">
            <a:spAutoFit/>
          </a:bodyPr>
          <a:lstStyle/>
          <a:p>
            <a:r>
              <a:rPr lang="es-MX" sz="2800" b="1" u="sng" dirty="0"/>
              <a:t>Consumidores por su relación con el dinero</a:t>
            </a:r>
            <a:endParaRPr lang="es-MX" sz="2800" dirty="0"/>
          </a:p>
        </p:txBody>
      </p:sp>
      <p:pic>
        <p:nvPicPr>
          <p:cNvPr id="31746" name="Picture 2" descr="https://encrypted-tbn0.gstatic.com/images?q=tbn:ANd9GcTgterlkZjpSaW3z9JqeIvv4cMJ3bCVV4EyuDt5AwqYgWRvDQ6L">
            <a:hlinkClick r:id="rId2"/>
          </p:cNvPr>
          <p:cNvPicPr>
            <a:picLocks noChangeAspect="1" noChangeArrowheads="1"/>
          </p:cNvPicPr>
          <p:nvPr/>
        </p:nvPicPr>
        <p:blipFill>
          <a:blip r:embed="rId3" cstate="print"/>
          <a:srcRect/>
          <a:stretch>
            <a:fillRect/>
          </a:stretch>
        </p:blipFill>
        <p:spPr bwMode="auto">
          <a:xfrm>
            <a:off x="645880" y="3833649"/>
            <a:ext cx="3743325" cy="2708920"/>
          </a:xfrm>
          <a:prstGeom prst="rect">
            <a:avLst/>
          </a:prstGeom>
          <a:noFill/>
        </p:spPr>
      </p:pic>
      <p:pic>
        <p:nvPicPr>
          <p:cNvPr id="31748" name="Picture 4" descr="https://encrypted-tbn3.gstatic.com/images?q=tbn:ANd9GcRXEUSEh3BNLniUNm3Vji2guLMkfwWkJ9AGK5slQumPfWTERnm9cw">
            <a:hlinkClick r:id="rId4"/>
          </p:cNvPr>
          <p:cNvPicPr>
            <a:picLocks noChangeAspect="1" noChangeArrowheads="1"/>
          </p:cNvPicPr>
          <p:nvPr/>
        </p:nvPicPr>
        <p:blipFill>
          <a:blip r:embed="rId5" cstate="print"/>
          <a:srcRect/>
          <a:stretch>
            <a:fillRect/>
          </a:stretch>
        </p:blipFill>
        <p:spPr bwMode="auto">
          <a:xfrm>
            <a:off x="4211960" y="4149080"/>
            <a:ext cx="3240360" cy="248032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Contenido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52951796"/>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p:cNvSpPr>
            <a:spLocks noGrp="1"/>
          </p:cNvSpPr>
          <p:nvPr>
            <p:ph type="sldNum" sz="quarter" idx="12"/>
          </p:nvPr>
        </p:nvSpPr>
        <p:spPr/>
        <p:txBody>
          <a:bodyPr/>
          <a:lstStyle/>
          <a:p>
            <a:fld id="{043C88B6-E485-4629-A905-5B7DF589FD01}" type="slidenum">
              <a:rPr lang="es-MX" smtClean="0"/>
              <a:pPr/>
              <a:t>2</a:t>
            </a:fld>
            <a:endParaRPr lang="es-MX"/>
          </a:p>
        </p:txBody>
      </p:sp>
    </p:spTree>
    <p:extLst>
      <p:ext uri="{BB962C8B-B14F-4D97-AF65-F5344CB8AC3E}">
        <p14:creationId xmlns:p14="http://schemas.microsoft.com/office/powerpoint/2010/main" val="293826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692696"/>
            <a:ext cx="6048672" cy="1440160"/>
          </a:xfrm>
        </p:spPr>
        <p:txBody>
          <a:bodyPr>
            <a:noAutofit/>
          </a:bodyPr>
          <a:lstStyle/>
          <a:p>
            <a:r>
              <a:rPr lang="es-MX" sz="2400" b="1" u="sng" dirty="0"/>
              <a:t>Conformista:</a:t>
            </a:r>
            <a:r>
              <a:rPr lang="es-MX" sz="2400" b="1" dirty="0"/>
              <a:t> </a:t>
            </a:r>
            <a:r>
              <a:rPr lang="es-MX" sz="2400" dirty="0"/>
              <a:t>Trata de cuidar el dinero y de cubrir sus necesidades básica. No adquiere lujos ni se da caprichos.</a:t>
            </a:r>
          </a:p>
        </p:txBody>
      </p:sp>
      <p:pic>
        <p:nvPicPr>
          <p:cNvPr id="30726" name="Picture 6" descr="https://encrypted-tbn3.gstatic.com/images?q=tbn:ANd9GcSj_Vi8DXZZxDAOloV6oVt8gtesFWSmjBbTUytYblDQHHDgJgza">
            <a:hlinkClick r:id="rId2"/>
          </p:cNvPr>
          <p:cNvPicPr>
            <a:picLocks noChangeAspect="1" noChangeArrowheads="1"/>
          </p:cNvPicPr>
          <p:nvPr/>
        </p:nvPicPr>
        <p:blipFill>
          <a:blip r:embed="rId3" cstate="print"/>
          <a:srcRect/>
          <a:stretch>
            <a:fillRect/>
          </a:stretch>
        </p:blipFill>
        <p:spPr bwMode="auto">
          <a:xfrm>
            <a:off x="2843808" y="2924944"/>
            <a:ext cx="3672408" cy="367240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6912768" cy="2304256"/>
          </a:xfrm>
        </p:spPr>
        <p:txBody>
          <a:bodyPr>
            <a:normAutofit/>
          </a:bodyPr>
          <a:lstStyle/>
          <a:p>
            <a:pPr algn="just"/>
            <a:r>
              <a:rPr lang="es-MX" sz="2400" b="1" u="sng" dirty="0"/>
              <a:t>Ahorrativo:</a:t>
            </a:r>
            <a:r>
              <a:rPr lang="es-MX" sz="2400" b="1" dirty="0"/>
              <a:t> </a:t>
            </a:r>
            <a:r>
              <a:rPr lang="es-MX" sz="2400" dirty="0"/>
              <a:t>Es un consumidor que trata de conservar el dinero y sólo hacer las compras necesarias. Busca constantemente las ofertas y se asegura el consumo de los productos que necesita, sin excederse en la compra de los mismos.</a:t>
            </a:r>
          </a:p>
        </p:txBody>
      </p:sp>
      <p:pic>
        <p:nvPicPr>
          <p:cNvPr id="29700" name="Picture 4" descr="https://encrypted-tbn0.gstatic.com/images?q=tbn:ANd9GcRiG4-WhX_8maymDL0EBEHQgWO3bhnTNO4otTmvUiJREBKcGT-x">
            <a:hlinkClick r:id="rId2"/>
          </p:cNvPr>
          <p:cNvPicPr>
            <a:picLocks noChangeAspect="1" noChangeArrowheads="1"/>
          </p:cNvPicPr>
          <p:nvPr/>
        </p:nvPicPr>
        <p:blipFill>
          <a:blip r:embed="rId3" cstate="print"/>
          <a:srcRect/>
          <a:stretch>
            <a:fillRect/>
          </a:stretch>
        </p:blipFill>
        <p:spPr bwMode="auto">
          <a:xfrm>
            <a:off x="1835696" y="3114675"/>
            <a:ext cx="4991100" cy="374332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048261"/>
            <a:ext cx="6768752" cy="2088232"/>
          </a:xfrm>
        </p:spPr>
        <p:txBody>
          <a:bodyPr>
            <a:normAutofit/>
          </a:bodyPr>
          <a:lstStyle/>
          <a:p>
            <a:r>
              <a:rPr lang="es-MX" sz="2400" b="1" u="sng" dirty="0"/>
              <a:t>Afanado:</a:t>
            </a:r>
            <a:r>
              <a:rPr lang="es-MX" sz="2400" b="1" dirty="0"/>
              <a:t> </a:t>
            </a:r>
            <a:r>
              <a:rPr lang="es-MX" sz="2400" dirty="0"/>
              <a:t>Aquel consumidor a familiar que controla por medio del dinero, lo mueve y lo controla. El hecho de tenerlo le da poder.</a:t>
            </a:r>
          </a:p>
        </p:txBody>
      </p:sp>
      <p:pic>
        <p:nvPicPr>
          <p:cNvPr id="28676" name="Picture 4" descr="https://encrypted-tbn3.gstatic.com/images?q=tbn:ANd9GcSeS-e-JpCjZna18O-LqB_z-GIjZBELSDZaWQk5O2ki0hh3QxTlFQ">
            <a:hlinkClick r:id="rId2"/>
          </p:cNvPr>
          <p:cNvPicPr>
            <a:picLocks noChangeAspect="1" noChangeArrowheads="1"/>
          </p:cNvPicPr>
          <p:nvPr/>
        </p:nvPicPr>
        <p:blipFill>
          <a:blip r:embed="rId3" cstate="print"/>
          <a:srcRect/>
          <a:stretch>
            <a:fillRect/>
          </a:stretch>
        </p:blipFill>
        <p:spPr bwMode="auto">
          <a:xfrm>
            <a:off x="1835696" y="3140968"/>
            <a:ext cx="5112568" cy="352839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03848" y="836712"/>
            <a:ext cx="4752528" cy="2808312"/>
          </a:xfrm>
        </p:spPr>
        <p:txBody>
          <a:bodyPr>
            <a:normAutofit/>
          </a:bodyPr>
          <a:lstStyle/>
          <a:p>
            <a:r>
              <a:rPr lang="es-MX" sz="2400" b="1" u="sng" dirty="0"/>
              <a:t>Protector:</a:t>
            </a:r>
            <a:r>
              <a:rPr lang="es-MX" sz="2400" b="1" dirty="0"/>
              <a:t> </a:t>
            </a:r>
            <a:r>
              <a:rPr lang="es-MX" sz="2400" dirty="0"/>
              <a:t>Curioso tipo de consumidor que únicamente usa el dinero para adquirir aquello que ayude a proteger y auxiliar a los demás.</a:t>
            </a:r>
          </a:p>
        </p:txBody>
      </p:sp>
      <p:pic>
        <p:nvPicPr>
          <p:cNvPr id="27652" name="Picture 4" descr="Mamás sobre Protectoras"/>
          <p:cNvPicPr>
            <a:picLocks noChangeAspect="1" noChangeArrowheads="1"/>
          </p:cNvPicPr>
          <p:nvPr/>
        </p:nvPicPr>
        <p:blipFill>
          <a:blip r:embed="rId2" cstate="print"/>
          <a:srcRect/>
          <a:stretch>
            <a:fillRect/>
          </a:stretch>
        </p:blipFill>
        <p:spPr bwMode="auto">
          <a:xfrm>
            <a:off x="467544" y="3789040"/>
            <a:ext cx="3888432" cy="284866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457200" y="1609416"/>
            <a:ext cx="3466728" cy="4771912"/>
          </a:xfrm>
        </p:spPr>
        <p:txBody>
          <a:bodyPr>
            <a:normAutofit/>
          </a:bodyPr>
          <a:lstStyle/>
          <a:p>
            <a:pPr algn="just"/>
            <a:r>
              <a:rPr lang="es-MX" sz="2800" b="1" dirty="0"/>
              <a:t> </a:t>
            </a:r>
            <a:r>
              <a:rPr lang="es-MX" sz="2400" b="1" u="sng" dirty="0"/>
              <a:t>Cazador:</a:t>
            </a:r>
            <a:r>
              <a:rPr lang="es-MX" sz="2400" b="1" dirty="0"/>
              <a:t> </a:t>
            </a:r>
            <a:r>
              <a:rPr lang="es-MX" sz="2400" dirty="0"/>
              <a:t>Busca hacer crecer la cantidad de dinero que tiene por medio de acciones agresivas y arriesgadas como inversiones de alto riesgo, busca cosas que garanticen la plusvalía de su compra.</a:t>
            </a:r>
            <a:endParaRPr lang="es-MX" dirty="0"/>
          </a:p>
        </p:txBody>
      </p:sp>
      <p:pic>
        <p:nvPicPr>
          <p:cNvPr id="6148" name="Picture 4" descr="Resultado de imagen para consumidor cazad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060848"/>
            <a:ext cx="2857500" cy="2876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6020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92696"/>
            <a:ext cx="8229600" cy="1224136"/>
          </a:xfrm>
        </p:spPr>
        <p:txBody>
          <a:bodyPr>
            <a:normAutofit/>
          </a:bodyPr>
          <a:lstStyle/>
          <a:p>
            <a:r>
              <a:rPr lang="es-MX" sz="2400" b="1" u="sng" dirty="0"/>
              <a:t>Idealista:</a:t>
            </a:r>
            <a:r>
              <a:rPr lang="es-MX" sz="2400" b="1" dirty="0"/>
              <a:t> </a:t>
            </a:r>
            <a:r>
              <a:rPr lang="es-MX" sz="2400" dirty="0"/>
              <a:t>Se trata de un consumidor inmaterial que consume únicamente para mejorar su calidad de vida, sin pensar en nada más.</a:t>
            </a:r>
          </a:p>
        </p:txBody>
      </p:sp>
      <p:pic>
        <p:nvPicPr>
          <p:cNvPr id="26626" name="Picture 2" descr="https://encrypted-tbn2.gstatic.com/images?q=tbn:ANd9GcRwYHjMykicDYn002qmPA9gG3n17s5RBZEcflWcnSmx7Kk5774F">
            <a:hlinkClick r:id="rId2"/>
          </p:cNvPr>
          <p:cNvPicPr>
            <a:picLocks noChangeAspect="1" noChangeArrowheads="1"/>
          </p:cNvPicPr>
          <p:nvPr/>
        </p:nvPicPr>
        <p:blipFill>
          <a:blip r:embed="rId3" cstate="print"/>
          <a:srcRect/>
          <a:stretch>
            <a:fillRect/>
          </a:stretch>
        </p:blipFill>
        <p:spPr bwMode="auto">
          <a:xfrm>
            <a:off x="1475656" y="2132856"/>
            <a:ext cx="4824536" cy="3743325"/>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4774"/>
            <a:ext cx="7239000" cy="1143000"/>
          </a:xfrm>
        </p:spPr>
        <p:txBody>
          <a:bodyPr>
            <a:normAutofit/>
          </a:bodyPr>
          <a:lstStyle/>
          <a:p>
            <a:r>
              <a:rPr lang="es-MX" sz="2800" b="1" u="sng" dirty="0"/>
              <a:t>Consumidores por su comportamiento basado en alguna </a:t>
            </a:r>
            <a:r>
              <a:rPr lang="es-MX" sz="2800" b="1" u="sng" dirty="0" err="1"/>
              <a:t>psico</a:t>
            </a:r>
            <a:r>
              <a:rPr lang="es-MX" sz="2800" b="1" u="sng" dirty="0"/>
              <a:t>-dependencia</a:t>
            </a:r>
            <a:endParaRPr lang="es-MX" sz="2800" dirty="0"/>
          </a:p>
        </p:txBody>
      </p:sp>
      <p:sp>
        <p:nvSpPr>
          <p:cNvPr id="3" name="2 Marcador de contenido"/>
          <p:cNvSpPr>
            <a:spLocks noGrp="1"/>
          </p:cNvSpPr>
          <p:nvPr>
            <p:ph idx="1"/>
          </p:nvPr>
        </p:nvSpPr>
        <p:spPr>
          <a:xfrm>
            <a:off x="395537" y="1484784"/>
            <a:ext cx="7067550" cy="2808312"/>
          </a:xfrm>
        </p:spPr>
        <p:txBody>
          <a:bodyPr>
            <a:normAutofit/>
          </a:bodyPr>
          <a:lstStyle/>
          <a:p>
            <a:pPr algn="just"/>
            <a:r>
              <a:rPr lang="es-MX" sz="2400" b="1" u="sng" dirty="0" err="1"/>
              <a:t>Adultescente</a:t>
            </a:r>
            <a:r>
              <a:rPr lang="es-MX" sz="2400" b="1" u="sng" dirty="0"/>
              <a:t>:</a:t>
            </a:r>
            <a:r>
              <a:rPr lang="es-MX" sz="2400" b="1" dirty="0"/>
              <a:t> </a:t>
            </a:r>
            <a:r>
              <a:rPr lang="es-MX" sz="2400" dirty="0"/>
              <a:t>Se trata de personas adultas que poseen cierta independencia económica y se comportan como si fueran adolescentes. Tratan de aparentar encontrarse en esa etapa de la vida por medio de los patrones de consumo y compran productos que a primera vista no se corresponden con su edad.</a:t>
            </a:r>
          </a:p>
        </p:txBody>
      </p:sp>
      <p:pic>
        <p:nvPicPr>
          <p:cNvPr id="25602" name="Picture 2" descr="https://encrypted-tbn0.gstatic.com/images?q=tbn:ANd9GcSL6AXY2bmjQE3Mxrt5HJTiXlfmcP6a6qKMAMqhOEwVRMl6bLg5">
            <a:hlinkClick r:id="rId2"/>
          </p:cNvPr>
          <p:cNvPicPr>
            <a:picLocks noChangeAspect="1" noChangeArrowheads="1"/>
          </p:cNvPicPr>
          <p:nvPr/>
        </p:nvPicPr>
        <p:blipFill>
          <a:blip r:embed="rId3" cstate="print"/>
          <a:srcRect/>
          <a:stretch>
            <a:fillRect/>
          </a:stretch>
        </p:blipFill>
        <p:spPr bwMode="auto">
          <a:xfrm>
            <a:off x="1557586" y="4552950"/>
            <a:ext cx="5905500" cy="230505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6840760" cy="2664296"/>
          </a:xfrm>
        </p:spPr>
        <p:txBody>
          <a:bodyPr>
            <a:normAutofit/>
          </a:bodyPr>
          <a:lstStyle/>
          <a:p>
            <a:pPr algn="just"/>
            <a:r>
              <a:rPr lang="es-MX" sz="2400" b="1" u="sng" dirty="0" err="1"/>
              <a:t>Bobo`s</a:t>
            </a:r>
            <a:r>
              <a:rPr lang="es-MX" sz="2400" b="1" u="sng" dirty="0"/>
              <a:t>:</a:t>
            </a:r>
            <a:r>
              <a:rPr lang="es-MX" sz="2400" b="1" dirty="0"/>
              <a:t> </a:t>
            </a:r>
            <a:r>
              <a:rPr lang="es-MX" sz="2400" dirty="0"/>
              <a:t>Personas en edad madura que no siguen patrones de conducta establecidos. Consumen productos y servicios de mucho lujo y suelen presumir de ser rebeldes y llevar una vida Bohemia. Tienen ingresos altos. Su nombre viene de las palabras "</a:t>
            </a:r>
            <a:r>
              <a:rPr lang="es-MX" sz="2400" dirty="0" err="1"/>
              <a:t>Bourgeois</a:t>
            </a:r>
            <a:r>
              <a:rPr lang="es-MX" sz="2400" dirty="0"/>
              <a:t> &amp; </a:t>
            </a:r>
            <a:r>
              <a:rPr lang="es-MX" sz="2400" dirty="0" err="1"/>
              <a:t>Bohemian</a:t>
            </a:r>
            <a:r>
              <a:rPr lang="es-MX" sz="2400" dirty="0"/>
              <a:t>".</a:t>
            </a:r>
          </a:p>
        </p:txBody>
      </p:sp>
      <p:pic>
        <p:nvPicPr>
          <p:cNvPr id="24578" name="Picture 2" descr="https://encrypted-tbn3.gstatic.com/images?q=tbn:ANd9GcQtumQ8yLwEN7UO6ygqdlPKEDEVPjZGc2TTSDnnOsZPtI4L2ich7A">
            <a:hlinkClick r:id="rId2"/>
          </p:cNvPr>
          <p:cNvPicPr>
            <a:picLocks noChangeAspect="1" noChangeArrowheads="1"/>
          </p:cNvPicPr>
          <p:nvPr/>
        </p:nvPicPr>
        <p:blipFill>
          <a:blip r:embed="rId3" cstate="print"/>
          <a:srcRect/>
          <a:stretch>
            <a:fillRect/>
          </a:stretch>
        </p:blipFill>
        <p:spPr bwMode="auto">
          <a:xfrm>
            <a:off x="1547664" y="3501008"/>
            <a:ext cx="5619750" cy="2879229"/>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35696" y="1340768"/>
            <a:ext cx="2952328" cy="4752528"/>
          </a:xfrm>
        </p:spPr>
        <p:txBody>
          <a:bodyPr>
            <a:normAutofit/>
          </a:bodyPr>
          <a:lstStyle/>
          <a:p>
            <a:pPr algn="just"/>
            <a:r>
              <a:rPr lang="es-MX" sz="2400" b="1" u="sng" dirty="0" err="1"/>
              <a:t>Dinks</a:t>
            </a:r>
            <a:r>
              <a:rPr lang="es-MX" sz="2400" b="1" u="sng" dirty="0"/>
              <a:t>:</a:t>
            </a:r>
            <a:r>
              <a:rPr lang="es-MX" sz="2400" b="1" dirty="0"/>
              <a:t> </a:t>
            </a:r>
            <a:r>
              <a:rPr lang="es-MX" sz="2400" dirty="0"/>
              <a:t>Se trata de parejas en las que ambos trabajan, disponen de ingresos medios-altos y no tienen hijos. Este nombre viene del inglés "</a:t>
            </a:r>
            <a:r>
              <a:rPr lang="es-MX" sz="2400" dirty="0" err="1"/>
              <a:t>Double</a:t>
            </a:r>
            <a:r>
              <a:rPr lang="es-MX" sz="2400" dirty="0"/>
              <a:t> </a:t>
            </a:r>
            <a:r>
              <a:rPr lang="es-MX" sz="2400" dirty="0" err="1"/>
              <a:t>Income</a:t>
            </a:r>
            <a:r>
              <a:rPr lang="es-MX" sz="2400" dirty="0"/>
              <a:t>/No </a:t>
            </a:r>
            <a:r>
              <a:rPr lang="es-MX" sz="2400" dirty="0" err="1"/>
              <a:t>kids</a:t>
            </a:r>
            <a:r>
              <a:rPr lang="es-MX" sz="2400" dirty="0"/>
              <a:t>"</a:t>
            </a:r>
          </a:p>
        </p:txBody>
      </p:sp>
      <p:pic>
        <p:nvPicPr>
          <p:cNvPr id="6" name="Picture 2" descr="http://stilo.es/wp-content/uploads/2007/07/movil-pareja-cap.jpg"/>
          <p:cNvPicPr>
            <a:picLocks noChangeAspect="1" noChangeArrowheads="1"/>
          </p:cNvPicPr>
          <p:nvPr/>
        </p:nvPicPr>
        <p:blipFill>
          <a:blip r:embed="rId2" cstate="print"/>
          <a:srcRect/>
          <a:stretch>
            <a:fillRect/>
          </a:stretch>
        </p:blipFill>
        <p:spPr bwMode="auto">
          <a:xfrm>
            <a:off x="5148064" y="1916832"/>
            <a:ext cx="2880320" cy="302433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139952" y="1391606"/>
            <a:ext cx="2880320" cy="4341650"/>
          </a:xfrm>
        </p:spPr>
        <p:txBody>
          <a:bodyPr>
            <a:normAutofit/>
          </a:bodyPr>
          <a:lstStyle/>
          <a:p>
            <a:pPr algn="just"/>
            <a:r>
              <a:rPr lang="es-MX" sz="2400" b="1" u="sng" dirty="0" err="1"/>
              <a:t>Dins</a:t>
            </a:r>
            <a:r>
              <a:rPr lang="es-MX" sz="2400" b="1" u="sng" dirty="0"/>
              <a:t>:</a:t>
            </a:r>
            <a:r>
              <a:rPr lang="es-MX" sz="2400" b="1" dirty="0"/>
              <a:t> </a:t>
            </a:r>
            <a:r>
              <a:rPr lang="es-MX" sz="2400" dirty="0"/>
              <a:t>Parejas que ambos trabajan y tienen ingresos pero deciden no tener actividad sexual, común en ciertas religiones, el ímpetu es canalizado a otro tipo de consumo.</a:t>
            </a:r>
          </a:p>
        </p:txBody>
      </p:sp>
      <p:pic>
        <p:nvPicPr>
          <p:cNvPr id="22534" name="Picture 6" descr="http://4.bp.blogspot.com/-gw3C6-HpOpQ/ToIvkXS2kpI/AAAAAAAAAII/fXyl8ekbiDw/s400/4245177-feliz-joven-pareja-que-navega-en-internet-ordenador-port-til-en-casa-sonriendo.jpg"/>
          <p:cNvPicPr>
            <a:picLocks noChangeAspect="1" noChangeArrowheads="1"/>
          </p:cNvPicPr>
          <p:nvPr/>
        </p:nvPicPr>
        <p:blipFill>
          <a:blip r:embed="rId2" cstate="print"/>
          <a:srcRect/>
          <a:stretch>
            <a:fillRect/>
          </a:stretch>
        </p:blipFill>
        <p:spPr bwMode="auto">
          <a:xfrm>
            <a:off x="1331640" y="1596611"/>
            <a:ext cx="2304256" cy="393163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99592" y="1052736"/>
            <a:ext cx="6984776" cy="3416320"/>
          </a:xfrm>
          <a:prstGeom prst="rect">
            <a:avLst/>
          </a:prstGeom>
        </p:spPr>
        <p:txBody>
          <a:bodyPr wrap="square">
            <a:spAutoFit/>
          </a:bodyPr>
          <a:lstStyle/>
          <a:p>
            <a:pPr algn="just"/>
            <a:r>
              <a:rPr lang="es-MX" sz="2400" dirty="0"/>
              <a:t>La sociedad actual nos ofrece una amplia variedad de consumidores, cada uno con sus ventajas e inconvenientes y con sus propias características que decide el acto de la compra o el consumo condicionado por diferentes factores, sobre los cuales el marketing podrá influir en determinados casos, pero en los que, en otros, no podrá hacer uso de sus técnicas o herramientas para influenciar la compra del producto de una determinada marca.</a:t>
            </a:r>
          </a:p>
        </p:txBody>
      </p:sp>
      <p:pic>
        <p:nvPicPr>
          <p:cNvPr id="1026" name="Picture 2" descr="Resultado de imagen para clasificacion del consumid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5445224"/>
            <a:ext cx="5000625" cy="11835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35596" y="332656"/>
            <a:ext cx="6552728" cy="3240360"/>
          </a:xfrm>
        </p:spPr>
        <p:txBody>
          <a:bodyPr>
            <a:normAutofit lnSpcReduction="10000"/>
          </a:bodyPr>
          <a:lstStyle/>
          <a:p>
            <a:pPr algn="just"/>
            <a:r>
              <a:rPr lang="es-MX" sz="2400" dirty="0"/>
              <a:t> </a:t>
            </a:r>
            <a:r>
              <a:rPr lang="es-MX" sz="2400" b="1" u="sng" dirty="0" err="1"/>
              <a:t>Duppie</a:t>
            </a:r>
            <a:r>
              <a:rPr lang="es-MX" sz="2400" b="1" u="sng" dirty="0"/>
              <a:t>:</a:t>
            </a:r>
            <a:r>
              <a:rPr lang="es-MX" sz="2400" b="1" dirty="0"/>
              <a:t> </a:t>
            </a:r>
            <a:r>
              <a:rPr lang="es-MX" sz="2400" dirty="0"/>
              <a:t>Es aquel consumidor que en el pasado tuvo un trabajo de alto nivel y bien remunerado, pero que actualmente desempeña una actividad de menor responsabilidades y menores ingresos. Se trata de un grupo que no ha superado el hecho de perder prestigio. Su nombre viene de "</a:t>
            </a:r>
            <a:r>
              <a:rPr lang="es-MX" sz="2400" dirty="0" err="1"/>
              <a:t>Depressed</a:t>
            </a:r>
            <a:r>
              <a:rPr lang="es-MX" sz="2400" dirty="0"/>
              <a:t> </a:t>
            </a:r>
            <a:r>
              <a:rPr lang="es-MX" sz="2400" dirty="0" err="1"/>
              <a:t>Urban</a:t>
            </a:r>
            <a:r>
              <a:rPr lang="es-MX" sz="2400" dirty="0"/>
              <a:t> </a:t>
            </a:r>
            <a:r>
              <a:rPr lang="es-MX" sz="2400" dirty="0" err="1"/>
              <a:t>People</a:t>
            </a:r>
            <a:r>
              <a:rPr lang="es-MX" sz="2400" dirty="0"/>
              <a:t>/</a:t>
            </a:r>
            <a:r>
              <a:rPr lang="es-MX" sz="2400" dirty="0" err="1"/>
              <a:t>Depressed</a:t>
            </a:r>
            <a:r>
              <a:rPr lang="es-MX" sz="2400" dirty="0"/>
              <a:t> Yuppie"</a:t>
            </a:r>
          </a:p>
        </p:txBody>
      </p:sp>
      <p:pic>
        <p:nvPicPr>
          <p:cNvPr id="21506" name="Picture 2" descr="https://encrypted-tbn1.gstatic.com/images?q=tbn:ANd9GcTiG0nCzTg-cNr2cH9V2RBd8_sfbQa1ZJ4SX9WwDtR_29yPjApk">
            <a:hlinkClick r:id="rId2"/>
          </p:cNvPr>
          <p:cNvPicPr>
            <a:picLocks noChangeAspect="1" noChangeArrowheads="1"/>
          </p:cNvPicPr>
          <p:nvPr/>
        </p:nvPicPr>
        <p:blipFill>
          <a:blip r:embed="rId3" cstate="print"/>
          <a:srcRect/>
          <a:stretch>
            <a:fillRect/>
          </a:stretch>
        </p:blipFill>
        <p:spPr bwMode="auto">
          <a:xfrm>
            <a:off x="2843808" y="3573016"/>
            <a:ext cx="2736304" cy="3140968"/>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3212976"/>
            <a:ext cx="5616624" cy="2260848"/>
          </a:xfrm>
        </p:spPr>
        <p:txBody>
          <a:bodyPr>
            <a:normAutofit/>
          </a:bodyPr>
          <a:lstStyle/>
          <a:p>
            <a:pPr algn="just"/>
            <a:r>
              <a:rPr lang="es-MX" sz="2400" b="1" u="sng" dirty="0" err="1"/>
              <a:t>Geek</a:t>
            </a:r>
            <a:r>
              <a:rPr lang="es-MX" sz="2400" b="1" u="sng" dirty="0"/>
              <a:t> o </a:t>
            </a:r>
            <a:r>
              <a:rPr lang="es-MX" sz="2400" b="1" u="sng" dirty="0" err="1"/>
              <a:t>Tekkies</a:t>
            </a:r>
            <a:r>
              <a:rPr lang="es-MX" sz="2400" b="1" u="sng" dirty="0"/>
              <a:t>:</a:t>
            </a:r>
            <a:r>
              <a:rPr lang="es-MX" sz="2400" b="1" dirty="0"/>
              <a:t> </a:t>
            </a:r>
            <a:r>
              <a:rPr lang="es-MX" sz="2400" dirty="0"/>
              <a:t>son los tecno-adictos, hacen todo por tener lo más último en tecnología de todas las áreas, caracterizándose por el consumo compulsivo.</a:t>
            </a:r>
          </a:p>
        </p:txBody>
      </p:sp>
      <p:pic>
        <p:nvPicPr>
          <p:cNvPr id="20486" name="Picture 6" descr="http://cuidatusaludcondiane.com/wordpress/wp-content/uploads/2012/11/TecnoAdicto.jpg">
            <a:hlinkClick r:id="rId2"/>
          </p:cNvPr>
          <p:cNvPicPr>
            <a:picLocks noChangeAspect="1" noChangeArrowheads="1"/>
          </p:cNvPicPr>
          <p:nvPr/>
        </p:nvPicPr>
        <p:blipFill>
          <a:blip r:embed="rId3" cstate="print"/>
          <a:srcRect/>
          <a:stretch>
            <a:fillRect/>
          </a:stretch>
        </p:blipFill>
        <p:spPr bwMode="auto">
          <a:xfrm>
            <a:off x="2915770" y="548680"/>
            <a:ext cx="2448364" cy="215456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457200" y="2708920"/>
            <a:ext cx="7239000" cy="2016223"/>
          </a:xfrm>
        </p:spPr>
        <p:txBody>
          <a:bodyPr/>
          <a:lstStyle/>
          <a:p>
            <a:pPr algn="just"/>
            <a:r>
              <a:rPr lang="es-MX" sz="2800" b="1" u="sng" dirty="0" err="1"/>
              <a:t>Grinch</a:t>
            </a:r>
            <a:r>
              <a:rPr lang="es-MX" sz="2800" b="1" u="sng" dirty="0"/>
              <a:t>:</a:t>
            </a:r>
            <a:r>
              <a:rPr lang="es-MX" sz="2800" b="1" dirty="0"/>
              <a:t> </a:t>
            </a:r>
            <a:r>
              <a:rPr lang="es-MX" sz="2800" dirty="0"/>
              <a:t>Son aquellos consumidores que siempre resaltan la parte negativa del consumo, de las marcas y de los productos.</a:t>
            </a:r>
          </a:p>
          <a:p>
            <a:pPr algn="just"/>
            <a:endParaRPr lang="es-MX" dirty="0"/>
          </a:p>
        </p:txBody>
      </p:sp>
      <p:pic>
        <p:nvPicPr>
          <p:cNvPr id="7170" name="Picture 2" descr="Resultado de imagen para consumidor grinch">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725143"/>
            <a:ext cx="2381250" cy="190755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sultado de imagen para consumidor grinch">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950" y="628639"/>
            <a:ext cx="6667500" cy="1668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440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6912768" cy="1180728"/>
          </a:xfrm>
        </p:spPr>
        <p:txBody>
          <a:bodyPr>
            <a:normAutofit fontScale="92500"/>
          </a:bodyPr>
          <a:lstStyle/>
          <a:p>
            <a:pPr algn="just"/>
            <a:r>
              <a:rPr lang="es-MX" sz="2400" dirty="0"/>
              <a:t> </a:t>
            </a:r>
            <a:r>
              <a:rPr lang="es-MX" sz="2400" b="1" u="sng" dirty="0" err="1"/>
              <a:t>Kidult</a:t>
            </a:r>
            <a:r>
              <a:rPr lang="es-MX" sz="2400" b="1" u="sng" dirty="0"/>
              <a:t>:</a:t>
            </a:r>
            <a:r>
              <a:rPr lang="es-MX" sz="2400" b="1" dirty="0"/>
              <a:t> </a:t>
            </a:r>
            <a:r>
              <a:rPr lang="es-MX" sz="2400" dirty="0"/>
              <a:t>Se trata de adultos con gustos de niños, compran juguetes, adornos infantiles y productos destinados principalmente al público infantil.</a:t>
            </a:r>
          </a:p>
        </p:txBody>
      </p:sp>
      <p:pic>
        <p:nvPicPr>
          <p:cNvPr id="19458" name="Picture 2" descr="https://encrypted-tbn2.gstatic.com/images?q=tbn:ANd9GcQ8rg0vL3hYuc4RskX54TlMQDpwEGZKO1D19yQjGDpzXj36GNstpw">
            <a:hlinkClick r:id="rId2"/>
          </p:cNvPr>
          <p:cNvPicPr>
            <a:picLocks noChangeAspect="1" noChangeArrowheads="1"/>
          </p:cNvPicPr>
          <p:nvPr/>
        </p:nvPicPr>
        <p:blipFill>
          <a:blip r:embed="rId3" cstate="print"/>
          <a:srcRect/>
          <a:stretch>
            <a:fillRect/>
          </a:stretch>
        </p:blipFill>
        <p:spPr bwMode="auto">
          <a:xfrm>
            <a:off x="1475656" y="2636912"/>
            <a:ext cx="5544616" cy="338946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4221088"/>
            <a:ext cx="6768752" cy="1800200"/>
          </a:xfrm>
        </p:spPr>
        <p:txBody>
          <a:bodyPr>
            <a:normAutofit/>
          </a:bodyPr>
          <a:lstStyle/>
          <a:p>
            <a:pPr algn="just"/>
            <a:r>
              <a:rPr lang="es-MX" sz="2400" b="1" u="sng" dirty="0" err="1"/>
              <a:t>Kipper</a:t>
            </a:r>
            <a:r>
              <a:rPr lang="es-MX" sz="2400" b="1" u="sng" dirty="0"/>
              <a:t>:</a:t>
            </a:r>
            <a:r>
              <a:rPr lang="es-MX" sz="2400" b="1" dirty="0"/>
              <a:t> </a:t>
            </a:r>
            <a:r>
              <a:rPr lang="es-MX" sz="2400" dirty="0"/>
              <a:t>Son los adultos sin independencia económica, su característica principal es que viven con sus padres y del dinero que ellos le pasan, lo que condiciona su consumo.</a:t>
            </a:r>
          </a:p>
        </p:txBody>
      </p:sp>
      <p:pic>
        <p:nvPicPr>
          <p:cNvPr id="18434" name="Picture 2" descr="https://encrypted-tbn0.gstatic.com/images?q=tbn:ANd9GcSEW-zjofDM4slDY89HCEm8zoUycja-YIq-cslcEhKfgXuNiAGPXw">
            <a:hlinkClick r:id="rId2"/>
          </p:cNvPr>
          <p:cNvPicPr>
            <a:picLocks noChangeAspect="1" noChangeArrowheads="1"/>
          </p:cNvPicPr>
          <p:nvPr/>
        </p:nvPicPr>
        <p:blipFill>
          <a:blip r:embed="rId3" cstate="print"/>
          <a:srcRect/>
          <a:stretch>
            <a:fillRect/>
          </a:stretch>
        </p:blipFill>
        <p:spPr bwMode="auto">
          <a:xfrm>
            <a:off x="1835696" y="908720"/>
            <a:ext cx="4608512" cy="2664296"/>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3312368" cy="5772164"/>
          </a:xfrm>
        </p:spPr>
        <p:txBody>
          <a:bodyPr>
            <a:normAutofit lnSpcReduction="10000"/>
          </a:bodyPr>
          <a:lstStyle/>
          <a:p>
            <a:pPr algn="just"/>
            <a:r>
              <a:rPr lang="es-MX" sz="2400" b="1" u="sng" dirty="0"/>
              <a:t>Metrosexual:</a:t>
            </a:r>
            <a:r>
              <a:rPr lang="es-MX" sz="2400" b="1" dirty="0"/>
              <a:t> </a:t>
            </a:r>
            <a:r>
              <a:rPr lang="es-MX" sz="2400" dirty="0"/>
              <a:t>Bien conocidos por todos, es un hombre que cuida su apariencia física al igual que lo hace una mujer, compra cosméticos masculinos y cuida especialmente su estilismo. Suelen consumir productos de primeras marcas y no escatiman en gastos para productos del cuidado personal.</a:t>
            </a:r>
          </a:p>
        </p:txBody>
      </p:sp>
      <p:pic>
        <p:nvPicPr>
          <p:cNvPr id="17412" name="Picture 4" descr="http://2.bp.blogspot.com/--opGkmCZCKA/T7G1y9Wv2HI/AAAAAAAAAOo/vN5Yw2gnXU8/s200/hombre_metrosexual_2.jpg">
            <a:hlinkClick r:id="rId2"/>
          </p:cNvPr>
          <p:cNvPicPr>
            <a:picLocks noChangeAspect="1" noChangeArrowheads="1"/>
          </p:cNvPicPr>
          <p:nvPr/>
        </p:nvPicPr>
        <p:blipFill>
          <a:blip r:embed="rId3" cstate="print"/>
          <a:srcRect/>
          <a:stretch>
            <a:fillRect/>
          </a:stretch>
        </p:blipFill>
        <p:spPr bwMode="auto">
          <a:xfrm>
            <a:off x="4716016" y="1340768"/>
            <a:ext cx="2880320" cy="3611924"/>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0" y="1185907"/>
            <a:ext cx="2808312" cy="4320480"/>
          </a:xfrm>
        </p:spPr>
        <p:txBody>
          <a:bodyPr>
            <a:normAutofit/>
          </a:bodyPr>
          <a:lstStyle/>
          <a:p>
            <a:pPr algn="just"/>
            <a:r>
              <a:rPr lang="es-MX" sz="2400" dirty="0"/>
              <a:t> </a:t>
            </a:r>
            <a:r>
              <a:rPr lang="es-MX" sz="2400" b="1" u="sng" dirty="0"/>
              <a:t>Mujer Alfa:</a:t>
            </a:r>
            <a:r>
              <a:rPr lang="es-MX" sz="2400" b="1" dirty="0"/>
              <a:t> </a:t>
            </a:r>
            <a:r>
              <a:rPr lang="es-MX" sz="2400" dirty="0"/>
              <a:t>Es la mujer que trabaja y su puesto e ingreso son superiores al de su pareja, tomando ella misma las decisiones de consumo.</a:t>
            </a:r>
          </a:p>
        </p:txBody>
      </p:sp>
      <p:pic>
        <p:nvPicPr>
          <p:cNvPr id="16386" name="Picture 2" descr="https://encrypted-tbn2.gstatic.com/images?q=tbn:ANd9GcQMbBSKz0KLFvmK-TT6kq0SohegkpajXPv3K9BjWEB27TPOfxuw0Q">
            <a:hlinkClick r:id="rId2"/>
          </p:cNvPr>
          <p:cNvPicPr>
            <a:picLocks noChangeAspect="1" noChangeArrowheads="1"/>
          </p:cNvPicPr>
          <p:nvPr/>
        </p:nvPicPr>
        <p:blipFill>
          <a:blip r:embed="rId3" cstate="print"/>
          <a:srcRect/>
          <a:stretch>
            <a:fillRect/>
          </a:stretch>
        </p:blipFill>
        <p:spPr bwMode="auto">
          <a:xfrm>
            <a:off x="1115616" y="1268760"/>
            <a:ext cx="2808312" cy="379716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692696"/>
            <a:ext cx="6840760" cy="3024336"/>
          </a:xfrm>
        </p:spPr>
        <p:txBody>
          <a:bodyPr>
            <a:normAutofit/>
          </a:bodyPr>
          <a:lstStyle/>
          <a:p>
            <a:pPr algn="just"/>
            <a:r>
              <a:rPr lang="es-MX" sz="2400" dirty="0"/>
              <a:t> </a:t>
            </a:r>
            <a:r>
              <a:rPr lang="es-MX" sz="2400" b="1" u="sng" dirty="0" err="1"/>
              <a:t>Prosumer</a:t>
            </a:r>
            <a:r>
              <a:rPr lang="es-MX" sz="2400" b="1" u="sng" dirty="0"/>
              <a:t>:</a:t>
            </a:r>
            <a:r>
              <a:rPr lang="es-MX" sz="2400" b="1" dirty="0"/>
              <a:t> </a:t>
            </a:r>
            <a:r>
              <a:rPr lang="es-MX" sz="2400" dirty="0"/>
              <a:t>Son aquellos consumidores fanáticos de la tecnología. Adquieren siempre lo último de lo último y suelen ser los primero en disponer todos los adelantos tecnológicos en una rama del consumo. Aunque las manejan como si fueran especialistas, sólo se trata de un hobby para ellos.</a:t>
            </a:r>
          </a:p>
        </p:txBody>
      </p:sp>
      <p:pic>
        <p:nvPicPr>
          <p:cNvPr id="8194" name="Picture 2" descr="Resultado de imagen para consumidor iphone">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4140655"/>
            <a:ext cx="2304256" cy="191801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Resultado de imagen para consumidor ps4">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4156323"/>
            <a:ext cx="3236342" cy="19023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6552728" cy="2304256"/>
          </a:xfrm>
        </p:spPr>
        <p:txBody>
          <a:bodyPr>
            <a:normAutofit/>
          </a:bodyPr>
          <a:lstStyle/>
          <a:p>
            <a:pPr algn="just"/>
            <a:r>
              <a:rPr lang="es-MX" sz="2400" b="1" u="sng" dirty="0" err="1"/>
              <a:t>Senior</a:t>
            </a:r>
            <a:r>
              <a:rPr lang="es-MX" sz="2400" b="1" u="sng" dirty="0"/>
              <a:t> </a:t>
            </a:r>
            <a:r>
              <a:rPr lang="es-MX" sz="2400" b="1" u="sng" dirty="0" err="1"/>
              <a:t>Gold</a:t>
            </a:r>
            <a:r>
              <a:rPr lang="es-MX" sz="2400" u="sng" dirty="0"/>
              <a:t>:</a:t>
            </a:r>
            <a:r>
              <a:rPr lang="es-MX" sz="2400" dirty="0"/>
              <a:t> Son jubilados que sin la necesidad de tener hijos que mantener se dan los lujos que antes no pudieron. En muchas ocasiones tienen un comportamiento de adolescentes.</a:t>
            </a:r>
          </a:p>
        </p:txBody>
      </p:sp>
      <p:pic>
        <p:nvPicPr>
          <p:cNvPr id="14340" name="Picture 4" descr="https://encrypted-tbn2.gstatic.com/images?q=tbn:ANd9GcS3QEfanhAsFByBsvaGsDebfK1vBrOzcgyXQOnbYOs395bTZfoL7Q">
            <a:hlinkClick r:id="rId2"/>
          </p:cNvPr>
          <p:cNvPicPr>
            <a:picLocks noChangeAspect="1" noChangeArrowheads="1"/>
          </p:cNvPicPr>
          <p:nvPr/>
        </p:nvPicPr>
        <p:blipFill>
          <a:blip r:embed="rId3" cstate="print"/>
          <a:srcRect/>
          <a:stretch>
            <a:fillRect/>
          </a:stretch>
        </p:blipFill>
        <p:spPr bwMode="auto">
          <a:xfrm>
            <a:off x="2339752" y="3501008"/>
            <a:ext cx="3672408" cy="2767299"/>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60476" y="548680"/>
            <a:ext cx="6408712" cy="2880320"/>
          </a:xfrm>
        </p:spPr>
        <p:txBody>
          <a:bodyPr>
            <a:normAutofit/>
          </a:bodyPr>
          <a:lstStyle/>
          <a:p>
            <a:pPr algn="just"/>
            <a:r>
              <a:rPr lang="es-MX" sz="2800" b="1" u="sng" dirty="0"/>
              <a:t>Single &amp; </a:t>
            </a:r>
            <a:r>
              <a:rPr lang="es-MX" sz="2800" b="1" u="sng" dirty="0" err="1"/>
              <a:t>op</a:t>
            </a:r>
            <a:r>
              <a:rPr lang="es-MX" sz="2800" b="1" u="sng" dirty="0"/>
              <a:t>:</a:t>
            </a:r>
            <a:r>
              <a:rPr lang="es-MX" sz="2800" b="1" dirty="0"/>
              <a:t> </a:t>
            </a:r>
            <a:r>
              <a:rPr lang="es-MX" sz="2800" dirty="0"/>
              <a:t>Son los adultos solteros, divorciados o viudos que viven acompañados de uno o más hijos, teniendo prioridad los hijos en sus patrones de consumo.</a:t>
            </a:r>
          </a:p>
        </p:txBody>
      </p:sp>
      <p:pic>
        <p:nvPicPr>
          <p:cNvPr id="13314" name="Picture 2" descr="https://encrypted-tbn0.gstatic.com/images?q=tbn:ANd9GcQWoJzLijRMABxrGpyAonaA0dmTvQVqtEKOSf27nB7JD2xG9rfbbw">
            <a:hlinkClick r:id="rId2"/>
          </p:cNvPr>
          <p:cNvPicPr>
            <a:picLocks noChangeAspect="1" noChangeArrowheads="1"/>
          </p:cNvPicPr>
          <p:nvPr/>
        </p:nvPicPr>
        <p:blipFill>
          <a:blip r:embed="rId3" cstate="print"/>
          <a:srcRect/>
          <a:stretch>
            <a:fillRect/>
          </a:stretch>
        </p:blipFill>
        <p:spPr bwMode="auto">
          <a:xfrm>
            <a:off x="1763688" y="3717032"/>
            <a:ext cx="5905500" cy="24845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1268760"/>
            <a:ext cx="6912768" cy="2369880"/>
          </a:xfrm>
          <a:prstGeom prst="rect">
            <a:avLst/>
          </a:prstGeom>
        </p:spPr>
        <p:txBody>
          <a:bodyPr wrap="square">
            <a:spAutoFit/>
          </a:bodyPr>
          <a:lstStyle/>
          <a:p>
            <a:pPr algn="just"/>
            <a:r>
              <a:rPr lang="es-MX" sz="2800" b="1" dirty="0"/>
              <a:t>Consumidor</a:t>
            </a:r>
          </a:p>
          <a:p>
            <a:pPr algn="just"/>
            <a:endParaRPr lang="es-MX" sz="2400" dirty="0"/>
          </a:p>
          <a:p>
            <a:pPr algn="just"/>
            <a:r>
              <a:rPr lang="es-MX" sz="2400" dirty="0"/>
              <a:t>Se entiende por consumidor , como lo define el Diccionario de la Real Academia Española, a una “persona que compra productos de consumo”. (Real Academia Española, 1992, p. 1220)</a:t>
            </a:r>
          </a:p>
        </p:txBody>
      </p:sp>
      <p:pic>
        <p:nvPicPr>
          <p:cNvPr id="2050" name="Picture 2" descr="Resultado de imagen para clasificacion del consumid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005064"/>
            <a:ext cx="4121572" cy="20805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981726"/>
            <a:ext cx="6480720" cy="3096344"/>
          </a:xfrm>
        </p:spPr>
        <p:txBody>
          <a:bodyPr>
            <a:normAutofit/>
          </a:bodyPr>
          <a:lstStyle/>
          <a:p>
            <a:pPr algn="just"/>
            <a:r>
              <a:rPr lang="es-MX" sz="2400" b="1" u="sng" dirty="0" err="1"/>
              <a:t>Spoiled</a:t>
            </a:r>
            <a:r>
              <a:rPr lang="es-MX" sz="2400" b="1" u="sng" dirty="0"/>
              <a:t> </a:t>
            </a:r>
            <a:r>
              <a:rPr lang="es-MX" sz="2400" b="1" u="sng" dirty="0" err="1"/>
              <a:t>Beatch</a:t>
            </a:r>
            <a:r>
              <a:rPr lang="es-MX" sz="2400" b="1" u="sng" dirty="0"/>
              <a:t>:</a:t>
            </a:r>
            <a:r>
              <a:rPr lang="es-MX" sz="2400" b="1" dirty="0"/>
              <a:t> </a:t>
            </a:r>
            <a:r>
              <a:rPr lang="es-MX" sz="2400" dirty="0"/>
              <a:t>Son las mujeres que nunca han trabajado ni piensan hacerlo. Suelen ser mujeres que en su infancia eran niñas consentidas por sus padres y esperan que su pareja lo siga haciendo, gastando más de lo que pueden y viviendo por encima de sus posibilidades.</a:t>
            </a:r>
          </a:p>
        </p:txBody>
      </p:sp>
      <p:pic>
        <p:nvPicPr>
          <p:cNvPr id="9218" name="Picture 2" descr="Resultado de imagen para les compran todo los padr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662" y="4078070"/>
            <a:ext cx="5962650" cy="25192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3240360" cy="5112568"/>
          </a:xfrm>
        </p:spPr>
        <p:txBody>
          <a:bodyPr>
            <a:normAutofit/>
          </a:bodyPr>
          <a:lstStyle/>
          <a:p>
            <a:pPr algn="just"/>
            <a:r>
              <a:rPr lang="es-MX" sz="2400" b="1" u="sng" dirty="0" err="1"/>
              <a:t>Yugs</a:t>
            </a:r>
            <a:r>
              <a:rPr lang="es-MX" sz="2400" b="1" u="sng" dirty="0"/>
              <a:t>:</a:t>
            </a:r>
            <a:r>
              <a:rPr lang="es-MX" sz="2400" b="1" dirty="0"/>
              <a:t> </a:t>
            </a:r>
            <a:r>
              <a:rPr lang="es-MX" sz="2400" dirty="0"/>
              <a:t>Suelen ser consumidores que rozan la edad de treinta años y que apenas tienen "vida social" debido a que pasan mucho tiempo con los videojuegos o internet. Su manera de consumir se adapta a este estilo de vida.</a:t>
            </a:r>
          </a:p>
        </p:txBody>
      </p:sp>
      <p:pic>
        <p:nvPicPr>
          <p:cNvPr id="11268" name="Picture 4" descr="noticias main image">
            <a:hlinkClick r:id="rId2"/>
          </p:cNvPr>
          <p:cNvPicPr>
            <a:picLocks noChangeAspect="1" noChangeArrowheads="1"/>
          </p:cNvPicPr>
          <p:nvPr/>
        </p:nvPicPr>
        <p:blipFill>
          <a:blip r:embed="rId3" cstate="print"/>
          <a:srcRect/>
          <a:stretch>
            <a:fillRect/>
          </a:stretch>
        </p:blipFill>
        <p:spPr bwMode="auto">
          <a:xfrm>
            <a:off x="4788024" y="1114923"/>
            <a:ext cx="2880320" cy="4844177"/>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bibliografia</a:t>
            </a:r>
            <a:endParaRPr lang="es-MX" dirty="0"/>
          </a:p>
        </p:txBody>
      </p:sp>
      <p:sp>
        <p:nvSpPr>
          <p:cNvPr id="5" name="Marcador de contenido 4"/>
          <p:cNvSpPr>
            <a:spLocks noGrp="1"/>
          </p:cNvSpPr>
          <p:nvPr>
            <p:ph idx="1"/>
          </p:nvPr>
        </p:nvSpPr>
        <p:spPr/>
        <p:txBody>
          <a:bodyPr/>
          <a:lstStyle/>
          <a:p>
            <a:r>
              <a:rPr lang="en-US" dirty="0" err="1"/>
              <a:t>Mercadotecnia</a:t>
            </a:r>
            <a:r>
              <a:rPr lang="en-US" dirty="0"/>
              <a:t>, Laura Fischer, Jorge </a:t>
            </a:r>
            <a:r>
              <a:rPr lang="en-US" dirty="0" err="1"/>
              <a:t>Espejo</a:t>
            </a:r>
            <a:r>
              <a:rPr lang="en-US" dirty="0"/>
              <a:t>, </a:t>
            </a:r>
            <a:r>
              <a:rPr lang="es-ES" dirty="0"/>
              <a:t>Mc Graw Hill 2007</a:t>
            </a:r>
            <a:r>
              <a:rPr lang="en-US" dirty="0"/>
              <a:t> Mexico.</a:t>
            </a:r>
          </a:p>
          <a:p>
            <a:r>
              <a:rPr lang="en-US" dirty="0" err="1"/>
              <a:t>Mercadotecnia</a:t>
            </a:r>
            <a:r>
              <a:rPr lang="en-US" dirty="0"/>
              <a:t>, </a:t>
            </a:r>
            <a:r>
              <a:rPr lang="en-US" dirty="0" err="1"/>
              <a:t>Ceesa</a:t>
            </a:r>
            <a:r>
              <a:rPr lang="en-US" dirty="0"/>
              <a:t>, </a:t>
            </a:r>
            <a:r>
              <a:rPr lang="en-US" dirty="0" err="1"/>
              <a:t>KeeganWarrenj</a:t>
            </a:r>
            <a:r>
              <a:rPr lang="en-US" dirty="0"/>
              <a:t>, 2009</a:t>
            </a:r>
            <a:endParaRPr lang="es-MX" dirty="0"/>
          </a:p>
          <a:p>
            <a:r>
              <a:rPr lang="es-ES" dirty="0" err="1"/>
              <a:t>Ginkota</a:t>
            </a:r>
            <a:r>
              <a:rPr lang="es-ES" dirty="0"/>
              <a:t> </a:t>
            </a:r>
            <a:r>
              <a:rPr lang="es-ES" dirty="0" err="1"/>
              <a:t>Kotabe</a:t>
            </a:r>
            <a:r>
              <a:rPr lang="es-ES" dirty="0"/>
              <a:t>, Administración  de Mercadotecnia, Trillas 2001</a:t>
            </a:r>
          </a:p>
          <a:p>
            <a:r>
              <a:rPr lang="es-ES" dirty="0"/>
              <a:t>Fundamentos de </a:t>
            </a:r>
            <a:r>
              <a:rPr lang="es-ES" dirty="0" err="1"/>
              <a:t>Marqueting</a:t>
            </a:r>
            <a:r>
              <a:rPr lang="es-ES" dirty="0"/>
              <a:t>. Marcha, </a:t>
            </a:r>
            <a:r>
              <a:rPr lang="en-US" dirty="0"/>
              <a:t>Williams J. </a:t>
            </a:r>
            <a:r>
              <a:rPr lang="es-ES" dirty="0"/>
              <a:t>Mc Graw Hill, 2007</a:t>
            </a:r>
            <a:endParaRPr lang="es-MX" dirty="0"/>
          </a:p>
          <a:p>
            <a:r>
              <a:rPr lang="es-ES" dirty="0"/>
              <a:t> Comercio internacional I. Salvador Mercado H, </a:t>
            </a:r>
            <a:r>
              <a:rPr lang="en-US" dirty="0" err="1"/>
              <a:t>Limusa</a:t>
            </a:r>
            <a:r>
              <a:rPr lang="en-US" dirty="0"/>
              <a:t> 2000</a:t>
            </a:r>
          </a:p>
          <a:p>
            <a:r>
              <a:rPr lang="es-MX" dirty="0"/>
              <a:t>El Plan de </a:t>
            </a:r>
            <a:r>
              <a:rPr lang="es-MX" dirty="0" err="1"/>
              <a:t>Marqueting</a:t>
            </a:r>
            <a:r>
              <a:rPr lang="es-MX" dirty="0"/>
              <a:t>, Sainz de Vicuña, Madrid 2012</a:t>
            </a:r>
          </a:p>
          <a:p>
            <a:endParaRPr lang="es-MX" dirty="0"/>
          </a:p>
        </p:txBody>
      </p:sp>
    </p:spTree>
    <p:extLst>
      <p:ext uri="{BB962C8B-B14F-4D97-AF65-F5344CB8AC3E}">
        <p14:creationId xmlns:p14="http://schemas.microsoft.com/office/powerpoint/2010/main" val="41137463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77500" lnSpcReduction="20000"/>
          </a:bodyPr>
          <a:lstStyle/>
          <a:p>
            <a:r>
              <a:rPr lang="es-MX" dirty="0">
                <a:hlinkClick r:id="rId2"/>
              </a:rPr>
              <a:t>https://www.google.com.mx/search?q=ENFOQUES+DE+LA+ADMINISTRACI%C3%93N&amp;espv=2&amp;biw=1366&amp;bih=662&amp;source=lnms&amp;tbm=isch&amp;sa=X&amp;ved=0ahUKEwiAxdCY7dXPAhUD2oMKHRecBTMQ_AUIBigB#tbm=isch&amp;q=clasificacion+del+consumidor</a:t>
            </a:r>
            <a:endParaRPr lang="es-MX" dirty="0"/>
          </a:p>
          <a:p>
            <a:r>
              <a:rPr lang="es-MX" dirty="0">
                <a:hlinkClick r:id="rId3"/>
              </a:rPr>
              <a:t>https://www.google.com.mx/search?q=consumidor+por+tipo+de+compra+planedo&amp;espv=2&amp;biw=1366&amp;bih=662&amp;source=lnms&amp;tbm=isch&amp;sa=X&amp;ved=0ahUKEwj_jf6h-NXPAhVH8IMKHQ2iAdsQ_AUIBigB</a:t>
            </a:r>
            <a:endParaRPr lang="es-MX" dirty="0"/>
          </a:p>
          <a:p>
            <a:r>
              <a:rPr lang="es-MX" dirty="0"/>
              <a:t>https://www.google.com.mx/search?q=consumidor+cazador&amp;espv=2&amp;biw=1366&amp;bih=662&amp;source=lnms&amp;tbm=isch&amp;sa=X&amp;ved=0ahUKEwj6hLj7_9XPAhWsy4MKHd7RCQIQ_AUIBigB#imgrc=1weKmAR28oKqaM%3A</a:t>
            </a:r>
          </a:p>
          <a:p>
            <a:r>
              <a:rPr lang="es-MX" dirty="0"/>
              <a:t>https://www.google.com.mx/search?q=consumidor+cazador&amp;espv=2&amp;biw=1366&amp;bih=662&amp;source=lnms&amp;tbm=isch&amp;sa=X&amp;ved=0ahUKEwj6hLj7_9XPAhWsy4MKHd7RCQIQ_AUIBigB#tbm=isch&amp;q=les+compran+todo+los+pdres&amp;imgrc=PzDt7nQpe9bcIM%3A</a:t>
            </a:r>
          </a:p>
        </p:txBody>
      </p:sp>
    </p:spTree>
    <p:extLst>
      <p:ext uri="{BB962C8B-B14F-4D97-AF65-F5344CB8AC3E}">
        <p14:creationId xmlns:p14="http://schemas.microsoft.com/office/powerpoint/2010/main" val="30846588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32656"/>
            <a:ext cx="7239000" cy="1080120"/>
          </a:xfrm>
        </p:spPr>
        <p:txBody>
          <a:bodyPr>
            <a:normAutofit fontScale="90000"/>
          </a:bodyPr>
          <a:lstStyle/>
          <a:p>
            <a:r>
              <a:rPr lang="es-MX" u="sng" dirty="0"/>
              <a:t>REFERENCIA DE IMÁGENES</a:t>
            </a:r>
            <a:br>
              <a:rPr lang="es-MX" dirty="0"/>
            </a:br>
            <a:endParaRPr lang="es-MX" dirty="0"/>
          </a:p>
        </p:txBody>
      </p:sp>
      <p:sp>
        <p:nvSpPr>
          <p:cNvPr id="3" name="Marcador de contenido 2"/>
          <p:cNvSpPr>
            <a:spLocks noGrp="1"/>
          </p:cNvSpPr>
          <p:nvPr>
            <p:ph idx="1"/>
          </p:nvPr>
        </p:nvSpPr>
        <p:spPr/>
        <p:txBody>
          <a:bodyPr>
            <a:normAutofit fontScale="85000" lnSpcReduction="20000"/>
          </a:bodyPr>
          <a:lstStyle/>
          <a:p>
            <a:r>
              <a:rPr lang="es-MX" dirty="0">
                <a:hlinkClick r:id="rId2"/>
              </a:rPr>
              <a:t>https://www.google.com.mx/search?q=consumidor+cazador&amp;espv=2&amp;biw=1366&amp;bih=662&amp;source=lnms&amp;tbm=isch&amp;sa=X&amp;ved=0ahUKEwj6hLj7_9XPAhWsy4MKHd7RCQIQ_AUIBigB#tbm=isch&amp;q=consumidor+grinch</a:t>
            </a:r>
            <a:endParaRPr lang="es-MX" dirty="0"/>
          </a:p>
          <a:p>
            <a:r>
              <a:rPr lang="es-MX" dirty="0">
                <a:hlinkClick r:id="rId3"/>
              </a:rPr>
              <a:t>https://www.google.com.mx/search?q=consumidor+cazador&amp;espv=2&amp;biw=1366&amp;bih=662&amp;source=lnms&amp;tbm=isch&amp;sa=X&amp;ved=0ahUKEwj6hLj7_9XPAhWsy4MKHd7RCQIQ_AUIBigB#tbm=isch&amp;q=consumidor+iphon&amp;imgrc=_</a:t>
            </a:r>
            <a:endParaRPr lang="es-MX" dirty="0"/>
          </a:p>
          <a:p>
            <a:r>
              <a:rPr lang="es-MX" dirty="0">
                <a:hlinkClick r:id="rId4"/>
              </a:rPr>
              <a:t>https://www.google.com.mx/search?q=consumidor+cazador&amp;espv=2&amp;biw=1366&amp;bih=662&amp;source=lnms&amp;tbm=isch&amp;sa=X&amp;ved=0ahUKEwj6hLj7_9XPAhWsy4MKHd7RCQIQ_AUIBigB#tbm=isch&amp;q=consumidor+ps4&amp;imgrc=xMwHCL9YMMJNXM%3A</a:t>
            </a:r>
            <a:endParaRPr lang="es-MX" dirty="0"/>
          </a:p>
          <a:p>
            <a:r>
              <a:rPr lang="es-MX" dirty="0"/>
              <a:t>http://fido.palermo.edu/servicios_dyc/proyectograduacion/archivos/397.pdf</a:t>
            </a:r>
          </a:p>
          <a:p>
            <a:endParaRPr lang="es-MX" dirty="0"/>
          </a:p>
          <a:p>
            <a:endParaRPr lang="es-MX" dirty="0"/>
          </a:p>
          <a:p>
            <a:endParaRPr lang="es-MX" dirty="0"/>
          </a:p>
        </p:txBody>
      </p:sp>
    </p:spTree>
    <p:extLst>
      <p:ext uri="{BB962C8B-B14F-4D97-AF65-F5344CB8AC3E}">
        <p14:creationId xmlns:p14="http://schemas.microsoft.com/office/powerpoint/2010/main" val="1998113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sz="2400" dirty="0"/>
              <a:t>Para la introducción de una nueva marca a un mercado, es necesario conocer el comportamiento del público objetivo al cual se dirige la marca y sean enfocados según los gustos y necesidades que presentan los consumidores.</a:t>
            </a:r>
          </a:p>
          <a:p>
            <a:endParaRPr lang="es-MX" dirty="0"/>
          </a:p>
        </p:txBody>
      </p:sp>
      <p:pic>
        <p:nvPicPr>
          <p:cNvPr id="3074" name="Picture 2" descr="Resultado de imagen para clasificacion del consumid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221088"/>
            <a:ext cx="3829050" cy="1913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77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r>
              <a:rPr lang="es-MX" sz="2800" b="1" u="sng" dirty="0"/>
              <a:t>Consumidora mujer de hoy</a:t>
            </a:r>
            <a:endParaRPr lang="es-MX" sz="2800" dirty="0"/>
          </a:p>
        </p:txBody>
      </p:sp>
      <p:sp>
        <p:nvSpPr>
          <p:cNvPr id="3" name="2 Marcador de contenido"/>
          <p:cNvSpPr>
            <a:spLocks noGrp="1"/>
          </p:cNvSpPr>
          <p:nvPr>
            <p:ph idx="1"/>
          </p:nvPr>
        </p:nvSpPr>
        <p:spPr>
          <a:xfrm>
            <a:off x="467217" y="1484784"/>
            <a:ext cx="7417151" cy="2160240"/>
          </a:xfrm>
        </p:spPr>
        <p:txBody>
          <a:bodyPr>
            <a:normAutofit/>
          </a:bodyPr>
          <a:lstStyle/>
          <a:p>
            <a:pPr algn="just"/>
            <a:r>
              <a:rPr lang="es-MX" sz="2400" dirty="0"/>
              <a:t>Debido a la inserción en una era post moderna se pueden analizar cambios en la sociedad en lo que concierne a la representación y valoración de la mujer en la sociedad actual así como de una de las principales consumidoras de productos. </a:t>
            </a:r>
          </a:p>
        </p:txBody>
      </p:sp>
      <p:pic>
        <p:nvPicPr>
          <p:cNvPr id="4100" name="Picture 4" descr="Resultado de imagen para mujer consumidor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356992"/>
            <a:ext cx="5715000" cy="25428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fontScale="92500"/>
          </a:bodyPr>
          <a:lstStyle/>
          <a:p>
            <a:pPr algn="just"/>
            <a:r>
              <a:rPr lang="es-MX" dirty="0"/>
              <a:t>Plantear el tema del cambio de rol de la mujer en la sociedad…exige establecer previamente la existencia de una doble imagen: aceptar, por una parte, la actividad habitualmente silenciosa pero indudablemente importante de la mujer en la cotidianeidad, como resultado de una estructura tradicional que le asignara el rol de artífice y sostén del hogar y de la crianza de los hijos, y reconocer, por otra parte, su lucha infatigable para obtener un lugar destacado, semejante al del hombre, en la organización institucional. (Fuster </a:t>
            </a:r>
            <a:r>
              <a:rPr lang="es-MX" dirty="0" err="1"/>
              <a:t>Retali</a:t>
            </a:r>
            <a:r>
              <a:rPr lang="es-MX" dirty="0"/>
              <a:t>, 2006)</a:t>
            </a:r>
          </a:p>
        </p:txBody>
      </p:sp>
    </p:spTree>
    <p:extLst>
      <p:ext uri="{BB962C8B-B14F-4D97-AF65-F5344CB8AC3E}">
        <p14:creationId xmlns:p14="http://schemas.microsoft.com/office/powerpoint/2010/main" val="3869708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39000" cy="732696"/>
          </a:xfrm>
        </p:spPr>
        <p:txBody>
          <a:bodyPr>
            <a:normAutofit/>
          </a:bodyPr>
          <a:lstStyle/>
          <a:p>
            <a:r>
              <a:rPr lang="es-MX" sz="2800" b="1" u="sng" dirty="0"/>
              <a:t>Consumidores por tipo de compra</a:t>
            </a:r>
            <a:endParaRPr lang="es-MX" sz="2800" dirty="0"/>
          </a:p>
        </p:txBody>
      </p:sp>
      <p:sp>
        <p:nvSpPr>
          <p:cNvPr id="3" name="2 Marcador de contenido"/>
          <p:cNvSpPr>
            <a:spLocks noGrp="1"/>
          </p:cNvSpPr>
          <p:nvPr>
            <p:ph idx="1"/>
          </p:nvPr>
        </p:nvSpPr>
        <p:spPr>
          <a:xfrm>
            <a:off x="467217" y="1484784"/>
            <a:ext cx="8229600" cy="2160240"/>
          </a:xfrm>
        </p:spPr>
        <p:txBody>
          <a:bodyPr>
            <a:normAutofit fontScale="92500"/>
          </a:bodyPr>
          <a:lstStyle/>
          <a:p>
            <a:pPr algn="just"/>
            <a:r>
              <a:rPr lang="es-MX" sz="2400" b="1" u="sng" dirty="0"/>
              <a:t>Planeado:</a:t>
            </a:r>
            <a:r>
              <a:rPr lang="es-MX" sz="2400" b="1" dirty="0"/>
              <a:t> </a:t>
            </a:r>
            <a:r>
              <a:rPr lang="es-MX" sz="2400" dirty="0"/>
              <a:t>Para este tipo de consumidor la compra es reflexiva. Antes de realizar el acto de la compra ya sabe el qué va a comprar, de qué marca y en qué canal lo va a hacer. Conoce perfectamente todas las ofertas del mercado y no acepta productos sustitutivos. Se ve afectado en poca medida por las acciones de marketing de las marcas.</a:t>
            </a:r>
          </a:p>
        </p:txBody>
      </p:sp>
      <p:pic>
        <p:nvPicPr>
          <p:cNvPr id="4098" name="Picture 2" descr="Resultado de imagen para consumidor por tipo de compra planed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077072"/>
            <a:ext cx="3528492" cy="2516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698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s://encrypted-tbn0.gstatic.com/images?q=tbn:ANd9GcTL8Cycn6b5Nz8Hdvkd0rxur9qjlKzDoR4wQDt1ziPyqLJ3ZjYc">
            <a:hlinkClick r:id="rId2"/>
          </p:cNvPr>
          <p:cNvPicPr>
            <a:picLocks noChangeAspect="1" noChangeArrowheads="1"/>
          </p:cNvPicPr>
          <p:nvPr/>
        </p:nvPicPr>
        <p:blipFill>
          <a:blip r:embed="rId3" cstate="print"/>
          <a:srcRect/>
          <a:stretch>
            <a:fillRect/>
          </a:stretch>
        </p:blipFill>
        <p:spPr bwMode="auto">
          <a:xfrm>
            <a:off x="0" y="0"/>
            <a:ext cx="5148064" cy="3432043"/>
          </a:xfrm>
          <a:prstGeom prst="rect">
            <a:avLst/>
          </a:prstGeom>
          <a:noFill/>
        </p:spPr>
      </p:pic>
      <p:pic>
        <p:nvPicPr>
          <p:cNvPr id="40964" name="Picture 4" descr="https://encrypted-tbn0.gstatic.com/images?q=tbn:ANd9GcRziiPnPNmchvKM-bvkH8tB1AkVI6Fzl24LBPIenv9o-sRF7OSg">
            <a:hlinkClick r:id="rId4"/>
          </p:cNvPr>
          <p:cNvPicPr>
            <a:picLocks noChangeAspect="1" noChangeArrowheads="1"/>
          </p:cNvPicPr>
          <p:nvPr/>
        </p:nvPicPr>
        <p:blipFill>
          <a:blip r:embed="rId5" cstate="print"/>
          <a:srcRect/>
          <a:stretch>
            <a:fillRect/>
          </a:stretch>
        </p:blipFill>
        <p:spPr bwMode="auto">
          <a:xfrm>
            <a:off x="3388179" y="3429000"/>
            <a:ext cx="5755821" cy="3429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259</TotalTime>
  <Words>1563</Words>
  <Application>Microsoft Office PowerPoint</Application>
  <PresentationFormat>Presentación en pantalla (4:3)</PresentationFormat>
  <Paragraphs>84</Paragraphs>
  <Slides>44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44</vt:i4>
      </vt:variant>
    </vt:vector>
  </HeadingPairs>
  <TitlesOfParts>
    <vt:vector size="51" baseType="lpstr">
      <vt:lpstr>Arial</vt:lpstr>
      <vt:lpstr>Berlin Sans FB</vt:lpstr>
      <vt:lpstr>Calibri</vt:lpstr>
      <vt:lpstr>Trebuchet MS</vt:lpstr>
      <vt:lpstr>Wingdings</vt:lpstr>
      <vt:lpstr>Wingdings 2</vt:lpstr>
      <vt:lpstr>Opulento</vt:lpstr>
      <vt:lpstr>Presentación de PowerPoint</vt:lpstr>
      <vt:lpstr>Contenido</vt:lpstr>
      <vt:lpstr>Presentación de PowerPoint</vt:lpstr>
      <vt:lpstr>Presentación de PowerPoint</vt:lpstr>
      <vt:lpstr>Presentación de PowerPoint</vt:lpstr>
      <vt:lpstr>Consumidora mujer de hoy</vt:lpstr>
      <vt:lpstr>Presentación de PowerPoint</vt:lpstr>
      <vt:lpstr>Consumidores por tipo de compra</vt:lpstr>
      <vt:lpstr>Presentación de PowerPoint</vt:lpstr>
      <vt:lpstr>Presentación de PowerPoint</vt:lpstr>
      <vt:lpstr>Presentación de PowerPoint</vt:lpstr>
      <vt:lpstr>Presentación de PowerPoint</vt:lpstr>
      <vt:lpstr>Consumidores por la fidelidad a la marca o al producto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Consumidores por su comportamiento basado en alguna psico-dependencia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bibliografia</vt:lpstr>
      <vt:lpstr>Presentación de PowerPoint</vt:lpstr>
      <vt:lpstr>REFERENCIA DE IMÁGENES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Clasificación del Consumidor</dc:title>
  <dc:creator>Azul</dc:creator>
  <cp:lastModifiedBy>belem</cp:lastModifiedBy>
  <cp:revision>30</cp:revision>
  <dcterms:created xsi:type="dcterms:W3CDTF">2014-09-22T01:58:57Z</dcterms:created>
  <dcterms:modified xsi:type="dcterms:W3CDTF">2016-10-13T02:10:43Z</dcterms:modified>
</cp:coreProperties>
</file>