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2"/>
  </p:notesMasterIdLst>
  <p:sldIdLst>
    <p:sldId id="307" r:id="rId2"/>
    <p:sldId id="371" r:id="rId3"/>
    <p:sldId id="376" r:id="rId4"/>
    <p:sldId id="407" r:id="rId5"/>
    <p:sldId id="442" r:id="rId6"/>
    <p:sldId id="408" r:id="rId7"/>
    <p:sldId id="441" r:id="rId8"/>
    <p:sldId id="409" r:id="rId9"/>
    <p:sldId id="410" r:id="rId10"/>
    <p:sldId id="411" r:id="rId11"/>
    <p:sldId id="412" r:id="rId12"/>
    <p:sldId id="413" r:id="rId13"/>
    <p:sldId id="414" r:id="rId14"/>
    <p:sldId id="415" r:id="rId15"/>
    <p:sldId id="416" r:id="rId16"/>
    <p:sldId id="417" r:id="rId17"/>
    <p:sldId id="418" r:id="rId18"/>
    <p:sldId id="419" r:id="rId19"/>
    <p:sldId id="420" r:id="rId20"/>
    <p:sldId id="421" r:id="rId21"/>
    <p:sldId id="422" r:id="rId22"/>
    <p:sldId id="456" r:id="rId23"/>
    <p:sldId id="423" r:id="rId24"/>
    <p:sldId id="424" r:id="rId25"/>
    <p:sldId id="425" r:id="rId26"/>
    <p:sldId id="426" r:id="rId27"/>
    <p:sldId id="427" r:id="rId28"/>
    <p:sldId id="428" r:id="rId29"/>
    <p:sldId id="429" r:id="rId30"/>
    <p:sldId id="430" r:id="rId31"/>
    <p:sldId id="457" r:id="rId32"/>
    <p:sldId id="431" r:id="rId33"/>
    <p:sldId id="439" r:id="rId34"/>
    <p:sldId id="445" r:id="rId35"/>
    <p:sldId id="440" r:id="rId36"/>
    <p:sldId id="446" r:id="rId37"/>
    <p:sldId id="443" r:id="rId38"/>
    <p:sldId id="449" r:id="rId39"/>
    <p:sldId id="450" r:id="rId40"/>
    <p:sldId id="447" r:id="rId41"/>
    <p:sldId id="444" r:id="rId42"/>
    <p:sldId id="451" r:id="rId43"/>
    <p:sldId id="452" r:id="rId44"/>
    <p:sldId id="454" r:id="rId45"/>
    <p:sldId id="453" r:id="rId46"/>
    <p:sldId id="455" r:id="rId47"/>
    <p:sldId id="406" r:id="rId48"/>
    <p:sldId id="459" r:id="rId49"/>
    <p:sldId id="372" r:id="rId50"/>
    <p:sldId id="458" r:id="rId5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34" autoAdjust="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D33653-030B-419C-972E-5A57CED503D5}" type="datetimeFigureOut">
              <a:rPr lang="es-MX" smtClean="0"/>
              <a:pPr/>
              <a:t>12/10/2016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B909AA-9BB9-4D8C-BBD0-E2B9540CE7B1}" type="slidenum">
              <a:rPr lang="es-MX" smtClean="0"/>
              <a:pPr/>
              <a:t>‹Nº›</a:t>
            </a:fld>
            <a:endParaRPr lang="es-MX"/>
          </a:p>
        </p:txBody>
      </p:sp>
    </p:spTree>
    <p:extLst>
      <p:ext uri="{BB962C8B-B14F-4D97-AF65-F5344CB8AC3E}">
        <p14:creationId xmlns:p14="http://schemas.microsoft.com/office/powerpoint/2010/main" val="3837416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E42A435-9BB4-439E-ACF5-6922F2C95940}" type="datetime1">
              <a:rPr lang="es-ES" smtClean="0"/>
              <a:pPr/>
              <a:t>12/10/2016</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F5350C04-5283-469A-9330-CEEE56A61886}" type="datetime1">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6ED7D660-D0ED-40F1-8A91-CA0A2B8E46EB}" type="datetime1">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B7DF9E01-B256-49D3-8500-B5A1759DDD00}" type="datetime1">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9E3B2F99-D0D4-4C51-825A-D3E375C9C672}" type="datetime1">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65D790AB-5850-4515-91E3-FF990ADC07A4}" type="datetime1">
              <a:rPr lang="es-ES" smtClean="0"/>
              <a:pPr/>
              <a:t>12/10/2016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8" name="7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70B847E6-EF3B-4974-A257-00E10641F84E}" type="datetime1">
              <a:rPr lang="es-ES" smtClean="0"/>
              <a:pPr/>
              <a:t>12/10/2016</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9848AB95-CBE4-4D62-815F-0795B9C77200}" type="datetime1">
              <a:rPr lang="es-ES" smtClean="0"/>
              <a:pPr/>
              <a:t>12/10/2016</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6" name="5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EB14C8D-5492-4B9E-B976-B29FB686455A}" type="datetime1">
              <a:rPr lang="es-ES" smtClean="0"/>
              <a:pPr/>
              <a:t>12/10/2016</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p>
            <a:fld id="{1D99D320-1B93-4D16-A5CD-CADC44C9B314}" type="datetime1">
              <a:rPr lang="es-ES" smtClean="0"/>
              <a:pPr/>
              <a:t>12/10/2016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A1A3C7E5-BCFF-4C80-A8DE-7E182B94AE1C}" type="datetime1">
              <a:rPr lang="es-ES" smtClean="0"/>
              <a:pPr/>
              <a:t>12/10/2016</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32FADFE-3B8F-471C-ABF0-DBC7717ECBBC}"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7503EB3-D107-48F2-9571-1533F1440AB2}" type="datetime1">
              <a:rPr lang="es-ES" smtClean="0"/>
              <a:pPr/>
              <a:t>12/10/2016</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vanessamvenegasvera.wordpress.com/category/comunicacion-interpersona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francocomoelmismo.blogspot.com/2015/04/decalogo-la-buena-forman-grupos-de.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globedia.com/transformacion-grupo-equipo-viceversa"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corponline2015.blogspot.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profesiones.com.mx/importancia_de_la_psicologia_organizacional.ht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pensamientoadministrativo2.wordpress.com/2012/09/26/propiedades-del-sistema/"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dario050987.blogspot.com/2014/11/sistemas.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tiposdeintervencionesjnr.blogspot.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utel.edu.mx/blog/ingenieria-industrial-en-line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historiasdecracks.com/2011/03/%C2%BFescogiste-tu-carrera-profesional-o-lo-hicieron-otros-por-ti/"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melissabegambrerosales.blogspot.com/2014/06/proceso-de-toma-de-decisiones.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es.123rf.com/imagenes-de-archivo/centro.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ie.edu/es/universidad/estudios/oferta-academica/grado-comunicacion/"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caracolaconsultores.com/portal/?q=node/322"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ugm.mx/minatitlan/ingenieria-en-sistemas-computacionale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www.emaze.com/@AOTRTLFW/POSITIVISMO.ppt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administracioncurso00.blogspot.com/2014/04/administracion-y-su-relacion-con-las.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degestionempresarial.blogspot.com/2015/06/enfoque-sistemico-y-situacional-de-la.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es.slideshare.net/Karycmc/la-departamentalizacion"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muniguaitecas.cl/cause/departamento-de-administracion-y-finanzas/"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hyperlink" Target="https://aquileana.wordpress.com/2011/05/21/caos-a-proposito-de-la-teoria-general-de-sistemas/"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sistemasumma.com/2011/11/03/sistemas-y-teoria-general-de-sistemas/"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io2ingind.blogspot.com/p/teoria-de-decisiones.html"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teoriaydecisiones.blogspot.com/2012/09/la-teoria-dedecisiones-proporciona-una.html"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universidadtecmileniocampusreynosa.blogspot.com/2012/02/el-campus-reynosa-de-la-universidad-tec.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es.workmeter.com/blog/bid/197281/Tecnicas-y-herramientas-para-la-motivacion-laboral"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s://motivar.wordpress.com/2012/08/01/que-es-realmente-la-motivac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www.emprendepyme.net/test-de-motivacion-laboral.html"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www.estrategiaynegocios.net/ocio/823813-330/50-frases-de-liderazgo-para-emprendedores"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kukulkansystems.com/blog/liderazgo-ensayo/"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vivoemprendiendo.com/2013/08/19/emprendiendo-con-liderazgo/"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contarac.com/blog/liderazgo-en-el-trabajo/"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www.maseficaz.com/liderazgo-las-21-reglas-definitivas-para-convertirte-en-un-lider/"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es.slideshare.net/OscarMarfil/los-enfoques-y-teoras-de-la-administracin-1482761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gestiopolis.com/proceso-administrativo-planeacion-organizacion-direccion-y-control/" TargetMode="External"/><Relationship Id="rId2" Type="http://schemas.openxmlformats.org/officeDocument/2006/relationships/hyperlink" Target="https://www.google.com.mx/search?q=proceso+administrativo&amp;client=firefox-b&amp;biw=1920&amp;bih=969&amp;tbm=isch&amp;tbo=u&amp;source=univ&amp;sa=X&amp;ved=0ahUKEwjuuIe1v_3OAhXLOSYKHRsgDdwQsAQIGg#imgrc=CoaWviPY48tdKM%3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zamorar.com/enfoques-de-la-administracio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ntervenireneldesarrollo900063.blogspot.com/2015/07/glosario-administracion-la.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emaze.com/@AFOQCITF/la-jungl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116632"/>
            <a:ext cx="8229600" cy="1143000"/>
          </a:xfrm>
        </p:spPr>
        <p:txBody>
          <a:bodyPr>
            <a:normAutofit fontScale="90000"/>
          </a:bodyPr>
          <a:lstStyle/>
          <a:p>
            <a:pPr algn="ctr" eaLnBrk="1" hangingPunct="1">
              <a:defRPr/>
            </a:pPr>
            <a:br>
              <a:rPr lang="es-MX" sz="2400" dirty="0">
                <a:solidFill>
                  <a:schemeClr val="tx1"/>
                </a:solidFill>
                <a:effectLst/>
                <a:latin typeface="Monotype Corsiva" pitchFamily="66" charset="0"/>
              </a:rPr>
            </a:br>
            <a:br>
              <a:rPr lang="es-MX" sz="2400" dirty="0">
                <a:solidFill>
                  <a:schemeClr val="tx1"/>
                </a:solidFill>
                <a:effectLst/>
                <a:latin typeface="Monotype Corsiva" pitchFamily="66" charset="0"/>
              </a:rPr>
            </a:br>
            <a:r>
              <a:rPr lang="es-ES_tradnl" sz="2400" dirty="0">
                <a:solidFill>
                  <a:schemeClr val="tx1"/>
                </a:solidFill>
                <a:effectLst>
                  <a:outerShdw blurRad="38100" dist="38100" dir="2700000" algn="tl">
                    <a:srgbClr val="000000">
                      <a:alpha val="43137"/>
                    </a:srgbClr>
                  </a:outerShdw>
                </a:effectLst>
                <a:latin typeface="Monotype Corsiva" pitchFamily="66" charset="0"/>
              </a:rPr>
              <a:t>UNIVERSIDAD AUTÓNOMA DEL ESTADO DE MÉXICO</a:t>
            </a:r>
            <a:br>
              <a:rPr lang="es-MX" sz="2400" dirty="0">
                <a:solidFill>
                  <a:schemeClr val="tx1"/>
                </a:solidFill>
                <a:effectLst>
                  <a:outerShdw blurRad="38100" dist="38100" dir="2700000" algn="tl">
                    <a:srgbClr val="000000">
                      <a:alpha val="43137"/>
                    </a:srgbClr>
                  </a:outerShdw>
                </a:effectLst>
                <a:latin typeface="Monotype Corsiva" pitchFamily="66" charset="0"/>
              </a:rPr>
            </a:br>
            <a:r>
              <a:rPr lang="es-ES_tradnl" sz="2200" dirty="0">
                <a:solidFill>
                  <a:schemeClr val="tx1"/>
                </a:solidFill>
                <a:effectLst>
                  <a:outerShdw blurRad="38100" dist="38100" dir="2700000" algn="tl">
                    <a:srgbClr val="000000">
                      <a:alpha val="43137"/>
                    </a:srgbClr>
                  </a:outerShdw>
                </a:effectLst>
                <a:latin typeface="Monotype Corsiva" pitchFamily="66" charset="0"/>
              </a:rPr>
              <a:t>CENTRO UNIVERSITARIO UAEM  VALLE DE CHALCO</a:t>
            </a:r>
            <a:br>
              <a:rPr lang="es-MX" sz="2200" dirty="0">
                <a:solidFill>
                  <a:schemeClr val="tx1"/>
                </a:solidFill>
                <a:effectLst>
                  <a:outerShdw blurRad="38100" dist="38100" dir="2700000" algn="tl">
                    <a:srgbClr val="000000">
                      <a:alpha val="43137"/>
                    </a:srgbClr>
                  </a:outerShdw>
                </a:effectLst>
                <a:latin typeface="Monotype Corsiva" pitchFamily="66" charset="0"/>
              </a:rPr>
            </a:br>
            <a:endParaRPr lang="es-MX" sz="2400" dirty="0">
              <a:solidFill>
                <a:schemeClr val="tx1"/>
              </a:solidFill>
              <a:effectLst>
                <a:outerShdw blurRad="38100" dist="38100" dir="2700000" algn="tl">
                  <a:srgbClr val="000000">
                    <a:alpha val="43137"/>
                  </a:srgbClr>
                </a:outerShdw>
              </a:effectLst>
              <a:latin typeface="Monotype Corsiva" pitchFamily="66" charset="0"/>
            </a:endParaRPr>
          </a:p>
        </p:txBody>
      </p:sp>
      <p:sp>
        <p:nvSpPr>
          <p:cNvPr id="7170" name="4 Marcador de contenido"/>
          <p:cNvSpPr>
            <a:spLocks noGrp="1"/>
          </p:cNvSpPr>
          <p:nvPr>
            <p:ph idx="1"/>
          </p:nvPr>
        </p:nvSpPr>
        <p:spPr>
          <a:xfrm>
            <a:off x="457200" y="1412777"/>
            <a:ext cx="8229600" cy="5256584"/>
          </a:xfrm>
        </p:spPr>
        <p:txBody>
          <a:bodyPr>
            <a:normAutofit/>
          </a:bodyPr>
          <a:lstStyle/>
          <a:p>
            <a:pPr algn="ctr" eaLnBrk="1" hangingPunct="1">
              <a:buFont typeface="Wingdings 2" pitchFamily="18" charset="2"/>
              <a:buNone/>
            </a:pPr>
            <a:endParaRPr lang="es-MX" sz="2400" dirty="0">
              <a:latin typeface="Berlin Sans FB" pitchFamily="34" charset="0"/>
            </a:endParaRPr>
          </a:p>
          <a:p>
            <a:pPr algn="ctr" eaLnBrk="1" hangingPunct="1">
              <a:buFont typeface="Wingdings 2" pitchFamily="18" charset="2"/>
              <a:buNone/>
            </a:pPr>
            <a:r>
              <a:rPr lang="es-ES_tradnl" sz="2800" b="1" dirty="0">
                <a:latin typeface="+mj-lt"/>
              </a:rPr>
              <a:t>CENTRO UNIVERSITARIO UAEM VALLE DECHALCO</a:t>
            </a:r>
          </a:p>
          <a:p>
            <a:pPr algn="ctr" eaLnBrk="1" hangingPunct="1">
              <a:buFont typeface="Wingdings 2" pitchFamily="18" charset="2"/>
              <a:buNone/>
            </a:pPr>
            <a:endParaRPr lang="es-MX" sz="2800" dirty="0">
              <a:latin typeface="+mj-lt"/>
            </a:endParaRPr>
          </a:p>
          <a:p>
            <a:pPr algn="ctr" eaLnBrk="1" hangingPunct="1">
              <a:buFont typeface="Wingdings 2" pitchFamily="18" charset="2"/>
              <a:buNone/>
            </a:pPr>
            <a:r>
              <a:rPr lang="es-MX" sz="2400" b="1" dirty="0">
                <a:latin typeface="+mj-lt"/>
              </a:rPr>
              <a:t>PROGRAMA EDUCATIVO DE INGENIERÍA EN COMPUTACIÓN</a:t>
            </a:r>
          </a:p>
          <a:p>
            <a:pPr algn="ctr" eaLnBrk="1" hangingPunct="1">
              <a:buFont typeface="Wingdings 2" pitchFamily="18" charset="2"/>
              <a:buNone/>
            </a:pPr>
            <a:r>
              <a:rPr lang="es-MX" sz="2400" b="1" dirty="0">
                <a:latin typeface="+mj-lt"/>
              </a:rPr>
              <a:t>UNIDAD DE APRENDIZAJE: ADMINISTRACIÓN</a:t>
            </a:r>
          </a:p>
          <a:p>
            <a:pPr algn="ctr" eaLnBrk="1" hangingPunct="1">
              <a:buFont typeface="Wingdings 2" pitchFamily="18" charset="2"/>
              <a:buNone/>
            </a:pPr>
            <a:endParaRPr lang="es-MX" sz="2400" b="1" dirty="0">
              <a:latin typeface="+mj-lt"/>
            </a:endParaRPr>
          </a:p>
          <a:p>
            <a:pPr algn="ctr" eaLnBrk="1" hangingPunct="1">
              <a:buFont typeface="Wingdings 2" pitchFamily="18" charset="2"/>
              <a:buNone/>
            </a:pPr>
            <a:r>
              <a:rPr lang="es-MX" sz="2400" b="1" dirty="0">
                <a:latin typeface="+mj-lt"/>
              </a:rPr>
              <a:t>2.3 ENFOQUES DE LA ADMINISTRACIÓN </a:t>
            </a:r>
          </a:p>
          <a:p>
            <a:pPr marL="109728" indent="0">
              <a:buNone/>
            </a:pPr>
            <a:endParaRPr lang="es-MX" sz="2400" dirty="0">
              <a:latin typeface="+mj-lt"/>
            </a:endParaRPr>
          </a:p>
          <a:p>
            <a:pPr marL="109728" indent="0">
              <a:buNone/>
            </a:pPr>
            <a:r>
              <a:rPr lang="es-ES" sz="2000" b="1" dirty="0">
                <a:latin typeface="+mj-lt"/>
                <a:cs typeface="Arial" pitchFamily="34" charset="0"/>
              </a:rPr>
              <a:t> 	</a:t>
            </a:r>
            <a:endParaRPr lang="es-MX" sz="2400" dirty="0">
              <a:latin typeface="+mj-lt"/>
            </a:endParaRPr>
          </a:p>
          <a:p>
            <a:pPr eaLnBrk="1" hangingPunct="1">
              <a:buFont typeface="Wingdings 2" pitchFamily="18" charset="2"/>
              <a:buNone/>
            </a:pPr>
            <a:r>
              <a:rPr lang="es-MX" sz="2400" dirty="0">
                <a:latin typeface="+mj-lt"/>
              </a:rPr>
              <a:t>PRESENTA:	   </a:t>
            </a:r>
            <a:r>
              <a:rPr lang="es-MX" sz="2400" b="1" dirty="0">
                <a:latin typeface="+mj-lt"/>
              </a:rPr>
              <a:t>M. EN A. JOSÉ LUIS CASTILLO MENDOZA</a:t>
            </a:r>
          </a:p>
          <a:p>
            <a:pPr eaLnBrk="1" hangingPunct="1">
              <a:buFont typeface="Wingdings 2" pitchFamily="18" charset="2"/>
              <a:buNone/>
            </a:pPr>
            <a:endParaRPr lang="es-MX" sz="1800" dirty="0">
              <a:latin typeface="Berlin Sans FB" pitchFamily="34" charset="0"/>
            </a:endParaRPr>
          </a:p>
          <a:p>
            <a:pPr algn="r" eaLnBrk="1" hangingPunct="1">
              <a:buFont typeface="Wingdings 2" pitchFamily="18" charset="2"/>
              <a:buNone/>
            </a:pPr>
            <a:r>
              <a:rPr lang="es-MX" sz="1800" dirty="0">
                <a:latin typeface="Berlin Sans FB" pitchFamily="34" charset="0"/>
              </a:rPr>
              <a:t>OCTUBRE DE 2016</a:t>
            </a:r>
          </a:p>
          <a:p>
            <a:pPr eaLnBrk="1" hangingPunct="1">
              <a:buFont typeface="Wingdings 2" pitchFamily="18" charset="2"/>
              <a:buNone/>
            </a:pPr>
            <a:endParaRPr lang="es-MX" sz="2400" dirty="0">
              <a:latin typeface="Berlin Sans FB" pitchFamily="34" charset="0"/>
            </a:endParaRPr>
          </a:p>
          <a:p>
            <a:pPr algn="ctr" eaLnBrk="1" hangingPunct="1">
              <a:buFont typeface="Wingdings 2" pitchFamily="18" charset="2"/>
              <a:buNone/>
            </a:pPr>
            <a:endParaRPr lang="es-MX" sz="2400" dirty="0">
              <a:latin typeface="Berlin Sans FB" pitchFamily="34" charset="0"/>
            </a:endParaRPr>
          </a:p>
          <a:p>
            <a:pPr algn="ctr" eaLnBrk="1" hangingPunct="1">
              <a:buFont typeface="Wingdings 2" pitchFamily="18" charset="2"/>
              <a:buNone/>
            </a:pPr>
            <a:endParaRPr lang="es-MX" sz="3600" dirty="0">
              <a:latin typeface="Berlin Sans FB" pitchFamily="34" charset="0"/>
            </a:endParaRPr>
          </a:p>
        </p:txBody>
      </p:sp>
      <p:pic>
        <p:nvPicPr>
          <p:cNvPr id="7172" name="5 Imag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334455"/>
            <a:ext cx="1143000" cy="9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6 Imagen" descr="negr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0181" y="340072"/>
            <a:ext cx="676275"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Marcador de número de diapositiva"/>
          <p:cNvSpPr>
            <a:spLocks noGrp="1"/>
          </p:cNvSpPr>
          <p:nvPr>
            <p:ph type="sldNum" sz="quarter" idx="12"/>
          </p:nvPr>
        </p:nvSpPr>
        <p:spPr/>
        <p:txBody>
          <a:bodyPr/>
          <a:lstStyle/>
          <a:p>
            <a:fld id="{132FADFE-3B8F-471C-ABF0-DBC7717ECBBC}" type="slidenum">
              <a:rPr lang="es-ES" smtClean="0"/>
              <a:pPr/>
              <a:t>1</a:t>
            </a:fld>
            <a:endParaRPr lang="es-ES"/>
          </a:p>
        </p:txBody>
      </p:sp>
    </p:spTree>
    <p:extLst>
      <p:ext uri="{BB962C8B-B14F-4D97-AF65-F5344CB8AC3E}">
        <p14:creationId xmlns:p14="http://schemas.microsoft.com/office/powerpoint/2010/main" val="890064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Enfoque Interpersonales el punto de vista humano de la administración y la sicología juega un papel importante pues en las relaciones humanas están en juego muchos aspectos de personalidades, intereses personales y dinámica de grupo.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10</a:t>
            </a:fld>
            <a:endParaRPr lang="es-ES"/>
          </a:p>
        </p:txBody>
      </p:sp>
      <p:sp>
        <p:nvSpPr>
          <p:cNvPr id="4" name="Título 3"/>
          <p:cNvSpPr>
            <a:spLocks noGrp="1"/>
          </p:cNvSpPr>
          <p:nvPr>
            <p:ph type="title"/>
          </p:nvPr>
        </p:nvSpPr>
        <p:spPr/>
        <p:txBody>
          <a:bodyPr/>
          <a:lstStyle/>
          <a:p>
            <a:endParaRPr lang="es-MX"/>
          </a:p>
        </p:txBody>
      </p:sp>
      <p:pic>
        <p:nvPicPr>
          <p:cNvPr id="17410" name="Picture 2" descr="Resultado de imagen para El enfoque del comportamiento interperson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7932" y="4434554"/>
            <a:ext cx="3830492" cy="2156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9241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Entonces a partir de esto, la sicología es parte necesaria del trabajo de un administrador y que va en el enfoque operacional como asunto importante en las relaciones interpersonales.</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11</a:t>
            </a:fld>
            <a:endParaRPr lang="es-ES"/>
          </a:p>
        </p:txBody>
      </p:sp>
      <p:sp>
        <p:nvSpPr>
          <p:cNvPr id="4" name="Título 3"/>
          <p:cNvSpPr>
            <a:spLocks noGrp="1"/>
          </p:cNvSpPr>
          <p:nvPr>
            <p:ph type="title"/>
          </p:nvPr>
        </p:nvSpPr>
        <p:spPr/>
        <p:txBody>
          <a:bodyPr/>
          <a:lstStyle/>
          <a:p>
            <a:endParaRPr lang="es-MX"/>
          </a:p>
        </p:txBody>
      </p:sp>
      <p:pic>
        <p:nvPicPr>
          <p:cNvPr id="18434" name="Picture 2" descr="Resultado de imagen para El enfoque del comportamiento interperson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3501007"/>
            <a:ext cx="4762500" cy="2506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9765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Este enfoque no debe ser confundido con el de comportamiento interpersonal. El enfoque de comportamiento grupal analiza el comportamiento de grupo dentro de una organización y es estudiado por la sicología social y la sociología.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12</a:t>
            </a:fld>
            <a:endParaRPr lang="es-ES"/>
          </a:p>
        </p:txBody>
      </p:sp>
      <p:sp>
        <p:nvSpPr>
          <p:cNvPr id="4" name="Título 3"/>
          <p:cNvSpPr>
            <a:spLocks noGrp="1"/>
          </p:cNvSpPr>
          <p:nvPr>
            <p:ph type="title"/>
          </p:nvPr>
        </p:nvSpPr>
        <p:spPr/>
        <p:txBody>
          <a:bodyPr>
            <a:noAutofit/>
          </a:bodyPr>
          <a:lstStyle/>
          <a:p>
            <a:r>
              <a:rPr lang="es-MX" sz="3600" dirty="0"/>
              <a:t>3. Enfoque de comportamiento grupal:</a:t>
            </a:r>
          </a:p>
        </p:txBody>
      </p:sp>
      <p:pic>
        <p:nvPicPr>
          <p:cNvPr id="19458" name="Picture 2" descr="Resultado de imagen para Enfoque de comportamiento grup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085108"/>
            <a:ext cx="3600400" cy="2687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892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Comportamiento Grupal esta ligado con el estudio del comportamiento de la organización entendiendo a la organización como el sistema formado por un conjunto de relaciones de grupo dentro de la empresa.</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13</a:t>
            </a:fld>
            <a:endParaRPr lang="es-ES"/>
          </a:p>
        </p:txBody>
      </p:sp>
      <p:sp>
        <p:nvSpPr>
          <p:cNvPr id="4" name="Título 3"/>
          <p:cNvSpPr>
            <a:spLocks noGrp="1"/>
          </p:cNvSpPr>
          <p:nvPr>
            <p:ph type="title"/>
          </p:nvPr>
        </p:nvSpPr>
        <p:spPr/>
        <p:txBody>
          <a:bodyPr/>
          <a:lstStyle/>
          <a:p>
            <a:endParaRPr lang="es-MX"/>
          </a:p>
        </p:txBody>
      </p:sp>
      <p:pic>
        <p:nvPicPr>
          <p:cNvPr id="20482" name="Picture 2" descr="Resultado de imagen para Enfoque de comportamiento grup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4077072"/>
            <a:ext cx="4248472"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0156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lgn="just">
              <a:buNone/>
            </a:pPr>
            <a:r>
              <a:rPr lang="es-MX" sz="3200" dirty="0"/>
              <a:t>En el enfoque operacional, las relaciones interpersonales y la de grupo están muy relacionadas pero no deben confundirse, así mismo, es importante entender que dentro de la organización además de personas, existen grupos de personas que se relacionan entre sí y es de vital importancia en la administración.</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14</a:t>
            </a:fld>
            <a:endParaRPr lang="es-ES"/>
          </a:p>
        </p:txBody>
      </p:sp>
      <p:sp>
        <p:nvSpPr>
          <p:cNvPr id="4" name="Título 3"/>
          <p:cNvSpPr>
            <a:spLocks noGrp="1"/>
          </p:cNvSpPr>
          <p:nvPr>
            <p:ph type="title"/>
          </p:nvPr>
        </p:nvSpPr>
        <p:spPr/>
        <p:txBody>
          <a:bodyPr/>
          <a:lstStyle/>
          <a:p>
            <a:endParaRPr lang="es-MX"/>
          </a:p>
        </p:txBody>
      </p:sp>
      <p:pic>
        <p:nvPicPr>
          <p:cNvPr id="21506" name="Picture 2" descr="Resultado de imagen para Enfoque de comportamiento grup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4941167"/>
            <a:ext cx="3314700" cy="1831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113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estudio de las relaciones interpersonales y de grupo se apoya en sistemas sociales, debido a la tendencia de analizar los fenómenos como sistemas.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15</a:t>
            </a:fld>
            <a:endParaRPr lang="es-ES"/>
          </a:p>
        </p:txBody>
      </p:sp>
      <p:sp>
        <p:nvSpPr>
          <p:cNvPr id="4" name="Título 3"/>
          <p:cNvSpPr>
            <a:spLocks noGrp="1"/>
          </p:cNvSpPr>
          <p:nvPr>
            <p:ph type="title"/>
          </p:nvPr>
        </p:nvSpPr>
        <p:spPr/>
        <p:txBody>
          <a:bodyPr>
            <a:noAutofit/>
          </a:bodyPr>
          <a:lstStyle/>
          <a:p>
            <a:r>
              <a:rPr lang="es-MX" sz="3200" dirty="0"/>
              <a:t>4. Enfoque de sistemas sociales cooperativos:</a:t>
            </a:r>
          </a:p>
        </p:txBody>
      </p:sp>
      <p:pic>
        <p:nvPicPr>
          <p:cNvPr id="22530" name="Picture 2" descr="Resultado de imagen para sistema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3207242"/>
            <a:ext cx="4934322" cy="3000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7982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Es de saber, que todo administrador opera en un sistema social y en el enfoque operacional esto se incluye como un punto de vista importante, ahora, no todos los sistemas sociales son cooperativos como los encontrados en una organización de una empresa.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16</a:t>
            </a:fld>
            <a:endParaRPr lang="es-ES"/>
          </a:p>
        </p:txBody>
      </p:sp>
      <p:sp>
        <p:nvSpPr>
          <p:cNvPr id="4" name="Título 3"/>
          <p:cNvSpPr>
            <a:spLocks noGrp="1"/>
          </p:cNvSpPr>
          <p:nvPr>
            <p:ph type="title"/>
          </p:nvPr>
        </p:nvSpPr>
        <p:spPr/>
        <p:txBody>
          <a:bodyPr/>
          <a:lstStyle/>
          <a:p>
            <a:endParaRPr lang="es-MX"/>
          </a:p>
        </p:txBody>
      </p:sp>
      <p:pic>
        <p:nvPicPr>
          <p:cNvPr id="23554" name="Picture 2" descr="Resultado de imagen para sistema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4008" y="4607021"/>
            <a:ext cx="4369024" cy="2166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6171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En las organizaciones no solo existen las relaciones entre personas y grupo. También, hoy más que nunca, existe una componente tecnológica muy importante dentro de cualquier organización que genera un sistema </a:t>
            </a:r>
            <a:r>
              <a:rPr lang="es-MX" sz="3200" dirty="0" err="1"/>
              <a:t>sociotécnico</a:t>
            </a:r>
            <a:r>
              <a:rPr lang="es-MX" sz="3200" dirty="0"/>
              <a:t> que tiene que ver con las relaciones de las personas con la tecnología, es decir, cómo los sistemas tecnológicos afectan a los sistemas sociales.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17</a:t>
            </a:fld>
            <a:endParaRPr lang="es-ES"/>
          </a:p>
        </p:txBody>
      </p:sp>
      <p:sp>
        <p:nvSpPr>
          <p:cNvPr id="4" name="Título 3"/>
          <p:cNvSpPr>
            <a:spLocks noGrp="1"/>
          </p:cNvSpPr>
          <p:nvPr>
            <p:ph type="title"/>
          </p:nvPr>
        </p:nvSpPr>
        <p:spPr/>
        <p:txBody>
          <a:bodyPr>
            <a:noAutofit/>
          </a:bodyPr>
          <a:lstStyle/>
          <a:p>
            <a:r>
              <a:rPr lang="es-MX" sz="3600" dirty="0"/>
              <a:t>5. Esquema de sistemas </a:t>
            </a:r>
            <a:r>
              <a:rPr lang="es-MX" sz="3600" dirty="0" err="1"/>
              <a:t>sociotécnicos</a:t>
            </a:r>
            <a:r>
              <a:rPr lang="es-MX" sz="3600" dirty="0"/>
              <a:t>:</a:t>
            </a:r>
          </a:p>
        </p:txBody>
      </p:sp>
    </p:spTree>
    <p:extLst>
      <p:ext uri="{BB962C8B-B14F-4D97-AF65-F5344CB8AC3E}">
        <p14:creationId xmlns:p14="http://schemas.microsoft.com/office/powerpoint/2010/main" val="3093690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Se sabe que el comportamiento de personas es afectado también por otras personas y grupos, pero también influye el factor tecnológico en esto, y si este efecto es negativo se debe buscar la manera de cambiar o modificar el sistema tecnológico para producir la armonía necesaria.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18</a:t>
            </a:fld>
            <a:endParaRPr lang="es-ES"/>
          </a:p>
        </p:txBody>
      </p:sp>
      <p:sp>
        <p:nvSpPr>
          <p:cNvPr id="4" name="Título 3"/>
          <p:cNvSpPr>
            <a:spLocks noGrp="1"/>
          </p:cNvSpPr>
          <p:nvPr>
            <p:ph type="title"/>
          </p:nvPr>
        </p:nvSpPr>
        <p:spPr/>
        <p:txBody>
          <a:bodyPr/>
          <a:lstStyle/>
          <a:p>
            <a:endParaRPr lang="es-MX"/>
          </a:p>
        </p:txBody>
      </p:sp>
      <p:pic>
        <p:nvPicPr>
          <p:cNvPr id="24578" name="Picture 2" descr="Resultado de imagen para Esquema de sistemas sociotécnico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4447381"/>
            <a:ext cx="3888432"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112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Es claro que en el enfoque operacional, este enfoque de sistemas </a:t>
            </a:r>
            <a:r>
              <a:rPr lang="es-MX" sz="3200" dirty="0" err="1"/>
              <a:t>sociotécnicos</a:t>
            </a:r>
            <a:r>
              <a:rPr lang="es-MX" sz="3200" dirty="0"/>
              <a:t> debe estar incluido, pues afecta de significante manera a la administración y en este es causa de estudio de la ingeniería industrial.</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19</a:t>
            </a:fld>
            <a:endParaRPr lang="es-ES"/>
          </a:p>
        </p:txBody>
      </p:sp>
      <p:sp>
        <p:nvSpPr>
          <p:cNvPr id="4" name="Título 3"/>
          <p:cNvSpPr>
            <a:spLocks noGrp="1"/>
          </p:cNvSpPr>
          <p:nvPr>
            <p:ph type="title"/>
          </p:nvPr>
        </p:nvSpPr>
        <p:spPr/>
        <p:txBody>
          <a:bodyPr/>
          <a:lstStyle/>
          <a:p>
            <a:endParaRPr lang="es-MX"/>
          </a:p>
        </p:txBody>
      </p:sp>
      <p:pic>
        <p:nvPicPr>
          <p:cNvPr id="25602" name="Picture 2" descr="Resultado de imagen para ingenieria industrial">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4164777"/>
            <a:ext cx="6058352" cy="1842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0754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32FADFE-3B8F-471C-ABF0-DBC7717ECBBC}" type="slidenum">
              <a:rPr lang="es-ES" smtClean="0"/>
              <a:pPr/>
              <a:t>2</a:t>
            </a:fld>
            <a:endParaRPr lang="es-ES"/>
          </a:p>
        </p:txBody>
      </p:sp>
      <p:sp>
        <p:nvSpPr>
          <p:cNvPr id="2" name="Marcador de contenido 1"/>
          <p:cNvSpPr>
            <a:spLocks noGrp="1"/>
          </p:cNvSpPr>
          <p:nvPr>
            <p:ph idx="4294967295"/>
          </p:nvPr>
        </p:nvSpPr>
        <p:spPr>
          <a:xfrm>
            <a:off x="467544" y="1481138"/>
            <a:ext cx="8179728" cy="4525962"/>
          </a:xfrm>
        </p:spPr>
        <p:txBody>
          <a:bodyPr>
            <a:normAutofit/>
          </a:bodyPr>
          <a:lstStyle/>
          <a:p>
            <a:pPr marL="109728" indent="0" algn="just">
              <a:lnSpc>
                <a:spcPct val="150000"/>
              </a:lnSpc>
              <a:buNone/>
            </a:pPr>
            <a:r>
              <a:rPr lang="es-MX" sz="3200" dirty="0"/>
              <a:t>La administración y las organizaciones son consecuencia de lo que los rodea, así como la diferente toma de decisiones analizando y observando la diversidad de enfoques prácticos, cotidianos y reales en busca de un objetivo.</a:t>
            </a:r>
          </a:p>
        </p:txBody>
      </p:sp>
      <p:sp>
        <p:nvSpPr>
          <p:cNvPr id="4" name="Título 3"/>
          <p:cNvSpPr>
            <a:spLocks noGrp="1"/>
          </p:cNvSpPr>
          <p:nvPr>
            <p:ph type="title" idx="4294967295"/>
          </p:nvPr>
        </p:nvSpPr>
        <p:spPr>
          <a:xfrm>
            <a:off x="1259632" y="274638"/>
            <a:ext cx="6969968" cy="1143000"/>
          </a:xfrm>
        </p:spPr>
        <p:txBody>
          <a:bodyPr/>
          <a:lstStyle/>
          <a:p>
            <a:r>
              <a:rPr lang="es-MX" dirty="0"/>
              <a:t>Introducción</a:t>
            </a:r>
          </a:p>
        </p:txBody>
      </p:sp>
    </p:spTree>
    <p:extLst>
      <p:ext uri="{BB962C8B-B14F-4D97-AF65-F5344CB8AC3E}">
        <p14:creationId xmlns:p14="http://schemas.microsoft.com/office/powerpoint/2010/main" val="33832658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análisis de la teoría de la administración podría enfocarse como aspecto fundamental a la teoría de la decisión, puesto que lo que cotidianamente hace el administrador o un conjunto de personas organizadas es decidir entre varias alternativas la que más convenga bajo un pensamiento racional y motivaciones de índole económica u otros que sean de importancia para el caso en particular.</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20</a:t>
            </a:fld>
            <a:endParaRPr lang="es-ES"/>
          </a:p>
        </p:txBody>
      </p:sp>
      <p:sp>
        <p:nvSpPr>
          <p:cNvPr id="4" name="Título 3"/>
          <p:cNvSpPr>
            <a:spLocks noGrp="1"/>
          </p:cNvSpPr>
          <p:nvPr>
            <p:ph type="title"/>
          </p:nvPr>
        </p:nvSpPr>
        <p:spPr/>
        <p:txBody>
          <a:bodyPr>
            <a:normAutofit/>
          </a:bodyPr>
          <a:lstStyle/>
          <a:p>
            <a:r>
              <a:rPr lang="es-MX" sz="3600" dirty="0"/>
              <a:t>6. Enfoque de la teoría de decisión:</a:t>
            </a:r>
          </a:p>
        </p:txBody>
      </p:sp>
    </p:spTree>
    <p:extLst>
      <p:ext uri="{BB962C8B-B14F-4D97-AF65-F5344CB8AC3E}">
        <p14:creationId xmlns:p14="http://schemas.microsoft.com/office/powerpoint/2010/main" val="3395239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lgn="just">
              <a:buNone/>
            </a:pPr>
            <a:r>
              <a:rPr lang="es-MX" sz="3200" dirty="0"/>
              <a:t>Recordando que en el enfoque operacional, se tienen todos los demás enfoques, la teoría de decisiones va más allá al incluir los aspectos sociales y sicológicos tanto dentro como fuera de la organización.</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21</a:t>
            </a:fld>
            <a:endParaRPr lang="es-ES"/>
          </a:p>
        </p:txBody>
      </p:sp>
      <p:sp>
        <p:nvSpPr>
          <p:cNvPr id="4" name="Título 3"/>
          <p:cNvSpPr>
            <a:spLocks noGrp="1"/>
          </p:cNvSpPr>
          <p:nvPr>
            <p:ph type="title"/>
          </p:nvPr>
        </p:nvSpPr>
        <p:spPr/>
        <p:txBody>
          <a:bodyPr/>
          <a:lstStyle/>
          <a:p>
            <a:endParaRPr lang="es-MX"/>
          </a:p>
        </p:txBody>
      </p:sp>
      <p:pic>
        <p:nvPicPr>
          <p:cNvPr id="26630" name="Picture 6" descr="Resultado de imagen para Enfoque de la teoría de decis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3573016"/>
            <a:ext cx="4381500" cy="2834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934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22</a:t>
            </a:fld>
            <a:endParaRPr lang="es-ES"/>
          </a:p>
        </p:txBody>
      </p:sp>
      <p:sp>
        <p:nvSpPr>
          <p:cNvPr id="4" name="Título 3"/>
          <p:cNvSpPr>
            <a:spLocks noGrp="1"/>
          </p:cNvSpPr>
          <p:nvPr>
            <p:ph type="title"/>
          </p:nvPr>
        </p:nvSpPr>
        <p:spPr/>
        <p:txBody>
          <a:bodyPr/>
          <a:lstStyle/>
          <a:p>
            <a:endParaRPr lang="es-MX"/>
          </a:p>
        </p:txBody>
      </p:sp>
      <p:pic>
        <p:nvPicPr>
          <p:cNvPr id="27652" name="Picture 4" descr="Resultado de imagen para Enfoque de la teoría de decis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5367"/>
            <a:ext cx="9143999" cy="6712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465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Se considera a partir de la visión del administrador como un centro de comunicaciones análogo a un conmutador telefónico donde se recibe, almacena, elabora y disemina y distribuye la información. </a:t>
            </a:r>
            <a:br>
              <a:rPr lang="es-MX" dirty="0"/>
            </a:b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23</a:t>
            </a:fld>
            <a:endParaRPr lang="es-ES"/>
          </a:p>
        </p:txBody>
      </p:sp>
      <p:sp>
        <p:nvSpPr>
          <p:cNvPr id="4" name="Título 3"/>
          <p:cNvSpPr>
            <a:spLocks noGrp="1"/>
          </p:cNvSpPr>
          <p:nvPr>
            <p:ph type="title"/>
          </p:nvPr>
        </p:nvSpPr>
        <p:spPr/>
        <p:txBody>
          <a:bodyPr>
            <a:normAutofit/>
          </a:bodyPr>
          <a:lstStyle/>
          <a:p>
            <a:r>
              <a:rPr lang="es-MX" sz="3200" dirty="0"/>
              <a:t>7. Enfoque de centro de comunicaciones:</a:t>
            </a:r>
          </a:p>
        </p:txBody>
      </p:sp>
      <p:pic>
        <p:nvPicPr>
          <p:cNvPr id="28674" name="Picture 2" descr="Resultado de imagen para Enfoque de centro de comunicacion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4036218"/>
            <a:ext cx="4286250" cy="2371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3098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Enfoque de Centro de Comunicaciones va  de la mano con el enfoque de la teoría de la decisión ya que básicamente el administrador debe recibir y procesar la información y luego de esto está en condiciones de tomar decisiones.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24</a:t>
            </a:fld>
            <a:endParaRPr lang="es-ES"/>
          </a:p>
        </p:txBody>
      </p:sp>
      <p:sp>
        <p:nvSpPr>
          <p:cNvPr id="4" name="Título 3"/>
          <p:cNvSpPr>
            <a:spLocks noGrp="1"/>
          </p:cNvSpPr>
          <p:nvPr>
            <p:ph type="title"/>
          </p:nvPr>
        </p:nvSpPr>
        <p:spPr/>
        <p:txBody>
          <a:bodyPr/>
          <a:lstStyle/>
          <a:p>
            <a:endParaRPr lang="es-MX"/>
          </a:p>
        </p:txBody>
      </p:sp>
      <p:pic>
        <p:nvPicPr>
          <p:cNvPr id="29698" name="Picture 2" descr="Resultado de imagen para Enfoque de centro de comunicacion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4206081"/>
            <a:ext cx="5298976" cy="1801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82364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La importancia del este Enfoque tiene que ver con trasladar este centro de comunicaciones a una computadora con la aplicación para la toma de decisiones que se vuelve sumamente conveniente.</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25</a:t>
            </a:fld>
            <a:endParaRPr lang="es-ES"/>
          </a:p>
        </p:txBody>
      </p:sp>
      <p:sp>
        <p:nvSpPr>
          <p:cNvPr id="4" name="Título 3"/>
          <p:cNvSpPr>
            <a:spLocks noGrp="1"/>
          </p:cNvSpPr>
          <p:nvPr>
            <p:ph type="title"/>
          </p:nvPr>
        </p:nvSpPr>
        <p:spPr/>
        <p:txBody>
          <a:bodyPr/>
          <a:lstStyle/>
          <a:p>
            <a:endParaRPr lang="es-MX"/>
          </a:p>
        </p:txBody>
      </p:sp>
      <p:pic>
        <p:nvPicPr>
          <p:cNvPr id="30722" name="Picture 2" descr="Resultado de imagen para Enfoque de centro de comunicacion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7032" y="3791368"/>
            <a:ext cx="6096000" cy="2416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0365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inconveniente de este enfoque para el enfoque operacional está en la estrechez del mismo al no tener una visión más amplia de relación con los demás enfoques, no tiene el poder de clasificar el conocimiento administrativo.</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26</a:t>
            </a:fld>
            <a:endParaRPr lang="es-ES"/>
          </a:p>
        </p:txBody>
      </p:sp>
      <p:sp>
        <p:nvSpPr>
          <p:cNvPr id="4" name="Título 3"/>
          <p:cNvSpPr>
            <a:spLocks noGrp="1"/>
          </p:cNvSpPr>
          <p:nvPr>
            <p:ph type="title"/>
          </p:nvPr>
        </p:nvSpPr>
        <p:spPr/>
        <p:txBody>
          <a:bodyPr/>
          <a:lstStyle/>
          <a:p>
            <a:endParaRPr lang="es-MX"/>
          </a:p>
        </p:txBody>
      </p:sp>
      <p:pic>
        <p:nvPicPr>
          <p:cNvPr id="31746" name="Picture 2" descr="Resultado de imagen para sistema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4149080"/>
            <a:ext cx="4795352" cy="148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50710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enfoque matemático surge a partir de reconocer a la administración como un sistema de modelos, de donde se infieren variables conocidas y desconocidas y del análisis y resultado deducir la decisión más conveniente. Por esto, el enfoque matemático está muy ligado al enfoque de teoría de la decisión.</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27</a:t>
            </a:fld>
            <a:endParaRPr lang="es-ES"/>
          </a:p>
        </p:txBody>
      </p:sp>
      <p:sp>
        <p:nvSpPr>
          <p:cNvPr id="4" name="Título 3"/>
          <p:cNvSpPr>
            <a:spLocks noGrp="1"/>
          </p:cNvSpPr>
          <p:nvPr>
            <p:ph type="title"/>
          </p:nvPr>
        </p:nvSpPr>
        <p:spPr/>
        <p:txBody>
          <a:bodyPr>
            <a:normAutofit fontScale="90000"/>
          </a:bodyPr>
          <a:lstStyle/>
          <a:p>
            <a:r>
              <a:rPr lang="es-MX" sz="3600" dirty="0"/>
              <a:t>8. Enfoque matemático o de ciencia de la administración</a:t>
            </a:r>
            <a:r>
              <a:rPr lang="es-MX" dirty="0"/>
              <a:t> </a:t>
            </a:r>
          </a:p>
        </p:txBody>
      </p:sp>
      <p:pic>
        <p:nvPicPr>
          <p:cNvPr id="32772" name="Picture 4" descr="Resultado de imagen para Enfoque matemático o de ciencia de la administra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5104606"/>
            <a:ext cx="3810000" cy="148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348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lgn="just">
              <a:buNone/>
            </a:pPr>
            <a:r>
              <a:rPr lang="es-MX" sz="3200" dirty="0"/>
              <a:t>El enfoque matemático es también el punto de vista del análisis de la investigación de operaciones donde la concepción fundamental está en que el proceso de administración y toma de decisiones es un proceso lógico que con una ayuda de términos y símbolos se intenta el modelo que más se ajuste a la realidad y encontrar las metas seleccionadas.</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28</a:t>
            </a:fld>
            <a:endParaRPr lang="es-ES"/>
          </a:p>
        </p:txBody>
      </p:sp>
      <p:sp>
        <p:nvSpPr>
          <p:cNvPr id="4" name="Título 3"/>
          <p:cNvSpPr>
            <a:spLocks noGrp="1"/>
          </p:cNvSpPr>
          <p:nvPr>
            <p:ph type="title"/>
          </p:nvPr>
        </p:nvSpPr>
        <p:spPr/>
        <p:txBody>
          <a:bodyPr/>
          <a:lstStyle/>
          <a:p>
            <a:endParaRPr lang="es-MX"/>
          </a:p>
        </p:txBody>
      </p:sp>
      <p:pic>
        <p:nvPicPr>
          <p:cNvPr id="6" name="Picture 2" descr="Resultado de imagen para Enfoque matemático o de ciencia de la administra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5653858"/>
            <a:ext cx="3851920" cy="722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24509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Reúne a todos los demás enfoques como un sistema que extrae información y conocimiento útil de otras áreas del conocimiento.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29</a:t>
            </a:fld>
            <a:endParaRPr lang="es-ES"/>
          </a:p>
        </p:txBody>
      </p:sp>
      <p:sp>
        <p:nvSpPr>
          <p:cNvPr id="4" name="Título 3"/>
          <p:cNvSpPr>
            <a:spLocks noGrp="1"/>
          </p:cNvSpPr>
          <p:nvPr>
            <p:ph type="title"/>
          </p:nvPr>
        </p:nvSpPr>
        <p:spPr/>
        <p:txBody>
          <a:bodyPr>
            <a:normAutofit/>
          </a:bodyPr>
          <a:lstStyle/>
          <a:p>
            <a:r>
              <a:rPr lang="es-MX" sz="3600" dirty="0"/>
              <a:t>9. El enfoque operacional</a:t>
            </a:r>
          </a:p>
        </p:txBody>
      </p:sp>
      <p:pic>
        <p:nvPicPr>
          <p:cNvPr id="34818" name="Picture 2" descr="Resultado de imagen para El enfoque operacion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3708" y="2919147"/>
            <a:ext cx="5256584"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0835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38360" y="1772816"/>
            <a:ext cx="8208912" cy="3454393"/>
          </a:xfrm>
        </p:spPr>
        <p:txBody>
          <a:bodyPr>
            <a:noAutofit/>
          </a:bodyPr>
          <a:lstStyle/>
          <a:p>
            <a:pPr algn="just">
              <a:lnSpc>
                <a:spcPct val="150000"/>
              </a:lnSpc>
              <a:buNone/>
            </a:pPr>
            <a:r>
              <a:rPr lang="es-MX" sz="2800" dirty="0"/>
              <a:t>	</a:t>
            </a:r>
            <a:r>
              <a:rPr lang="es-MX" sz="3200" dirty="0"/>
              <a:t>El discente  conocerá y observara la los diferentes enfoques la administración,  su aplicación  en las organizaciones, y la importancia de cada uno de ellos.</a:t>
            </a:r>
            <a:endParaRPr lang="es-MX" sz="2800"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3</a:t>
            </a:fld>
            <a:endParaRPr lang="es-ES"/>
          </a:p>
        </p:txBody>
      </p:sp>
      <p:sp>
        <p:nvSpPr>
          <p:cNvPr id="4" name="3 Título"/>
          <p:cNvSpPr>
            <a:spLocks noGrp="1"/>
          </p:cNvSpPr>
          <p:nvPr>
            <p:ph type="title"/>
          </p:nvPr>
        </p:nvSpPr>
        <p:spPr>
          <a:xfrm>
            <a:off x="1043608" y="428608"/>
            <a:ext cx="5786478" cy="1143000"/>
          </a:xfrm>
        </p:spPr>
        <p:txBody>
          <a:bodyPr/>
          <a:lstStyle/>
          <a:p>
            <a:r>
              <a:rPr lang="es-MX" dirty="0"/>
              <a:t>Objetivo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Sin embargo, el Enfoque Operacional como núcleo central  tiene el conocimiento en la administración propiamente y tiene relación con temas propios de ella como, staff, patrones de departamentalización, áreas de administración y evaluación administrativa.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30</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27925817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31</a:t>
            </a:fld>
            <a:endParaRPr lang="es-ES"/>
          </a:p>
        </p:txBody>
      </p:sp>
      <p:sp>
        <p:nvSpPr>
          <p:cNvPr id="4" name="Título 3"/>
          <p:cNvSpPr>
            <a:spLocks noGrp="1"/>
          </p:cNvSpPr>
          <p:nvPr>
            <p:ph type="title"/>
          </p:nvPr>
        </p:nvSpPr>
        <p:spPr/>
        <p:txBody>
          <a:bodyPr/>
          <a:lstStyle/>
          <a:p>
            <a:endParaRPr lang="es-MX"/>
          </a:p>
        </p:txBody>
      </p:sp>
      <p:pic>
        <p:nvPicPr>
          <p:cNvPr id="36866" name="Picture 2" descr="Resultado de imagen para departamentaliza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877325"/>
            <a:ext cx="8003232" cy="5530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7519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enfoque operacional reúne áreas del conocimiento que son universalmente aplicables a otras disciplinas que definitivamente son relevantes para nuestro caso, el de la administración.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32</a:t>
            </a:fld>
            <a:endParaRPr lang="es-ES"/>
          </a:p>
        </p:txBody>
      </p:sp>
      <p:sp>
        <p:nvSpPr>
          <p:cNvPr id="4" name="Título 3"/>
          <p:cNvSpPr>
            <a:spLocks noGrp="1"/>
          </p:cNvSpPr>
          <p:nvPr>
            <p:ph type="title"/>
          </p:nvPr>
        </p:nvSpPr>
        <p:spPr/>
        <p:txBody>
          <a:bodyPr/>
          <a:lstStyle/>
          <a:p>
            <a:endParaRPr lang="es-MX"/>
          </a:p>
        </p:txBody>
      </p:sp>
      <p:pic>
        <p:nvPicPr>
          <p:cNvPr id="37890" name="Picture 2" descr="Resultado de imagen para departamento de administracio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4058483"/>
            <a:ext cx="5819775" cy="1948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8741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67217" y="1268760"/>
            <a:ext cx="8229600" cy="4525963"/>
          </a:xfrm>
        </p:spPr>
        <p:txBody>
          <a:bodyPr>
            <a:normAutofit/>
          </a:bodyPr>
          <a:lstStyle/>
          <a:p>
            <a:pPr marL="109728" indent="0">
              <a:buNone/>
            </a:pPr>
            <a:r>
              <a:rPr lang="es-MX" sz="4000" b="1" dirty="0"/>
              <a:t>La Teoría de sistemas</a:t>
            </a:r>
          </a:p>
          <a:p>
            <a:pPr marL="109728" indent="0">
              <a:buNone/>
            </a:pPr>
            <a:r>
              <a:rPr lang="es-MX" dirty="0"/>
              <a:t>Es un conjunto ordenado de elementos que interactúan entre si para el logro de un determinado objetivo.</a:t>
            </a:r>
            <a:br>
              <a:rPr lang="es-MX" dirty="0"/>
            </a:br>
            <a:r>
              <a:rPr lang="es-MX" dirty="0"/>
              <a:t>Los elementos que componen un sistema son entrada, salida, proceso, ambiente, retroalimentación.</a:t>
            </a:r>
            <a:endParaRPr lang="es-MX" sz="3200" b="1"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33</a:t>
            </a:fld>
            <a:endParaRPr lang="es-ES"/>
          </a:p>
        </p:txBody>
      </p:sp>
      <p:sp>
        <p:nvSpPr>
          <p:cNvPr id="4" name="Título 3"/>
          <p:cNvSpPr>
            <a:spLocks noGrp="1"/>
          </p:cNvSpPr>
          <p:nvPr>
            <p:ph type="title"/>
          </p:nvPr>
        </p:nvSpPr>
        <p:spPr>
          <a:xfrm>
            <a:off x="457200" y="274638"/>
            <a:ext cx="8229600" cy="806037"/>
          </a:xfrm>
        </p:spPr>
        <p:txBody>
          <a:bodyPr>
            <a:normAutofit fontScale="90000"/>
          </a:bodyPr>
          <a:lstStyle/>
          <a:p>
            <a:br>
              <a:rPr lang="es-MX" sz="4400" dirty="0"/>
            </a:br>
            <a:r>
              <a:rPr lang="es-MX" sz="4400" b="0" dirty="0"/>
              <a:t>Algunas de estas son;</a:t>
            </a:r>
            <a:br>
              <a:rPr lang="es-MX" sz="4400" b="0" dirty="0"/>
            </a:br>
            <a:endParaRPr lang="es-MX" b="0" dirty="0"/>
          </a:p>
        </p:txBody>
      </p:sp>
      <p:pic>
        <p:nvPicPr>
          <p:cNvPr id="6" name="Picture 2" descr="Resultado de imagen para teoria de sistema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3645024"/>
            <a:ext cx="5875472" cy="2762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69831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buNone/>
            </a:pPr>
            <a:r>
              <a:rPr lang="es-MX" sz="3200" dirty="0"/>
              <a:t>Cabe destacar que los sistemas consisten en módulos ordenados de piezas que se encuentran interrelacionadas y que interactúan entre sí.</a:t>
            </a:r>
            <a:br>
              <a:rPr lang="es-MX" sz="2800" dirty="0"/>
            </a:b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34</a:t>
            </a:fld>
            <a:endParaRPr lang="es-ES"/>
          </a:p>
        </p:txBody>
      </p:sp>
      <p:sp>
        <p:nvSpPr>
          <p:cNvPr id="4" name="Título 3"/>
          <p:cNvSpPr>
            <a:spLocks noGrp="1"/>
          </p:cNvSpPr>
          <p:nvPr>
            <p:ph type="title"/>
          </p:nvPr>
        </p:nvSpPr>
        <p:spPr/>
        <p:txBody>
          <a:bodyPr/>
          <a:lstStyle/>
          <a:p>
            <a:endParaRPr lang="es-MX"/>
          </a:p>
        </p:txBody>
      </p:sp>
      <p:pic>
        <p:nvPicPr>
          <p:cNvPr id="2050" name="Picture 2" descr="Resultado de imagen para teoria de sistema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3304090"/>
            <a:ext cx="6280919" cy="2673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7451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052736"/>
            <a:ext cx="8229600" cy="4525963"/>
          </a:xfrm>
        </p:spPr>
        <p:txBody>
          <a:bodyPr/>
          <a:lstStyle/>
          <a:p>
            <a:pPr marL="109728" indent="0">
              <a:buNone/>
            </a:pPr>
            <a:r>
              <a:rPr lang="es-MX" sz="3600" b="1" dirty="0"/>
              <a:t>Teoría de decisiones</a:t>
            </a:r>
          </a:p>
          <a:p>
            <a:pPr marL="109728" indent="0">
              <a:buNone/>
            </a:pPr>
            <a:r>
              <a:rPr lang="es-MX" sz="3200" dirty="0"/>
              <a:t>La Teoría de Decisión se ocupa de analizar cómo elige una persona aquella acción que, de entre un conjunto de acciones posibles, le conduce al mejor resultado dadas sus preferencias.</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35</a:t>
            </a:fld>
            <a:endParaRPr lang="es-ES"/>
          </a:p>
        </p:txBody>
      </p:sp>
      <p:sp>
        <p:nvSpPr>
          <p:cNvPr id="4" name="Título 3"/>
          <p:cNvSpPr>
            <a:spLocks noGrp="1"/>
          </p:cNvSpPr>
          <p:nvPr>
            <p:ph type="title"/>
          </p:nvPr>
        </p:nvSpPr>
        <p:spPr>
          <a:xfrm>
            <a:off x="457200" y="274638"/>
            <a:ext cx="8229600" cy="490066"/>
          </a:xfrm>
        </p:spPr>
        <p:txBody>
          <a:bodyPr>
            <a:normAutofit fontScale="90000"/>
          </a:bodyPr>
          <a:lstStyle/>
          <a:p>
            <a:endParaRPr lang="es-MX" dirty="0"/>
          </a:p>
        </p:txBody>
      </p:sp>
      <p:pic>
        <p:nvPicPr>
          <p:cNvPr id="3078" name="Picture 6" descr="Resultado de imagen para teoria de decision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3789040"/>
            <a:ext cx="3581400" cy="2447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1157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611560" y="908720"/>
            <a:ext cx="8229600" cy="4525963"/>
          </a:xfrm>
        </p:spPr>
        <p:txBody>
          <a:bodyPr>
            <a:normAutofit/>
          </a:bodyPr>
          <a:lstStyle/>
          <a:p>
            <a:pPr marL="109728" indent="0" algn="just">
              <a:buNone/>
            </a:pPr>
            <a:r>
              <a:rPr lang="es-MX" sz="3200" dirty="0"/>
              <a:t>La decisión concierne a la forma y al estudio del comportamiento y fenómenos psíquicos de aquellos que toman las decisiones (reales o ficticios), así como las condiciones por las que deben ser tomadas las decisiones.</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36</a:t>
            </a:fld>
            <a:endParaRPr lang="es-ES"/>
          </a:p>
        </p:txBody>
      </p:sp>
      <p:sp>
        <p:nvSpPr>
          <p:cNvPr id="4" name="Título 3"/>
          <p:cNvSpPr>
            <a:spLocks noGrp="1"/>
          </p:cNvSpPr>
          <p:nvPr>
            <p:ph type="title"/>
          </p:nvPr>
        </p:nvSpPr>
        <p:spPr>
          <a:xfrm>
            <a:off x="457200" y="274638"/>
            <a:ext cx="8229600" cy="418058"/>
          </a:xfrm>
        </p:spPr>
        <p:txBody>
          <a:bodyPr>
            <a:normAutofit fontScale="90000"/>
          </a:bodyPr>
          <a:lstStyle/>
          <a:p>
            <a:endParaRPr lang="es-MX" dirty="0"/>
          </a:p>
        </p:txBody>
      </p:sp>
      <p:pic>
        <p:nvPicPr>
          <p:cNvPr id="5" name="Picture 2" descr="Resultado de imagen para teoria de decisione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872" y="3377530"/>
            <a:ext cx="3219078" cy="3212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460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853614"/>
            <a:ext cx="8229600" cy="4525963"/>
          </a:xfrm>
        </p:spPr>
        <p:txBody>
          <a:bodyPr>
            <a:normAutofit/>
          </a:bodyPr>
          <a:lstStyle/>
          <a:p>
            <a:pPr marL="109728" indent="0">
              <a:buNone/>
            </a:pPr>
            <a:r>
              <a:rPr lang="es-MX" sz="3600" b="1" dirty="0"/>
              <a:t>Motivación</a:t>
            </a:r>
            <a:r>
              <a:rPr lang="es-MX" sz="4000" b="1" dirty="0"/>
              <a:t>.</a:t>
            </a:r>
          </a:p>
          <a:p>
            <a:pPr marL="109728" indent="0" algn="just">
              <a:buNone/>
            </a:pPr>
            <a:r>
              <a:rPr lang="es-MX" sz="3200" dirty="0"/>
              <a:t>La habilidad de la empresa para crear un entorno en el cual los empleados puedan y estén dispuestos a manifestar estas repuestas que se desean y a trabajar para conseguir el cumplimiento de las metas de la empresa.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37</a:t>
            </a:fld>
            <a:endParaRPr lang="es-ES"/>
          </a:p>
        </p:txBody>
      </p:sp>
      <p:sp>
        <p:nvSpPr>
          <p:cNvPr id="4" name="Título 3"/>
          <p:cNvSpPr>
            <a:spLocks noGrp="1"/>
          </p:cNvSpPr>
          <p:nvPr>
            <p:ph type="title"/>
          </p:nvPr>
        </p:nvSpPr>
        <p:spPr>
          <a:xfrm>
            <a:off x="457200" y="274638"/>
            <a:ext cx="8229600" cy="490066"/>
          </a:xfrm>
        </p:spPr>
        <p:txBody>
          <a:bodyPr>
            <a:normAutofit fontScale="90000"/>
          </a:bodyPr>
          <a:lstStyle/>
          <a:p>
            <a:endParaRPr lang="es-MX" dirty="0"/>
          </a:p>
        </p:txBody>
      </p:sp>
      <p:pic>
        <p:nvPicPr>
          <p:cNvPr id="5122" name="Picture 2" descr="Resultado de imagen para entorno social de la motivacion">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62598" y="4204104"/>
            <a:ext cx="6053513" cy="2350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17042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buNone/>
            </a:pPr>
            <a:r>
              <a:rPr lang="es-MX" sz="3200" dirty="0"/>
              <a:t>La Motivación se basa firmemente en los estímulos que mueven a la persona a realizar determinadas acciones y persistir en ellas para su culminación. </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38</a:t>
            </a:fld>
            <a:endParaRPr lang="es-ES"/>
          </a:p>
        </p:txBody>
      </p:sp>
      <p:sp>
        <p:nvSpPr>
          <p:cNvPr id="4" name="Título 3"/>
          <p:cNvSpPr>
            <a:spLocks noGrp="1"/>
          </p:cNvSpPr>
          <p:nvPr>
            <p:ph type="title"/>
          </p:nvPr>
        </p:nvSpPr>
        <p:spPr/>
        <p:txBody>
          <a:bodyPr/>
          <a:lstStyle/>
          <a:p>
            <a:endParaRPr lang="es-MX"/>
          </a:p>
        </p:txBody>
      </p:sp>
      <p:pic>
        <p:nvPicPr>
          <p:cNvPr id="7170" name="Picture 2" descr="Resultado de imagen para motiva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3704995"/>
            <a:ext cx="4985668" cy="2296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5973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lgn="just">
              <a:buNone/>
            </a:pPr>
            <a:r>
              <a:rPr lang="es-MX" sz="3200" dirty="0"/>
              <a:t>Para la motivación es importante o esencial que las metas de la empresa se consideren idénticas o semejantes con las necesidades humanas. </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39</a:t>
            </a:fld>
            <a:endParaRPr lang="es-ES"/>
          </a:p>
        </p:txBody>
      </p:sp>
      <p:sp>
        <p:nvSpPr>
          <p:cNvPr id="4" name="Título 3"/>
          <p:cNvSpPr>
            <a:spLocks noGrp="1"/>
          </p:cNvSpPr>
          <p:nvPr>
            <p:ph type="title"/>
          </p:nvPr>
        </p:nvSpPr>
        <p:spPr/>
        <p:txBody>
          <a:bodyPr/>
          <a:lstStyle/>
          <a:p>
            <a:endParaRPr lang="es-MX"/>
          </a:p>
        </p:txBody>
      </p:sp>
      <p:pic>
        <p:nvPicPr>
          <p:cNvPr id="6146" name="Picture 2" descr="Resultado de imagen para motiva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3388216"/>
            <a:ext cx="4305300" cy="2819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895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nSpc>
                <a:spcPct val="150000"/>
              </a:lnSpc>
              <a:buNone/>
            </a:pPr>
            <a:r>
              <a:rPr lang="es-MX" sz="3200" dirty="0"/>
              <a:t>1) Empírico o de situación práctica.</a:t>
            </a:r>
          </a:p>
          <a:p>
            <a:pPr marL="109728" indent="0">
              <a:lnSpc>
                <a:spcPct val="150000"/>
              </a:lnSpc>
              <a:buNone/>
            </a:pPr>
            <a:r>
              <a:rPr lang="es-MX" sz="3200" dirty="0"/>
              <a:t>2) Del comportamiento interpersonal.</a:t>
            </a:r>
          </a:p>
          <a:p>
            <a:pPr marL="109728" indent="0">
              <a:lnSpc>
                <a:spcPct val="150000"/>
              </a:lnSpc>
              <a:buNone/>
            </a:pPr>
            <a:r>
              <a:rPr lang="es-MX" sz="3200" dirty="0"/>
              <a:t>3) Del comportamiento de grupo.</a:t>
            </a:r>
          </a:p>
          <a:p>
            <a:pPr marL="109728" indent="0">
              <a:lnSpc>
                <a:spcPct val="150000"/>
              </a:lnSpc>
              <a:buNone/>
            </a:pPr>
            <a:r>
              <a:rPr lang="es-MX" sz="3200" dirty="0"/>
              <a:t>4) De sistemas sociales cooperativos.</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a:t>
            </a:fld>
            <a:endParaRPr lang="es-ES"/>
          </a:p>
        </p:txBody>
      </p:sp>
      <p:sp>
        <p:nvSpPr>
          <p:cNvPr id="4" name="Título 3"/>
          <p:cNvSpPr>
            <a:spLocks noGrp="1"/>
          </p:cNvSpPr>
          <p:nvPr>
            <p:ph type="title"/>
          </p:nvPr>
        </p:nvSpPr>
        <p:spPr/>
        <p:txBody>
          <a:bodyPr/>
          <a:lstStyle/>
          <a:p>
            <a:r>
              <a:rPr lang="es-MX" dirty="0"/>
              <a:t>ENFOQUES DE LA ADMINISTRACIÓN</a:t>
            </a:r>
          </a:p>
        </p:txBody>
      </p:sp>
    </p:spTree>
    <p:extLst>
      <p:ext uri="{BB962C8B-B14F-4D97-AF65-F5344CB8AC3E}">
        <p14:creationId xmlns:p14="http://schemas.microsoft.com/office/powerpoint/2010/main" val="14367695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La motivación está relacionado con el de voluntad y el del interés. Las distintas escuelas de psicología tienen diversas teorías sobre cómo se origina la motivación y su efecto en la conducta observable.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40</a:t>
            </a:fld>
            <a:endParaRPr lang="es-ES"/>
          </a:p>
        </p:txBody>
      </p:sp>
      <p:sp>
        <p:nvSpPr>
          <p:cNvPr id="4" name="Título 3"/>
          <p:cNvSpPr>
            <a:spLocks noGrp="1"/>
          </p:cNvSpPr>
          <p:nvPr>
            <p:ph type="title"/>
          </p:nvPr>
        </p:nvSpPr>
        <p:spPr/>
        <p:txBody>
          <a:bodyPr/>
          <a:lstStyle/>
          <a:p>
            <a:endParaRPr lang="es-MX"/>
          </a:p>
        </p:txBody>
      </p:sp>
      <p:pic>
        <p:nvPicPr>
          <p:cNvPr id="8194" name="Picture 2" descr="Resultado de imagen para motivación">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9605" y="4022340"/>
            <a:ext cx="4404395" cy="2551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29247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539552" y="1124744"/>
            <a:ext cx="8229600" cy="4525963"/>
          </a:xfrm>
        </p:spPr>
        <p:txBody>
          <a:bodyPr/>
          <a:lstStyle/>
          <a:p>
            <a:pPr marL="109728" indent="0">
              <a:buNone/>
            </a:pPr>
            <a:r>
              <a:rPr lang="es-MX" sz="4000" b="1" dirty="0"/>
              <a:t>Liderazgo.</a:t>
            </a:r>
            <a:endParaRPr lang="es-MX" sz="3600" b="1" dirty="0"/>
          </a:p>
          <a:p>
            <a:pPr marL="109728" indent="0" algn="just">
              <a:buNone/>
            </a:pPr>
            <a:r>
              <a:rPr lang="es-MX" sz="3200" dirty="0"/>
              <a:t>Es un conjunto de habilidades que tiene una persona para guiar a otras e influenciarlas para que trabajen con entusiasmo y logren de este modo sus objetivos.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41</a:t>
            </a:fld>
            <a:endParaRPr lang="es-ES"/>
          </a:p>
        </p:txBody>
      </p:sp>
      <p:sp>
        <p:nvSpPr>
          <p:cNvPr id="4" name="Título 3"/>
          <p:cNvSpPr>
            <a:spLocks noGrp="1"/>
          </p:cNvSpPr>
          <p:nvPr>
            <p:ph type="title"/>
          </p:nvPr>
        </p:nvSpPr>
        <p:spPr>
          <a:xfrm>
            <a:off x="457200" y="274638"/>
            <a:ext cx="8229600" cy="634082"/>
          </a:xfrm>
        </p:spPr>
        <p:txBody>
          <a:bodyPr>
            <a:normAutofit fontScale="90000"/>
          </a:bodyPr>
          <a:lstStyle/>
          <a:p>
            <a:endParaRPr lang="es-MX" dirty="0"/>
          </a:p>
        </p:txBody>
      </p:sp>
      <p:pic>
        <p:nvPicPr>
          <p:cNvPr id="9218" name="Picture 2" descr="Resultado de imagen para liderazg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3707" y="3861048"/>
            <a:ext cx="6029325" cy="2456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3809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Un buen líder para una empresa debe ser un profesional que esté constantemente creciendo, perfeccionándose, formándose, alguien proactivo y sobre todo alguien absolutamente adaptable y capaz de realizar sin problemas trabajo en equipo.</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42</a:t>
            </a:fld>
            <a:endParaRPr lang="es-ES"/>
          </a:p>
        </p:txBody>
      </p:sp>
      <p:sp>
        <p:nvSpPr>
          <p:cNvPr id="4" name="Título 3"/>
          <p:cNvSpPr>
            <a:spLocks noGrp="1"/>
          </p:cNvSpPr>
          <p:nvPr>
            <p:ph type="title"/>
          </p:nvPr>
        </p:nvSpPr>
        <p:spPr/>
        <p:txBody>
          <a:bodyPr/>
          <a:lstStyle/>
          <a:p>
            <a:endParaRPr lang="es-MX"/>
          </a:p>
        </p:txBody>
      </p:sp>
      <p:pic>
        <p:nvPicPr>
          <p:cNvPr id="10242" name="Picture 2" descr="Resultado de imagen para liderazg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509120"/>
            <a:ext cx="4080992" cy="2342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3727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980728"/>
            <a:ext cx="8229600" cy="4525963"/>
          </a:xfrm>
        </p:spPr>
        <p:txBody>
          <a:bodyPr>
            <a:normAutofit/>
          </a:bodyPr>
          <a:lstStyle/>
          <a:p>
            <a:pPr marL="109728" indent="0" fontAlgn="base">
              <a:buNone/>
            </a:pPr>
            <a:r>
              <a:rPr lang="es-MX" sz="3200" dirty="0"/>
              <a:t>Un líder debe contar con las siguientes características;</a:t>
            </a:r>
          </a:p>
          <a:p>
            <a:pPr marL="109728" indent="0" fontAlgn="base">
              <a:buNone/>
            </a:pPr>
            <a:r>
              <a:rPr lang="es-MX" sz="3200" dirty="0"/>
              <a:t>Comunicativo.</a:t>
            </a:r>
          </a:p>
          <a:p>
            <a:pPr marL="109728" indent="0" fontAlgn="base">
              <a:buNone/>
            </a:pPr>
            <a:r>
              <a:rPr lang="es-MX" sz="3200" dirty="0"/>
              <a:t>Honesto.</a:t>
            </a:r>
          </a:p>
          <a:p>
            <a:pPr marL="109728" indent="0" fontAlgn="base">
              <a:buNone/>
            </a:pPr>
            <a:r>
              <a:rPr lang="es-MX" sz="3200" dirty="0"/>
              <a:t>Estratega.</a:t>
            </a:r>
          </a:p>
          <a:p>
            <a:pPr marL="109728" indent="0" fontAlgn="base">
              <a:buNone/>
            </a:pPr>
            <a:r>
              <a:rPr lang="es-MX" sz="3200" dirty="0"/>
              <a:t>Disciplinado.</a:t>
            </a:r>
            <a:endParaRPr lang="es-MX" dirty="0"/>
          </a:p>
          <a:p>
            <a:pPr marL="109728" indent="0">
              <a:buNone/>
            </a:pPr>
            <a:br>
              <a:rPr lang="es-MX" dirty="0"/>
            </a:b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43</a:t>
            </a:fld>
            <a:endParaRPr lang="es-ES"/>
          </a:p>
        </p:txBody>
      </p:sp>
      <p:sp>
        <p:nvSpPr>
          <p:cNvPr id="4" name="Título 3"/>
          <p:cNvSpPr>
            <a:spLocks noGrp="1"/>
          </p:cNvSpPr>
          <p:nvPr>
            <p:ph type="title"/>
          </p:nvPr>
        </p:nvSpPr>
        <p:spPr>
          <a:xfrm>
            <a:off x="457200" y="274638"/>
            <a:ext cx="8229600" cy="418058"/>
          </a:xfrm>
        </p:spPr>
        <p:txBody>
          <a:bodyPr>
            <a:normAutofit fontScale="90000"/>
          </a:bodyPr>
          <a:lstStyle/>
          <a:p>
            <a:endParaRPr lang="es-MX" dirty="0"/>
          </a:p>
        </p:txBody>
      </p:sp>
      <p:pic>
        <p:nvPicPr>
          <p:cNvPr id="11266" name="Picture 2" descr="Resultado de imagen para liderazg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2276872"/>
            <a:ext cx="4019550" cy="4019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23665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539552" y="1052736"/>
            <a:ext cx="8229600" cy="4525963"/>
          </a:xfrm>
        </p:spPr>
        <p:txBody>
          <a:bodyPr/>
          <a:lstStyle/>
          <a:p>
            <a:pPr marL="109728" indent="0" fontAlgn="base">
              <a:buNone/>
            </a:pPr>
            <a:r>
              <a:rPr lang="es-MX" sz="3200" dirty="0"/>
              <a:t>Creativo.</a:t>
            </a:r>
          </a:p>
          <a:p>
            <a:pPr marL="109728" indent="0" fontAlgn="base">
              <a:buNone/>
            </a:pPr>
            <a:r>
              <a:rPr lang="es-MX" sz="3200" dirty="0"/>
              <a:t>Con capacidad de tomar decisiones.</a:t>
            </a:r>
          </a:p>
          <a:p>
            <a:pPr marL="109728" indent="0" fontAlgn="base">
              <a:buNone/>
            </a:pPr>
            <a:r>
              <a:rPr lang="es-MX" sz="3200" dirty="0"/>
              <a:t>Actuar bajo presión.</a:t>
            </a:r>
          </a:p>
          <a:p>
            <a:pPr marL="109728" indent="0" fontAlgn="base">
              <a:buNone/>
            </a:pPr>
            <a:r>
              <a:rPr lang="es-MX" sz="3200" dirty="0"/>
              <a:t>Poder y saber negociar.</a:t>
            </a:r>
          </a:p>
          <a:p>
            <a:pPr marL="109728" indent="0" fontAlgn="base">
              <a:buNone/>
            </a:pPr>
            <a:r>
              <a:rPr lang="es-MX" sz="3200" dirty="0"/>
              <a:t>Entre otras características. </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44</a:t>
            </a:fld>
            <a:endParaRPr lang="es-ES"/>
          </a:p>
        </p:txBody>
      </p:sp>
      <p:sp>
        <p:nvSpPr>
          <p:cNvPr id="4" name="Título 3"/>
          <p:cNvSpPr>
            <a:spLocks noGrp="1"/>
          </p:cNvSpPr>
          <p:nvPr>
            <p:ph type="title"/>
          </p:nvPr>
        </p:nvSpPr>
        <p:spPr>
          <a:xfrm>
            <a:off x="396926" y="335129"/>
            <a:ext cx="8229600" cy="429575"/>
          </a:xfrm>
        </p:spPr>
        <p:txBody>
          <a:bodyPr>
            <a:normAutofit fontScale="90000"/>
          </a:bodyPr>
          <a:lstStyle/>
          <a:p>
            <a:endParaRPr lang="es-MX" dirty="0"/>
          </a:p>
        </p:txBody>
      </p:sp>
      <p:pic>
        <p:nvPicPr>
          <p:cNvPr id="12290" name="Picture 2" descr="Resultado de imagen para liderazg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3789040"/>
            <a:ext cx="4408190" cy="3068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4632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Claro está que es algo complicado que alguien cumpla con todas esas exigencias, pero éstas por lo menos te proporcionan un perfil.</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45</a:t>
            </a:fld>
            <a:endParaRPr lang="es-ES"/>
          </a:p>
        </p:txBody>
      </p:sp>
      <p:sp>
        <p:nvSpPr>
          <p:cNvPr id="4" name="Título 3"/>
          <p:cNvSpPr>
            <a:spLocks noGrp="1"/>
          </p:cNvSpPr>
          <p:nvPr>
            <p:ph type="title"/>
          </p:nvPr>
        </p:nvSpPr>
        <p:spPr/>
        <p:txBody>
          <a:bodyPr/>
          <a:lstStyle/>
          <a:p>
            <a:endParaRPr lang="es-MX"/>
          </a:p>
        </p:txBody>
      </p:sp>
      <p:pic>
        <p:nvPicPr>
          <p:cNvPr id="13314" name="Picture 2" descr="Resultado de imagen para liderazgo">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5696" y="3322977"/>
            <a:ext cx="5848350" cy="2757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5266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lgn="just">
              <a:buNone/>
            </a:pPr>
            <a:r>
              <a:rPr lang="es-MX" sz="3200" dirty="0"/>
              <a:t>Los enfoques de la administración mediante los estudios de casos en situaciones diferentes deben elaborar conclusiones que pudiesen ser adecuadas en las diversas situaciones presentadas, las cuales podrían ser útiles para no cometer errores en algún momento o situación dada.</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46</a:t>
            </a:fld>
            <a:endParaRPr lang="es-ES"/>
          </a:p>
        </p:txBody>
      </p:sp>
      <p:sp>
        <p:nvSpPr>
          <p:cNvPr id="4" name="Título 3"/>
          <p:cNvSpPr>
            <a:spLocks noGrp="1"/>
          </p:cNvSpPr>
          <p:nvPr>
            <p:ph type="title"/>
          </p:nvPr>
        </p:nvSpPr>
        <p:spPr/>
        <p:txBody>
          <a:bodyPr/>
          <a:lstStyle/>
          <a:p>
            <a:r>
              <a:rPr lang="es-MX" dirty="0"/>
              <a:t>CONCLUSIONES</a:t>
            </a:r>
          </a:p>
        </p:txBody>
      </p:sp>
    </p:spTree>
    <p:extLst>
      <p:ext uri="{BB962C8B-B14F-4D97-AF65-F5344CB8AC3E}">
        <p14:creationId xmlns:p14="http://schemas.microsoft.com/office/powerpoint/2010/main" val="14824101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85000" lnSpcReduction="10000"/>
          </a:bodyPr>
          <a:lstStyle/>
          <a:p>
            <a:r>
              <a:rPr lang="en-US" dirty="0"/>
              <a:t>ADMINISTRACIÓN, James Stoner, </a:t>
            </a:r>
            <a:r>
              <a:rPr lang="en-US" dirty="0" err="1"/>
              <a:t>Edwar</a:t>
            </a:r>
            <a:r>
              <a:rPr lang="en-US" dirty="0"/>
              <a:t> Freeman, Daniel </a:t>
            </a:r>
            <a:r>
              <a:rPr lang="en-US" dirty="0" err="1"/>
              <a:t>Gilber</a:t>
            </a:r>
            <a:r>
              <a:rPr lang="en-US" dirty="0"/>
              <a:t> Jr. 6ª edition, Ed. </a:t>
            </a:r>
            <a:r>
              <a:rPr lang="es-MX" dirty="0"/>
              <a:t>Prentice Hall México 1996.</a:t>
            </a:r>
          </a:p>
          <a:p>
            <a:pPr marL="109728" indent="0">
              <a:buNone/>
            </a:pPr>
            <a:endParaRPr lang="es-MX" dirty="0"/>
          </a:p>
          <a:p>
            <a:r>
              <a:rPr lang="es-ES" dirty="0"/>
              <a:t>ADMINISTRACIÓN, UN ENFOQUE BASADO EN COMPETENCIAS, Don </a:t>
            </a:r>
            <a:r>
              <a:rPr lang="es-ES" dirty="0" err="1"/>
              <a:t>Hellriegel</a:t>
            </a:r>
            <a:r>
              <a:rPr lang="es-ES" dirty="0"/>
              <a:t>, </a:t>
            </a:r>
            <a:r>
              <a:rPr lang="es-ES" dirty="0" err="1"/>
              <a:t>Susan</a:t>
            </a:r>
            <a:r>
              <a:rPr lang="es-ES" dirty="0"/>
              <a:t> E. Jackson, John W. </a:t>
            </a:r>
            <a:r>
              <a:rPr lang="es-ES" dirty="0" err="1"/>
              <a:t>Slocum</a:t>
            </a:r>
            <a:r>
              <a:rPr lang="es-ES" dirty="0"/>
              <a:t>, Ed. Thomson, Undécima Edición 2009</a:t>
            </a:r>
            <a:endParaRPr lang="es-MX" dirty="0"/>
          </a:p>
          <a:p>
            <a:pPr marL="109728" indent="0">
              <a:buNone/>
            </a:pPr>
            <a:r>
              <a:rPr lang="es-ES" dirty="0"/>
              <a:t> </a:t>
            </a:r>
            <a:endParaRPr lang="es-MX" dirty="0"/>
          </a:p>
          <a:p>
            <a:r>
              <a:rPr lang="es-ES" dirty="0"/>
              <a:t>ADMINISTRACIÓN DE RECURSOS HUMANOS PARA EL ALTO DESEMPEÑO, Fernando Arias Galicia y Víctor Heredia Espinoza, Ed. Trillas. 5ª edición. Mayo 2006</a:t>
            </a:r>
            <a:endParaRPr lang="es-MX" dirty="0"/>
          </a:p>
          <a:p>
            <a:pPr marL="109728" indent="0">
              <a:buNone/>
            </a:pPr>
            <a:r>
              <a:rPr lang="es-ES" dirty="0"/>
              <a:t> </a:t>
            </a:r>
            <a:endParaRPr lang="es-MX" dirty="0"/>
          </a:p>
          <a:p>
            <a:r>
              <a:rPr lang="es-ES" dirty="0"/>
              <a:t>ADMINISTRACION UNA PERSPECTIVA GLOBAL. </a:t>
            </a:r>
            <a:r>
              <a:rPr lang="en-US" dirty="0"/>
              <a:t>11ª. EDICIÓN, Harold Koontz, Heinz </a:t>
            </a:r>
            <a:r>
              <a:rPr lang="en-US" dirty="0" err="1"/>
              <a:t>Weihrich</a:t>
            </a:r>
            <a:r>
              <a:rPr lang="en-US" dirty="0"/>
              <a:t>, Mc </a:t>
            </a:r>
            <a:r>
              <a:rPr lang="en-US" dirty="0" err="1"/>
              <a:t>Graw</a:t>
            </a:r>
            <a:r>
              <a:rPr lang="en-US" dirty="0"/>
              <a:t> Hill, </a:t>
            </a:r>
            <a:r>
              <a:rPr lang="en-US" dirty="0" err="1"/>
              <a:t>Enero</a:t>
            </a:r>
            <a:r>
              <a:rPr lang="en-US" dirty="0"/>
              <a:t> 1999.</a:t>
            </a:r>
            <a:endParaRPr lang="es-MX" dirty="0"/>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47</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1840967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85000" lnSpcReduction="20000"/>
          </a:bodyPr>
          <a:lstStyle/>
          <a:p>
            <a:r>
              <a:rPr lang="es-ES" dirty="0"/>
              <a:t>FUNDAMENTOS DE ADMINISTRACION, </a:t>
            </a:r>
            <a:r>
              <a:rPr lang="es-ES" dirty="0" err="1"/>
              <a:t>Münch</a:t>
            </a:r>
            <a:r>
              <a:rPr lang="es-ES" dirty="0"/>
              <a:t> Galindo Lourdes, Ed. Trillas 7ª edición México, 2006.</a:t>
            </a:r>
            <a:endParaRPr lang="es-MX" dirty="0"/>
          </a:p>
          <a:p>
            <a:pPr marL="109728" indent="0">
              <a:buNone/>
            </a:pPr>
            <a:endParaRPr lang="es-MX" dirty="0"/>
          </a:p>
          <a:p>
            <a:r>
              <a:rPr lang="es-ES" dirty="0"/>
              <a:t>FUNDAMENTOS DE ADMINISTRACIÓN, Stephen P. </a:t>
            </a:r>
            <a:r>
              <a:rPr lang="es-ES" dirty="0" err="1"/>
              <a:t>Robbins</a:t>
            </a:r>
            <a:r>
              <a:rPr lang="es-ES" dirty="0"/>
              <a:t> y David A. </a:t>
            </a:r>
            <a:r>
              <a:rPr lang="es-ES" dirty="0" err="1"/>
              <a:t>DeCenzo</a:t>
            </a:r>
            <a:r>
              <a:rPr lang="es-ES" dirty="0"/>
              <a:t>, Ed. Pearson Prentice Hall, Sexta Edición 2009.</a:t>
            </a:r>
            <a:endParaRPr lang="es-MX" dirty="0"/>
          </a:p>
          <a:p>
            <a:pPr marL="109728" indent="0">
              <a:buNone/>
            </a:pPr>
            <a:endParaRPr lang="es-MX" dirty="0"/>
          </a:p>
          <a:p>
            <a:r>
              <a:rPr lang="es-ES" dirty="0"/>
              <a:t>COMPORTAMIENTO HUMANO EN EL TRABAJO, Keith Davis y John W. </a:t>
            </a:r>
            <a:r>
              <a:rPr lang="es-ES" dirty="0" err="1"/>
              <a:t>Newstrom</a:t>
            </a:r>
            <a:r>
              <a:rPr lang="es-MX" dirty="0"/>
              <a:t> </a:t>
            </a:r>
            <a:r>
              <a:rPr lang="es-ES" dirty="0"/>
              <a:t>10ª edición 1999, Mc Graw Hill.</a:t>
            </a:r>
            <a:endParaRPr lang="es-MX" dirty="0"/>
          </a:p>
          <a:p>
            <a:endParaRPr lang="es-MX" dirty="0"/>
          </a:p>
          <a:p>
            <a:r>
              <a:rPr lang="es-ES" dirty="0"/>
              <a:t>INTRODUCCIÓN A LA TEORIA GENERAL DE LA ADMINISTACIÓN, </a:t>
            </a:r>
            <a:r>
              <a:rPr lang="es-ES" dirty="0" err="1"/>
              <a:t>Idalbert</a:t>
            </a:r>
            <a:r>
              <a:rPr lang="es-ES" dirty="0"/>
              <a:t> Chiavenato, Ed. </a:t>
            </a:r>
            <a:r>
              <a:rPr lang="es-MX" dirty="0"/>
              <a:t>Mc Graw- Hill 7ª edición México 2007.</a:t>
            </a:r>
          </a:p>
          <a:p>
            <a:pPr marL="109728" indent="0">
              <a:buNone/>
            </a:pPr>
            <a:endParaRPr lang="es-MX" dirty="0"/>
          </a:p>
          <a:p>
            <a:r>
              <a:rPr lang="es-ES" dirty="0"/>
              <a:t>LA ADMINISTRACION EN UNA EPOCA DE GRANDES CAMBIOS, Peter Ferdinand Drucker, Ed. Sudamericana, Diciembre, 2001</a:t>
            </a:r>
            <a:endParaRPr lang="es-MX" dirty="0"/>
          </a:p>
          <a:p>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48</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22286493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lnSpcReduction="10000"/>
          </a:bodyPr>
          <a:lstStyle/>
          <a:p>
            <a:r>
              <a:rPr lang="es-MX" dirty="0"/>
              <a:t>https://www.google.com.mx/search?q=ENFOQUES+DE+LA+ADMINISTRACI%C3%93N&amp;espv=2&amp;biw=1366&amp;bih=662&amp;source=lnms&amp;tbm=isch&amp;sa=X&amp;ved=0ahUKEwiAxdCY7dXPAhUD2oMKHRecBTMQ_AUIBigB</a:t>
            </a:r>
          </a:p>
          <a:p>
            <a:r>
              <a:rPr lang="es-MX" dirty="0" err="1"/>
              <a:t>Administration</a:t>
            </a:r>
            <a:r>
              <a:rPr lang="es-MX" dirty="0"/>
              <a:t>. James A. F. </a:t>
            </a:r>
            <a:r>
              <a:rPr lang="es-MX" dirty="0" err="1"/>
              <a:t>Freeman</a:t>
            </a:r>
            <a:r>
              <a:rPr lang="es-MX" dirty="0"/>
              <a:t> </a:t>
            </a:r>
            <a:r>
              <a:rPr lang="es-MX" dirty="0" err="1"/>
              <a:t>Stoner</a:t>
            </a:r>
            <a:r>
              <a:rPr lang="es-MX" dirty="0"/>
              <a:t>, R. Edward </a:t>
            </a:r>
            <a:r>
              <a:rPr lang="es-MX" dirty="0" err="1"/>
              <a:t>Freeman</a:t>
            </a:r>
            <a:r>
              <a:rPr lang="es-MX" dirty="0"/>
              <a:t> y Daniel R. Gilbert. México, D.F.: Prentice Hall Hispanoamericana. 1996.</a:t>
            </a:r>
            <a:endParaRPr lang="es-MX" dirty="0">
              <a:hlinkClick r:id="rId2"/>
            </a:endParaRPr>
          </a:p>
          <a:p>
            <a:r>
              <a:rPr lang="es-MX" dirty="0">
                <a:hlinkClick r:id="rId2"/>
              </a:rPr>
              <a:t>https://www.google.com.mx/search?q=motivaci%C3%B3n&amp;espv=2&amp;biw=1366&amp;bih=667&amp;source=lnms&amp;tbm=isch&amp;sa=X&amp;ved=0ahUKEwj-x-SF0YjPAhVBdT4KHSVxD40Q_AUIBigB&amp;dpr=1</a:t>
            </a:r>
          </a:p>
          <a:p>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49</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2286564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nSpc>
                <a:spcPct val="150000"/>
              </a:lnSpc>
              <a:buNone/>
            </a:pPr>
            <a:r>
              <a:rPr lang="es-MX" sz="3200" dirty="0"/>
              <a:t>5) De sistemas </a:t>
            </a:r>
            <a:r>
              <a:rPr lang="es-MX" sz="3200" dirty="0" err="1"/>
              <a:t>sociotécnicos</a:t>
            </a:r>
            <a:r>
              <a:rPr lang="es-MX" sz="3200" dirty="0"/>
              <a:t>.</a:t>
            </a:r>
          </a:p>
          <a:p>
            <a:pPr marL="109728" indent="0">
              <a:lnSpc>
                <a:spcPct val="150000"/>
              </a:lnSpc>
              <a:buNone/>
            </a:pPr>
            <a:r>
              <a:rPr lang="es-MX" sz="3200" dirty="0"/>
              <a:t>6) De teoría de la decisión.</a:t>
            </a:r>
          </a:p>
          <a:p>
            <a:pPr marL="109728" indent="0">
              <a:lnSpc>
                <a:spcPct val="150000"/>
              </a:lnSpc>
              <a:buNone/>
            </a:pPr>
            <a:r>
              <a:rPr lang="es-MX" sz="3200" dirty="0"/>
              <a:t>7) De centro de comunicaciones.</a:t>
            </a:r>
          </a:p>
          <a:p>
            <a:pPr marL="109728" indent="0">
              <a:lnSpc>
                <a:spcPct val="150000"/>
              </a:lnSpc>
              <a:buNone/>
            </a:pPr>
            <a:r>
              <a:rPr lang="es-MX" sz="3200" dirty="0"/>
              <a:t>8) Matemático.</a:t>
            </a:r>
          </a:p>
          <a:p>
            <a:pPr marL="109728" indent="0">
              <a:lnSpc>
                <a:spcPct val="150000"/>
              </a:lnSpc>
              <a:buNone/>
            </a:pPr>
            <a:r>
              <a:rPr lang="es-MX" sz="3200" dirty="0"/>
              <a:t>9) Operacional.</a:t>
            </a: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5</a:t>
            </a:fld>
            <a:endParaRPr lang="es-ES"/>
          </a:p>
        </p:txBody>
      </p:sp>
      <p:sp>
        <p:nvSpPr>
          <p:cNvPr id="4" name="Título 3"/>
          <p:cNvSpPr>
            <a:spLocks noGrp="1"/>
          </p:cNvSpPr>
          <p:nvPr>
            <p:ph type="title"/>
          </p:nvPr>
        </p:nvSpPr>
        <p:spPr/>
        <p:txBody>
          <a:bodyPr/>
          <a:lstStyle/>
          <a:p>
            <a:r>
              <a:rPr lang="es-MX" dirty="0"/>
              <a:t>ENFOQUES DE LA ADMINISTRACIÓN</a:t>
            </a:r>
          </a:p>
        </p:txBody>
      </p:sp>
    </p:spTree>
    <p:extLst>
      <p:ext uri="{BB962C8B-B14F-4D97-AF65-F5344CB8AC3E}">
        <p14:creationId xmlns:p14="http://schemas.microsoft.com/office/powerpoint/2010/main" val="8694551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dirty="0">
                <a:hlinkClick r:id="rId2"/>
              </a:rPr>
              <a:t>https://www.google.com.mx/search?q=proceso+administrativo&amp;client=firefox-b&amp;biw=1920&amp;bih=969&amp;tbm=isch&amp;tbo=u&amp;source=univ&amp;sa=X&amp;ved=0ahUKEwjuuIe1v_3OAhXLOSYKHRsgDdwQsAQIGg#imgrc=CoaWviPY48tdKM%3A</a:t>
            </a:r>
            <a:endParaRPr lang="es-MX" dirty="0"/>
          </a:p>
          <a:p>
            <a:r>
              <a:rPr lang="es-MX" dirty="0">
                <a:hlinkClick r:id="rId3"/>
              </a:rPr>
              <a:t>http://www.gestiopolis.com/proceso-administrativo-planeacion-organizacion-direccion-y-control/</a:t>
            </a:r>
            <a:endParaRPr lang="es-MX" dirty="0"/>
          </a:p>
          <a:p>
            <a:r>
              <a:rPr lang="es-MX" dirty="0"/>
              <a:t>http://www.promonegocios.net/administracion/proceso-administrativo.html</a:t>
            </a:r>
          </a:p>
          <a:p>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50</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1316176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Este enfoque analiza la administración desde el punto de vista práctico, cotidiano de situaciones o casos que han ocurrido en la vida real, de esta forma se lleva al estudio los casos típicos.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6</a:t>
            </a:fld>
            <a:endParaRPr lang="es-ES"/>
          </a:p>
        </p:txBody>
      </p:sp>
      <p:sp>
        <p:nvSpPr>
          <p:cNvPr id="4" name="Título 3"/>
          <p:cNvSpPr>
            <a:spLocks noGrp="1"/>
          </p:cNvSpPr>
          <p:nvPr>
            <p:ph type="title"/>
          </p:nvPr>
        </p:nvSpPr>
        <p:spPr/>
        <p:txBody>
          <a:bodyPr>
            <a:noAutofit/>
          </a:bodyPr>
          <a:lstStyle/>
          <a:p>
            <a:r>
              <a:rPr lang="es-MX" sz="3200" dirty="0"/>
              <a:t>1. El enfoque empírico o de situación práctica:</a:t>
            </a:r>
          </a:p>
        </p:txBody>
      </p:sp>
      <p:pic>
        <p:nvPicPr>
          <p:cNvPr id="14338" name="Picture 2" descr="Resultado de imagen para El enfoque empírico o de situación práctic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3864506"/>
            <a:ext cx="5905500" cy="2343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6455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Tómese en cuenta que las soluciones de cada caso es una situación en particular la que no será necesariamente la correcta para otro caso, por lo tanto, lo más que se puede hacer es intentar sacar, después de varios análisis de casos, conclusiones generales que puedan ser correctas a la mayoría de las situaciones que se puedan presentar.</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7</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98870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En el enfoque operacional, los análisis de casos reales aportan experiencia administrativa y además proporcionan una suerte de historia de la administración la que sería útil para no volver a cometer errores similares en el futuro.</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8</a:t>
            </a:fld>
            <a:endParaRPr lang="es-ES"/>
          </a:p>
        </p:txBody>
      </p:sp>
      <p:sp>
        <p:nvSpPr>
          <p:cNvPr id="4" name="Título 3"/>
          <p:cNvSpPr>
            <a:spLocks noGrp="1"/>
          </p:cNvSpPr>
          <p:nvPr>
            <p:ph type="title"/>
          </p:nvPr>
        </p:nvSpPr>
        <p:spPr/>
        <p:txBody>
          <a:bodyPr/>
          <a:lstStyle/>
          <a:p>
            <a:endParaRPr lang="es-MX"/>
          </a:p>
        </p:txBody>
      </p:sp>
      <p:pic>
        <p:nvPicPr>
          <p:cNvPr id="15362" name="Picture 2" descr="Resultado de imagen para El enfoque empírico o de situación práctic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4069193"/>
            <a:ext cx="5667375" cy="2001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121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Lo principal de este enfoque radica en el verdadero sentido de lo que el administrador realiza cotidianamente, que es relacionarse con otras personas, o con un grupo de personas que están en busca de un objetivo en común.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9</a:t>
            </a:fld>
            <a:endParaRPr lang="es-ES"/>
          </a:p>
        </p:txBody>
      </p:sp>
      <p:sp>
        <p:nvSpPr>
          <p:cNvPr id="4" name="Título 3"/>
          <p:cNvSpPr>
            <a:spLocks noGrp="1"/>
          </p:cNvSpPr>
          <p:nvPr>
            <p:ph type="title"/>
          </p:nvPr>
        </p:nvSpPr>
        <p:spPr/>
        <p:txBody>
          <a:bodyPr>
            <a:noAutofit/>
          </a:bodyPr>
          <a:lstStyle/>
          <a:p>
            <a:r>
              <a:rPr lang="es-MX" sz="3200" dirty="0"/>
              <a:t>2. El enfoque del comportamiento interpersonal:</a:t>
            </a:r>
          </a:p>
        </p:txBody>
      </p:sp>
      <p:pic>
        <p:nvPicPr>
          <p:cNvPr id="16386" name="Picture 2" descr="Resultado de imagen para El enfoque del comportamiento interperson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4077072"/>
            <a:ext cx="6707088" cy="2130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23566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TC103457496[[fn=Paralaje]]</Template>
  <TotalTime>41839</TotalTime>
  <Words>1864</Words>
  <Application>Microsoft Office PowerPoint</Application>
  <PresentationFormat>Presentación en pantalla (4:3)</PresentationFormat>
  <Paragraphs>164</Paragraphs>
  <Slides>50</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50</vt:i4>
      </vt:variant>
    </vt:vector>
  </HeadingPairs>
  <TitlesOfParts>
    <vt:vector size="58" baseType="lpstr">
      <vt:lpstr>Arial</vt:lpstr>
      <vt:lpstr>Berlin Sans FB</vt:lpstr>
      <vt:lpstr>Calibri</vt:lpstr>
      <vt:lpstr>Monotype Corsiva</vt:lpstr>
      <vt:lpstr>Verdana</vt:lpstr>
      <vt:lpstr>Wingdings 2</vt:lpstr>
      <vt:lpstr>Wingdings 3</vt:lpstr>
      <vt:lpstr>Concurrencia</vt:lpstr>
      <vt:lpstr>  UNIVERSIDAD AUTÓNOMA DEL ESTADO DE MÉXICO CENTRO UNIVERSITARIO UAEM  VALLE DE CHALCO </vt:lpstr>
      <vt:lpstr>Introducción</vt:lpstr>
      <vt:lpstr>Objetivo</vt:lpstr>
      <vt:lpstr>ENFOQUES DE LA ADMINISTRACIÓN</vt:lpstr>
      <vt:lpstr>ENFOQUES DE LA ADMINISTRACIÓN</vt:lpstr>
      <vt:lpstr>1. El enfoque empírico o de situación práctica:</vt:lpstr>
      <vt:lpstr>Presentación de PowerPoint</vt:lpstr>
      <vt:lpstr>Presentación de PowerPoint</vt:lpstr>
      <vt:lpstr>2. El enfoque del comportamiento interpersonal:</vt:lpstr>
      <vt:lpstr>Presentación de PowerPoint</vt:lpstr>
      <vt:lpstr>Presentación de PowerPoint</vt:lpstr>
      <vt:lpstr>3. Enfoque de comportamiento grupal:</vt:lpstr>
      <vt:lpstr>Presentación de PowerPoint</vt:lpstr>
      <vt:lpstr>Presentación de PowerPoint</vt:lpstr>
      <vt:lpstr>4. Enfoque de sistemas sociales cooperativos:</vt:lpstr>
      <vt:lpstr>Presentación de PowerPoint</vt:lpstr>
      <vt:lpstr>5. Esquema de sistemas sociotécnicos:</vt:lpstr>
      <vt:lpstr>Presentación de PowerPoint</vt:lpstr>
      <vt:lpstr>Presentación de PowerPoint</vt:lpstr>
      <vt:lpstr>6. Enfoque de la teoría de decisión:</vt:lpstr>
      <vt:lpstr>Presentación de PowerPoint</vt:lpstr>
      <vt:lpstr>Presentación de PowerPoint</vt:lpstr>
      <vt:lpstr>7. Enfoque de centro de comunicaciones:</vt:lpstr>
      <vt:lpstr>Presentación de PowerPoint</vt:lpstr>
      <vt:lpstr>Presentación de PowerPoint</vt:lpstr>
      <vt:lpstr>Presentación de PowerPoint</vt:lpstr>
      <vt:lpstr>8. Enfoque matemático o de ciencia de la administración </vt:lpstr>
      <vt:lpstr>Presentación de PowerPoint</vt:lpstr>
      <vt:lpstr>9. El enfoque operacional</vt:lpstr>
      <vt:lpstr>Presentación de PowerPoint</vt:lpstr>
      <vt:lpstr>Presentación de PowerPoint</vt:lpstr>
      <vt:lpstr>Presentación de PowerPoint</vt:lpstr>
      <vt:lpstr> Algunas de estas son;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MERCADOTECNIA</dc:title>
  <dc:creator>RTICS</dc:creator>
  <cp:lastModifiedBy>belem</cp:lastModifiedBy>
  <cp:revision>196</cp:revision>
  <dcterms:created xsi:type="dcterms:W3CDTF">2012-02-10T23:56:50Z</dcterms:created>
  <dcterms:modified xsi:type="dcterms:W3CDTF">2016-10-13T02:17:41Z</dcterms:modified>
</cp:coreProperties>
</file>