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3"/>
  </p:notesMasterIdLst>
  <p:sldIdLst>
    <p:sldId id="307" r:id="rId2"/>
    <p:sldId id="371" r:id="rId3"/>
    <p:sldId id="376" r:id="rId4"/>
    <p:sldId id="374" r:id="rId5"/>
    <p:sldId id="377" r:id="rId6"/>
    <p:sldId id="378" r:id="rId7"/>
    <p:sldId id="393" r:id="rId8"/>
    <p:sldId id="417" r:id="rId9"/>
    <p:sldId id="379" r:id="rId10"/>
    <p:sldId id="380" r:id="rId11"/>
    <p:sldId id="392" r:id="rId12"/>
    <p:sldId id="403" r:id="rId13"/>
    <p:sldId id="384" r:id="rId14"/>
    <p:sldId id="394" r:id="rId15"/>
    <p:sldId id="385" r:id="rId16"/>
    <p:sldId id="398" r:id="rId17"/>
    <p:sldId id="388" r:id="rId18"/>
    <p:sldId id="399" r:id="rId19"/>
    <p:sldId id="389" r:id="rId20"/>
    <p:sldId id="400" r:id="rId21"/>
    <p:sldId id="390" r:id="rId22"/>
    <p:sldId id="401" r:id="rId23"/>
    <p:sldId id="386" r:id="rId24"/>
    <p:sldId id="387" r:id="rId25"/>
    <p:sldId id="383" r:id="rId26"/>
    <p:sldId id="395" r:id="rId27"/>
    <p:sldId id="396" r:id="rId28"/>
    <p:sldId id="416" r:id="rId29"/>
    <p:sldId id="404" r:id="rId30"/>
    <p:sldId id="405" r:id="rId31"/>
    <p:sldId id="411" r:id="rId32"/>
    <p:sldId id="415" r:id="rId33"/>
    <p:sldId id="413" r:id="rId34"/>
    <p:sldId id="409" r:id="rId35"/>
    <p:sldId id="418" r:id="rId36"/>
    <p:sldId id="407" r:id="rId37"/>
    <p:sldId id="408" r:id="rId38"/>
    <p:sldId id="397" r:id="rId39"/>
    <p:sldId id="406" r:id="rId40"/>
    <p:sldId id="419" r:id="rId41"/>
    <p:sldId id="372" r:id="rId4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34" autoAdjust="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D33653-030B-419C-972E-5A57CED503D5}" type="datetimeFigureOut">
              <a:rPr lang="es-MX" smtClean="0"/>
              <a:pPr/>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B909AA-9BB9-4D8C-BBD0-E2B9540CE7B1}" type="slidenum">
              <a:rPr lang="es-MX" smtClean="0"/>
              <a:pPr/>
              <a:t>‹Nº›</a:t>
            </a:fld>
            <a:endParaRPr lang="es-MX"/>
          </a:p>
        </p:txBody>
      </p:sp>
    </p:spTree>
    <p:extLst>
      <p:ext uri="{BB962C8B-B14F-4D97-AF65-F5344CB8AC3E}">
        <p14:creationId xmlns:p14="http://schemas.microsoft.com/office/powerpoint/2010/main" val="3837416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E42A435-9BB4-439E-ACF5-6922F2C95940}" type="datetime1">
              <a:rPr lang="es-ES" smtClean="0"/>
              <a:pPr/>
              <a:t>12/10/2016</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F5350C04-5283-469A-9330-CEEE56A61886}" type="datetime1">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6ED7D660-D0ED-40F1-8A91-CA0A2B8E46EB}" type="datetime1">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B7DF9E01-B256-49D3-8500-B5A1759DDD00}" type="datetime1">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9E3B2F99-D0D4-4C51-825A-D3E375C9C672}" type="datetime1">
              <a:rPr lang="es-ES" smtClean="0"/>
              <a:pPr/>
              <a:t>12/10/2016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65D790AB-5850-4515-91E3-FF990ADC07A4}" type="datetime1">
              <a:rPr lang="es-ES" smtClean="0"/>
              <a:pPr/>
              <a:t>12/10/2016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8" name="7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70B847E6-EF3B-4974-A257-00E10641F84E}" type="datetime1">
              <a:rPr lang="es-ES" smtClean="0"/>
              <a:pPr/>
              <a:t>12/10/2016</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848AB95-CBE4-4D62-815F-0795B9C77200}" type="datetime1">
              <a:rPr lang="es-ES" smtClean="0"/>
              <a:pPr/>
              <a:t>12/10/2016</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6" name="5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EB14C8D-5492-4B9E-B976-B29FB686455A}" type="datetime1">
              <a:rPr lang="es-ES" smtClean="0"/>
              <a:pPr/>
              <a:t>12/10/2016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p>
            <a:fld id="{1D99D320-1B93-4D16-A5CD-CADC44C9B314}" type="datetime1">
              <a:rPr lang="es-ES" smtClean="0"/>
              <a:pPr/>
              <a:t>12/10/2016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A1A3C7E5-BCFF-4C80-A8DE-7E182B94AE1C}" type="datetime1">
              <a:rPr lang="es-ES" smtClean="0"/>
              <a:pPr/>
              <a:t>12/10/2016</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7503EB3-D107-48F2-9571-1533F1440AB2}" type="datetime1">
              <a:rPr lang="es-ES" smtClean="0"/>
              <a:pPr/>
              <a:t>12/10/2016</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s://www.google.com.mx/url?sa=i&amp;rct=j&amp;q=&amp;esrc=s&amp;source=images&amp;cd=&amp;ved=0ahUKEwjt6qPHr_7OAhXIQiYKHQ-OAFgQjRwIBw&amp;url=http://jucapema-administracion.blogspot.com/2011/05/etapas-del-proceso-admvo.html&amp;psig=AFQjCNEPRejopVNP2DKxPgDcMmcutU1smw&amp;ust=1473375814280829"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www.gestiopolis.com/planeacion-y-control-de-sistemas-en-la-empresa/"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claseadmonline.blogspot.com/2010/03/segunda-etapa-del-proceso.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s.slideshare.net/fovi96/proceso-administrativo-15525603"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mundogestionsport.blogspot.com/2012/11/la-direccion-de-personas-que-debemos.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www.pymempresario.com/2015/07/diversificacion-y-control-claves-de-exito-para-las-pyme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promonegocios.net/administracion/proceso-administrativo.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hyperlink" Target="http://tuconsultatemaorganizacion.blogspot.com/2011/03/normal-0-21-false-false-false-es-co-x_08.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solucionaintegral.com.ve/notas-gerenciales-18/"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autodesarrollogerencial102034.blogspot.co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civilgeeks.com/2013/03/19/fundamentos-de-administracion-para-ingeniero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www.freelibros.org/tag/heinz-weihrich"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slideshare.net/SmitaVerma1/fundamentals-of-planning-27048705"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lideplayer.es/slide/4043907/"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codigodebarras.pe/"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www.embajadoras.com/asuntos-sociales/las-organizaciones-no-gubernamentales-mas-importantes-del-mundo.html"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es.slideshare.net/julito_n/introduccion-a-la-administracion-11788991"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administraciona1.galeon.com/productos2334825.html" TargetMode="External"/><Relationship Id="rId2" Type="http://schemas.openxmlformats.org/officeDocument/2006/relationships/hyperlink" Target="https://www.google.com.mx/url?sa=i&amp;rct=j&amp;q=&amp;esrc=s&amp;source=images&amp;cd=&amp;ved=0ahUKEwjeubSWzv3OAhWD4SYKHeW1AJIQjRwIBw&amp;url=https://www.youtube.com/watch?v=CTynUJskQ8o&amp;psig=AFQjCNGSJS_6tclJCjfRxbM0THLZfDAW5A&amp;ust=1473349188393896&amp;cad=rjt"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google.com.mx/search?q=proceso+administrativo&amp;client=firefox-b&amp;biw=1920&amp;bih=969&amp;tbm=isch&amp;tbo=u&amp;source=univ&amp;sa=X&amp;ved=0ahUKEwjuuIe1v_3OAhXLOSYKHRsgDdwQsAQIGg#imgrc=CoaWviPY48tdKM%3A" TargetMode="External"/><Relationship Id="rId2" Type="http://schemas.openxmlformats.org/officeDocument/2006/relationships/hyperlink" Target="http://es.slideshare.net/OscarMarfil/los-enfoques-y-teoras-de-la-administracin-14827611" TargetMode="External"/><Relationship Id="rId1" Type="http://schemas.openxmlformats.org/officeDocument/2006/relationships/slideLayout" Target="../slideLayouts/slideLayout2.xml"/><Relationship Id="rId4" Type="http://schemas.openxmlformats.org/officeDocument/2006/relationships/hyperlink" Target="http://www.gestiopolis.com/proceso-administrativo-planeacion-organizacion-direccion-y-contro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fugadeideas.es/2014/10/como-desarrollar-una-estrategia-de-seo-en-6-pasos.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emprender-facil.com/es/procedimiento-administrativ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116632"/>
            <a:ext cx="8229600" cy="1143000"/>
          </a:xfrm>
        </p:spPr>
        <p:txBody>
          <a:bodyPr>
            <a:normAutofit fontScale="90000"/>
          </a:bodyPr>
          <a:lstStyle/>
          <a:p>
            <a:pPr algn="ctr" eaLnBrk="1" hangingPunct="1">
              <a:defRPr/>
            </a:pPr>
            <a:br>
              <a:rPr lang="es-MX" sz="2400" dirty="0">
                <a:solidFill>
                  <a:schemeClr val="tx1"/>
                </a:solidFill>
                <a:effectLst/>
                <a:latin typeface="Monotype Corsiva" pitchFamily="66" charset="0"/>
              </a:rPr>
            </a:br>
            <a:br>
              <a:rPr lang="es-MX" sz="2400" dirty="0">
                <a:solidFill>
                  <a:schemeClr val="tx1"/>
                </a:solidFill>
                <a:effectLst/>
                <a:latin typeface="Monotype Corsiva" pitchFamily="66" charset="0"/>
              </a:rPr>
            </a:br>
            <a:r>
              <a:rPr lang="es-ES_tradnl" sz="2400" dirty="0">
                <a:solidFill>
                  <a:schemeClr val="tx1"/>
                </a:solidFill>
                <a:effectLst>
                  <a:outerShdw blurRad="38100" dist="38100" dir="2700000" algn="tl">
                    <a:srgbClr val="000000">
                      <a:alpha val="43137"/>
                    </a:srgbClr>
                  </a:outerShdw>
                </a:effectLst>
                <a:latin typeface="Monotype Corsiva" pitchFamily="66" charset="0"/>
              </a:rPr>
              <a:t>UNIVERSIDAD AUTÓNOMA DEL ESTADO DE MÉXICO</a:t>
            </a:r>
            <a:br>
              <a:rPr lang="es-MX" sz="2400" dirty="0">
                <a:solidFill>
                  <a:schemeClr val="tx1"/>
                </a:solidFill>
                <a:effectLst>
                  <a:outerShdw blurRad="38100" dist="38100" dir="2700000" algn="tl">
                    <a:srgbClr val="000000">
                      <a:alpha val="43137"/>
                    </a:srgbClr>
                  </a:outerShdw>
                </a:effectLst>
                <a:latin typeface="Monotype Corsiva" pitchFamily="66" charset="0"/>
              </a:rPr>
            </a:br>
            <a:br>
              <a:rPr lang="es-MX" sz="2200" dirty="0">
                <a:solidFill>
                  <a:schemeClr val="tx1"/>
                </a:solidFill>
                <a:effectLst>
                  <a:outerShdw blurRad="38100" dist="38100" dir="2700000" algn="tl">
                    <a:srgbClr val="000000">
                      <a:alpha val="43137"/>
                    </a:srgbClr>
                  </a:outerShdw>
                </a:effectLst>
                <a:latin typeface="Monotype Corsiva" pitchFamily="66" charset="0"/>
              </a:rPr>
            </a:br>
            <a:endParaRPr lang="es-MX" sz="2400" dirty="0">
              <a:solidFill>
                <a:schemeClr val="tx1"/>
              </a:solidFill>
              <a:effectLst>
                <a:outerShdw blurRad="38100" dist="38100" dir="2700000" algn="tl">
                  <a:srgbClr val="000000">
                    <a:alpha val="43137"/>
                  </a:srgbClr>
                </a:outerShdw>
              </a:effectLst>
              <a:latin typeface="Monotype Corsiva" pitchFamily="66" charset="0"/>
            </a:endParaRPr>
          </a:p>
        </p:txBody>
      </p:sp>
      <p:sp>
        <p:nvSpPr>
          <p:cNvPr id="7170" name="4 Marcador de contenido"/>
          <p:cNvSpPr>
            <a:spLocks noGrp="1"/>
          </p:cNvSpPr>
          <p:nvPr>
            <p:ph idx="1"/>
          </p:nvPr>
        </p:nvSpPr>
        <p:spPr>
          <a:xfrm>
            <a:off x="417672" y="1274767"/>
            <a:ext cx="8229600" cy="5256584"/>
          </a:xfrm>
        </p:spPr>
        <p:txBody>
          <a:bodyPr>
            <a:normAutofit/>
          </a:bodyPr>
          <a:lstStyle/>
          <a:p>
            <a:pPr algn="ctr" eaLnBrk="1" hangingPunct="1">
              <a:buFont typeface="Wingdings 2" pitchFamily="18" charset="2"/>
              <a:buNone/>
            </a:pPr>
            <a:endParaRPr lang="es-MX" sz="2400" dirty="0">
              <a:latin typeface="Berlin Sans FB" pitchFamily="34" charset="0"/>
            </a:endParaRPr>
          </a:p>
          <a:p>
            <a:pPr algn="ctr" eaLnBrk="1" hangingPunct="1">
              <a:buFont typeface="Wingdings 2" pitchFamily="18" charset="2"/>
              <a:buNone/>
            </a:pPr>
            <a:r>
              <a:rPr lang="es-ES_tradnl" sz="2000" b="1" dirty="0">
                <a:latin typeface="Berlin Sans FB" pitchFamily="34" charset="0"/>
              </a:rPr>
              <a:t>CENTRO UNIVERSITARIO UAEM VALLE DECHALCO</a:t>
            </a:r>
          </a:p>
          <a:p>
            <a:pPr algn="ctr" eaLnBrk="1" hangingPunct="1">
              <a:buFont typeface="Wingdings 2" pitchFamily="18" charset="2"/>
              <a:buNone/>
            </a:pPr>
            <a:endParaRPr lang="es-MX" sz="2000" dirty="0">
              <a:latin typeface="Berlin Sans FB" pitchFamily="34" charset="0"/>
            </a:endParaRPr>
          </a:p>
          <a:p>
            <a:pPr algn="ctr" eaLnBrk="1" hangingPunct="1">
              <a:buFont typeface="Wingdings 2" pitchFamily="18" charset="2"/>
              <a:buNone/>
            </a:pPr>
            <a:endParaRPr lang="es-MX" sz="1800" b="1" dirty="0">
              <a:latin typeface="Berlin Sans FB" pitchFamily="34" charset="0"/>
            </a:endParaRPr>
          </a:p>
          <a:p>
            <a:pPr algn="ctr" eaLnBrk="1" hangingPunct="1">
              <a:buFont typeface="Wingdings 2" pitchFamily="18" charset="2"/>
              <a:buNone/>
            </a:pPr>
            <a:r>
              <a:rPr lang="es-MX" sz="1800" b="1" dirty="0">
                <a:latin typeface="Berlin Sans FB" pitchFamily="34" charset="0"/>
              </a:rPr>
              <a:t>INGENIERÍA EN COMPUTACIÓN</a:t>
            </a:r>
          </a:p>
          <a:p>
            <a:pPr algn="ctr" eaLnBrk="1" hangingPunct="1">
              <a:buFont typeface="Wingdings 2" pitchFamily="18" charset="2"/>
              <a:buNone/>
            </a:pPr>
            <a:endParaRPr lang="es-MX" sz="1800" b="1" dirty="0">
              <a:latin typeface="Berlin Sans FB" pitchFamily="34" charset="0"/>
            </a:endParaRPr>
          </a:p>
          <a:p>
            <a:pPr algn="ctr" eaLnBrk="1" hangingPunct="1">
              <a:buFont typeface="Wingdings 2" pitchFamily="18" charset="2"/>
              <a:buNone/>
            </a:pPr>
            <a:r>
              <a:rPr lang="es-MX" sz="1800" b="1" dirty="0">
                <a:latin typeface="Berlin Sans FB" pitchFamily="34" charset="0"/>
              </a:rPr>
              <a:t>UNIDAD DE APRENDIZAJE: ADMINISTRACIÓN</a:t>
            </a:r>
          </a:p>
          <a:p>
            <a:pPr algn="ctr" eaLnBrk="1" hangingPunct="1">
              <a:buFont typeface="Wingdings 2" pitchFamily="18" charset="2"/>
              <a:buNone/>
            </a:pPr>
            <a:endParaRPr lang="es-MX" sz="1800" b="1" dirty="0">
              <a:latin typeface="Berlin Sans FB" pitchFamily="34" charset="0"/>
            </a:endParaRPr>
          </a:p>
          <a:p>
            <a:pPr algn="ctr" eaLnBrk="1" hangingPunct="1">
              <a:buFont typeface="Wingdings 2" pitchFamily="18" charset="2"/>
              <a:buNone/>
            </a:pPr>
            <a:r>
              <a:rPr lang="es-MX" sz="1800" b="1" dirty="0">
                <a:latin typeface="Berlin Sans FB" pitchFamily="34" charset="0"/>
              </a:rPr>
              <a:t>2.3 FASES DEL PROCESO ADMINISTRATIVO </a:t>
            </a:r>
          </a:p>
          <a:p>
            <a:pPr marL="109728" indent="0">
              <a:buNone/>
            </a:pPr>
            <a:endParaRPr lang="es-MX" sz="1800" dirty="0">
              <a:latin typeface="Berlin Sans FB Demi" panose="020E0802020502020306" pitchFamily="34" charset="0"/>
            </a:endParaRPr>
          </a:p>
          <a:p>
            <a:pPr marL="109728" indent="0">
              <a:buNone/>
            </a:pPr>
            <a:r>
              <a:rPr lang="es-ES" sz="1700" b="1" dirty="0">
                <a:latin typeface="Berlin Sans FB"/>
                <a:cs typeface="Arial" pitchFamily="34" charset="0"/>
              </a:rPr>
              <a:t> 	</a:t>
            </a:r>
            <a:endParaRPr lang="es-MX" sz="1800" dirty="0"/>
          </a:p>
          <a:p>
            <a:pPr eaLnBrk="1" hangingPunct="1">
              <a:buFont typeface="Wingdings 2" pitchFamily="18" charset="2"/>
              <a:buNone/>
            </a:pPr>
            <a:r>
              <a:rPr lang="es-MX" sz="1800" dirty="0">
                <a:latin typeface="Berlin Sans FB" pitchFamily="34" charset="0"/>
              </a:rPr>
              <a:t>PRESENTA:                  </a:t>
            </a:r>
            <a:r>
              <a:rPr lang="es-MX" sz="1800" b="1" dirty="0">
                <a:latin typeface="Berlin Sans FB" pitchFamily="34" charset="0"/>
              </a:rPr>
              <a:t>M. EN A. JOSÉ LUIS CASTILLO MENDOZA</a:t>
            </a:r>
          </a:p>
          <a:p>
            <a:pPr eaLnBrk="1" hangingPunct="1">
              <a:buFont typeface="Wingdings 2" pitchFamily="18" charset="2"/>
              <a:buNone/>
            </a:pPr>
            <a:endParaRPr lang="es-MX" sz="1800" dirty="0">
              <a:latin typeface="Berlin Sans FB" pitchFamily="34" charset="0"/>
            </a:endParaRPr>
          </a:p>
          <a:p>
            <a:pPr algn="r" eaLnBrk="1" hangingPunct="1">
              <a:buFont typeface="Wingdings 2" pitchFamily="18" charset="2"/>
              <a:buNone/>
            </a:pPr>
            <a:r>
              <a:rPr lang="es-MX" sz="2400" b="1" dirty="0">
                <a:latin typeface="Berlin Sans FB" pitchFamily="34" charset="0"/>
              </a:rPr>
              <a:t>OCTUBRE 2016</a:t>
            </a:r>
          </a:p>
          <a:p>
            <a:pPr algn="ctr" eaLnBrk="1" hangingPunct="1">
              <a:buFont typeface="Wingdings 2" pitchFamily="18" charset="2"/>
              <a:buNone/>
            </a:pPr>
            <a:endParaRPr lang="es-MX" sz="2400" dirty="0">
              <a:latin typeface="Berlin Sans FB" pitchFamily="34" charset="0"/>
            </a:endParaRPr>
          </a:p>
          <a:p>
            <a:pPr algn="ctr" eaLnBrk="1" hangingPunct="1">
              <a:buFont typeface="Wingdings 2" pitchFamily="18" charset="2"/>
              <a:buNone/>
            </a:pPr>
            <a:endParaRPr lang="es-MX" sz="3600" dirty="0">
              <a:latin typeface="Berlin Sans FB" pitchFamily="34" charset="0"/>
            </a:endParaRPr>
          </a:p>
        </p:txBody>
      </p:sp>
      <p:pic>
        <p:nvPicPr>
          <p:cNvPr id="7172" name="5 Imag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334455"/>
            <a:ext cx="1143000" cy="93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6 Imagen" descr="negr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0181" y="340072"/>
            <a:ext cx="676275"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Marcador de número de diapositiva"/>
          <p:cNvSpPr>
            <a:spLocks noGrp="1"/>
          </p:cNvSpPr>
          <p:nvPr>
            <p:ph type="sldNum" sz="quarter" idx="12"/>
          </p:nvPr>
        </p:nvSpPr>
        <p:spPr/>
        <p:txBody>
          <a:bodyPr/>
          <a:lstStyle/>
          <a:p>
            <a:fld id="{132FADFE-3B8F-471C-ABF0-DBC7717ECBBC}" type="slidenum">
              <a:rPr lang="es-ES" smtClean="0"/>
              <a:pPr/>
              <a:t>1</a:t>
            </a:fld>
            <a:endParaRPr lang="es-ES"/>
          </a:p>
        </p:txBody>
      </p:sp>
    </p:spTree>
    <p:extLst>
      <p:ext uri="{BB962C8B-B14F-4D97-AF65-F5344CB8AC3E}">
        <p14:creationId xmlns:p14="http://schemas.microsoft.com/office/powerpoint/2010/main" val="890064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052736"/>
            <a:ext cx="8229600" cy="4525963"/>
          </a:xfrm>
        </p:spPr>
        <p:txBody>
          <a:bodyPr>
            <a:noAutofit/>
          </a:bodyPr>
          <a:lstStyle/>
          <a:p>
            <a:pPr marL="109728" indent="0" algn="just">
              <a:lnSpc>
                <a:spcPct val="150000"/>
              </a:lnSpc>
              <a:buNone/>
            </a:pPr>
            <a:r>
              <a:rPr lang="es-MX" sz="3200" dirty="0"/>
              <a:t>A estas dos fases se les llama: mecánica y dinámica de la administración. La mecánica administrativa es la </a:t>
            </a:r>
            <a:r>
              <a:rPr lang="es-MX" sz="3600" dirty="0"/>
              <a:t>parte</a:t>
            </a:r>
            <a:r>
              <a:rPr lang="es-MX" sz="3200" dirty="0"/>
              <a:t> teórica de la administración en la que se establece lo que debe hacerse, y la dinámica se refiere a cómo manejar el organismo social.</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10</a:t>
            </a:fld>
            <a:endParaRPr lang="es-ES"/>
          </a:p>
        </p:txBody>
      </p:sp>
      <p:sp>
        <p:nvSpPr>
          <p:cNvPr id="4" name="3 Título"/>
          <p:cNvSpPr>
            <a:spLocks noGrp="1"/>
          </p:cNvSpPr>
          <p:nvPr>
            <p:ph type="title"/>
          </p:nvPr>
        </p:nvSpPr>
        <p:spPr>
          <a:xfrm>
            <a:off x="457200" y="274638"/>
            <a:ext cx="8229600" cy="562074"/>
          </a:xfrm>
        </p:spPr>
        <p:txBody>
          <a:bodyPr>
            <a:normAutofit fontScale="90000"/>
          </a:bodyPr>
          <a:lstStyle/>
          <a:p>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MX"/>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11</a:t>
            </a:fld>
            <a:endParaRPr lang="es-ES"/>
          </a:p>
        </p:txBody>
      </p:sp>
      <p:sp>
        <p:nvSpPr>
          <p:cNvPr id="4" name="3 Título"/>
          <p:cNvSpPr>
            <a:spLocks noGrp="1"/>
          </p:cNvSpPr>
          <p:nvPr>
            <p:ph type="title"/>
          </p:nvPr>
        </p:nvSpPr>
        <p:spPr/>
        <p:txBody>
          <a:bodyPr/>
          <a:lstStyle/>
          <a:p>
            <a:endParaRPr lang="es-MX"/>
          </a:p>
        </p:txBody>
      </p:sp>
      <p:pic>
        <p:nvPicPr>
          <p:cNvPr id="97282" name="Picture 2" descr="Resultado de imagen para etapas de la administracion">
            <a:hlinkClick r:id="rId2"/>
          </p:cNvPr>
          <p:cNvPicPr>
            <a:picLocks noChangeAspect="1" noChangeArrowheads="1"/>
          </p:cNvPicPr>
          <p:nvPr/>
        </p:nvPicPr>
        <p:blipFill>
          <a:blip r:embed="rId3"/>
          <a:srcRect/>
          <a:stretch>
            <a:fillRect/>
          </a:stretch>
        </p:blipFill>
        <p:spPr bwMode="auto">
          <a:xfrm>
            <a:off x="0" y="274636"/>
            <a:ext cx="8786842" cy="658336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12</a:t>
            </a:fld>
            <a:endParaRPr lang="es-ES"/>
          </a:p>
        </p:txBody>
      </p:sp>
      <p:sp>
        <p:nvSpPr>
          <p:cNvPr id="4" name="Título 3"/>
          <p:cNvSpPr>
            <a:spLocks noGrp="1"/>
          </p:cNvSpPr>
          <p:nvPr>
            <p:ph type="title"/>
          </p:nvPr>
        </p:nvSpPr>
        <p:spPr/>
        <p:txBody>
          <a:bodyPr/>
          <a:lstStyle/>
          <a:p>
            <a:endParaRPr lang="es-MX"/>
          </a:p>
        </p:txBody>
      </p:sp>
      <p:sp>
        <p:nvSpPr>
          <p:cNvPr id="6" name="Rectangle 4"/>
          <p:cNvSpPr>
            <a:spLocks noChangeArrowheads="1"/>
          </p:cNvSpPr>
          <p:nvPr/>
        </p:nvSpPr>
        <p:spPr bwMode="auto">
          <a:xfrm>
            <a:off x="-1318940" y="1361091"/>
            <a:ext cx="1620435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pic>
        <p:nvPicPr>
          <p:cNvPr id="4099" name="Imagen 1"/>
          <p:cNvPicPr>
            <a:picLocks noChangeAspect="1" noChangeArrowheads="1"/>
          </p:cNvPicPr>
          <p:nvPr/>
        </p:nvPicPr>
        <p:blipFill>
          <a:blip r:embed="rId2">
            <a:extLst>
              <a:ext uri="{28A0092B-C50C-407E-A947-70E740481C1C}">
                <a14:useLocalDpi xmlns:a14="http://schemas.microsoft.com/office/drawing/2010/main" val="0"/>
              </a:ext>
            </a:extLst>
          </a:blip>
          <a:srcRect l="18695" t="13527" r="20222" b="7190"/>
          <a:stretch>
            <a:fillRect/>
          </a:stretch>
        </p:blipFill>
        <p:spPr bwMode="auto">
          <a:xfrm>
            <a:off x="0" y="274638"/>
            <a:ext cx="8892480" cy="6583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7082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24745"/>
            <a:ext cx="8229600" cy="4824536"/>
          </a:xfrm>
        </p:spPr>
        <p:txBody>
          <a:bodyPr/>
          <a:lstStyle/>
          <a:p>
            <a:pPr algn="just">
              <a:lnSpc>
                <a:spcPct val="150000"/>
              </a:lnSpc>
              <a:buNone/>
            </a:pPr>
            <a:r>
              <a:rPr lang="es-MX" sz="2800" dirty="0"/>
              <a:t>Como ya se ha mencionado, el proceso administrativo</a:t>
            </a:r>
          </a:p>
          <a:p>
            <a:pPr algn="just">
              <a:lnSpc>
                <a:spcPct val="150000"/>
              </a:lnSpc>
              <a:buNone/>
            </a:pPr>
            <a:r>
              <a:rPr lang="es-MX" sz="2800" dirty="0"/>
              <a:t>consiste de 4 etapas o funciones básicas: Planeación,</a:t>
            </a:r>
          </a:p>
          <a:p>
            <a:pPr algn="just">
              <a:lnSpc>
                <a:spcPct val="150000"/>
              </a:lnSpc>
              <a:buNone/>
            </a:pPr>
            <a:r>
              <a:rPr lang="es-MX" sz="2800" dirty="0"/>
              <a:t>organización dirección y control. A continuación una</a:t>
            </a:r>
          </a:p>
          <a:p>
            <a:pPr algn="just">
              <a:lnSpc>
                <a:spcPct val="150000"/>
              </a:lnSpc>
              <a:buNone/>
            </a:pPr>
            <a:r>
              <a:rPr lang="es-MX" sz="2800" dirty="0"/>
              <a:t>breve introducción a cada una. </a:t>
            </a:r>
          </a:p>
          <a:p>
            <a:pPr algn="just"/>
            <a:endParaRPr lang="es-MX"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13</a:t>
            </a:fld>
            <a:endParaRPr lang="es-ES"/>
          </a:p>
        </p:txBody>
      </p:sp>
      <p:sp>
        <p:nvSpPr>
          <p:cNvPr id="4" name="3 Título"/>
          <p:cNvSpPr>
            <a:spLocks noGrp="1"/>
          </p:cNvSpPr>
          <p:nvPr>
            <p:ph type="title"/>
          </p:nvPr>
        </p:nvSpPr>
        <p:spPr>
          <a:xfrm>
            <a:off x="457200" y="274638"/>
            <a:ext cx="8229600" cy="418058"/>
          </a:xfrm>
        </p:spPr>
        <p:txBody>
          <a:bodyPr>
            <a:normAutofit fontScale="90000"/>
          </a:bodyPr>
          <a:lstStyle/>
          <a:p>
            <a:br>
              <a:rPr lang="es-MX" dirty="0"/>
            </a:br>
            <a:r>
              <a:rPr lang="es-MX" dirty="0"/>
              <a:t>Actividades que lo componen</a:t>
            </a:r>
            <a:br>
              <a:rPr lang="es-MX" dirty="0"/>
            </a:br>
            <a:endParaRPr lang="es-MX" dirty="0"/>
          </a:p>
        </p:txBody>
      </p:sp>
      <p:pic>
        <p:nvPicPr>
          <p:cNvPr id="5" name="Picture 2" descr="Resultado de imagen para proceso administrativo">
            <a:hlinkClick r:id="rId2"/>
          </p:cNvPr>
          <p:cNvPicPr>
            <a:picLocks noChangeAspect="1" noChangeArrowheads="1"/>
          </p:cNvPicPr>
          <p:nvPr/>
        </p:nvPicPr>
        <p:blipFill>
          <a:blip r:embed="rId3"/>
          <a:srcRect/>
          <a:stretch>
            <a:fillRect/>
          </a:stretch>
        </p:blipFill>
        <p:spPr bwMode="auto">
          <a:xfrm>
            <a:off x="2555776" y="4221088"/>
            <a:ext cx="5744110" cy="159067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14</a:t>
            </a:fld>
            <a:endParaRPr lang="es-ES"/>
          </a:p>
        </p:txBody>
      </p:sp>
      <p:sp>
        <p:nvSpPr>
          <p:cNvPr id="4" name="Título 3"/>
          <p:cNvSpPr>
            <a:spLocks noGrp="1"/>
          </p:cNvSpPr>
          <p:nvPr>
            <p:ph type="title"/>
          </p:nvPr>
        </p:nvSpPr>
        <p:spPr/>
        <p:txBody>
          <a:bodyPr/>
          <a:lstStyle/>
          <a:p>
            <a:endParaRPr lang="es-MX"/>
          </a:p>
        </p:txBody>
      </p:sp>
      <p:pic>
        <p:nvPicPr>
          <p:cNvPr id="3080" name="Picture 8" descr="Proceso administrativo: planeación, organización, dirección y contr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16632"/>
            <a:ext cx="8401472" cy="6741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0672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3200" dirty="0"/>
              <a:t>Consiste en saber qué se va a hacer por anticipado, cuál va a ser la dirección que se va a tomar para alcanzar los objetivos de la manera más eficiente. </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15</a:t>
            </a:fld>
            <a:endParaRPr lang="es-ES"/>
          </a:p>
        </p:txBody>
      </p:sp>
      <p:sp>
        <p:nvSpPr>
          <p:cNvPr id="4" name="3 Título"/>
          <p:cNvSpPr>
            <a:spLocks noGrp="1"/>
          </p:cNvSpPr>
          <p:nvPr>
            <p:ph type="title"/>
          </p:nvPr>
        </p:nvSpPr>
        <p:spPr/>
        <p:txBody>
          <a:bodyPr>
            <a:normAutofit fontScale="90000"/>
          </a:bodyPr>
          <a:lstStyle/>
          <a:p>
            <a:br>
              <a:rPr lang="es-MX" dirty="0"/>
            </a:br>
            <a:r>
              <a:rPr lang="es-MX" dirty="0"/>
              <a:t>1. Planeación</a:t>
            </a:r>
            <a:br>
              <a:rPr lang="es-MX" dirty="0"/>
            </a:br>
            <a:endParaRPr lang="es-MX" dirty="0"/>
          </a:p>
        </p:txBody>
      </p:sp>
      <p:pic>
        <p:nvPicPr>
          <p:cNvPr id="70658" name="Picture 2" descr="Resultado de imagen para etapas de la administracion"/>
          <p:cNvPicPr>
            <a:picLocks noChangeAspect="1" noChangeArrowheads="1"/>
          </p:cNvPicPr>
          <p:nvPr/>
        </p:nvPicPr>
        <p:blipFill>
          <a:blip r:embed="rId2"/>
          <a:srcRect/>
          <a:stretch>
            <a:fillRect/>
          </a:stretch>
        </p:blipFill>
        <p:spPr bwMode="auto">
          <a:xfrm>
            <a:off x="3563888" y="3414863"/>
            <a:ext cx="4557487" cy="265611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PLANEACION: </a:t>
            </a:r>
          </a:p>
          <a:p>
            <a:pPr marL="109728" indent="0">
              <a:buNone/>
            </a:pPr>
            <a:r>
              <a:rPr lang="es-MX" sz="3200" dirty="0"/>
              <a:t>¿Qué se desea conseguir (objetivos)? ¿Qué se va a hacer para alcanzarlo? ¿Quién y cuándo lo va a hacer? ¿Cómo lo va a hacer (recursos)? La planeación trata de crear un futuro deseado.</a:t>
            </a:r>
          </a:p>
          <a:p>
            <a:pPr marL="109728" indent="0">
              <a:buNone/>
            </a:pPr>
            <a:r>
              <a:rPr lang="es-MX" sz="3200" dirty="0"/>
              <a:t>políticas, diagnóstico, programas y presupuestos.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16</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1427877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lgn="just">
              <a:buNone/>
            </a:pPr>
            <a:r>
              <a:rPr lang="es-MX" sz="3200" dirty="0"/>
              <a:t>La organización es un sistema que permite una utilización equilibrada de los recursos cuyo fin es establecer una relación entre el trabajo y el personal que lo debe ejecutar. </a:t>
            </a:r>
          </a:p>
          <a:p>
            <a:endParaRPr lang="es-MX"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17</a:t>
            </a:fld>
            <a:endParaRPr lang="es-ES"/>
          </a:p>
        </p:txBody>
      </p:sp>
      <p:sp>
        <p:nvSpPr>
          <p:cNvPr id="4" name="3 Título"/>
          <p:cNvSpPr>
            <a:spLocks noGrp="1"/>
          </p:cNvSpPr>
          <p:nvPr>
            <p:ph type="title"/>
          </p:nvPr>
        </p:nvSpPr>
        <p:spPr/>
        <p:txBody>
          <a:bodyPr>
            <a:normAutofit fontScale="90000"/>
          </a:bodyPr>
          <a:lstStyle/>
          <a:p>
            <a:br>
              <a:rPr lang="es-MX" dirty="0"/>
            </a:br>
            <a:r>
              <a:rPr lang="es-MX" dirty="0"/>
              <a:t>2. Organización</a:t>
            </a:r>
            <a:br>
              <a:rPr lang="es-MX" dirty="0"/>
            </a:br>
            <a:endParaRPr lang="es-MX" dirty="0"/>
          </a:p>
        </p:txBody>
      </p:sp>
      <p:pic>
        <p:nvPicPr>
          <p:cNvPr id="69634" name="Picture 2" descr="Resultado de imagen para etapas de la administracion">
            <a:hlinkClick r:id="rId2"/>
          </p:cNvPr>
          <p:cNvPicPr>
            <a:picLocks noChangeAspect="1" noChangeArrowheads="1"/>
          </p:cNvPicPr>
          <p:nvPr/>
        </p:nvPicPr>
        <p:blipFill>
          <a:blip r:embed="rId3"/>
          <a:srcRect/>
          <a:stretch>
            <a:fillRect/>
          </a:stretch>
        </p:blipFill>
        <p:spPr bwMode="auto">
          <a:xfrm>
            <a:off x="2357422" y="4143380"/>
            <a:ext cx="6667520" cy="2357454"/>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buNone/>
            </a:pPr>
            <a:r>
              <a:rPr lang="es-MX" sz="3200" dirty="0"/>
              <a:t>ORGANIZACIÓN: </a:t>
            </a:r>
          </a:p>
          <a:p>
            <a:pPr marL="109728" indent="0">
              <a:buNone/>
            </a:pPr>
            <a:r>
              <a:rPr lang="es-MX" sz="3200" dirty="0"/>
              <a:t>¿Cómo se dividirá el trabajo? </a:t>
            </a:r>
          </a:p>
          <a:p>
            <a:pPr marL="109728" indent="0">
              <a:buNone/>
            </a:pPr>
            <a:r>
              <a:rPr lang="es-MX" sz="3200" dirty="0"/>
              <a:t>Unidades de mando y procedimientos.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18</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3457379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46766" y="1781382"/>
            <a:ext cx="8229600" cy="4090459"/>
          </a:xfrm>
        </p:spPr>
        <p:txBody>
          <a:bodyPr>
            <a:normAutofit/>
          </a:bodyPr>
          <a:lstStyle/>
          <a:p>
            <a:pPr marL="109728" indent="0" algn="just">
              <a:buNone/>
            </a:pPr>
            <a:r>
              <a:rPr lang="es-MX" sz="3200" dirty="0"/>
              <a:t>En ella se encuentra la ejecución de los planes, la motivación, la comunicación y la supervisión para alcanzar las metas de la organización.</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19</a:t>
            </a:fld>
            <a:endParaRPr lang="es-ES"/>
          </a:p>
        </p:txBody>
      </p:sp>
      <p:sp>
        <p:nvSpPr>
          <p:cNvPr id="4" name="3 Título"/>
          <p:cNvSpPr>
            <a:spLocks noGrp="1"/>
          </p:cNvSpPr>
          <p:nvPr>
            <p:ph type="title"/>
          </p:nvPr>
        </p:nvSpPr>
        <p:spPr>
          <a:xfrm>
            <a:off x="611560" y="620688"/>
            <a:ext cx="8229600" cy="1143000"/>
          </a:xfrm>
        </p:spPr>
        <p:txBody>
          <a:bodyPr/>
          <a:lstStyle/>
          <a:p>
            <a:r>
              <a:rPr lang="es-MX" dirty="0"/>
              <a:t>3. La dirección</a:t>
            </a:r>
          </a:p>
        </p:txBody>
      </p:sp>
      <p:pic>
        <p:nvPicPr>
          <p:cNvPr id="22530" name="Picture 2" descr="Resultado de imagen para direc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489672"/>
            <a:ext cx="3672408" cy="29182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84624" y="1196752"/>
            <a:ext cx="8229600" cy="4525963"/>
          </a:xfrm>
        </p:spPr>
        <p:txBody>
          <a:bodyPr>
            <a:normAutofit/>
          </a:bodyPr>
          <a:lstStyle/>
          <a:p>
            <a:pPr marL="109728" indent="0" algn="just">
              <a:lnSpc>
                <a:spcPct val="150000"/>
              </a:lnSpc>
              <a:buNone/>
            </a:pPr>
            <a:r>
              <a:rPr lang="es-MX" sz="2800" dirty="0"/>
              <a:t>El proceso administrativo comprende varias faces, etapas o funcione, cuyo conocimiento exhaustivo es indispensable  a fin de aplicar el método, los principios y las técnicas de esta disciplina, correctamente.</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a:t>
            </a:fld>
            <a:endParaRPr lang="es-ES"/>
          </a:p>
        </p:txBody>
      </p:sp>
      <p:sp>
        <p:nvSpPr>
          <p:cNvPr id="4" name="Título 3"/>
          <p:cNvSpPr>
            <a:spLocks noGrp="1"/>
          </p:cNvSpPr>
          <p:nvPr>
            <p:ph type="title"/>
          </p:nvPr>
        </p:nvSpPr>
        <p:spPr/>
        <p:txBody>
          <a:bodyPr/>
          <a:lstStyle/>
          <a:p>
            <a:r>
              <a:rPr lang="es-MX" dirty="0"/>
              <a:t>Introducción</a:t>
            </a:r>
          </a:p>
        </p:txBody>
      </p:sp>
      <p:pic>
        <p:nvPicPr>
          <p:cNvPr id="17" name="Picture 2" descr="Resultado de imagen para proceso administrativo">
            <a:hlinkClick r:id="rId2"/>
          </p:cNvPr>
          <p:cNvPicPr>
            <a:picLocks noChangeAspect="1" noChangeArrowheads="1"/>
          </p:cNvPicPr>
          <p:nvPr/>
        </p:nvPicPr>
        <p:blipFill>
          <a:blip r:embed="rId3"/>
          <a:srcRect/>
          <a:stretch>
            <a:fillRect/>
          </a:stretch>
        </p:blipFill>
        <p:spPr bwMode="auto">
          <a:xfrm>
            <a:off x="3779912" y="3931282"/>
            <a:ext cx="4867360" cy="2848534"/>
          </a:xfrm>
          <a:prstGeom prst="rect">
            <a:avLst/>
          </a:prstGeom>
          <a:noFill/>
        </p:spPr>
      </p:pic>
    </p:spTree>
    <p:extLst>
      <p:ext uri="{BB962C8B-B14F-4D97-AF65-F5344CB8AC3E}">
        <p14:creationId xmlns:p14="http://schemas.microsoft.com/office/powerpoint/2010/main" val="33832658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buNone/>
            </a:pPr>
            <a:r>
              <a:rPr lang="es-MX" sz="3200" dirty="0"/>
              <a:t>DIRECCION:</a:t>
            </a:r>
          </a:p>
          <a:p>
            <a:pPr marL="109728" indent="0">
              <a:buNone/>
            </a:pPr>
            <a:r>
              <a:rPr lang="es-MX" sz="3200" dirty="0"/>
              <a:t>¿Cómo se debe hacer? </a:t>
            </a:r>
          </a:p>
          <a:p>
            <a:pPr marL="109728" indent="0">
              <a:buNone/>
            </a:pPr>
            <a:r>
              <a:rPr lang="es-MX" sz="3200" dirty="0"/>
              <a:t>Autoridad, mando, toma de decisiones, supervisión, delegación, instrucciones y comunicación.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20</a:t>
            </a:fld>
            <a:endParaRPr lang="es-ES"/>
          </a:p>
        </p:txBody>
      </p:sp>
      <p:sp>
        <p:nvSpPr>
          <p:cNvPr id="4" name="Título 3"/>
          <p:cNvSpPr>
            <a:spLocks noGrp="1"/>
          </p:cNvSpPr>
          <p:nvPr>
            <p:ph type="title"/>
          </p:nvPr>
        </p:nvSpPr>
        <p:spPr/>
        <p:txBody>
          <a:bodyPr/>
          <a:lstStyle/>
          <a:p>
            <a:endParaRPr lang="es-MX"/>
          </a:p>
        </p:txBody>
      </p:sp>
      <p:pic>
        <p:nvPicPr>
          <p:cNvPr id="23556" name="Picture 4" descr="Resultado de imagen para direccion">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944" y="3731980"/>
            <a:ext cx="4019550" cy="3011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984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21434" y="1635685"/>
            <a:ext cx="8229600" cy="4018451"/>
          </a:xfrm>
        </p:spPr>
        <p:txBody>
          <a:bodyPr>
            <a:normAutofit/>
          </a:bodyPr>
          <a:lstStyle/>
          <a:p>
            <a:pPr marL="109728" indent="0">
              <a:lnSpc>
                <a:spcPct val="150000"/>
              </a:lnSpc>
              <a:buNone/>
            </a:pPr>
            <a:r>
              <a:rPr lang="es-MX" sz="3200" dirty="0"/>
              <a:t>Es la función que se encarga de evaluar el desarrollo general de una empresa.</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21</a:t>
            </a:fld>
            <a:endParaRPr lang="es-ES"/>
          </a:p>
        </p:txBody>
      </p:sp>
      <p:sp>
        <p:nvSpPr>
          <p:cNvPr id="4" name="3 Título"/>
          <p:cNvSpPr>
            <a:spLocks noGrp="1"/>
          </p:cNvSpPr>
          <p:nvPr>
            <p:ph type="title"/>
          </p:nvPr>
        </p:nvSpPr>
        <p:spPr>
          <a:xfrm>
            <a:off x="539552" y="666073"/>
            <a:ext cx="8229600" cy="922114"/>
          </a:xfrm>
        </p:spPr>
        <p:txBody>
          <a:bodyPr/>
          <a:lstStyle/>
          <a:p>
            <a:r>
              <a:rPr lang="es-MX" dirty="0"/>
              <a:t>4. El control</a:t>
            </a:r>
          </a:p>
        </p:txBody>
      </p:sp>
      <p:pic>
        <p:nvPicPr>
          <p:cNvPr id="20482" name="Picture 2" descr="Resultado de imagen para contr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766523"/>
            <a:ext cx="5112568" cy="26712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buNone/>
            </a:pPr>
            <a:r>
              <a:rPr lang="es-MX" sz="3200" dirty="0"/>
              <a:t>CONTROL:</a:t>
            </a:r>
          </a:p>
          <a:p>
            <a:pPr marL="109728" indent="0">
              <a:buNone/>
            </a:pPr>
            <a:r>
              <a:rPr lang="es-MX" sz="3200" dirty="0"/>
              <a:t>¿Cómo se hizo? </a:t>
            </a:r>
          </a:p>
          <a:p>
            <a:pPr marL="109728" indent="0" algn="just">
              <a:buNone/>
            </a:pPr>
            <a:r>
              <a:rPr lang="es-MX" sz="3200" dirty="0"/>
              <a:t>Evaluación, comparación, determinación de las desviaciones, corrección de fallas y retroalimentación.</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22</a:t>
            </a:fld>
            <a:endParaRPr lang="es-ES"/>
          </a:p>
        </p:txBody>
      </p:sp>
      <p:sp>
        <p:nvSpPr>
          <p:cNvPr id="4" name="Título 3"/>
          <p:cNvSpPr>
            <a:spLocks noGrp="1"/>
          </p:cNvSpPr>
          <p:nvPr>
            <p:ph type="title"/>
          </p:nvPr>
        </p:nvSpPr>
        <p:spPr/>
        <p:txBody>
          <a:bodyPr/>
          <a:lstStyle/>
          <a:p>
            <a:endParaRPr lang="es-MX"/>
          </a:p>
        </p:txBody>
      </p:sp>
      <p:pic>
        <p:nvPicPr>
          <p:cNvPr id="21506" name="Picture 2" descr="Resultado de imagen para contro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733006"/>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871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3200" dirty="0"/>
              <a:t>En la práctica real, las 4 funciones fundamentales de la administración están entrelazadas e interrelacionadas, el desempeño de una función no cesa por completo (termina) antes que se inicie la siguiente.</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23</a:t>
            </a:fld>
            <a:endParaRPr lang="es-ES"/>
          </a:p>
        </p:txBody>
      </p:sp>
      <p:sp>
        <p:nvSpPr>
          <p:cNvPr id="4" name="3 Título"/>
          <p:cNvSpPr>
            <a:spLocks noGrp="1"/>
          </p:cNvSpPr>
          <p:nvPr>
            <p:ph type="title"/>
          </p:nvPr>
        </p:nvSpPr>
        <p:spPr/>
        <p:txBody>
          <a:bodyPr/>
          <a:lstStyle/>
          <a:p>
            <a:endParaRPr lang="es-MX"/>
          </a:p>
        </p:txBody>
      </p:sp>
      <p:pic>
        <p:nvPicPr>
          <p:cNvPr id="19460" name="Picture 4" descr="Resultado de imagen para proceso administrativ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3712" y="4197540"/>
            <a:ext cx="5426720" cy="23278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3200" dirty="0"/>
              <a:t>Al establecer una nueva orden de las funciones será quizás como se indica en el proceso pero en una empresa en marcha, el gerente puede encargarse del control en un momento dado y a continuación de esto ejecutar y luego planear.</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24</a:t>
            </a:fld>
            <a:endParaRPr lang="es-ES"/>
          </a:p>
        </p:txBody>
      </p:sp>
      <p:sp>
        <p:nvSpPr>
          <p:cNvPr id="4" name="3 Título"/>
          <p:cNvSpPr>
            <a:spLocks noGrp="1"/>
          </p:cNvSpPr>
          <p:nvPr>
            <p:ph type="title"/>
          </p:nvPr>
        </p:nvSpPr>
        <p:spPr/>
        <p:txBody>
          <a:bodyPr/>
          <a:lstStyle/>
          <a:p>
            <a:endParaRPr lang="es-MX"/>
          </a:p>
        </p:txBody>
      </p:sp>
      <p:pic>
        <p:nvPicPr>
          <p:cNvPr id="18434" name="Picture 2" descr="Resultado de imagen para proceso administra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7617" y="4049845"/>
            <a:ext cx="5544616" cy="25475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17476" y="943159"/>
            <a:ext cx="8229600" cy="4525963"/>
          </a:xfrm>
        </p:spPr>
        <p:txBody>
          <a:bodyPr>
            <a:normAutofit/>
          </a:bodyPr>
          <a:lstStyle/>
          <a:p>
            <a:pPr marL="109728" indent="0" algn="just">
              <a:buNone/>
            </a:pPr>
            <a:r>
              <a:rPr lang="es-MX" sz="3200" dirty="0"/>
              <a:t>A la larga por lo general se coloca mayor énfasis en ciertas funciones más que en otras, dependiendo de la situación individual. Así como algunas funciones necesitan apoyo y ejecutarse antes que otras puedan ponerse en acción.</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25</a:t>
            </a:fld>
            <a:endParaRPr lang="es-ES"/>
          </a:p>
        </p:txBody>
      </p:sp>
      <p:sp>
        <p:nvSpPr>
          <p:cNvPr id="4" name="3 Título"/>
          <p:cNvSpPr>
            <a:spLocks noGrp="1"/>
          </p:cNvSpPr>
          <p:nvPr>
            <p:ph type="title"/>
          </p:nvPr>
        </p:nvSpPr>
        <p:spPr>
          <a:xfrm>
            <a:off x="457200" y="274638"/>
            <a:ext cx="8229600" cy="355981"/>
          </a:xfrm>
        </p:spPr>
        <p:txBody>
          <a:bodyPr>
            <a:normAutofit fontScale="90000"/>
          </a:bodyPr>
          <a:lstStyle/>
          <a:p>
            <a:endParaRPr lang="es-MX" dirty="0"/>
          </a:p>
        </p:txBody>
      </p:sp>
      <p:sp>
        <p:nvSpPr>
          <p:cNvPr id="6" name="AutoShape 4" descr="Resultado de imagen para proceso administrativo"/>
          <p:cNvSpPr>
            <a:spLocks noChangeAspect="1" noChangeArrowheads="1"/>
          </p:cNvSpPr>
          <p:nvPr/>
        </p:nvSpPr>
        <p:spPr bwMode="auto">
          <a:xfrm>
            <a:off x="-2900057" y="1789582"/>
            <a:ext cx="3151577" cy="315158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7414" name="Picture 6" descr="Resultado de imagen para proceso administra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915048"/>
            <a:ext cx="9144000" cy="29429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La Administración es la principal actividad que marca una diferencia en el grado que las Organizaciones le sirven a las personas que afectan.</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26</a:t>
            </a:fld>
            <a:endParaRPr lang="es-ES"/>
          </a:p>
        </p:txBody>
      </p:sp>
      <p:sp>
        <p:nvSpPr>
          <p:cNvPr id="4" name="Título 3"/>
          <p:cNvSpPr>
            <a:spLocks noGrp="1"/>
          </p:cNvSpPr>
          <p:nvPr>
            <p:ph type="title"/>
          </p:nvPr>
        </p:nvSpPr>
        <p:spPr/>
        <p:txBody>
          <a:bodyPr/>
          <a:lstStyle/>
          <a:p>
            <a:endParaRPr lang="es-MX"/>
          </a:p>
        </p:txBody>
      </p:sp>
      <p:pic>
        <p:nvPicPr>
          <p:cNvPr id="16386" name="Picture 2" descr="Resultado de imagen para la administraci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3212975"/>
            <a:ext cx="4104456" cy="2858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4007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éxito que puede tener la Organización al alcanzar sus objetivos y también al satisfacer sus obligaciones sociales depende en gran medida, de sus gerentes. </a:t>
            </a:r>
          </a:p>
          <a:p>
            <a:pPr marL="109728" indent="0" algn="just">
              <a:buNone/>
            </a:pPr>
            <a:endParaRPr lang="es-MX" sz="3200"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27</a:t>
            </a:fld>
            <a:endParaRPr lang="es-ES"/>
          </a:p>
        </p:txBody>
      </p:sp>
      <p:sp>
        <p:nvSpPr>
          <p:cNvPr id="4" name="Título 3"/>
          <p:cNvSpPr>
            <a:spLocks noGrp="1"/>
          </p:cNvSpPr>
          <p:nvPr>
            <p:ph type="title"/>
          </p:nvPr>
        </p:nvSpPr>
        <p:spPr/>
        <p:txBody>
          <a:bodyPr/>
          <a:lstStyle/>
          <a:p>
            <a:endParaRPr lang="es-MX"/>
          </a:p>
        </p:txBody>
      </p:sp>
      <p:pic>
        <p:nvPicPr>
          <p:cNvPr id="15362" name="Picture 2" descr="Resultado de imagen para desempeño gerenci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3717175"/>
            <a:ext cx="5724525"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88290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buNone/>
            </a:pPr>
            <a:r>
              <a:rPr lang="es-MX" sz="2800" dirty="0"/>
              <a:t>Si los gerentes realizan debidamente su trabajo, es probable que la organización alcance sus metas.</a:t>
            </a:r>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28</a:t>
            </a:fld>
            <a:endParaRPr lang="es-ES"/>
          </a:p>
        </p:txBody>
      </p:sp>
      <p:sp>
        <p:nvSpPr>
          <p:cNvPr id="4" name="Título 3"/>
          <p:cNvSpPr>
            <a:spLocks noGrp="1"/>
          </p:cNvSpPr>
          <p:nvPr>
            <p:ph type="title"/>
          </p:nvPr>
        </p:nvSpPr>
        <p:spPr/>
        <p:txBody>
          <a:bodyPr/>
          <a:lstStyle/>
          <a:p>
            <a:endParaRPr lang="es-MX"/>
          </a:p>
        </p:txBody>
      </p:sp>
      <p:pic>
        <p:nvPicPr>
          <p:cNvPr id="14338" name="Picture 2" descr="Resultado de imagen para desempeño gerenci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732" y="2996952"/>
            <a:ext cx="4824536" cy="2559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7063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El Desempeño Gerencial lo podemos medir de acuerdo al grado en que los gerentes cumplen la secuencia del </a:t>
            </a:r>
            <a:r>
              <a:rPr lang="es-MX" sz="3200" b="1" i="1" dirty="0"/>
              <a:t>Proceso Administrativo</a:t>
            </a:r>
            <a:r>
              <a:rPr lang="es-MX" sz="3200" dirty="0"/>
              <a:t>, logrando una Estructura Organizacional que la diferencia de otras Organizaciones.</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29</a:t>
            </a:fld>
            <a:endParaRPr lang="es-ES"/>
          </a:p>
        </p:txBody>
      </p:sp>
      <p:sp>
        <p:nvSpPr>
          <p:cNvPr id="4" name="Título 3"/>
          <p:cNvSpPr>
            <a:spLocks noGrp="1"/>
          </p:cNvSpPr>
          <p:nvPr>
            <p:ph type="title"/>
          </p:nvPr>
        </p:nvSpPr>
        <p:spPr/>
        <p:txBody>
          <a:bodyPr/>
          <a:lstStyle/>
          <a:p>
            <a:endParaRPr lang="es-MX"/>
          </a:p>
        </p:txBody>
      </p:sp>
      <p:pic>
        <p:nvPicPr>
          <p:cNvPr id="13314" name="Picture 2" descr="Resultado de imagen para desempeño gerenci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3473" y="3924314"/>
            <a:ext cx="4723344" cy="2688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65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89036" y="1700808"/>
            <a:ext cx="8964488" cy="3454393"/>
          </a:xfrm>
        </p:spPr>
        <p:txBody>
          <a:bodyPr>
            <a:noAutofit/>
          </a:bodyPr>
          <a:lstStyle/>
          <a:p>
            <a:pPr algn="just">
              <a:buNone/>
            </a:pPr>
            <a:r>
              <a:rPr lang="es-MX" sz="3200" dirty="0"/>
              <a:t>	El proceso administrativo tiene como objeto de estudio las organizaciones implementando sistemáticamente las funciones administrativas para la generación de resultados favorables en la gestión de empresas. </a:t>
            </a:r>
          </a:p>
          <a:p>
            <a:pPr algn="just">
              <a:lnSpc>
                <a:spcPct val="150000"/>
              </a:lnSpc>
              <a:buNone/>
            </a:pPr>
            <a:endParaRPr lang="es-MX" sz="2800"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3</a:t>
            </a:fld>
            <a:endParaRPr lang="es-ES"/>
          </a:p>
        </p:txBody>
      </p:sp>
      <p:sp>
        <p:nvSpPr>
          <p:cNvPr id="4" name="3 Título"/>
          <p:cNvSpPr>
            <a:spLocks noGrp="1"/>
          </p:cNvSpPr>
          <p:nvPr>
            <p:ph type="title"/>
          </p:nvPr>
        </p:nvSpPr>
        <p:spPr>
          <a:xfrm>
            <a:off x="1043608" y="428608"/>
            <a:ext cx="5786478" cy="1143000"/>
          </a:xfrm>
        </p:spPr>
        <p:txBody>
          <a:bodyPr/>
          <a:lstStyle/>
          <a:p>
            <a:r>
              <a:rPr lang="es-MX" dirty="0"/>
              <a:t>Objetivo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1480" y="836712"/>
            <a:ext cx="8229600" cy="4525963"/>
          </a:xfrm>
        </p:spPr>
        <p:txBody>
          <a:bodyPr>
            <a:normAutofit/>
          </a:bodyPr>
          <a:lstStyle/>
          <a:p>
            <a:pPr marL="109728" indent="0" algn="just">
              <a:buNone/>
            </a:pPr>
            <a:r>
              <a:rPr lang="es-MX" sz="3200" dirty="0"/>
              <a:t>Según el libro Administración una perspectiva global  de los autores Harold </a:t>
            </a:r>
            <a:r>
              <a:rPr lang="es-MX" sz="3200" dirty="0" err="1"/>
              <a:t>Koontz</a:t>
            </a:r>
            <a:r>
              <a:rPr lang="es-MX" sz="3200" dirty="0"/>
              <a:t> y Heinz </a:t>
            </a:r>
            <a:r>
              <a:rPr lang="es-MX" sz="3200" dirty="0" err="1"/>
              <a:t>Weihrick</a:t>
            </a:r>
            <a:r>
              <a:rPr lang="es-MX" sz="3200" dirty="0"/>
              <a:t>, las funciones del administrador son: Planificación, Organización, Dirección y Control que conforman el Proceso Administrativo cuando se las considera desde el punto de vista sistémico. </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30</a:t>
            </a:fld>
            <a:endParaRPr lang="es-ES"/>
          </a:p>
        </p:txBody>
      </p:sp>
      <p:sp>
        <p:nvSpPr>
          <p:cNvPr id="4" name="Título 3"/>
          <p:cNvSpPr>
            <a:spLocks noGrp="1"/>
          </p:cNvSpPr>
          <p:nvPr>
            <p:ph type="title"/>
          </p:nvPr>
        </p:nvSpPr>
        <p:spPr>
          <a:xfrm>
            <a:off x="457200" y="274638"/>
            <a:ext cx="8229600" cy="274042"/>
          </a:xfrm>
        </p:spPr>
        <p:txBody>
          <a:bodyPr>
            <a:normAutofit fontScale="90000"/>
          </a:bodyPr>
          <a:lstStyle/>
          <a:p>
            <a:endParaRPr lang="es-MX" dirty="0"/>
          </a:p>
        </p:txBody>
      </p:sp>
      <p:pic>
        <p:nvPicPr>
          <p:cNvPr id="9218" name="Picture 2" descr="Resultado de imagen para heinz weihrich">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3849861"/>
            <a:ext cx="3312368" cy="3025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3790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31</a:t>
            </a:fld>
            <a:endParaRPr lang="es-ES"/>
          </a:p>
        </p:txBody>
      </p:sp>
      <p:sp>
        <p:nvSpPr>
          <p:cNvPr id="4" name="Título 3"/>
          <p:cNvSpPr>
            <a:spLocks noGrp="1"/>
          </p:cNvSpPr>
          <p:nvPr>
            <p:ph type="title"/>
          </p:nvPr>
        </p:nvSpPr>
        <p:spPr/>
        <p:txBody>
          <a:bodyPr/>
          <a:lstStyle/>
          <a:p>
            <a:endParaRPr lang="es-MX"/>
          </a:p>
        </p:txBody>
      </p:sp>
      <p:pic>
        <p:nvPicPr>
          <p:cNvPr id="10242" name="Picture 2" descr="Resultado de imagen para heinz weihrich">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4638"/>
            <a:ext cx="9144000" cy="6583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09458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pPr marL="109728" indent="0" algn="just">
              <a:buNone/>
            </a:pPr>
            <a:r>
              <a:rPr lang="es-ES" sz="3200" dirty="0"/>
              <a:t>Planear implica la selección de Misión y Objetivos y la acción para lograrlos , sino que requiere la toma de decisiones , es decir, la elección de los cursos alternativos de acción futuros .</a:t>
            </a:r>
            <a:endParaRPr lang="es-MX" sz="3200" dirty="0"/>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32</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638946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33</a:t>
            </a:fld>
            <a:endParaRPr lang="es-ES"/>
          </a:p>
        </p:txBody>
      </p:sp>
      <p:sp>
        <p:nvSpPr>
          <p:cNvPr id="4" name="Título 3"/>
          <p:cNvSpPr>
            <a:spLocks noGrp="1"/>
          </p:cNvSpPr>
          <p:nvPr>
            <p:ph type="title"/>
          </p:nvPr>
        </p:nvSpPr>
        <p:spPr/>
        <p:txBody>
          <a:bodyPr/>
          <a:lstStyle/>
          <a:p>
            <a:endParaRPr lang="es-MX"/>
          </a:p>
        </p:txBody>
      </p:sp>
      <p:pic>
        <p:nvPicPr>
          <p:cNvPr id="8194" name="Picture 2" descr="Resultado de imagen para Harold Koontz">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0"/>
            <a:ext cx="883352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32160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124744"/>
            <a:ext cx="8229600" cy="4882547"/>
          </a:xfrm>
        </p:spPr>
        <p:txBody>
          <a:bodyPr>
            <a:normAutofit/>
          </a:bodyPr>
          <a:lstStyle/>
          <a:p>
            <a:pPr marL="109728" indent="0" algn="just">
              <a:buNone/>
            </a:pPr>
            <a:r>
              <a:rPr lang="es-MX" sz="4000" dirty="0"/>
              <a:t>Sistémico.</a:t>
            </a:r>
          </a:p>
          <a:p>
            <a:pPr marL="109728" indent="0" algn="just">
              <a:buNone/>
            </a:pPr>
            <a:r>
              <a:rPr lang="es-MX" sz="3200" dirty="0"/>
              <a:t>Es lo relacionado con la totalidad de n sistema.</a:t>
            </a:r>
          </a:p>
          <a:p>
            <a:pPr algn="just"/>
            <a:r>
              <a:rPr lang="es-MX" sz="3200" dirty="0"/>
              <a:t>Un ejemplo claro de algo sistémico es la generación de una factura, proceso en el que un sistema toma unos datos de entrada (productos a comprar, datos del cliente, fecha, hora… etc.) y genera una salida (factura en papel).</a:t>
            </a:r>
          </a:p>
          <a:p>
            <a:pPr marL="109728" indent="0" algn="just">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34</a:t>
            </a:fld>
            <a:endParaRPr lang="es-ES"/>
          </a:p>
        </p:txBody>
      </p:sp>
      <p:sp>
        <p:nvSpPr>
          <p:cNvPr id="4" name="Título 3"/>
          <p:cNvSpPr>
            <a:spLocks noGrp="1"/>
          </p:cNvSpPr>
          <p:nvPr>
            <p:ph type="title"/>
          </p:nvPr>
        </p:nvSpPr>
        <p:spPr>
          <a:xfrm>
            <a:off x="457200" y="274638"/>
            <a:ext cx="8229600" cy="562074"/>
          </a:xfrm>
        </p:spPr>
        <p:txBody>
          <a:bodyPr>
            <a:normAutofit fontScale="90000"/>
          </a:bodyPr>
          <a:lstStyle/>
          <a:p>
            <a:endParaRPr lang="es-MX" dirty="0"/>
          </a:p>
        </p:txBody>
      </p:sp>
    </p:spTree>
    <p:extLst>
      <p:ext uri="{BB962C8B-B14F-4D97-AF65-F5344CB8AC3E}">
        <p14:creationId xmlns:p14="http://schemas.microsoft.com/office/powerpoint/2010/main" val="15065314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MX" sz="3200" dirty="0"/>
              <a:t>Habiendo dicho esto, es claro que muchas de las actividades que realizamos día a día son sistémicas o más bien sistematizadas (también denominadas automatizadas).</a:t>
            </a:r>
          </a:p>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35</a:t>
            </a:fld>
            <a:endParaRPr lang="es-ES"/>
          </a:p>
        </p:txBody>
      </p:sp>
      <p:sp>
        <p:nvSpPr>
          <p:cNvPr id="4" name="Título 3"/>
          <p:cNvSpPr>
            <a:spLocks noGrp="1"/>
          </p:cNvSpPr>
          <p:nvPr>
            <p:ph type="title"/>
          </p:nvPr>
        </p:nvSpPr>
        <p:spPr/>
        <p:txBody>
          <a:bodyPr/>
          <a:lstStyle/>
          <a:p>
            <a:endParaRPr lang="es-MX"/>
          </a:p>
        </p:txBody>
      </p:sp>
      <p:pic>
        <p:nvPicPr>
          <p:cNvPr id="2052" name="Picture 4" descr="Resultado de imagen para AUTOMATIZAD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744309"/>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5311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dirty="0"/>
              <a:t>Fayol señala que estos elementos se aplican en negocios, organizaciones políticas, religiosas, filantrópicas y militares.</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36</a:t>
            </a:fld>
            <a:endParaRPr lang="es-ES"/>
          </a:p>
        </p:txBody>
      </p:sp>
      <p:sp>
        <p:nvSpPr>
          <p:cNvPr id="4" name="Título 3"/>
          <p:cNvSpPr>
            <a:spLocks noGrp="1"/>
          </p:cNvSpPr>
          <p:nvPr>
            <p:ph type="title"/>
          </p:nvPr>
        </p:nvSpPr>
        <p:spPr/>
        <p:txBody>
          <a:bodyPr/>
          <a:lstStyle/>
          <a:p>
            <a:endParaRPr lang="es-MX"/>
          </a:p>
        </p:txBody>
      </p:sp>
      <p:pic>
        <p:nvPicPr>
          <p:cNvPr id="5124" name="Picture 4" descr="Resultado de imagen para organizacion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3212976"/>
            <a:ext cx="238125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1050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37</a:t>
            </a:fld>
            <a:endParaRPr lang="es-ES"/>
          </a:p>
        </p:txBody>
      </p:sp>
      <p:sp>
        <p:nvSpPr>
          <p:cNvPr id="4" name="Título 3"/>
          <p:cNvSpPr>
            <a:spLocks noGrp="1"/>
          </p:cNvSpPr>
          <p:nvPr>
            <p:ph type="title"/>
          </p:nvPr>
        </p:nvSpPr>
        <p:spPr/>
        <p:txBody>
          <a:bodyPr/>
          <a:lstStyle/>
          <a:p>
            <a:endParaRPr lang="es-MX"/>
          </a:p>
        </p:txBody>
      </p:sp>
      <p:pic>
        <p:nvPicPr>
          <p:cNvPr id="7170" name="Picture 2" descr="Resultado de imagen para fayol administracio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4664"/>
            <a:ext cx="8686800" cy="6453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2084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109728" indent="0" algn="just">
              <a:buNone/>
            </a:pPr>
            <a:r>
              <a:rPr lang="es-MX" sz="3200" dirty="0"/>
              <a:t>El proceso Administrativo es uno de los métodos más importantes para llevar a cabo la planeación, organización, dirección y control ya que de acuerdo a su orden se lleva una adecuada administración. Podemos reflejarnos en una empresa que tenga un buen desarrollo  y éxito, así como en lo personal desarrollamos nuestras habilidades en saber llevar un proceso en nuestra vida diaria.</a:t>
            </a:r>
          </a:p>
          <a:p>
            <a:pPr marL="109728" indent="0">
              <a:buNone/>
            </a:pPr>
            <a:endParaRPr lang="es-MX"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38</a:t>
            </a:fld>
            <a:endParaRPr lang="es-ES"/>
          </a:p>
        </p:txBody>
      </p:sp>
      <p:sp>
        <p:nvSpPr>
          <p:cNvPr id="4" name="3 Título"/>
          <p:cNvSpPr>
            <a:spLocks noGrp="1"/>
          </p:cNvSpPr>
          <p:nvPr>
            <p:ph type="title"/>
          </p:nvPr>
        </p:nvSpPr>
        <p:spPr/>
        <p:txBody>
          <a:bodyPr/>
          <a:lstStyle/>
          <a:p>
            <a:r>
              <a:rPr lang="es-MX" dirty="0"/>
              <a:t>Conclusión</a:t>
            </a:r>
          </a:p>
        </p:txBody>
      </p:sp>
    </p:spTree>
    <p:extLst>
      <p:ext uri="{BB962C8B-B14F-4D97-AF65-F5344CB8AC3E}">
        <p14:creationId xmlns:p14="http://schemas.microsoft.com/office/powerpoint/2010/main" val="16304656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70000" lnSpcReduction="20000"/>
          </a:bodyPr>
          <a:lstStyle/>
          <a:p>
            <a:r>
              <a:rPr lang="es-ES" dirty="0"/>
              <a:t>ADMINISTRACIÓN, UN ENFOQUE BASADO EN COMPETENCIAS, Don </a:t>
            </a:r>
            <a:r>
              <a:rPr lang="es-ES" dirty="0" err="1"/>
              <a:t>Hellriegel</a:t>
            </a:r>
            <a:r>
              <a:rPr lang="es-ES" dirty="0"/>
              <a:t>, </a:t>
            </a:r>
            <a:r>
              <a:rPr lang="es-ES" dirty="0" err="1"/>
              <a:t>Susan</a:t>
            </a:r>
            <a:r>
              <a:rPr lang="es-ES" dirty="0"/>
              <a:t> E. Jackson, John W. </a:t>
            </a:r>
            <a:r>
              <a:rPr lang="es-ES" dirty="0" err="1"/>
              <a:t>Slocum</a:t>
            </a:r>
            <a:r>
              <a:rPr lang="es-ES" dirty="0"/>
              <a:t>, Ed. Thomson, Undécima Edición 2009</a:t>
            </a:r>
            <a:endParaRPr lang="es-MX" dirty="0"/>
          </a:p>
          <a:p>
            <a:pPr marL="109728" indent="0">
              <a:buNone/>
            </a:pPr>
            <a:endParaRPr lang="es-MX" dirty="0"/>
          </a:p>
          <a:p>
            <a:r>
              <a:rPr lang="es-ES" dirty="0"/>
              <a:t>COMPORTAMIENTO HUMANO EN EL TRABAJO, Keith Davis y John W. Newstrom10ª edición 1999, Mc Graw Hill</a:t>
            </a:r>
            <a:endParaRPr lang="es-MX" dirty="0"/>
          </a:p>
          <a:p>
            <a:endParaRPr lang="es-MX" dirty="0"/>
          </a:p>
          <a:p>
            <a:r>
              <a:rPr lang="es-ES" dirty="0"/>
              <a:t>ADMINISTRACIÓN DE RECURSOS HUMANOS PARA EL ALTO DESEMPEÑO</a:t>
            </a:r>
            <a:endParaRPr lang="es-MX" dirty="0"/>
          </a:p>
          <a:p>
            <a:pPr marL="109728" indent="0">
              <a:buNone/>
            </a:pPr>
            <a:r>
              <a:rPr lang="es-ES" dirty="0"/>
              <a:t>     Fernando Arias Galicia y Víctor Heredia Espinoza, Ed. Trillas. 5ª edición. Mayo   	2006</a:t>
            </a:r>
            <a:endParaRPr lang="es-MX" dirty="0"/>
          </a:p>
          <a:p>
            <a:pPr marL="109728" indent="0">
              <a:buNone/>
            </a:pPr>
            <a:r>
              <a:rPr lang="es-ES" dirty="0"/>
              <a:t> </a:t>
            </a:r>
            <a:endParaRPr lang="es-MX" dirty="0"/>
          </a:p>
          <a:p>
            <a:r>
              <a:rPr lang="es-ES" dirty="0"/>
              <a:t>FUNDAMENTOS DE ADMINISTRACIÓN, Stephen P. </a:t>
            </a:r>
            <a:r>
              <a:rPr lang="es-ES" dirty="0" err="1"/>
              <a:t>Robbins</a:t>
            </a:r>
            <a:r>
              <a:rPr lang="es-ES" dirty="0"/>
              <a:t> y David A. </a:t>
            </a:r>
            <a:r>
              <a:rPr lang="es-ES" dirty="0" err="1"/>
              <a:t>DeCenzo</a:t>
            </a:r>
            <a:endParaRPr lang="es-MX" dirty="0"/>
          </a:p>
          <a:p>
            <a:pPr marL="109728" indent="0">
              <a:buNone/>
            </a:pPr>
            <a:r>
              <a:rPr lang="es-ES" dirty="0"/>
              <a:t>     Ed. Pearson Prentice Hall, Sexta Edición 2009</a:t>
            </a:r>
            <a:endParaRPr lang="es-MX" dirty="0"/>
          </a:p>
          <a:p>
            <a:pPr marL="109728" indent="0">
              <a:buNone/>
            </a:pPr>
            <a:r>
              <a:rPr lang="es-ES" dirty="0"/>
              <a:t> </a:t>
            </a:r>
            <a:endParaRPr lang="es-MX" dirty="0"/>
          </a:p>
          <a:p>
            <a:pPr marL="109728" indent="0">
              <a:buNone/>
            </a:pPr>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39</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184096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buNone/>
            </a:pPr>
            <a:r>
              <a:rPr lang="es-MX" dirty="0"/>
              <a:t>	</a:t>
            </a:r>
            <a:r>
              <a:rPr lang="es-MX" sz="3200" dirty="0"/>
              <a:t>Un proceso es el conjunto de pasos o etapas necesarios para llevar acabo una actividad.</a:t>
            </a:r>
            <a:endParaRPr lang="es-MX"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4</a:t>
            </a:fld>
            <a:endParaRPr lang="es-ES"/>
          </a:p>
        </p:txBody>
      </p:sp>
      <p:sp>
        <p:nvSpPr>
          <p:cNvPr id="4" name="3 Título"/>
          <p:cNvSpPr>
            <a:spLocks noGrp="1"/>
          </p:cNvSpPr>
          <p:nvPr>
            <p:ph type="title"/>
          </p:nvPr>
        </p:nvSpPr>
        <p:spPr/>
        <p:txBody>
          <a:bodyPr/>
          <a:lstStyle/>
          <a:p>
            <a:r>
              <a:rPr lang="es-MX" dirty="0"/>
              <a:t>EL PROCESO ADMINISTRATIVO</a:t>
            </a:r>
          </a:p>
        </p:txBody>
      </p:sp>
      <p:graphicFrame>
        <p:nvGraphicFramePr>
          <p:cNvPr id="5" name="4 Tabla"/>
          <p:cNvGraphicFramePr>
            <a:graphicFrameLocks noGrp="1"/>
          </p:cNvGraphicFramePr>
          <p:nvPr/>
        </p:nvGraphicFramePr>
        <p:xfrm>
          <a:off x="1524000" y="3246120"/>
          <a:ext cx="6096000" cy="365760"/>
        </p:xfrm>
        <a:graphic>
          <a:graphicData uri="http://schemas.openxmlformats.org/drawingml/2006/table">
            <a:tbl>
              <a:tblPr/>
              <a:tblGrid>
                <a:gridCol w="6096000">
                  <a:extLst>
                    <a:ext uri="{9D8B030D-6E8A-4147-A177-3AD203B41FA5}">
                      <a16:colId xmlns:a16="http://schemas.microsoft.com/office/drawing/2014/main" val="20000"/>
                    </a:ext>
                  </a:extLst>
                </a:gridCol>
              </a:tblGrid>
              <a:tr h="0">
                <a:tc>
                  <a:txBody>
                    <a:bodyPr/>
                    <a:lstStyle/>
                    <a:p>
                      <a:endParaRPr lang="es-MX" dirty="0"/>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024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0" i="0" u="none" strike="noStrike" cap="none" normalizeH="0" baseline="0">
                <a:ln>
                  <a:noFill/>
                </a:ln>
                <a:solidFill>
                  <a:schemeClr val="tx1"/>
                </a:solidFill>
                <a:effectLst/>
                <a:latin typeface="Arial" charset="0"/>
                <a:cs typeface="Arial" charset="0"/>
              </a:rPr>
              <a:t>Las imágenes pueden estar sujetas a derechos de autor.Enviar comentarios</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sz="1800" b="0" i="0" u="none" strike="noStrike" cap="none" normalizeH="0" baseline="0">
                <a:ln>
                  <a:noFill/>
                </a:ln>
                <a:solidFill>
                  <a:schemeClr val="tx1"/>
                </a:solidFill>
                <a:effectLst/>
                <a:latin typeface="Arial" charset="0"/>
                <a:cs typeface="Arial" charset="0"/>
                <a:hlinkClick r:id="rId2"/>
              </a:rPr>
              <a:t>  </a:t>
            </a:r>
            <a:endParaRPr kumimoji="0" lang="es-MX" sz="37700" b="0" i="0" u="none" strike="noStrike" cap="none" normalizeH="0" baseline="0">
              <a:ln>
                <a:noFill/>
              </a:ln>
              <a:solidFill>
                <a:schemeClr val="tx1"/>
              </a:solidFill>
              <a:effectLst/>
              <a:latin typeface="Arial" charset="0"/>
              <a:cs typeface="Arial" charset="0"/>
            </a:endParaRPr>
          </a:p>
        </p:txBody>
      </p:sp>
      <p:pic>
        <p:nvPicPr>
          <p:cNvPr id="2050" name="Picture 2" descr="Resultado de imagen para pasos o etapa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880" y="2711217"/>
            <a:ext cx="4381500" cy="32861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85000" lnSpcReduction="20000"/>
          </a:bodyPr>
          <a:lstStyle/>
          <a:p>
            <a:r>
              <a:rPr lang="es-ES" dirty="0"/>
              <a:t>ADMINISTRACION UNA PERSPECTIVA GLOBAL. </a:t>
            </a:r>
            <a:r>
              <a:rPr lang="en-US" dirty="0"/>
              <a:t>11ª. EDICIÓN, Harold Koontz, Heinz </a:t>
            </a:r>
            <a:r>
              <a:rPr lang="en-US" dirty="0" err="1"/>
              <a:t>Weihrich</a:t>
            </a:r>
            <a:r>
              <a:rPr lang="en-US" dirty="0"/>
              <a:t>, Mc </a:t>
            </a:r>
            <a:r>
              <a:rPr lang="en-US" dirty="0" err="1"/>
              <a:t>Graw</a:t>
            </a:r>
            <a:r>
              <a:rPr lang="en-US" dirty="0"/>
              <a:t> Hill, </a:t>
            </a:r>
            <a:r>
              <a:rPr lang="en-US" dirty="0" err="1"/>
              <a:t>Enero</a:t>
            </a:r>
            <a:r>
              <a:rPr lang="en-US" dirty="0"/>
              <a:t> 1999.</a:t>
            </a:r>
            <a:endParaRPr lang="es-MX" dirty="0"/>
          </a:p>
          <a:p>
            <a:pPr marL="109728" indent="0">
              <a:buNone/>
            </a:pPr>
            <a:r>
              <a:rPr lang="en-US" dirty="0"/>
              <a:t> </a:t>
            </a:r>
            <a:endParaRPr lang="es-MX" dirty="0"/>
          </a:p>
          <a:p>
            <a:r>
              <a:rPr lang="es-ES" dirty="0"/>
              <a:t>LA ADMINISTRACION EN UNA EPOCA DE GRANDES CAMBIOS, Peter Ferdinand Drucker, Ed. Sudamericana, Diciembre, 2001</a:t>
            </a:r>
            <a:endParaRPr lang="es-MX" dirty="0"/>
          </a:p>
          <a:p>
            <a:pPr marL="109728" indent="0">
              <a:buNone/>
            </a:pPr>
            <a:r>
              <a:rPr lang="es-ES" dirty="0"/>
              <a:t> </a:t>
            </a:r>
            <a:endParaRPr lang="es-MX" dirty="0"/>
          </a:p>
          <a:p>
            <a:r>
              <a:rPr lang="es-ES" dirty="0"/>
              <a:t>FUNDAMENTOS DE ADMINISTRACION, </a:t>
            </a:r>
            <a:r>
              <a:rPr lang="es-ES" dirty="0" err="1"/>
              <a:t>Münch</a:t>
            </a:r>
            <a:r>
              <a:rPr lang="es-ES" dirty="0"/>
              <a:t> Galindo Lourdes, Ed. Trillas 7ª edición México, 2006.</a:t>
            </a:r>
            <a:endParaRPr lang="es-MX" dirty="0"/>
          </a:p>
          <a:p>
            <a:pPr marL="109728" indent="0">
              <a:buNone/>
            </a:pPr>
            <a:r>
              <a:rPr lang="es-ES" dirty="0"/>
              <a:t> </a:t>
            </a:r>
            <a:endParaRPr lang="es-MX" dirty="0"/>
          </a:p>
          <a:p>
            <a:r>
              <a:rPr lang="es-ES" dirty="0"/>
              <a:t>INTRODUCCIÓN A LA TEORIA GENERAL DE LA ADMINISTACIÓN, </a:t>
            </a:r>
            <a:r>
              <a:rPr lang="es-ES" dirty="0" err="1"/>
              <a:t>Idalbert</a:t>
            </a:r>
            <a:r>
              <a:rPr lang="es-ES" dirty="0"/>
              <a:t> Chiavenato, Ed. Mc Graw- Hill 7ª edición México 2007.</a:t>
            </a:r>
            <a:endParaRPr lang="es-MX" dirty="0"/>
          </a:p>
          <a:p>
            <a:pPr marL="109728" indent="0">
              <a:buNone/>
            </a:pPr>
            <a:r>
              <a:rPr lang="es-ES" dirty="0"/>
              <a:t> </a:t>
            </a:r>
            <a:endParaRPr lang="es-MX" dirty="0"/>
          </a:p>
          <a:p>
            <a:r>
              <a:rPr lang="en-US" dirty="0"/>
              <a:t>ADMINISTRACIÓN, James Stoner, </a:t>
            </a:r>
            <a:r>
              <a:rPr lang="en-US" dirty="0" err="1"/>
              <a:t>Edwar</a:t>
            </a:r>
            <a:r>
              <a:rPr lang="en-US" dirty="0"/>
              <a:t> Freeman, Daniel </a:t>
            </a:r>
            <a:r>
              <a:rPr lang="en-US" dirty="0" err="1"/>
              <a:t>Gilber</a:t>
            </a:r>
            <a:r>
              <a:rPr lang="en-US" dirty="0"/>
              <a:t> Jr. 6ª edition, Ed. Prentice Hall México 1996.</a:t>
            </a:r>
            <a:endParaRPr lang="es-MX" dirty="0"/>
          </a:p>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40</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38527898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85000" lnSpcReduction="20000"/>
          </a:bodyPr>
          <a:lstStyle/>
          <a:p>
            <a:r>
              <a:rPr lang="es-MX" dirty="0" err="1"/>
              <a:t>Administration</a:t>
            </a:r>
            <a:r>
              <a:rPr lang="es-MX" dirty="0"/>
              <a:t>. James A. F. </a:t>
            </a:r>
            <a:r>
              <a:rPr lang="es-MX" dirty="0" err="1"/>
              <a:t>Freeman</a:t>
            </a:r>
            <a:r>
              <a:rPr lang="es-MX" dirty="0"/>
              <a:t> </a:t>
            </a:r>
            <a:r>
              <a:rPr lang="es-MX" dirty="0" err="1"/>
              <a:t>Stoner</a:t>
            </a:r>
            <a:r>
              <a:rPr lang="es-MX" dirty="0"/>
              <a:t>, R. Edward </a:t>
            </a:r>
            <a:r>
              <a:rPr lang="es-MX" dirty="0" err="1"/>
              <a:t>Freeman</a:t>
            </a:r>
            <a:r>
              <a:rPr lang="es-MX" dirty="0"/>
              <a:t> y Daniel R. Gilbert. México, D.F.: Prentice Hall Hispanoamericana. 1996.</a:t>
            </a:r>
            <a:endParaRPr lang="es-MX" dirty="0">
              <a:hlinkClick r:id="rId2"/>
            </a:endParaRPr>
          </a:p>
          <a:p>
            <a:r>
              <a:rPr lang="es-MX" dirty="0">
                <a:hlinkClick r:id="rId2"/>
              </a:rPr>
              <a:t>http://es.slideshare.net/OscarMarfil/los-enfoques-y-teoras-de-la-administracin-14827611</a:t>
            </a:r>
            <a:endParaRPr lang="es-MX" dirty="0"/>
          </a:p>
          <a:p>
            <a:r>
              <a:rPr lang="es-MX" dirty="0">
                <a:hlinkClick r:id="rId3"/>
              </a:rPr>
              <a:t>https://www.google.com.mx/search?q=proceso+administrativo&amp;client=firefox-b&amp;biw=1920&amp;bih=969&amp;tbm=isch&amp;tbo=u&amp;source=univ&amp;sa=X&amp;ved=0ahUKEwjuuIe1v_3OAhXLOSYKHRsgDdwQsAQIGg#imgrc=CoaWviPY48tdKM%3A</a:t>
            </a:r>
            <a:endParaRPr lang="es-MX" dirty="0"/>
          </a:p>
          <a:p>
            <a:r>
              <a:rPr lang="es-MX" dirty="0">
                <a:hlinkClick r:id="rId4"/>
              </a:rPr>
              <a:t>http://www.gestiopolis.com/proceso-administrativo-planeacion-organizacion-direccion-y-control/</a:t>
            </a:r>
            <a:endParaRPr lang="es-MX" dirty="0"/>
          </a:p>
          <a:p>
            <a:r>
              <a:rPr lang="es-MX" dirty="0"/>
              <a:t>http://www.promonegocios.net/administracion/proceso-administrativo.html</a:t>
            </a:r>
          </a:p>
          <a:p>
            <a:endParaRPr lang="es-MX" dirty="0"/>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41</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286564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buNone/>
            </a:pPr>
            <a:r>
              <a:rPr lang="es-MX" dirty="0"/>
              <a:t>	</a:t>
            </a:r>
            <a:r>
              <a:rPr lang="es-MX" sz="3200" dirty="0"/>
              <a:t>La administración comprende varias fases, etapas o funciones, cuyo conocimiento exhaustivo es indispensable a fin de aplicar el método, los principios y las técnicas de esta disciplina, correctamente.</a:t>
            </a:r>
            <a:endParaRPr lang="es-MX"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5</a:t>
            </a:fld>
            <a:endParaRPr lang="es-ES"/>
          </a:p>
        </p:txBody>
      </p:sp>
      <p:sp>
        <p:nvSpPr>
          <p:cNvPr id="4" name="3 Título"/>
          <p:cNvSpPr>
            <a:spLocks noGrp="1"/>
          </p:cNvSpPr>
          <p:nvPr>
            <p:ph type="title"/>
          </p:nvPr>
        </p:nvSpPr>
        <p:spPr/>
        <p:txBody>
          <a:bodyPr/>
          <a:lstStyle/>
          <a:p>
            <a:endParaRPr lang="es-MX"/>
          </a:p>
        </p:txBody>
      </p:sp>
      <p:sp>
        <p:nvSpPr>
          <p:cNvPr id="77828" name="AutoShape 4" descr="Resultado de imagen para etapas de la administrac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30" name="AutoShape 6" descr="Resultado de imagen para etapas de la administrac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32" name="AutoShape 8" descr="Resultado de imagen para etapas de la administrac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77834" name="AutoShape 10" descr="Resultado de imagen para etapas de la administrac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026" name="Picture 2" descr="Resultado de imagen para pasos o etapa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706019"/>
            <a:ext cx="2857500" cy="3067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82954" y="677656"/>
            <a:ext cx="8229600" cy="4525963"/>
          </a:xfrm>
        </p:spPr>
        <p:txBody>
          <a:bodyPr>
            <a:normAutofit/>
          </a:bodyPr>
          <a:lstStyle/>
          <a:p>
            <a:pPr algn="just"/>
            <a:r>
              <a:rPr lang="es-MX" dirty="0"/>
              <a:t> </a:t>
            </a:r>
            <a:r>
              <a:rPr lang="es-MX" sz="3200" dirty="0"/>
              <a:t>En su concepción más sencilla se puede definir el proceso administrativo como la administración en acción, o también como:</a:t>
            </a:r>
          </a:p>
          <a:p>
            <a:pPr algn="just"/>
            <a:r>
              <a:rPr lang="es-MX" sz="3200" dirty="0"/>
              <a:t> La herramienta que se aplica en las organizaciones para el logro de sus objetivos y satisfacer sus necesidades lucrativas y sociales. </a:t>
            </a:r>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6</a:t>
            </a:fld>
            <a:endParaRPr lang="es-ES"/>
          </a:p>
        </p:txBody>
      </p:sp>
      <p:sp>
        <p:nvSpPr>
          <p:cNvPr id="4" name="3 Título"/>
          <p:cNvSpPr>
            <a:spLocks noGrp="1"/>
          </p:cNvSpPr>
          <p:nvPr>
            <p:ph type="title"/>
          </p:nvPr>
        </p:nvSpPr>
        <p:spPr>
          <a:xfrm>
            <a:off x="457200" y="274639"/>
            <a:ext cx="8229600" cy="403018"/>
          </a:xfrm>
        </p:spPr>
        <p:txBody>
          <a:bodyPr>
            <a:normAutofit fontScale="90000"/>
          </a:bodyPr>
          <a:lstStyle/>
          <a:p>
            <a:endParaRPr lang="es-MX" dirty="0"/>
          </a:p>
        </p:txBody>
      </p:sp>
      <p:graphicFrame>
        <p:nvGraphicFramePr>
          <p:cNvPr id="5" name="4 Tabla"/>
          <p:cNvGraphicFramePr>
            <a:graphicFrameLocks noGrp="1"/>
          </p:cNvGraphicFramePr>
          <p:nvPr/>
        </p:nvGraphicFramePr>
        <p:xfrm>
          <a:off x="1524000" y="3246120"/>
          <a:ext cx="6096000" cy="365760"/>
        </p:xfrm>
        <a:graphic>
          <a:graphicData uri="http://schemas.openxmlformats.org/drawingml/2006/table">
            <a:tbl>
              <a:tblPr/>
              <a:tblGrid>
                <a:gridCol w="6096000">
                  <a:extLst>
                    <a:ext uri="{9D8B030D-6E8A-4147-A177-3AD203B41FA5}">
                      <a16:colId xmlns:a16="http://schemas.microsoft.com/office/drawing/2014/main" val="20000"/>
                    </a:ext>
                  </a:extLst>
                </a:gridCol>
              </a:tblGrid>
              <a:tr h="0">
                <a:tc>
                  <a:txBody>
                    <a:bodyPr/>
                    <a:lstStyle/>
                    <a:p>
                      <a:endParaRPr lang="es-MX" dirty="0"/>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76805" name="Picture 5" descr="Resultado de imagen para proceso administrativo">
            <a:hlinkClick r:id="rId2"/>
          </p:cNvPr>
          <p:cNvPicPr>
            <a:picLocks noChangeAspect="1" noChangeArrowheads="1"/>
          </p:cNvPicPr>
          <p:nvPr/>
        </p:nvPicPr>
        <p:blipFill>
          <a:blip r:embed="rId3"/>
          <a:srcRect/>
          <a:stretch>
            <a:fillRect/>
          </a:stretch>
        </p:blipFill>
        <p:spPr bwMode="auto">
          <a:xfrm>
            <a:off x="3786182" y="4143380"/>
            <a:ext cx="2500330" cy="242889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a:bodyPr>
          <a:lstStyle/>
          <a:p>
            <a:pPr marL="109728" indent="0" algn="just">
              <a:buNone/>
            </a:pPr>
            <a:r>
              <a:rPr lang="es-MX" sz="3200" b="1" dirty="0"/>
              <a:t>Henri Fayol </a:t>
            </a:r>
            <a:r>
              <a:rPr lang="es-MX" sz="3200" dirty="0"/>
              <a:t>afirmó que la toma de decisiones también hace parte de las funciones de la organización, señaló cómo las funciones del administrador la prevención, organización, coordinación y control, que expresado en términos más actuales no es otra cosa que la planeación, organización, dirección y control.</a:t>
            </a:r>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7</a:t>
            </a:fld>
            <a:endParaRPr lang="es-ES"/>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3316227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a:p>
        </p:txBody>
      </p:sp>
      <p:sp>
        <p:nvSpPr>
          <p:cNvPr id="3" name="Marcador de número de diapositiva 2"/>
          <p:cNvSpPr>
            <a:spLocks noGrp="1"/>
          </p:cNvSpPr>
          <p:nvPr>
            <p:ph type="sldNum" sz="quarter" idx="12"/>
          </p:nvPr>
        </p:nvSpPr>
        <p:spPr/>
        <p:txBody>
          <a:bodyPr/>
          <a:lstStyle/>
          <a:p>
            <a:fld id="{132FADFE-3B8F-471C-ABF0-DBC7717ECBBC}" type="slidenum">
              <a:rPr lang="es-ES" smtClean="0"/>
              <a:pPr/>
              <a:t>8</a:t>
            </a:fld>
            <a:endParaRPr lang="es-ES"/>
          </a:p>
        </p:txBody>
      </p:sp>
      <p:sp>
        <p:nvSpPr>
          <p:cNvPr id="4" name="Título 3"/>
          <p:cNvSpPr>
            <a:spLocks noGrp="1"/>
          </p:cNvSpPr>
          <p:nvPr>
            <p:ph type="title"/>
          </p:nvPr>
        </p:nvSpPr>
        <p:spPr/>
        <p:txBody>
          <a:bodyPr/>
          <a:lstStyle/>
          <a:p>
            <a:endParaRPr lang="es-MX"/>
          </a:p>
        </p:txBody>
      </p:sp>
      <p:pic>
        <p:nvPicPr>
          <p:cNvPr id="1026" name="Picture 2" descr="Resultado de imagen para henry fay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908721"/>
            <a:ext cx="6048672" cy="5098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0856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1988840"/>
            <a:ext cx="8229600" cy="3589823"/>
          </a:xfrm>
        </p:spPr>
        <p:txBody>
          <a:bodyPr>
            <a:normAutofit lnSpcReduction="10000"/>
          </a:bodyPr>
          <a:lstStyle/>
          <a:p>
            <a:pPr marL="109728" indent="0" algn="just">
              <a:buNone/>
            </a:pPr>
            <a:r>
              <a:rPr lang="es-MX" sz="3200" dirty="0"/>
              <a:t>Cuando se administra cualquier empresa,  existen dos fases: una estructural, en la que a partir de uno o más fines se determina la mejor forma de obtenerlos, y otra operativa, en la que se ejecutan todas las actividades necesarias para lograr lo establecido durante el periodo de estructuración.</a:t>
            </a:r>
            <a:endParaRPr lang="es-MX" dirty="0"/>
          </a:p>
          <a:p>
            <a:pPr>
              <a:buNone/>
            </a:pPr>
            <a:r>
              <a:rPr lang="es-MX" dirty="0"/>
              <a:t>  </a:t>
            </a:r>
          </a:p>
          <a:p>
            <a:endParaRPr lang="es-MX" dirty="0"/>
          </a:p>
        </p:txBody>
      </p:sp>
      <p:sp>
        <p:nvSpPr>
          <p:cNvPr id="3" name="2 Marcador de número de diapositiva"/>
          <p:cNvSpPr>
            <a:spLocks noGrp="1"/>
          </p:cNvSpPr>
          <p:nvPr>
            <p:ph type="sldNum" sz="quarter" idx="12"/>
          </p:nvPr>
        </p:nvSpPr>
        <p:spPr/>
        <p:txBody>
          <a:bodyPr/>
          <a:lstStyle/>
          <a:p>
            <a:fld id="{132FADFE-3B8F-471C-ABF0-DBC7717ECBBC}" type="slidenum">
              <a:rPr lang="es-ES" smtClean="0"/>
              <a:pPr/>
              <a:t>9</a:t>
            </a:fld>
            <a:endParaRPr lang="es-ES"/>
          </a:p>
        </p:txBody>
      </p:sp>
      <p:sp>
        <p:nvSpPr>
          <p:cNvPr id="4" name="3 Título"/>
          <p:cNvSpPr>
            <a:spLocks noGrp="1"/>
          </p:cNvSpPr>
          <p:nvPr>
            <p:ph type="title"/>
          </p:nvPr>
        </p:nvSpPr>
        <p:spPr/>
        <p:txBody>
          <a:bodyPr/>
          <a:lstStyle/>
          <a:p>
            <a:endParaRPr lang="es-MX"/>
          </a:p>
        </p:txBody>
      </p:sp>
      <p:pic>
        <p:nvPicPr>
          <p:cNvPr id="75778" name="Picture 2" descr="Resultado de imagen para empresas"/>
          <p:cNvPicPr>
            <a:picLocks noChangeAspect="1" noChangeArrowheads="1"/>
          </p:cNvPicPr>
          <p:nvPr/>
        </p:nvPicPr>
        <p:blipFill>
          <a:blip r:embed="rId2"/>
          <a:srcRect/>
          <a:stretch>
            <a:fillRect/>
          </a:stretch>
        </p:blipFill>
        <p:spPr bwMode="auto">
          <a:xfrm>
            <a:off x="500034" y="445938"/>
            <a:ext cx="4210054" cy="1257301"/>
          </a:xfrm>
          <a:prstGeom prst="rect">
            <a:avLst/>
          </a:prstGeom>
          <a:noFill/>
        </p:spPr>
      </p:pic>
      <p:pic>
        <p:nvPicPr>
          <p:cNvPr id="75780" name="Picture 4" descr="Resultado de imagen para empresas"/>
          <p:cNvPicPr>
            <a:picLocks noChangeAspect="1" noChangeArrowheads="1"/>
          </p:cNvPicPr>
          <p:nvPr/>
        </p:nvPicPr>
        <p:blipFill>
          <a:blip r:embed="rId3"/>
          <a:srcRect/>
          <a:stretch>
            <a:fillRect/>
          </a:stretch>
        </p:blipFill>
        <p:spPr bwMode="auto">
          <a:xfrm>
            <a:off x="5208978" y="5328984"/>
            <a:ext cx="3567120" cy="142876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TC103457496[[fn=Paralaje]]</Template>
  <TotalTime>40612</TotalTime>
  <Words>1057</Words>
  <Application>Microsoft Office PowerPoint</Application>
  <PresentationFormat>Presentación en pantalla (4:3)</PresentationFormat>
  <Paragraphs>136</Paragraphs>
  <Slides>41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41</vt:i4>
      </vt:variant>
    </vt:vector>
  </HeadingPairs>
  <TitlesOfParts>
    <vt:vector size="50" baseType="lpstr">
      <vt:lpstr>Arial</vt:lpstr>
      <vt:lpstr>Berlin Sans FB</vt:lpstr>
      <vt:lpstr>Berlin Sans FB Demi</vt:lpstr>
      <vt:lpstr>Calibri</vt:lpstr>
      <vt:lpstr>Monotype Corsiva</vt:lpstr>
      <vt:lpstr>Verdana</vt:lpstr>
      <vt:lpstr>Wingdings 2</vt:lpstr>
      <vt:lpstr>Wingdings 3</vt:lpstr>
      <vt:lpstr>Concurrencia</vt:lpstr>
      <vt:lpstr>  UNIVERSIDAD AUTÓNOMA DEL ESTADO DE MÉXICO  </vt:lpstr>
      <vt:lpstr>Introducción</vt:lpstr>
      <vt:lpstr>Objetivo</vt:lpstr>
      <vt:lpstr>EL PROCESO ADMINISTRATIVO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Actividades que lo componen </vt:lpstr>
      <vt:lpstr>Presentación de PowerPoint</vt:lpstr>
      <vt:lpstr> 1. Planeación </vt:lpstr>
      <vt:lpstr>Presentación de PowerPoint</vt:lpstr>
      <vt:lpstr> 2. Organización </vt:lpstr>
      <vt:lpstr>Presentación de PowerPoint</vt:lpstr>
      <vt:lpstr>3. La dirección</vt:lpstr>
      <vt:lpstr>Presentación de PowerPoint</vt:lpstr>
      <vt:lpstr>4. El control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Conclusión</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MERCADOTECNIA</dc:title>
  <dc:creator>RTICS</dc:creator>
  <cp:lastModifiedBy>belem</cp:lastModifiedBy>
  <cp:revision>171</cp:revision>
  <dcterms:created xsi:type="dcterms:W3CDTF">2012-02-10T23:56:50Z</dcterms:created>
  <dcterms:modified xsi:type="dcterms:W3CDTF">2016-10-13T02:25:01Z</dcterms:modified>
</cp:coreProperties>
</file>