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7"/>
  </p:notesMasterIdLst>
  <p:sldIdLst>
    <p:sldId id="311" r:id="rId2"/>
    <p:sldId id="337" r:id="rId3"/>
    <p:sldId id="336" r:id="rId4"/>
    <p:sldId id="312" r:id="rId5"/>
    <p:sldId id="313" r:id="rId6"/>
    <p:sldId id="314" r:id="rId7"/>
    <p:sldId id="334" r:id="rId8"/>
    <p:sldId id="315" r:id="rId9"/>
    <p:sldId id="316" r:id="rId10"/>
    <p:sldId id="317" r:id="rId11"/>
    <p:sldId id="318" r:id="rId12"/>
    <p:sldId id="319" r:id="rId13"/>
    <p:sldId id="320" r:id="rId14"/>
    <p:sldId id="335" r:id="rId15"/>
    <p:sldId id="321" r:id="rId16"/>
    <p:sldId id="322" r:id="rId17"/>
    <p:sldId id="323" r:id="rId18"/>
    <p:sldId id="324" r:id="rId19"/>
    <p:sldId id="325" r:id="rId20"/>
    <p:sldId id="326" r:id="rId21"/>
    <p:sldId id="327" r:id="rId22"/>
    <p:sldId id="328" r:id="rId23"/>
    <p:sldId id="329" r:id="rId24"/>
    <p:sldId id="330" r:id="rId25"/>
    <p:sldId id="331" r:id="rId26"/>
    <p:sldId id="332" r:id="rId27"/>
    <p:sldId id="265" r:id="rId28"/>
    <p:sldId id="267" r:id="rId29"/>
    <p:sldId id="286" r:id="rId30"/>
    <p:sldId id="287" r:id="rId31"/>
    <p:sldId id="288" r:id="rId32"/>
    <p:sldId id="258" r:id="rId33"/>
    <p:sldId id="259" r:id="rId34"/>
    <p:sldId id="260" r:id="rId35"/>
    <p:sldId id="261" r:id="rId36"/>
    <p:sldId id="262" r:id="rId37"/>
    <p:sldId id="263" r:id="rId38"/>
    <p:sldId id="270" r:id="rId39"/>
    <p:sldId id="271" r:id="rId40"/>
    <p:sldId id="272" r:id="rId41"/>
    <p:sldId id="273" r:id="rId42"/>
    <p:sldId id="275" r:id="rId43"/>
    <p:sldId id="276" r:id="rId44"/>
    <p:sldId id="268" r:id="rId45"/>
    <p:sldId id="279" r:id="rId46"/>
    <p:sldId id="303" r:id="rId47"/>
    <p:sldId id="304" r:id="rId48"/>
    <p:sldId id="305" r:id="rId49"/>
    <p:sldId id="306" r:id="rId50"/>
    <p:sldId id="307" r:id="rId51"/>
    <p:sldId id="308" r:id="rId52"/>
    <p:sldId id="309" r:id="rId53"/>
    <p:sldId id="310" r:id="rId54"/>
    <p:sldId id="280" r:id="rId55"/>
    <p:sldId id="281" r:id="rId56"/>
    <p:sldId id="282" r:id="rId57"/>
    <p:sldId id="283" r:id="rId58"/>
    <p:sldId id="284" r:id="rId59"/>
    <p:sldId id="285" r:id="rId60"/>
    <p:sldId id="297" r:id="rId61"/>
    <p:sldId id="299" r:id="rId62"/>
    <p:sldId id="300" r:id="rId63"/>
    <p:sldId id="301" r:id="rId64"/>
    <p:sldId id="302" r:id="rId65"/>
    <p:sldId id="333" r:id="rId6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250C6D-E7E7-46B0-A188-49371B02B82F}" type="doc">
      <dgm:prSet loTypeId="urn:microsoft.com/office/officeart/2005/8/layout/orgChart1" loCatId="hierarchy" qsTypeId="urn:microsoft.com/office/officeart/2005/8/quickstyle/simple1" qsCatId="simple" csTypeId="urn:microsoft.com/office/officeart/2005/8/colors/accent1_2" csCatId="accent1"/>
      <dgm:spPr/>
    </dgm:pt>
    <dgm:pt modelId="{CFFCA7C4-16ED-4D48-BE68-7CD01A29080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smtClean="0">
              <a:ln>
                <a:noFill/>
              </a:ln>
              <a:solidFill>
                <a:srgbClr val="000000"/>
              </a:solidFill>
              <a:effectLst/>
              <a:latin typeface="Arial" charset="0"/>
              <a:cs typeface="Arial" charset="0"/>
            </a:rPr>
            <a:t>DOS MERCADOS</a:t>
          </a:r>
          <a:endParaRPr kumimoji="0" lang="es-ES" b="1" i="0" u="none" strike="noStrike" cap="none" normalizeH="0" baseline="0" smtClean="0">
            <a:ln>
              <a:noFill/>
            </a:ln>
            <a:solidFill>
              <a:srgbClr val="000000"/>
            </a:solidFill>
            <a:effectLst/>
            <a:latin typeface="Arial" charset="0"/>
            <a:cs typeface="Arial" charset="0"/>
          </a:endParaRPr>
        </a:p>
      </dgm:t>
    </dgm:pt>
    <dgm:pt modelId="{90F58510-557D-43E2-9B1C-AC584A7CE841}" type="parTrans" cxnId="{E2146148-8D66-419D-8BAA-9A8464F61FB2}">
      <dgm:prSet/>
      <dgm:spPr/>
    </dgm:pt>
    <dgm:pt modelId="{2C7ABAB8-1471-4D9C-9047-14DA887523C7}" type="sibTrans" cxnId="{E2146148-8D66-419D-8BAA-9A8464F61FB2}">
      <dgm:prSet/>
      <dgm:spPr/>
    </dgm:pt>
    <dgm:pt modelId="{7F57FD23-E4FF-4017-BAD8-13103D11918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smtClean="0">
              <a:ln>
                <a:noFill/>
              </a:ln>
              <a:solidFill>
                <a:srgbClr val="000000"/>
              </a:solidFill>
              <a:effectLst/>
              <a:latin typeface="Arial" charset="0"/>
              <a:cs typeface="Arial" charset="0"/>
            </a:rPr>
            <a:t>MERCADO DE BIENES Y SERVICIOS</a:t>
          </a:r>
          <a:endParaRPr kumimoji="0" lang="es-ES" b="1" i="0" u="none" strike="noStrike" cap="none" normalizeH="0" baseline="0" smtClean="0">
            <a:ln>
              <a:noFill/>
            </a:ln>
            <a:solidFill>
              <a:srgbClr val="000000"/>
            </a:solidFill>
            <a:effectLst/>
            <a:latin typeface="Arial" charset="0"/>
            <a:cs typeface="Arial" charset="0"/>
          </a:endParaRPr>
        </a:p>
      </dgm:t>
    </dgm:pt>
    <dgm:pt modelId="{8AE1CE2B-B288-48B1-A3A5-0E8764DB8729}" type="parTrans" cxnId="{AC224082-BE1B-49D8-9A0B-3402DE232252}">
      <dgm:prSet/>
      <dgm:spPr/>
    </dgm:pt>
    <dgm:pt modelId="{30A9FA22-F64B-4EDA-9CBB-46F3C8546A8E}" type="sibTrans" cxnId="{AC224082-BE1B-49D8-9A0B-3402DE232252}">
      <dgm:prSet/>
      <dgm:spPr/>
    </dgm:pt>
    <dgm:pt modelId="{3B809A8F-FA00-474E-9AC5-434C66DCD60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1" i="0" u="none" strike="noStrike" cap="none" normalizeH="0" baseline="0" smtClean="0">
              <a:ln>
                <a:noFill/>
              </a:ln>
              <a:solidFill>
                <a:srgbClr val="000000"/>
              </a:solidFill>
              <a:effectLst/>
              <a:latin typeface="Arial" charset="0"/>
              <a:cs typeface="Arial" charset="0"/>
            </a:rPr>
            <a:t>MERCADO DE DINERO</a:t>
          </a:r>
          <a:endParaRPr kumimoji="0" lang="es-ES" b="1" i="0" u="none" strike="noStrike" cap="none" normalizeH="0" baseline="0" smtClean="0">
            <a:ln>
              <a:noFill/>
            </a:ln>
            <a:solidFill>
              <a:srgbClr val="000000"/>
            </a:solidFill>
            <a:effectLst/>
            <a:latin typeface="Arial" charset="0"/>
            <a:cs typeface="Arial" charset="0"/>
          </a:endParaRPr>
        </a:p>
      </dgm:t>
    </dgm:pt>
    <dgm:pt modelId="{C1B42944-3577-40D9-82EE-91C6CEEE1204}" type="parTrans" cxnId="{CD6F4840-02DF-4CCE-BF8D-D2B58B067EA6}">
      <dgm:prSet/>
      <dgm:spPr/>
    </dgm:pt>
    <dgm:pt modelId="{24289CF5-5E51-411D-8250-2F3135B2FA7D}" type="sibTrans" cxnId="{CD6F4840-02DF-4CCE-BF8D-D2B58B067EA6}">
      <dgm:prSet/>
      <dgm:spPr/>
    </dgm:pt>
    <dgm:pt modelId="{3F411797-7E0C-4ABA-8C05-91F3074C0662}" type="pres">
      <dgm:prSet presAssocID="{18250C6D-E7E7-46B0-A188-49371B02B82F}" presName="hierChild1" presStyleCnt="0">
        <dgm:presLayoutVars>
          <dgm:orgChart val="1"/>
          <dgm:chPref val="1"/>
          <dgm:dir/>
          <dgm:animOne val="branch"/>
          <dgm:animLvl val="lvl"/>
          <dgm:resizeHandles/>
        </dgm:presLayoutVars>
      </dgm:prSet>
      <dgm:spPr/>
    </dgm:pt>
    <dgm:pt modelId="{CC36CA9D-4DB4-4EA2-89C9-8FF9C9C9C110}" type="pres">
      <dgm:prSet presAssocID="{CFFCA7C4-16ED-4D48-BE68-7CD01A290800}" presName="hierRoot1" presStyleCnt="0">
        <dgm:presLayoutVars>
          <dgm:hierBranch/>
        </dgm:presLayoutVars>
      </dgm:prSet>
      <dgm:spPr/>
    </dgm:pt>
    <dgm:pt modelId="{928E8E4A-D2AF-4DDF-BA29-0ED6657BBD62}" type="pres">
      <dgm:prSet presAssocID="{CFFCA7C4-16ED-4D48-BE68-7CD01A290800}" presName="rootComposite1" presStyleCnt="0"/>
      <dgm:spPr/>
    </dgm:pt>
    <dgm:pt modelId="{5D5FEEBA-F405-46C2-BD4C-A7C14749A7C1}" type="pres">
      <dgm:prSet presAssocID="{CFFCA7C4-16ED-4D48-BE68-7CD01A290800}" presName="rootText1" presStyleLbl="node0" presStyleIdx="0" presStyleCnt="1">
        <dgm:presLayoutVars>
          <dgm:chPref val="3"/>
        </dgm:presLayoutVars>
      </dgm:prSet>
      <dgm:spPr/>
      <dgm:t>
        <a:bodyPr/>
        <a:lstStyle/>
        <a:p>
          <a:endParaRPr lang="es-MX"/>
        </a:p>
      </dgm:t>
    </dgm:pt>
    <dgm:pt modelId="{51B9E93F-C9D0-405E-9D03-9DE8B15C8916}" type="pres">
      <dgm:prSet presAssocID="{CFFCA7C4-16ED-4D48-BE68-7CD01A290800}" presName="rootConnector1" presStyleLbl="node1" presStyleIdx="0" presStyleCnt="0"/>
      <dgm:spPr/>
      <dgm:t>
        <a:bodyPr/>
        <a:lstStyle/>
        <a:p>
          <a:endParaRPr lang="es-MX"/>
        </a:p>
      </dgm:t>
    </dgm:pt>
    <dgm:pt modelId="{439F03D1-8AF9-4842-A71C-2448087812D8}" type="pres">
      <dgm:prSet presAssocID="{CFFCA7C4-16ED-4D48-BE68-7CD01A290800}" presName="hierChild2" presStyleCnt="0"/>
      <dgm:spPr/>
    </dgm:pt>
    <dgm:pt modelId="{6B30FA1C-891C-450F-A1EE-770C9F99261E}" type="pres">
      <dgm:prSet presAssocID="{8AE1CE2B-B288-48B1-A3A5-0E8764DB8729}" presName="Name35" presStyleLbl="parChTrans1D2" presStyleIdx="0" presStyleCnt="2"/>
      <dgm:spPr/>
    </dgm:pt>
    <dgm:pt modelId="{8186EFAF-634D-47C4-9F09-99FFC243C95E}" type="pres">
      <dgm:prSet presAssocID="{7F57FD23-E4FF-4017-BAD8-13103D119188}" presName="hierRoot2" presStyleCnt="0">
        <dgm:presLayoutVars>
          <dgm:hierBranch/>
        </dgm:presLayoutVars>
      </dgm:prSet>
      <dgm:spPr/>
    </dgm:pt>
    <dgm:pt modelId="{3291E5DC-1422-4320-93CF-8131B1F469A4}" type="pres">
      <dgm:prSet presAssocID="{7F57FD23-E4FF-4017-BAD8-13103D119188}" presName="rootComposite" presStyleCnt="0"/>
      <dgm:spPr/>
    </dgm:pt>
    <dgm:pt modelId="{DE5044EF-5FC6-41F9-B1CA-8C415B5C827F}" type="pres">
      <dgm:prSet presAssocID="{7F57FD23-E4FF-4017-BAD8-13103D119188}" presName="rootText" presStyleLbl="node2" presStyleIdx="0" presStyleCnt="2">
        <dgm:presLayoutVars>
          <dgm:chPref val="3"/>
        </dgm:presLayoutVars>
      </dgm:prSet>
      <dgm:spPr/>
      <dgm:t>
        <a:bodyPr/>
        <a:lstStyle/>
        <a:p>
          <a:endParaRPr lang="es-MX"/>
        </a:p>
      </dgm:t>
    </dgm:pt>
    <dgm:pt modelId="{3A6DC477-AD42-495A-A2FF-7D8697CBCC0F}" type="pres">
      <dgm:prSet presAssocID="{7F57FD23-E4FF-4017-BAD8-13103D119188}" presName="rootConnector" presStyleLbl="node2" presStyleIdx="0" presStyleCnt="2"/>
      <dgm:spPr/>
      <dgm:t>
        <a:bodyPr/>
        <a:lstStyle/>
        <a:p>
          <a:endParaRPr lang="es-MX"/>
        </a:p>
      </dgm:t>
    </dgm:pt>
    <dgm:pt modelId="{49B486AE-B5E3-4CAE-B45D-122A3D2C82A2}" type="pres">
      <dgm:prSet presAssocID="{7F57FD23-E4FF-4017-BAD8-13103D119188}" presName="hierChild4" presStyleCnt="0"/>
      <dgm:spPr/>
    </dgm:pt>
    <dgm:pt modelId="{BAA6CF3B-BA94-4B15-B7DE-C22BFB7348F6}" type="pres">
      <dgm:prSet presAssocID="{7F57FD23-E4FF-4017-BAD8-13103D119188}" presName="hierChild5" presStyleCnt="0"/>
      <dgm:spPr/>
    </dgm:pt>
    <dgm:pt modelId="{6C330B65-36A7-47E3-8809-F809D45FF6E2}" type="pres">
      <dgm:prSet presAssocID="{C1B42944-3577-40D9-82EE-91C6CEEE1204}" presName="Name35" presStyleLbl="parChTrans1D2" presStyleIdx="1" presStyleCnt="2"/>
      <dgm:spPr/>
    </dgm:pt>
    <dgm:pt modelId="{5575F382-9C3C-4CD7-A2BA-ECAE7B553B3D}" type="pres">
      <dgm:prSet presAssocID="{3B809A8F-FA00-474E-9AC5-434C66DCD608}" presName="hierRoot2" presStyleCnt="0">
        <dgm:presLayoutVars>
          <dgm:hierBranch/>
        </dgm:presLayoutVars>
      </dgm:prSet>
      <dgm:spPr/>
    </dgm:pt>
    <dgm:pt modelId="{8ADA02AF-A638-45DB-BBF3-9BF7C5B3997F}" type="pres">
      <dgm:prSet presAssocID="{3B809A8F-FA00-474E-9AC5-434C66DCD608}" presName="rootComposite" presStyleCnt="0"/>
      <dgm:spPr/>
    </dgm:pt>
    <dgm:pt modelId="{43D533BE-D335-47C3-B434-2050694AA34B}" type="pres">
      <dgm:prSet presAssocID="{3B809A8F-FA00-474E-9AC5-434C66DCD608}" presName="rootText" presStyleLbl="node2" presStyleIdx="1" presStyleCnt="2">
        <dgm:presLayoutVars>
          <dgm:chPref val="3"/>
        </dgm:presLayoutVars>
      </dgm:prSet>
      <dgm:spPr/>
      <dgm:t>
        <a:bodyPr/>
        <a:lstStyle/>
        <a:p>
          <a:endParaRPr lang="es-MX"/>
        </a:p>
      </dgm:t>
    </dgm:pt>
    <dgm:pt modelId="{ECC2A02A-639B-4BD8-BEDF-77A6C615182F}" type="pres">
      <dgm:prSet presAssocID="{3B809A8F-FA00-474E-9AC5-434C66DCD608}" presName="rootConnector" presStyleLbl="node2" presStyleIdx="1" presStyleCnt="2"/>
      <dgm:spPr/>
      <dgm:t>
        <a:bodyPr/>
        <a:lstStyle/>
        <a:p>
          <a:endParaRPr lang="es-MX"/>
        </a:p>
      </dgm:t>
    </dgm:pt>
    <dgm:pt modelId="{3DBE954B-BDB3-4E51-B87D-142BFB37D1BD}" type="pres">
      <dgm:prSet presAssocID="{3B809A8F-FA00-474E-9AC5-434C66DCD608}" presName="hierChild4" presStyleCnt="0"/>
      <dgm:spPr/>
    </dgm:pt>
    <dgm:pt modelId="{1A33875F-6A34-4076-B9D7-F10A74369D3B}" type="pres">
      <dgm:prSet presAssocID="{3B809A8F-FA00-474E-9AC5-434C66DCD608}" presName="hierChild5" presStyleCnt="0"/>
      <dgm:spPr/>
    </dgm:pt>
    <dgm:pt modelId="{D1D90A9A-96A6-4C54-BF6D-323DDF1D33E2}" type="pres">
      <dgm:prSet presAssocID="{CFFCA7C4-16ED-4D48-BE68-7CD01A290800}" presName="hierChild3" presStyleCnt="0"/>
      <dgm:spPr/>
    </dgm:pt>
  </dgm:ptLst>
  <dgm:cxnLst>
    <dgm:cxn modelId="{0FCFA7B1-57A0-4BFA-A4A2-BBEF7BB67751}" type="presOf" srcId="{7F57FD23-E4FF-4017-BAD8-13103D119188}" destId="{DE5044EF-5FC6-41F9-B1CA-8C415B5C827F}" srcOrd="0" destOrd="0" presId="urn:microsoft.com/office/officeart/2005/8/layout/orgChart1"/>
    <dgm:cxn modelId="{4AB07CA5-1190-4B58-A37E-5F28EE1EE916}" type="presOf" srcId="{CFFCA7C4-16ED-4D48-BE68-7CD01A290800}" destId="{51B9E93F-C9D0-405E-9D03-9DE8B15C8916}" srcOrd="1" destOrd="0" presId="urn:microsoft.com/office/officeart/2005/8/layout/orgChart1"/>
    <dgm:cxn modelId="{9E80DACF-C75F-4A17-A587-B6E568052CBA}" type="presOf" srcId="{3B809A8F-FA00-474E-9AC5-434C66DCD608}" destId="{43D533BE-D335-47C3-B434-2050694AA34B}" srcOrd="0" destOrd="0" presId="urn:microsoft.com/office/officeart/2005/8/layout/orgChart1"/>
    <dgm:cxn modelId="{8A694A1B-8DBC-4950-8D84-11E24B44B6F7}" type="presOf" srcId="{CFFCA7C4-16ED-4D48-BE68-7CD01A290800}" destId="{5D5FEEBA-F405-46C2-BD4C-A7C14749A7C1}" srcOrd="0" destOrd="0" presId="urn:microsoft.com/office/officeart/2005/8/layout/orgChart1"/>
    <dgm:cxn modelId="{299D5BFC-59CA-4A92-8E79-416769434350}" type="presOf" srcId="{C1B42944-3577-40D9-82EE-91C6CEEE1204}" destId="{6C330B65-36A7-47E3-8809-F809D45FF6E2}" srcOrd="0" destOrd="0" presId="urn:microsoft.com/office/officeart/2005/8/layout/orgChart1"/>
    <dgm:cxn modelId="{21A70F86-3ACE-4A16-A918-B68FBF7F9C3C}" type="presOf" srcId="{8AE1CE2B-B288-48B1-A3A5-0E8764DB8729}" destId="{6B30FA1C-891C-450F-A1EE-770C9F99261E}" srcOrd="0" destOrd="0" presId="urn:microsoft.com/office/officeart/2005/8/layout/orgChart1"/>
    <dgm:cxn modelId="{880AD8B6-F871-4399-918B-2C3D1AFAB287}" type="presOf" srcId="{18250C6D-E7E7-46B0-A188-49371B02B82F}" destId="{3F411797-7E0C-4ABA-8C05-91F3074C0662}" srcOrd="0" destOrd="0" presId="urn:microsoft.com/office/officeart/2005/8/layout/orgChart1"/>
    <dgm:cxn modelId="{C73B333E-26E5-4DE1-BF28-E79AA6C0A640}" type="presOf" srcId="{7F57FD23-E4FF-4017-BAD8-13103D119188}" destId="{3A6DC477-AD42-495A-A2FF-7D8697CBCC0F}" srcOrd="1" destOrd="0" presId="urn:microsoft.com/office/officeart/2005/8/layout/orgChart1"/>
    <dgm:cxn modelId="{CE97B6E1-0FAE-4087-9430-64CF199E1877}" type="presOf" srcId="{3B809A8F-FA00-474E-9AC5-434C66DCD608}" destId="{ECC2A02A-639B-4BD8-BEDF-77A6C615182F}" srcOrd="1" destOrd="0" presId="urn:microsoft.com/office/officeart/2005/8/layout/orgChart1"/>
    <dgm:cxn modelId="{AC224082-BE1B-49D8-9A0B-3402DE232252}" srcId="{CFFCA7C4-16ED-4D48-BE68-7CD01A290800}" destId="{7F57FD23-E4FF-4017-BAD8-13103D119188}" srcOrd="0" destOrd="0" parTransId="{8AE1CE2B-B288-48B1-A3A5-0E8764DB8729}" sibTransId="{30A9FA22-F64B-4EDA-9CBB-46F3C8546A8E}"/>
    <dgm:cxn modelId="{E2146148-8D66-419D-8BAA-9A8464F61FB2}" srcId="{18250C6D-E7E7-46B0-A188-49371B02B82F}" destId="{CFFCA7C4-16ED-4D48-BE68-7CD01A290800}" srcOrd="0" destOrd="0" parTransId="{90F58510-557D-43E2-9B1C-AC584A7CE841}" sibTransId="{2C7ABAB8-1471-4D9C-9047-14DA887523C7}"/>
    <dgm:cxn modelId="{CD6F4840-02DF-4CCE-BF8D-D2B58B067EA6}" srcId="{CFFCA7C4-16ED-4D48-BE68-7CD01A290800}" destId="{3B809A8F-FA00-474E-9AC5-434C66DCD608}" srcOrd="1" destOrd="0" parTransId="{C1B42944-3577-40D9-82EE-91C6CEEE1204}" sibTransId="{24289CF5-5E51-411D-8250-2F3135B2FA7D}"/>
    <dgm:cxn modelId="{4B5C043C-750A-4E29-A623-484038EBAAA3}" type="presParOf" srcId="{3F411797-7E0C-4ABA-8C05-91F3074C0662}" destId="{CC36CA9D-4DB4-4EA2-89C9-8FF9C9C9C110}" srcOrd="0" destOrd="0" presId="urn:microsoft.com/office/officeart/2005/8/layout/orgChart1"/>
    <dgm:cxn modelId="{4A28A4B4-3B2E-45B6-9DEC-48F499B0F82E}" type="presParOf" srcId="{CC36CA9D-4DB4-4EA2-89C9-8FF9C9C9C110}" destId="{928E8E4A-D2AF-4DDF-BA29-0ED6657BBD62}" srcOrd="0" destOrd="0" presId="urn:microsoft.com/office/officeart/2005/8/layout/orgChart1"/>
    <dgm:cxn modelId="{95EFE6F6-237A-46B7-AF05-081D8B378F89}" type="presParOf" srcId="{928E8E4A-D2AF-4DDF-BA29-0ED6657BBD62}" destId="{5D5FEEBA-F405-46C2-BD4C-A7C14749A7C1}" srcOrd="0" destOrd="0" presId="urn:microsoft.com/office/officeart/2005/8/layout/orgChart1"/>
    <dgm:cxn modelId="{DDCE9E21-AC0B-4493-9D47-161D830E6AA4}" type="presParOf" srcId="{928E8E4A-D2AF-4DDF-BA29-0ED6657BBD62}" destId="{51B9E93F-C9D0-405E-9D03-9DE8B15C8916}" srcOrd="1" destOrd="0" presId="urn:microsoft.com/office/officeart/2005/8/layout/orgChart1"/>
    <dgm:cxn modelId="{DA7FC306-8A58-4F0B-B242-D73427E2D01C}" type="presParOf" srcId="{CC36CA9D-4DB4-4EA2-89C9-8FF9C9C9C110}" destId="{439F03D1-8AF9-4842-A71C-2448087812D8}" srcOrd="1" destOrd="0" presId="urn:microsoft.com/office/officeart/2005/8/layout/orgChart1"/>
    <dgm:cxn modelId="{FB8D8BE8-2980-4C69-BF28-579E96E46E7C}" type="presParOf" srcId="{439F03D1-8AF9-4842-A71C-2448087812D8}" destId="{6B30FA1C-891C-450F-A1EE-770C9F99261E}" srcOrd="0" destOrd="0" presId="urn:microsoft.com/office/officeart/2005/8/layout/orgChart1"/>
    <dgm:cxn modelId="{470F8C4F-99F8-4190-B158-814DE209AE7B}" type="presParOf" srcId="{439F03D1-8AF9-4842-A71C-2448087812D8}" destId="{8186EFAF-634D-47C4-9F09-99FFC243C95E}" srcOrd="1" destOrd="0" presId="urn:microsoft.com/office/officeart/2005/8/layout/orgChart1"/>
    <dgm:cxn modelId="{A7BFA2A4-3ED2-411E-A793-30C0E9DB3D76}" type="presParOf" srcId="{8186EFAF-634D-47C4-9F09-99FFC243C95E}" destId="{3291E5DC-1422-4320-93CF-8131B1F469A4}" srcOrd="0" destOrd="0" presId="urn:microsoft.com/office/officeart/2005/8/layout/orgChart1"/>
    <dgm:cxn modelId="{EA5967CC-AB63-4CE5-9DAB-14AC965A6CAE}" type="presParOf" srcId="{3291E5DC-1422-4320-93CF-8131B1F469A4}" destId="{DE5044EF-5FC6-41F9-B1CA-8C415B5C827F}" srcOrd="0" destOrd="0" presId="urn:microsoft.com/office/officeart/2005/8/layout/orgChart1"/>
    <dgm:cxn modelId="{632E34F2-23B4-4524-BE46-BA2E2E293368}" type="presParOf" srcId="{3291E5DC-1422-4320-93CF-8131B1F469A4}" destId="{3A6DC477-AD42-495A-A2FF-7D8697CBCC0F}" srcOrd="1" destOrd="0" presId="urn:microsoft.com/office/officeart/2005/8/layout/orgChart1"/>
    <dgm:cxn modelId="{AD23DF9D-C957-4F24-84A8-12CC27DE6109}" type="presParOf" srcId="{8186EFAF-634D-47C4-9F09-99FFC243C95E}" destId="{49B486AE-B5E3-4CAE-B45D-122A3D2C82A2}" srcOrd="1" destOrd="0" presId="urn:microsoft.com/office/officeart/2005/8/layout/orgChart1"/>
    <dgm:cxn modelId="{EFBC5532-406E-4BB9-9EF9-0A5F4BDCA32B}" type="presParOf" srcId="{8186EFAF-634D-47C4-9F09-99FFC243C95E}" destId="{BAA6CF3B-BA94-4B15-B7DE-C22BFB7348F6}" srcOrd="2" destOrd="0" presId="urn:microsoft.com/office/officeart/2005/8/layout/orgChart1"/>
    <dgm:cxn modelId="{EB74445A-A6D1-4D4A-8DE2-B538660B1023}" type="presParOf" srcId="{439F03D1-8AF9-4842-A71C-2448087812D8}" destId="{6C330B65-36A7-47E3-8809-F809D45FF6E2}" srcOrd="2" destOrd="0" presId="urn:microsoft.com/office/officeart/2005/8/layout/orgChart1"/>
    <dgm:cxn modelId="{92FA70D1-08D9-49BC-81FC-BD95B27BFF13}" type="presParOf" srcId="{439F03D1-8AF9-4842-A71C-2448087812D8}" destId="{5575F382-9C3C-4CD7-A2BA-ECAE7B553B3D}" srcOrd="3" destOrd="0" presId="urn:microsoft.com/office/officeart/2005/8/layout/orgChart1"/>
    <dgm:cxn modelId="{1667AAAE-C932-429F-84C1-6EA44A5EC936}" type="presParOf" srcId="{5575F382-9C3C-4CD7-A2BA-ECAE7B553B3D}" destId="{8ADA02AF-A638-45DB-BBF3-9BF7C5B3997F}" srcOrd="0" destOrd="0" presId="urn:microsoft.com/office/officeart/2005/8/layout/orgChart1"/>
    <dgm:cxn modelId="{04263338-9EBB-4747-B1CE-90254CEF1E59}" type="presParOf" srcId="{8ADA02AF-A638-45DB-BBF3-9BF7C5B3997F}" destId="{43D533BE-D335-47C3-B434-2050694AA34B}" srcOrd="0" destOrd="0" presId="urn:microsoft.com/office/officeart/2005/8/layout/orgChart1"/>
    <dgm:cxn modelId="{908407DD-3A55-4066-B942-D862238EE714}" type="presParOf" srcId="{8ADA02AF-A638-45DB-BBF3-9BF7C5B3997F}" destId="{ECC2A02A-639B-4BD8-BEDF-77A6C615182F}" srcOrd="1" destOrd="0" presId="urn:microsoft.com/office/officeart/2005/8/layout/orgChart1"/>
    <dgm:cxn modelId="{9201FB0B-3B7E-4CD6-94F8-7B730CAD361D}" type="presParOf" srcId="{5575F382-9C3C-4CD7-A2BA-ECAE7B553B3D}" destId="{3DBE954B-BDB3-4E51-B87D-142BFB37D1BD}" srcOrd="1" destOrd="0" presId="urn:microsoft.com/office/officeart/2005/8/layout/orgChart1"/>
    <dgm:cxn modelId="{A2904010-3969-48A1-B5A6-79C21D9EEA83}" type="presParOf" srcId="{5575F382-9C3C-4CD7-A2BA-ECAE7B553B3D}" destId="{1A33875F-6A34-4076-B9D7-F10A74369D3B}" srcOrd="2" destOrd="0" presId="urn:microsoft.com/office/officeart/2005/8/layout/orgChart1"/>
    <dgm:cxn modelId="{63F173B1-0303-4C0D-8509-45CCBD7E1F76}" type="presParOf" srcId="{CC36CA9D-4DB4-4EA2-89C9-8FF9C9C9C110}" destId="{D1D90A9A-96A6-4C54-BF6D-323DDF1D33E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s-E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s-ES"/>
          </a:p>
        </p:txBody>
      </p:sp>
      <p:sp>
        <p:nvSpPr>
          <p:cNvPr id="481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s-E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00F1F367-78E0-4771-9C16-B65E860BAF91}" type="slidenum">
              <a:rPr lang="es-ES"/>
              <a:pPr>
                <a:defRPr/>
              </a:pPr>
              <a:t>‹Nº›</a:t>
            </a:fld>
            <a:endParaRPr lang="es-ES"/>
          </a:p>
        </p:txBody>
      </p:sp>
    </p:spTree>
    <p:extLst>
      <p:ext uri="{BB962C8B-B14F-4D97-AF65-F5344CB8AC3E}">
        <p14:creationId xmlns:p14="http://schemas.microsoft.com/office/powerpoint/2010/main" val="34320516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E78AE2AB-CEB2-433F-BD15-45587C45F175}" type="slidenum">
              <a:rPr lang="es-ES"/>
              <a:pPr/>
              <a:t>33</a:t>
            </a:fld>
            <a:endParaRPr lang="es-ES"/>
          </a:p>
        </p:txBody>
      </p:sp>
      <p:sp>
        <p:nvSpPr>
          <p:cNvPr id="49155" name="1 Marcador de imagen de diapositiva"/>
          <p:cNvSpPr>
            <a:spLocks noGrp="1" noRot="1" noChangeAspect="1" noTextEdit="1"/>
          </p:cNvSpPr>
          <p:nvPr>
            <p:ph type="sldImg"/>
          </p:nvPr>
        </p:nvSpPr>
        <p:spPr>
          <a:ln/>
        </p:spPr>
      </p:sp>
      <p:sp>
        <p:nvSpPr>
          <p:cNvPr id="49156" name="2 Marcador de notas"/>
          <p:cNvSpPr>
            <a:spLocks noGrp="1"/>
          </p:cNvSpPr>
          <p:nvPr>
            <p:ph type="body" idx="1"/>
          </p:nvPr>
        </p:nvSpPr>
        <p:spPr>
          <a:noFill/>
          <a:ln/>
        </p:spPr>
        <p:txBody>
          <a:bodyPr/>
          <a:lstStyle/>
          <a:p>
            <a:pPr eaLnBrk="1" hangingPunct="1">
              <a:spcBef>
                <a:spcPct val="0"/>
              </a:spcBef>
            </a:pPr>
            <a:endParaRPr lang="es-MX" smtClean="0"/>
          </a:p>
        </p:txBody>
      </p:sp>
      <p:sp>
        <p:nvSpPr>
          <p:cNvPr id="49157"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F047B82-BDB2-4E41-A4BF-AB91196E9DBF}" type="slidenum">
              <a:rPr lang="es-ES" sz="1200">
                <a:latin typeface="Calibri" pitchFamily="34" charset="0"/>
              </a:rPr>
              <a:pPr algn="r"/>
              <a:t>33</a:t>
            </a:fld>
            <a:endParaRPr lang="es-ES"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1395AD72-ECD0-48D5-B074-B6E3D661B648}" type="slidenum">
              <a:rPr lang="es-ES"/>
              <a:pPr/>
              <a:t>47</a:t>
            </a:fld>
            <a:endParaRPr lang="es-E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A3FEA92F-48B1-4928-A084-E6C56723B573}" type="slidenum">
              <a:rPr lang="es-ES"/>
              <a:pPr/>
              <a:t>48</a:t>
            </a:fld>
            <a:endParaRPr lang="es-E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E1E87A83-D67E-43E3-ADD7-6AC971BD59B3}" type="slidenum">
              <a:rPr lang="es-ES"/>
              <a:pPr/>
              <a:t>49</a:t>
            </a:fld>
            <a:endParaRPr lang="es-E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C8D56155-42D5-463D-8C37-2E430E0AD3E2}" type="slidenum">
              <a:rPr lang="es-ES"/>
              <a:pPr/>
              <a:t>50</a:t>
            </a:fld>
            <a:endParaRPr lang="es-E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7AFA6527-8D86-4C23-BAB9-9378DA180D7D}" type="slidenum">
              <a:rPr lang="es-ES"/>
              <a:pPr/>
              <a:t>51</a:t>
            </a:fld>
            <a:endParaRPr lang="es-E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1F9F9740-B9AA-4BA7-86C0-848FEFAC66A8}" type="slidenum">
              <a:rPr lang="es-ES"/>
              <a:pPr/>
              <a:t>52</a:t>
            </a:fld>
            <a:endParaRPr lang="es-E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738C9C4-AD7E-49C1-B9FB-BB59A622C9C5}" type="slidenum">
              <a:rPr lang="es-ES"/>
              <a:pPr/>
              <a:t>53</a:t>
            </a:fld>
            <a:endParaRPr lang="es-E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s-MX"/>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s-MX"/>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s-MX"/>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s-MX"/>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s-MX"/>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s-MX"/>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s-MX"/>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s-MX"/>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s-MX"/>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s-MX"/>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s-MX"/>
            </a:p>
          </p:txBody>
        </p:sp>
      </p:grpSp>
      <p:sp>
        <p:nvSpPr>
          <p:cNvPr id="39975"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39976"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es-ES"/>
              <a:t>Haga clic para cambiar el estilo de título	</a:t>
            </a:r>
          </a:p>
        </p:txBody>
      </p:sp>
      <p:sp>
        <p:nvSpPr>
          <p:cNvPr id="39" name="Rectangle 37"/>
          <p:cNvSpPr>
            <a:spLocks noGrp="1" noChangeArrowheads="1"/>
          </p:cNvSpPr>
          <p:nvPr>
            <p:ph type="dt" sz="half" idx="10"/>
          </p:nvPr>
        </p:nvSpPr>
        <p:spPr/>
        <p:txBody>
          <a:bodyPr/>
          <a:lstStyle>
            <a:lvl1pPr>
              <a:defRPr smtClean="0"/>
            </a:lvl1pPr>
          </a:lstStyle>
          <a:p>
            <a:pPr>
              <a:defRPr/>
            </a:pPr>
            <a:endParaRPr lang="es-ES"/>
          </a:p>
        </p:txBody>
      </p:sp>
      <p:sp>
        <p:nvSpPr>
          <p:cNvPr id="40" name="Rectangle 38"/>
          <p:cNvSpPr>
            <a:spLocks noGrp="1" noChangeArrowheads="1"/>
          </p:cNvSpPr>
          <p:nvPr>
            <p:ph type="ftr" sz="quarter" idx="11"/>
          </p:nvPr>
        </p:nvSpPr>
        <p:spPr/>
        <p:txBody>
          <a:bodyPr/>
          <a:lstStyle>
            <a:lvl1pPr>
              <a:defRPr smtClean="0"/>
            </a:lvl1pPr>
          </a:lstStyle>
          <a:p>
            <a:pPr>
              <a:defRPr/>
            </a:pPr>
            <a:endParaRPr lang="es-ES"/>
          </a:p>
        </p:txBody>
      </p:sp>
      <p:sp>
        <p:nvSpPr>
          <p:cNvPr id="41" name="Rectangle 41"/>
          <p:cNvSpPr>
            <a:spLocks noGrp="1" noChangeArrowheads="1"/>
          </p:cNvSpPr>
          <p:nvPr>
            <p:ph type="sldNum" sz="quarter" idx="12"/>
          </p:nvPr>
        </p:nvSpPr>
        <p:spPr/>
        <p:txBody>
          <a:bodyPr/>
          <a:lstStyle>
            <a:lvl1pPr>
              <a:defRPr smtClean="0"/>
            </a:lvl1pPr>
          </a:lstStyle>
          <a:p>
            <a:pPr>
              <a:defRPr/>
            </a:pPr>
            <a:fld id="{19CAE3A5-F59B-45D5-9459-C66D83B02CA3}"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39"/>
          <p:cNvSpPr>
            <a:spLocks noGrp="1" noChangeArrowheads="1"/>
          </p:cNvSpPr>
          <p:nvPr>
            <p:ph type="dt" sz="half" idx="10"/>
          </p:nvPr>
        </p:nvSpPr>
        <p:spPr>
          <a:ln/>
        </p:spPr>
        <p:txBody>
          <a:bodyPr/>
          <a:lstStyle>
            <a:lvl1pPr>
              <a:defRPr/>
            </a:lvl1pPr>
          </a:lstStyle>
          <a:p>
            <a:pPr>
              <a:defRPr/>
            </a:pPr>
            <a:endParaRPr lang="es-ES"/>
          </a:p>
        </p:txBody>
      </p:sp>
      <p:sp>
        <p:nvSpPr>
          <p:cNvPr id="5" name="Rectangle 40"/>
          <p:cNvSpPr>
            <a:spLocks noGrp="1" noChangeArrowheads="1"/>
          </p:cNvSpPr>
          <p:nvPr>
            <p:ph type="ftr" sz="quarter" idx="11"/>
          </p:nvPr>
        </p:nvSpPr>
        <p:spPr>
          <a:ln/>
        </p:spPr>
        <p:txBody>
          <a:bodyPr/>
          <a:lstStyle>
            <a:lvl1pPr>
              <a:defRPr/>
            </a:lvl1pPr>
          </a:lstStyle>
          <a:p>
            <a:pPr>
              <a:defRPr/>
            </a:pPr>
            <a:endParaRPr lang="es-ES"/>
          </a:p>
        </p:txBody>
      </p:sp>
      <p:sp>
        <p:nvSpPr>
          <p:cNvPr id="6" name="Rectangle 41"/>
          <p:cNvSpPr>
            <a:spLocks noGrp="1" noChangeArrowheads="1"/>
          </p:cNvSpPr>
          <p:nvPr>
            <p:ph type="sldNum" sz="quarter" idx="12"/>
          </p:nvPr>
        </p:nvSpPr>
        <p:spPr>
          <a:ln/>
        </p:spPr>
        <p:txBody>
          <a:bodyPr/>
          <a:lstStyle>
            <a:lvl1pPr>
              <a:defRPr/>
            </a:lvl1pPr>
          </a:lstStyle>
          <a:p>
            <a:pPr>
              <a:defRPr/>
            </a:pPr>
            <a:fld id="{EA517F16-118B-48ED-A6DC-1127A942AE1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39"/>
          <p:cNvSpPr>
            <a:spLocks noGrp="1" noChangeArrowheads="1"/>
          </p:cNvSpPr>
          <p:nvPr>
            <p:ph type="dt" sz="half" idx="10"/>
          </p:nvPr>
        </p:nvSpPr>
        <p:spPr>
          <a:ln/>
        </p:spPr>
        <p:txBody>
          <a:bodyPr/>
          <a:lstStyle>
            <a:lvl1pPr>
              <a:defRPr/>
            </a:lvl1pPr>
          </a:lstStyle>
          <a:p>
            <a:pPr>
              <a:defRPr/>
            </a:pPr>
            <a:endParaRPr lang="es-ES"/>
          </a:p>
        </p:txBody>
      </p:sp>
      <p:sp>
        <p:nvSpPr>
          <p:cNvPr id="5" name="Rectangle 40"/>
          <p:cNvSpPr>
            <a:spLocks noGrp="1" noChangeArrowheads="1"/>
          </p:cNvSpPr>
          <p:nvPr>
            <p:ph type="ftr" sz="quarter" idx="11"/>
          </p:nvPr>
        </p:nvSpPr>
        <p:spPr>
          <a:ln/>
        </p:spPr>
        <p:txBody>
          <a:bodyPr/>
          <a:lstStyle>
            <a:lvl1pPr>
              <a:defRPr/>
            </a:lvl1pPr>
          </a:lstStyle>
          <a:p>
            <a:pPr>
              <a:defRPr/>
            </a:pPr>
            <a:endParaRPr lang="es-ES"/>
          </a:p>
        </p:txBody>
      </p:sp>
      <p:sp>
        <p:nvSpPr>
          <p:cNvPr id="6" name="Rectangle 41"/>
          <p:cNvSpPr>
            <a:spLocks noGrp="1" noChangeArrowheads="1"/>
          </p:cNvSpPr>
          <p:nvPr>
            <p:ph type="sldNum" sz="quarter" idx="12"/>
          </p:nvPr>
        </p:nvSpPr>
        <p:spPr>
          <a:ln/>
        </p:spPr>
        <p:txBody>
          <a:bodyPr/>
          <a:lstStyle>
            <a:lvl1pPr>
              <a:defRPr/>
            </a:lvl1pPr>
          </a:lstStyle>
          <a:p>
            <a:pPr>
              <a:defRPr/>
            </a:pPr>
            <a:fld id="{7D4F1FD6-10CA-410D-BF22-E8D984650AE6}"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304800"/>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838200" y="19050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800600" y="19050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8400"/>
            <a:ext cx="1905000" cy="457200"/>
          </a:xfrm>
        </p:spPr>
        <p:txBody>
          <a:bodyPr/>
          <a:lstStyle>
            <a:lvl1pPr>
              <a:defRPr/>
            </a:lvl1pPr>
          </a:lstStyle>
          <a:p>
            <a:fld id="{BAA05125-81C7-4C25-A0CF-8AF2B7DFF922}"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39"/>
          <p:cNvSpPr>
            <a:spLocks noGrp="1" noChangeArrowheads="1"/>
          </p:cNvSpPr>
          <p:nvPr>
            <p:ph type="dt" sz="half" idx="10"/>
          </p:nvPr>
        </p:nvSpPr>
        <p:spPr>
          <a:ln/>
        </p:spPr>
        <p:txBody>
          <a:bodyPr/>
          <a:lstStyle>
            <a:lvl1pPr>
              <a:defRPr/>
            </a:lvl1pPr>
          </a:lstStyle>
          <a:p>
            <a:pPr>
              <a:defRPr/>
            </a:pPr>
            <a:endParaRPr lang="es-ES"/>
          </a:p>
        </p:txBody>
      </p:sp>
      <p:sp>
        <p:nvSpPr>
          <p:cNvPr id="5" name="Rectangle 40"/>
          <p:cNvSpPr>
            <a:spLocks noGrp="1" noChangeArrowheads="1"/>
          </p:cNvSpPr>
          <p:nvPr>
            <p:ph type="ftr" sz="quarter" idx="11"/>
          </p:nvPr>
        </p:nvSpPr>
        <p:spPr>
          <a:ln/>
        </p:spPr>
        <p:txBody>
          <a:bodyPr/>
          <a:lstStyle>
            <a:lvl1pPr>
              <a:defRPr/>
            </a:lvl1pPr>
          </a:lstStyle>
          <a:p>
            <a:pPr>
              <a:defRPr/>
            </a:pPr>
            <a:endParaRPr lang="es-ES"/>
          </a:p>
        </p:txBody>
      </p:sp>
      <p:sp>
        <p:nvSpPr>
          <p:cNvPr id="6" name="Rectangle 41"/>
          <p:cNvSpPr>
            <a:spLocks noGrp="1" noChangeArrowheads="1"/>
          </p:cNvSpPr>
          <p:nvPr>
            <p:ph type="sldNum" sz="quarter" idx="12"/>
          </p:nvPr>
        </p:nvSpPr>
        <p:spPr>
          <a:ln/>
        </p:spPr>
        <p:txBody>
          <a:bodyPr/>
          <a:lstStyle>
            <a:lvl1pPr>
              <a:defRPr/>
            </a:lvl1pPr>
          </a:lstStyle>
          <a:p>
            <a:pPr>
              <a:defRPr/>
            </a:pPr>
            <a:fld id="{6699B148-61E6-4D88-9B19-56E7F01BFFB5}"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9"/>
          <p:cNvSpPr>
            <a:spLocks noGrp="1" noChangeArrowheads="1"/>
          </p:cNvSpPr>
          <p:nvPr>
            <p:ph type="dt" sz="half" idx="10"/>
          </p:nvPr>
        </p:nvSpPr>
        <p:spPr>
          <a:ln/>
        </p:spPr>
        <p:txBody>
          <a:bodyPr/>
          <a:lstStyle>
            <a:lvl1pPr>
              <a:defRPr/>
            </a:lvl1pPr>
          </a:lstStyle>
          <a:p>
            <a:pPr>
              <a:defRPr/>
            </a:pPr>
            <a:endParaRPr lang="es-ES"/>
          </a:p>
        </p:txBody>
      </p:sp>
      <p:sp>
        <p:nvSpPr>
          <p:cNvPr id="5" name="Rectangle 40"/>
          <p:cNvSpPr>
            <a:spLocks noGrp="1" noChangeArrowheads="1"/>
          </p:cNvSpPr>
          <p:nvPr>
            <p:ph type="ftr" sz="quarter" idx="11"/>
          </p:nvPr>
        </p:nvSpPr>
        <p:spPr>
          <a:ln/>
        </p:spPr>
        <p:txBody>
          <a:bodyPr/>
          <a:lstStyle>
            <a:lvl1pPr>
              <a:defRPr/>
            </a:lvl1pPr>
          </a:lstStyle>
          <a:p>
            <a:pPr>
              <a:defRPr/>
            </a:pPr>
            <a:endParaRPr lang="es-ES"/>
          </a:p>
        </p:txBody>
      </p:sp>
      <p:sp>
        <p:nvSpPr>
          <p:cNvPr id="6" name="Rectangle 41"/>
          <p:cNvSpPr>
            <a:spLocks noGrp="1" noChangeArrowheads="1"/>
          </p:cNvSpPr>
          <p:nvPr>
            <p:ph type="sldNum" sz="quarter" idx="12"/>
          </p:nvPr>
        </p:nvSpPr>
        <p:spPr>
          <a:ln/>
        </p:spPr>
        <p:txBody>
          <a:bodyPr/>
          <a:lstStyle>
            <a:lvl1pPr>
              <a:defRPr/>
            </a:lvl1pPr>
          </a:lstStyle>
          <a:p>
            <a:pPr>
              <a:defRPr/>
            </a:pPr>
            <a:fld id="{673B2F1E-EE1B-4AC7-AF69-9E79E9C0ECFA}"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39"/>
          <p:cNvSpPr>
            <a:spLocks noGrp="1" noChangeArrowheads="1"/>
          </p:cNvSpPr>
          <p:nvPr>
            <p:ph type="dt" sz="half" idx="10"/>
          </p:nvPr>
        </p:nvSpPr>
        <p:spPr>
          <a:ln/>
        </p:spPr>
        <p:txBody>
          <a:bodyPr/>
          <a:lstStyle>
            <a:lvl1pPr>
              <a:defRPr/>
            </a:lvl1pPr>
          </a:lstStyle>
          <a:p>
            <a:pPr>
              <a:defRPr/>
            </a:pPr>
            <a:endParaRPr lang="es-ES"/>
          </a:p>
        </p:txBody>
      </p:sp>
      <p:sp>
        <p:nvSpPr>
          <p:cNvPr id="6" name="Rectangle 40"/>
          <p:cNvSpPr>
            <a:spLocks noGrp="1" noChangeArrowheads="1"/>
          </p:cNvSpPr>
          <p:nvPr>
            <p:ph type="ftr" sz="quarter" idx="11"/>
          </p:nvPr>
        </p:nvSpPr>
        <p:spPr>
          <a:ln/>
        </p:spPr>
        <p:txBody>
          <a:bodyPr/>
          <a:lstStyle>
            <a:lvl1pPr>
              <a:defRPr/>
            </a:lvl1pPr>
          </a:lstStyle>
          <a:p>
            <a:pPr>
              <a:defRPr/>
            </a:pPr>
            <a:endParaRPr lang="es-ES"/>
          </a:p>
        </p:txBody>
      </p:sp>
      <p:sp>
        <p:nvSpPr>
          <p:cNvPr id="7" name="Rectangle 41"/>
          <p:cNvSpPr>
            <a:spLocks noGrp="1" noChangeArrowheads="1"/>
          </p:cNvSpPr>
          <p:nvPr>
            <p:ph type="sldNum" sz="quarter" idx="12"/>
          </p:nvPr>
        </p:nvSpPr>
        <p:spPr>
          <a:ln/>
        </p:spPr>
        <p:txBody>
          <a:bodyPr/>
          <a:lstStyle>
            <a:lvl1pPr>
              <a:defRPr/>
            </a:lvl1pPr>
          </a:lstStyle>
          <a:p>
            <a:pPr>
              <a:defRPr/>
            </a:pPr>
            <a:fld id="{4CFE6F19-5B19-4D6A-BE07-069825EBDC59}"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39"/>
          <p:cNvSpPr>
            <a:spLocks noGrp="1" noChangeArrowheads="1"/>
          </p:cNvSpPr>
          <p:nvPr>
            <p:ph type="dt" sz="half" idx="10"/>
          </p:nvPr>
        </p:nvSpPr>
        <p:spPr>
          <a:ln/>
        </p:spPr>
        <p:txBody>
          <a:bodyPr/>
          <a:lstStyle>
            <a:lvl1pPr>
              <a:defRPr/>
            </a:lvl1pPr>
          </a:lstStyle>
          <a:p>
            <a:pPr>
              <a:defRPr/>
            </a:pPr>
            <a:endParaRPr lang="es-ES"/>
          </a:p>
        </p:txBody>
      </p:sp>
      <p:sp>
        <p:nvSpPr>
          <p:cNvPr id="8" name="Rectangle 40"/>
          <p:cNvSpPr>
            <a:spLocks noGrp="1" noChangeArrowheads="1"/>
          </p:cNvSpPr>
          <p:nvPr>
            <p:ph type="ftr" sz="quarter" idx="11"/>
          </p:nvPr>
        </p:nvSpPr>
        <p:spPr>
          <a:ln/>
        </p:spPr>
        <p:txBody>
          <a:bodyPr/>
          <a:lstStyle>
            <a:lvl1pPr>
              <a:defRPr/>
            </a:lvl1pPr>
          </a:lstStyle>
          <a:p>
            <a:pPr>
              <a:defRPr/>
            </a:pPr>
            <a:endParaRPr lang="es-ES"/>
          </a:p>
        </p:txBody>
      </p:sp>
      <p:sp>
        <p:nvSpPr>
          <p:cNvPr id="9" name="Rectangle 41"/>
          <p:cNvSpPr>
            <a:spLocks noGrp="1" noChangeArrowheads="1"/>
          </p:cNvSpPr>
          <p:nvPr>
            <p:ph type="sldNum" sz="quarter" idx="12"/>
          </p:nvPr>
        </p:nvSpPr>
        <p:spPr>
          <a:ln/>
        </p:spPr>
        <p:txBody>
          <a:bodyPr/>
          <a:lstStyle>
            <a:lvl1pPr>
              <a:defRPr/>
            </a:lvl1pPr>
          </a:lstStyle>
          <a:p>
            <a:pPr>
              <a:defRPr/>
            </a:pPr>
            <a:fld id="{20D46524-0DEC-4E8A-80ED-A337C1359C74}"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39"/>
          <p:cNvSpPr>
            <a:spLocks noGrp="1" noChangeArrowheads="1"/>
          </p:cNvSpPr>
          <p:nvPr>
            <p:ph type="dt" sz="half" idx="10"/>
          </p:nvPr>
        </p:nvSpPr>
        <p:spPr>
          <a:ln/>
        </p:spPr>
        <p:txBody>
          <a:bodyPr/>
          <a:lstStyle>
            <a:lvl1pPr>
              <a:defRPr/>
            </a:lvl1pPr>
          </a:lstStyle>
          <a:p>
            <a:pPr>
              <a:defRPr/>
            </a:pPr>
            <a:endParaRPr lang="es-ES"/>
          </a:p>
        </p:txBody>
      </p:sp>
      <p:sp>
        <p:nvSpPr>
          <p:cNvPr id="4" name="Rectangle 40"/>
          <p:cNvSpPr>
            <a:spLocks noGrp="1" noChangeArrowheads="1"/>
          </p:cNvSpPr>
          <p:nvPr>
            <p:ph type="ftr" sz="quarter" idx="11"/>
          </p:nvPr>
        </p:nvSpPr>
        <p:spPr>
          <a:ln/>
        </p:spPr>
        <p:txBody>
          <a:bodyPr/>
          <a:lstStyle>
            <a:lvl1pPr>
              <a:defRPr/>
            </a:lvl1pPr>
          </a:lstStyle>
          <a:p>
            <a:pPr>
              <a:defRPr/>
            </a:pPr>
            <a:endParaRPr lang="es-ES"/>
          </a:p>
        </p:txBody>
      </p:sp>
      <p:sp>
        <p:nvSpPr>
          <p:cNvPr id="5" name="Rectangle 41"/>
          <p:cNvSpPr>
            <a:spLocks noGrp="1" noChangeArrowheads="1"/>
          </p:cNvSpPr>
          <p:nvPr>
            <p:ph type="sldNum" sz="quarter" idx="12"/>
          </p:nvPr>
        </p:nvSpPr>
        <p:spPr>
          <a:ln/>
        </p:spPr>
        <p:txBody>
          <a:bodyPr/>
          <a:lstStyle>
            <a:lvl1pPr>
              <a:defRPr/>
            </a:lvl1pPr>
          </a:lstStyle>
          <a:p>
            <a:pPr>
              <a:defRPr/>
            </a:pPr>
            <a:fld id="{BBC7338D-B182-4AC9-8DAA-7D8C725A812E}"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es-ES"/>
          </a:p>
        </p:txBody>
      </p:sp>
      <p:sp>
        <p:nvSpPr>
          <p:cNvPr id="3" name="Rectangle 40"/>
          <p:cNvSpPr>
            <a:spLocks noGrp="1" noChangeArrowheads="1"/>
          </p:cNvSpPr>
          <p:nvPr>
            <p:ph type="ftr" sz="quarter" idx="11"/>
          </p:nvPr>
        </p:nvSpPr>
        <p:spPr>
          <a:ln/>
        </p:spPr>
        <p:txBody>
          <a:bodyPr/>
          <a:lstStyle>
            <a:lvl1pPr>
              <a:defRPr/>
            </a:lvl1pPr>
          </a:lstStyle>
          <a:p>
            <a:pPr>
              <a:defRPr/>
            </a:pPr>
            <a:endParaRPr lang="es-ES"/>
          </a:p>
        </p:txBody>
      </p:sp>
      <p:sp>
        <p:nvSpPr>
          <p:cNvPr id="4" name="Rectangle 41"/>
          <p:cNvSpPr>
            <a:spLocks noGrp="1" noChangeArrowheads="1"/>
          </p:cNvSpPr>
          <p:nvPr>
            <p:ph type="sldNum" sz="quarter" idx="12"/>
          </p:nvPr>
        </p:nvSpPr>
        <p:spPr>
          <a:ln/>
        </p:spPr>
        <p:txBody>
          <a:bodyPr/>
          <a:lstStyle>
            <a:lvl1pPr>
              <a:defRPr/>
            </a:lvl1pPr>
          </a:lstStyle>
          <a:p>
            <a:pPr>
              <a:defRPr/>
            </a:pPr>
            <a:fld id="{32CCE0AF-808D-4D39-857C-8260C9C361B7}"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9"/>
          <p:cNvSpPr>
            <a:spLocks noGrp="1" noChangeArrowheads="1"/>
          </p:cNvSpPr>
          <p:nvPr>
            <p:ph type="dt" sz="half" idx="10"/>
          </p:nvPr>
        </p:nvSpPr>
        <p:spPr>
          <a:ln/>
        </p:spPr>
        <p:txBody>
          <a:bodyPr/>
          <a:lstStyle>
            <a:lvl1pPr>
              <a:defRPr/>
            </a:lvl1pPr>
          </a:lstStyle>
          <a:p>
            <a:pPr>
              <a:defRPr/>
            </a:pPr>
            <a:endParaRPr lang="es-ES"/>
          </a:p>
        </p:txBody>
      </p:sp>
      <p:sp>
        <p:nvSpPr>
          <p:cNvPr id="6" name="Rectangle 40"/>
          <p:cNvSpPr>
            <a:spLocks noGrp="1" noChangeArrowheads="1"/>
          </p:cNvSpPr>
          <p:nvPr>
            <p:ph type="ftr" sz="quarter" idx="11"/>
          </p:nvPr>
        </p:nvSpPr>
        <p:spPr>
          <a:ln/>
        </p:spPr>
        <p:txBody>
          <a:bodyPr/>
          <a:lstStyle>
            <a:lvl1pPr>
              <a:defRPr/>
            </a:lvl1pPr>
          </a:lstStyle>
          <a:p>
            <a:pPr>
              <a:defRPr/>
            </a:pPr>
            <a:endParaRPr lang="es-ES"/>
          </a:p>
        </p:txBody>
      </p:sp>
      <p:sp>
        <p:nvSpPr>
          <p:cNvPr id="7" name="Rectangle 41"/>
          <p:cNvSpPr>
            <a:spLocks noGrp="1" noChangeArrowheads="1"/>
          </p:cNvSpPr>
          <p:nvPr>
            <p:ph type="sldNum" sz="quarter" idx="12"/>
          </p:nvPr>
        </p:nvSpPr>
        <p:spPr>
          <a:ln/>
        </p:spPr>
        <p:txBody>
          <a:bodyPr/>
          <a:lstStyle>
            <a:lvl1pPr>
              <a:defRPr/>
            </a:lvl1pPr>
          </a:lstStyle>
          <a:p>
            <a:pPr>
              <a:defRPr/>
            </a:pPr>
            <a:fld id="{9684CE03-EC6B-4A23-BC41-F02F658C42A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9"/>
          <p:cNvSpPr>
            <a:spLocks noGrp="1" noChangeArrowheads="1"/>
          </p:cNvSpPr>
          <p:nvPr>
            <p:ph type="dt" sz="half" idx="10"/>
          </p:nvPr>
        </p:nvSpPr>
        <p:spPr>
          <a:ln/>
        </p:spPr>
        <p:txBody>
          <a:bodyPr/>
          <a:lstStyle>
            <a:lvl1pPr>
              <a:defRPr/>
            </a:lvl1pPr>
          </a:lstStyle>
          <a:p>
            <a:pPr>
              <a:defRPr/>
            </a:pPr>
            <a:endParaRPr lang="es-ES"/>
          </a:p>
        </p:txBody>
      </p:sp>
      <p:sp>
        <p:nvSpPr>
          <p:cNvPr id="6" name="Rectangle 40"/>
          <p:cNvSpPr>
            <a:spLocks noGrp="1" noChangeArrowheads="1"/>
          </p:cNvSpPr>
          <p:nvPr>
            <p:ph type="ftr" sz="quarter" idx="11"/>
          </p:nvPr>
        </p:nvSpPr>
        <p:spPr>
          <a:ln/>
        </p:spPr>
        <p:txBody>
          <a:bodyPr/>
          <a:lstStyle>
            <a:lvl1pPr>
              <a:defRPr/>
            </a:lvl1pPr>
          </a:lstStyle>
          <a:p>
            <a:pPr>
              <a:defRPr/>
            </a:pPr>
            <a:endParaRPr lang="es-ES"/>
          </a:p>
        </p:txBody>
      </p:sp>
      <p:sp>
        <p:nvSpPr>
          <p:cNvPr id="7" name="Rectangle 41"/>
          <p:cNvSpPr>
            <a:spLocks noGrp="1" noChangeArrowheads="1"/>
          </p:cNvSpPr>
          <p:nvPr>
            <p:ph type="sldNum" sz="quarter" idx="12"/>
          </p:nvPr>
        </p:nvSpPr>
        <p:spPr>
          <a:ln/>
        </p:spPr>
        <p:txBody>
          <a:bodyPr/>
          <a:lstStyle>
            <a:lvl1pPr>
              <a:defRPr/>
            </a:lvl1pPr>
          </a:lstStyle>
          <a:p>
            <a:pPr>
              <a:defRPr/>
            </a:pPr>
            <a:fld id="{2E711057-E123-48D9-866D-C70BD761D347}"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800475" y="1789113"/>
            <a:ext cx="5340350" cy="5056187"/>
            <a:chOff x="2394" y="1127"/>
            <a:chExt cx="3364" cy="3185"/>
          </a:xfrm>
        </p:grpSpPr>
        <p:sp>
          <p:nvSpPr>
            <p:cNvPr id="38915"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38916"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s-MX"/>
            </a:p>
          </p:txBody>
        </p:sp>
        <p:sp>
          <p:nvSpPr>
            <p:cNvPr id="38917"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38918"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19"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38920"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38921"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38922"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38923"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38924"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25"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26"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s-MX"/>
            </a:p>
          </p:txBody>
        </p:sp>
        <p:sp>
          <p:nvSpPr>
            <p:cNvPr id="38927"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s-MX"/>
            </a:p>
          </p:txBody>
        </p:sp>
        <p:sp>
          <p:nvSpPr>
            <p:cNvPr id="38928"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29"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30"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31"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32"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33"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34"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35"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s-MX"/>
            </a:p>
          </p:txBody>
        </p:sp>
        <p:sp>
          <p:nvSpPr>
            <p:cNvPr id="38936"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37"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38"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39"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s-MX"/>
            </a:p>
          </p:txBody>
        </p:sp>
        <p:sp>
          <p:nvSpPr>
            <p:cNvPr id="38940"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s-MX"/>
            </a:p>
          </p:txBody>
        </p:sp>
        <p:sp>
          <p:nvSpPr>
            <p:cNvPr id="38941"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s-MX"/>
            </a:p>
          </p:txBody>
        </p:sp>
        <p:sp>
          <p:nvSpPr>
            <p:cNvPr id="38942"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43"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s-MX"/>
            </a:p>
          </p:txBody>
        </p:sp>
        <p:sp>
          <p:nvSpPr>
            <p:cNvPr id="38944"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s-MX"/>
            </a:p>
          </p:txBody>
        </p:sp>
        <p:sp>
          <p:nvSpPr>
            <p:cNvPr id="38945"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s-MX"/>
            </a:p>
          </p:txBody>
        </p:sp>
        <p:sp>
          <p:nvSpPr>
            <p:cNvPr id="38946"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s-MX"/>
            </a:p>
          </p:txBody>
        </p:sp>
        <p:sp>
          <p:nvSpPr>
            <p:cNvPr id="38947"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s-MX"/>
            </a:p>
          </p:txBody>
        </p:sp>
        <p:sp>
          <p:nvSpPr>
            <p:cNvPr id="38948"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s-MX"/>
            </a:p>
          </p:txBody>
        </p:sp>
      </p:grpSp>
      <p:sp>
        <p:nvSpPr>
          <p:cNvPr id="38949"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8950"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8951"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38952"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vl1pPr>
          </a:lstStyle>
          <a:p>
            <a:pPr>
              <a:defRPr/>
            </a:pPr>
            <a:endParaRPr lang="es-ES"/>
          </a:p>
        </p:txBody>
      </p:sp>
      <p:sp>
        <p:nvSpPr>
          <p:cNvPr id="38953"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DBDAE84-4BE9-4933-98DF-E91D96B76848}" type="slidenum">
              <a:rPr lang="es-ES"/>
              <a:pPr>
                <a:defRPr/>
              </a:pPr>
              <a:t>‹Nº›</a:t>
            </a:fld>
            <a:endParaRPr lang="es-ES"/>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www.monografias.com/trabajos16/comportamiento-humano/comportamiento-humano.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monografias.com/trabajos6/mima/mima.shtml" TargetMode="External"/><Relationship Id="rId2" Type="http://schemas.openxmlformats.org/officeDocument/2006/relationships/hyperlink" Target="http://www.monografias.com/trabajos7/mafu/mafu.shtml" TargetMode="External"/><Relationship Id="rId1" Type="http://schemas.openxmlformats.org/officeDocument/2006/relationships/slideLayout" Target="../slideLayouts/slideLayout2.xml"/><Relationship Id="rId4" Type="http://schemas.openxmlformats.org/officeDocument/2006/relationships/hyperlink" Target="http://www.monografias.com/Computacion/Programacion/"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monografias.com/trabajos7/mafu/mafu.shtml" TargetMode="External"/><Relationship Id="rId2" Type="http://schemas.openxmlformats.org/officeDocument/2006/relationships/hyperlink" Target="http://www.monografias.com/trabajos15/todorov/todorov.shtml" TargetMode="External"/><Relationship Id="rId1" Type="http://schemas.openxmlformats.org/officeDocument/2006/relationships/slideLayout" Target="../slideLayouts/slideLayout2.xml"/><Relationship Id="rId4" Type="http://schemas.openxmlformats.org/officeDocument/2006/relationships/hyperlink" Target="http://www.monografias.com/trabajos16/objetivos-educacion/objetivos-educacion.shtml"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google.com.mx/imgres?imgurl=http://www.productivity.com.mx/notas/industrial/septiembre%2005/tego.jpg&amp;imgrefurl=http://www.productivity.com.mx/notas/industrial/septiembre%2005/nota%200000031%20290905.htm&amp;usg=__9Rbygc7FrlRyBHJUdKB9XoGZecI=&amp;h=240&amp;w=360&amp;sz=21&amp;hl=es&amp;start=3&amp;um=1&amp;tbnid=mfyvfAKXquSf8M:&amp;tbnh=81&amp;tbnw=121&amp;prev=/images?q=inversion+extranjera&amp;um=1&amp;hl=es&amp;sa=N"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emf"/><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wmf"/><Relationship Id="rId4" Type="http://schemas.openxmlformats.org/officeDocument/2006/relationships/image" Target="../media/image1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mx/url?sa=i&amp;rct=j&amp;q=&amp;esrc=s&amp;source=images&amp;cd=&amp;cad=rja&amp;uact=8&amp;docid=nA7jk5AdDsbgRM&amp;tbnid=Knmni_jGjEX4cM:&amp;ved=0CAcQjRw&amp;url=http://krisbandi.blogspot.com/2012/09/teori-pertumbuhan-ekonomi-2-aliran.html&amp;ei=g1wrVKXWGKi98QGj_YDQDg&amp;bvm=bv.76477589,d.aWw&amp;psig=AFQjCNFiok67hCBt9QoEb5Ww9rJO0rtPNA&amp;ust=1412214227501248"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es.wikipedia.org/wiki/Demograf%C3%ADa_de_la_Rep%C3%BAblica_Popular_Chin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Grp="1" noChangeArrowheads="1"/>
          </p:cNvSpPr>
          <p:nvPr>
            <p:ph type="body" idx="1"/>
          </p:nvPr>
        </p:nvSpPr>
        <p:spPr>
          <a:xfrm>
            <a:off x="838200" y="685800"/>
            <a:ext cx="7772400" cy="5638800"/>
          </a:xfrm>
          <a:noFill/>
          <a:ln/>
        </p:spPr>
        <p:txBody>
          <a:bodyPr/>
          <a:lstStyle/>
          <a:p>
            <a:pPr algn="ctr">
              <a:lnSpc>
                <a:spcPct val="90000"/>
              </a:lnSpc>
              <a:buFont typeface="Wingdings" pitchFamily="2" charset="2"/>
              <a:buNone/>
            </a:pPr>
            <a:r>
              <a:rPr lang="es-MX" sz="2800" dirty="0"/>
              <a:t>Universidad Autónoma del Estado de México </a:t>
            </a:r>
            <a:endParaRPr lang="es-MX" sz="2800" dirty="0" smtClean="0"/>
          </a:p>
          <a:p>
            <a:pPr algn="ctr">
              <a:lnSpc>
                <a:spcPct val="90000"/>
              </a:lnSpc>
              <a:buFont typeface="Wingdings" pitchFamily="2" charset="2"/>
              <a:buNone/>
            </a:pPr>
            <a:r>
              <a:rPr lang="es-MX" sz="2400" dirty="0" smtClean="0"/>
              <a:t>Centro Universitario UAEM </a:t>
            </a:r>
            <a:r>
              <a:rPr lang="es-MX" sz="2400" dirty="0"/>
              <a:t>Texcoco</a:t>
            </a:r>
          </a:p>
          <a:p>
            <a:pPr algn="ctr">
              <a:lnSpc>
                <a:spcPct val="90000"/>
              </a:lnSpc>
              <a:buFont typeface="Wingdings" pitchFamily="2" charset="2"/>
              <a:buNone/>
            </a:pPr>
            <a:endParaRPr lang="es-MX" dirty="0" smtClean="0"/>
          </a:p>
          <a:p>
            <a:pPr algn="ctr">
              <a:lnSpc>
                <a:spcPct val="90000"/>
              </a:lnSpc>
              <a:buFont typeface="Wingdings" pitchFamily="2" charset="2"/>
              <a:buNone/>
            </a:pPr>
            <a:r>
              <a:rPr lang="es-MX" dirty="0" smtClean="0"/>
              <a:t>Licenciatura en Economía</a:t>
            </a:r>
          </a:p>
          <a:p>
            <a:pPr algn="ctr">
              <a:lnSpc>
                <a:spcPct val="90000"/>
              </a:lnSpc>
              <a:buFont typeface="Wingdings" pitchFamily="2" charset="2"/>
              <a:buNone/>
            </a:pPr>
            <a:endParaRPr lang="es-MX" dirty="0" smtClean="0"/>
          </a:p>
          <a:p>
            <a:pPr algn="ctr">
              <a:lnSpc>
                <a:spcPct val="90000"/>
              </a:lnSpc>
              <a:buFont typeface="Wingdings" pitchFamily="2" charset="2"/>
              <a:buNone/>
            </a:pPr>
            <a:r>
              <a:rPr lang="es-MX" dirty="0" smtClean="0"/>
              <a:t>Asignatura:</a:t>
            </a:r>
            <a:endParaRPr lang="es-MX" dirty="0"/>
          </a:p>
          <a:p>
            <a:pPr algn="ctr">
              <a:lnSpc>
                <a:spcPct val="90000"/>
              </a:lnSpc>
              <a:buFont typeface="Wingdings" pitchFamily="2" charset="2"/>
              <a:buNone/>
            </a:pPr>
            <a:r>
              <a:rPr lang="es-MX" dirty="0"/>
              <a:t>MACROECONOMIA DEL </a:t>
            </a:r>
            <a:r>
              <a:rPr lang="es-MX" dirty="0" smtClean="0"/>
              <a:t>CRECIMIENTO</a:t>
            </a:r>
            <a:endParaRPr lang="es-MX" dirty="0"/>
          </a:p>
          <a:p>
            <a:pPr algn="ctr">
              <a:lnSpc>
                <a:spcPct val="90000"/>
              </a:lnSpc>
              <a:buFont typeface="Wingdings" pitchFamily="2" charset="2"/>
              <a:buNone/>
            </a:pPr>
            <a:r>
              <a:rPr lang="es-MX" sz="2000" dirty="0" smtClean="0"/>
              <a:t>Clave</a:t>
            </a:r>
            <a:r>
              <a:rPr lang="es-MX" sz="2000" dirty="0"/>
              <a:t>: L43035</a:t>
            </a:r>
            <a:r>
              <a:rPr lang="es-MX" sz="2800" dirty="0"/>
              <a:t/>
            </a:r>
            <a:br>
              <a:rPr lang="es-MX" sz="2800" dirty="0"/>
            </a:br>
            <a:endParaRPr lang="es-MX" sz="2800" dirty="0"/>
          </a:p>
          <a:p>
            <a:pPr algn="ctr">
              <a:lnSpc>
                <a:spcPct val="90000"/>
              </a:lnSpc>
              <a:buFont typeface="Wingdings" pitchFamily="2" charset="2"/>
              <a:buNone/>
            </a:pPr>
            <a:endParaRPr lang="es-MX" sz="2800" dirty="0" smtClean="0"/>
          </a:p>
          <a:p>
            <a:pPr algn="ctr">
              <a:lnSpc>
                <a:spcPct val="90000"/>
              </a:lnSpc>
              <a:buFont typeface="Wingdings" pitchFamily="2" charset="2"/>
              <a:buNone/>
            </a:pPr>
            <a:r>
              <a:rPr lang="es-MX" sz="2000" dirty="0" smtClean="0"/>
              <a:t>Responsable de la elaboración: M. En E. S. Selene </a:t>
            </a:r>
            <a:r>
              <a:rPr lang="es-MX" sz="2000" dirty="0"/>
              <a:t>Álvarez Nieto</a:t>
            </a:r>
          </a:p>
          <a:p>
            <a:pPr algn="ctr">
              <a:lnSpc>
                <a:spcPct val="90000"/>
              </a:lnSpc>
              <a:buFont typeface="Wingdings" pitchFamily="2" charset="2"/>
              <a:buNone/>
            </a:pPr>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4"/>
          <p:cNvSpPr>
            <a:spLocks noGrp="1" noChangeArrowheads="1"/>
          </p:cNvSpPr>
          <p:nvPr>
            <p:ph type="body" idx="1"/>
          </p:nvPr>
        </p:nvSpPr>
        <p:spPr>
          <a:xfrm>
            <a:off x="838200" y="838200"/>
            <a:ext cx="7772400" cy="5181600"/>
          </a:xfrm>
          <a:noFill/>
          <a:ln/>
        </p:spPr>
        <p:txBody>
          <a:bodyPr/>
          <a:lstStyle/>
          <a:p>
            <a:pPr>
              <a:lnSpc>
                <a:spcPct val="80000"/>
              </a:lnSpc>
              <a:buFont typeface="Wingdings" pitchFamily="2" charset="2"/>
              <a:buNone/>
            </a:pPr>
            <a:r>
              <a:rPr lang="es-MX" sz="2000" b="1"/>
              <a:t>PAGO A LOS FACTORES DE PRODUCCIÓN</a:t>
            </a:r>
          </a:p>
          <a:p>
            <a:pPr>
              <a:lnSpc>
                <a:spcPct val="80000"/>
              </a:lnSpc>
              <a:buFont typeface="Wingdings" pitchFamily="2" charset="2"/>
              <a:buNone/>
            </a:pPr>
            <a:endParaRPr lang="es-MX" sz="2000" b="1"/>
          </a:p>
          <a:p>
            <a:pPr>
              <a:lnSpc>
                <a:spcPct val="80000"/>
              </a:lnSpc>
              <a:buFont typeface="Wingdings" pitchFamily="2" charset="2"/>
              <a:buNone/>
            </a:pPr>
            <a:endParaRPr lang="es-MX" sz="2000"/>
          </a:p>
          <a:p>
            <a:pPr>
              <a:lnSpc>
                <a:spcPct val="80000"/>
              </a:lnSpc>
              <a:buFont typeface="Wingdings" pitchFamily="2" charset="2"/>
              <a:buNone/>
            </a:pPr>
            <a:r>
              <a:rPr lang="es-MX" sz="2000"/>
              <a:t>La teoría neoclásica nos enseña que el pago a cada factor de producción consiste en su producción marginal. Es decir,</a:t>
            </a:r>
          </a:p>
          <a:p>
            <a:pPr>
              <a:lnSpc>
                <a:spcPct val="80000"/>
              </a:lnSpc>
              <a:buFont typeface="Wingdings" pitchFamily="2" charset="2"/>
              <a:buNone/>
            </a:pPr>
            <a:endParaRPr lang="es-MX" sz="2000"/>
          </a:p>
          <a:p>
            <a:pPr>
              <a:lnSpc>
                <a:spcPct val="80000"/>
              </a:lnSpc>
              <a:buFont typeface="Wingdings" pitchFamily="2" charset="2"/>
              <a:buNone/>
            </a:pPr>
            <a:r>
              <a:rPr lang="es-MX" sz="2000"/>
              <a:t>r = </a:t>
            </a:r>
            <a:r>
              <a:rPr lang="es-MX" sz="2000">
                <a:cs typeface="Arial" charset="0"/>
                <a:sym typeface="Symbol" pitchFamily="18" charset="2"/>
              </a:rPr>
              <a:t>F / K = F</a:t>
            </a:r>
            <a:r>
              <a:rPr lang="es-MX" sz="2000" baseline="-25000">
                <a:cs typeface="Arial" charset="0"/>
                <a:sym typeface="Symbol" pitchFamily="18" charset="2"/>
              </a:rPr>
              <a:t>K</a:t>
            </a:r>
            <a:r>
              <a:rPr lang="es-MX" sz="2000">
                <a:cs typeface="Arial" charset="0"/>
                <a:sym typeface="Symbol" pitchFamily="18" charset="2"/>
              </a:rPr>
              <a:t>  &gt; 0</a:t>
            </a:r>
          </a:p>
          <a:p>
            <a:pPr>
              <a:lnSpc>
                <a:spcPct val="80000"/>
              </a:lnSpc>
              <a:buFont typeface="Wingdings" pitchFamily="2" charset="2"/>
              <a:buNone/>
            </a:pPr>
            <a:r>
              <a:rPr lang="es-MX" sz="2000">
                <a:cs typeface="Arial" charset="0"/>
                <a:sym typeface="Symbol" pitchFamily="18" charset="2"/>
              </a:rPr>
              <a:t>w = F / L = F</a:t>
            </a:r>
            <a:r>
              <a:rPr lang="es-MX" sz="2000" baseline="-25000">
                <a:cs typeface="Arial" charset="0"/>
                <a:sym typeface="Symbol" pitchFamily="18" charset="2"/>
              </a:rPr>
              <a:t>L</a:t>
            </a:r>
            <a:r>
              <a:rPr lang="es-MX" sz="2000">
                <a:cs typeface="Arial" charset="0"/>
                <a:sym typeface="Symbol" pitchFamily="18" charset="2"/>
              </a:rPr>
              <a:t> &gt; 0</a:t>
            </a:r>
          </a:p>
          <a:p>
            <a:pPr>
              <a:lnSpc>
                <a:spcPct val="80000"/>
              </a:lnSpc>
              <a:buFont typeface="Wingdings" pitchFamily="2" charset="2"/>
              <a:buNone/>
            </a:pPr>
            <a:endParaRPr lang="es-MX" sz="2000">
              <a:cs typeface="Arial" charset="0"/>
              <a:sym typeface="Symbol" pitchFamily="18" charset="2"/>
            </a:endParaRPr>
          </a:p>
          <a:p>
            <a:pPr>
              <a:lnSpc>
                <a:spcPct val="80000"/>
              </a:lnSpc>
              <a:buFont typeface="Wingdings" pitchFamily="2" charset="2"/>
              <a:buNone/>
            </a:pPr>
            <a:r>
              <a:rPr lang="es-MX" sz="2000">
                <a:cs typeface="Arial" charset="0"/>
                <a:sym typeface="Symbol" pitchFamily="18" charset="2"/>
              </a:rPr>
              <a:t>Como y</a:t>
            </a:r>
            <a:r>
              <a:rPr lang="es-MX" sz="2000" baseline="-25000">
                <a:cs typeface="Arial" charset="0"/>
                <a:sym typeface="Symbol" pitchFamily="18" charset="2"/>
              </a:rPr>
              <a:t>t</a:t>
            </a:r>
            <a:r>
              <a:rPr lang="es-MX" sz="2000">
                <a:cs typeface="Arial" charset="0"/>
                <a:sym typeface="Symbol" pitchFamily="18" charset="2"/>
              </a:rPr>
              <a:t> = f(k</a:t>
            </a:r>
            <a:r>
              <a:rPr lang="es-MX" sz="2000" baseline="-25000">
                <a:cs typeface="Arial" charset="0"/>
                <a:sym typeface="Symbol" pitchFamily="18" charset="2"/>
              </a:rPr>
              <a:t>t</a:t>
            </a:r>
            <a:r>
              <a:rPr lang="es-MX" sz="2000">
                <a:cs typeface="Arial" charset="0"/>
                <a:sym typeface="Symbol" pitchFamily="18" charset="2"/>
              </a:rPr>
              <a:t>) , entonces</a:t>
            </a:r>
          </a:p>
          <a:p>
            <a:pPr>
              <a:lnSpc>
                <a:spcPct val="80000"/>
              </a:lnSpc>
              <a:buFont typeface="Wingdings" pitchFamily="2" charset="2"/>
              <a:buNone/>
            </a:pPr>
            <a:r>
              <a:rPr lang="es-MX" sz="2000">
                <a:cs typeface="Arial" charset="0"/>
                <a:sym typeface="Symbol" pitchFamily="18" charset="2"/>
              </a:rPr>
              <a:t> 	</a:t>
            </a:r>
          </a:p>
          <a:p>
            <a:pPr>
              <a:lnSpc>
                <a:spcPct val="80000"/>
              </a:lnSpc>
              <a:buFont typeface="Wingdings" pitchFamily="2" charset="2"/>
              <a:buNone/>
            </a:pPr>
            <a:r>
              <a:rPr lang="es-MX" sz="2000">
                <a:cs typeface="Arial" charset="0"/>
                <a:sym typeface="Symbol" pitchFamily="18" charset="2"/>
              </a:rPr>
              <a:t>	r = Y / K = F / K = L [ (f / k)(k / k)]</a:t>
            </a:r>
          </a:p>
          <a:p>
            <a:pPr>
              <a:lnSpc>
                <a:spcPct val="80000"/>
              </a:lnSpc>
              <a:buFont typeface="Wingdings" pitchFamily="2" charset="2"/>
              <a:buNone/>
            </a:pPr>
            <a:r>
              <a:rPr lang="es-MX" sz="2000">
                <a:cs typeface="Arial" charset="0"/>
                <a:sym typeface="Symbol" pitchFamily="18" charset="2"/>
              </a:rPr>
              <a:t>					 + f (L / K)</a:t>
            </a:r>
          </a:p>
          <a:p>
            <a:pPr>
              <a:lnSpc>
                <a:spcPct val="80000"/>
              </a:lnSpc>
              <a:buFont typeface="Wingdings" pitchFamily="2" charset="2"/>
              <a:buNone/>
            </a:pPr>
            <a:r>
              <a:rPr lang="es-MX" sz="2000">
                <a:cs typeface="Arial" charset="0"/>
                <a:sym typeface="Symbol" pitchFamily="18" charset="2"/>
              </a:rPr>
              <a:t>				     = L [f’ (1/L)] + f (0)</a:t>
            </a:r>
          </a:p>
          <a:p>
            <a:pPr>
              <a:lnSpc>
                <a:spcPct val="80000"/>
              </a:lnSpc>
              <a:buFont typeface="Wingdings" pitchFamily="2" charset="2"/>
              <a:buNone/>
            </a:pPr>
            <a:r>
              <a:rPr lang="es-MX" sz="2000">
                <a:cs typeface="Arial" charset="0"/>
                <a:sym typeface="Symbol" pitchFamily="18" charset="2"/>
              </a:rPr>
              <a:t>	   </a:t>
            </a:r>
          </a:p>
        </p:txBody>
      </p:sp>
      <p:sp>
        <p:nvSpPr>
          <p:cNvPr id="56325" name="Rectangle 5"/>
          <p:cNvSpPr>
            <a:spLocks noChangeArrowheads="1"/>
          </p:cNvSpPr>
          <p:nvPr/>
        </p:nvSpPr>
        <p:spPr bwMode="auto">
          <a:xfrm>
            <a:off x="4495800" y="3124200"/>
            <a:ext cx="2303463" cy="720725"/>
          </a:xfrm>
          <a:prstGeom prst="rect">
            <a:avLst/>
          </a:prstGeom>
          <a:solidFill>
            <a:schemeClr val="accent1"/>
          </a:solidFill>
          <a:ln w="9525">
            <a:solidFill>
              <a:schemeClr val="tx1"/>
            </a:solidFill>
            <a:miter lim="800000"/>
            <a:headEnd/>
            <a:tailEnd/>
          </a:ln>
          <a:effectLst/>
        </p:spPr>
        <p:txBody>
          <a:bodyPr wrap="none" anchor="ctr"/>
          <a:lstStyle/>
          <a:p>
            <a:pPr algn="ctr"/>
            <a:r>
              <a:rPr lang="es-MX" sz="2800">
                <a:latin typeface="Arial" charset="0"/>
                <a:sym typeface="Symbol" pitchFamily="18" charset="2"/>
              </a:rPr>
              <a:t>Yt = Lt f(k)</a:t>
            </a:r>
            <a:endParaRPr lang="es-ES" sz="2800">
              <a:latin typeface="Arial" charset="0"/>
              <a:sym typeface="Symbol" pitchFamily="18" charset="2"/>
            </a:endParaRPr>
          </a:p>
        </p:txBody>
      </p:sp>
      <p:sp>
        <p:nvSpPr>
          <p:cNvPr id="56326" name="Rectangle 6"/>
          <p:cNvSpPr>
            <a:spLocks noChangeArrowheads="1"/>
          </p:cNvSpPr>
          <p:nvPr/>
        </p:nvSpPr>
        <p:spPr bwMode="auto">
          <a:xfrm>
            <a:off x="1676400" y="4953000"/>
            <a:ext cx="1366838" cy="504825"/>
          </a:xfrm>
          <a:prstGeom prst="rect">
            <a:avLst/>
          </a:prstGeom>
          <a:solidFill>
            <a:schemeClr val="accent1"/>
          </a:solidFill>
          <a:ln w="9525">
            <a:solidFill>
              <a:schemeClr val="tx1"/>
            </a:solidFill>
            <a:miter lim="800000"/>
            <a:headEnd/>
            <a:tailEnd/>
          </a:ln>
          <a:effectLst/>
        </p:spPr>
        <p:txBody>
          <a:bodyPr wrap="none" anchor="ctr"/>
          <a:lstStyle/>
          <a:p>
            <a:pPr algn="ctr"/>
            <a:r>
              <a:rPr lang="es-MX" sz="3200">
                <a:latin typeface="Arial" charset="0"/>
              </a:rPr>
              <a:t>r = f’</a:t>
            </a:r>
            <a:endParaRPr lang="es-ES" sz="3200">
              <a:latin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body" idx="1"/>
          </p:nvPr>
        </p:nvSpPr>
        <p:spPr>
          <a:xfrm>
            <a:off x="838200" y="609600"/>
            <a:ext cx="7772400" cy="5410200"/>
          </a:xfrm>
          <a:noFill/>
          <a:ln/>
        </p:spPr>
        <p:txBody>
          <a:bodyPr/>
          <a:lstStyle/>
          <a:p>
            <a:pPr>
              <a:lnSpc>
                <a:spcPct val="80000"/>
              </a:lnSpc>
              <a:buFont typeface="Wingdings" pitchFamily="2" charset="2"/>
              <a:buNone/>
            </a:pPr>
            <a:endParaRPr lang="es-MX" sz="2800" dirty="0"/>
          </a:p>
          <a:p>
            <a:pPr>
              <a:lnSpc>
                <a:spcPct val="80000"/>
              </a:lnSpc>
              <a:buFont typeface="Wingdings" pitchFamily="2" charset="2"/>
              <a:buNone/>
            </a:pPr>
            <a:endParaRPr lang="es-MX" sz="2800" dirty="0"/>
          </a:p>
          <a:p>
            <a:pPr>
              <a:lnSpc>
                <a:spcPct val="80000"/>
              </a:lnSpc>
              <a:buFont typeface="Wingdings" pitchFamily="2" charset="2"/>
              <a:buNone/>
            </a:pPr>
            <a:r>
              <a:rPr lang="es-MX" sz="2800" dirty="0"/>
              <a:t>	w =</a:t>
            </a:r>
            <a:r>
              <a:rPr lang="es-MX" sz="2800" dirty="0">
                <a:cs typeface="Arial" charset="0"/>
                <a:sym typeface="Symbol" pitchFamily="18" charset="2"/>
              </a:rPr>
              <a:t>Y/L=F/L= L[(f/k)(k/L) + f(L/L)</a:t>
            </a:r>
          </a:p>
          <a:p>
            <a:pPr>
              <a:lnSpc>
                <a:spcPct val="80000"/>
              </a:lnSpc>
              <a:buFont typeface="Wingdings" pitchFamily="2" charset="2"/>
              <a:buNone/>
            </a:pPr>
            <a:r>
              <a:rPr lang="es-MX" sz="2800" dirty="0">
                <a:cs typeface="Arial" charset="0"/>
                <a:sym typeface="Symbol" pitchFamily="18" charset="2"/>
              </a:rPr>
              <a:t>				  </a:t>
            </a:r>
          </a:p>
          <a:p>
            <a:pPr>
              <a:lnSpc>
                <a:spcPct val="80000"/>
              </a:lnSpc>
              <a:buFont typeface="Wingdings" pitchFamily="2" charset="2"/>
              <a:buNone/>
            </a:pPr>
            <a:r>
              <a:rPr lang="es-MX" sz="2800" dirty="0">
                <a:cs typeface="Arial" charset="0"/>
                <a:sym typeface="Symbol" pitchFamily="18" charset="2"/>
              </a:rPr>
              <a:t>				   = L f’ (-K/L</a:t>
            </a:r>
            <a:r>
              <a:rPr lang="es-MX" sz="2800" baseline="30000" dirty="0">
                <a:cs typeface="Arial" charset="0"/>
                <a:sym typeface="Symbol" pitchFamily="18" charset="2"/>
              </a:rPr>
              <a:t>2</a:t>
            </a:r>
            <a:r>
              <a:rPr lang="es-MX" sz="2800" dirty="0">
                <a:cs typeface="Arial" charset="0"/>
                <a:sym typeface="Symbol" pitchFamily="18" charset="2"/>
              </a:rPr>
              <a:t>)+f</a:t>
            </a:r>
          </a:p>
          <a:p>
            <a:pPr>
              <a:lnSpc>
                <a:spcPct val="80000"/>
              </a:lnSpc>
              <a:buFont typeface="Wingdings" pitchFamily="2" charset="2"/>
              <a:buNone/>
            </a:pPr>
            <a:r>
              <a:rPr lang="es-MX" sz="2800" dirty="0">
                <a:cs typeface="Arial" charset="0"/>
                <a:sym typeface="Symbol" pitchFamily="18" charset="2"/>
              </a:rPr>
              <a:t>			</a:t>
            </a:r>
          </a:p>
          <a:p>
            <a:pPr>
              <a:lnSpc>
                <a:spcPct val="80000"/>
              </a:lnSpc>
              <a:buFont typeface="Wingdings" pitchFamily="2" charset="2"/>
              <a:buNone/>
            </a:pPr>
            <a:endParaRPr lang="es-MX" sz="2800" dirty="0">
              <a:cs typeface="Arial" charset="0"/>
              <a:sym typeface="Symbol" pitchFamily="18" charset="2"/>
            </a:endParaRPr>
          </a:p>
          <a:p>
            <a:pPr>
              <a:lnSpc>
                <a:spcPct val="80000"/>
              </a:lnSpc>
              <a:buFont typeface="Wingdings" pitchFamily="2" charset="2"/>
              <a:buNone/>
            </a:pPr>
            <a:r>
              <a:rPr lang="es-MX" sz="2800" dirty="0">
                <a:cs typeface="Arial" charset="0"/>
                <a:sym typeface="Symbol" pitchFamily="18" charset="2"/>
              </a:rPr>
              <a:t>		</a:t>
            </a:r>
            <a:endParaRPr lang="es-ES" sz="2800" dirty="0">
              <a:cs typeface="Arial" charset="0"/>
              <a:sym typeface="Symbol" pitchFamily="18" charset="2"/>
            </a:endParaRPr>
          </a:p>
        </p:txBody>
      </p:sp>
      <p:sp>
        <p:nvSpPr>
          <p:cNvPr id="57349" name="Rectangle 5"/>
          <p:cNvSpPr>
            <a:spLocks noChangeArrowheads="1"/>
          </p:cNvSpPr>
          <p:nvPr/>
        </p:nvSpPr>
        <p:spPr bwMode="auto">
          <a:xfrm>
            <a:off x="467544" y="3284984"/>
            <a:ext cx="3240088" cy="574675"/>
          </a:xfrm>
          <a:prstGeom prst="rect">
            <a:avLst/>
          </a:prstGeom>
          <a:solidFill>
            <a:schemeClr val="accent1"/>
          </a:solidFill>
          <a:ln w="9525">
            <a:solidFill>
              <a:schemeClr val="tx1"/>
            </a:solidFill>
            <a:miter lim="800000"/>
            <a:headEnd/>
            <a:tailEnd/>
          </a:ln>
          <a:effectLst/>
        </p:spPr>
        <p:txBody>
          <a:bodyPr wrap="none" anchor="ctr"/>
          <a:lstStyle/>
          <a:p>
            <a:pPr algn="ctr"/>
            <a:r>
              <a:rPr lang="es-MX" sz="3200" dirty="0">
                <a:latin typeface="Arial" charset="0"/>
                <a:sym typeface="Symbol" pitchFamily="18" charset="2"/>
              </a:rPr>
              <a:t>w = f – k f’</a:t>
            </a:r>
            <a:endParaRPr lang="es-ES" sz="3200" dirty="0">
              <a:latin typeface="Arial" charset="0"/>
              <a:sym typeface="Symbol" pitchFamily="18" charset="2"/>
            </a:endParaRPr>
          </a:p>
        </p:txBody>
      </p:sp>
      <p:sp>
        <p:nvSpPr>
          <p:cNvPr id="72706" name="AutoShape 2" descr="data:image/jpeg;base64,/9j/4AAQSkZJRgABAQAAAQABAAD/2wCEAAkGBggGEBIQBwgWFRASFBkUFBAWFRkVFhkUGhwXFhQTFRgXHCYfGhkjGhMTHzYsJCcpLywuFh4xNTAqNTIrLCoBCQoKDgwOGg8PGjUkHyUpMSwyMCwsNTUtLDAwNTUsLDUqKik1MCwyLCwsLDQvKS8tLy0pLC4tKTQpLCwsLCktLP/AABEIAIcBdQMBIgACEQEDEQH/xAAbAAEBAAMBAQEAAAAAAAAAAAAABgMEBQIBB//EAEcQAAICAQEFAgoGBgYLAAAAAAABAgMRBAUGEiExE0EVIjJCUVZhcZTTFCM2dYGzM0NSYnORFiQ0RIKhRVNjcpKTorGywcL/xAAYAQEAAwEAAAAAAAAAAAAAAAAAAQIDBP/EADARAQABAgIGCAcBAQAAAAAAAAABAhEDEhMhMUGh0SJRUmFxgZHwBBQyM0KxweGS/9oADAMBAAIRAxEAPwD9xAAAAAAAAAAAAAAAABzo7d00tZLRKMu2jRHUN4XDwSnKtJPOeLMfR3nRJmJjaAAIAAAAAAAAAAAAAAAAAAAAAAAAAAAAAAAAAAAAAAAAAAAAAAAAAAAcHeajV6+elo0sGou7tLLMScFGuMpRjJxx5U3DllZSa7zn6ae3tkRVcXO2qFkdPGcq3K2UFXGdmpcs88yjZCOeWZRbeE81wK5d7anFtGW2pBa3X7z6jhd+hkrNPCc0oVycJ3qquMMteVF26ix4XdR393V0u19t3SjG7SThxStkpdi34tdihXVLnwxlOCnPibS8ZYyVAIy96840TFssIy/am27402x0UnLs53dm6LIcF2K641S86SUrbZdMtVvHcz7Vqd5NPZGFGjSrlbmcnDLcbNRLx3z5SVMJyfo7StYRZYAy95p4tbLCPp+0Nv3ZX+fYWBH1faK37sr/AD7CwOnF3eEOWAAGKQAAAAAAAAHmyyFScrJJJc228Je9s42p302BpXwz2pBy/Zhm1/yrTZWaop2y1w8HExdWHTM+EX/Ttgnv6Yxu/sOxtVb6JKlwj/OxxD23vBb+g3ZaXps1Ncf8oqTK6Snd+m/yWNH1WjxqiP3MKEE8797bH4mi0kF+9bZL/wAYI+Nb4PztEvwuY0ndPofKTvrp/wCuV1EDl7IW21KXhidDjjxexU089+eN9MHULxN4c2JRkqteJ8AAEqAAAAAAAAAAAAAAAAAAAAAAAAAAAAAAAAAAAAACPq+0Vv3ZX+fYWBHUZW8N3E/9G149i7afL288ssTXFnZ4QiAAGSQA1tftHSbLg7NdqIwguspPH4L0v2IiZttWppmqbUxeWyYdXrdNoIuervjCC6ylJRX82cBbZ2xt/lsPSdjS/wC93xeWvTVT1fvlhGfSbnaKElbtOyWquXPtL3xJf7lfkRXuRTPNX0w6/lqML79Vp6o1z57o85vHUxPfD6dlbA2bbqf9pjsqf+ZZ1/BM++D95do/2zalenhnyNPDjnj0dpb0fuiUKio8orku4+jJM/VP8R8zRR9qiI756U8ej6Uwn69x9ktqWvVmokvOvslZ/wBLfD/kdnS6DS6FY0mmhBeiEVH/ALIzgtFFNOyGWJ8Ti4uquqZ89XoAAswAAAAAAAAAAAAAAAAAAAAAAAAAAAAAAAAAAAAAAAAAAANDTbd2dq5OGn1UZSVjqcVnKsiuKUHy5NLmzfJKW7u1dL9Ou0U4q/VXqVeJNKFShXDvXKUnVHix3YxzSNcOmmq+abIl4q+0Nv3ZX+fYWBEwonZt62Er5KXgupOyOFLKvnlrlhZx6O8r1pnnPbz8pyxlY5x4eHp5K6+8nG2x4QmGcGnPSdnFuesmkoJOTkl5L4nNtrq+jfo9BL6vUa/eZT8F62ynRRk3LVYcp258V10Qik+yX7XXPToc1VeV04Pw84t5vamNsz71zO6I1uttDeWcrJabYWn7fUrlJ5xTV7bZrv8A3Vz5dw0G6tSmtRti36RqVzU5rxK+/hpr6RS9PN+06mzdmaTZNaq0FChBeavT3tvq37WbREUX11f4vV8RFEZMDVG+fynlHdHnMgANHGAAAAAAAAAAAAAAAAAAAAAAAAAAAAAAAAAAAAAAAAAAAAAAAAAAAAAI+r7RW/dlf59hXtpdSQq+0Vv3ZX+fYbu37bNt3LZ+lk1BxU9XYuXDS88NSfdKeH/hTNPiKstvCGuBhaWq17RtmeqPezrm0MHjb7zfNrZtcscuX0mafPn/AKlP/ia/lQayvs6XGiOMJKKjJV4SxhJ9I8jNRRXpoxhTBRjFKMYrokuSSMW0oqVUlJLGO+t2rqvMXORhTTbXO1ri42kmKaYtTGyP7PXM759NVobIALuUAAAAAAAAAAAAAAAAAAAAAAAAAAAAAAAAAAAAAAAAAAAAAAAAAAAAAAABD6zXVbM25qbr34teyYTfuV1jwvad3dLZ9ulod2tX9Y1Mu2t9jl5NfujHEce8jd5qZ67eCvTKOYX6WhWfw67rbpL8ezSP00nF6Vcd0R79HX9v4eI31zfyjVHrN7+EBrbReKpe79t19689dDZNbaH6OX4fq3b3rzFzZEuWnbDZAAQAAAAAAAAAAAAAAAAAAAAAAAAAAAAAAAAAAAAAAAAAAAAAAAAAAAAAAAAkPokbN4HY/N0Ece/tJx/+mV5M7b3c2xqtV9K2LtiFEnSqZRnR22UpSkmm5rHOXo7jX8B76+tdHd/cV+P60tRRe8zVEevh1N8fEivJFO6mI/s8ZVxrbSaVUs+xfpHV3peWua/99CaWw99fWun4FfNPFuxd8Ir6/e3T4/e0UcN/jb7i+jjtRx5MIm0rEEfDY++c88O91Dxyf9SXXvT+tPS2Hvr610/Ar5o0cdqOPJF1cCR8B76+tdPwK+aPAe+vrZT8CvmjRx2o48i6uBI+A99fWun4Fej+KPAe+vrZT8CvmjRx2o48i6uBI+A99vWyj4FfND2Hvr610/Ar5o0cdqOPIurgSL2Hvr62U/Ar5o8B76+tdHwK/D9aNHHajjyLq4Ei9h76+tdPwK+aPAe+vrXR8CvmjRx2o48i6uBI+A99fWun4FfNHgPfX1ro+BXp/ijRx2o48i6uBI+A99fWuj4FfNNvZOyt6NNdGW094KraVniqjpVXJ8njE1Y8PLT6PoRNER+UceQowAZpAAAAAAAAAAAAAAAAAAAAAAAAAAAAAAAAAAAAAAnd6NFqtbfoHHSOzT1Xu61RxxKca5KjlJrMeOWfY4xKIF6Kss3HD0Fm0KdT2S0ajQ4O2yzH62UsuKknhvxsf4G+XLPcAIqqzAACoAADm7Q2tLTXU6fTVKVtylLm8RjXDh45vCbbzOCS789Vg17d6dDoFJbSuUbK4zlYoKU4xVfC5+Mo9UrKuXpmkb2r2TptbOFtiasgpRjOMpQlwyxxRbi1lNxi/ekact0tkTnKyWlzKbblmc2m3OFj8Xixhzqg2sYePQ2VnNub0zhWjNfya+s302fRHNHFJyVnDmE4xUq5xpxN8Lkk7ZwhlRfXPQ9/0s0bvdcZLs4QzO3n+kc3XGuKx42XXdzXTs37cZlupsqOMad+K019ZPrG16hN5lz+tblz69Ohhe5OxHFw+iyw8frbM4UbIJJ8WccN1ix08YjpL3wO96hvVpNXbp69nPtHe8t4lHhr7PteN5XXDq5dfrYt9Vn5PevRq/soTThCEnZZz5TU1VCuPLEm5dquT5Opr3bOi3c2bs+3ttLQ1ZhrPHJrElXGWIt4WVTX0XmmutzdjLnHTNPjjNPtLMqUHZKLi+Llh3W9P2h0kXwO/Z7/AMZNXvRoNFCqdrnwW1yuTUJeLVCKnOyaxmKSlBdM5kuXU8ane7Zmni32z4lCyXC4Si/q4yskpZXi+LDPPucX3rO3rthaHaT4tXS5Ps3V5UknByhNxaT55dcP5Y6GtqN09k6qdllunbnbxcb454fEq4ywuLCyqa1yXmkzm3K06H8r+9jFo979BdXW9TPgtlJVyp4ZNwt4oVut+L3TsjHPJPqe9DvVoNVwKdyUrJuMEuJ5TlZGqTbiuHj7GbWeuHhtczxq9z9n3ePpq+C5c42NzlifFKztJRU0py4rJvL75ejkZ9m7r7N2Z2bppzKqEIxk235EOzjPHRS4XJZS85+kjpLToLTa7rAAu5gAAAAAAAAAAAAAAAAAAAAAAAAAAAAAAAAAAAAAAAAAAAAAAAAAAAAAAAAAAAAAAAAAAAAAAAAAAAAAAAAAA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72707" name="Picture 3" descr="C:\Users\Selene\Desktop\untitled.png"/>
          <p:cNvPicPr>
            <a:picLocks noChangeAspect="1" noChangeArrowheads="1"/>
          </p:cNvPicPr>
          <p:nvPr/>
        </p:nvPicPr>
        <p:blipFill>
          <a:blip r:embed="rId2" cstate="print"/>
          <a:srcRect/>
          <a:stretch>
            <a:fillRect/>
          </a:stretch>
        </p:blipFill>
        <p:spPr bwMode="auto">
          <a:xfrm>
            <a:off x="3923928" y="3068960"/>
            <a:ext cx="5040560" cy="308607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4"/>
          <p:cNvSpPr>
            <a:spLocks noGrp="1" noChangeArrowheads="1"/>
          </p:cNvSpPr>
          <p:nvPr>
            <p:ph type="body" idx="1"/>
          </p:nvPr>
        </p:nvSpPr>
        <p:spPr>
          <a:xfrm>
            <a:off x="838200" y="685800"/>
            <a:ext cx="7772400" cy="5334000"/>
          </a:xfrm>
          <a:noFill/>
          <a:ln/>
        </p:spPr>
        <p:txBody>
          <a:bodyPr/>
          <a:lstStyle/>
          <a:p>
            <a:pPr>
              <a:lnSpc>
                <a:spcPct val="80000"/>
              </a:lnSpc>
              <a:buFont typeface="Wingdings" pitchFamily="2" charset="2"/>
              <a:buNone/>
            </a:pPr>
            <a:r>
              <a:rPr lang="es-MX" sz="2000" b="1"/>
              <a:t>ECUACION FUNDAMENTAL Y ESTADO ESTABLE</a:t>
            </a:r>
          </a:p>
          <a:p>
            <a:pPr>
              <a:lnSpc>
                <a:spcPct val="80000"/>
              </a:lnSpc>
              <a:buFont typeface="Wingdings" pitchFamily="2" charset="2"/>
              <a:buNone/>
            </a:pPr>
            <a:endParaRPr lang="es-MX" sz="2000" b="1"/>
          </a:p>
          <a:p>
            <a:pPr>
              <a:lnSpc>
                <a:spcPct val="80000"/>
              </a:lnSpc>
              <a:buFont typeface="Wingdings" pitchFamily="2" charset="2"/>
              <a:buNone/>
            </a:pPr>
            <a:r>
              <a:rPr lang="es-MX" sz="1600"/>
              <a:t>		Por la hipótesis de acumulación de capital.</a:t>
            </a:r>
          </a:p>
          <a:p>
            <a:pPr>
              <a:lnSpc>
                <a:spcPct val="80000"/>
              </a:lnSpc>
              <a:buFont typeface="Wingdings" pitchFamily="2" charset="2"/>
              <a:buNone/>
            </a:pPr>
            <a:endParaRPr lang="es-MX" sz="1600"/>
          </a:p>
          <a:p>
            <a:pPr>
              <a:lnSpc>
                <a:spcPct val="80000"/>
              </a:lnSpc>
              <a:buFont typeface="Wingdings" pitchFamily="2" charset="2"/>
              <a:buNone/>
            </a:pPr>
            <a:r>
              <a:rPr lang="es-MX" sz="1600"/>
              <a:t>	K’ = I - </a:t>
            </a:r>
            <a:r>
              <a:rPr lang="es-MX" sz="1600">
                <a:sym typeface="Symbol" pitchFamily="18" charset="2"/>
              </a:rPr>
              <a:t>K</a:t>
            </a:r>
          </a:p>
          <a:p>
            <a:pPr>
              <a:lnSpc>
                <a:spcPct val="80000"/>
              </a:lnSpc>
              <a:buFont typeface="Wingdings" pitchFamily="2" charset="2"/>
              <a:buNone/>
            </a:pPr>
            <a:r>
              <a:rPr lang="es-MX" sz="1600">
                <a:sym typeface="Symbol" pitchFamily="18" charset="2"/>
              </a:rPr>
              <a:t>	K’ = sY - K</a:t>
            </a:r>
          </a:p>
          <a:p>
            <a:pPr>
              <a:lnSpc>
                <a:spcPct val="80000"/>
              </a:lnSpc>
              <a:buFont typeface="Wingdings" pitchFamily="2" charset="2"/>
              <a:buNone/>
            </a:pPr>
            <a:r>
              <a:rPr lang="es-MX" sz="1600">
                <a:sym typeface="Symbol" pitchFamily="18" charset="2"/>
              </a:rPr>
              <a:t>	K’/L = sy - k</a:t>
            </a:r>
          </a:p>
          <a:p>
            <a:pPr>
              <a:lnSpc>
                <a:spcPct val="80000"/>
              </a:lnSpc>
              <a:buFont typeface="Wingdings" pitchFamily="2" charset="2"/>
              <a:buNone/>
            </a:pPr>
            <a:endParaRPr lang="es-MX" sz="1600">
              <a:sym typeface="Symbol" pitchFamily="18" charset="2"/>
            </a:endParaRPr>
          </a:p>
          <a:p>
            <a:pPr>
              <a:lnSpc>
                <a:spcPct val="80000"/>
              </a:lnSpc>
              <a:buFont typeface="Wingdings" pitchFamily="2" charset="2"/>
              <a:buNone/>
            </a:pPr>
            <a:r>
              <a:rPr lang="es-MX" sz="1600">
                <a:sym typeface="Symbol" pitchFamily="18" charset="2"/>
              </a:rPr>
              <a:t>	Si k = K/L       k’/k = ?</a:t>
            </a:r>
          </a:p>
          <a:p>
            <a:pPr>
              <a:lnSpc>
                <a:spcPct val="80000"/>
              </a:lnSpc>
              <a:buFont typeface="Wingdings" pitchFamily="2" charset="2"/>
              <a:buNone/>
            </a:pPr>
            <a:endParaRPr lang="es-MX" sz="1600">
              <a:sym typeface="Symbol" pitchFamily="18" charset="2"/>
            </a:endParaRPr>
          </a:p>
          <a:p>
            <a:pPr>
              <a:lnSpc>
                <a:spcPct val="80000"/>
              </a:lnSpc>
              <a:buFont typeface="Wingdings" pitchFamily="2" charset="2"/>
              <a:buNone/>
            </a:pPr>
            <a:r>
              <a:rPr lang="es-MX" sz="1600">
                <a:sym typeface="Symbol" pitchFamily="18" charset="2"/>
              </a:rPr>
              <a:t>	X = Y/Z     ln X = ln Y – ln Z</a:t>
            </a:r>
          </a:p>
          <a:p>
            <a:pPr>
              <a:lnSpc>
                <a:spcPct val="80000"/>
              </a:lnSpc>
              <a:buFont typeface="Wingdings" pitchFamily="2" charset="2"/>
              <a:buNone/>
            </a:pPr>
            <a:r>
              <a:rPr lang="es-MX" sz="1600">
                <a:sym typeface="Symbol" pitchFamily="18" charset="2"/>
              </a:rPr>
              <a:t>		</a:t>
            </a:r>
          </a:p>
          <a:p>
            <a:pPr>
              <a:lnSpc>
                <a:spcPct val="80000"/>
              </a:lnSpc>
              <a:buFont typeface="Wingdings" pitchFamily="2" charset="2"/>
              <a:buNone/>
            </a:pPr>
            <a:r>
              <a:rPr lang="es-MX" sz="1600">
                <a:cs typeface="Arial" charset="0"/>
                <a:sym typeface="Symbol" pitchFamily="18" charset="2"/>
              </a:rPr>
              <a:t>	lnX/t = (lnY / t) – (lnZ / lnt)		      </a:t>
            </a:r>
            <a:r>
              <a:rPr lang="es-MX" sz="1600">
                <a:sym typeface="Symbol" pitchFamily="18" charset="2"/>
              </a:rPr>
              <a:t>X’/X = (Y’/Y) – (Z’/Z)</a:t>
            </a:r>
          </a:p>
          <a:p>
            <a:pPr>
              <a:lnSpc>
                <a:spcPct val="80000"/>
              </a:lnSpc>
              <a:buFont typeface="Wingdings" pitchFamily="2" charset="2"/>
              <a:buNone/>
            </a:pPr>
            <a:endParaRPr lang="es-MX" sz="1600">
              <a:sym typeface="Symbol" pitchFamily="18" charset="2"/>
            </a:endParaRPr>
          </a:p>
          <a:p>
            <a:pPr>
              <a:lnSpc>
                <a:spcPct val="80000"/>
              </a:lnSpc>
              <a:buFont typeface="Wingdings" pitchFamily="2" charset="2"/>
              <a:buNone/>
            </a:pPr>
            <a:r>
              <a:rPr lang="es-MX" sz="1600">
                <a:sym typeface="Symbol" pitchFamily="18" charset="2"/>
              </a:rPr>
              <a:t>	Si k = K/L        k’/k = (K’/K) – (L’/L) = (K’/K) - </a:t>
            </a:r>
          </a:p>
          <a:p>
            <a:pPr>
              <a:lnSpc>
                <a:spcPct val="80000"/>
              </a:lnSpc>
              <a:buFont typeface="Wingdings" pitchFamily="2" charset="2"/>
              <a:buNone/>
            </a:pPr>
            <a:r>
              <a:rPr lang="es-MX" sz="1600">
                <a:sym typeface="Symbol" pitchFamily="18" charset="2"/>
              </a:rPr>
              <a:t>			  k’ = (K’/K) (K/L) -  k</a:t>
            </a:r>
          </a:p>
          <a:p>
            <a:pPr>
              <a:lnSpc>
                <a:spcPct val="80000"/>
              </a:lnSpc>
              <a:buFont typeface="Wingdings" pitchFamily="2" charset="2"/>
              <a:buNone/>
            </a:pPr>
            <a:r>
              <a:rPr lang="es-MX" sz="1600">
                <a:sym typeface="Symbol" pitchFamily="18" charset="2"/>
              </a:rPr>
              <a:t>			         = (K’/L) - k</a:t>
            </a:r>
          </a:p>
          <a:p>
            <a:pPr>
              <a:lnSpc>
                <a:spcPct val="80000"/>
              </a:lnSpc>
              <a:buFont typeface="Wingdings" pitchFamily="2" charset="2"/>
              <a:buNone/>
            </a:pPr>
            <a:r>
              <a:rPr lang="es-MX" sz="1600">
                <a:sym typeface="Symbol" pitchFamily="18" charset="2"/>
              </a:rPr>
              <a:t>				 </a:t>
            </a:r>
          </a:p>
          <a:p>
            <a:pPr>
              <a:lnSpc>
                <a:spcPct val="80000"/>
              </a:lnSpc>
              <a:buFont typeface="Wingdings" pitchFamily="2" charset="2"/>
              <a:buNone/>
            </a:pPr>
            <a:r>
              <a:rPr lang="es-MX" sz="1600">
                <a:sym typeface="Symbol" pitchFamily="18" charset="2"/>
              </a:rPr>
              <a:t>			         </a:t>
            </a:r>
          </a:p>
          <a:p>
            <a:pPr>
              <a:lnSpc>
                <a:spcPct val="80000"/>
              </a:lnSpc>
              <a:buFont typeface="Wingdings" pitchFamily="2" charset="2"/>
              <a:buNone/>
            </a:pPr>
            <a:r>
              <a:rPr lang="es-MX" sz="1600">
                <a:sym typeface="Symbol" pitchFamily="18" charset="2"/>
              </a:rPr>
              <a:t>			</a:t>
            </a:r>
          </a:p>
        </p:txBody>
      </p:sp>
      <p:sp>
        <p:nvSpPr>
          <p:cNvPr id="58373" name="Rectangle 5"/>
          <p:cNvSpPr>
            <a:spLocks noChangeArrowheads="1"/>
          </p:cNvSpPr>
          <p:nvPr/>
        </p:nvSpPr>
        <p:spPr bwMode="auto">
          <a:xfrm>
            <a:off x="2916238" y="5661025"/>
            <a:ext cx="2449512" cy="576263"/>
          </a:xfrm>
          <a:prstGeom prst="rect">
            <a:avLst/>
          </a:prstGeom>
          <a:solidFill>
            <a:schemeClr val="accent1"/>
          </a:solidFill>
          <a:ln w="9525">
            <a:solidFill>
              <a:schemeClr val="tx1"/>
            </a:solidFill>
            <a:miter lim="800000"/>
            <a:headEnd/>
            <a:tailEnd/>
          </a:ln>
          <a:effectLst/>
        </p:spPr>
        <p:txBody>
          <a:bodyPr wrap="none" anchor="ctr"/>
          <a:lstStyle/>
          <a:p>
            <a:pPr algn="ctr"/>
            <a:r>
              <a:rPr lang="es-MX" sz="1800">
                <a:latin typeface="Arial" charset="0"/>
              </a:rPr>
              <a:t>K’/L = k’ + </a:t>
            </a:r>
            <a:r>
              <a:rPr lang="es-MX" sz="1800">
                <a:latin typeface="Arial" charset="0"/>
                <a:sym typeface="Symbol" pitchFamily="18" charset="2"/>
              </a:rPr>
              <a:t>k</a:t>
            </a:r>
            <a:endParaRPr lang="es-ES" sz="1800">
              <a:latin typeface="Arial" charset="0"/>
              <a:sym typeface="Symbol" pitchFamily="18" charset="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Grp="1" noChangeArrowheads="1"/>
          </p:cNvSpPr>
          <p:nvPr>
            <p:ph type="body" idx="1"/>
          </p:nvPr>
        </p:nvSpPr>
        <p:spPr>
          <a:xfrm>
            <a:off x="838200" y="1066800"/>
            <a:ext cx="7772400" cy="4953000"/>
          </a:xfrm>
          <a:noFill/>
          <a:ln/>
        </p:spPr>
        <p:txBody>
          <a:bodyPr/>
          <a:lstStyle/>
          <a:p>
            <a:pPr>
              <a:buFont typeface="Wingdings" pitchFamily="2" charset="2"/>
              <a:buNone/>
            </a:pPr>
            <a:endParaRPr lang="es-MX"/>
          </a:p>
          <a:p>
            <a:pPr>
              <a:buFont typeface="Wingdings" pitchFamily="2" charset="2"/>
              <a:buNone/>
            </a:pPr>
            <a:r>
              <a:rPr lang="es-MX"/>
              <a:t>K’ / L</a:t>
            </a:r>
          </a:p>
          <a:p>
            <a:pPr>
              <a:buFont typeface="Wingdings" pitchFamily="2" charset="2"/>
              <a:buNone/>
            </a:pPr>
            <a:r>
              <a:rPr lang="es-MX"/>
              <a:t>k’ + </a:t>
            </a:r>
            <a:r>
              <a:rPr lang="es-MX">
                <a:sym typeface="Symbol" pitchFamily="18" charset="2"/>
              </a:rPr>
              <a:t>k = sy - k</a:t>
            </a:r>
          </a:p>
          <a:p>
            <a:pPr>
              <a:buFont typeface="Wingdings" pitchFamily="2" charset="2"/>
              <a:buNone/>
            </a:pPr>
            <a:endParaRPr lang="es-MX">
              <a:sym typeface="Symbol" pitchFamily="18" charset="2"/>
            </a:endParaRPr>
          </a:p>
          <a:p>
            <a:pPr>
              <a:buFont typeface="Wingdings" pitchFamily="2" charset="2"/>
              <a:buNone/>
            </a:pPr>
            <a:r>
              <a:rPr lang="es-MX">
                <a:sym typeface="Symbol" pitchFamily="18" charset="2"/>
              </a:rPr>
              <a:t>Ecuación fundamental:</a:t>
            </a:r>
          </a:p>
          <a:p>
            <a:pPr>
              <a:buFont typeface="Wingdings" pitchFamily="2" charset="2"/>
              <a:buNone/>
            </a:pPr>
            <a:endParaRPr lang="es-MX">
              <a:sym typeface="Symbol" pitchFamily="18" charset="2"/>
            </a:endParaRPr>
          </a:p>
        </p:txBody>
      </p:sp>
      <p:sp>
        <p:nvSpPr>
          <p:cNvPr id="59397" name="Rectangle 5"/>
          <p:cNvSpPr>
            <a:spLocks noChangeArrowheads="1"/>
          </p:cNvSpPr>
          <p:nvPr/>
        </p:nvSpPr>
        <p:spPr bwMode="auto">
          <a:xfrm>
            <a:off x="2362200" y="5105400"/>
            <a:ext cx="4537075" cy="792163"/>
          </a:xfrm>
          <a:prstGeom prst="rect">
            <a:avLst/>
          </a:prstGeom>
          <a:solidFill>
            <a:schemeClr val="accent2"/>
          </a:solidFill>
          <a:ln w="9525">
            <a:solidFill>
              <a:schemeClr val="tx1"/>
            </a:solidFill>
            <a:miter lim="800000"/>
            <a:headEnd/>
            <a:tailEnd/>
          </a:ln>
          <a:effectLst/>
        </p:spPr>
        <p:txBody>
          <a:bodyPr wrap="none" anchor="ctr"/>
          <a:lstStyle/>
          <a:p>
            <a:pPr algn="ctr"/>
            <a:r>
              <a:rPr lang="es-MX" sz="4000">
                <a:latin typeface="Arial" charset="0"/>
              </a:rPr>
              <a:t>k’ = sy – (</a:t>
            </a:r>
            <a:r>
              <a:rPr lang="es-MX" sz="4000">
                <a:latin typeface="Arial" charset="0"/>
                <a:sym typeface="Symbol" pitchFamily="18" charset="2"/>
              </a:rPr>
              <a:t> + ) k</a:t>
            </a:r>
            <a:endParaRPr lang="es-ES" sz="4000">
              <a:latin typeface="Arial" charset="0"/>
              <a:sym typeface="Symbol" pitchFamily="18" charset="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Ejercicios</a:t>
            </a:r>
            <a:endParaRPr lang="es-MX" dirty="0"/>
          </a:p>
        </p:txBody>
      </p:sp>
      <p:sp>
        <p:nvSpPr>
          <p:cNvPr id="3" name="2 Marcador de contenido"/>
          <p:cNvSpPr>
            <a:spLocks noGrp="1"/>
          </p:cNvSpPr>
          <p:nvPr>
            <p:ph idx="1"/>
          </p:nvPr>
        </p:nvSpPr>
        <p:spPr/>
        <p:txBody>
          <a:bodyPr/>
          <a:lstStyle/>
          <a:p>
            <a:pPr algn="just"/>
            <a:r>
              <a:rPr lang="es-MX" sz="2400" dirty="0" smtClean="0"/>
              <a:t>a) Plantee la ecuación fundamental de </a:t>
            </a:r>
            <a:r>
              <a:rPr lang="es-MX" sz="2400" dirty="0" err="1" smtClean="0"/>
              <a:t>Solow</a:t>
            </a:r>
            <a:r>
              <a:rPr lang="es-MX" sz="2400" dirty="0" smtClean="0"/>
              <a:t>, sin progreso técnico. Describa en palabras esta ecuación. </a:t>
            </a:r>
          </a:p>
          <a:p>
            <a:pPr algn="just"/>
            <a:r>
              <a:rPr lang="es-MX" sz="2400" dirty="0" smtClean="0"/>
              <a:t>¿Cuál es el significado del término (</a:t>
            </a:r>
            <a:r>
              <a:rPr lang="es-MX" sz="2400" dirty="0" err="1" smtClean="0"/>
              <a:t>d+n</a:t>
            </a:r>
            <a:r>
              <a:rPr lang="es-MX" sz="2400" dirty="0" smtClean="0"/>
              <a:t>)k? </a:t>
            </a:r>
          </a:p>
          <a:p>
            <a:pPr algn="just"/>
            <a:endParaRPr lang="es-MX" sz="2400" dirty="0" smtClean="0"/>
          </a:p>
          <a:p>
            <a:pPr algn="just"/>
            <a:r>
              <a:rPr lang="es-MX" sz="2400" dirty="0" smtClean="0"/>
              <a:t>b) ¿Por qué en este modelo, la tasa de crecimiento en el largo plazo es nula?</a:t>
            </a:r>
          </a:p>
          <a:p>
            <a:pPr algn="just"/>
            <a:endParaRPr lang="es-MX" sz="2400" dirty="0" smtClean="0"/>
          </a:p>
          <a:p>
            <a:pPr algn="just"/>
            <a:r>
              <a:rPr lang="es-MX" sz="2400" dirty="0" smtClean="0"/>
              <a:t>c) ¿ Cuál es la tasa de crecimiento del consumo per cápita en este modelo? ¿Qué reflexión le merece este resultado?</a:t>
            </a:r>
            <a:endParaRPr lang="es-MX"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14600"/>
            <a:ext cx="7772400" cy="2209800"/>
          </a:xfrm>
        </p:spPr>
        <p:txBody>
          <a:bodyPr/>
          <a:lstStyle/>
          <a:p>
            <a:pPr algn="ctr"/>
            <a:r>
              <a:rPr lang="es-MX" sz="5000" b="1" dirty="0">
                <a:solidFill>
                  <a:schemeClr val="tx1"/>
                </a:solidFill>
              </a:rPr>
              <a:t>MODELO IS-LM</a:t>
            </a:r>
            <a:br>
              <a:rPr lang="es-MX" sz="5000" b="1" dirty="0">
                <a:solidFill>
                  <a:schemeClr val="tx1"/>
                </a:solidFill>
              </a:rPr>
            </a:br>
            <a:r>
              <a:rPr lang="es-MX" sz="5000" b="1" dirty="0">
                <a:solidFill>
                  <a:schemeClr val="tx1"/>
                </a:solidFill>
              </a:rPr>
              <a:t>					</a:t>
            </a:r>
            <a:endParaRPr lang="es-ES" sz="5000" b="1" dirty="0">
              <a:solidFill>
                <a:schemeClr val="tx1"/>
              </a:solidFill>
            </a:endParaRPr>
          </a:p>
        </p:txBody>
      </p:sp>
      <p:sp>
        <p:nvSpPr>
          <p:cNvPr id="2051" name="Rectangle 3" descr="Rectangle: Click to edit Master text styles&#10;Second level&#10;Third level&#10;Fourth level&#10;Fifth level"/>
          <p:cNvSpPr>
            <a:spLocks noGrp="1" noChangeArrowheads="1"/>
          </p:cNvSpPr>
          <p:nvPr>
            <p:ph type="subTitle" idx="1"/>
          </p:nvPr>
        </p:nvSpPr>
        <p:spPr/>
        <p:txBody>
          <a:bodyPr/>
          <a:lstStyle/>
          <a:p>
            <a:endParaRPr lang="es-MX"/>
          </a:p>
          <a:p>
            <a:endParaRPr lang="es-MX"/>
          </a:p>
          <a:p>
            <a:pPr algn="r"/>
            <a:endParaRPr lang="es-ES"/>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304800"/>
            <a:ext cx="7772400" cy="639763"/>
          </a:xfrm>
        </p:spPr>
        <p:txBody>
          <a:bodyPr/>
          <a:lstStyle/>
          <a:p>
            <a:r>
              <a:rPr lang="es-MX" b="1" dirty="0">
                <a:solidFill>
                  <a:schemeClr val="tx1"/>
                </a:solidFill>
              </a:rPr>
              <a:t>MODELO IS - LM</a:t>
            </a:r>
            <a:endParaRPr lang="es-ES" b="1" dirty="0">
              <a:solidFill>
                <a:schemeClr val="tx1"/>
              </a:solidFill>
            </a:endParaRPr>
          </a:p>
        </p:txBody>
      </p:sp>
      <p:sp>
        <p:nvSpPr>
          <p:cNvPr id="3075" name="Rectangle 3" descr="Rectangle: Click to edit Master text styles&#10;Second level&#10;Third level&#10;Fourth level&#10;Fifth level"/>
          <p:cNvSpPr>
            <a:spLocks noGrp="1" noChangeArrowheads="1"/>
          </p:cNvSpPr>
          <p:nvPr>
            <p:ph type="body" sz="half" idx="1"/>
          </p:nvPr>
        </p:nvSpPr>
        <p:spPr>
          <a:xfrm>
            <a:off x="468313" y="1268413"/>
            <a:ext cx="7991475" cy="3097212"/>
          </a:xfrm>
        </p:spPr>
        <p:txBody>
          <a:bodyPr/>
          <a:lstStyle/>
          <a:p>
            <a:pPr algn="just">
              <a:lnSpc>
                <a:spcPct val="80000"/>
              </a:lnSpc>
              <a:buFont typeface="Wingdings" pitchFamily="2" charset="2"/>
              <a:buNone/>
            </a:pPr>
            <a:r>
              <a:rPr lang="es-MX" sz="1800" b="1" dirty="0"/>
              <a:t>	El análisis del modelo se ubica en el marco de la estática comparativa. En él se examinan sucesos que ocurren en un momento del tiempo, determinándose valores alternativos de las variables endógenas, con base en los valores contemporáneos de las variables exógenas.</a:t>
            </a:r>
          </a:p>
          <a:p>
            <a:pPr algn="just">
              <a:lnSpc>
                <a:spcPct val="80000"/>
              </a:lnSpc>
              <a:buFont typeface="Wingdings" pitchFamily="2" charset="2"/>
              <a:buNone/>
            </a:pPr>
            <a:endParaRPr lang="es-MX" sz="1800" b="1" dirty="0"/>
          </a:p>
          <a:p>
            <a:pPr algn="just">
              <a:lnSpc>
                <a:spcPct val="80000"/>
              </a:lnSpc>
              <a:buFont typeface="Wingdings" pitchFamily="2" charset="2"/>
              <a:buNone/>
            </a:pPr>
            <a:r>
              <a:rPr lang="es-MX" sz="1800" b="1" dirty="0"/>
              <a:t>	El modelo se conforma con n ecuaciones estructurales, con n variables endógenas y m exógenas. Algunas son de comportamiento y las restantes con condiciones de equilibrio o identidades contables. </a:t>
            </a:r>
          </a:p>
          <a:p>
            <a:pPr algn="just">
              <a:lnSpc>
                <a:spcPct val="80000"/>
              </a:lnSpc>
              <a:buFont typeface="Wingdings" pitchFamily="2" charset="2"/>
              <a:buNone/>
            </a:pPr>
            <a:endParaRPr lang="es-MX" sz="1800" b="1" dirty="0"/>
          </a:p>
          <a:p>
            <a:pPr algn="just">
              <a:lnSpc>
                <a:spcPct val="80000"/>
              </a:lnSpc>
              <a:buFont typeface="Wingdings" pitchFamily="2" charset="2"/>
              <a:buNone/>
            </a:pPr>
            <a:r>
              <a:rPr lang="es-MX" sz="1800" b="1" dirty="0"/>
              <a:t>	</a:t>
            </a:r>
          </a:p>
          <a:p>
            <a:pPr algn="just">
              <a:lnSpc>
                <a:spcPct val="80000"/>
              </a:lnSpc>
              <a:buFont typeface="Wingdings" pitchFamily="2" charset="2"/>
              <a:buNone/>
            </a:pPr>
            <a:endParaRPr lang="es-MX" sz="1800" b="1" dirty="0"/>
          </a:p>
          <a:p>
            <a:pPr algn="just">
              <a:lnSpc>
                <a:spcPct val="80000"/>
              </a:lnSpc>
              <a:buFont typeface="Wingdings" pitchFamily="2" charset="2"/>
              <a:buNone/>
            </a:pPr>
            <a:endParaRPr lang="es-MX" sz="1800" b="1" dirty="0"/>
          </a:p>
          <a:p>
            <a:pPr algn="just">
              <a:lnSpc>
                <a:spcPct val="80000"/>
              </a:lnSpc>
              <a:buFont typeface="Wingdings" pitchFamily="2" charset="2"/>
              <a:buNone/>
            </a:pPr>
            <a:endParaRPr lang="es-ES" sz="1800" b="1" dirty="0"/>
          </a:p>
        </p:txBody>
      </p:sp>
      <p:graphicFrame>
        <p:nvGraphicFramePr>
          <p:cNvPr id="2" name="1 Diagrama"/>
          <p:cNvGraphicFramePr/>
          <p:nvPr/>
        </p:nvGraphicFramePr>
        <p:xfrm>
          <a:off x="1676400" y="3861048"/>
          <a:ext cx="6264275" cy="25873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304800"/>
            <a:ext cx="7772400" cy="806450"/>
          </a:xfrm>
        </p:spPr>
        <p:txBody>
          <a:bodyPr/>
          <a:lstStyle/>
          <a:p>
            <a:r>
              <a:rPr lang="es-MX" b="1" dirty="0">
                <a:solidFill>
                  <a:schemeClr val="tx1"/>
                </a:solidFill>
              </a:rPr>
              <a:t>La curva IS</a:t>
            </a:r>
            <a:endParaRPr lang="es-ES" b="1" dirty="0">
              <a:solidFill>
                <a:schemeClr val="tx1"/>
              </a:solidFill>
            </a:endParaRPr>
          </a:p>
        </p:txBody>
      </p:sp>
      <p:sp>
        <p:nvSpPr>
          <p:cNvPr id="4099" name="Rectangle 3" descr="Rectangle: Click to edit Master text styles&#10;Second level&#10;Third level&#10;Fourth level&#10;Fifth level"/>
          <p:cNvSpPr>
            <a:spLocks noGrp="1" noChangeArrowheads="1"/>
          </p:cNvSpPr>
          <p:nvPr>
            <p:ph type="body" idx="1"/>
          </p:nvPr>
        </p:nvSpPr>
        <p:spPr>
          <a:xfrm>
            <a:off x="457200" y="1268413"/>
            <a:ext cx="8229600" cy="5184775"/>
          </a:xfrm>
        </p:spPr>
        <p:txBody>
          <a:bodyPr/>
          <a:lstStyle/>
          <a:p>
            <a:pPr marL="609600" indent="-609600" algn="just">
              <a:lnSpc>
                <a:spcPct val="80000"/>
              </a:lnSpc>
              <a:buFont typeface="Wingdings" pitchFamily="2" charset="2"/>
              <a:buNone/>
            </a:pPr>
            <a:r>
              <a:rPr lang="es-MX" sz="2000" b="1" dirty="0"/>
              <a:t>	Muestra las combinaciones de tipos de interés y niveles de producción con los que el gasto planeado es igual a la renta.</a:t>
            </a:r>
          </a:p>
          <a:p>
            <a:pPr marL="609600" indent="-609600" algn="just">
              <a:lnSpc>
                <a:spcPct val="80000"/>
              </a:lnSpc>
              <a:buFont typeface="Wingdings" pitchFamily="2" charset="2"/>
              <a:buNone/>
            </a:pPr>
            <a:endParaRPr lang="es-MX" sz="2000" b="1" dirty="0"/>
          </a:p>
          <a:p>
            <a:pPr marL="609600" indent="-609600" algn="just">
              <a:lnSpc>
                <a:spcPct val="80000"/>
              </a:lnSpc>
              <a:buFont typeface="Wingdings" pitchFamily="2" charset="2"/>
              <a:buNone/>
            </a:pPr>
            <a:r>
              <a:rPr lang="es-MX" sz="2000" b="1" dirty="0"/>
              <a:t>Para obtener la curva:</a:t>
            </a:r>
          </a:p>
          <a:p>
            <a:pPr marL="609600" indent="-609600" algn="just">
              <a:lnSpc>
                <a:spcPct val="80000"/>
              </a:lnSpc>
              <a:buFont typeface="Wingdings" pitchFamily="2" charset="2"/>
              <a:buNone/>
            </a:pPr>
            <a:r>
              <a:rPr lang="es-MX" sz="2000" b="1" dirty="0"/>
              <a:t>1. Consideremos la demanda agregada (da) como la suma del gasto en consumo (c), realizado por los hogares; el gasto en inversión (i), efectuado por las empresas y el gasto público (g), realizado por el gobierno.</a:t>
            </a:r>
          </a:p>
          <a:p>
            <a:pPr marL="609600" indent="-609600" algn="just">
              <a:lnSpc>
                <a:spcPct val="80000"/>
              </a:lnSpc>
              <a:buFont typeface="Wingdings" pitchFamily="2" charset="2"/>
              <a:buNone/>
            </a:pPr>
            <a:r>
              <a:rPr lang="es-MX" sz="2000" b="1" dirty="0"/>
              <a:t>				da = c + i + g</a:t>
            </a:r>
          </a:p>
          <a:p>
            <a:pPr marL="609600" indent="-609600" algn="just">
              <a:lnSpc>
                <a:spcPct val="80000"/>
              </a:lnSpc>
              <a:buFont typeface="Wingdings" pitchFamily="2" charset="2"/>
              <a:buNone/>
            </a:pPr>
            <a:r>
              <a:rPr lang="es-MX" sz="2000" b="1" dirty="0"/>
              <a:t>2. Se postula que el consumo es una función creciente del ingreso disponible (y), menos los impuestos totales sobre la renta (t):</a:t>
            </a:r>
          </a:p>
          <a:p>
            <a:pPr marL="609600" indent="-609600" algn="just">
              <a:lnSpc>
                <a:spcPct val="80000"/>
              </a:lnSpc>
              <a:buFont typeface="Wingdings" pitchFamily="2" charset="2"/>
              <a:buNone/>
            </a:pPr>
            <a:endParaRPr lang="es-MX" sz="2000" b="1" dirty="0"/>
          </a:p>
          <a:p>
            <a:pPr marL="609600" indent="-609600" algn="just">
              <a:lnSpc>
                <a:spcPct val="80000"/>
              </a:lnSpc>
              <a:buFont typeface="Wingdings" pitchFamily="2" charset="2"/>
              <a:buNone/>
            </a:pPr>
            <a:r>
              <a:rPr lang="es-MX" sz="2000" b="1" dirty="0"/>
              <a:t>		c = </a:t>
            </a:r>
            <a:r>
              <a:rPr lang="es-MX" sz="2000" b="1" dirty="0" err="1"/>
              <a:t>c</a:t>
            </a:r>
            <a:r>
              <a:rPr lang="es-MX" sz="2000" b="1" baseline="-25000" dirty="0" err="1"/>
              <a:t>o</a:t>
            </a:r>
            <a:r>
              <a:rPr lang="es-MX" sz="2000" b="1" dirty="0"/>
              <a:t> + c</a:t>
            </a:r>
            <a:r>
              <a:rPr lang="es-MX" sz="2000" b="1" baseline="-25000" dirty="0"/>
              <a:t>1</a:t>
            </a:r>
            <a:r>
              <a:rPr lang="es-MX" sz="2000" b="1" dirty="0"/>
              <a:t> (y – t) 	        ;      </a:t>
            </a:r>
            <a:r>
              <a:rPr lang="es-MX" sz="2000" b="1" dirty="0" err="1"/>
              <a:t>c</a:t>
            </a:r>
            <a:r>
              <a:rPr lang="es-MX" sz="2000" b="1" baseline="-25000" dirty="0" err="1"/>
              <a:t>o</a:t>
            </a:r>
            <a:r>
              <a:rPr lang="es-MX" sz="2000" b="1" baseline="-25000" dirty="0"/>
              <a:t> </a:t>
            </a:r>
            <a:r>
              <a:rPr lang="es-MX" sz="2000" b="1" dirty="0"/>
              <a:t>&gt; 0    y    0  &lt;  c</a:t>
            </a:r>
            <a:r>
              <a:rPr lang="es-MX" sz="2000" b="1" baseline="-25000" dirty="0"/>
              <a:t>1</a:t>
            </a:r>
            <a:r>
              <a:rPr lang="es-MX" sz="2000" b="1" dirty="0"/>
              <a:t>  &lt; 1</a:t>
            </a:r>
          </a:p>
          <a:p>
            <a:pPr marL="609600" indent="-609600" algn="just">
              <a:lnSpc>
                <a:spcPct val="80000"/>
              </a:lnSpc>
              <a:buFont typeface="Wingdings" pitchFamily="2" charset="2"/>
              <a:buNone/>
            </a:pPr>
            <a:endParaRPr lang="es-MX" sz="2000" b="1" dirty="0"/>
          </a:p>
          <a:p>
            <a:pPr marL="609600" indent="-609600" algn="just">
              <a:lnSpc>
                <a:spcPct val="80000"/>
              </a:lnSpc>
              <a:buFont typeface="Wingdings" pitchFamily="2" charset="2"/>
              <a:buNone/>
            </a:pPr>
            <a:r>
              <a:rPr lang="es-MX" sz="2000" b="1" dirty="0"/>
              <a:t>		</a:t>
            </a:r>
          </a:p>
          <a:p>
            <a:pPr marL="609600" indent="-609600" algn="just">
              <a:lnSpc>
                <a:spcPct val="80000"/>
              </a:lnSpc>
              <a:buFont typeface="Wingdings" pitchFamily="2" charset="2"/>
              <a:buNone/>
            </a:pPr>
            <a:r>
              <a:rPr lang="es-MX" sz="2000" b="1" dirty="0"/>
              <a:t>		 c = </a:t>
            </a:r>
            <a:r>
              <a:rPr lang="es-MX" sz="2000" b="1" dirty="0" err="1"/>
              <a:t>c</a:t>
            </a:r>
            <a:r>
              <a:rPr lang="es-MX" sz="2000" b="1" baseline="-25000" dirty="0" err="1"/>
              <a:t>o</a:t>
            </a:r>
            <a:r>
              <a:rPr lang="es-MX" sz="2000" b="1" dirty="0"/>
              <a:t> + c</a:t>
            </a:r>
            <a:r>
              <a:rPr lang="es-MX" sz="2000" b="1" baseline="-25000" dirty="0"/>
              <a:t>1</a:t>
            </a:r>
            <a:r>
              <a:rPr lang="es-MX" sz="2000" b="1" dirty="0"/>
              <a:t> (1 – </a:t>
            </a:r>
            <a:r>
              <a:rPr lang="es-MX" sz="2000" b="1" dirty="0">
                <a:latin typeface="Symbol" pitchFamily="18" charset="2"/>
              </a:rPr>
              <a:t>t</a:t>
            </a:r>
            <a:r>
              <a:rPr lang="es-MX" sz="2000" b="1" dirty="0"/>
              <a:t>)y      ;  		0 &lt; </a:t>
            </a:r>
            <a:r>
              <a:rPr lang="es-MX" sz="2000" b="1" dirty="0">
                <a:latin typeface="Symbol" pitchFamily="18" charset="2"/>
              </a:rPr>
              <a:t>t &lt; 1</a:t>
            </a:r>
            <a:endParaRPr lang="es-MX" sz="2000" b="1" dirty="0"/>
          </a:p>
          <a:p>
            <a:pPr marL="609600" indent="-609600" algn="just">
              <a:lnSpc>
                <a:spcPct val="80000"/>
              </a:lnSpc>
              <a:buFont typeface="Wingdings" pitchFamily="2" charset="2"/>
              <a:buNone/>
            </a:pPr>
            <a:endParaRPr lang="es-ES" sz="2000" b="1"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descr="Rectangle: Click to edit Master text styles&#10;Second level&#10;Third level&#10;Fourth level&#10;Fifth level"/>
          <p:cNvSpPr>
            <a:spLocks noGrp="1" noChangeArrowheads="1"/>
          </p:cNvSpPr>
          <p:nvPr>
            <p:ph type="body" idx="1"/>
          </p:nvPr>
        </p:nvSpPr>
        <p:spPr>
          <a:xfrm>
            <a:off x="457200" y="620713"/>
            <a:ext cx="8229600" cy="5505450"/>
          </a:xfrm>
        </p:spPr>
        <p:txBody>
          <a:bodyPr/>
          <a:lstStyle/>
          <a:p>
            <a:pPr algn="just">
              <a:lnSpc>
                <a:spcPct val="80000"/>
              </a:lnSpc>
              <a:buFont typeface="Wingdings" pitchFamily="2" charset="2"/>
              <a:buNone/>
            </a:pPr>
            <a:r>
              <a:rPr lang="es-MX" sz="2000" b="1" dirty="0"/>
              <a:t> </a:t>
            </a:r>
          </a:p>
          <a:p>
            <a:pPr algn="just">
              <a:lnSpc>
                <a:spcPct val="80000"/>
              </a:lnSpc>
              <a:buFont typeface="Wingdings" pitchFamily="2" charset="2"/>
              <a:buNone/>
            </a:pPr>
            <a:endParaRPr lang="es-MX" sz="2000" b="1" dirty="0"/>
          </a:p>
          <a:p>
            <a:pPr algn="just">
              <a:lnSpc>
                <a:spcPct val="80000"/>
              </a:lnSpc>
              <a:buFont typeface="Wingdings" pitchFamily="2" charset="2"/>
              <a:buNone/>
            </a:pPr>
            <a:r>
              <a:rPr lang="es-MX" sz="2000" b="1" dirty="0"/>
              <a:t>3. La inversión (i), se supone que es una función decreciente de la tasa de </a:t>
            </a:r>
            <a:r>
              <a:rPr lang="es-MX" sz="2000" b="1" dirty="0" smtClean="0"/>
              <a:t>interés </a:t>
            </a:r>
            <a:r>
              <a:rPr lang="es-MX" sz="2000" b="1" dirty="0"/>
              <a:t>(r):</a:t>
            </a:r>
          </a:p>
          <a:p>
            <a:pPr algn="just">
              <a:lnSpc>
                <a:spcPct val="80000"/>
              </a:lnSpc>
              <a:buFont typeface="Wingdings" pitchFamily="2" charset="2"/>
              <a:buNone/>
            </a:pPr>
            <a:r>
              <a:rPr lang="es-MX" sz="2000" b="1" dirty="0"/>
              <a:t>			I = I</a:t>
            </a:r>
            <a:r>
              <a:rPr lang="es-MX" sz="2000" b="1" baseline="-25000" dirty="0"/>
              <a:t>o</a:t>
            </a:r>
            <a:r>
              <a:rPr lang="es-MX" sz="2000" b="1" dirty="0"/>
              <a:t> – </a:t>
            </a:r>
            <a:r>
              <a:rPr lang="es-MX" sz="2000" b="1" dirty="0" err="1"/>
              <a:t>b</a:t>
            </a:r>
            <a:r>
              <a:rPr lang="es-MX" sz="2000" b="1" i="1" dirty="0" err="1"/>
              <a:t>r</a:t>
            </a:r>
            <a:r>
              <a:rPr lang="es-MX" sz="2000" b="1" i="1" dirty="0"/>
              <a:t>       ;     </a:t>
            </a:r>
            <a:r>
              <a:rPr lang="es-MX" sz="2000" b="1" dirty="0"/>
              <a:t>  b &gt; 0</a:t>
            </a:r>
          </a:p>
          <a:p>
            <a:pPr algn="just">
              <a:lnSpc>
                <a:spcPct val="80000"/>
              </a:lnSpc>
              <a:buFont typeface="Wingdings" pitchFamily="2" charset="2"/>
              <a:buNone/>
            </a:pPr>
            <a:endParaRPr lang="es-MX" sz="2000" b="1" dirty="0"/>
          </a:p>
          <a:p>
            <a:pPr algn="just">
              <a:lnSpc>
                <a:spcPct val="80000"/>
              </a:lnSpc>
              <a:buFont typeface="Wingdings" pitchFamily="2" charset="2"/>
              <a:buNone/>
            </a:pPr>
            <a:endParaRPr lang="es-MX" sz="2000" b="1" dirty="0"/>
          </a:p>
          <a:p>
            <a:pPr algn="just">
              <a:lnSpc>
                <a:spcPct val="80000"/>
              </a:lnSpc>
              <a:buFont typeface="Wingdings" pitchFamily="2" charset="2"/>
              <a:buNone/>
            </a:pPr>
            <a:r>
              <a:rPr lang="es-MX" sz="2000" b="1" dirty="0"/>
              <a:t>4. El nivel del gasto público (g), al ser un instrumento de política fiscal se considera determinado autónomamente respecto de las variables del sistema:</a:t>
            </a:r>
          </a:p>
          <a:p>
            <a:pPr algn="just">
              <a:lnSpc>
                <a:spcPct val="80000"/>
              </a:lnSpc>
              <a:buFont typeface="Wingdings" pitchFamily="2" charset="2"/>
              <a:buNone/>
            </a:pPr>
            <a:r>
              <a:rPr lang="es-MX" sz="2000" b="1" dirty="0"/>
              <a:t>				g = g</a:t>
            </a:r>
            <a:r>
              <a:rPr lang="es-MX" sz="2000" b="1" baseline="-25000" dirty="0"/>
              <a:t>0</a:t>
            </a:r>
          </a:p>
          <a:p>
            <a:pPr algn="just">
              <a:lnSpc>
                <a:spcPct val="80000"/>
              </a:lnSpc>
              <a:buFont typeface="Wingdings" pitchFamily="2" charset="2"/>
              <a:buNone/>
            </a:pPr>
            <a:endParaRPr lang="es-MX" sz="2000" b="1" baseline="-25000" dirty="0"/>
          </a:p>
          <a:p>
            <a:pPr algn="just">
              <a:lnSpc>
                <a:spcPct val="80000"/>
              </a:lnSpc>
              <a:buFont typeface="Wingdings" pitchFamily="2" charset="2"/>
              <a:buNone/>
            </a:pPr>
            <a:endParaRPr lang="es-MX" sz="2000" b="1" baseline="-25000" dirty="0"/>
          </a:p>
          <a:p>
            <a:pPr algn="just">
              <a:lnSpc>
                <a:spcPct val="80000"/>
              </a:lnSpc>
              <a:buFont typeface="Wingdings" pitchFamily="2" charset="2"/>
              <a:buNone/>
            </a:pPr>
            <a:r>
              <a:rPr lang="es-MX" sz="2000" b="1" dirty="0"/>
              <a:t>Además,</a:t>
            </a:r>
          </a:p>
          <a:p>
            <a:pPr algn="just">
              <a:lnSpc>
                <a:spcPct val="80000"/>
              </a:lnSpc>
              <a:buFont typeface="Wingdings" pitchFamily="2" charset="2"/>
              <a:buNone/>
            </a:pPr>
            <a:r>
              <a:rPr lang="es-MX" sz="2000" b="1" dirty="0"/>
              <a:t>	Sabemos que la condición de equilibrio en el mercado de bienes establece que la cantidad producida debe ser igual a la cantidad demandada:</a:t>
            </a:r>
          </a:p>
          <a:p>
            <a:pPr algn="just">
              <a:lnSpc>
                <a:spcPct val="80000"/>
              </a:lnSpc>
              <a:buFont typeface="Wingdings" pitchFamily="2" charset="2"/>
              <a:buNone/>
            </a:pPr>
            <a:r>
              <a:rPr lang="es-MX" sz="2000" b="1" dirty="0"/>
              <a:t>				</a:t>
            </a:r>
          </a:p>
          <a:p>
            <a:pPr algn="just">
              <a:lnSpc>
                <a:spcPct val="80000"/>
              </a:lnSpc>
              <a:buFont typeface="Wingdings" pitchFamily="2" charset="2"/>
              <a:buNone/>
            </a:pPr>
            <a:r>
              <a:rPr lang="es-MX" sz="2000" b="1" dirty="0"/>
              <a:t>				y = da</a:t>
            </a:r>
          </a:p>
          <a:p>
            <a:pPr algn="just">
              <a:lnSpc>
                <a:spcPct val="80000"/>
              </a:lnSpc>
              <a:buFont typeface="Wingdings" pitchFamily="2" charset="2"/>
              <a:buNone/>
            </a:pPr>
            <a:endParaRPr lang="es-ES" sz="2000" b="1" dirty="0"/>
          </a:p>
          <a:p>
            <a:pPr algn="just">
              <a:lnSpc>
                <a:spcPct val="80000"/>
              </a:lnSpc>
            </a:pPr>
            <a:endParaRPr lang="es-ES" sz="2000" b="1"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descr="Rectangle: Click to edit Master text styles&#10;Second level&#10;Third level&#10;Fourth level&#10;Fifth level"/>
          <p:cNvSpPr>
            <a:spLocks noGrp="1" noChangeArrowheads="1"/>
          </p:cNvSpPr>
          <p:nvPr>
            <p:ph type="body" idx="1"/>
          </p:nvPr>
        </p:nvSpPr>
        <p:spPr>
          <a:xfrm>
            <a:off x="468313" y="1196975"/>
            <a:ext cx="8229600" cy="4114800"/>
          </a:xfrm>
        </p:spPr>
        <p:txBody>
          <a:bodyPr/>
          <a:lstStyle/>
          <a:p>
            <a:pPr algn="just">
              <a:lnSpc>
                <a:spcPct val="90000"/>
              </a:lnSpc>
              <a:buFont typeface="Wingdings" pitchFamily="2" charset="2"/>
              <a:buNone/>
            </a:pPr>
            <a:r>
              <a:rPr lang="es-MX" sz="2000" b="1" dirty="0"/>
              <a:t>Remplazando en esta los componentes de la Demanda Agregada y luego de unas sencillas manipulaciones algebraicas se arriba a:</a:t>
            </a:r>
          </a:p>
          <a:p>
            <a:pPr algn="just">
              <a:lnSpc>
                <a:spcPct val="90000"/>
              </a:lnSpc>
              <a:buFont typeface="Wingdings" pitchFamily="2" charset="2"/>
              <a:buNone/>
            </a:pPr>
            <a:r>
              <a:rPr lang="es-MX" sz="2000" b="1" dirty="0"/>
              <a:t> </a:t>
            </a:r>
          </a:p>
          <a:p>
            <a:pPr algn="just">
              <a:lnSpc>
                <a:spcPct val="90000"/>
              </a:lnSpc>
              <a:buFont typeface="Wingdings" pitchFamily="2" charset="2"/>
              <a:buNone/>
            </a:pPr>
            <a:endParaRPr lang="es-MX" sz="2000" b="1" dirty="0"/>
          </a:p>
          <a:p>
            <a:pPr algn="just">
              <a:lnSpc>
                <a:spcPct val="90000"/>
              </a:lnSpc>
              <a:buFont typeface="Wingdings" pitchFamily="2" charset="2"/>
              <a:buNone/>
            </a:pPr>
            <a:r>
              <a:rPr lang="es-MX" sz="2000" b="1" dirty="0"/>
              <a:t>	y = 1 / [1-c</a:t>
            </a:r>
            <a:r>
              <a:rPr lang="es-MX" sz="2000" b="1" baseline="-25000" dirty="0"/>
              <a:t>1</a:t>
            </a:r>
            <a:r>
              <a:rPr lang="es-MX" sz="2000" b="1" dirty="0"/>
              <a:t> (1 – t)]  [(c</a:t>
            </a:r>
            <a:r>
              <a:rPr lang="es-MX" sz="2000" b="1" baseline="-25000" dirty="0"/>
              <a:t>0</a:t>
            </a:r>
            <a:r>
              <a:rPr lang="es-MX" sz="2000" b="1" dirty="0"/>
              <a:t> + i</a:t>
            </a:r>
            <a:r>
              <a:rPr lang="es-MX" sz="2000" b="1" baseline="-25000" dirty="0"/>
              <a:t>0</a:t>
            </a:r>
            <a:r>
              <a:rPr lang="es-MX" sz="2000" b="1" dirty="0"/>
              <a:t> + g</a:t>
            </a:r>
            <a:r>
              <a:rPr lang="es-MX" sz="2000" b="1" baseline="-25000" dirty="0"/>
              <a:t>0</a:t>
            </a:r>
            <a:r>
              <a:rPr lang="es-MX" sz="2000" b="1" dirty="0"/>
              <a:t>) – b r] ………  (curva IS)</a:t>
            </a:r>
          </a:p>
          <a:p>
            <a:pPr algn="just">
              <a:lnSpc>
                <a:spcPct val="90000"/>
              </a:lnSpc>
              <a:buFont typeface="Wingdings" pitchFamily="2" charset="2"/>
              <a:buNone/>
            </a:pPr>
            <a:r>
              <a:rPr lang="es-MX" sz="2000" b="1" dirty="0"/>
              <a:t>ó</a:t>
            </a:r>
          </a:p>
          <a:p>
            <a:pPr algn="just">
              <a:lnSpc>
                <a:spcPct val="90000"/>
              </a:lnSpc>
              <a:buFont typeface="Wingdings" pitchFamily="2" charset="2"/>
              <a:buNone/>
            </a:pPr>
            <a:endParaRPr lang="es-MX" sz="2000" b="1" dirty="0"/>
          </a:p>
          <a:p>
            <a:pPr algn="just">
              <a:lnSpc>
                <a:spcPct val="90000"/>
              </a:lnSpc>
              <a:buFont typeface="Wingdings" pitchFamily="2" charset="2"/>
              <a:buNone/>
            </a:pPr>
            <a:r>
              <a:rPr lang="es-MX" sz="2000" b="1" dirty="0"/>
              <a:t>		y = </a:t>
            </a:r>
            <a:r>
              <a:rPr lang="es-MX" sz="2000" b="1" dirty="0">
                <a:latin typeface="Symbol" pitchFamily="18" charset="2"/>
              </a:rPr>
              <a:t>a</a:t>
            </a:r>
            <a:r>
              <a:rPr lang="es-MX" sz="2000" b="1" dirty="0"/>
              <a:t> (d</a:t>
            </a:r>
            <a:r>
              <a:rPr lang="es-MX" sz="2000" b="1" baseline="-25000" dirty="0"/>
              <a:t>0</a:t>
            </a:r>
            <a:r>
              <a:rPr lang="es-MX" sz="2000" b="1" dirty="0"/>
              <a:t> – </a:t>
            </a:r>
            <a:r>
              <a:rPr lang="es-MX" sz="2000" b="1" dirty="0" err="1"/>
              <a:t>br</a:t>
            </a:r>
            <a:r>
              <a:rPr lang="es-MX" sz="2000" b="1" dirty="0"/>
              <a:t>)	donde 	 </a:t>
            </a:r>
            <a:r>
              <a:rPr lang="es-MX" sz="2000" b="1" dirty="0">
                <a:latin typeface="Symbol" pitchFamily="18" charset="2"/>
              </a:rPr>
              <a:t>a</a:t>
            </a:r>
            <a:r>
              <a:rPr lang="es-MX" sz="2000" b="1" dirty="0"/>
              <a:t>  = 1 / [1-c</a:t>
            </a:r>
            <a:r>
              <a:rPr lang="es-MX" sz="2000" b="1" baseline="-25000" dirty="0"/>
              <a:t>1</a:t>
            </a:r>
            <a:r>
              <a:rPr lang="es-MX" sz="2000" b="1" dirty="0"/>
              <a:t> (1 – t)]</a:t>
            </a:r>
          </a:p>
          <a:p>
            <a:pPr algn="just">
              <a:lnSpc>
                <a:spcPct val="90000"/>
              </a:lnSpc>
              <a:buFont typeface="Wingdings" pitchFamily="2" charset="2"/>
              <a:buNone/>
            </a:pPr>
            <a:endParaRPr lang="es-MX" sz="2000" b="1" dirty="0"/>
          </a:p>
          <a:p>
            <a:pPr algn="just">
              <a:lnSpc>
                <a:spcPct val="90000"/>
              </a:lnSpc>
              <a:buFont typeface="Wingdings" pitchFamily="2" charset="2"/>
              <a:buNone/>
            </a:pPr>
            <a:endParaRPr lang="es-MX" sz="2000" b="1" dirty="0"/>
          </a:p>
          <a:p>
            <a:pPr algn="just">
              <a:lnSpc>
                <a:spcPct val="90000"/>
              </a:lnSpc>
              <a:buFont typeface="Wingdings" pitchFamily="2" charset="2"/>
              <a:buNone/>
            </a:pPr>
            <a:r>
              <a:rPr lang="es-MX" sz="2000" b="1" dirty="0">
                <a:latin typeface="Symbol" pitchFamily="18" charset="2"/>
              </a:rPr>
              <a:t>a</a:t>
            </a:r>
            <a:r>
              <a:rPr lang="es-MX" sz="2000" b="1" dirty="0"/>
              <a:t> es el multiplicador que define la cuantía en la que varía la producción de equilibrio al variar la demanda agregada autónoma (d</a:t>
            </a:r>
            <a:r>
              <a:rPr lang="es-MX" sz="2000" b="1" baseline="-25000" dirty="0"/>
              <a:t>0</a:t>
            </a:r>
            <a:r>
              <a:rPr lang="es-MX" sz="2000" b="1" dirty="0"/>
              <a:t>), en una unidad.</a:t>
            </a:r>
          </a:p>
          <a:p>
            <a:pPr algn="just">
              <a:lnSpc>
                <a:spcPct val="90000"/>
              </a:lnSpc>
              <a:buFont typeface="Wingdings" pitchFamily="2" charset="2"/>
              <a:buNone/>
            </a:pPr>
            <a:endParaRPr lang="es-ES" sz="2000" b="1"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348880"/>
            <a:ext cx="8229600" cy="3782045"/>
          </a:xfrm>
        </p:spPr>
        <p:txBody>
          <a:bodyPr/>
          <a:lstStyle/>
          <a:p>
            <a:pPr marL="0" indent="0" algn="ctr">
              <a:buNone/>
            </a:pPr>
            <a:r>
              <a:rPr lang="es-MX" sz="6000" dirty="0" smtClean="0"/>
              <a:t>Modelos de crecimiento</a:t>
            </a:r>
            <a:endParaRPr lang="es-MX" sz="6000" dirty="0"/>
          </a:p>
        </p:txBody>
      </p:sp>
    </p:spTree>
    <p:extLst>
      <p:ext uri="{BB962C8B-B14F-4D97-AF65-F5344CB8AC3E}">
        <p14:creationId xmlns:p14="http://schemas.microsoft.com/office/powerpoint/2010/main" val="2179634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descr="Rectangle: Click to edit Master text styles&#10;Second level&#10;Third level&#10;Fourth level&#10;Fifth level"/>
          <p:cNvSpPr>
            <a:spLocks noGrp="1" noChangeArrowheads="1"/>
          </p:cNvSpPr>
          <p:nvPr>
            <p:ph type="body" idx="1"/>
          </p:nvPr>
        </p:nvSpPr>
        <p:spPr>
          <a:xfrm>
            <a:off x="457200" y="1125538"/>
            <a:ext cx="8229600" cy="5000625"/>
          </a:xfrm>
        </p:spPr>
        <p:txBody>
          <a:bodyPr/>
          <a:lstStyle/>
          <a:p>
            <a:pPr algn="just">
              <a:lnSpc>
                <a:spcPct val="80000"/>
              </a:lnSpc>
              <a:buFont typeface="Wingdings" pitchFamily="2" charset="2"/>
              <a:buNone/>
            </a:pPr>
            <a:r>
              <a:rPr lang="es-MX" sz="2000" b="1" dirty="0"/>
              <a:t>Sin embargo, tenemos un problema:</a:t>
            </a:r>
          </a:p>
          <a:p>
            <a:pPr algn="just">
              <a:lnSpc>
                <a:spcPct val="80000"/>
              </a:lnSpc>
              <a:buFont typeface="Wingdings" pitchFamily="2" charset="2"/>
              <a:buNone/>
            </a:pPr>
            <a:endParaRPr lang="es-MX" sz="2000" b="1" dirty="0"/>
          </a:p>
          <a:p>
            <a:pPr algn="just">
              <a:lnSpc>
                <a:spcPct val="80000"/>
              </a:lnSpc>
              <a:buFont typeface="Wingdings" pitchFamily="2" charset="2"/>
              <a:buNone/>
            </a:pPr>
            <a:endParaRPr lang="es-MX" sz="2000" b="1" dirty="0"/>
          </a:p>
          <a:p>
            <a:pPr algn="just">
              <a:lnSpc>
                <a:spcPct val="80000"/>
              </a:lnSpc>
              <a:buFont typeface="Wingdings" pitchFamily="2" charset="2"/>
              <a:buNone/>
            </a:pPr>
            <a:r>
              <a:rPr lang="es-MX" sz="2000" b="1" dirty="0"/>
              <a:t>	Para una tasa de interés r hay un solo nivel y de producción compatible con el equilibrio en dicho mercado. Ni r, ni y se conocen; por lo tanto, es necesario asignar un valor arbitrario a una de las variables para obtener el valor de la otra.</a:t>
            </a:r>
          </a:p>
          <a:p>
            <a:pPr algn="just">
              <a:lnSpc>
                <a:spcPct val="80000"/>
              </a:lnSpc>
              <a:buFont typeface="Wingdings" pitchFamily="2" charset="2"/>
              <a:buNone/>
            </a:pPr>
            <a:endParaRPr lang="es-MX" sz="2000" b="1" dirty="0"/>
          </a:p>
          <a:p>
            <a:pPr algn="just">
              <a:lnSpc>
                <a:spcPct val="80000"/>
              </a:lnSpc>
              <a:buFont typeface="Wingdings" pitchFamily="2" charset="2"/>
              <a:buNone/>
            </a:pPr>
            <a:endParaRPr lang="es-MX" sz="2000" b="1" dirty="0"/>
          </a:p>
          <a:p>
            <a:pPr algn="just">
              <a:lnSpc>
                <a:spcPct val="80000"/>
              </a:lnSpc>
              <a:buFont typeface="Wingdings" pitchFamily="2" charset="2"/>
              <a:buNone/>
            </a:pPr>
            <a:r>
              <a:rPr lang="es-MX" sz="2000" b="1" dirty="0"/>
              <a:t>	Técnicamente, esto significa que el sistema se encuentra </a:t>
            </a:r>
            <a:r>
              <a:rPr lang="es-MX" sz="2000" b="1" dirty="0" err="1"/>
              <a:t>subdeterminado</a:t>
            </a:r>
            <a:r>
              <a:rPr lang="es-MX" sz="2000" b="1" dirty="0"/>
              <a:t>; tal aspecto induce la consideración explícita de los mercados de activos, con lo cual se ‘conjura’ dicha </a:t>
            </a:r>
            <a:r>
              <a:rPr lang="es-MX" sz="2000" b="1" dirty="0" err="1"/>
              <a:t>subdeterminación</a:t>
            </a:r>
            <a:r>
              <a:rPr lang="es-MX" sz="2000" b="1" dirty="0"/>
              <a:t>; pero además allana la senda hacia una representación más integral de los hechos estilizados de una economía.</a:t>
            </a:r>
            <a:endParaRPr lang="es-ES" sz="2000" b="1"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836613"/>
            <a:ext cx="8229600" cy="1728787"/>
          </a:xfrm>
        </p:spPr>
        <p:txBody>
          <a:bodyPr/>
          <a:lstStyle/>
          <a:p>
            <a:pPr algn="l"/>
            <a:r>
              <a:rPr lang="es-MX" sz="2000" b="1" dirty="0">
                <a:solidFill>
                  <a:schemeClr val="tx1"/>
                </a:solidFill>
              </a:rPr>
              <a:t>La demanda agregada sigue estando formada por la demanda de consumo, la de inversión, el gasto público en bienes y servicios y las exportaciones </a:t>
            </a:r>
            <a:r>
              <a:rPr lang="es-MX" sz="2000" b="1" dirty="0" smtClean="0">
                <a:solidFill>
                  <a:schemeClr val="tx1"/>
                </a:solidFill>
              </a:rPr>
              <a:t>netas.</a:t>
            </a:r>
            <a:br>
              <a:rPr lang="es-MX" sz="2000" b="1" dirty="0" smtClean="0">
                <a:solidFill>
                  <a:schemeClr val="tx1"/>
                </a:solidFill>
              </a:rPr>
            </a:br>
            <a:r>
              <a:rPr lang="es-MX" sz="2000" b="1" dirty="0">
                <a:solidFill>
                  <a:schemeClr val="tx1"/>
                </a:solidFill>
              </a:rPr>
              <a:t/>
            </a:r>
            <a:br>
              <a:rPr lang="es-MX" sz="2000" b="1" dirty="0">
                <a:solidFill>
                  <a:schemeClr val="tx1"/>
                </a:solidFill>
              </a:rPr>
            </a:br>
            <a:r>
              <a:rPr lang="es-MX" sz="2000" b="1" dirty="0">
                <a:solidFill>
                  <a:schemeClr val="tx1"/>
                </a:solidFill>
              </a:rPr>
              <a:t/>
            </a:r>
            <a:br>
              <a:rPr lang="es-MX" sz="2000" b="1" dirty="0">
                <a:solidFill>
                  <a:schemeClr val="tx1"/>
                </a:solidFill>
              </a:rPr>
            </a:br>
            <a:endParaRPr lang="es-ES" sz="2000" b="1" dirty="0">
              <a:solidFill>
                <a:schemeClr val="tx1"/>
              </a:solidFill>
            </a:endParaRPr>
          </a:p>
        </p:txBody>
      </p:sp>
      <p:pic>
        <p:nvPicPr>
          <p:cNvPr id="8195" name="Picture 3"/>
          <p:cNvPicPr>
            <a:picLocks noGrp="1" noChangeAspect="1" noChangeArrowheads="1"/>
          </p:cNvPicPr>
          <p:nvPr>
            <p:ph type="body" idx="1"/>
          </p:nvPr>
        </p:nvPicPr>
        <p:blipFill>
          <a:blip r:embed="rId2" cstate="print"/>
          <a:srcRect/>
          <a:stretch>
            <a:fillRect/>
          </a:stretch>
        </p:blipFill>
        <p:spPr>
          <a:xfrm>
            <a:off x="1257300" y="2782888"/>
            <a:ext cx="6323013" cy="3236912"/>
          </a:xfrm>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488" name="Object 0"/>
          <p:cNvGraphicFramePr>
            <a:graphicFrameLocks noGrp="1" noChangeAspect="1"/>
          </p:cNvGraphicFramePr>
          <p:nvPr>
            <p:ph idx="1"/>
          </p:nvPr>
        </p:nvGraphicFramePr>
        <p:xfrm>
          <a:off x="684213" y="549275"/>
          <a:ext cx="7632700" cy="5576888"/>
        </p:xfrm>
        <a:graphic>
          <a:graphicData uri="http://schemas.openxmlformats.org/presentationml/2006/ole">
            <mc:AlternateContent xmlns:mc="http://schemas.openxmlformats.org/markup-compatibility/2006">
              <mc:Choice xmlns:v="urn:schemas-microsoft-com:vml" Requires="v">
                <p:oleObj spid="_x0000_s69640" name="Imagen de mapa de bits" r:id="rId3" imgW="8561905" imgH="6485714" progId="PBrush">
                  <p:embed/>
                </p:oleObj>
              </mc:Choice>
              <mc:Fallback>
                <p:oleObj name="Imagen de mapa de bits" r:id="rId3" imgW="8561905" imgH="6485714" progId="PBrush">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549275"/>
                        <a:ext cx="7632700" cy="5576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p:cNvPicPr>
            <a:picLocks noGrp="1" noChangeAspect="1" noChangeArrowheads="1"/>
          </p:cNvPicPr>
          <p:nvPr>
            <p:ph type="body" idx="1"/>
          </p:nvPr>
        </p:nvPicPr>
        <p:blipFill>
          <a:blip r:embed="rId2" cstate="print"/>
          <a:srcRect/>
          <a:stretch>
            <a:fillRect/>
          </a:stretch>
        </p:blipFill>
        <p:spPr>
          <a:xfrm>
            <a:off x="457200" y="476250"/>
            <a:ext cx="8229600" cy="6048375"/>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descr="Rectangle: Click to edit Master text styles&#10;Second level&#10;Third level&#10;Fourth level&#10;Fifth level"/>
          <p:cNvSpPr>
            <a:spLocks noGrp="1" noChangeArrowheads="1"/>
          </p:cNvSpPr>
          <p:nvPr>
            <p:ph type="body" idx="1"/>
          </p:nvPr>
        </p:nvSpPr>
        <p:spPr>
          <a:xfrm>
            <a:off x="457200" y="908050"/>
            <a:ext cx="8229600" cy="5218113"/>
          </a:xfrm>
        </p:spPr>
        <p:txBody>
          <a:bodyPr/>
          <a:lstStyle/>
          <a:p>
            <a:pPr algn="just">
              <a:lnSpc>
                <a:spcPct val="80000"/>
              </a:lnSpc>
              <a:buFont typeface="Wingdings" pitchFamily="2" charset="2"/>
              <a:buNone/>
            </a:pPr>
            <a:r>
              <a:rPr lang="es-MX" sz="2000" b="1" dirty="0"/>
              <a:t>Principales características de la curva IS:</a:t>
            </a:r>
          </a:p>
          <a:p>
            <a:pPr algn="just">
              <a:lnSpc>
                <a:spcPct val="80000"/>
              </a:lnSpc>
              <a:buFont typeface="Wingdings" pitchFamily="2" charset="2"/>
              <a:buNone/>
            </a:pPr>
            <a:endParaRPr lang="es-MX" sz="2000" b="1" dirty="0"/>
          </a:p>
          <a:p>
            <a:pPr algn="just">
              <a:lnSpc>
                <a:spcPct val="80000"/>
              </a:lnSpc>
            </a:pPr>
            <a:r>
              <a:rPr lang="es-MX" sz="2000" b="1" dirty="0"/>
              <a:t>La curva IS es la curva de combinaciones de tipo de interés y nivel de renta con las que el mercado de bienes se encuentra en equilibrio.</a:t>
            </a:r>
          </a:p>
          <a:p>
            <a:pPr algn="just">
              <a:lnSpc>
                <a:spcPct val="80000"/>
              </a:lnSpc>
              <a:buFont typeface="Wingdings" pitchFamily="2" charset="2"/>
              <a:buNone/>
            </a:pPr>
            <a:endParaRPr lang="es-MX" sz="2000" b="1" dirty="0"/>
          </a:p>
          <a:p>
            <a:pPr algn="just">
              <a:lnSpc>
                <a:spcPct val="80000"/>
              </a:lnSpc>
            </a:pPr>
            <a:r>
              <a:rPr lang="es-MX" sz="2000" b="1" dirty="0"/>
              <a:t>Tiene pendiente negativa porque una subida del tipo de interés reduce el gasto de inversión planeado y, por lo tanto, la demanda agregada, reduciendo así el nivel de renta de equilibrio.</a:t>
            </a:r>
          </a:p>
          <a:p>
            <a:pPr algn="just">
              <a:lnSpc>
                <a:spcPct val="80000"/>
              </a:lnSpc>
              <a:buFont typeface="Wingdings" pitchFamily="2" charset="2"/>
              <a:buNone/>
            </a:pPr>
            <a:endParaRPr lang="es-MX" sz="2000" b="1" dirty="0"/>
          </a:p>
          <a:p>
            <a:pPr algn="just">
              <a:lnSpc>
                <a:spcPct val="80000"/>
              </a:lnSpc>
            </a:pPr>
            <a:r>
              <a:rPr lang="es-MX" sz="2000" b="1" dirty="0"/>
              <a:t>Cuanto menor es el multiplicador y menos sensible es el gasto de inversión a las variaciones del tipo de interés, más inclinada es la curva IS.</a:t>
            </a:r>
          </a:p>
          <a:p>
            <a:pPr algn="just">
              <a:lnSpc>
                <a:spcPct val="80000"/>
              </a:lnSpc>
              <a:buFont typeface="Wingdings" pitchFamily="2" charset="2"/>
              <a:buNone/>
            </a:pPr>
            <a:endParaRPr lang="es-MX" sz="2000" b="1"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304800"/>
            <a:ext cx="7772400" cy="866775"/>
          </a:xfrm>
        </p:spPr>
        <p:txBody>
          <a:bodyPr/>
          <a:lstStyle/>
          <a:p>
            <a:r>
              <a:rPr lang="es-MX" b="1" dirty="0">
                <a:solidFill>
                  <a:schemeClr val="tx1"/>
                </a:solidFill>
              </a:rPr>
              <a:t>La curva LM</a:t>
            </a:r>
            <a:endParaRPr lang="es-ES" b="1" dirty="0">
              <a:solidFill>
                <a:schemeClr val="tx1"/>
              </a:solidFill>
            </a:endParaRPr>
          </a:p>
        </p:txBody>
      </p:sp>
      <p:sp>
        <p:nvSpPr>
          <p:cNvPr id="14339" name="Rectangle 3" descr="Rectangle: Click to edit Master text styles&#10;Second level&#10;Third level&#10;Fourth level&#10;Fifth level"/>
          <p:cNvSpPr>
            <a:spLocks noGrp="1" noChangeArrowheads="1"/>
          </p:cNvSpPr>
          <p:nvPr>
            <p:ph type="body" idx="1"/>
          </p:nvPr>
        </p:nvSpPr>
        <p:spPr>
          <a:xfrm>
            <a:off x="457200" y="1268413"/>
            <a:ext cx="8229600" cy="5040312"/>
          </a:xfrm>
        </p:spPr>
        <p:txBody>
          <a:bodyPr/>
          <a:lstStyle/>
          <a:p>
            <a:pPr algn="just">
              <a:lnSpc>
                <a:spcPct val="80000"/>
              </a:lnSpc>
              <a:buFont typeface="Wingdings" pitchFamily="2" charset="2"/>
              <a:buNone/>
            </a:pPr>
            <a:r>
              <a:rPr lang="es-MX" sz="2000" b="1" dirty="0"/>
              <a:t>	Muestra las combinaciones de tipos de interés y niveles de producción con los que la demanda de dinero es igual a la oferta de dinero.</a:t>
            </a:r>
          </a:p>
          <a:p>
            <a:pPr algn="just">
              <a:lnSpc>
                <a:spcPct val="80000"/>
              </a:lnSpc>
              <a:buFont typeface="Wingdings" pitchFamily="2" charset="2"/>
              <a:buNone/>
            </a:pPr>
            <a:endParaRPr lang="es-MX" sz="2000" b="1" dirty="0"/>
          </a:p>
          <a:p>
            <a:pPr algn="just">
              <a:lnSpc>
                <a:spcPct val="80000"/>
              </a:lnSpc>
              <a:buFont typeface="Wingdings" pitchFamily="2" charset="2"/>
              <a:buNone/>
            </a:pPr>
            <a:r>
              <a:rPr lang="es-MX" sz="2000" b="1" dirty="0"/>
              <a:t>	Mercado de activos – aquellos en los que se intercambia dinero, bonos, acciones, viviendas y otros activos. </a:t>
            </a:r>
          </a:p>
          <a:p>
            <a:pPr algn="just">
              <a:lnSpc>
                <a:spcPct val="80000"/>
              </a:lnSpc>
              <a:buFont typeface="Wingdings" pitchFamily="2" charset="2"/>
              <a:buNone/>
            </a:pPr>
            <a:endParaRPr lang="es-MX" sz="2000" b="1" dirty="0"/>
          </a:p>
          <a:p>
            <a:pPr algn="just">
              <a:lnSpc>
                <a:spcPct val="80000"/>
              </a:lnSpc>
              <a:buFont typeface="Wingdings" pitchFamily="2" charset="2"/>
              <a:buNone/>
            </a:pPr>
            <a:r>
              <a:rPr lang="es-MX" sz="2000" b="1" dirty="0"/>
              <a:t>	Definimos la demanda de dinero como:</a:t>
            </a:r>
          </a:p>
          <a:p>
            <a:pPr algn="just">
              <a:lnSpc>
                <a:spcPct val="80000"/>
              </a:lnSpc>
              <a:buFont typeface="Wingdings" pitchFamily="2" charset="2"/>
              <a:buNone/>
            </a:pPr>
            <a:endParaRPr lang="es-MX" sz="2000" b="1" dirty="0"/>
          </a:p>
          <a:p>
            <a:pPr algn="just">
              <a:lnSpc>
                <a:spcPct val="80000"/>
              </a:lnSpc>
              <a:buFont typeface="Wingdings" pitchFamily="2" charset="2"/>
              <a:buNone/>
            </a:pPr>
            <a:r>
              <a:rPr lang="es-MX" sz="2000" b="1" dirty="0"/>
              <a:t>		M</a:t>
            </a:r>
            <a:r>
              <a:rPr lang="es-MX" sz="2000" b="1" baseline="30000" dirty="0"/>
              <a:t>d</a:t>
            </a:r>
            <a:r>
              <a:rPr lang="es-MX" sz="2000" b="1" dirty="0"/>
              <a:t> / P</a:t>
            </a:r>
            <a:r>
              <a:rPr lang="es-MX" sz="2000" b="1" baseline="-25000" dirty="0"/>
              <a:t>0</a:t>
            </a:r>
            <a:r>
              <a:rPr lang="es-MX" sz="2000" b="1" dirty="0"/>
              <a:t> = </a:t>
            </a:r>
            <a:r>
              <a:rPr lang="es-MX" sz="2000" b="1" dirty="0" err="1"/>
              <a:t>ky</a:t>
            </a:r>
            <a:r>
              <a:rPr lang="es-MX" sz="2000" b="1" dirty="0"/>
              <a:t> – </a:t>
            </a:r>
            <a:r>
              <a:rPr lang="es-MX" sz="2000" b="1" dirty="0" err="1"/>
              <a:t>hr</a:t>
            </a:r>
            <a:r>
              <a:rPr lang="es-MX" sz="2000" b="1" dirty="0"/>
              <a:t>  ;	k </a:t>
            </a:r>
            <a:r>
              <a:rPr lang="es-MX" sz="2000" b="1" dirty="0">
                <a:cs typeface="Times New Roman" charset="0"/>
              </a:rPr>
              <a:t>≥ 0   ;    h ≥ 0</a:t>
            </a:r>
          </a:p>
          <a:p>
            <a:pPr algn="just">
              <a:lnSpc>
                <a:spcPct val="80000"/>
              </a:lnSpc>
              <a:buFont typeface="Wingdings" pitchFamily="2" charset="2"/>
              <a:buNone/>
            </a:pPr>
            <a:endParaRPr lang="es-MX" sz="2000" b="1" dirty="0">
              <a:cs typeface="Times New Roman" charset="0"/>
            </a:endParaRPr>
          </a:p>
          <a:p>
            <a:pPr algn="just">
              <a:lnSpc>
                <a:spcPct val="80000"/>
              </a:lnSpc>
              <a:buFont typeface="Wingdings" pitchFamily="2" charset="2"/>
              <a:buNone/>
            </a:pPr>
            <a:r>
              <a:rPr lang="es-MX" sz="2000" b="1" dirty="0">
                <a:cs typeface="Times New Roman" charset="0"/>
              </a:rPr>
              <a:t>	Por el lado de la oferta de dinero, se supone que ésta se encuentra controlada enteramente por las autoridades monetarias, y puede ser considerada como autónoma.</a:t>
            </a:r>
          </a:p>
          <a:p>
            <a:pPr algn="just">
              <a:lnSpc>
                <a:spcPct val="80000"/>
              </a:lnSpc>
              <a:buFont typeface="Wingdings" pitchFamily="2" charset="2"/>
              <a:buNone/>
            </a:pPr>
            <a:r>
              <a:rPr lang="es-MX" sz="2000" b="1" dirty="0">
                <a:cs typeface="Times New Roman" charset="0"/>
              </a:rPr>
              <a:t>				</a:t>
            </a:r>
          </a:p>
          <a:p>
            <a:pPr algn="just">
              <a:lnSpc>
                <a:spcPct val="80000"/>
              </a:lnSpc>
              <a:buFont typeface="Wingdings" pitchFamily="2" charset="2"/>
              <a:buNone/>
            </a:pPr>
            <a:r>
              <a:rPr lang="es-MX" sz="2000" b="1" dirty="0">
                <a:cs typeface="Times New Roman" charset="0"/>
              </a:rPr>
              <a:t>					M</a:t>
            </a:r>
            <a:r>
              <a:rPr lang="es-MX" sz="2000" b="1" baseline="30000" dirty="0">
                <a:cs typeface="Times New Roman" charset="0"/>
              </a:rPr>
              <a:t>s</a:t>
            </a:r>
            <a:r>
              <a:rPr lang="es-MX" sz="2000" b="1" dirty="0">
                <a:cs typeface="Times New Roman" charset="0"/>
              </a:rPr>
              <a:t> = M</a:t>
            </a:r>
            <a:r>
              <a:rPr lang="es-MX" sz="2000" b="1" baseline="30000" dirty="0">
                <a:cs typeface="Times New Roman" charset="0"/>
              </a:rPr>
              <a:t>s</a:t>
            </a:r>
            <a:r>
              <a:rPr lang="es-MX" sz="2000" b="1" baseline="-25000" dirty="0">
                <a:cs typeface="Times New Roman" charset="0"/>
              </a:rPr>
              <a:t>0</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descr="Rectangle: Click to edit Master text styles&#10;Second level&#10;Third level&#10;Fourth level&#10;Fifth level"/>
          <p:cNvSpPr>
            <a:spLocks noGrp="1" noChangeArrowheads="1"/>
          </p:cNvSpPr>
          <p:nvPr>
            <p:ph type="body" idx="1"/>
          </p:nvPr>
        </p:nvSpPr>
        <p:spPr>
          <a:xfrm>
            <a:off x="457200" y="549275"/>
            <a:ext cx="8229600" cy="5581650"/>
          </a:xfrm>
        </p:spPr>
        <p:txBody>
          <a:bodyPr/>
          <a:lstStyle/>
          <a:p>
            <a:pPr algn="just">
              <a:lnSpc>
                <a:spcPct val="80000"/>
              </a:lnSpc>
              <a:buFont typeface="Wingdings" pitchFamily="2" charset="2"/>
              <a:buNone/>
            </a:pPr>
            <a:r>
              <a:rPr lang="es-MX" sz="2000" b="1" dirty="0"/>
              <a:t>	</a:t>
            </a:r>
          </a:p>
          <a:p>
            <a:pPr algn="just">
              <a:lnSpc>
                <a:spcPct val="80000"/>
              </a:lnSpc>
              <a:buFont typeface="Wingdings" pitchFamily="2" charset="2"/>
              <a:buNone/>
            </a:pPr>
            <a:r>
              <a:rPr lang="es-MX" sz="2000" b="1" dirty="0"/>
              <a:t>	La condición de equilibrio en el mercado de dinero establece que</a:t>
            </a:r>
          </a:p>
          <a:p>
            <a:pPr algn="just">
              <a:lnSpc>
                <a:spcPct val="80000"/>
              </a:lnSpc>
              <a:buFont typeface="Wingdings" pitchFamily="2" charset="2"/>
              <a:buNone/>
            </a:pPr>
            <a:r>
              <a:rPr lang="es-MX" sz="2000" b="1" dirty="0"/>
              <a:t>				M</a:t>
            </a:r>
            <a:r>
              <a:rPr lang="es-MX" sz="2000" b="1" baseline="30000" dirty="0"/>
              <a:t>s</a:t>
            </a:r>
            <a:r>
              <a:rPr lang="es-MX" sz="2000" b="1" dirty="0"/>
              <a:t> = M</a:t>
            </a:r>
            <a:r>
              <a:rPr lang="es-MX" sz="2000" b="1" baseline="30000" dirty="0"/>
              <a:t>d</a:t>
            </a:r>
          </a:p>
          <a:p>
            <a:pPr algn="just">
              <a:lnSpc>
                <a:spcPct val="80000"/>
              </a:lnSpc>
              <a:buFont typeface="Wingdings" pitchFamily="2" charset="2"/>
              <a:buNone/>
            </a:pPr>
            <a:endParaRPr lang="es-MX" sz="2000" b="1" baseline="30000" dirty="0"/>
          </a:p>
          <a:p>
            <a:pPr algn="just">
              <a:lnSpc>
                <a:spcPct val="80000"/>
              </a:lnSpc>
              <a:buFont typeface="Wingdings" pitchFamily="2" charset="2"/>
              <a:buNone/>
            </a:pPr>
            <a:endParaRPr lang="es-MX" sz="2000" b="1" baseline="30000" dirty="0"/>
          </a:p>
          <a:p>
            <a:pPr algn="just">
              <a:lnSpc>
                <a:spcPct val="80000"/>
              </a:lnSpc>
              <a:buFont typeface="Wingdings" pitchFamily="2" charset="2"/>
              <a:buNone/>
            </a:pPr>
            <a:r>
              <a:rPr lang="es-MX" sz="2000" b="1" dirty="0"/>
              <a:t>	Luego de despejar r llegamos a:</a:t>
            </a:r>
          </a:p>
          <a:p>
            <a:pPr algn="just">
              <a:lnSpc>
                <a:spcPct val="80000"/>
              </a:lnSpc>
              <a:buFont typeface="Wingdings" pitchFamily="2" charset="2"/>
              <a:buNone/>
            </a:pPr>
            <a:endParaRPr lang="es-MX" sz="2000" b="1" dirty="0"/>
          </a:p>
          <a:p>
            <a:pPr algn="just">
              <a:lnSpc>
                <a:spcPct val="80000"/>
              </a:lnSpc>
              <a:buFont typeface="Wingdings" pitchFamily="2" charset="2"/>
              <a:buNone/>
            </a:pPr>
            <a:r>
              <a:rPr lang="es-MX" sz="2000" b="1" dirty="0"/>
              <a:t>			r = 1/h (</a:t>
            </a:r>
            <a:r>
              <a:rPr lang="es-MX" sz="2000" b="1" dirty="0" err="1"/>
              <a:t>ky</a:t>
            </a:r>
            <a:r>
              <a:rPr lang="es-MX" sz="2000" b="1" dirty="0"/>
              <a:t> – M</a:t>
            </a:r>
            <a:r>
              <a:rPr lang="es-MX" sz="2000" b="1" baseline="30000" dirty="0"/>
              <a:t>s</a:t>
            </a:r>
            <a:r>
              <a:rPr lang="es-MX" sz="2000" b="1" baseline="-25000" dirty="0"/>
              <a:t>0</a:t>
            </a:r>
            <a:r>
              <a:rPr lang="es-MX" sz="2000" b="1" dirty="0"/>
              <a:t> /P</a:t>
            </a:r>
            <a:r>
              <a:rPr lang="es-MX" sz="2000" b="1" baseline="-25000" dirty="0"/>
              <a:t>0</a:t>
            </a:r>
            <a:r>
              <a:rPr lang="es-MX" sz="2000" b="1" dirty="0"/>
              <a:t>) </a:t>
            </a:r>
          </a:p>
          <a:p>
            <a:pPr algn="just">
              <a:lnSpc>
                <a:spcPct val="80000"/>
              </a:lnSpc>
              <a:buFont typeface="Wingdings" pitchFamily="2" charset="2"/>
              <a:buNone/>
            </a:pPr>
            <a:endParaRPr lang="es-MX" sz="2000" b="1" dirty="0"/>
          </a:p>
          <a:p>
            <a:pPr algn="just">
              <a:lnSpc>
                <a:spcPct val="80000"/>
              </a:lnSpc>
              <a:buFont typeface="Wingdings" pitchFamily="2" charset="2"/>
              <a:buNone/>
            </a:pPr>
            <a:endParaRPr lang="es-MX" sz="2000" b="1" dirty="0"/>
          </a:p>
          <a:p>
            <a:pPr algn="just">
              <a:lnSpc>
                <a:spcPct val="80000"/>
              </a:lnSpc>
              <a:buFont typeface="Wingdings" pitchFamily="2" charset="2"/>
              <a:buNone/>
            </a:pPr>
            <a:r>
              <a:rPr lang="es-MX" sz="2000" b="1" dirty="0"/>
              <a:t>	Que describe la curva LM como una sucesión de combinaciones de tasas de interés e ingreso tales que el mercado de dinero, y en consecuencia el mercado de bonos, se encuentran en equilibrio.</a:t>
            </a:r>
            <a:endParaRPr lang="es-ES" sz="2000" b="1"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ctrTitle" idx="4294967295"/>
          </p:nvPr>
        </p:nvSpPr>
        <p:spPr>
          <a:xfrm>
            <a:off x="685800" y="2130425"/>
            <a:ext cx="7772400" cy="1470025"/>
          </a:xfrm>
        </p:spPr>
        <p:txBody>
          <a:bodyPr/>
          <a:lstStyle/>
          <a:p>
            <a:pPr eaLnBrk="1" hangingPunct="1">
              <a:defRPr/>
            </a:pPr>
            <a:r>
              <a:rPr lang="es-MX" sz="6600" dirty="0" smtClean="0">
                <a:solidFill>
                  <a:schemeClr val="tx1"/>
                </a:solidFill>
              </a:rPr>
              <a:t>CRECIMIENTO ECONOMICO </a:t>
            </a:r>
          </a:p>
        </p:txBody>
      </p:sp>
      <p:sp>
        <p:nvSpPr>
          <p:cNvPr id="3" name="2 Subtítulo"/>
          <p:cNvSpPr>
            <a:spLocks noGrp="1"/>
          </p:cNvSpPr>
          <p:nvPr>
            <p:ph type="subTitle" idx="4294967295"/>
          </p:nvPr>
        </p:nvSpPr>
        <p:spPr>
          <a:xfrm>
            <a:off x="1371600" y="3889375"/>
            <a:ext cx="6400800" cy="1754188"/>
          </a:xfrm>
        </p:spPr>
        <p:txBody>
          <a:bodyPr>
            <a:normAutofit/>
          </a:bodyPr>
          <a:lstStyle/>
          <a:p>
            <a:pPr marL="0" indent="0" algn="ctr" eaLnBrk="1" hangingPunct="1">
              <a:buFont typeface="Wingdings" pitchFamily="2" charset="2"/>
              <a:buNone/>
              <a:defRPr/>
            </a:pPr>
            <a:r>
              <a:rPr lang="es-MX" sz="4400" smtClean="0">
                <a:solidFill>
                  <a:srgbClr val="898989"/>
                </a:solidFill>
              </a:rPr>
              <a:t>Y POLITICA ECONOMICA</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a:normAutofit fontScale="90000"/>
          </a:bodyPr>
          <a:lstStyle/>
          <a:p>
            <a:pPr eaLnBrk="1" hangingPunct="1">
              <a:defRPr/>
            </a:pPr>
            <a:r>
              <a:rPr lang="es-MX" sz="4000" smtClean="0"/>
              <a:t>FUENTES DE CRECIMIENTO ECONOMICO</a:t>
            </a:r>
          </a:p>
        </p:txBody>
      </p:sp>
      <p:sp>
        <p:nvSpPr>
          <p:cNvPr id="3" name="2 Marcador de contenido"/>
          <p:cNvSpPr>
            <a:spLocks noGrp="1"/>
          </p:cNvSpPr>
          <p:nvPr>
            <p:ph idx="4294967295"/>
          </p:nvPr>
        </p:nvSpPr>
        <p:spPr>
          <a:xfrm>
            <a:off x="457200" y="2000250"/>
            <a:ext cx="3471863" cy="3505200"/>
          </a:xfrm>
        </p:spPr>
        <p:txBody>
          <a:bodyPr>
            <a:normAutofit/>
          </a:bodyPr>
          <a:lstStyle/>
          <a:p>
            <a:pPr eaLnBrk="1" hangingPunct="1">
              <a:lnSpc>
                <a:spcPct val="80000"/>
              </a:lnSpc>
              <a:defRPr/>
            </a:pPr>
            <a:endParaRPr lang="es-ES" sz="2700" i="1" smtClean="0"/>
          </a:p>
          <a:p>
            <a:pPr eaLnBrk="1" hangingPunct="1">
              <a:lnSpc>
                <a:spcPct val="80000"/>
              </a:lnSpc>
              <a:defRPr/>
            </a:pPr>
            <a:r>
              <a:rPr lang="es-ES" sz="2700" i="1" smtClean="0"/>
              <a:t>CAMBIO TECNOLÓGICO</a:t>
            </a:r>
            <a:endParaRPr lang="es-MX" sz="2700" smtClean="0"/>
          </a:p>
          <a:p>
            <a:pPr eaLnBrk="1" hangingPunct="1">
              <a:lnSpc>
                <a:spcPct val="80000"/>
              </a:lnSpc>
              <a:defRPr/>
            </a:pPr>
            <a:r>
              <a:rPr lang="es-ES" sz="2700" i="1" smtClean="0"/>
              <a:t>MEJORA EN LA PRODUCTIVIDAD TOTAL DE LOS FACTORES</a:t>
            </a:r>
            <a:endParaRPr lang="es-MX" sz="2700" smtClean="0"/>
          </a:p>
          <a:p>
            <a:pPr eaLnBrk="1" hangingPunct="1">
              <a:lnSpc>
                <a:spcPct val="80000"/>
              </a:lnSpc>
              <a:defRPr/>
            </a:pPr>
            <a:r>
              <a:rPr lang="es-ES" sz="2700" i="1" smtClean="0"/>
              <a:t>REDUCCIÓN DE COSTOS REALES</a:t>
            </a:r>
            <a:endParaRPr lang="es-MX" sz="2700" smtClean="0"/>
          </a:p>
          <a:p>
            <a:pPr eaLnBrk="1" hangingPunct="1">
              <a:lnSpc>
                <a:spcPct val="80000"/>
              </a:lnSpc>
              <a:defRPr/>
            </a:pPr>
            <a:endParaRPr lang="es-MX" sz="2700" smtClean="0"/>
          </a:p>
        </p:txBody>
      </p:sp>
      <p:pic>
        <p:nvPicPr>
          <p:cNvPr id="5124" name="Picture 2" descr="http://www.udc.es/dep/bave/jfreire/Images/sze_tsung_leong_2.jpg"/>
          <p:cNvPicPr>
            <a:picLocks noChangeAspect="1" noChangeArrowheads="1"/>
          </p:cNvPicPr>
          <p:nvPr/>
        </p:nvPicPr>
        <p:blipFill>
          <a:blip r:embed="rId2" cstate="print"/>
          <a:srcRect/>
          <a:stretch>
            <a:fillRect/>
          </a:stretch>
        </p:blipFill>
        <p:spPr bwMode="auto">
          <a:xfrm>
            <a:off x="3995738" y="1916113"/>
            <a:ext cx="4071937" cy="3363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s-ES" b="1" smtClean="0"/>
              <a:t>Política Económica</a:t>
            </a:r>
          </a:p>
        </p:txBody>
      </p:sp>
      <p:sp>
        <p:nvSpPr>
          <p:cNvPr id="40963" name="Rectangle 3"/>
          <p:cNvSpPr>
            <a:spLocks noGrp="1" noChangeArrowheads="1"/>
          </p:cNvSpPr>
          <p:nvPr>
            <p:ph type="body" idx="1"/>
          </p:nvPr>
        </p:nvSpPr>
        <p:spPr>
          <a:xfrm>
            <a:off x="457200" y="1600200"/>
            <a:ext cx="8229600" cy="4924425"/>
          </a:xfrm>
        </p:spPr>
        <p:txBody>
          <a:bodyPr/>
          <a:lstStyle/>
          <a:p>
            <a:pPr algn="just" eaLnBrk="1" hangingPunct="1">
              <a:defRPr/>
            </a:pPr>
            <a:r>
              <a:rPr lang="es-ES" sz="2800" dirty="0" smtClean="0"/>
              <a:t>La formulación de la política económica se interpreta, consecuentemente, como el resultado de la previa resolución de ejercicios de optimización por parte de las autoridades económicas </a:t>
            </a:r>
          </a:p>
          <a:p>
            <a:pPr algn="just" eaLnBrk="1" hangingPunct="1">
              <a:defRPr/>
            </a:pPr>
            <a:endParaRPr lang="es-ES" sz="2800" dirty="0" smtClean="0"/>
          </a:p>
          <a:p>
            <a:pPr algn="just" eaLnBrk="1" hangingPunct="1">
              <a:defRPr/>
            </a:pPr>
            <a:r>
              <a:rPr lang="es-ES" sz="2800" dirty="0" smtClean="0"/>
              <a:t>El economista interpreta el </a:t>
            </a:r>
            <a:r>
              <a:rPr lang="es-ES" sz="2800" dirty="0" smtClean="0">
                <a:hlinkClick r:id="rId2"/>
              </a:rPr>
              <a:t>comportamiento</a:t>
            </a:r>
            <a:r>
              <a:rPr lang="es-ES" sz="2800" dirty="0" smtClean="0"/>
              <a:t> humano como actos electivos que resultan de la concreción para un entorno dado de las reglas de decisión óptimas de los agentes.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Introducción</a:t>
            </a:r>
            <a:endParaRPr lang="es-MX" dirty="0"/>
          </a:p>
        </p:txBody>
      </p:sp>
      <p:sp>
        <p:nvSpPr>
          <p:cNvPr id="3" name="2 Marcador de contenido"/>
          <p:cNvSpPr>
            <a:spLocks noGrp="1"/>
          </p:cNvSpPr>
          <p:nvPr>
            <p:ph idx="1"/>
          </p:nvPr>
        </p:nvSpPr>
        <p:spPr>
          <a:xfrm>
            <a:off x="457200" y="1268760"/>
            <a:ext cx="8229600" cy="4862165"/>
          </a:xfrm>
        </p:spPr>
        <p:txBody>
          <a:bodyPr/>
          <a:lstStyle/>
          <a:p>
            <a:pPr marL="0" indent="0" algn="just">
              <a:buNone/>
            </a:pPr>
            <a:r>
              <a:rPr lang="es-MX" sz="2800" dirty="0" smtClean="0"/>
              <a:t>El empleo de este material es únicamente dirigido a alumnos de la Licenciatura en Economía, noveno semestre, dentro de la asignatura de Macroeconomía del Crecimiento; con el objetivo de conocer los contenidos del curso.</a:t>
            </a:r>
          </a:p>
          <a:p>
            <a:pPr marL="0" indent="0" algn="just">
              <a:buNone/>
            </a:pPr>
            <a:r>
              <a:rPr lang="es-MX" sz="2800" dirty="0" smtClean="0"/>
              <a:t>Se parte de la conceptualización del Modelo de </a:t>
            </a:r>
            <a:r>
              <a:rPr lang="es-MX" sz="2800" dirty="0" err="1" smtClean="0"/>
              <a:t>Solow</a:t>
            </a:r>
            <a:r>
              <a:rPr lang="es-MX" sz="2800" dirty="0"/>
              <a:t> </a:t>
            </a:r>
            <a:r>
              <a:rPr lang="es-MX" sz="2800" dirty="0" smtClean="0"/>
              <a:t>y el modelo IS-LM; para finalizar, en las aplicaciones de los modelos: en el crecimiento económico, la política económica y las principales variables del crecimiento. </a:t>
            </a:r>
            <a:endParaRPr lang="es-MX" sz="2800" dirty="0"/>
          </a:p>
        </p:txBody>
      </p:sp>
      <p:sp>
        <p:nvSpPr>
          <p:cNvPr id="4" name="3 CuadroTexto"/>
          <p:cNvSpPr txBox="1"/>
          <p:nvPr/>
        </p:nvSpPr>
        <p:spPr>
          <a:xfrm>
            <a:off x="395536" y="6093296"/>
            <a:ext cx="8352928" cy="646331"/>
          </a:xfrm>
          <a:prstGeom prst="rect">
            <a:avLst/>
          </a:prstGeom>
          <a:noFill/>
        </p:spPr>
        <p:txBody>
          <a:bodyPr wrap="square" rtlCol="0">
            <a:spAutoFit/>
          </a:bodyPr>
          <a:lstStyle/>
          <a:p>
            <a:r>
              <a:rPr lang="es-MX" dirty="0" smtClean="0"/>
              <a:t>Nota: El empleo del material es sólo visión, </a:t>
            </a:r>
            <a:r>
              <a:rPr lang="es-MX" dirty="0" err="1" smtClean="0"/>
              <a:t>proyectable</a:t>
            </a:r>
            <a:r>
              <a:rPr lang="es-MX" dirty="0" smtClean="0"/>
              <a:t> y es indispensable una laptop y cañón.</a:t>
            </a:r>
            <a:endParaRPr lang="es-MX" dirty="0"/>
          </a:p>
        </p:txBody>
      </p:sp>
    </p:spTree>
    <p:extLst>
      <p:ext uri="{BB962C8B-B14F-4D97-AF65-F5344CB8AC3E}">
        <p14:creationId xmlns:p14="http://schemas.microsoft.com/office/powerpoint/2010/main" val="42817965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457200" y="1634579"/>
            <a:ext cx="8229600" cy="4530725"/>
          </a:xfrm>
        </p:spPr>
        <p:txBody>
          <a:bodyPr/>
          <a:lstStyle/>
          <a:p>
            <a:pPr algn="just" eaLnBrk="1" hangingPunct="1">
              <a:defRPr/>
            </a:pPr>
            <a:r>
              <a:rPr lang="es-ES" dirty="0" smtClean="0"/>
              <a:t>Estas reglas o </a:t>
            </a:r>
            <a:r>
              <a:rPr lang="es-ES" dirty="0" smtClean="0">
                <a:hlinkClick r:id="rId2"/>
              </a:rPr>
              <a:t>funciones</a:t>
            </a:r>
            <a:r>
              <a:rPr lang="es-ES" dirty="0" smtClean="0"/>
              <a:t> de reacción, es decir, las </a:t>
            </a:r>
            <a:r>
              <a:rPr lang="es-ES" dirty="0" smtClean="0">
                <a:hlinkClick r:id="rId2"/>
              </a:rPr>
              <a:t>funciones</a:t>
            </a:r>
            <a:r>
              <a:rPr lang="es-ES" dirty="0" smtClean="0"/>
              <a:t> de </a:t>
            </a:r>
            <a:r>
              <a:rPr lang="es-ES" dirty="0" smtClean="0">
                <a:hlinkClick r:id="rId3"/>
              </a:rPr>
              <a:t>oferta y demanda</a:t>
            </a:r>
            <a:r>
              <a:rPr lang="es-ES" dirty="0" smtClean="0"/>
              <a:t> de los agentes, se derivan de las condiciones de primer orden de los </a:t>
            </a:r>
            <a:r>
              <a:rPr lang="es-ES" dirty="0" smtClean="0">
                <a:hlinkClick r:id="rId4"/>
              </a:rPr>
              <a:t>programas</a:t>
            </a:r>
            <a:r>
              <a:rPr lang="es-ES" dirty="0" smtClean="0"/>
              <a:t> de optimización que los agentes supuestamente resuelven.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p:txBody>
          <a:bodyPr/>
          <a:lstStyle/>
          <a:p>
            <a:pPr algn="just" eaLnBrk="1" hangingPunct="1">
              <a:defRPr/>
            </a:pPr>
            <a:r>
              <a:rPr lang="es-ES" dirty="0" smtClean="0"/>
              <a:t>Esta </a:t>
            </a:r>
            <a:r>
              <a:rPr lang="es-ES" dirty="0" smtClean="0">
                <a:hlinkClick r:id="rId2"/>
              </a:rPr>
              <a:t>estructura</a:t>
            </a:r>
            <a:r>
              <a:rPr lang="es-ES" dirty="0" smtClean="0"/>
              <a:t> ha ido ganando complejidad con los avances experimentados por la teoría de la política económica. Así, desde las primeras aportaciones de los años 50, en las que no  se explicitaba la </a:t>
            </a:r>
            <a:r>
              <a:rPr lang="es-ES" dirty="0" smtClean="0">
                <a:hlinkClick r:id="rId3"/>
              </a:rPr>
              <a:t>función</a:t>
            </a:r>
            <a:r>
              <a:rPr lang="es-ES" dirty="0" smtClean="0"/>
              <a:t> </a:t>
            </a:r>
            <a:r>
              <a:rPr lang="es-ES" dirty="0" smtClean="0">
                <a:hlinkClick r:id="rId4"/>
              </a:rPr>
              <a:t>objetivo</a:t>
            </a:r>
            <a:r>
              <a:rPr lang="es-ES" dirty="0" smtClean="0"/>
              <a:t> del problema.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ctrTitle" idx="4294967295"/>
          </p:nvPr>
        </p:nvSpPr>
        <p:spPr>
          <a:xfrm>
            <a:off x="685800" y="2130425"/>
            <a:ext cx="7772400" cy="2798763"/>
          </a:xfrm>
        </p:spPr>
        <p:txBody>
          <a:bodyPr/>
          <a:lstStyle/>
          <a:p>
            <a:pPr eaLnBrk="1" hangingPunct="1">
              <a:defRPr/>
            </a:pPr>
            <a:r>
              <a:rPr lang="es-ES" sz="5400" dirty="0" smtClean="0">
                <a:solidFill>
                  <a:schemeClr val="tx1"/>
                </a:solidFill>
              </a:rPr>
              <a:t>EL AHORRO Y LA INVERSIÓN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idx="4294967295"/>
          </p:nvPr>
        </p:nvSpPr>
        <p:spPr/>
        <p:txBody>
          <a:bodyPr/>
          <a:lstStyle/>
          <a:p>
            <a:pPr eaLnBrk="1" hangingPunct="1">
              <a:defRPr/>
            </a:pPr>
            <a:r>
              <a:rPr lang="es-ES" smtClean="0"/>
              <a:t>AHORRO</a:t>
            </a:r>
          </a:p>
        </p:txBody>
      </p:sp>
      <p:sp>
        <p:nvSpPr>
          <p:cNvPr id="3" name="2 Marcador de contenido"/>
          <p:cNvSpPr>
            <a:spLocks noGrp="1"/>
          </p:cNvSpPr>
          <p:nvPr>
            <p:ph idx="4294967295"/>
          </p:nvPr>
        </p:nvSpPr>
        <p:spPr/>
        <p:txBody>
          <a:bodyPr>
            <a:normAutofit/>
          </a:bodyPr>
          <a:lstStyle/>
          <a:p>
            <a:pPr algn="just" eaLnBrk="1" hangingPunct="1">
              <a:lnSpc>
                <a:spcPct val="90000"/>
              </a:lnSpc>
              <a:defRPr/>
            </a:pPr>
            <a:r>
              <a:rPr lang="es-ES" dirty="0" smtClean="0"/>
              <a:t>El ahorro es la</a:t>
            </a:r>
            <a:r>
              <a:rPr lang="es-ES" b="1" dirty="0" smtClean="0"/>
              <a:t> </a:t>
            </a:r>
            <a:r>
              <a:rPr lang="es-ES" dirty="0" smtClean="0"/>
              <a:t>parte del ingreso (nacional, familiar o personal) que no se destina a la compra de bienes de consumo. </a:t>
            </a:r>
          </a:p>
          <a:p>
            <a:pPr algn="just" eaLnBrk="1" hangingPunct="1">
              <a:lnSpc>
                <a:spcPct val="90000"/>
              </a:lnSpc>
              <a:defRPr/>
            </a:pPr>
            <a:r>
              <a:rPr lang="es-ES" dirty="0" smtClean="0"/>
              <a:t>El ahorro se obtiene restándole a los ingresos totales el gasto total en consumo. De esta forma, Ahorro = Ingresos- Gastos.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idx="4294967295"/>
          </p:nvPr>
        </p:nvSpPr>
        <p:spPr>
          <a:xfrm>
            <a:off x="457200" y="277813"/>
            <a:ext cx="8229600" cy="796925"/>
          </a:xfrm>
        </p:spPr>
        <p:txBody>
          <a:bodyPr/>
          <a:lstStyle/>
          <a:p>
            <a:pPr eaLnBrk="1" hangingPunct="1">
              <a:defRPr/>
            </a:pPr>
            <a:r>
              <a:rPr lang="es-ES" smtClean="0"/>
              <a:t>Tipos de ahorro y determinantes</a:t>
            </a:r>
          </a:p>
        </p:txBody>
      </p:sp>
      <p:sp>
        <p:nvSpPr>
          <p:cNvPr id="4" name="3 Marcador de contenido"/>
          <p:cNvSpPr>
            <a:spLocks noGrp="1"/>
          </p:cNvSpPr>
          <p:nvPr>
            <p:ph sz="half" idx="4294967295"/>
          </p:nvPr>
        </p:nvSpPr>
        <p:spPr>
          <a:xfrm>
            <a:off x="457200" y="1600200"/>
            <a:ext cx="4038600" cy="4530725"/>
          </a:xfrm>
        </p:spPr>
        <p:txBody>
          <a:bodyPr>
            <a:normAutofit/>
          </a:bodyPr>
          <a:lstStyle/>
          <a:p>
            <a:pPr eaLnBrk="1" hangingPunct="1">
              <a:lnSpc>
                <a:spcPct val="80000"/>
              </a:lnSpc>
              <a:buFont typeface="Wingdings" pitchFamily="2" charset="2"/>
              <a:buNone/>
              <a:defRPr/>
            </a:pPr>
            <a:r>
              <a:rPr lang="es-ES" sz="2400" b="1" u="sng" smtClean="0"/>
              <a:t>TIPOS</a:t>
            </a:r>
          </a:p>
          <a:p>
            <a:pPr eaLnBrk="1" hangingPunct="1">
              <a:lnSpc>
                <a:spcPct val="80000"/>
              </a:lnSpc>
              <a:defRPr/>
            </a:pPr>
            <a:r>
              <a:rPr lang="es-ES" sz="3100" smtClean="0"/>
              <a:t>Ahorro Financiero</a:t>
            </a:r>
          </a:p>
          <a:p>
            <a:pPr eaLnBrk="1" hangingPunct="1">
              <a:lnSpc>
                <a:spcPct val="80000"/>
              </a:lnSpc>
              <a:defRPr/>
            </a:pPr>
            <a:r>
              <a:rPr lang="es-ES" sz="3100" smtClean="0"/>
              <a:t>Ahorro Macroeconómico</a:t>
            </a:r>
          </a:p>
          <a:p>
            <a:pPr eaLnBrk="1" hangingPunct="1">
              <a:lnSpc>
                <a:spcPct val="80000"/>
              </a:lnSpc>
              <a:defRPr/>
            </a:pPr>
            <a:r>
              <a:rPr lang="es-ES" sz="3100" smtClean="0"/>
              <a:t>Ahorro Privado</a:t>
            </a:r>
          </a:p>
          <a:p>
            <a:pPr eaLnBrk="1" hangingPunct="1">
              <a:lnSpc>
                <a:spcPct val="80000"/>
              </a:lnSpc>
              <a:defRPr/>
            </a:pPr>
            <a:r>
              <a:rPr lang="es-ES" sz="3100" smtClean="0"/>
              <a:t>Ahorro Público</a:t>
            </a:r>
          </a:p>
        </p:txBody>
      </p:sp>
      <p:sp>
        <p:nvSpPr>
          <p:cNvPr id="5" name="4 Marcador de contenido"/>
          <p:cNvSpPr>
            <a:spLocks noGrp="1"/>
          </p:cNvSpPr>
          <p:nvPr>
            <p:ph sz="half" idx="4294967295"/>
          </p:nvPr>
        </p:nvSpPr>
        <p:spPr>
          <a:xfrm>
            <a:off x="4643438" y="1557338"/>
            <a:ext cx="4038600" cy="5126037"/>
          </a:xfrm>
        </p:spPr>
        <p:txBody>
          <a:bodyPr>
            <a:normAutofit/>
          </a:bodyPr>
          <a:lstStyle/>
          <a:p>
            <a:pPr algn="just" eaLnBrk="1" hangingPunct="1">
              <a:lnSpc>
                <a:spcPct val="80000"/>
              </a:lnSpc>
              <a:buFont typeface="Wingdings" pitchFamily="2" charset="2"/>
              <a:buNone/>
              <a:defRPr/>
            </a:pPr>
            <a:r>
              <a:rPr lang="es-ES" sz="2400" b="1" u="sng" smtClean="0"/>
              <a:t>DETERMINANTES</a:t>
            </a:r>
          </a:p>
          <a:p>
            <a:pPr algn="just" eaLnBrk="1" hangingPunct="1">
              <a:lnSpc>
                <a:spcPct val="80000"/>
              </a:lnSpc>
              <a:defRPr/>
            </a:pPr>
            <a:r>
              <a:rPr lang="es-ES" sz="2600" smtClean="0"/>
              <a:t>Magnitud de ingresos</a:t>
            </a:r>
          </a:p>
          <a:p>
            <a:pPr algn="just" eaLnBrk="1" hangingPunct="1">
              <a:lnSpc>
                <a:spcPct val="80000"/>
              </a:lnSpc>
              <a:defRPr/>
            </a:pPr>
            <a:r>
              <a:rPr lang="es-ES" sz="2600" smtClean="0"/>
              <a:t>Certidumbre de los ingresos futuros</a:t>
            </a:r>
          </a:p>
          <a:p>
            <a:pPr algn="just" eaLnBrk="1" hangingPunct="1">
              <a:lnSpc>
                <a:spcPct val="80000"/>
              </a:lnSpc>
              <a:defRPr/>
            </a:pPr>
            <a:r>
              <a:rPr lang="es-ES" sz="2600" smtClean="0"/>
              <a:t>Grado de previsión de futuro</a:t>
            </a:r>
          </a:p>
          <a:p>
            <a:pPr algn="just" eaLnBrk="1" hangingPunct="1">
              <a:lnSpc>
                <a:spcPct val="80000"/>
              </a:lnSpc>
              <a:defRPr/>
            </a:pPr>
            <a:r>
              <a:rPr lang="es-ES" sz="2600" smtClean="0"/>
              <a:t>Nivel de renta actual</a:t>
            </a:r>
          </a:p>
          <a:p>
            <a:pPr algn="just" eaLnBrk="1" hangingPunct="1">
              <a:lnSpc>
                <a:spcPct val="80000"/>
              </a:lnSpc>
              <a:defRPr/>
            </a:pPr>
            <a:r>
              <a:rPr lang="es-ES" sz="2600" smtClean="0"/>
              <a:t>Expectativas sobre la evolución de los precios futuros</a:t>
            </a:r>
          </a:p>
          <a:p>
            <a:pPr algn="just" eaLnBrk="1" hangingPunct="1">
              <a:lnSpc>
                <a:spcPct val="80000"/>
              </a:lnSpc>
              <a:defRPr/>
            </a:pPr>
            <a:r>
              <a:rPr lang="es-ES" sz="2600" smtClean="0"/>
              <a:t>El tipo de interés</a:t>
            </a:r>
          </a:p>
          <a:p>
            <a:pPr algn="just" eaLnBrk="1" hangingPunct="1">
              <a:lnSpc>
                <a:spcPct val="80000"/>
              </a:lnSpc>
              <a:defRPr/>
            </a:pPr>
            <a:r>
              <a:rPr lang="es-ES" sz="2600" smtClean="0"/>
              <a:t>El salario</a:t>
            </a:r>
          </a:p>
          <a:p>
            <a:pPr algn="just" eaLnBrk="1" hangingPunct="1">
              <a:lnSpc>
                <a:spcPct val="80000"/>
              </a:lnSpc>
              <a:defRPr/>
            </a:pPr>
            <a:r>
              <a:rPr lang="es-ES" sz="2600" smtClean="0"/>
              <a:t>La inflación</a:t>
            </a:r>
          </a:p>
          <a:p>
            <a:pPr eaLnBrk="1" hangingPunct="1">
              <a:lnSpc>
                <a:spcPct val="80000"/>
              </a:lnSpc>
              <a:defRPr/>
            </a:pPr>
            <a:endParaRPr lang="es-ES" sz="2600" smtClean="0"/>
          </a:p>
          <a:p>
            <a:pPr eaLnBrk="1" hangingPunct="1">
              <a:lnSpc>
                <a:spcPct val="80000"/>
              </a:lnSpc>
              <a:defRPr/>
            </a:pPr>
            <a:endParaRPr lang="es-ES" sz="2600" u="sng"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idx="4294967295"/>
          </p:nvPr>
        </p:nvSpPr>
        <p:spPr/>
        <p:txBody>
          <a:bodyPr/>
          <a:lstStyle/>
          <a:p>
            <a:pPr eaLnBrk="1" hangingPunct="1">
              <a:defRPr/>
            </a:pPr>
            <a:r>
              <a:rPr lang="es-ES" smtClean="0"/>
              <a:t>INVERSION</a:t>
            </a:r>
          </a:p>
        </p:txBody>
      </p:sp>
      <p:sp>
        <p:nvSpPr>
          <p:cNvPr id="3" name="2 Marcador de contenido"/>
          <p:cNvSpPr>
            <a:spLocks noGrp="1"/>
          </p:cNvSpPr>
          <p:nvPr>
            <p:ph idx="4294967295"/>
          </p:nvPr>
        </p:nvSpPr>
        <p:spPr/>
        <p:txBody>
          <a:bodyPr>
            <a:normAutofit/>
          </a:bodyPr>
          <a:lstStyle/>
          <a:p>
            <a:pPr algn="just" eaLnBrk="1" hangingPunct="1">
              <a:defRPr/>
            </a:pPr>
            <a:r>
              <a:rPr lang="es-ES" sz="3000" dirty="0" smtClean="0"/>
              <a:t>La inversión, es el flujo de producto de un período dado que se usa para mantener o incrementar el stock de capital de la economía. </a:t>
            </a:r>
          </a:p>
          <a:p>
            <a:pPr algn="just" eaLnBrk="1" hangingPunct="1">
              <a:defRPr/>
            </a:pPr>
            <a:r>
              <a:rPr lang="es-ES" sz="3000" dirty="0" smtClean="0"/>
              <a:t>El inversionista, es quien coloca su dinero en un título valor o alguna alternativa que le genere un rendimiento futuro, ya sea una persona o una sociedad. </a:t>
            </a:r>
          </a:p>
          <a:p>
            <a:pPr eaLnBrk="1" hangingPunct="1">
              <a:defRPr/>
            </a:pPr>
            <a:endParaRPr lang="es-ES" sz="30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4294967295"/>
          </p:nvPr>
        </p:nvSpPr>
        <p:spPr>
          <a:xfrm>
            <a:off x="457200" y="357188"/>
            <a:ext cx="8229600" cy="5768975"/>
          </a:xfrm>
        </p:spPr>
        <p:txBody>
          <a:bodyPr/>
          <a:lstStyle/>
          <a:p>
            <a:pPr algn="just" eaLnBrk="1" hangingPunct="1">
              <a:defRPr/>
            </a:pPr>
            <a:r>
              <a:rPr lang="es-ES" smtClean="0"/>
              <a:t>Estas inversiones pueden ser temporales, a largo plazo, privada y pública. Por su parte, la inversión fija </a:t>
            </a:r>
          </a:p>
          <a:p>
            <a:pPr algn="just" eaLnBrk="1" hangingPunct="1">
              <a:defRPr/>
            </a:pPr>
            <a:r>
              <a:rPr lang="es-ES" smtClean="0"/>
              <a:t>La inversión de capital humano</a:t>
            </a:r>
          </a:p>
          <a:p>
            <a:pPr eaLnBrk="1" hangingPunct="1">
              <a:defRPr/>
            </a:pPr>
            <a:endParaRPr lang="es-E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p:txBody>
          <a:bodyPr>
            <a:normAutofit fontScale="90000"/>
          </a:bodyPr>
          <a:lstStyle/>
          <a:p>
            <a:pPr eaLnBrk="1" hangingPunct="1">
              <a:defRPr/>
            </a:pPr>
            <a:r>
              <a:rPr lang="es-ES" sz="4000" smtClean="0"/>
              <a:t>TIPOS Y DETERMINANTES DE LA INVERSION</a:t>
            </a:r>
          </a:p>
        </p:txBody>
      </p:sp>
      <p:sp>
        <p:nvSpPr>
          <p:cNvPr id="11267" name="3 Marcador de contenido"/>
          <p:cNvSpPr>
            <a:spLocks noGrp="1"/>
          </p:cNvSpPr>
          <p:nvPr>
            <p:ph sz="half" idx="4294967295"/>
          </p:nvPr>
        </p:nvSpPr>
        <p:spPr>
          <a:xfrm>
            <a:off x="457200" y="1600200"/>
            <a:ext cx="4038600" cy="4530725"/>
          </a:xfrm>
        </p:spPr>
        <p:txBody>
          <a:bodyPr/>
          <a:lstStyle/>
          <a:p>
            <a:pPr eaLnBrk="1" hangingPunct="1">
              <a:buFont typeface="Wingdings" pitchFamily="2" charset="2"/>
              <a:buNone/>
              <a:defRPr/>
            </a:pPr>
            <a:r>
              <a:rPr lang="es-ES" sz="2800" b="1" u="sng" smtClean="0"/>
              <a:t>TIPOS</a:t>
            </a:r>
          </a:p>
          <a:p>
            <a:pPr eaLnBrk="1" hangingPunct="1">
              <a:defRPr/>
            </a:pPr>
            <a:r>
              <a:rPr lang="es-ES" sz="3600" smtClean="0"/>
              <a:t>Inversión Extranjera De Portafolio (O Indirecta)</a:t>
            </a:r>
          </a:p>
          <a:p>
            <a:pPr algn="just" eaLnBrk="1" hangingPunct="1">
              <a:defRPr/>
            </a:pPr>
            <a:r>
              <a:rPr lang="es-ES" sz="3600" smtClean="0"/>
              <a:t>Inversión Extranjera Directa </a:t>
            </a:r>
          </a:p>
          <a:p>
            <a:pPr eaLnBrk="1" hangingPunct="1">
              <a:buFont typeface="Wingdings" pitchFamily="2" charset="2"/>
              <a:buNone/>
              <a:defRPr/>
            </a:pPr>
            <a:endParaRPr lang="es-ES" sz="2800" b="1" u="sng" smtClean="0"/>
          </a:p>
        </p:txBody>
      </p:sp>
      <p:sp>
        <p:nvSpPr>
          <p:cNvPr id="11268" name="4 Marcador de contenido"/>
          <p:cNvSpPr>
            <a:spLocks noGrp="1"/>
          </p:cNvSpPr>
          <p:nvPr>
            <p:ph sz="half" idx="4294967295"/>
          </p:nvPr>
        </p:nvSpPr>
        <p:spPr>
          <a:xfrm>
            <a:off x="4211638" y="1600200"/>
            <a:ext cx="4475162" cy="4530725"/>
          </a:xfrm>
        </p:spPr>
        <p:txBody>
          <a:bodyPr/>
          <a:lstStyle/>
          <a:p>
            <a:pPr eaLnBrk="1" hangingPunct="1">
              <a:buFont typeface="Wingdings" pitchFamily="2" charset="2"/>
              <a:buNone/>
              <a:defRPr/>
            </a:pPr>
            <a:r>
              <a:rPr lang="es-ES" sz="2800" b="1" u="sng" smtClean="0"/>
              <a:t>DETERMINANTES</a:t>
            </a:r>
          </a:p>
          <a:p>
            <a:pPr algn="just" eaLnBrk="1" hangingPunct="1">
              <a:defRPr/>
            </a:pPr>
            <a:r>
              <a:rPr lang="es-ES" sz="4000" smtClean="0"/>
              <a:t>Ingreso</a:t>
            </a:r>
          </a:p>
          <a:p>
            <a:pPr algn="just" eaLnBrk="1" hangingPunct="1">
              <a:defRPr/>
            </a:pPr>
            <a:r>
              <a:rPr lang="es-ES" sz="4000" smtClean="0"/>
              <a:t>Las expectativas y la confianza de los empresarios</a:t>
            </a:r>
          </a:p>
          <a:p>
            <a:pPr eaLnBrk="1" hangingPunct="1">
              <a:buFont typeface="Wingdings" pitchFamily="2" charset="2"/>
              <a:buNone/>
              <a:defRPr/>
            </a:pPr>
            <a:endParaRPr lang="es-ES" sz="2800" b="1" u="sng"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3 Título"/>
          <p:cNvSpPr>
            <a:spLocks noGrp="1"/>
          </p:cNvSpPr>
          <p:nvPr>
            <p:ph type="ctrTitle" idx="4294967295"/>
          </p:nvPr>
        </p:nvSpPr>
        <p:spPr>
          <a:xfrm>
            <a:off x="685800" y="2130425"/>
            <a:ext cx="7772400" cy="2941638"/>
          </a:xfrm>
        </p:spPr>
        <p:txBody>
          <a:bodyPr/>
          <a:lstStyle/>
          <a:p>
            <a:pPr eaLnBrk="1" hangingPunct="1">
              <a:defRPr/>
            </a:pPr>
            <a:r>
              <a:rPr lang="es-ES" dirty="0" smtClean="0">
                <a:solidFill>
                  <a:schemeClr val="tx1"/>
                </a:solidFill>
              </a:rPr>
              <a:t>RENDIMIENTOS DECRECIENTES Y EL EFECTO DE RECUPERACION</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28625" y="357188"/>
            <a:ext cx="8229600" cy="1143000"/>
          </a:xfrm>
        </p:spPr>
        <p:txBody>
          <a:bodyPr>
            <a:normAutofit fontScale="90000"/>
          </a:bodyPr>
          <a:lstStyle/>
          <a:p>
            <a:pPr eaLnBrk="1" hangingPunct="1">
              <a:defRPr/>
            </a:pPr>
            <a:r>
              <a:rPr lang="es-ES" sz="4000" smtClean="0"/>
              <a:t/>
            </a:r>
            <a:br>
              <a:rPr lang="es-ES" sz="4000" smtClean="0"/>
            </a:br>
            <a:r>
              <a:rPr lang="es-ES" sz="6000" smtClean="0"/>
              <a:t>Rendimientos decrecientes</a:t>
            </a:r>
            <a:r>
              <a:rPr lang="es-ES" sz="4000" smtClean="0"/>
              <a:t/>
            </a:r>
            <a:br>
              <a:rPr lang="es-ES" sz="4000" smtClean="0"/>
            </a:br>
            <a:endParaRPr lang="es-ES" sz="4000" smtClean="0"/>
          </a:p>
        </p:txBody>
      </p:sp>
      <p:sp>
        <p:nvSpPr>
          <p:cNvPr id="20483" name="2 Marcador de contenido"/>
          <p:cNvSpPr>
            <a:spLocks noGrp="1"/>
          </p:cNvSpPr>
          <p:nvPr>
            <p:ph idx="4294967295"/>
          </p:nvPr>
        </p:nvSpPr>
        <p:spPr/>
        <p:txBody>
          <a:bodyPr/>
          <a:lstStyle/>
          <a:p>
            <a:pPr algn="just" eaLnBrk="1" hangingPunct="1">
              <a:defRPr/>
            </a:pPr>
            <a:r>
              <a:rPr lang="es-ES" i="1" dirty="0" smtClean="0"/>
              <a:t>Propiedad por la que al beneficio derivado de una unida adicional de un factor disminuye a medida que aumenta la cantidad de ese factor</a:t>
            </a:r>
            <a:endParaRPr lang="es-ES" dirty="0" smtClean="0"/>
          </a:p>
          <a:p>
            <a:pPr algn="just" eaLnBrk="1" hangingPunct="1">
              <a:defRPr/>
            </a:pPr>
            <a:r>
              <a:rPr lang="es-ES" dirty="0" smtClean="0"/>
              <a:t>Manteniéndose todo lo demás constante; es más fácil para un país crecer deprisa si comienza siendo relativamente pobre.</a:t>
            </a:r>
          </a:p>
          <a:p>
            <a:pPr algn="just" eaLnBrk="1" hangingPunct="1">
              <a:defRPr/>
            </a:pPr>
            <a:endParaRPr lang="es-E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descr="Rectangle: Click to edit Master text styles&#10;Second level&#10;Third level&#10;Fourth level&#10;Fifth level"/>
          <p:cNvSpPr>
            <a:spLocks noGrp="1" noChangeArrowheads="1"/>
          </p:cNvSpPr>
          <p:nvPr>
            <p:ph type="body" idx="1"/>
          </p:nvPr>
        </p:nvSpPr>
        <p:spPr>
          <a:xfrm>
            <a:off x="467544" y="2636912"/>
            <a:ext cx="8229600" cy="1900808"/>
          </a:xfrm>
        </p:spPr>
        <p:txBody>
          <a:bodyPr/>
          <a:lstStyle/>
          <a:p>
            <a:pPr algn="ctr">
              <a:buFont typeface="Wingdings" pitchFamily="2" charset="2"/>
              <a:buNone/>
            </a:pPr>
            <a:r>
              <a:rPr lang="es-MX" sz="6000" dirty="0"/>
              <a:t>MODELO DE SOLOW</a:t>
            </a:r>
            <a:endParaRPr lang="es-ES" sz="6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00063" y="1071563"/>
            <a:ext cx="8229600" cy="1143000"/>
          </a:xfrm>
        </p:spPr>
        <p:txBody>
          <a:bodyPr>
            <a:normAutofit fontScale="90000"/>
          </a:bodyPr>
          <a:lstStyle/>
          <a:p>
            <a:pPr eaLnBrk="1" hangingPunct="1">
              <a:defRPr/>
            </a:pPr>
            <a:r>
              <a:rPr lang="es-ES" sz="4000" smtClean="0"/>
              <a:t/>
            </a:r>
            <a:br>
              <a:rPr lang="es-ES" sz="4000" smtClean="0"/>
            </a:br>
            <a:r>
              <a:rPr lang="es-ES" sz="6000" smtClean="0"/>
              <a:t>EFECTO DE RECUPERACIÓN</a:t>
            </a:r>
            <a:br>
              <a:rPr lang="es-ES" sz="6000" smtClean="0"/>
            </a:br>
            <a:endParaRPr lang="es-ES" sz="6000" smtClean="0"/>
          </a:p>
        </p:txBody>
      </p:sp>
      <p:sp>
        <p:nvSpPr>
          <p:cNvPr id="21507" name="2 Marcador de contenido"/>
          <p:cNvSpPr>
            <a:spLocks noGrp="1"/>
          </p:cNvSpPr>
          <p:nvPr>
            <p:ph idx="4294967295"/>
          </p:nvPr>
        </p:nvSpPr>
        <p:spPr/>
        <p:txBody>
          <a:bodyPr/>
          <a:lstStyle/>
          <a:p>
            <a:pPr eaLnBrk="1" hangingPunct="1">
              <a:defRPr/>
            </a:pPr>
            <a:endParaRPr lang="es-ES" i="1" smtClean="0"/>
          </a:p>
          <a:p>
            <a:pPr eaLnBrk="1" hangingPunct="1">
              <a:defRPr/>
            </a:pPr>
            <a:endParaRPr lang="es-ES" i="1" smtClean="0"/>
          </a:p>
          <a:p>
            <a:pPr algn="just" eaLnBrk="1" hangingPunct="1">
              <a:defRPr/>
            </a:pPr>
            <a:r>
              <a:rPr lang="es-ES" i="1" smtClean="0"/>
              <a:t>Propiedad por la que los países que comienzan siendo pobres tienden a crecer más deprisa que los que comienzan siendo ricos</a:t>
            </a:r>
            <a:endParaRPr lang="es-ES" smtClean="0"/>
          </a:p>
          <a:p>
            <a:pPr algn="just" eaLnBrk="1" hangingPunct="1">
              <a:buFont typeface="Wingdings" pitchFamily="2" charset="2"/>
              <a:buNone/>
              <a:defRPr/>
            </a:pPr>
            <a:endParaRPr lang="es-E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ctrTitle" idx="4294967295"/>
          </p:nvPr>
        </p:nvSpPr>
        <p:spPr>
          <a:xfrm>
            <a:off x="714375" y="785813"/>
            <a:ext cx="7772400" cy="1470025"/>
          </a:xfrm>
        </p:spPr>
        <p:txBody>
          <a:bodyPr/>
          <a:lstStyle/>
          <a:p>
            <a:pPr eaLnBrk="1" hangingPunct="1">
              <a:defRPr/>
            </a:pPr>
            <a:r>
              <a:rPr lang="es-ES" sz="5400" dirty="0" smtClean="0">
                <a:solidFill>
                  <a:schemeClr val="tx1"/>
                </a:solidFill>
              </a:rPr>
              <a:t>INVERSION EXTRANJERA</a:t>
            </a:r>
          </a:p>
        </p:txBody>
      </p:sp>
      <p:pic>
        <p:nvPicPr>
          <p:cNvPr id="18435" name="Picture 2" descr="http://tbn3.google.com/images?q=tbn:mfyvfAKXquSf8M:http://www.productivity.com.mx/notas/industrial/septiembre%252005/tego.jpg">
            <a:hlinkClick r:id="rId2"/>
          </p:cNvPr>
          <p:cNvPicPr>
            <a:picLocks noChangeAspect="1" noChangeArrowheads="1"/>
          </p:cNvPicPr>
          <p:nvPr/>
        </p:nvPicPr>
        <p:blipFill>
          <a:blip r:embed="rId3" cstate="print"/>
          <a:srcRect/>
          <a:stretch>
            <a:fillRect/>
          </a:stretch>
        </p:blipFill>
        <p:spPr bwMode="auto">
          <a:xfrm>
            <a:off x="2000250" y="2428875"/>
            <a:ext cx="5072063" cy="335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idx="4294967295"/>
          </p:nvPr>
        </p:nvSpPr>
        <p:spPr/>
        <p:txBody>
          <a:bodyPr/>
          <a:lstStyle/>
          <a:p>
            <a:pPr eaLnBrk="1" hangingPunct="1">
              <a:defRPr/>
            </a:pPr>
            <a:r>
              <a:rPr lang="es-ES" smtClean="0"/>
              <a:t>Formas de inversión</a:t>
            </a:r>
          </a:p>
        </p:txBody>
      </p:sp>
      <p:sp>
        <p:nvSpPr>
          <p:cNvPr id="3" name="2 Marcador de contenido"/>
          <p:cNvSpPr>
            <a:spLocks noGrp="1"/>
          </p:cNvSpPr>
          <p:nvPr>
            <p:ph idx="4294967295"/>
          </p:nvPr>
        </p:nvSpPr>
        <p:spPr>
          <a:xfrm>
            <a:off x="468313" y="1125538"/>
            <a:ext cx="6186487" cy="4972050"/>
          </a:xfrm>
        </p:spPr>
        <p:txBody>
          <a:bodyPr>
            <a:normAutofit/>
          </a:bodyPr>
          <a:lstStyle/>
          <a:p>
            <a:pPr algn="just" eaLnBrk="1" hangingPunct="1">
              <a:defRPr/>
            </a:pPr>
            <a:r>
              <a:rPr lang="es-ES" sz="3000" dirty="0" smtClean="0"/>
              <a:t>a) La participación de inversionistas extranjeros.</a:t>
            </a:r>
          </a:p>
          <a:p>
            <a:pPr algn="just" eaLnBrk="1" hangingPunct="1">
              <a:defRPr/>
            </a:pPr>
            <a:r>
              <a:rPr lang="es-ES" sz="3000" dirty="0" smtClean="0"/>
              <a:t>b) La realizada por sociedades mexicanas con mayoría de capital extranjero; y</a:t>
            </a:r>
          </a:p>
          <a:p>
            <a:pPr algn="just" eaLnBrk="1" hangingPunct="1">
              <a:defRPr/>
            </a:pPr>
            <a:r>
              <a:rPr lang="es-ES" sz="3000" dirty="0" smtClean="0"/>
              <a:t>c) La participación de inversionistas extranjeros.</a:t>
            </a:r>
          </a:p>
          <a:p>
            <a:pPr algn="just" eaLnBrk="1" hangingPunct="1">
              <a:defRPr/>
            </a:pPr>
            <a:endParaRPr lang="es-ES" sz="3000" dirty="0" smtClean="0"/>
          </a:p>
        </p:txBody>
      </p:sp>
      <p:pic>
        <p:nvPicPr>
          <p:cNvPr id="20484" name="Picture 1" descr="C:\Documents and Settings\pc03\Configuración local\Archivos temporales de Internet\Content.IE5\OGZIS2ZV\MPj04357250000[1].jpg"/>
          <p:cNvPicPr>
            <a:picLocks noChangeAspect="1" noChangeArrowheads="1"/>
          </p:cNvPicPr>
          <p:nvPr/>
        </p:nvPicPr>
        <p:blipFill>
          <a:blip r:embed="rId2" cstate="print"/>
          <a:srcRect/>
          <a:stretch>
            <a:fillRect/>
          </a:stretch>
        </p:blipFill>
        <p:spPr bwMode="auto">
          <a:xfrm>
            <a:off x="6429375" y="4357688"/>
            <a:ext cx="2074863" cy="2071687"/>
          </a:xfrm>
          <a:prstGeom prst="rect">
            <a:avLst/>
          </a:prstGeom>
          <a:noFill/>
          <a:ln w="9525">
            <a:noFill/>
            <a:miter lim="800000"/>
            <a:headEnd/>
            <a:tailEnd/>
          </a:ln>
        </p:spPr>
      </p:pic>
      <p:pic>
        <p:nvPicPr>
          <p:cNvPr id="20485" name="Picture 2" descr="C:\Documents and Settings\pc03\Configuración local\Archivos temporales de Internet\Content.IE5\7HIXKU4A\MCj04325250000[1].png"/>
          <p:cNvPicPr>
            <a:picLocks noChangeAspect="1" noChangeArrowheads="1"/>
          </p:cNvPicPr>
          <p:nvPr/>
        </p:nvPicPr>
        <p:blipFill>
          <a:blip r:embed="rId3" cstate="print"/>
          <a:srcRect/>
          <a:stretch>
            <a:fillRect/>
          </a:stretch>
        </p:blipFill>
        <p:spPr bwMode="auto">
          <a:xfrm>
            <a:off x="6715125" y="1643063"/>
            <a:ext cx="1643063" cy="1643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idx="4294967295"/>
          </p:nvPr>
        </p:nvSpPr>
        <p:spPr/>
        <p:txBody>
          <a:bodyPr/>
          <a:lstStyle/>
          <a:p>
            <a:pPr eaLnBrk="1" hangingPunct="1">
              <a:defRPr/>
            </a:pPr>
            <a:r>
              <a:rPr lang="es-ES" smtClean="0"/>
              <a:t>Restricciones de inversión</a:t>
            </a:r>
          </a:p>
        </p:txBody>
      </p:sp>
      <p:pic>
        <p:nvPicPr>
          <p:cNvPr id="21507" name="Picture 1" descr="C:\Documents and Settings\pc03\Configuración local\Archivos temporales de Internet\Content.IE5\H9SKUMEO\MPj04339790000[1].jpg"/>
          <p:cNvPicPr>
            <a:picLocks noGrp="1" noChangeAspect="1" noChangeArrowheads="1"/>
          </p:cNvPicPr>
          <p:nvPr>
            <p:ph idx="4294967295"/>
          </p:nvPr>
        </p:nvPicPr>
        <p:blipFill>
          <a:blip r:embed="rId2" cstate="print"/>
          <a:srcRect/>
          <a:stretch>
            <a:fillRect/>
          </a:stretch>
        </p:blipFill>
        <p:spPr>
          <a:xfrm>
            <a:off x="1346200" y="1600200"/>
            <a:ext cx="6451600" cy="4530725"/>
          </a:xfr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idx="4294967295"/>
          </p:nvPr>
        </p:nvSpPr>
        <p:spPr/>
        <p:txBody>
          <a:bodyPr/>
          <a:lstStyle/>
          <a:p>
            <a:pPr eaLnBrk="1" hangingPunct="1">
              <a:defRPr/>
            </a:pPr>
            <a:r>
              <a:rPr lang="es-MX" smtClean="0"/>
              <a:t>EDUCACION</a:t>
            </a:r>
          </a:p>
        </p:txBody>
      </p:sp>
      <p:sp>
        <p:nvSpPr>
          <p:cNvPr id="3" name="2 Marcador de contenido"/>
          <p:cNvSpPr>
            <a:spLocks noGrp="1"/>
          </p:cNvSpPr>
          <p:nvPr>
            <p:ph idx="4294967295"/>
          </p:nvPr>
        </p:nvSpPr>
        <p:spPr>
          <a:xfrm>
            <a:off x="457200" y="1714500"/>
            <a:ext cx="3971925" cy="4416425"/>
          </a:xfrm>
        </p:spPr>
        <p:txBody>
          <a:bodyPr>
            <a:normAutofit lnSpcReduction="10000"/>
          </a:bodyPr>
          <a:lstStyle/>
          <a:p>
            <a:pPr algn="just" eaLnBrk="1" hangingPunct="1">
              <a:lnSpc>
                <a:spcPct val="90000"/>
              </a:lnSpc>
              <a:defRPr/>
            </a:pPr>
            <a:r>
              <a:rPr lang="es-MX" sz="3000" i="1" dirty="0" smtClean="0"/>
              <a:t>Educación:  </a:t>
            </a:r>
            <a:r>
              <a:rPr lang="es-MX" sz="3000" dirty="0" smtClean="0"/>
              <a:t>Es toda influencia que el ser humano recibe del ambiente social, durante toda su existencia, para adaptarse a las normas y los valores sociales vigentes y aceptados.  </a:t>
            </a:r>
          </a:p>
        </p:txBody>
      </p:sp>
      <p:sp>
        <p:nvSpPr>
          <p:cNvPr id="4" name="3 Rectángulo"/>
          <p:cNvSpPr/>
          <p:nvPr/>
        </p:nvSpPr>
        <p:spPr>
          <a:xfrm>
            <a:off x="5000625" y="1928813"/>
            <a:ext cx="3071813" cy="3429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23557" name="Picture 2" descr="http://www.ingreso.unsl.edu.ar/carreras/fch/educacion_especial.jpg"/>
          <p:cNvPicPr>
            <a:picLocks noChangeAspect="1" noChangeArrowheads="1"/>
          </p:cNvPicPr>
          <p:nvPr/>
        </p:nvPicPr>
        <p:blipFill>
          <a:blip r:embed="rId2" cstate="print"/>
          <a:srcRect/>
          <a:stretch>
            <a:fillRect/>
          </a:stretch>
        </p:blipFill>
        <p:spPr bwMode="auto">
          <a:xfrm>
            <a:off x="4557713" y="1928813"/>
            <a:ext cx="4171950" cy="3500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idx="4294967295"/>
          </p:nvPr>
        </p:nvSpPr>
        <p:spPr/>
        <p:txBody>
          <a:bodyPr/>
          <a:lstStyle/>
          <a:p>
            <a:pPr eaLnBrk="1" hangingPunct="1">
              <a:defRPr/>
            </a:pPr>
            <a:r>
              <a:rPr lang="es-ES" smtClean="0"/>
              <a:t>TRATADOS DE LIBRE COMERCIO	</a:t>
            </a:r>
          </a:p>
        </p:txBody>
      </p:sp>
      <p:sp>
        <p:nvSpPr>
          <p:cNvPr id="28675" name="2 Marcador de contenido"/>
          <p:cNvSpPr>
            <a:spLocks noGrp="1"/>
          </p:cNvSpPr>
          <p:nvPr>
            <p:ph idx="4294967295"/>
          </p:nvPr>
        </p:nvSpPr>
        <p:spPr>
          <a:xfrm>
            <a:off x="457200" y="1600200"/>
            <a:ext cx="4614863" cy="4530725"/>
          </a:xfrm>
        </p:spPr>
        <p:txBody>
          <a:bodyPr/>
          <a:lstStyle/>
          <a:p>
            <a:pPr eaLnBrk="1" hangingPunct="1">
              <a:defRPr/>
            </a:pPr>
            <a:r>
              <a:rPr lang="es-ES" smtClean="0"/>
              <a:t>TLCAN</a:t>
            </a:r>
          </a:p>
          <a:p>
            <a:pPr eaLnBrk="1" hangingPunct="1">
              <a:defRPr/>
            </a:pPr>
            <a:r>
              <a:rPr lang="es-ES" smtClean="0"/>
              <a:t>RUPO DE LOS TRES</a:t>
            </a:r>
          </a:p>
          <a:p>
            <a:pPr eaLnBrk="1" hangingPunct="1">
              <a:defRPr/>
            </a:pPr>
            <a:r>
              <a:rPr lang="es-ES" smtClean="0"/>
              <a:t>ESTADOS UNIDOS-MEXICO-JAPON</a:t>
            </a:r>
          </a:p>
        </p:txBody>
      </p:sp>
      <p:pic>
        <p:nvPicPr>
          <p:cNvPr id="26628" name="Picture 2"/>
          <p:cNvPicPr>
            <a:picLocks noChangeAspect="1" noChangeArrowheads="1"/>
          </p:cNvPicPr>
          <p:nvPr/>
        </p:nvPicPr>
        <p:blipFill>
          <a:blip r:embed="rId2" cstate="print"/>
          <a:srcRect/>
          <a:stretch>
            <a:fillRect/>
          </a:stretch>
        </p:blipFill>
        <p:spPr bwMode="auto">
          <a:xfrm>
            <a:off x="6143625" y="4357688"/>
            <a:ext cx="1800225" cy="1790700"/>
          </a:xfrm>
          <a:prstGeom prst="rect">
            <a:avLst/>
          </a:prstGeom>
          <a:noFill/>
          <a:ln w="9525">
            <a:noFill/>
            <a:miter lim="800000"/>
            <a:headEnd/>
            <a:tailEnd/>
          </a:ln>
        </p:spPr>
      </p:pic>
      <p:pic>
        <p:nvPicPr>
          <p:cNvPr id="26629" name="Picture 3" descr="C:\Documents and Settings\pc03\Configuración local\Archivos temporales de Internet\Content.IE5\H9SKUMEO\MCj04296970000[1].wmf"/>
          <p:cNvPicPr>
            <a:picLocks noChangeAspect="1" noChangeArrowheads="1"/>
          </p:cNvPicPr>
          <p:nvPr/>
        </p:nvPicPr>
        <p:blipFill>
          <a:blip r:embed="rId3" cstate="print"/>
          <a:srcRect/>
          <a:stretch>
            <a:fillRect/>
          </a:stretch>
        </p:blipFill>
        <p:spPr bwMode="auto">
          <a:xfrm>
            <a:off x="5572125" y="1928813"/>
            <a:ext cx="2333625" cy="1854200"/>
          </a:xfrm>
          <a:prstGeom prst="rect">
            <a:avLst/>
          </a:prstGeom>
          <a:noFill/>
          <a:ln w="9525">
            <a:noFill/>
            <a:miter lim="800000"/>
            <a:headEnd/>
            <a:tailEnd/>
          </a:ln>
        </p:spPr>
      </p:pic>
      <p:pic>
        <p:nvPicPr>
          <p:cNvPr id="26630" name="Picture 4" descr="C:\Documents and Settings\pc03\Configuración local\Archivos temporales de Internet\Content.IE5\7HIXKU4A\MPj04387670000[1].jpg"/>
          <p:cNvPicPr>
            <a:picLocks noChangeAspect="1" noChangeArrowheads="1"/>
          </p:cNvPicPr>
          <p:nvPr/>
        </p:nvPicPr>
        <p:blipFill>
          <a:blip r:embed="rId4" cstate="print"/>
          <a:srcRect/>
          <a:stretch>
            <a:fillRect/>
          </a:stretch>
        </p:blipFill>
        <p:spPr bwMode="auto">
          <a:xfrm>
            <a:off x="428625" y="4429125"/>
            <a:ext cx="2846388" cy="2428875"/>
          </a:xfrm>
          <a:prstGeom prst="rect">
            <a:avLst/>
          </a:prstGeom>
          <a:noFill/>
          <a:ln w="9525">
            <a:noFill/>
            <a:miter lim="800000"/>
            <a:headEnd/>
            <a:tailEnd/>
          </a:ln>
        </p:spPr>
      </p:pic>
      <p:pic>
        <p:nvPicPr>
          <p:cNvPr id="26631" name="Picture 5" descr="C:\Documents and Settings\pc03\Configuración local\Archivos temporales de Internet\Content.IE5\H9SKUMEO\MCFL00066_0000[1].wmf"/>
          <p:cNvPicPr>
            <a:picLocks noChangeAspect="1" noChangeArrowheads="1"/>
          </p:cNvPicPr>
          <p:nvPr/>
        </p:nvPicPr>
        <p:blipFill>
          <a:blip r:embed="rId5" cstate="print"/>
          <a:srcRect/>
          <a:stretch>
            <a:fillRect/>
          </a:stretch>
        </p:blipFill>
        <p:spPr bwMode="auto">
          <a:xfrm>
            <a:off x="1714500" y="4786313"/>
            <a:ext cx="1719263" cy="1384300"/>
          </a:xfrm>
          <a:prstGeom prst="rect">
            <a:avLst/>
          </a:prstGeom>
          <a:noFill/>
          <a:ln w="9525">
            <a:noFill/>
            <a:miter lim="800000"/>
            <a:headEnd/>
            <a:tailEnd/>
          </a:ln>
        </p:spPr>
      </p:pic>
      <p:pic>
        <p:nvPicPr>
          <p:cNvPr id="26632" name="Picture 6" descr="C:\Documents and Settings\pc03\Configuración local\Archivos temporales de Internet\Content.IE5\ER0VMLXR\MPj04008050000[1].jpg"/>
          <p:cNvPicPr>
            <a:picLocks noChangeAspect="1" noChangeArrowheads="1"/>
          </p:cNvPicPr>
          <p:nvPr/>
        </p:nvPicPr>
        <p:blipFill>
          <a:blip r:embed="rId6" cstate="print"/>
          <a:srcRect/>
          <a:stretch>
            <a:fillRect/>
          </a:stretch>
        </p:blipFill>
        <p:spPr bwMode="auto">
          <a:xfrm>
            <a:off x="3071813" y="5000625"/>
            <a:ext cx="1428750"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3" y="2714625"/>
            <a:ext cx="8229600" cy="1143000"/>
          </a:xfrm>
        </p:spPr>
        <p:txBody>
          <a:bodyPr/>
          <a:lstStyle/>
          <a:p>
            <a:pPr eaLnBrk="1" hangingPunct="1">
              <a:defRPr/>
            </a:pPr>
            <a:r>
              <a:rPr lang="es-ES" dirty="0" smtClean="0">
                <a:solidFill>
                  <a:schemeClr val="tx1"/>
                </a:solidFill>
              </a:rPr>
              <a:t>Derechos de Propiedad y Estabilidad Económica</a:t>
            </a:r>
            <a:endParaRPr lang="es-MX" dirty="0" smtClean="0">
              <a:solidFill>
                <a:schemeClr val="tx1"/>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57200" y="1143000"/>
            <a:ext cx="8229600" cy="685800"/>
          </a:xfrm>
        </p:spPr>
        <p:txBody>
          <a:bodyPr lIns="92075" tIns="46038" rIns="92075" bIns="46038"/>
          <a:lstStyle/>
          <a:p>
            <a:pPr eaLnBrk="1" hangingPunct="1">
              <a:defRPr/>
            </a:pPr>
            <a:r>
              <a:rPr lang="es-ES_tradnl" sz="3600" smtClean="0">
                <a:latin typeface="Verdana" pitchFamily="34" charset="0"/>
              </a:rPr>
              <a:t>1era Hipótesis</a:t>
            </a:r>
          </a:p>
        </p:txBody>
      </p:sp>
      <p:sp>
        <p:nvSpPr>
          <p:cNvPr id="5123" name="Rectangle 3"/>
          <p:cNvSpPr>
            <a:spLocks noGrp="1" noChangeArrowheads="1"/>
          </p:cNvSpPr>
          <p:nvPr>
            <p:ph type="subTitle" idx="1"/>
          </p:nvPr>
        </p:nvSpPr>
        <p:spPr>
          <a:xfrm>
            <a:off x="647700" y="2514600"/>
            <a:ext cx="7524750" cy="3219450"/>
          </a:xfrm>
        </p:spPr>
        <p:txBody>
          <a:bodyPr lIns="92075" tIns="46038" rIns="92075" bIns="46038"/>
          <a:lstStyle/>
          <a:p>
            <a:pPr algn="just" eaLnBrk="1" hangingPunct="1">
              <a:lnSpc>
                <a:spcPct val="80000"/>
              </a:lnSpc>
              <a:defRPr/>
            </a:pPr>
            <a:r>
              <a:rPr lang="es-ES_tradnl" sz="2400" dirty="0" smtClean="0">
                <a:latin typeface="Verdana" pitchFamily="34" charset="0"/>
              </a:rPr>
              <a:t>Desde fines del siglo XIX las principales herramientas para el ejercicio del control social fueron las políticas </a:t>
            </a:r>
            <a:r>
              <a:rPr lang="es-ES_tradnl" sz="2400" u="sng" dirty="0" smtClean="0">
                <a:latin typeface="Verdana" pitchFamily="34" charset="0"/>
              </a:rPr>
              <a:t>distributivas.</a:t>
            </a:r>
            <a:r>
              <a:rPr lang="es-ES_tradnl" sz="2400" dirty="0" smtClean="0">
                <a:latin typeface="Verdana" pitchFamily="34" charset="0"/>
              </a:rPr>
              <a:t> </a:t>
            </a:r>
          </a:p>
          <a:p>
            <a:pPr algn="just" eaLnBrk="1" hangingPunct="1">
              <a:lnSpc>
                <a:spcPct val="80000"/>
              </a:lnSpc>
              <a:defRPr/>
            </a:pPr>
            <a:endParaRPr lang="es-ES_tradnl" sz="2400" dirty="0" smtClean="0">
              <a:latin typeface="Verdana" pitchFamily="34" charset="0"/>
            </a:endParaRPr>
          </a:p>
          <a:p>
            <a:pPr algn="just" eaLnBrk="1" hangingPunct="1">
              <a:lnSpc>
                <a:spcPct val="80000"/>
              </a:lnSpc>
              <a:defRPr/>
            </a:pPr>
            <a:r>
              <a:rPr lang="es-ES_tradnl" sz="2400" dirty="0" smtClean="0">
                <a:latin typeface="Verdana" pitchFamily="34" charset="0"/>
              </a:rPr>
              <a:t>En consecuencia, durante cerca de 100 años de Estado de Bienestar, las ganancias del Capital fueron distribuidas para aumentar el control social y la </a:t>
            </a:r>
            <a:r>
              <a:rPr lang="es-ES_tradnl" sz="2400" u="sng" dirty="0" smtClean="0">
                <a:latin typeface="Verdana" pitchFamily="34" charset="0"/>
              </a:rPr>
              <a:t>estabilidad</a:t>
            </a:r>
            <a:r>
              <a:rPr lang="es-ES_tradnl" sz="2400" dirty="0" smtClean="0">
                <a:latin typeface="Verdana" pitchFamily="34" charset="0"/>
              </a:rPr>
              <a:t> del sistema político.</a:t>
            </a:r>
            <a:r>
              <a:rPr lang="es-ES_tradnl" sz="1400" dirty="0" smtClean="0">
                <a:latin typeface="Verdana" pitchFamily="34" charset="0"/>
              </a:rPr>
              <a:t> </a:t>
            </a:r>
          </a:p>
        </p:txBody>
      </p:sp>
    </p:spTree>
  </p:cSld>
  <p:clrMapOvr>
    <a:masterClrMapping/>
  </p:clrMapOvr>
  <p:transition advTm="3332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dissolve">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dissolve">
                                      <p:cBhvr>
                                        <p:cTn id="12"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3"/>
          <p:cNvSpPr txBox="1">
            <a:spLocks noChangeArrowheads="1"/>
          </p:cNvSpPr>
          <p:nvPr/>
        </p:nvSpPr>
        <p:spPr bwMode="auto">
          <a:xfrm>
            <a:off x="755650" y="1268413"/>
            <a:ext cx="7686675" cy="1754326"/>
          </a:xfrm>
          <a:prstGeom prst="rect">
            <a:avLst/>
          </a:prstGeom>
          <a:noFill/>
          <a:ln w="9525">
            <a:noFill/>
            <a:miter lim="800000"/>
            <a:headEnd/>
            <a:tailEnd/>
          </a:ln>
        </p:spPr>
        <p:txBody>
          <a:bodyPr>
            <a:spAutoFit/>
          </a:bodyPr>
          <a:lstStyle/>
          <a:p>
            <a:pPr algn="just">
              <a:spcBef>
                <a:spcPct val="50000"/>
              </a:spcBef>
            </a:pPr>
            <a:r>
              <a:rPr kumimoji="1" lang="de-DE" sz="2400" dirty="0">
                <a:latin typeface="Verdana" pitchFamily="34" charset="0"/>
              </a:rPr>
              <a:t>Dilema del capitalismo liberal y keynesiano: </a:t>
            </a:r>
          </a:p>
          <a:p>
            <a:pPr algn="just">
              <a:spcBef>
                <a:spcPct val="50000"/>
              </a:spcBef>
            </a:pPr>
            <a:r>
              <a:rPr kumimoji="1" lang="de-DE" sz="2400" dirty="0">
                <a:latin typeface="Verdana" pitchFamily="34" charset="0"/>
              </a:rPr>
              <a:t>El control social y la estabilidad sistémica requieren de políticas de bienestar (distributivas).</a:t>
            </a:r>
            <a:endParaRPr lang="es-ES" sz="4000" dirty="0"/>
          </a:p>
        </p:txBody>
      </p:sp>
      <p:sp>
        <p:nvSpPr>
          <p:cNvPr id="76805" name="Rectangle 5"/>
          <p:cNvSpPr>
            <a:spLocks noChangeArrowheads="1"/>
          </p:cNvSpPr>
          <p:nvPr/>
        </p:nvSpPr>
        <p:spPr bwMode="auto">
          <a:xfrm>
            <a:off x="1447800" y="4691063"/>
            <a:ext cx="1752600" cy="609600"/>
          </a:xfrm>
          <a:prstGeom prst="rect">
            <a:avLst/>
          </a:prstGeom>
          <a:solidFill>
            <a:schemeClr val="accent1"/>
          </a:solidFill>
          <a:ln w="9525">
            <a:solidFill>
              <a:schemeClr val="tx1"/>
            </a:solidFill>
            <a:miter lim="800000"/>
            <a:headEnd/>
            <a:tailEnd/>
          </a:ln>
        </p:spPr>
        <p:txBody>
          <a:bodyPr wrap="none" anchor="ctr"/>
          <a:lstStyle/>
          <a:p>
            <a:pPr algn="ctr"/>
            <a:r>
              <a:rPr lang="de-DE">
                <a:solidFill>
                  <a:schemeClr val="bg1"/>
                </a:solidFill>
                <a:latin typeface="Verdana" pitchFamily="34" charset="0"/>
              </a:rPr>
              <a:t>Ganancias</a:t>
            </a:r>
            <a:endParaRPr lang="es-ES">
              <a:solidFill>
                <a:schemeClr val="bg1"/>
              </a:solidFill>
              <a:latin typeface="Verdana" pitchFamily="34" charset="0"/>
            </a:endParaRPr>
          </a:p>
        </p:txBody>
      </p:sp>
      <p:sp>
        <p:nvSpPr>
          <p:cNvPr id="76806" name="Rectangle 6"/>
          <p:cNvSpPr>
            <a:spLocks noChangeArrowheads="1"/>
          </p:cNvSpPr>
          <p:nvPr/>
        </p:nvSpPr>
        <p:spPr bwMode="auto">
          <a:xfrm>
            <a:off x="6324600" y="3500438"/>
            <a:ext cx="1600200" cy="685800"/>
          </a:xfrm>
          <a:prstGeom prst="rect">
            <a:avLst/>
          </a:prstGeom>
          <a:solidFill>
            <a:schemeClr val="accent1"/>
          </a:solidFill>
          <a:ln w="9525">
            <a:solidFill>
              <a:schemeClr val="tx1"/>
            </a:solidFill>
            <a:miter lim="800000"/>
            <a:headEnd/>
            <a:tailEnd/>
          </a:ln>
        </p:spPr>
        <p:txBody>
          <a:bodyPr wrap="none" anchor="ctr"/>
          <a:lstStyle/>
          <a:p>
            <a:pPr algn="ctr"/>
            <a:r>
              <a:rPr lang="de-DE">
                <a:solidFill>
                  <a:schemeClr val="bg1"/>
                </a:solidFill>
                <a:latin typeface="Verdana" pitchFamily="34" charset="0"/>
              </a:rPr>
              <a:t>Estabilidad</a:t>
            </a:r>
            <a:endParaRPr lang="es-ES"/>
          </a:p>
        </p:txBody>
      </p:sp>
      <p:sp>
        <p:nvSpPr>
          <p:cNvPr id="76807" name="Line 7"/>
          <p:cNvSpPr>
            <a:spLocks noChangeShapeType="1"/>
          </p:cNvSpPr>
          <p:nvPr/>
        </p:nvSpPr>
        <p:spPr bwMode="auto">
          <a:xfrm flipV="1">
            <a:off x="3276600" y="3932238"/>
            <a:ext cx="3024188" cy="1152525"/>
          </a:xfrm>
          <a:prstGeom prst="line">
            <a:avLst/>
          </a:prstGeom>
          <a:noFill/>
          <a:ln w="9525">
            <a:solidFill>
              <a:schemeClr val="tx1"/>
            </a:solidFill>
            <a:round/>
            <a:headEnd/>
            <a:tailEnd/>
          </a:ln>
        </p:spPr>
        <p:txBody>
          <a:bodyPr wrap="none"/>
          <a:lstStyle/>
          <a:p>
            <a:endParaRPr lang="es-MX"/>
          </a:p>
        </p:txBody>
      </p:sp>
      <p:sp>
        <p:nvSpPr>
          <p:cNvPr id="76808" name="AutoShape 8"/>
          <p:cNvSpPr>
            <a:spLocks noChangeArrowheads="1"/>
          </p:cNvSpPr>
          <p:nvPr/>
        </p:nvSpPr>
        <p:spPr bwMode="auto">
          <a:xfrm>
            <a:off x="2133600" y="3716338"/>
            <a:ext cx="381000" cy="898525"/>
          </a:xfrm>
          <a:prstGeom prst="downArrow">
            <a:avLst>
              <a:gd name="adj1" fmla="val 50000"/>
              <a:gd name="adj2" fmla="val 58958"/>
            </a:avLst>
          </a:prstGeom>
          <a:solidFill>
            <a:schemeClr val="accent1"/>
          </a:solidFill>
          <a:ln w="9525">
            <a:solidFill>
              <a:schemeClr val="tx1"/>
            </a:solidFill>
            <a:miter lim="800000"/>
            <a:headEnd/>
            <a:tailEnd/>
          </a:ln>
        </p:spPr>
        <p:txBody>
          <a:bodyPr wrap="none" anchor="ctr"/>
          <a:lstStyle/>
          <a:p>
            <a:endParaRPr lang="es-MX"/>
          </a:p>
        </p:txBody>
      </p:sp>
      <p:sp>
        <p:nvSpPr>
          <p:cNvPr id="76809" name="AutoShape 9"/>
          <p:cNvSpPr>
            <a:spLocks noChangeArrowheads="1"/>
          </p:cNvSpPr>
          <p:nvPr/>
        </p:nvSpPr>
        <p:spPr bwMode="auto">
          <a:xfrm>
            <a:off x="6877050" y="4292600"/>
            <a:ext cx="381000" cy="936625"/>
          </a:xfrm>
          <a:prstGeom prst="upArrow">
            <a:avLst>
              <a:gd name="adj1" fmla="val 50000"/>
              <a:gd name="adj2" fmla="val 61458"/>
            </a:avLst>
          </a:prstGeom>
          <a:solidFill>
            <a:schemeClr val="accent1"/>
          </a:solidFill>
          <a:ln w="9525">
            <a:solidFill>
              <a:schemeClr val="tx1"/>
            </a:solidFill>
            <a:miter lim="800000"/>
            <a:headEnd/>
            <a:tailEnd/>
          </a:ln>
        </p:spPr>
        <p:txBody>
          <a:bodyPr wrap="none" anchor="ctr"/>
          <a:lstStyle/>
          <a:p>
            <a:endParaRPr lang="es-MX"/>
          </a:p>
        </p:txBody>
      </p:sp>
      <p:sp>
        <p:nvSpPr>
          <p:cNvPr id="76810" name="AutoShape 10"/>
          <p:cNvSpPr>
            <a:spLocks noChangeArrowheads="1"/>
          </p:cNvSpPr>
          <p:nvPr/>
        </p:nvSpPr>
        <p:spPr bwMode="auto">
          <a:xfrm>
            <a:off x="4643438" y="4564063"/>
            <a:ext cx="433387" cy="504825"/>
          </a:xfrm>
          <a:prstGeom prst="triangle">
            <a:avLst>
              <a:gd name="adj" fmla="val 50000"/>
            </a:avLst>
          </a:prstGeom>
          <a:noFill/>
          <a:ln w="9525">
            <a:solidFill>
              <a:schemeClr val="tx1"/>
            </a:solidFill>
            <a:miter lim="800000"/>
            <a:headEnd/>
            <a:tailEnd/>
          </a:ln>
        </p:spPr>
        <p:txBody>
          <a:bodyPr wrap="none" anchor="ctr"/>
          <a:lstStyle/>
          <a:p>
            <a:endParaRPr lang="es-MX"/>
          </a:p>
        </p:txBody>
      </p:sp>
    </p:spTree>
  </p:cSld>
  <p:clrMapOvr>
    <a:masterClrMapping/>
  </p:clrMapOvr>
  <p:transition advTm="3332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6803"/>
                                        </p:tgtEl>
                                        <p:attrNameLst>
                                          <p:attrName>style.visibility</p:attrName>
                                        </p:attrNameLst>
                                      </p:cBhvr>
                                      <p:to>
                                        <p:strVal val="visible"/>
                                      </p:to>
                                    </p:set>
                                    <p:animEffect transition="in" filter="dissolve">
                                      <p:cBhvr>
                                        <p:cTn id="7" dur="500"/>
                                        <p:tgtEl>
                                          <p:spTgt spid="7680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6805"/>
                                        </p:tgtEl>
                                        <p:attrNameLst>
                                          <p:attrName>style.visibility</p:attrName>
                                        </p:attrNameLst>
                                      </p:cBhvr>
                                      <p:to>
                                        <p:strVal val="visible"/>
                                      </p:to>
                                    </p:set>
                                    <p:animEffect transition="in" filter="dissolve">
                                      <p:cBhvr>
                                        <p:cTn id="12" dur="500"/>
                                        <p:tgtEl>
                                          <p:spTgt spid="76805"/>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76806"/>
                                        </p:tgtEl>
                                        <p:attrNameLst>
                                          <p:attrName>style.visibility</p:attrName>
                                        </p:attrNameLst>
                                      </p:cBhvr>
                                      <p:to>
                                        <p:strVal val="visible"/>
                                      </p:to>
                                    </p:set>
                                    <p:animEffect transition="in" filter="dissolve">
                                      <p:cBhvr>
                                        <p:cTn id="15" dur="500"/>
                                        <p:tgtEl>
                                          <p:spTgt spid="76806"/>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76807"/>
                                        </p:tgtEl>
                                        <p:attrNameLst>
                                          <p:attrName>style.visibility</p:attrName>
                                        </p:attrNameLst>
                                      </p:cBhvr>
                                      <p:to>
                                        <p:strVal val="visible"/>
                                      </p:to>
                                    </p:set>
                                    <p:animEffect transition="in" filter="dissolve">
                                      <p:cBhvr>
                                        <p:cTn id="18" dur="500"/>
                                        <p:tgtEl>
                                          <p:spTgt spid="76807"/>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76808"/>
                                        </p:tgtEl>
                                        <p:attrNameLst>
                                          <p:attrName>style.visibility</p:attrName>
                                        </p:attrNameLst>
                                      </p:cBhvr>
                                      <p:to>
                                        <p:strVal val="visible"/>
                                      </p:to>
                                    </p:set>
                                    <p:animEffect transition="in" filter="dissolve">
                                      <p:cBhvr>
                                        <p:cTn id="21" dur="500"/>
                                        <p:tgtEl>
                                          <p:spTgt spid="76808"/>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76809"/>
                                        </p:tgtEl>
                                        <p:attrNameLst>
                                          <p:attrName>style.visibility</p:attrName>
                                        </p:attrNameLst>
                                      </p:cBhvr>
                                      <p:to>
                                        <p:strVal val="visible"/>
                                      </p:to>
                                    </p:set>
                                    <p:animEffect transition="in" filter="dissolve">
                                      <p:cBhvr>
                                        <p:cTn id="24" dur="500"/>
                                        <p:tgtEl>
                                          <p:spTgt spid="7680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76810"/>
                                        </p:tgtEl>
                                        <p:attrNameLst>
                                          <p:attrName>style.visibility</p:attrName>
                                        </p:attrNameLst>
                                      </p:cBhvr>
                                      <p:to>
                                        <p:strVal val="visible"/>
                                      </p:to>
                                    </p:set>
                                    <p:animEffect transition="in" filter="dissolve">
                                      <p:cBhvr>
                                        <p:cTn id="27" dur="500"/>
                                        <p:tgtEl>
                                          <p:spTgt spid="76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p:bldP spid="76805" grpId="0" animBg="1"/>
      <p:bldP spid="76806" grpId="0" animBg="1"/>
      <p:bldP spid="76807" grpId="0" animBg="1"/>
      <p:bldP spid="76808" grpId="0" animBg="1"/>
      <p:bldP spid="76809" grpId="0" animBg="1"/>
      <p:bldP spid="76810" grpId="0" animBg="1"/>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457200" y="1143000"/>
            <a:ext cx="8229600" cy="685800"/>
          </a:xfrm>
        </p:spPr>
        <p:txBody>
          <a:bodyPr lIns="92075" tIns="46038" rIns="92075" bIns="46038"/>
          <a:lstStyle/>
          <a:p>
            <a:pPr eaLnBrk="1" hangingPunct="1">
              <a:defRPr/>
            </a:pPr>
            <a:r>
              <a:rPr lang="es-ES_tradnl" sz="3600" smtClean="0">
                <a:latin typeface="Verdana" pitchFamily="34" charset="0"/>
              </a:rPr>
              <a:t>2a Hipótesis</a:t>
            </a:r>
          </a:p>
        </p:txBody>
      </p:sp>
      <p:sp>
        <p:nvSpPr>
          <p:cNvPr id="111619" name="Rectangle 3"/>
          <p:cNvSpPr>
            <a:spLocks noGrp="1" noChangeArrowheads="1"/>
          </p:cNvSpPr>
          <p:nvPr>
            <p:ph type="subTitle" idx="1"/>
          </p:nvPr>
        </p:nvSpPr>
        <p:spPr>
          <a:xfrm>
            <a:off x="684213" y="2349500"/>
            <a:ext cx="7524750" cy="3219450"/>
          </a:xfrm>
        </p:spPr>
        <p:txBody>
          <a:bodyPr lIns="92075" tIns="46038" rIns="92075" bIns="46038"/>
          <a:lstStyle/>
          <a:p>
            <a:pPr algn="just" eaLnBrk="1" hangingPunct="1">
              <a:lnSpc>
                <a:spcPct val="80000"/>
              </a:lnSpc>
              <a:defRPr/>
            </a:pPr>
            <a:r>
              <a:rPr lang="es-ES_tradnl" sz="2400" dirty="0" smtClean="0">
                <a:latin typeface="Verdana" pitchFamily="34" charset="0"/>
              </a:rPr>
              <a:t>La reestructuración económica de carácter neoliberal y su imposición a nivel global producen </a:t>
            </a:r>
            <a:r>
              <a:rPr lang="es-ES_tradnl" sz="2400" u="sng" dirty="0" smtClean="0">
                <a:latin typeface="Verdana" pitchFamily="34" charset="0"/>
              </a:rPr>
              <a:t>nuevas condicionantes para la estabilidad política</a:t>
            </a:r>
            <a:r>
              <a:rPr lang="es-ES_tradnl" sz="2400" dirty="0" smtClean="0">
                <a:latin typeface="Verdana" pitchFamily="34" charset="0"/>
              </a:rPr>
              <a:t> en el sistema capitalista. </a:t>
            </a:r>
          </a:p>
          <a:p>
            <a:pPr algn="just" eaLnBrk="1" hangingPunct="1">
              <a:lnSpc>
                <a:spcPct val="80000"/>
              </a:lnSpc>
              <a:defRPr/>
            </a:pPr>
            <a:endParaRPr lang="es-ES_tradnl" sz="2400" dirty="0" smtClean="0">
              <a:latin typeface="Verdana" pitchFamily="34" charset="0"/>
            </a:endParaRPr>
          </a:p>
          <a:p>
            <a:pPr algn="just" eaLnBrk="1" hangingPunct="1">
              <a:lnSpc>
                <a:spcPct val="80000"/>
              </a:lnSpc>
              <a:defRPr/>
            </a:pPr>
            <a:r>
              <a:rPr lang="es-ES_tradnl" sz="2400" dirty="0" smtClean="0">
                <a:latin typeface="Verdana" pitchFamily="34" charset="0"/>
              </a:rPr>
              <a:t>Ésta ya no depende de </a:t>
            </a:r>
            <a:r>
              <a:rPr lang="es-ES_tradnl" sz="2400" i="1" dirty="0" err="1" smtClean="0">
                <a:latin typeface="Verdana" pitchFamily="34" charset="0"/>
              </a:rPr>
              <a:t>policies</a:t>
            </a:r>
            <a:r>
              <a:rPr lang="es-ES_tradnl" sz="2400" dirty="0" smtClean="0">
                <a:latin typeface="Verdana" pitchFamily="34" charset="0"/>
              </a:rPr>
              <a:t> de bienestar, sino lo contrario, se ve favorecida por la </a:t>
            </a:r>
            <a:r>
              <a:rPr lang="es-ES_tradnl" sz="2400" u="sng" dirty="0" smtClean="0">
                <a:latin typeface="Verdana" pitchFamily="34" charset="0"/>
              </a:rPr>
              <a:t>gradual eliminación de la seguridad social,</a:t>
            </a:r>
            <a:r>
              <a:rPr lang="es-ES_tradnl" sz="2400" dirty="0" smtClean="0">
                <a:latin typeface="Verdana" pitchFamily="34" charset="0"/>
              </a:rPr>
              <a:t> la paulatina desprotección de los trabajadores y la distribución a favor del Capital.</a:t>
            </a:r>
          </a:p>
        </p:txBody>
      </p:sp>
    </p:spTree>
  </p:cSld>
  <p:clrMapOvr>
    <a:masterClrMapping/>
  </p:clrMapOvr>
  <p:transition advTm="3332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animEffect transition="in" filter="dissolve">
                                      <p:cBhvr>
                                        <p:cTn id="7" dur="500"/>
                                        <p:tgtEl>
                                          <p:spTgt spid="1116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1619">
                                            <p:txEl>
                                              <p:pRg st="2" end="2"/>
                                            </p:txEl>
                                          </p:spTgt>
                                        </p:tgtEl>
                                        <p:attrNameLst>
                                          <p:attrName>style.visibility</p:attrName>
                                        </p:attrNameLst>
                                      </p:cBhvr>
                                      <p:to>
                                        <p:strVal val="visible"/>
                                      </p:to>
                                    </p:set>
                                    <p:animEffect transition="in" filter="dissolve">
                                      <p:cBhvr>
                                        <p:cTn id="12" dur="500"/>
                                        <p:tgtEl>
                                          <p:spTgt spid="1116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Grp="1" noChangeArrowheads="1"/>
          </p:cNvSpPr>
          <p:nvPr>
            <p:ph type="title"/>
          </p:nvPr>
        </p:nvSpPr>
        <p:spPr>
          <a:noFill/>
          <a:ln/>
        </p:spPr>
        <p:txBody>
          <a:bodyPr/>
          <a:lstStyle/>
          <a:p>
            <a:pPr algn="ctr"/>
            <a:r>
              <a:rPr lang="es-MX" sz="4000" b="1"/>
              <a:t>MODELO DE SOLOW</a:t>
            </a:r>
            <a:br>
              <a:rPr lang="es-MX" sz="4000" b="1"/>
            </a:br>
            <a:r>
              <a:rPr lang="es-MX" sz="2800" b="1"/>
              <a:t>(Básico: Sin cambio técnico)</a:t>
            </a:r>
            <a:endParaRPr lang="es-ES" sz="2800" b="1"/>
          </a:p>
        </p:txBody>
      </p:sp>
      <p:sp>
        <p:nvSpPr>
          <p:cNvPr id="52229" name="Rectangle 5"/>
          <p:cNvSpPr>
            <a:spLocks noGrp="1" noChangeArrowheads="1"/>
          </p:cNvSpPr>
          <p:nvPr>
            <p:ph type="body" idx="1"/>
          </p:nvPr>
        </p:nvSpPr>
        <p:spPr>
          <a:noFill/>
          <a:ln/>
        </p:spPr>
        <p:txBody>
          <a:bodyPr/>
          <a:lstStyle/>
          <a:p>
            <a:pPr marL="660400" indent="-660400">
              <a:lnSpc>
                <a:spcPct val="80000"/>
              </a:lnSpc>
              <a:buFont typeface="Wingdings" pitchFamily="2" charset="2"/>
              <a:buNone/>
            </a:pPr>
            <a:r>
              <a:rPr lang="es-MX" sz="2000" dirty="0"/>
              <a:t>Modelo de crecimiento clásico</a:t>
            </a:r>
          </a:p>
          <a:p>
            <a:pPr marL="660400" indent="-660400">
              <a:lnSpc>
                <a:spcPct val="80000"/>
              </a:lnSpc>
              <a:buFont typeface="Wingdings" pitchFamily="2" charset="2"/>
              <a:buNone/>
            </a:pPr>
            <a:r>
              <a:rPr lang="es-MX" sz="2000" dirty="0"/>
              <a:t>Modelo de crecimiento exógeno.</a:t>
            </a:r>
          </a:p>
          <a:p>
            <a:pPr marL="660400" indent="-660400">
              <a:lnSpc>
                <a:spcPct val="80000"/>
              </a:lnSpc>
              <a:buFont typeface="Wingdings" pitchFamily="2" charset="2"/>
              <a:buNone/>
            </a:pPr>
            <a:endParaRPr lang="es-MX" sz="2000" dirty="0"/>
          </a:p>
          <a:p>
            <a:pPr marL="660400" indent="-660400">
              <a:lnSpc>
                <a:spcPct val="80000"/>
              </a:lnSpc>
              <a:buNone/>
            </a:pPr>
            <a:r>
              <a:rPr lang="es-MX" sz="2400" b="1" dirty="0">
                <a:solidFill>
                  <a:srgbClr val="333399"/>
                </a:solidFill>
              </a:rPr>
              <a:t>SUPUESTOS</a:t>
            </a:r>
          </a:p>
          <a:p>
            <a:pPr marL="660400" indent="-660400">
              <a:lnSpc>
                <a:spcPct val="80000"/>
              </a:lnSpc>
              <a:buFontTx/>
              <a:buNone/>
            </a:pPr>
            <a:endParaRPr lang="es-MX" sz="2400" b="1" dirty="0" smtClean="0">
              <a:solidFill>
                <a:srgbClr val="333399"/>
              </a:solidFill>
            </a:endParaRPr>
          </a:p>
          <a:p>
            <a:pPr marL="660400" indent="-660400">
              <a:lnSpc>
                <a:spcPct val="80000"/>
              </a:lnSpc>
              <a:buFontTx/>
              <a:buNone/>
            </a:pPr>
            <a:r>
              <a:rPr lang="es-MX" sz="2000" dirty="0" smtClean="0"/>
              <a:t>1</a:t>
            </a:r>
            <a:r>
              <a:rPr lang="es-MX" sz="2000" dirty="0"/>
              <a:t>. Economía que produce un bien.</a:t>
            </a:r>
          </a:p>
          <a:p>
            <a:pPr marL="660400" indent="-660400">
              <a:lnSpc>
                <a:spcPct val="80000"/>
              </a:lnSpc>
              <a:buFontTx/>
              <a:buNone/>
            </a:pPr>
            <a:r>
              <a:rPr lang="es-MX" sz="2000" dirty="0"/>
              <a:t>    Ese bien puede ser consumido o ahorrado.</a:t>
            </a:r>
          </a:p>
          <a:p>
            <a:pPr marL="660400" indent="-660400">
              <a:lnSpc>
                <a:spcPct val="80000"/>
              </a:lnSpc>
              <a:buFontTx/>
              <a:buNone/>
            </a:pPr>
            <a:r>
              <a:rPr lang="es-MX" sz="2000" dirty="0"/>
              <a:t>2. No hay dinero</a:t>
            </a:r>
          </a:p>
          <a:p>
            <a:pPr marL="660400" indent="-660400">
              <a:lnSpc>
                <a:spcPct val="80000"/>
              </a:lnSpc>
              <a:buFontTx/>
              <a:buNone/>
            </a:pPr>
            <a:r>
              <a:rPr lang="es-MX" sz="2000" dirty="0"/>
              <a:t>3. No hay sector externo</a:t>
            </a:r>
          </a:p>
          <a:p>
            <a:pPr marL="660400" indent="-660400">
              <a:lnSpc>
                <a:spcPct val="80000"/>
              </a:lnSpc>
              <a:buFontTx/>
              <a:buNone/>
            </a:pPr>
            <a:r>
              <a:rPr lang="es-MX" sz="2000" dirty="0"/>
              <a:t>4. No hay gobierno</a:t>
            </a:r>
          </a:p>
          <a:p>
            <a:pPr marL="660400" indent="-660400">
              <a:lnSpc>
                <a:spcPct val="80000"/>
              </a:lnSpc>
              <a:buFontTx/>
              <a:buNone/>
            </a:pPr>
            <a:r>
              <a:rPr lang="es-MX" sz="2000" dirty="0"/>
              <a:t>5. Hay dos factores de producción: </a:t>
            </a:r>
          </a:p>
          <a:p>
            <a:pPr marL="660400" indent="-660400">
              <a:lnSpc>
                <a:spcPct val="80000"/>
              </a:lnSpc>
              <a:buFontTx/>
              <a:buNone/>
            </a:pPr>
            <a:r>
              <a:rPr lang="es-MX" sz="2000" dirty="0"/>
              <a:t>	Capital (K) y Trabajo (L). Ambos factores son homogéneos y perfectamente maleables.</a:t>
            </a:r>
          </a:p>
        </p:txBody>
      </p:sp>
      <p:sp>
        <p:nvSpPr>
          <p:cNvPr id="77826" name="AutoShape 2" descr="data:image/jpeg;base64,/9j/4AAQSkZJRgABAQAAAQABAAD/2wCEAAkGBxITEhQUEhQWFhUXFxgXFBgVFBQXFhUXFRQXFhcXFhUYHiggGxolHBQXITEhJSkrLi4uFx8zODMsNygtLisBCgoKBQUFDgUFDisZExkrKysrKysrKysrKysrKysrKysrKysrKysrKysrKysrKysrKysrKysrKysrKysrKysrK//AABEIALUAgQMBIgACEQEDEQH/xAAcAAAABwEBAAAAAAAAAAAAAAAAAQIEBQYHAwj/xABCEAABAwIEAwYCCAMFCQEAAAABAAIRAwQFEiExBkFRBxMiYXGBkaEUIzJCUrHB8GKC0RUWM3LhJUNUY4OSk6KyCP/EABQBAQAAAAAAAAAAAAAAAAAAAAD/xAAUEQEAAAAAAAAAAAAAAAAAAAAA/9oADAMBAAIRAxEAPwDYUEaIoChHCNAIChGEZKiMS4kt6LXOc6cu8CUEtCS54GhI+IWVYx2rzmbQaGtI+2T4mg8wNpVKpcTCk57y57yftOcTqTzI57/JB6GddUxu9o9XDkkfTqWbLnbPSeuy841uIaj26jOT5EacxHpqrfw4Q+iHOM5iRGstIMQSNYHJBs4RwsvZf3FuT3VSWtMVGkOc1pAB8IJ+QKnsB49o1agpVPA8wGydHEifY+SC4wkwlhEUHMpJXQhJLUCIQRwjQd0RCXCSQgIBKAQAUTxPfmlRcGmHua4MIiZjl56oIDiXiUF5pUiTkMPLdTPQdenlKo+LVH1WhrXPNMy124yuPIiNQPikYPh9StchgaW6AuJmGDZxGusxz5lazh2C0mgS0H1190GI0eFa9R4bDzB0yMhp2H2uhEclccK7KiWzXcJPIa78itXo0mtENAAS8qDHL/ssqNdNMyJ22j0I+ClcH4WqUGwWiJzRvrpqT1WlvlMrgoKJjLSxrppgjxOc0QZPX4ALNOIA8vzFuQaHK3eTqPs7mNVtl5SDhqs84xwMnx05OQTl57yY9dUEl2a8YOzNtrh+aZyOk+E8mEnfTmtSXnbCXxmEQRmLSeRgl0HrB09Vq/ZjjpuLfK8y9pIPpy/RBcSklLhEQgRCJKQQOCiS4SYQBVHjCo5+jY+rIO3OdNVb1S8eeO/MSDpmHIwgecO2IYwDmfEdZ16A9NFZLZqisLGimKAQd2sSyEkFKlAhzQmlxT0Tpzk3rnQoIO5pbk9VAvAdObnIViv3Qw+f6qqYjc5TEgalBn+OUXU6tQl2msZR1PT0Cluza9Db2mS4jvJZB0zeEkaeoTfH7fvA4zBA18x5eSq+D1329xTqgg5KjDBk+EnX0MSg9NoihTMgHqlQgRCCVlRoOqEI0EHC7umUmOqVHBrGglzjsAOayS54kfVualVwy03eBggAtE6O16iFq+L4e24oVaL/ALNRjmEjcZhEjzG/ss8sODqWZltWAd3TpdAaM5ABBzQDDpGhJ2IQWXBsetQ0B1enm5jMJHspL+9ViN7imNdy6B8ToqC6qaIqd5cdyxlQsaXBgBgxAEak8gJKquPYvnf9XdveNodTygkGDAP9EHoClcMcAWuDhuC0ggj1CWXgLzvQxS7a4fR3vaXESGyAT5AaCVNcaV8QotpsqVKobVA1d4SD95vhJGmiDWK/Edq0kGqwFpgy9o19yuYx+1ftXpE9O8ZP5rz5Z4jXY4i3GU8yWtJ8yXOGitVljjAyLq4+sMj6yi1jARuA8tgnUboNLxHEKRbpUZ7uCzHijHG0yYcCZ+yNSY9FHX9waRztZReQHFhgmm9padHNaRLhqRqNgq9Rt6lZxI+9E7w3yE+qDpWxm4qkhsNB5NHlG5UNUrOp1G6mMwzD3kypm+tS0GmzdolxO+p/LYKLoWNWq9gyOcM7Q5zWktDZEknlog9UWD81Nh6tB+IBThNMJr0n02909r2gBssII0ERonkIChBKhBAtEjQQAKAxOgWXTK27XNDDpsWz+Yd8lPwm2JUwWEHqPzQVW74fY+4dWdTzx9idQ2dSQOs80X9jsGYi1YXO+051Nomd5O5Vitqdx9008v8AECSR7f1XevTcGE1HsaOZa0ggeRcTHqgqtthVJ1Smzumju/FLZEQZDSefp5pzxrZsrsY127XBw9fPyUxZ02k+AQ2PjPM+ajcco5TJ2QRtrgFOnSGWiw65tW7mZBnyXG9we3quL61uzOfvd3mJOnOJ5BWjCLtrvAHeICcrtyOo6rtfUakeCix/kXEfBBk91wgGuqFkBpmGeLK0kRI/DvqEzdadyxstDdSIAOpmJJ6ei067e7KS+k5nKIEfInRZtxdcnUTAGoQVu7tRUdJcAXGI3MT05BO8VdcspZbWGUWgNkQXOdz3/Pqu3CWHtuHvzdMo167+6e4Ph7w59IuL6dJ51dBOr4DQRvugnOxQXOa4NYuy5WRIiXSdZ9NFqwUZw7hYoUoiHO1cOnQeylEAQQQQLQhKhFCAoXDEB9W49BPw1Kcwg5oIg7EQfdBG2l6IUQ+676qXvd9VSMRsHP6u8hIXBwfTbVDdS0lrR1Mw39E4tLMMZ3TjmEHMT94u+0T7ygkMOxGmS7xCQVXuLuIKP2MwzGBqdtd1C3vBLqIqPsq1VjyCQ0uL2EkaCDt7Kn2nZ9eXD3G7e8EbZdJnog0W+4goONJlJwL5BBBEtA+0ZU3YY6XEsd9pu55OHJwVCwngWlb6guJMTmdOg5KyPaA3MBLmax+JvMH98kD7HMTMRKybjDEA9xDesK58bHLRDm84PxWa4hTO5QSPDV1Upsc2mPG+fFyYNsyvXDFg6pXpsJlgIe7TU5AD4uQAJHuVmuF8S0qAdTcDm025gjb99VuHZqxj7KncAeOsCXT93K4tyDyGVBaoQhLAREIEoJUIIFIIIIAgiASgEEJdUvHUjk5ro66T+/RUziHEby2LqotnVaRMeB4zj+XePSVdcUq93WDuTma/ymD8iPgjuILSOmvsgpeE8W3zwCyxIbB0e9oeY/hJBhIveNb4gZbCGzBL3sAmY3zdVcKndFozMa/oC0EhcD3MaUmNjYmm3TzCDL8U47rglptajHbQAXCecaaj0UtwddXFXOa1Ks0OHhLqZDY56/oVant7x3hbpzcR+Sfvqw0sYP8AM46Bvqf0QU3jMD6DRHV0Nn+GqWj5BUfG6UCByOp9v9Fa+McRZXu6NCkZpWzczyNs0THr/VUrErvMahO0mPyQQZtmkgx4uq9FdlhH9mW8cu8B9RVfK8/U26eew9dyr/wJx3/Z1Y2F8ctLwvpVI0p960Pyvj7suOvIzyQbcgk0qgcAWkEESCDIIOxB6JaAkEcIIBCEII0BBGjQQRuOUZp5vwGT/liHfI/JR9g7M1vlLT+isLgCIOx3VYfRNtULT/h1NaR6OH3T5j5hA+NpqYhcnWRIh0em640cVZqDvz9UK1/SaCQNeXVAq4ohrQGjxEw0eaq3F+Jd1TNNroPXm5x3PxhStzjLabXVqrgIHhE7A7n1KxrijiA16uYHwg6eeqCfpilb2rnkzUqEkmd/2VRq1c1H5RtMlN8QxJ9QgToNAOQCf2NnAESS7eNyeQCCzcB4Ebm5Ej6qmMzukA+EernfIFV7tceP7Ur5fuik0+opiR81uvBeBfRLVrXD61/1lX1I8Lf5RA+K8+dolXNiV0f+ZH/a1oPzCCQ4U7Tr+xa2m14qUW6ClVAIA3hjx4m77SR5LauC+1Oyvi2m49xXOzHnwuPPJU2J8jB8l5hrD9/6INJHP98iIQe2UF4//vTd/wDE1v8Ayv8A6okHsNGgo3HsboWlJ1a4eGsHu5x/C1u5PkgklAcQcZ2NnPf12h3JjZfUPoxsn4rFuLu0+8uiW0XG3o6jKwjvHD+OpuPRse6oj3yZOpO5O59Sg1jiPtqeZbZUQ3l3lbU+opgx8Ss3xHim9rVBUq3NV7wZb4oa30Y2Gj4KKckOag1TCK15Xw5982oJp1CxzQDLgwNl3Q/a6clWb7jC5cJL45Q0QVo/ZDYivgtakfv1azehBLWR+iyzHcLcx7muEEEh3TMND+/NA0vMbq1oD3ucPM6fAKOqlxMBdRakBOLanI15IONvbQJO/X+i1fss4Uc7LdXDIpt1otdu922ct/COXU6pHAHZ6apbcXbfq96dI6F/Qv6N8ua17uwAANANgNggbXTsrHOPIE/DVeSsZuO9r1an46j3eznEr0b2s4x9Hw+plMPqRSZ/P9oj0bmK81kaoG8aoVGyCuzGmUst0I8kDeB1+SC494UEHsriLG6VnQfXqnwtGgG7nHZrfMlea+LuJa99XNWqTH+7YD4abejfPqeaunbtjhfcUrZp8FJud4HN79p9Gj/2Ky9xQESuZMoOcuWeEHUIFE0pSDcv/wA+15tLlh+7XzD0fSZ+rSn/AGh8Gd4X3NEbtms0bkj77R6aH0CqPYXiYovvM5hgoiq7/pl0/IpWOdp1Z4r0zEVAW020nFvcaQJrD7dTmQBlGwJQVq0w01CGNGZxIDQBJcTyC0rgfszbQIrXeV9XdrBqxnQk/ed8h80nhLG7c3Vu9tDJ37HU6j325ZUbXa0Fp7yMpY8BwkHeBzWnoOVOmAuNxWDQTuu76g2TSuAA5zjAaCT6ASUGGdsfETqtwy3IgUhmI/iqDSfRv/0s4qPlO+IcRNxc1q7t6lRzvYmGj2aGj2TJqAoSkGonFBw+jDzQXTN6oILV2k3JfiV0Tyqub7NAaPyVdc5POJrg1LivUO7qtR3sXkj5KNzeFATnapDweSXlHX4JUn0QJpEjdLDkiEaDRezXDO9tsSGbLmo06ZPINfUJeT7ArTuFeHrW3Y36JaCo6P8AHrwMx6tLgXAf5QAs47LLgi1xMxIbRa907Frc+YesSuuI8UYrd0i8Odb0Y0yuFCmG8pqmHO9igsPadjVxTawGpRa5rg5tKmHOqF4ILIJI5gclp2H131KNNz2lj3Ma5zT91xaCQY81544BwA3V/Rl/ehr89Z/iLTkM5Q5+rtQNYC9JgIOQtx7qp9qmJfRsMuCDD6gFFnWahDXEejcx9lcliHbzioe6hSafCM7vIkHIT8Q4exQY/U3hKGiSG6pRQGSub3QP38kT3QCd/Jc6QMy72HRAfeH8JRJx3n70QQSvE9HJc12A6CtVaPQVHKIjwhGgg6Ob+SEIIICKS5BBBpfYcJuLoHUfR9ROhh06jYqa7aOHKTW0rlhLc8MLJJYIbILAT4ekDRGggsPZTY06dJpY2D3bZO5JcASZ9StDcNvVBBA0xms5tF5aYMQD0LjE+0rzn2t1P9o1aY0bQbRosE/dFJr59S6o5BBBTm7JDht5o0EBDT3Su6CCCBfchBBBB//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28" name="AutoShape 4" descr="data:image/jpeg;base64,/9j/4AAQSkZJRgABAQAAAQABAAD/2wCEAAkGBxITEhQUEhQWFhUXFxgXFBgVFBQXFhUXFRQXFhcXFhUYHiggGxolHBQXITEhJSkrLi4uFx8zODMsNygtLisBCgoKBQUFDgUFDisZExkrKysrKysrKysrKysrKysrKysrKysrKysrKysrKysrKysrKysrKysrKysrKysrKysrK//AABEIALUAgQMBIgACEQEDEQH/xAAcAAAABwEBAAAAAAAAAAAAAAAAAQIEBQYHAwj/xABCEAABAwIEAwYCCAMFCQEAAAABAAIRAwQFEiExBkFRBxMiYXGBkaEUIzJCUrHB8GKC0RUWM3LhJUNUY4OSk6KyCP/EABQBAQAAAAAAAAAAAAAAAAAAAAD/xAAUEQEAAAAAAAAAAAAAAAAAAAAA/9oADAMBAAIRAxEAPwDYUEaIoChHCNAIChGEZKiMS4kt6LXOc6cu8CUEtCS54GhI+IWVYx2rzmbQaGtI+2T4mg8wNpVKpcTCk57y57yftOcTqTzI57/JB6GddUxu9o9XDkkfTqWbLnbPSeuy841uIaj26jOT5EacxHpqrfw4Q+iHOM5iRGstIMQSNYHJBs4RwsvZf3FuT3VSWtMVGkOc1pAB8IJ+QKnsB49o1agpVPA8wGydHEifY+SC4wkwlhEUHMpJXQhJLUCIQRwjQd0RCXCSQgIBKAQAUTxPfmlRcGmHua4MIiZjl56oIDiXiUF5pUiTkMPLdTPQdenlKo+LVH1WhrXPNMy124yuPIiNQPikYPh9StchgaW6AuJmGDZxGusxz5lazh2C0mgS0H1190GI0eFa9R4bDzB0yMhp2H2uhEclccK7KiWzXcJPIa78itXo0mtENAAS8qDHL/ssqNdNMyJ22j0I+ClcH4WqUGwWiJzRvrpqT1WlvlMrgoKJjLSxrppgjxOc0QZPX4ALNOIA8vzFuQaHK3eTqPs7mNVtl5SDhqs84xwMnx05OQTl57yY9dUEl2a8YOzNtrh+aZyOk+E8mEnfTmtSXnbCXxmEQRmLSeRgl0HrB09Vq/ZjjpuLfK8y9pIPpy/RBcSklLhEQgRCJKQQOCiS4SYQBVHjCo5+jY+rIO3OdNVb1S8eeO/MSDpmHIwgecO2IYwDmfEdZ16A9NFZLZqisLGimKAQd2sSyEkFKlAhzQmlxT0Tpzk3rnQoIO5pbk9VAvAdObnIViv3Qw+f6qqYjc5TEgalBn+OUXU6tQl2msZR1PT0Cluza9Db2mS4jvJZB0zeEkaeoTfH7fvA4zBA18x5eSq+D1329xTqgg5KjDBk+EnX0MSg9NoihTMgHqlQgRCCVlRoOqEI0EHC7umUmOqVHBrGglzjsAOayS54kfVualVwy03eBggAtE6O16iFq+L4e24oVaL/ALNRjmEjcZhEjzG/ss8sODqWZltWAd3TpdAaM5ABBzQDDpGhJ2IQWXBsetQ0B1enm5jMJHspL+9ViN7imNdy6B8ToqC6qaIqd5cdyxlQsaXBgBgxAEak8gJKquPYvnf9XdveNodTygkGDAP9EHoClcMcAWuDhuC0ggj1CWXgLzvQxS7a4fR3vaXESGyAT5AaCVNcaV8QotpsqVKobVA1d4SD95vhJGmiDWK/Edq0kGqwFpgy9o19yuYx+1ftXpE9O8ZP5rz5Z4jXY4i3GU8yWtJ8yXOGitVljjAyLq4+sMj6yi1jARuA8tgnUboNLxHEKRbpUZ7uCzHijHG0yYcCZ+yNSY9FHX9waRztZReQHFhgmm9padHNaRLhqRqNgq9Rt6lZxI+9E7w3yE+qDpWxm4qkhsNB5NHlG5UNUrOp1G6mMwzD3kypm+tS0GmzdolxO+p/LYKLoWNWq9gyOcM7Q5zWktDZEknlog9UWD81Nh6tB+IBThNMJr0n02909r2gBssII0ERonkIChBKhBAtEjQQAKAxOgWXTK27XNDDpsWz+Yd8lPwm2JUwWEHqPzQVW74fY+4dWdTzx9idQ2dSQOs80X9jsGYi1YXO+051Nomd5O5Vitqdx9008v8AECSR7f1XevTcGE1HsaOZa0ggeRcTHqgqtthVJ1Smzumju/FLZEQZDSefp5pzxrZsrsY127XBw9fPyUxZ02k+AQ2PjPM+ajcco5TJ2QRtrgFOnSGWiw65tW7mZBnyXG9we3quL61uzOfvd3mJOnOJ5BWjCLtrvAHeICcrtyOo6rtfUakeCix/kXEfBBk91wgGuqFkBpmGeLK0kRI/DvqEzdadyxstDdSIAOpmJJ6ei067e7KS+k5nKIEfInRZtxdcnUTAGoQVu7tRUdJcAXGI3MT05BO8VdcspZbWGUWgNkQXOdz3/Pqu3CWHtuHvzdMo167+6e4Ph7w59IuL6dJ51dBOr4DQRvugnOxQXOa4NYuy5WRIiXSdZ9NFqwUZw7hYoUoiHO1cOnQeylEAQQQQLQhKhFCAoXDEB9W49BPw1Kcwg5oIg7EQfdBG2l6IUQ+676qXvd9VSMRsHP6u8hIXBwfTbVDdS0lrR1Mw39E4tLMMZ3TjmEHMT94u+0T7ygkMOxGmS7xCQVXuLuIKP2MwzGBqdtd1C3vBLqIqPsq1VjyCQ0uL2EkaCDt7Kn2nZ9eXD3G7e8EbZdJnog0W+4goONJlJwL5BBBEtA+0ZU3YY6XEsd9pu55OHJwVCwngWlb6guJMTmdOg5KyPaA3MBLmax+JvMH98kD7HMTMRKybjDEA9xDesK58bHLRDm84PxWa4hTO5QSPDV1Upsc2mPG+fFyYNsyvXDFg6pXpsJlgIe7TU5AD4uQAJHuVmuF8S0qAdTcDm025gjb99VuHZqxj7KncAeOsCXT93K4tyDyGVBaoQhLAREIEoJUIIFIIIIAgiASgEEJdUvHUjk5ro66T+/RUziHEby2LqotnVaRMeB4zj+XePSVdcUq93WDuTma/ymD8iPgjuILSOmvsgpeE8W3zwCyxIbB0e9oeY/hJBhIveNb4gZbCGzBL3sAmY3zdVcKndFozMa/oC0EhcD3MaUmNjYmm3TzCDL8U47rglptajHbQAXCecaaj0UtwddXFXOa1Ks0OHhLqZDY56/oVant7x3hbpzcR+Sfvqw0sYP8AM46Bvqf0QU3jMD6DRHV0Nn+GqWj5BUfG6UCByOp9v9Fa+McRZXu6NCkZpWzczyNs0THr/VUrErvMahO0mPyQQZtmkgx4uq9FdlhH9mW8cu8B9RVfK8/U26eew9dyr/wJx3/Z1Y2F8ctLwvpVI0p960Pyvj7suOvIzyQbcgk0qgcAWkEESCDIIOxB6JaAkEcIIBCEII0BBGjQQRuOUZp5vwGT/liHfI/JR9g7M1vlLT+isLgCIOx3VYfRNtULT/h1NaR6OH3T5j5hA+NpqYhcnWRIh0em640cVZqDvz9UK1/SaCQNeXVAq4ohrQGjxEw0eaq3F+Jd1TNNroPXm5x3PxhStzjLabXVqrgIHhE7A7n1KxrijiA16uYHwg6eeqCfpilb2rnkzUqEkmd/2VRq1c1H5RtMlN8QxJ9QgToNAOQCf2NnAESS7eNyeQCCzcB4Ebm5Ej6qmMzukA+EernfIFV7tceP7Ur5fuik0+opiR81uvBeBfRLVrXD61/1lX1I8Lf5RA+K8+dolXNiV0f+ZH/a1oPzCCQ4U7Tr+xa2m14qUW6ClVAIA3hjx4m77SR5LauC+1Oyvi2m49xXOzHnwuPPJU2J8jB8l5hrD9/6INJHP98iIQe2UF4//vTd/wDE1v8Ayv8A6okHsNGgo3HsboWlJ1a4eGsHu5x/C1u5PkgklAcQcZ2NnPf12h3JjZfUPoxsn4rFuLu0+8uiW0XG3o6jKwjvHD+OpuPRse6oj3yZOpO5O59Sg1jiPtqeZbZUQ3l3lbU+opgx8Ss3xHim9rVBUq3NV7wZb4oa30Y2Gj4KKckOag1TCK15Xw5982oJp1CxzQDLgwNl3Q/a6clWb7jC5cJL45Q0QVo/ZDYivgtakfv1azehBLWR+iyzHcLcx7muEEEh3TMND+/NA0vMbq1oD3ucPM6fAKOqlxMBdRakBOLanI15IONvbQJO/X+i1fss4Uc7LdXDIpt1otdu922ct/COXU6pHAHZ6apbcXbfq96dI6F/Qv6N8ua17uwAANANgNggbXTsrHOPIE/DVeSsZuO9r1an46j3eznEr0b2s4x9Hw+plMPqRSZ/P9oj0bmK81kaoG8aoVGyCuzGmUst0I8kDeB1+SC494UEHsriLG6VnQfXqnwtGgG7nHZrfMlea+LuJa99XNWqTH+7YD4abejfPqeaunbtjhfcUrZp8FJud4HN79p9Gj/2Ky9xQESuZMoOcuWeEHUIFE0pSDcv/wA+15tLlh+7XzD0fSZ+rSn/AGh8Gd4X3NEbtms0bkj77R6aH0CqPYXiYovvM5hgoiq7/pl0/IpWOdp1Z4r0zEVAW020nFvcaQJrD7dTmQBlGwJQVq0w01CGNGZxIDQBJcTyC0rgfszbQIrXeV9XdrBqxnQk/ed8h80nhLG7c3Vu9tDJ37HU6j325ZUbXa0Fp7yMpY8BwkHeBzWnoOVOmAuNxWDQTuu76g2TSuAA5zjAaCT6ASUGGdsfETqtwy3IgUhmI/iqDSfRv/0s4qPlO+IcRNxc1q7t6lRzvYmGj2aGj2TJqAoSkGonFBw+jDzQXTN6oILV2k3JfiV0Tyqub7NAaPyVdc5POJrg1LivUO7qtR3sXkj5KNzeFATnapDweSXlHX4JUn0QJpEjdLDkiEaDRezXDO9tsSGbLmo06ZPINfUJeT7ArTuFeHrW3Y36JaCo6P8AHrwMx6tLgXAf5QAs47LLgi1xMxIbRa907Frc+YesSuuI8UYrd0i8Odb0Y0yuFCmG8pqmHO9igsPadjVxTawGpRa5rg5tKmHOqF4ILIJI5gclp2H131KNNz2lj3Ma5zT91xaCQY81544BwA3V/Rl/ehr89Z/iLTkM5Q5+rtQNYC9JgIOQtx7qp9qmJfRsMuCDD6gFFnWahDXEejcx9lcliHbzioe6hSafCM7vIkHIT8Q4exQY/U3hKGiSG6pRQGSub3QP38kT3QCd/Jc6QMy72HRAfeH8JRJx3n70QQSvE9HJc12A6CtVaPQVHKIjwhGgg6Ob+SEIIICKS5BBBpfYcJuLoHUfR9ROhh06jYqa7aOHKTW0rlhLc8MLJJYIbILAT4ekDRGggsPZTY06dJpY2D3bZO5JcASZ9StDcNvVBBA0xms5tF5aYMQD0LjE+0rzn2t1P9o1aY0bQbRosE/dFJr59S6o5BBBTm7JDht5o0EBDT3Su6CCCBfchBBBB//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30" name="AutoShape 6" descr="data:image/jpeg;base64,/9j/4AAQSkZJRgABAQAAAQABAAD/2wCEAAkGBxQTEhUUExQUFBQXGRwXFxgXGRcYHBwYGBcaGhwcHR8YHCggHBwlHBgcITEhJSkrLi4uGB8zODMsNygtLisBCgoKBQUFDgUFDisZExkrKysrKysrKysrKysrKysrKysrKysrKysrKysrKysrKysrKysrKysrKysrKysrKysrK//AABEIAQcAwAMBIgACEQEDEQH/xAAcAAAABwEBAAAAAAAAAAAAAAAAAgMEBQYHAQj/xABDEAACAQIEAwUFBQYEBQUBAAABAhEAAwQSITEFQVEGImFxgQcTMpHwFFKhscEjQmJy0eEIgqLxFTNDkrIkNGNkwhf/xAAUAQEAAAAAAAAAAAAAAAAAAAAA/8QAFBEBAAAAAAAAAAAAAAAAAAAAAP/aAAwDAQACEQMRAD8ArqxNN+Mr+zpZBrpSfFfgoK0tHY1xRRzQdB1rjLRl0ox1oE4pQL60WKOi6UB1HjSgFFW3UlwLg74m6lq2NWO+pgcyfATM0DOxYZzCqWPRQSfwqcwfY/iA7y4W6VMaQBv4Ejp+NbP2S7PW8FZCJDXDGd9AWP55RJjzqwB52oMRsdi8e+v2bJrBzMg5TMZpIqMx/CcRbIW6ptnlmETHTkfSt/VzOsRXMZhbd1ClxQynkdfUdD40Hnn/AIcT8Tmk34WgHXzq7duezZwai9ZV7lme8ACzJ5xqVjny51Urfa3CkaoPOgZmwg2FHVByFK3e0NgzkQVH3eNrOgoHws+H1NLLaHOBzqHbjRIhVPhTS5i7rbmKC98B4/gsEWe+huvEIAAY30AOgJ2k7VQeMcRbFX3vMqoGJK212RZ0Hiep51xrBIkknzpM2xQctrR96Kp10NKlqCaUnei4y1KGlM1cvGVNBXQIoDWj3BrRRQGmjRXIo4oEp1pe11ikWX50taHWgcWrZZgqiSSAB1JMD8a23szwW3grIt6NdYHPcM7mJVRuFEDzqjeyzhiviDeaItLI5946T6DX08K0Rrg3jU8/CdKCRsYrKIGvTr+FLtitNPoUwwiAAkfUU7tmf1oDozEyfqKeW+smipA/t/U11W300HSgXdARsCCII3BBrz37WOwIwdwX7AjD3CQV1/ZuZMaCMh1iekcq3/3xG4j1FMeKW0vW3tXkz2nXK6nSVPT+o8KDyphnC1JWlB1G1DtVwJ8Hiblh9cplW+8p1DfXMGkMBfgxQPFAG9GC9KFwUe3pQF5U3ZKdP0pFU1oEIrrGlCtcYUE6TttR3XTTpQtpS6LQVnELBIpMU4x9qGNIBPqKAD62pTlXMk0cCgIu9KAelFCCj26DS/ZHquIEgfAfHdtPLSrdeg6xp+tUb2UPF2/oI90DP+cD9auuaZoO2sSQdDofMetP7eK0BJHn18huag7jiZmeR5/hTuxjbSCHuBTGvUj01Pr8qCxW3JE7eLR+AnT1oyXAdmJjSFgflrUVheI2WPdOu/wgfmJqYsqSsz5RQJvbPJV9ZJ+vWk3sQpLFVHrz82jpypTEd0A5gANzzNVTHXrVyRcvZEmBz06UGee2nCOMRau/uNaCTyzozTrsTlI5zArO13kxXoDHM6BltftbTIELMpZBmYqJ6McwHkeUVhXEeH3LFxrVwQ6GDzB/iB5g7igkLAzKKOFplw7EfumpEjpQcRaSuAjypVT1ormgbE86KRSsV3JNBOzFHW7SRNAPQMuJ4czNMAlTl23mFR16x4fnQNdqAH511hFcBoFCKTbSjZqDNBBG4Mig0PsBw3EWHuG5aZVe33QSuYsDIBXNmHPcVOW8c6sFvWsk7EMGHkTyP4VGcMxed0v5iwPe8ucR4aipG2pJAIDASNJ+HTeeUtQO78AEgbDfw+oqNu4OyDncPcut+4rR+ug8TUnhcEATle4oJkic6676MZjyI9aZ8NF241xLqraYDu7Hc6GZI1UHQiRm9aDjOVgj3an7qlmP5U8wHaZhGeImDDDT05b0OKcBtuy3blp81sAa3AA2Uk6mJJ1/LpXMSALBKrl5KDvLaHXfluaB72gvl7iW7TFkZcxy6zpMTtEa9ai8Zhb4uJ3wtqO93hCnf4YOu+0bjxqb4bgkNpdCbifvSZMaR01BPlRmVLZzApmP3tCPSN6CvcT7OYrEX7QtMyWCkO5YwBI3UHvMZOh8ZIisn7dYjNjrw+4RbH+RQPzmt24pxd7GDxF20udktu6kgqCQswAe8dukeNebvcX7jFhbuMzEknKdSdSfnQC3cipXB3e7rSPD+ymOvEBMO4J+9A/WrhgPZdxFgJ93b82n8hQV1WmiP8qv2F9j+IPx4hV/lBP5mpSz7G7czcxN0+Ayj9KDKcw6iiC8q8xW3YT2S4FdW94/m5/SpXDezzh6bYdD56/nQYt611dY1oFqLZ32oHKv0pG7bpXLNK5dKCLuWopqRrUvds0zvWooGNw0QGnNy3SBGtBM9nOKNYuKZ7pIDg7R1rT8FfVXctoHRbYIAgFdpMyZEQax6yKunZPjyQLF9smwRyYED91uXgCetBZUx5R8rfDyI6049+Guq2kRlbTdZkEfxAz6E0zxFq2jhA4eRPWNY+WtR95mttzK/WlBcLNpWIyIzEfygfNjTLiom6E0ZlEsAe6m5UE8zzj16QlgOMwvgB+lNmNy2i3LcFn71yeZOv4THoKCd7P3tGmI2pxe4gLAa5MpmEqYMZjllee+sVUcLfxAJIUanUagDU6yR41P8NwJPeZveHnO0dAPnv8AhQSFy6L7KpgqZnyAmPypZcBbXZB8qp/avid3B4W7iMOEL2Y0YSCmdVO0futPoaguz/tsttAxOHydWtsSP+1hP40Gt4G0ASQAKexVd4F2wweIE276SeTd0/jpViDA6jag7QoUKAUKFCg805ZNdLVxQYpQA0C1mlUJpBWinANAYimt5PCnR5Vy4lBHOtMXSDUm6U2v241MDz+taBBG02pvj+Ipa+L4uSjf16Uz4jxjKMtsa/ePLy+dVm85Jk786C/dheOs991aBADKPI6ieeh/CtOKZx586xDsJeRMfhve/A1wI3lcBtz6ZgfStvCGxfbD3N1+E/eQ7MPy8waBt9mZXGkruKdWOKIgBuFQoGpJFO8Vd0qIxOHXMXC6Nv6nY9KB7iu1a5QbGFv3wdMyrlXpMsRQw3FMa2Yn3OHtg6JlzsV5zBgHfQE01t+9AK2wBIMHmPTanWBwWI/6hJEjUgdfQ+lAftFeY8PxOYCRbcmBuIHL1j0rAsdggrSugOsfXKvQHaq7bsYHE59D7hlA+9nUBYnmSYisJxh0XqBQN8FimTUEirdwXt1iLMZXYDwJj1GxqmEc+tHz/wBqDaOFe1a5s4R/MQf9OlWbB+0vDtGZWB8CD+cV50S8QfoU6tY4ig9OYTtdhbm10L/MCPx2/GpjD4lHEoysP4SD+VeXsLxbxNSuF4ywIKsQeokGgJr1rqNXIoyLQKoDE0tbFN/e0vnFB0iuM4A1Mc6a47HhNBvVdx/FCdzNBKcQ40FkLv1qs4zHNcMkmKSuXid4pI0HHNJG3NHNdJoG+x6V6Q4Sf+L8NsXlIGKtjusfvr3XRj914nwlTyrzmy61qnsJ7Qe7xFzCOYW8M9vX/qKNR5lRP+Sgs+H4wIy3lKMNwRsRoQehmnWFvW7kAHu7mD+fWrX2l7LJif2iQl6N+Tjo8f8Alv51mnEeFXcOSCrW315gaDx2I8aC92by2yN9By5r94daPe4paUZt52LEk69M21UrgWHxmLdLYkLubjK0Ks6kaiT0AOtaRw7sdhbcFkN5hzukv6hT3R6Cgy721Mxw+EcSEa4ygToQiAgx5z+FZhcaQPlWr/4hrs/ZFGys3zK6/IZfnWT2mkUCK9DrOlccQaM29HYSINAgTpvQR9fCk2EGDQtNvQOVOtK27hB3pBfqK4zaE0F1YxXGuRRQdKJcoFF1pvxXGG0kjeYG31/vS1poqM7T6hOWp/SghMRimMSd9Rz500LeNcuNrNAUHYrlw12k2oFLamgV1oqEjyo1AGXWl+H4trFy3eQkNbcOP8p1+YkUiDQWg9cYbjdv7L9ocxbVM7EAnSJ0A1MgiAOtYD2i9o+Kxt5mtu1uwSFt2lCm4FGswZDMeZ2EabSb97McYb/DLcE5sO5tOOoQSn+hx6rVP9rHZRcLcGMtyLN8lX92IKXcpjLBACXNzpoc3UCgd9lfapicMijElcSh1Ake9nMFy90AAgGRmGvIit4s3gwkfLmK8r8MUi5YtsQme9hwyWxIuJnEXGYNAbWIAHlXp/ArqdCBrvuST/agyL/EIn/tT1a5+Cp/WsmX5fXOtf8A8RC9zBH/AOS6P9C1kC0HHorPA19AK423WiG3J/CgbvPPc6+tC0daNdtkcvlSdsetA8VvM0W9yHU1xKTuHv8ApQXYLQY0tew7JHvFdJ2zAifnTd9aA6JUZ2lHdt/zGpFDUBx7GlnK8lEjznWghm/tXEaiO+tFzc/nQLTRGoxrhNAZa6tFmjKaA1CurXW5xQaj7A+KZcVfwxMC6guKD962YPqVf/TV/wDbLZUcHxEzKm0VggQ3vUUb+DEHwmsO9n/FBhuJYW6dF94Ebl3boNs+gzT6Vu3tncjhN8hsvetayBobqgjXwJoMB4RnKXMrtktEXTkUQt3X3bGdcuYDUmvUnAccMRZt3gMpZQWXTRo1Gn4HmCDzryzwq8ouM4UWkSGEh2GZQItuYmW92zAHSW6Vs/sj4oRdvYZswdl9+6FYCPKyAQYhkdGCiIg0DH/EMn7HBmNrzj5p/ascP161t3+INf8A0eGP/wBkD52bn9Kw+gI9AmK4x9fOitcHLT8aAO8A/L501WlL7aev6UkrUDq01NQ8sT6UuxhT5UyVoFB6Y7QcGt3Stu4T7kkanSCOQO9M8R7OsP8A9N3A8TP51ZeJWA9ohwI3B5gjnSXCMd7xJ5Ax8tJoKvb9mUiRiI8wD/SsU4soFy4JnJcdZ6gMV/Sa9RLdjbrXlnGPLuerMTvuWJNAx3pIp0pQiNqKxPlQcRqOKSLa6il01oCzzo6ilQlBNNPo0AAoUeik0BTMdDuPA1uPtT4wMRwDDXSf+e1hm23ylmHzB+VYgvPxq38R4n7zgFiydTZxrJ1ORrTuD/rMfy0FZ4deAMsS40Z0zEF2bYqQNHUGSTtBq7dgOKLZx2FYupBeHu96SbqFfcnWGh2Vs0cvSqHhL2U5oK5TmU6DLcb4G2+EAAxsYNTVi8yGMoORw122X/5t3O2Vhl+KCwELyoNl9vlqeGhvuX7bfMMv/wCqwMGt59r2L99wMXRs5sP/ANzA/rWCA0HWNIPS7Nv/AHpO5QNbp15fX+1ct0G/OjIaA9z4TTayKc3G7pptbNB6/uXl2ynzOgqBN2LragKdZG09KfFM+hLt/ppccMASNIO+5oInHcU91av3RH7O2z6/wqSPxrzffYkzzOvrzreOPqbWHxFh+/ntXAjeBQwPSsGuUCDCuqOVGFcigb3Vij2n86Nd28qRttrQPVauOJ86StNSwoADQiiAwfPalR+FAXwrmIvMFyTCMwY7xmUMAfk5FdX6/WiXvh15UBsMGDArAae4Mu73NAhnw1E6fOpLDuVC5GeEOWwRlBW8crNIPLcZ/wCFaiEZYPWPvNuee2mX8adgjUIAxy+7AysQywZvRMhhC6DoTQbFx6/7zss8sGNo20JBzAm3ikSQeY5zzmsbt7VpeCxQbs/xC2uZrYYNaLAT7vPbIJjQEMjaVmdo7UBnpK6+nOf60q1IYg7D6+v6UCAoyiuV0mgO+x1prapyTTZTrQeqbOOc6JbJn95tKF2+40u3wJ5L+WtEw9nN8b5RvAOv9qfC1bA7qoOrbmgpvbvHpZwjnvFn7iTpLMOXkNawy7vV89qvGTdxZtKxa3YGUchmMFz+Q9Kz+61B1RQYelJq+tLqZjagSpsd6fsJ+udML51oFA1KB6QQ0tvtQcuNS1i5I/OkWX69KluzPZnFY12XC28+Ud8llRVmY1YjXTbU6UDKfrWusulO+I4C7YutZvIbd1PiVo6SNQYIPUGm5GlA1wzHTLoZhTIEOx38iojpTqwSYClUnuqc5/ZAHU6bBid9u8aaqpzEDnIjTVSJfU7GPzpzaOurEjLrJVc1hdl6hyV0XnpQaF2Gui5w/idohVNzDF0twRHu7cBhO4O89Q1ZzhzIHSrv7P76/aAhJZr9q5aUzOVGtXAtttIzdwMI07x6iqLhhoPL8aC09iuzH268UNz3VtAGdozNqe6AJG+u+0Ux7c9njgcY2HL+8XKro8RKNO41gghh6VZPZlxFbZvqdGbIy+S5gf8AyFTntB7NHHWftNmWxFlYKjX3lsS0DmXWSR1EjeKDHDvRhQDDehQG/Wmx3pfNSDHWg9PW8cpOS2vnGpJ86l8AoEFxvGm59aq2FxEf8sZFG5O5mpfD4i2qwSx18v70GEcWi7fvNOpu3CR5ux59JqAu2SDBBBFPcZePvHZTEux+bE02u4wn4j60CD2/P5ULIKnwrlxnGskjrTd7hO5NA9ZqZ4ga0FmiXmmgCGlkbrTYVNdkiv23DZxK++SREz3hHpMfjQXjsl7Nrrul3GqbdmAwtae8fmAw/cU8515QN60HiPEktAJYW3aVRACBbaAc9AIp3xDEu3XXQdSd9uv9Kyf2qWr1r3KkFbbhmJBMFp+ExpoIMfxUED2w40MVjC4bMAqoH+9lJJPlqQPIUyJ+oqMNvpTzCX5EHcfU0De8Bm10BjWDoJ38aXUruQVE5myqZQgEKASdjpv4Uni9CD8x1HSlMO7aGFYggwcze8JyhbZ6xA7p8aC1disU9vFW4XLFxHxAhQApcKpQRKgZxJG4YcqsHBvY7iLlr3hxFm1mJKIVZmyzpJBEGI0gxVGwICgEv+zQ51uZSS10KrC2xOoMJGmg3rQsB7QGw2Jv2L05UuuEcGRkLSoK/wApGooKv2j7HY/hxF02yyKZ97al0AGvegSoPiAPGtC7C8XDpbuBgA/InSZgidgQwjxirb2e7T2765kYMp0EEMD+O46U9u8Cwtwd1FtNvNuFEzJlRoddaDKva32At20bHYUQAZv2gNNTrcQD4YPxDbc6QayQGfqa9dJwlHWGIIgggQVMiDpyB6RWDdrfZhiLV+59is3b+HmdILI3NInMwHI9PGgz003uVN3OA3wSDbII0KkgEHoQTIpAcGuD40b01/EUG22JfXl1NTuCa2urE7bnX5VWP+IZzCiT4CAKkGxCpbd3g5UYxrAhSfWgwzGN3j5n86Yu9C9eJNBLI3JoO2C37ulLMj9FajW15+GlLonWgZgxupHjypG7ZI8fKpVbRb4TA6mnVmxbHIufOB05UFciKvnsh7P/AGnGrccfsbHfY9XIIRR4z3v8vjVh9nvYX7c3vHUWcMP3kVVe54KSNFPXc8utXrtHkwzLh8JaCKgBIQRLbkk8zBGp8aCyKLSEkMSZ5gaDp5VTfaVwA47BXDYl7ttvfKsQSBIYKRoe6TpzKimycQuXnKqMsRmZtAJ+thTxBctd5MSJ1090xHONc+21B53V6CkgzW0cP7A4AftLwuX3Y53LH3aAkyYS3ECTsWNVf2o9nMHh1tXsJ3M7FXtSSAYkMskkDkQT0igpGIfMob6mu4cEkBcxYnKoU6+9J0Zeo2HrTa2xgjr+c1KcH97bdcRZsu62SDmykqDzzsBA30k6SKC/cB9nr2byNjrYGHCwVV8wZjIklYNvYGPx3q68a9neBxxNyy72LpAhlbMDACjMrkiIA1BB0pp2c7UJirco/KCDuP4SD/tUgAVM2jkJ/cMQT/AZgD+E+h5UGWcV7M8S4PcNwBhb5XrcvbMHTOD8PL4hz0NaNwXjN+7hrV14X3ihiATz28pEH1qf4d2iYQjQRsQwPkZBqQxNrClQ0Kuwyqco9AKCB4Hx4liMwUDSDr/vUlieKMhuNZK5viEyVLACQw6GOW0yKhuPYixH7MSSIUiJM8p/Wqxa4tdsYdluFC8GGVs0tsBodd6DScd2fwvFLNt8RZNq+1tWDKctxQwkQ6/EPA6eFYv2w7P4zA3mt2xevIozZ3ysCpMSMveABIBk6V6MGEBtqo7uUCCOUCoLjdm4Rkco3NTGo3G+hoM3sY1JyWh+g8yajO2XFQmDvKrAs4CHyYgN5CJqN4MzM4gxAk+VH7eBPssKBJdT1MDr86DOioA3Eka9fLwo+H7xkjuj6ApsxqU4UhgwpczsBPhQF13Ogrj3cuh+VOcXhbo1yEt1008pNQ9+2w+IEUDw4on9Iol7FEg+VMgaVXag9h9m8OiWUFsALlBAHSBH4RWZ8f47lx2JVjAW4VPkAsbenzq0+zjtAl/BWWBBKottx0dFAYfkfIis97d2lXieI1gtkujoVZADr5q3yoJ7hvaWxJEBSOZEemoo74032Itd7rqFUebHSqXhMTbJ76AxpoM3iZ002NWrg2OsESr6DYCNOvOgjOOYPiTXmtWfdpbWP2zPOaVBIVd9CSNoMUlguwWHZpxt+9fMQTmFsCeSjvR848KnP+Oe8b3dhS56rGn8zHRR50x4h2exd1mD4nD2F5ZM95j46qij5mgyjtZwpMLirli3c95bUgq53ysAwzAfvCdfKrf7Ou1ZtIuGYhRJZI7uYE6ydiZnfceVTNzsnwy1Hvs99zq1x7rLPktuI8pNZhxq3aS/dWyS1oN3G3MRt466T4UGscS7Jr78YjA3EsPENbiLTRy7v/L8gCPLnI2sTeCA37eRZKnvBogwCSsgAjY+lZt2f7aXbBi5LIPi0+EE6b7jx8at+M7b4cxJIJAO0d1hPPegkO0WJDKre8gDQawYNVnG4prgj7Q5Vd+8Bp57mmeL7Q4Jj3lDdAFn8NqgeJcbslwLVoZP3pGUkcwCNjHPlQSV66LhARiqD7zESToJG/6UvwThTXcVh7QIlr1tYHJQwLkxyC5j6VLYHhGHxVnPhiQo3j4lJ5XAJIM/vag/lL9ieAjCX2xN0nOFK2gXEd/RrggSO73QeeY7RQbPib+nxAeRqmcXxwLM0yBoNdzG3lUJjONG4+X3oAJ1huvjVD7Zds8vvcNZVSYyNdk93XvKgBjbQsdZnoKAcFxipmDA6jQilON4pb1p7ajVhoTpqCCPyrSv/wCfW1Hw1Te1/ZZkEW5XmSOg5etBnOA4SJm7sNlB315xyqZbHBBlQBQOQ0FROJulDlPL8qateJoHuJxcmmGIuHmDFJNc1oly6Y0JoG7V1TQbWiGg0z2ScaNsXrZYBcytB01YESD/AJBp5Vce1fEMNigLd06qO7dSM6Ek6A7EaCVOh8DqMN4XjPdPmIkfXz8quODxucDNdBHLIVG+wIJLg0Erw3gqK2uLVtoKslsmNdfePt1AB86a9oeKLhyBc+zXiwn9kc5A6kxl1jYMab2+FDLKMCdZPUnlPPXSql2kv58RcIMgEKDy7qhdPDSguXCe2wJW3btsCTCqqz8gDTzi3GMaSVt4W70lgQPz/Wswt3CpkEgjYjQ07HFb+3vrkfzGgdcSxuIdnW6xlTlKTzmIEfFB8TTGI6H5mTpof6edHS4SMxJJk5ddQxgyfDx60RwNeceO517w020oDII6GNZIOrQO4flSzl1RgugjLdgRGZh3D1GZAdKQSPPoNe8evgR+lGYDKRJgCZg95tNDrGknWgbEUWaBoRQL4PG3LTB7TvbcbMjFTB31FPrfGnYMLzPczHNmYlmDeZOo8Pl4xNCgm044bYYWmdWbmAFjqdySeh0qFoCuig9vMs1U+1eEXKfKu0KDzr2uQC+Y61BsTFChQIGiFooUKDhNBhQoUCddFChQPbXEboQorsAd+vPZtwPAHWmuShQoCGuTQoUC+GO4AljoNog7789opf3kAMAQAYXX4W0JPjttXKFAUgrPLJpudG+8PHT8KPJBghTHIyQxMiT4978K5QoGjaaUWhQoBQoUKA4rq0KFB//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32" name="AutoShape 8" descr="data:image/jpeg;base64,/9j/4AAQSkZJRgABAQAAAQABAAD/2wCEAAkGBxQTEhUUExQUFBQXGRwXFxgXGRcYHBwYGBcaGhwcHR8YHCggHBwlHBgcITEhJSkrLi4uGB8zODMsNygtLisBCgoKBQUFDgUFDisZExkrKysrKysrKysrKysrKysrKysrKysrKysrKysrKysrKysrKysrKysrKysrKysrKysrK//AABEIAQcAwAMBIgACEQEDEQH/xAAcAAAABwEBAAAAAAAAAAAAAAAAAgMEBQYHAQj/xABDEAACAQIEAwUFBQYEBQUBAAABAhEAAwQSITEFQVEGImFxgQcTMpHwFFKhscEjQmJy0eEIgqLxFTNDkrIkNGNkwhf/xAAUAQEAAAAAAAAAAAAAAAAAAAAA/8QAFBEBAAAAAAAAAAAAAAAAAAAAAP/aAAwDAQACEQMRAD8ArqxNN+Mr+zpZBrpSfFfgoK0tHY1xRRzQdB1rjLRl0ox1oE4pQL60WKOi6UB1HjSgFFW3UlwLg74m6lq2NWO+pgcyfATM0DOxYZzCqWPRQSfwqcwfY/iA7y4W6VMaQBv4Ejp+NbP2S7PW8FZCJDXDGd9AWP55RJjzqwB52oMRsdi8e+v2bJrBzMg5TMZpIqMx/CcRbIW6ptnlmETHTkfSt/VzOsRXMZhbd1ClxQynkdfUdD40Hnn/AIcT8Tmk34WgHXzq7duezZwai9ZV7lme8ACzJ5xqVjny51Urfa3CkaoPOgZmwg2FHVByFK3e0NgzkQVH3eNrOgoHws+H1NLLaHOBzqHbjRIhVPhTS5i7rbmKC98B4/gsEWe+huvEIAAY30AOgJ2k7VQeMcRbFX3vMqoGJK212RZ0Hiep51xrBIkknzpM2xQctrR96Kp10NKlqCaUnei4y1KGlM1cvGVNBXQIoDWj3BrRRQGmjRXIo4oEp1pe11ikWX50taHWgcWrZZgqiSSAB1JMD8a23szwW3grIt6NdYHPcM7mJVRuFEDzqjeyzhiviDeaItLI5946T6DX08K0Rrg3jU8/CdKCRsYrKIGvTr+FLtitNPoUwwiAAkfUU7tmf1oDozEyfqKeW+smipA/t/U11W300HSgXdARsCCII3BBrz37WOwIwdwX7AjD3CQV1/ZuZMaCMh1iekcq3/3xG4j1FMeKW0vW3tXkz2nXK6nSVPT+o8KDyphnC1JWlB1G1DtVwJ8Hiblh9cplW+8p1DfXMGkMBfgxQPFAG9GC9KFwUe3pQF5U3ZKdP0pFU1oEIrrGlCtcYUE6TttR3XTTpQtpS6LQVnELBIpMU4x9qGNIBPqKAD62pTlXMk0cCgIu9KAelFCCj26DS/ZHquIEgfAfHdtPLSrdeg6xp+tUb2UPF2/oI90DP+cD9auuaZoO2sSQdDofMetP7eK0BJHn18huag7jiZmeR5/hTuxjbSCHuBTGvUj01Pr8qCxW3JE7eLR+AnT1oyXAdmJjSFgflrUVheI2WPdOu/wgfmJqYsqSsz5RQJvbPJV9ZJ+vWk3sQpLFVHrz82jpypTEd0A5gANzzNVTHXrVyRcvZEmBz06UGee2nCOMRau/uNaCTyzozTrsTlI5zArO13kxXoDHM6BltftbTIELMpZBmYqJ6McwHkeUVhXEeH3LFxrVwQ6GDzB/iB5g7igkLAzKKOFplw7EfumpEjpQcRaSuAjypVT1ormgbE86KRSsV3JNBOzFHW7SRNAPQMuJ4czNMAlTl23mFR16x4fnQNdqAH511hFcBoFCKTbSjZqDNBBG4Mig0PsBw3EWHuG5aZVe33QSuYsDIBXNmHPcVOW8c6sFvWsk7EMGHkTyP4VGcMxed0v5iwPe8ucR4aipG2pJAIDASNJ+HTeeUtQO78AEgbDfw+oqNu4OyDncPcut+4rR+ug8TUnhcEATle4oJkic6676MZjyI9aZ8NF241xLqraYDu7Hc6GZI1UHQiRm9aDjOVgj3an7qlmP5U8wHaZhGeImDDDT05b0OKcBtuy3blp81sAa3AA2Uk6mJJ1/LpXMSALBKrl5KDvLaHXfluaB72gvl7iW7TFkZcxy6zpMTtEa9ai8Zhb4uJ3wtqO93hCnf4YOu+0bjxqb4bgkNpdCbifvSZMaR01BPlRmVLZzApmP3tCPSN6CvcT7OYrEX7QtMyWCkO5YwBI3UHvMZOh8ZIisn7dYjNjrw+4RbH+RQPzmt24pxd7GDxF20udktu6kgqCQswAe8dukeNebvcX7jFhbuMzEknKdSdSfnQC3cipXB3e7rSPD+ymOvEBMO4J+9A/WrhgPZdxFgJ93b82n8hQV1WmiP8qv2F9j+IPx4hV/lBP5mpSz7G7czcxN0+Ayj9KDKcw6iiC8q8xW3YT2S4FdW94/m5/SpXDezzh6bYdD56/nQYt611dY1oFqLZ32oHKv0pG7bpXLNK5dKCLuWopqRrUvds0zvWooGNw0QGnNy3SBGtBM9nOKNYuKZ7pIDg7R1rT8FfVXctoHRbYIAgFdpMyZEQax6yKunZPjyQLF9smwRyYED91uXgCetBZUx5R8rfDyI6049+Guq2kRlbTdZkEfxAz6E0zxFq2jhA4eRPWNY+WtR95mttzK/WlBcLNpWIyIzEfygfNjTLiom6E0ZlEsAe6m5UE8zzj16QlgOMwvgB+lNmNy2i3LcFn71yeZOv4THoKCd7P3tGmI2pxe4gLAa5MpmEqYMZjllee+sVUcLfxAJIUanUagDU6yR41P8NwJPeZveHnO0dAPnv8AhQSFy6L7KpgqZnyAmPypZcBbXZB8qp/avid3B4W7iMOEL2Y0YSCmdVO0futPoaguz/tsttAxOHydWtsSP+1hP40Gt4G0ASQAKexVd4F2wweIE276SeTd0/jpViDA6jag7QoUKAUKFCg805ZNdLVxQYpQA0C1mlUJpBWinANAYimt5PCnR5Vy4lBHOtMXSDUm6U2v241MDz+taBBG02pvj+Ipa+L4uSjf16Uz4jxjKMtsa/ePLy+dVm85Jk786C/dheOs991aBADKPI6ieeh/CtOKZx586xDsJeRMfhve/A1wI3lcBtz6ZgfStvCGxfbD3N1+E/eQ7MPy8waBt9mZXGkruKdWOKIgBuFQoGpJFO8Vd0qIxOHXMXC6Nv6nY9KB7iu1a5QbGFv3wdMyrlXpMsRQw3FMa2Yn3OHtg6JlzsV5zBgHfQE01t+9AK2wBIMHmPTanWBwWI/6hJEjUgdfQ+lAftFeY8PxOYCRbcmBuIHL1j0rAsdggrSugOsfXKvQHaq7bsYHE59D7hlA+9nUBYnmSYisJxh0XqBQN8FimTUEirdwXt1iLMZXYDwJj1GxqmEc+tHz/wBqDaOFe1a5s4R/MQf9OlWbB+0vDtGZWB8CD+cV50S8QfoU6tY4ig9OYTtdhbm10L/MCPx2/GpjD4lHEoysP4SD+VeXsLxbxNSuF4ywIKsQeokGgJr1rqNXIoyLQKoDE0tbFN/e0vnFB0iuM4A1Mc6a47HhNBvVdx/FCdzNBKcQ40FkLv1qs4zHNcMkmKSuXid4pI0HHNJG3NHNdJoG+x6V6Q4Sf+L8NsXlIGKtjusfvr3XRj914nwlTyrzmy61qnsJ7Qe7xFzCOYW8M9vX/qKNR5lRP+Sgs+H4wIy3lKMNwRsRoQehmnWFvW7kAHu7mD+fWrX2l7LJif2iQl6N+Tjo8f8Alv51mnEeFXcOSCrW315gaDx2I8aC92by2yN9By5r94daPe4paUZt52LEk69M21UrgWHxmLdLYkLubjK0Ks6kaiT0AOtaRw7sdhbcFkN5hzukv6hT3R6Cgy721Mxw+EcSEa4ygToQiAgx5z+FZhcaQPlWr/4hrs/ZFGys3zK6/IZfnWT2mkUCK9DrOlccQaM29HYSINAgTpvQR9fCk2EGDQtNvQOVOtK27hB3pBfqK4zaE0F1YxXGuRRQdKJcoFF1pvxXGG0kjeYG31/vS1poqM7T6hOWp/SghMRimMSd9Rz500LeNcuNrNAUHYrlw12k2oFLamgV1oqEjyo1AGXWl+H4trFy3eQkNbcOP8p1+YkUiDQWg9cYbjdv7L9ocxbVM7EAnSJ0A1MgiAOtYD2i9o+Kxt5mtu1uwSFt2lCm4FGswZDMeZ2EabSb97McYb/DLcE5sO5tOOoQSn+hx6rVP9rHZRcLcGMtyLN8lX92IKXcpjLBACXNzpoc3UCgd9lfapicMijElcSh1Ake9nMFy90AAgGRmGvIit4s3gwkfLmK8r8MUi5YtsQme9hwyWxIuJnEXGYNAbWIAHlXp/ArqdCBrvuST/agyL/EIn/tT1a5+Cp/WsmX5fXOtf8A8RC9zBH/AOS6P9C1kC0HHorPA19AK423WiG3J/CgbvPPc6+tC0daNdtkcvlSdsetA8VvM0W9yHU1xKTuHv8ApQXYLQY0tew7JHvFdJ2zAifnTd9aA6JUZ2lHdt/zGpFDUBx7GlnK8lEjznWghm/tXEaiO+tFzc/nQLTRGoxrhNAZa6tFmjKaA1CurXW5xQaj7A+KZcVfwxMC6guKD962YPqVf/TV/wDbLZUcHxEzKm0VggQ3vUUb+DEHwmsO9n/FBhuJYW6dF94Ebl3boNs+gzT6Vu3tncjhN8hsvetayBobqgjXwJoMB4RnKXMrtktEXTkUQt3X3bGdcuYDUmvUnAccMRZt3gMpZQWXTRo1Gn4HmCDzryzwq8ouM4UWkSGEh2GZQItuYmW92zAHSW6Vs/sj4oRdvYZswdl9+6FYCPKyAQYhkdGCiIg0DH/EMn7HBmNrzj5p/ascP161t3+INf8A0eGP/wBkD52bn9Kw+gI9AmK4x9fOitcHLT8aAO8A/L501WlL7aev6UkrUDq01NQ8sT6UuxhT5UyVoFB6Y7QcGt3Stu4T7kkanSCOQO9M8R7OsP8A9N3A8TP51ZeJWA9ohwI3B5gjnSXCMd7xJ5Ax8tJoKvb9mUiRiI8wD/SsU4soFy4JnJcdZ6gMV/Sa9RLdjbrXlnGPLuerMTvuWJNAx3pIp0pQiNqKxPlQcRqOKSLa6il01oCzzo6ilQlBNNPo0AAoUeik0BTMdDuPA1uPtT4wMRwDDXSf+e1hm23ylmHzB+VYgvPxq38R4n7zgFiydTZxrJ1ORrTuD/rMfy0FZ4deAMsS40Z0zEF2bYqQNHUGSTtBq7dgOKLZx2FYupBeHu96SbqFfcnWGh2Vs0cvSqHhL2U5oK5TmU6DLcb4G2+EAAxsYNTVi8yGMoORw122X/5t3O2Vhl+KCwELyoNl9vlqeGhvuX7bfMMv/wCqwMGt59r2L99wMXRs5sP/ANzA/rWCA0HWNIPS7Nv/AHpO5QNbp15fX+1ct0G/OjIaA9z4TTayKc3G7pptbNB6/uXl2ynzOgqBN2LragKdZG09KfFM+hLt/ppccMASNIO+5oInHcU91av3RH7O2z6/wqSPxrzffYkzzOvrzreOPqbWHxFh+/ntXAjeBQwPSsGuUCDCuqOVGFcigb3Vij2n86Nd28qRttrQPVauOJ86StNSwoADQiiAwfPalR+FAXwrmIvMFyTCMwY7xmUMAfk5FdX6/WiXvh15UBsMGDArAae4Mu73NAhnw1E6fOpLDuVC5GeEOWwRlBW8crNIPLcZ/wCFaiEZYPWPvNuee2mX8adgjUIAxy+7AysQywZvRMhhC6DoTQbFx6/7zss8sGNo20JBzAm3ikSQeY5zzmsbt7VpeCxQbs/xC2uZrYYNaLAT7vPbIJjQEMjaVmdo7UBnpK6+nOf60q1IYg7D6+v6UCAoyiuV0mgO+x1prapyTTZTrQeqbOOc6JbJn95tKF2+40u3wJ5L+WtEw9nN8b5RvAOv9qfC1bA7qoOrbmgpvbvHpZwjnvFn7iTpLMOXkNawy7vV89qvGTdxZtKxa3YGUchmMFz+Q9Kz+61B1RQYelJq+tLqZjagSpsd6fsJ+udML51oFA1KB6QQ0tvtQcuNS1i5I/OkWX69KluzPZnFY12XC28+Ud8llRVmY1YjXTbU6UDKfrWusulO+I4C7YutZvIbd1PiVo6SNQYIPUGm5GlA1wzHTLoZhTIEOx38iojpTqwSYClUnuqc5/ZAHU6bBid9u8aaqpzEDnIjTVSJfU7GPzpzaOurEjLrJVc1hdl6hyV0XnpQaF2Gui5w/idohVNzDF0twRHu7cBhO4O89Q1ZzhzIHSrv7P76/aAhJZr9q5aUzOVGtXAtttIzdwMI07x6iqLhhoPL8aC09iuzH268UNz3VtAGdozNqe6AJG+u+0Ux7c9njgcY2HL+8XKro8RKNO41gghh6VZPZlxFbZvqdGbIy+S5gf8AyFTntB7NHHWftNmWxFlYKjX3lsS0DmXWSR1EjeKDHDvRhQDDehQG/Wmx3pfNSDHWg9PW8cpOS2vnGpJ86l8AoEFxvGm59aq2FxEf8sZFG5O5mpfD4i2qwSx18v70GEcWi7fvNOpu3CR5ux59JqAu2SDBBBFPcZePvHZTEux+bE02u4wn4j60CD2/P5ULIKnwrlxnGskjrTd7hO5NA9ZqZ4ga0FmiXmmgCGlkbrTYVNdkiv23DZxK++SREz3hHpMfjQXjsl7Nrrul3GqbdmAwtae8fmAw/cU8515QN60HiPEktAJYW3aVRACBbaAc9AIp3xDEu3XXQdSd9uv9Kyf2qWr1r3KkFbbhmJBMFp+ExpoIMfxUED2w40MVjC4bMAqoH+9lJJPlqQPIUyJ+oqMNvpTzCX5EHcfU0De8Bm10BjWDoJ38aXUruQVE5myqZQgEKASdjpv4Uni9CD8x1HSlMO7aGFYggwcze8JyhbZ6xA7p8aC1disU9vFW4XLFxHxAhQApcKpQRKgZxJG4YcqsHBvY7iLlr3hxFm1mJKIVZmyzpJBEGI0gxVGwICgEv+zQ51uZSS10KrC2xOoMJGmg3rQsB7QGw2Jv2L05UuuEcGRkLSoK/wApGooKv2j7HY/hxF02yyKZ97al0AGvegSoPiAPGtC7C8XDpbuBgA/InSZgidgQwjxirb2e7T2765kYMp0EEMD+O46U9u8Cwtwd1FtNvNuFEzJlRoddaDKva32At20bHYUQAZv2gNNTrcQD4YPxDbc6QayQGfqa9dJwlHWGIIgggQVMiDpyB6RWDdrfZhiLV+59is3b+HmdILI3NInMwHI9PGgz003uVN3OA3wSDbII0KkgEHoQTIpAcGuD40b01/EUG22JfXl1NTuCa2urE7bnX5VWP+IZzCiT4CAKkGxCpbd3g5UYxrAhSfWgwzGN3j5n86Yu9C9eJNBLI3JoO2C37ulLMj9FajW15+GlLonWgZgxupHjypG7ZI8fKpVbRb4TA6mnVmxbHIufOB05UFciKvnsh7P/AGnGrccfsbHfY9XIIRR4z3v8vjVh9nvYX7c3vHUWcMP3kVVe54KSNFPXc8utXrtHkwzLh8JaCKgBIQRLbkk8zBGp8aCyKLSEkMSZ5gaDp5VTfaVwA47BXDYl7ttvfKsQSBIYKRoe6TpzKimycQuXnKqMsRmZtAJ+thTxBctd5MSJ1090xHONc+21B53V6CkgzW0cP7A4AftLwuX3Y53LH3aAkyYS3ECTsWNVf2o9nMHh1tXsJ3M7FXtSSAYkMskkDkQT0igpGIfMob6mu4cEkBcxYnKoU6+9J0Zeo2HrTa2xgjr+c1KcH97bdcRZsu62SDmykqDzzsBA30k6SKC/cB9nr2byNjrYGHCwVV8wZjIklYNvYGPx3q68a9neBxxNyy72LpAhlbMDACjMrkiIA1BB0pp2c7UJirco/KCDuP4SD/tUgAVM2jkJ/cMQT/AZgD+E+h5UGWcV7M8S4PcNwBhb5XrcvbMHTOD8PL4hz0NaNwXjN+7hrV14X3ihiATz28pEH1qf4d2iYQjQRsQwPkZBqQxNrClQ0Kuwyqco9AKCB4Hx4liMwUDSDr/vUlieKMhuNZK5viEyVLACQw6GOW0yKhuPYixH7MSSIUiJM8p/Wqxa4tdsYdluFC8GGVs0tsBodd6DScd2fwvFLNt8RZNq+1tWDKctxQwkQ6/EPA6eFYv2w7P4zA3mt2xevIozZ3ysCpMSMveABIBk6V6MGEBtqo7uUCCOUCoLjdm4Rkco3NTGo3G+hoM3sY1JyWh+g8yajO2XFQmDvKrAs4CHyYgN5CJqN4MzM4gxAk+VH7eBPssKBJdT1MDr86DOioA3Eka9fLwo+H7xkjuj6ApsxqU4UhgwpczsBPhQF13Ogrj3cuh+VOcXhbo1yEt1008pNQ9+2w+IEUDw4on9Iol7FEg+VMgaVXag9h9m8OiWUFsALlBAHSBH4RWZ8f47lx2JVjAW4VPkAsbenzq0+zjtAl/BWWBBKottx0dFAYfkfIis97d2lXieI1gtkujoVZADr5q3yoJ7hvaWxJEBSOZEemoo74032Itd7rqFUebHSqXhMTbJ76AxpoM3iZ002NWrg2OsESr6DYCNOvOgjOOYPiTXmtWfdpbWP2zPOaVBIVd9CSNoMUlguwWHZpxt+9fMQTmFsCeSjvR848KnP+Oe8b3dhS56rGn8zHRR50x4h2exd1mD4nD2F5ZM95j46qij5mgyjtZwpMLirli3c95bUgq53ysAwzAfvCdfKrf7Ou1ZtIuGYhRJZI7uYE6ydiZnfceVTNzsnwy1Hvs99zq1x7rLPktuI8pNZhxq3aS/dWyS1oN3G3MRt466T4UGscS7Jr78YjA3EsPENbiLTRy7v/L8gCPLnI2sTeCA37eRZKnvBogwCSsgAjY+lZt2f7aXbBi5LIPi0+EE6b7jx8at+M7b4cxJIJAO0d1hPPegkO0WJDKre8gDQawYNVnG4prgj7Q5Vd+8Bp57mmeL7Q4Jj3lDdAFn8NqgeJcbslwLVoZP3pGUkcwCNjHPlQSV66LhARiqD7zESToJG/6UvwThTXcVh7QIlr1tYHJQwLkxyC5j6VLYHhGHxVnPhiQo3j4lJ5XAJIM/vag/lL9ieAjCX2xN0nOFK2gXEd/RrggSO73QeeY7RQbPib+nxAeRqmcXxwLM0yBoNdzG3lUJjONG4+X3oAJ1huvjVD7Zds8vvcNZVSYyNdk93XvKgBjbQsdZnoKAcFxipmDA6jQilON4pb1p7ajVhoTpqCCPyrSv/wCfW1Hw1Te1/ZZkEW5XmSOg5etBnOA4SJm7sNlB315xyqZbHBBlQBQOQ0FROJulDlPL8qateJoHuJxcmmGIuHmDFJNc1oly6Y0JoG7V1TQbWiGg0z2ScaNsXrZYBcytB01YESD/AJBp5Vce1fEMNigLd06qO7dSM6Ek6A7EaCVOh8DqMN4XjPdPmIkfXz8quODxucDNdBHLIVG+wIJLg0Erw3gqK2uLVtoKslsmNdfePt1AB86a9oeKLhyBc+zXiwn9kc5A6kxl1jYMab2+FDLKMCdZPUnlPPXSql2kv58RcIMgEKDy7qhdPDSguXCe2wJW3btsCTCqqz8gDTzi3GMaSVt4W70lgQPz/Wswt3CpkEgjYjQ07HFb+3vrkfzGgdcSxuIdnW6xlTlKTzmIEfFB8TTGI6H5mTpof6edHS4SMxJJk5ddQxgyfDx60RwNeceO517w020oDII6GNZIOrQO4flSzl1RgugjLdgRGZh3D1GZAdKQSPPoNe8evgR+lGYDKRJgCZg95tNDrGknWgbEUWaBoRQL4PG3LTB7TvbcbMjFTB31FPrfGnYMLzPczHNmYlmDeZOo8Pl4xNCgm044bYYWmdWbmAFjqdySeh0qFoCuig9vMs1U+1eEXKfKu0KDzr2uQC+Y61BsTFChQIGiFooUKDhNBhQoUCddFChQPbXEboQorsAd+vPZtwPAHWmuShQoCGuTQoUC+GO4AljoNog7789opf3kAMAQAYXX4W0JPjttXKFAUgrPLJpudG+8PHT8KPJBghTHIyQxMiT4978K5QoGjaaUWhQoBQoUKA4rq0KFB//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34" name="AutoShape 10" descr="data:image/jpeg;base64,/9j/4AAQSkZJRgABAQAAAQABAAD/2wCEAAkGBxQTEhUUExQUFBQXGRwXFxgXGRcYHBwYGBcaGhwcHR8YHCggHBwlHBgcITEhJSkrLi4uGB8zODMsNygtLisBCgoKBQUFDgUFDisZExkrKysrKysrKysrKysrKysrKysrKysrKysrKysrKysrKysrKysrKysrKysrKysrKysrK//AABEIAQcAwAMBIgACEQEDEQH/xAAcAAAABwEBAAAAAAAAAAAAAAAAAgMEBQYHAQj/xABDEAACAQIEAwUFBQYEBQUBAAABAhEAAwQSITEFQVEGImFxgQcTMpHwFFKhscEjQmJy0eEIgqLxFTNDkrIkNGNkwhf/xAAUAQEAAAAAAAAAAAAAAAAAAAAA/8QAFBEBAAAAAAAAAAAAAAAAAAAAAP/aAAwDAQACEQMRAD8ArqxNN+Mr+zpZBrpSfFfgoK0tHY1xRRzQdB1rjLRl0ox1oE4pQL60WKOi6UB1HjSgFFW3UlwLg74m6lq2NWO+pgcyfATM0DOxYZzCqWPRQSfwqcwfY/iA7y4W6VMaQBv4Ejp+NbP2S7PW8FZCJDXDGd9AWP55RJjzqwB52oMRsdi8e+v2bJrBzMg5TMZpIqMx/CcRbIW6ptnlmETHTkfSt/VzOsRXMZhbd1ClxQynkdfUdD40Hnn/AIcT8Tmk34WgHXzq7duezZwai9ZV7lme8ACzJ5xqVjny51Urfa3CkaoPOgZmwg2FHVByFK3e0NgzkQVH3eNrOgoHws+H1NLLaHOBzqHbjRIhVPhTS5i7rbmKC98B4/gsEWe+huvEIAAY30AOgJ2k7VQeMcRbFX3vMqoGJK212RZ0Hiep51xrBIkknzpM2xQctrR96Kp10NKlqCaUnei4y1KGlM1cvGVNBXQIoDWj3BrRRQGmjRXIo4oEp1pe11ikWX50taHWgcWrZZgqiSSAB1JMD8a23szwW3grIt6NdYHPcM7mJVRuFEDzqjeyzhiviDeaItLI5946T6DX08K0Rrg3jU8/CdKCRsYrKIGvTr+FLtitNPoUwwiAAkfUU7tmf1oDozEyfqKeW+smipA/t/U11W300HSgXdARsCCII3BBrz37WOwIwdwX7AjD3CQV1/ZuZMaCMh1iekcq3/3xG4j1FMeKW0vW3tXkz2nXK6nSVPT+o8KDyphnC1JWlB1G1DtVwJ8Hiblh9cplW+8p1DfXMGkMBfgxQPFAG9GC9KFwUe3pQF5U3ZKdP0pFU1oEIrrGlCtcYUE6TttR3XTTpQtpS6LQVnELBIpMU4x9qGNIBPqKAD62pTlXMk0cCgIu9KAelFCCj26DS/ZHquIEgfAfHdtPLSrdeg6xp+tUb2UPF2/oI90DP+cD9auuaZoO2sSQdDofMetP7eK0BJHn18huag7jiZmeR5/hTuxjbSCHuBTGvUj01Pr8qCxW3JE7eLR+AnT1oyXAdmJjSFgflrUVheI2WPdOu/wgfmJqYsqSsz5RQJvbPJV9ZJ+vWk3sQpLFVHrz82jpypTEd0A5gANzzNVTHXrVyRcvZEmBz06UGee2nCOMRau/uNaCTyzozTrsTlI5zArO13kxXoDHM6BltftbTIELMpZBmYqJ6McwHkeUVhXEeH3LFxrVwQ6GDzB/iB5g7igkLAzKKOFplw7EfumpEjpQcRaSuAjypVT1ormgbE86KRSsV3JNBOzFHW7SRNAPQMuJ4czNMAlTl23mFR16x4fnQNdqAH511hFcBoFCKTbSjZqDNBBG4Mig0PsBw3EWHuG5aZVe33QSuYsDIBXNmHPcVOW8c6sFvWsk7EMGHkTyP4VGcMxed0v5iwPe8ucR4aipG2pJAIDASNJ+HTeeUtQO78AEgbDfw+oqNu4OyDncPcut+4rR+ug8TUnhcEATle4oJkic6676MZjyI9aZ8NF241xLqraYDu7Hc6GZI1UHQiRm9aDjOVgj3an7qlmP5U8wHaZhGeImDDDT05b0OKcBtuy3blp81sAa3AA2Uk6mJJ1/LpXMSALBKrl5KDvLaHXfluaB72gvl7iW7TFkZcxy6zpMTtEa9ai8Zhb4uJ3wtqO93hCnf4YOu+0bjxqb4bgkNpdCbifvSZMaR01BPlRmVLZzApmP3tCPSN6CvcT7OYrEX7QtMyWCkO5YwBI3UHvMZOh8ZIisn7dYjNjrw+4RbH+RQPzmt24pxd7GDxF20udktu6kgqCQswAe8dukeNebvcX7jFhbuMzEknKdSdSfnQC3cipXB3e7rSPD+ymOvEBMO4J+9A/WrhgPZdxFgJ93b82n8hQV1WmiP8qv2F9j+IPx4hV/lBP5mpSz7G7czcxN0+Ayj9KDKcw6iiC8q8xW3YT2S4FdW94/m5/SpXDezzh6bYdD56/nQYt611dY1oFqLZ32oHKv0pG7bpXLNK5dKCLuWopqRrUvds0zvWooGNw0QGnNy3SBGtBM9nOKNYuKZ7pIDg7R1rT8FfVXctoHRbYIAgFdpMyZEQax6yKunZPjyQLF9smwRyYED91uXgCetBZUx5R8rfDyI6049+Guq2kRlbTdZkEfxAz6E0zxFq2jhA4eRPWNY+WtR95mttzK/WlBcLNpWIyIzEfygfNjTLiom6E0ZlEsAe6m5UE8zzj16QlgOMwvgB+lNmNy2i3LcFn71yeZOv4THoKCd7P3tGmI2pxe4gLAa5MpmEqYMZjllee+sVUcLfxAJIUanUagDU6yR41P8NwJPeZveHnO0dAPnv8AhQSFy6L7KpgqZnyAmPypZcBbXZB8qp/avid3B4W7iMOEL2Y0YSCmdVO0futPoaguz/tsttAxOHydWtsSP+1hP40Gt4G0ASQAKexVd4F2wweIE276SeTd0/jpViDA6jag7QoUKAUKFCg805ZNdLVxQYpQA0C1mlUJpBWinANAYimt5PCnR5Vy4lBHOtMXSDUm6U2v241MDz+taBBG02pvj+Ipa+L4uSjf16Uz4jxjKMtsa/ePLy+dVm85Jk786C/dheOs991aBADKPI6ieeh/CtOKZx586xDsJeRMfhve/A1wI3lcBtz6ZgfStvCGxfbD3N1+E/eQ7MPy8waBt9mZXGkruKdWOKIgBuFQoGpJFO8Vd0qIxOHXMXC6Nv6nY9KB7iu1a5QbGFv3wdMyrlXpMsRQw3FMa2Yn3OHtg6JlzsV5zBgHfQE01t+9AK2wBIMHmPTanWBwWI/6hJEjUgdfQ+lAftFeY8PxOYCRbcmBuIHL1j0rAsdggrSugOsfXKvQHaq7bsYHE59D7hlA+9nUBYnmSYisJxh0XqBQN8FimTUEirdwXt1iLMZXYDwJj1GxqmEc+tHz/wBqDaOFe1a5s4R/MQf9OlWbB+0vDtGZWB8CD+cV50S8QfoU6tY4ig9OYTtdhbm10L/MCPx2/GpjD4lHEoysP4SD+VeXsLxbxNSuF4ywIKsQeokGgJr1rqNXIoyLQKoDE0tbFN/e0vnFB0iuM4A1Mc6a47HhNBvVdx/FCdzNBKcQ40FkLv1qs4zHNcMkmKSuXid4pI0HHNJG3NHNdJoG+x6V6Q4Sf+L8NsXlIGKtjusfvr3XRj914nwlTyrzmy61qnsJ7Qe7xFzCOYW8M9vX/qKNR5lRP+Sgs+H4wIy3lKMNwRsRoQehmnWFvW7kAHu7mD+fWrX2l7LJif2iQl6N+Tjo8f8Alv51mnEeFXcOSCrW315gaDx2I8aC92by2yN9By5r94daPe4paUZt52LEk69M21UrgWHxmLdLYkLubjK0Ks6kaiT0AOtaRw7sdhbcFkN5hzukv6hT3R6Cgy721Mxw+EcSEa4ygToQiAgx5z+FZhcaQPlWr/4hrs/ZFGys3zK6/IZfnWT2mkUCK9DrOlccQaM29HYSINAgTpvQR9fCk2EGDQtNvQOVOtK27hB3pBfqK4zaE0F1YxXGuRRQdKJcoFF1pvxXGG0kjeYG31/vS1poqM7T6hOWp/SghMRimMSd9Rz500LeNcuNrNAUHYrlw12k2oFLamgV1oqEjyo1AGXWl+H4trFy3eQkNbcOP8p1+YkUiDQWg9cYbjdv7L9ocxbVM7EAnSJ0A1MgiAOtYD2i9o+Kxt5mtu1uwSFt2lCm4FGswZDMeZ2EabSb97McYb/DLcE5sO5tOOoQSn+hx6rVP9rHZRcLcGMtyLN8lX92IKXcpjLBACXNzpoc3UCgd9lfapicMijElcSh1Ake9nMFy90AAgGRmGvIit4s3gwkfLmK8r8MUi5YtsQme9hwyWxIuJnEXGYNAbWIAHlXp/ArqdCBrvuST/agyL/EIn/tT1a5+Cp/WsmX5fXOtf8A8RC9zBH/AOS6P9C1kC0HHorPA19AK423WiG3J/CgbvPPc6+tC0daNdtkcvlSdsetA8VvM0W9yHU1xKTuHv8ApQXYLQY0tew7JHvFdJ2zAifnTd9aA6JUZ2lHdt/zGpFDUBx7GlnK8lEjznWghm/tXEaiO+tFzc/nQLTRGoxrhNAZa6tFmjKaA1CurXW5xQaj7A+KZcVfwxMC6guKD962YPqVf/TV/wDbLZUcHxEzKm0VggQ3vUUb+DEHwmsO9n/FBhuJYW6dF94Ebl3boNs+gzT6Vu3tncjhN8hsvetayBobqgjXwJoMB4RnKXMrtktEXTkUQt3X3bGdcuYDUmvUnAccMRZt3gMpZQWXTRo1Gn4HmCDzryzwq8ouM4UWkSGEh2GZQItuYmW92zAHSW6Vs/sj4oRdvYZswdl9+6FYCPKyAQYhkdGCiIg0DH/EMn7HBmNrzj5p/ascP161t3+INf8A0eGP/wBkD52bn9Kw+gI9AmK4x9fOitcHLT8aAO8A/L501WlL7aev6UkrUDq01NQ8sT6UuxhT5UyVoFB6Y7QcGt3Stu4T7kkanSCOQO9M8R7OsP8A9N3A8TP51ZeJWA9ohwI3B5gjnSXCMd7xJ5Ax8tJoKvb9mUiRiI8wD/SsU4soFy4JnJcdZ6gMV/Sa9RLdjbrXlnGPLuerMTvuWJNAx3pIp0pQiNqKxPlQcRqOKSLa6il01oCzzo6ilQlBNNPo0AAoUeik0BTMdDuPA1uPtT4wMRwDDXSf+e1hm23ylmHzB+VYgvPxq38R4n7zgFiydTZxrJ1ORrTuD/rMfy0FZ4deAMsS40Z0zEF2bYqQNHUGSTtBq7dgOKLZx2FYupBeHu96SbqFfcnWGh2Vs0cvSqHhL2U5oK5TmU6DLcb4G2+EAAxsYNTVi8yGMoORw122X/5t3O2Vhl+KCwELyoNl9vlqeGhvuX7bfMMv/wCqwMGt59r2L99wMXRs5sP/ANzA/rWCA0HWNIPS7Nv/AHpO5QNbp15fX+1ct0G/OjIaA9z4TTayKc3G7pptbNB6/uXl2ynzOgqBN2LragKdZG09KfFM+hLt/ppccMASNIO+5oInHcU91av3RH7O2z6/wqSPxrzffYkzzOvrzreOPqbWHxFh+/ntXAjeBQwPSsGuUCDCuqOVGFcigb3Vij2n86Nd28qRttrQPVauOJ86StNSwoADQiiAwfPalR+FAXwrmIvMFyTCMwY7xmUMAfk5FdX6/WiXvh15UBsMGDArAae4Mu73NAhnw1E6fOpLDuVC5GeEOWwRlBW8crNIPLcZ/wCFaiEZYPWPvNuee2mX8adgjUIAxy+7AysQywZvRMhhC6DoTQbFx6/7zss8sGNo20JBzAm3ikSQeY5zzmsbt7VpeCxQbs/xC2uZrYYNaLAT7vPbIJjQEMjaVmdo7UBnpK6+nOf60q1IYg7D6+v6UCAoyiuV0mgO+x1prapyTTZTrQeqbOOc6JbJn95tKF2+40u3wJ5L+WtEw9nN8b5RvAOv9qfC1bA7qoOrbmgpvbvHpZwjnvFn7iTpLMOXkNawy7vV89qvGTdxZtKxa3YGUchmMFz+Q9Kz+61B1RQYelJq+tLqZjagSpsd6fsJ+udML51oFA1KB6QQ0tvtQcuNS1i5I/OkWX69KluzPZnFY12XC28+Ud8llRVmY1YjXTbU6UDKfrWusulO+I4C7YutZvIbd1PiVo6SNQYIPUGm5GlA1wzHTLoZhTIEOx38iojpTqwSYClUnuqc5/ZAHU6bBid9u8aaqpzEDnIjTVSJfU7GPzpzaOurEjLrJVc1hdl6hyV0XnpQaF2Gui5w/idohVNzDF0twRHu7cBhO4O89Q1ZzhzIHSrv7P76/aAhJZr9q5aUzOVGtXAtttIzdwMI07x6iqLhhoPL8aC09iuzH268UNz3VtAGdozNqe6AJG+u+0Ux7c9njgcY2HL+8XKro8RKNO41gghh6VZPZlxFbZvqdGbIy+S5gf8AyFTntB7NHHWftNmWxFlYKjX3lsS0DmXWSR1EjeKDHDvRhQDDehQG/Wmx3pfNSDHWg9PW8cpOS2vnGpJ86l8AoEFxvGm59aq2FxEf8sZFG5O5mpfD4i2qwSx18v70GEcWi7fvNOpu3CR5ux59JqAu2SDBBBFPcZePvHZTEux+bE02u4wn4j60CD2/P5ULIKnwrlxnGskjrTd7hO5NA9ZqZ4ga0FmiXmmgCGlkbrTYVNdkiv23DZxK++SREz3hHpMfjQXjsl7Nrrul3GqbdmAwtae8fmAw/cU8515QN60HiPEktAJYW3aVRACBbaAc9AIp3xDEu3XXQdSd9uv9Kyf2qWr1r3KkFbbhmJBMFp+ExpoIMfxUED2w40MVjC4bMAqoH+9lJJPlqQPIUyJ+oqMNvpTzCX5EHcfU0De8Bm10BjWDoJ38aXUruQVE5myqZQgEKASdjpv4Uni9CD8x1HSlMO7aGFYggwcze8JyhbZ6xA7p8aC1disU9vFW4XLFxHxAhQApcKpQRKgZxJG4YcqsHBvY7iLlr3hxFm1mJKIVZmyzpJBEGI0gxVGwICgEv+zQ51uZSS10KrC2xOoMJGmg3rQsB7QGw2Jv2L05UuuEcGRkLSoK/wApGooKv2j7HY/hxF02yyKZ97al0AGvegSoPiAPGtC7C8XDpbuBgA/InSZgidgQwjxirb2e7T2765kYMp0EEMD+O46U9u8Cwtwd1FtNvNuFEzJlRoddaDKva32At20bHYUQAZv2gNNTrcQD4YPxDbc6QayQGfqa9dJwlHWGIIgggQVMiDpyB6RWDdrfZhiLV+59is3b+HmdILI3NInMwHI9PGgz003uVN3OA3wSDbII0KkgEHoQTIpAcGuD40b01/EUG22JfXl1NTuCa2urE7bnX5VWP+IZzCiT4CAKkGxCpbd3g5UYxrAhSfWgwzGN3j5n86Yu9C9eJNBLI3JoO2C37ulLMj9FajW15+GlLonWgZgxupHjypG7ZI8fKpVbRb4TA6mnVmxbHIufOB05UFciKvnsh7P/AGnGrccfsbHfY9XIIRR4z3v8vjVh9nvYX7c3vHUWcMP3kVVe54KSNFPXc8utXrtHkwzLh8JaCKgBIQRLbkk8zBGp8aCyKLSEkMSZ5gaDp5VTfaVwA47BXDYl7ttvfKsQSBIYKRoe6TpzKimycQuXnKqMsRmZtAJ+thTxBctd5MSJ1090xHONc+21B53V6CkgzW0cP7A4AftLwuX3Y53LH3aAkyYS3ECTsWNVf2o9nMHh1tXsJ3M7FXtSSAYkMskkDkQT0igpGIfMob6mu4cEkBcxYnKoU6+9J0Zeo2HrTa2xgjr+c1KcH97bdcRZsu62SDmykqDzzsBA30k6SKC/cB9nr2byNjrYGHCwVV8wZjIklYNvYGPx3q68a9neBxxNyy72LpAhlbMDACjMrkiIA1BB0pp2c7UJirco/KCDuP4SD/tUgAVM2jkJ/cMQT/AZgD+E+h5UGWcV7M8S4PcNwBhb5XrcvbMHTOD8PL4hz0NaNwXjN+7hrV14X3ihiATz28pEH1qf4d2iYQjQRsQwPkZBqQxNrClQ0Kuwyqco9AKCB4Hx4liMwUDSDr/vUlieKMhuNZK5viEyVLACQw6GOW0yKhuPYixH7MSSIUiJM8p/Wqxa4tdsYdluFC8GGVs0tsBodd6DScd2fwvFLNt8RZNq+1tWDKctxQwkQ6/EPA6eFYv2w7P4zA3mt2xevIozZ3ysCpMSMveABIBk6V6MGEBtqo7uUCCOUCoLjdm4Rkco3NTGo3G+hoM3sY1JyWh+g8yajO2XFQmDvKrAs4CHyYgN5CJqN4MzM4gxAk+VH7eBPssKBJdT1MDr86DOioA3Eka9fLwo+H7xkjuj6ApsxqU4UhgwpczsBPhQF13Ogrj3cuh+VOcXhbo1yEt1008pNQ9+2w+IEUDw4on9Iol7FEg+VMgaVXag9h9m8OiWUFsALlBAHSBH4RWZ8f47lx2JVjAW4VPkAsbenzq0+zjtAl/BWWBBKottx0dFAYfkfIis97d2lXieI1gtkujoVZADr5q3yoJ7hvaWxJEBSOZEemoo74032Itd7rqFUebHSqXhMTbJ76AxpoM3iZ002NWrg2OsESr6DYCNOvOgjOOYPiTXmtWfdpbWP2zPOaVBIVd9CSNoMUlguwWHZpxt+9fMQTmFsCeSjvR848KnP+Oe8b3dhS56rGn8zHRR50x4h2exd1mD4nD2F5ZM95j46qij5mgyjtZwpMLirli3c95bUgq53ysAwzAfvCdfKrf7Ou1ZtIuGYhRJZI7uYE6ydiZnfceVTNzsnwy1Hvs99zq1x7rLPktuI8pNZhxq3aS/dWyS1oN3G3MRt466T4UGscS7Jr78YjA3EsPENbiLTRy7v/L8gCPLnI2sTeCA37eRZKnvBogwCSsgAjY+lZt2f7aXbBi5LIPi0+EE6b7jx8at+M7b4cxJIJAO0d1hPPegkO0WJDKre8gDQawYNVnG4prgj7Q5Vd+8Bp57mmeL7Q4Jj3lDdAFn8NqgeJcbslwLVoZP3pGUkcwCNjHPlQSV66LhARiqD7zESToJG/6UvwThTXcVh7QIlr1tYHJQwLkxyC5j6VLYHhGHxVnPhiQo3j4lJ5XAJIM/vag/lL9ieAjCX2xN0nOFK2gXEd/RrggSO73QeeY7RQbPib+nxAeRqmcXxwLM0yBoNdzG3lUJjONG4+X3oAJ1huvjVD7Zds8vvcNZVSYyNdk93XvKgBjbQsdZnoKAcFxipmDA6jQilON4pb1p7ajVhoTpqCCPyrSv/wCfW1Hw1Te1/ZZkEW5XmSOg5etBnOA4SJm7sNlB315xyqZbHBBlQBQOQ0FROJulDlPL8qateJoHuJxcmmGIuHmDFJNc1oly6Y0JoG7V1TQbWiGg0z2ScaNsXrZYBcytB01YESD/AJBp5Vce1fEMNigLd06qO7dSM6Ek6A7EaCVOh8DqMN4XjPdPmIkfXz8quODxucDNdBHLIVG+wIJLg0Erw3gqK2uLVtoKslsmNdfePt1AB86a9oeKLhyBc+zXiwn9kc5A6kxl1jYMab2+FDLKMCdZPUnlPPXSql2kv58RcIMgEKDy7qhdPDSguXCe2wJW3btsCTCqqz8gDTzi3GMaSVt4W70lgQPz/Wswt3CpkEgjYjQ07HFb+3vrkfzGgdcSxuIdnW6xlTlKTzmIEfFB8TTGI6H5mTpof6edHS4SMxJJk5ddQxgyfDx60RwNeceO517w020oDII6GNZIOrQO4flSzl1RgugjLdgRGZh3D1GZAdKQSPPoNe8evgR+lGYDKRJgCZg95tNDrGknWgbEUWaBoRQL4PG3LTB7TvbcbMjFTB31FPrfGnYMLzPczHNmYlmDeZOo8Pl4xNCgm044bYYWmdWbmAFjqdySeh0qFoCuig9vMs1U+1eEXKfKu0KDzr2uQC+Y61BsTFChQIGiFooUKDhNBhQoUCddFChQPbXEboQorsAd+vPZtwPAHWmuShQoCGuTQoUC+GO4AljoNog7789opf3kAMAQAYXX4W0JPjttXKFAUgrPLJpudG+8PHT8KPJBghTHIyQxMiT4978K5QoGjaaUWhQoBQoUKA4rq0KFB//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36" name="AutoShape 12" descr="data:image/jpeg;base64,/9j/4AAQSkZJRgABAQAAAQABAAD/2wCEAAkGBhQSEBUUEhQVFRUWGBoYGBcYFxUWGhcdHBUXFhUfHRgcHCYkHRkmGhcUHy8gIycpLCwtFx4xNTAqNSYrLCkBCQoKBQUFDQUFDSkYEhgpKSkpKSkpKSkpKSkpKSkpKSkpKSkpKSkpKSkpKSkpKSkpKSkpKSkpKSkpKSkpKSkpKf/AABEIAJ4AcAMBIgACEQEDEQH/xAAcAAACAwEBAQEAAAAAAAAAAAAFBgMEBwIBCAD/xAA8EAABAgQEAwYEBgECBwEAAAABAhEAAwQhBRIxQQZRYQcicYGRoRMyQrEUI1LB0fDxcrI0Q2KCksLhJP/EABQBAQAAAAAAAAAAAAAAAAAAAAD/xAAUEQEAAAAAAAAAAAAAAAAAAAAA/9oADAMBAAIRAxEAPwDWhHsetHogPwEex7A/EcUEvZzy5QF0wGxHiiTKJD5iA7JY+O9/KELirGFzSxmFLk5Ql3PoeW/2jPpspUuYFZlFJPdcuDfpsW6QGxK7RpWa6WHje8dDtKpWc5+tgw83jOKipUlY0DhyGcW+fW+xieWmXN0a7m4bawI5awGv4djEmejPKWlQ6EenjF2Pn2sol0yyqQtQHzBIJDED30h04V7WEnLKq7LfKFhyDdr8vHSA05o6AiOWsEAjQxImA6AiQJjgRImA9aPzR6Y/PAVq6qEtBUYUKqYqaFXN3BP95QR4nxL8xEoPo/idv39YpJlBIZmEAFXwwlTqV3jpcbch538ogVwqkNYEAaFtdmO1oaTNtYdYiXLcPeAXTgksC4EDKrDwh2Aa/X/MMs+Q/OA9bI12+0AtYi6gNyN4W51JlmuSGNwW0c3f7Q1VdMQS/rAutkBaGfn4QDj2e8ZBJTImKdBISkk3SW0/0/aNSSY+c8NXlWXYlwH8rt1sPfnG28EYv+IpgSXUg5VP7e32gGIRImIxEqYD2PDHpjwwCbXJz1cxZ+lkj0vFinpiVADnHE0HMX1c/eLMsswsBATppAD+o9P5j2aGfujzjmbWAAgHzYxFLqrMXPX/ABAVF6nT0gZUpDl062cWghVSVF2MDahBbn/2vAA6ujAJy3G4NvaFxcljDTUVQY5k+Y/gwBqFhzcGAFTacAvfUna1v5hv7LcZIq5kk6LRm803fzBVC0vK+qdzciLPB6gMVpyCzFQsdQQWfpAbomJUxCkxKkwHpMRrWwckAczYRIRCT2iomo+FPQHQlK0TNGQVN8NTHqSH8ID3E8Vky1HNMQkAn6gRz2ihI7QqAHvVMseGY/tC8vhutVSicoImJKMylTJiiR3rBMp20bUF3MEpsmjp0A1GTOQGCUgDYWQkWHUwDJRcdUM4lMqdLWryBPgDBCbNQlOaw3bQdYyTGZVJUyx8OUxV8iwnKxuU979o5wLg1dWgfi5y0BKe6MoB+ZiHJY2YuecA0cY8dplLEmn/ADZ8xmQjva6O32gCqlxaevvTEyLnupYkdCdLQuqw1VHWz1SytQShpUwsD9ILEWcBxaGeik1E2Wg/GEtWUc1nrYlnbfV4ADjnClXmCl1C1hR7ygp2cgE5Q2nLpC9imEKpZkyTM/MnZkfCWk50LSSoHUsXBQRZ4eZ2AVARm/ErUoc0DLpc/wBMR0OBpnS0LmAZ5RJcNqQoEW6gHygAIwVZyqUwZKQQLuWAP8wSwSQaeqlzGUpCFFSkApDkHuMojmD5RanljY6eUX6EJbvbglg3Ri3KAduGePk1U4yTL+GpiR+YlemxAAYtDimMp4PpM+IylDWWlSlFtiClP9/mNYSIDsxBVUyZiFIWAUqBSQdwQxicx4YCgmjAkmWpiACPQW/YwpSMISkqV8MLzFySxJ5dW6aQ04xT2zhRB0LaHl5xTlrmplgJSggDVj79YBUqcHWslxlQLm7sBy5RItCmzFQLABLJy2Dm/M316CCGJ1CkpSJyrrV3JaQ2c+GpA5m1ojTIVMzWsB5QGf4lMJW4D5Se6fqB1Hjb1hi4bxCRPBTdChYpUkhvLSBONUXwluRa/hAvC+ITKOeZLzSiWIFlpHMcx0gNBn0slNypxyAN/JoGYglIl5UJIclRcN4MNhYRcoDLmJC5UwFJDg6+/wC0U8dnAMPd4ADOQLxxVhMlKJhDqV3UjcudBHtSqwvFr8KVkG5UEZJYAuDsfEvAPXZ9h6UyVzQGVNWr0SW15O/tDemBXD2G/ApZUrdCAD46q9yYKJgJDHJj0x4TAV6+XmlqHR/S8A04oUPe0MTwo4/SFHxG0ylSfBi/pALOHKVUVc6pmfKgmVLF+nxFe4SPOGGgxISwtIa9rhvCBuHUPwZaEPdnV/qN1e5MFZNOMuxcEXvAKHEmJ/FaUnvNyHX/AOwEM42BTYCwsdOvOHOsw2Qm60pSob2T/bQFxOrkJskpJOwLn2gKOFjIsmW6X1DslR6jY9YI4ikzJQmAEM4IOoILEQCXipRNSgIWpR7wSkXZ2JLnu35w3Jl/kTyQ1kEjkSCD/tHoIBWnQ+cCYOFJFQtiQSlIGjixV/HKEaYLCNK7P1g0Qb9a39YBlSIkTHIjsCA6Ijkx2Y5MB40DcZpwpIJ0uD4KDGCURT5QUkp5iAScRwha05ROXKWAwUkJO3dLEXECsElFKAiqM2bNTmCiFEBVzlIS4ALNaGWYo3BsUuP5iCUzuz+GsACxGXJMz/h5ygzjMoJD8mKi+nKBeISpikhkIkgApCZd2uLlbDveAhrq0uXvr7QMrZJUGBYQALB6VErOsDqpRupRvqTrBatqstGofXNWHG4AAAHkIrrp2LfSO+rwH8loHT5+eZc91yfWAqTl97XZvvBzs/4xRJqDSzSAmcc0tRsAqwKT42Y8x1hcq1Am3OBfEWH5aOVUCx+OtD9Mgb3QfWA+jUxKmMe4D7Xkplpk1xNu6J+ttviDXpmHmN41qhrZc5AXKWiYk/UhQUPaAsGOTHE+pShJUohKRqSWA8zCDxH2yUsjMmnBqFjcHLLHirU+QgNAeFniDtCo6R0rmhax/wAuX31Dx2T5mMixXtNrqpWUrEmWfpl9zUWddyfWF+jQQ6jcHW+29xvc6wGr4RxwmtmzO58JQIISS5KWYklvm5gdIOIWADbqPOMjwgJEyWpJYhadNW0PqHEbHitH8BeV+6e8gnluknnAVp04WcegJgdOqT+nL/d4szq4DW0AMTxmXoSG0sR5wEldP/JWrQrLD/SDb1LwtKqmfntEmI418ayNE2tFeVKbU3b/AA0BxM0B56wS7RKMScJppZ+YzQeTH4a1H7xJwzgSqidlb8qWQVnYnUJ8T9vGKXbHiQVUyadJtKQVKA/Us288oHrAZylVm1G4/mLOGcQTqaYJkiYuUoboLPycaHzikp3jn4exe9vP+tAOGM8R1VWomonEh7D6Q+jJFmvAYUtyB+8FDJzabMNC3m+mmnXaOhJcWsw1vZiefmLwA+TIBABf06ffWLtMhiz/APqVf4/eLlLTBbq2Ygb3Zr8vHxixMkgJcWADhiCHOuu38wFWhSCrX5i4HJtunlG6zqJVdh0pSVATciVpP0lQDFKh+ksx3HlGJSU95JsBuXYaftGw9lNdnoih3EqYpAPQgLHpmI8oBSyy5yFgpUlSSUrQSQpChYggHnpsbNAHDuHVzVLI7stOpP6gbhuo941ziDg1E5a50tkzVpCVP8szK+R+Sg5D8ixhOq8Km0qFgoUAo2PzAOA/eHhAKYwoDMpG5b01b1ifB8CnVU8SpQYAAzJjd2WD91HZO/hDHwvwpNqQlSgUS3LqIIe5HdB1JAF9I0eiwtFPKEuSkJGvUnck7mABUeDS6SVkRZKQSSfVRJ56kx888U1JqaudPUCDMWSkf9IDI9gI33tEqQijWgFlTXQL3Yh1n0+8YdPpWNmYn0GhHvALAlFra+cdKkki7HTxgrMoRdgRZ9QNN3/bpHkmjLO/zHxfxv116GAP5vpdvFr6af3eOUzCosbIVdTeRA9GgeZzlxbMkHn/AG8GaaeyghrLBfoUg6HkQ1oC0iVor5QeTBnbZ2HpsIqTZbh9GHkbsWD+GsXkKdyoPl1DkA22bTaPJVKopuU3vYNqrchn5wFaTJ+p3SWBfbax5RqnZFLalnnnUHppLRtGcVSWCeR0DW0BLjf++EaV2TK//EvrPV/sQ7+cApdsnaNOlT/wVMsymSDNWksolQcJCtUgJYki5eM1oOP6+QkIlVc4JDkJJCxzPzA9YtdoiFzq+sqXASKj4TF83ylKTy0Rz5QpTQ0B9CdlXax+NH4aqIFSASlVkicBc20CwNRuLjcQ+1tezgac4+Z+AOFFVfxpsucZM6QUKlKGyu8q/wD4j3jaaDHjU4audMTlWM8qaEaFSbLKH+k630eAQeJeIJlVOmrVaUklEoHdIPeLc1q9gIXpkuwSbgjX31HQXjurqAtOmVxmYM3eAKB5BgfCOJEz6b7ddXa/PWAnSwTzTYFgbuGS1ue28VFUrLTYKHIbi+4bXaLinTbUENc/pe2mkRzkqYqQQLWd+hG50fzgP//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38" name="AutoShape 14" descr="data:image/jpeg;base64,/9j/4AAQSkZJRgABAQAAAQABAAD/2wCEAAkGBhQSEBUUEhQVFRUWGBoYGBcYFxUWGhcdHBUXFhUfHRgcHCYkHRkmGhcUHy8gIycpLCwtFx4xNTAqNSYrLCkBCQoKBQUFDQUFDSkYEhgpKSkpKSkpKSkpKSkpKSkpKSkpKSkpKSkpKSkpKSkpKSkpKSkpKSkpKSkpKSkpKSkpKf/AABEIAJ4AcAMBIgACEQEDEQH/xAAcAAACAwEBAQEAAAAAAAAAAAAFBgMEBwIBCAD/xAA8EAABAgQEAwYEBgECBwEAAAABAhEAAwQhBRIxQQZRYQcicYGRoRMyQrEUI1LB0fDxcrI0Q2KCksLhJP/EABQBAQAAAAAAAAAAAAAAAAAAAAD/xAAUEQEAAAAAAAAAAAAAAAAAAAAA/9oADAMBAAIRAxEAPwDWhHsetHogPwEex7A/EcUEvZzy5QF0wGxHiiTKJD5iA7JY+O9/KELirGFzSxmFLk5Ql3PoeW/2jPpspUuYFZlFJPdcuDfpsW6QGxK7RpWa6WHje8dDtKpWc5+tgw83jOKipUlY0DhyGcW+fW+xieWmXN0a7m4bawI5awGv4djEmejPKWlQ6EenjF2Pn2sol0yyqQtQHzBIJDED30h04V7WEnLKq7LfKFhyDdr8vHSA05o6AiOWsEAjQxImA6AiQJjgRImA9aPzR6Y/PAVq6qEtBUYUKqYqaFXN3BP95QR4nxL8xEoPo/idv39YpJlBIZmEAFXwwlTqV3jpcbch538ogVwqkNYEAaFtdmO1oaTNtYdYiXLcPeAXTgksC4EDKrDwh2Aa/X/MMs+Q/OA9bI12+0AtYi6gNyN4W51JlmuSGNwW0c3f7Q1VdMQS/rAutkBaGfn4QDj2e8ZBJTImKdBISkk3SW0/0/aNSSY+c8NXlWXYlwH8rt1sPfnG28EYv+IpgSXUg5VP7e32gGIRImIxEqYD2PDHpjwwCbXJz1cxZ+lkj0vFinpiVADnHE0HMX1c/eLMsswsBATppAD+o9P5j2aGfujzjmbWAAgHzYxFLqrMXPX/ABAVF6nT0gZUpDl062cWghVSVF2MDahBbn/2vAA6ujAJy3G4NvaFxcljDTUVQY5k+Y/gwBqFhzcGAFTacAvfUna1v5hv7LcZIq5kk6LRm803fzBVC0vK+qdzciLPB6gMVpyCzFQsdQQWfpAbomJUxCkxKkwHpMRrWwckAczYRIRCT2iomo+FPQHQlK0TNGQVN8NTHqSH8ID3E8Vky1HNMQkAn6gRz2ihI7QqAHvVMseGY/tC8vhutVSicoImJKMylTJiiR3rBMp20bUF3MEpsmjp0A1GTOQGCUgDYWQkWHUwDJRcdUM4lMqdLWryBPgDBCbNQlOaw3bQdYyTGZVJUyx8OUxV8iwnKxuU979o5wLg1dWgfi5y0BKe6MoB+ZiHJY2YuecA0cY8dplLEmn/ADZ8xmQjva6O32gCqlxaevvTEyLnupYkdCdLQuqw1VHWz1SytQShpUwsD9ILEWcBxaGeik1E2Wg/GEtWUc1nrYlnbfV4ADjnClXmCl1C1hR7ygp2cgE5Q2nLpC9imEKpZkyTM/MnZkfCWk50LSSoHUsXBQRZ4eZ2AVARm/ErUoc0DLpc/wBMR0OBpnS0LmAZ5RJcNqQoEW6gHygAIwVZyqUwZKQQLuWAP8wSwSQaeqlzGUpCFFSkApDkHuMojmD5RanljY6eUX6EJbvbglg3Ri3KAduGePk1U4yTL+GpiR+YlemxAAYtDimMp4PpM+IylDWWlSlFtiClP9/mNYSIDsxBVUyZiFIWAUqBSQdwQxicx4YCgmjAkmWpiACPQW/YwpSMISkqV8MLzFySxJ5dW6aQ04xT2zhRB0LaHl5xTlrmplgJSggDVj79YBUqcHWslxlQLm7sBy5RItCmzFQLABLJy2Dm/M316CCGJ1CkpSJyrrV3JaQ2c+GpA5m1ojTIVMzWsB5QGf4lMJW4D5Se6fqB1Hjb1hi4bxCRPBTdChYpUkhvLSBONUXwluRa/hAvC+ITKOeZLzSiWIFlpHMcx0gNBn0slNypxyAN/JoGYglIl5UJIclRcN4MNhYRcoDLmJC5UwFJDg6+/wC0U8dnAMPd4ADOQLxxVhMlKJhDqV3UjcudBHtSqwvFr8KVkG5UEZJYAuDsfEvAPXZ9h6UyVzQGVNWr0SW15O/tDemBXD2G/ApZUrdCAD46q9yYKJgJDHJj0x4TAV6+XmlqHR/S8A04oUPe0MTwo4/SFHxG0ylSfBi/pALOHKVUVc6pmfKgmVLF+nxFe4SPOGGgxISwtIa9rhvCBuHUPwZaEPdnV/qN1e5MFZNOMuxcEXvAKHEmJ/FaUnvNyHX/AOwEM42BTYCwsdOvOHOsw2Qm60pSob2T/bQFxOrkJskpJOwLn2gKOFjIsmW6X1DslR6jY9YI4ikzJQmAEM4IOoILEQCXipRNSgIWpR7wSkXZ2JLnu35w3Jl/kTyQ1kEjkSCD/tHoIBWnQ+cCYOFJFQtiQSlIGjixV/HKEaYLCNK7P1g0Qb9a39YBlSIkTHIjsCA6Ijkx2Y5MB40DcZpwpIJ0uD4KDGCURT5QUkp5iAScRwha05ROXKWAwUkJO3dLEXECsElFKAiqM2bNTmCiFEBVzlIS4ALNaGWYo3BsUuP5iCUzuz+GsACxGXJMz/h5ygzjMoJD8mKi+nKBeISpikhkIkgApCZd2uLlbDveAhrq0uXvr7QMrZJUGBYQALB6VErOsDqpRupRvqTrBatqstGofXNWHG4AAAHkIrrp2LfSO+rwH8loHT5+eZc91yfWAqTl97XZvvBzs/4xRJqDSzSAmcc0tRsAqwKT42Y8x1hcq1Am3OBfEWH5aOVUCx+OtD9Mgb3QfWA+jUxKmMe4D7Xkplpk1xNu6J+ttviDXpmHmN41qhrZc5AXKWiYk/UhQUPaAsGOTHE+pShJUohKRqSWA8zCDxH2yUsjMmnBqFjcHLLHirU+QgNAeFniDtCo6R0rmhax/wAuX31Dx2T5mMixXtNrqpWUrEmWfpl9zUWddyfWF+jQQ6jcHW+29xvc6wGr4RxwmtmzO58JQIISS5KWYklvm5gdIOIWADbqPOMjwgJEyWpJYhadNW0PqHEbHitH8BeV+6e8gnluknnAVp04WcegJgdOqT+nL/d4szq4DW0AMTxmXoSG0sR5wEldP/JWrQrLD/SDb1LwtKqmfntEmI418ayNE2tFeVKbU3b/AA0BxM0B56wS7RKMScJppZ+YzQeTH4a1H7xJwzgSqidlb8qWQVnYnUJ8T9vGKXbHiQVUyadJtKQVKA/Us288oHrAZylVm1G4/mLOGcQTqaYJkiYuUoboLPycaHzikp3jn4exe9vP+tAOGM8R1VWomonEh7D6Q+jJFmvAYUtyB+8FDJzabMNC3m+mmnXaOhJcWsw1vZiefmLwA+TIBABf06ffWLtMhiz/APqVf4/eLlLTBbq2Ygb3Zr8vHxixMkgJcWADhiCHOuu38wFWhSCrX5i4HJtunlG6zqJVdh0pSVATciVpP0lQDFKh+ksx3HlGJSU95JsBuXYaftGw9lNdnoih3EqYpAPQgLHpmI8oBSyy5yFgpUlSSUrQSQpChYggHnpsbNAHDuHVzVLI7stOpP6gbhuo941ziDg1E5a50tkzVpCVP8szK+R+Sg5D8ixhOq8Km0qFgoUAo2PzAOA/eHhAKYwoDMpG5b01b1ifB8CnVU8SpQYAAzJjd2WD91HZO/hDHwvwpNqQlSgUS3LqIIe5HdB1JAF9I0eiwtFPKEuSkJGvUnck7mABUeDS6SVkRZKQSSfVRJ56kx888U1JqaudPUCDMWSkf9IDI9gI33tEqQijWgFlTXQL3Yh1n0+8YdPpWNmYn0GhHvALAlFra+cdKkki7HTxgrMoRdgRZ9QNN3/bpHkmjLO/zHxfxv116GAP5vpdvFr6af3eOUzCosbIVdTeRA9GgeZzlxbMkHn/AG8GaaeyghrLBfoUg6HkQ1oC0iVor5QeTBnbZ2HpsIqTZbh9GHkbsWD+GsXkKdyoPl1DkA22bTaPJVKopuU3vYNqrchn5wFaTJ+p3SWBfbax5RqnZFLalnnnUHppLRtGcVSWCeR0DW0BLjf++EaV2TK//EvrPV/sQ7+cApdsnaNOlT/wVMsymSDNWksolQcJCtUgJYki5eM1oOP6+QkIlVc4JDkJJCxzPzA9YtdoiFzq+sqXASKj4TF83ylKTy0Rz5QpTQ0B9CdlXax+NH4aqIFSASlVkicBc20CwNRuLjcQ+1tezgac4+Z+AOFFVfxpsucZM6QUKlKGyu8q/wD4j3jaaDHjU4audMTlWM8qaEaFSbLKH+k630eAQeJeIJlVOmrVaUklEoHdIPeLc1q9gIXpkuwSbgjX31HQXjurqAtOmVxmYM3eAKB5BgfCOJEz6b7ddXa/PWAnSwTzTYFgbuGS1ue28VFUrLTYKHIbi+4bXaLinTbUENc/pe2mkRzkqYqQQLWd+hG50fzgP//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40" name="AutoShape 16" descr="data:image/jpeg;base64,/9j/4AAQSkZJRgABAQAAAQABAAD/2wCEAAkGBhQSEBQUExQWFBUWGBgYFxcYGB8aGhUYFxsXGBwcGRcYHCceGBokGhcYHy8gJCcpLCwsFx4xNTAqNSYrLCkBCQoKBQUFDQUFDSkYEhgpKSkpKSkpKSkpKSkpKSkpKSkpKSkpKSkpKSkpKSkpKSkpKSkpKSkpKSkpKSkpKSkpKf/AABEIAQwAvAMBIgACEQEDEQH/xAAcAAABBQEBAQAAAAAAAAAAAAACAwQFBgcBAAj/xABGEAABAgQDBgQEAwUFBQkAAAABAhEAAyExBBJBBQYiUWFxEzKBkQdCobFSwfAjYnKC0RRTsuHxJDNzkqIVJUNEY4OjwtL/xAAUAQEAAAAAAAAAAAAAAAAAAAAA/8QAFBEBAAAAAAAAAAAAAAAAAAAAAP/aAAwDAQACEQMRAD8A1PNAlUdMCYDhVAkx0mBMBwmAJjpMAswHFKhJS4SxGNSkVIHfSM/3o37WApEkLSok5SAKgOD5no/SAv8APxIQl1FgNYrW1N/pUlBVlKhoQRXSuqQ9K6xje0d4sXOyqmzVnL5XLMQx8vO1TEfh8UUk1UygQoA+YHQ9zAaxN+KSSSyWADs7k2DWZIc3J0tCw+K+HFwvqzU9XrGU4ucgLIS0xLkvly1I0GiX06R1cuWZYUlJzEkGtAaNShAZ61szcg1xHxUwZWEvMq3FloH9XPpFpwm0Zc1IVLWFpVUEFwY+dsRg2KmLgHKDZ6kfcQvg9r4jCKUmXMKCbtUFtQ9PXkYD6Kzx3NGXbnfE20rFluU089AWH1jSJGLSsApIIIcNqIBy8EDCcGIAgYIGAEGIAxBiAEGmAVTBAwCVQTwDkwBgzAmAAiBMEYEwCZhlj8UECpZ4dT1sCeUVLam0cxo16JcXsB0J/MwDTb+PCUGbdQo3chn6fasZrtfaBJEuUl1lsyy5JyirguwJclxXsY0XG7KTMHGHBo3zOTop25dmgJW70o+I6BxmpepDMXOlfsIDIpktSpnGCSp6liSah7sB16QmMEoFJIdL6EGjjkY10buoocoGUZRQB0sw7doZSN1ZcoFgKlyNOTMTUf1gM1mYOYoBkq5mhc6cvRukJBCxZ2J9KMf6Rq42ehOgF9OZenrEVtPZyFg5WzPoNTz6wFMweIUCo5QSWNbIOYqckltHhvtM8Ka5uvIgqBYfhZvUQ92ngvDoTYilvzrpfpERNmFmsOT09nvAIRObu72zsKtLLUqWDWWTRrFuRYmIRv1zjkB9FbE23LxMpMyWXB9wdQeoiTBj5+3V3pXg5wUmqCwWj8Q6fvRvGz8cmbLStBdKgCPWAeJgxCaTBiAMQYgEmFEwCiYICAEKAwDkiAMKGAMAEAqDIhNUBCbyY/IgJBAKyxcsyagmvVh6xAy5AWXUlyktr5tTy6vzJ5QnvtLMzEIQE5mytpcmvpfsDWsPJUsIASLAUfpAcSgEhqN7EQ4EwANzMJCW55a9T2EKCWTa36+kAmovCE2WwuDEgnBx6fhHH1gICdK1f/KIXF4VIdySSbqo3qwbSsWuZhK1+8Mcds5waA0s8Bn22cItIL1FGN3u4cGp7xWZqOJo0XG7MKUOkAc0kOLWehvTvFRxWGSpZBTkJFNa8m5v3gIJo5C2KlFKiFCohGA6kRo/wv3hUmYMOpsiipSOhpT1reM4EOcBi1SpiZiCyk1B6jv7QH0qiDEMtk40TpMuYmy0pUPUAw+AgCSIUTAJEGIBRMEIFKYVEA5MATBEQJEAmqElmkLGEMR5T2gKevDZsUuYQaBg/VnbkGA94dAD+kcqR3eFJY1vAKYfDB3JaF1JA8orzL17CEpQJNvpbtCyllOkB4u1/t9obzUnUmB8VWYlxl0GvV619haFFzXHWAj1M/WG2KlA2vXvC+IzdR6QxShfL6Us1OUA0nKUxSWI5KAq/UMel4re1MGhayogyynnZuim9Ktb3sGLziuRJPKotS7sPaI2Zj5KnC3lqFgasOTgP9IChbXwZTMYlxoRVwdaUPpDDLFk27JCSFJIKTyZtRTrf2tECtrDnQwDYx4qgynTV4FYaA2j4S7QMzA5SaylqT6FlD/ER6ReRGVfBaYf9oS9OAt1OYP9APSNWTAEmFEwCYMQBpEGDApEGBAOTAkwREAoQAKMJLVSDWIhJ29GGCigTQtQLFMsKmkEaESkqY94BpODCselmnrEHtbetEp3lzcoqHCEa/hmLSr6RWl/FRGZkyZigKeZP5EiA0ZCHuYNOz81XeM5R8YAn/yyh/OPzTC+F+MiFKAmS1IS9xVh1A68oC9LwZSXHr6x5GGD8ojdm714eckqTNlkauoBu4UxENdob54VNP7RK9FZv8LwEtOWEebm3r+mit4/eXCoGZUxL1YPf2D3iq76b8iarw8MokarDh3plSDfvEbg9w5ikIVMWElYdKAMysv4jonSAsGI31waqKzjRwl/ZrjrFVx28gUSEpKg91XI7aaxP4b4eSgCZkxRbQMD/nEZtvc5KGMqYmtkKoo9ATRUBW5uKNWcA9YFZUHCqGhrQ6N9KxK43ZskYSWtK8mISSmdJU7qdasq0uGDJygj17xk+eqYQS3ChKafhQAkXNTACtSkqrQpP1vALmPyhQYe/wCqwS8MwS9zmJHJqDu7QF7+Dc4jEzkCoVLCieRSpgPXMfaNfQY+eti7bxOCC/AUlKltmdAUpg9swLCsWLdX4jYkYpAxE0TJa1BKgQkFGYtmDJBpqKiA2dJg3hNMGIBRJhQKhNIg8kA8MAqFCIAiARWI+fcfj50hGKwZMweGoIRRwlMuYVC54QpABdqt1j6EUIp2/O5icUZU0UVLUAtvnkqNUltUniH83OAy2Ru7iJQlFGBXiVqAWpcxClS+IOEJAIFAzqJu4DNWU3O2bOnylJnKCJIUUlISlKlMeJJUzsDT0jXcLJAQANP9fzihbXwE6R+ykMkqUoqmGuUKOYqSk+dRfsIAsdgsDh0gFMtJIommYjm1VN1ipbcnYMooEh7fszX+FYFGf6RKT/htLXxzJ8xai5UokZlu13BZoidpbsyUIWMhSQKLUomo6s32EBUpEtQmFKFCxKSUjiASSGBBYkW6mLTs34ZLmSUzVz0ozJCmSkqIBDirgOxEO93cDhpcsTZ7ImJT4iAUv4glKTT901vr1ifQtUvChBdOSWlxypZ+hp6QGWT0GTPWCcxQpQzcyHANerGHmytoT1LUElalLDEhTFg7ByaD7CEtrFOcsz51Opy5BYBx9X6npE3urslaUrU4q1HynvmGlT7QCUzZOLykJypCrtVSu6mKlfaG+K3bxGRSlKcJ0qX7f6RfZGzpoQziv4ypVL0ZgPeBmbPUwBly1B38qyH0JS5e+sBmOHUrxGmF2BTXiYHtyJeJWfu/kzqSxBKVJH7pRnq9mKk+0WCdutNGIlftCCsqScvyBipSq0YJFgBpDbembxlOUUvRloJYCvMIQgEUrmgKdOJhzs5OdaaC9acucJqlEmPYVakF0irwFkEhIwy1ZxnCiCmxDOz8wze8Q8jCFeJw6QylqUH6kEGHGAWqalKSHWpkggcShVn50eLX8LthGdP/ALSoAJlhIAAurS+o857ogNZAhQQKUwoEwHUwccSIUA6QDsmE1QZgDAAqE1QoTAKgGgmJSCLN9jb2+3aIbGyxMmkaDkeZP9IlNo4QKGauZNmOnI/eIuRLUhRKCK3BFadRAN5+yFMzlutx2LxFq3Qkk5lhwAS6y47sYmZ+KnaZU/WInF4b9mVYmaooF3IQgaswv6kwDVMhMxQ4E5EFwTckDKA1gwPKhbrDHeOaAgmobk7v6X0h/KxYMlJQnKimUM3CbUFubdRCmMwBVLs4I+8Bi00uS/8AnD3ZO252HWkp4gLJNmPLlb6CHW8Oz/BmZhSpo1rVe2o94hUT1BXASDYEUP0gNg2TvUFy0mZLCS3lzpBr0UEmH8/bIulDnoQfqKC8UfdbeyWtpU9ISv5VhgFdCLA/eLknZz2UO3394BuubiC6yEy6UA4if4jc6cIYOzu0VXakqpU7l+VXNe9fuOkXafLCEl6vb8u8Z3tbHftFaH89e9a9yYCLxAZT6aRIbrYMTDMJZmOlnq8RmPHCPSHuxVrMpcuWWVMd1fhFA561PvAMU4gnEZpZZEs5n0ABJqxq9usbb8P8H4ezsOGYqR4iupmEr+xHtGSq3dzS8NJleedMCVMaHR+wv6GN4wsgISlCbJASOyQw+ggHCTBgwmIOAUSYUBhFJhQKgHhgCIMwCoADAEQZhNUAjiEulQ5gxCylsXidMQGPRkUoeo7H9N6QDifjE5SSzgRlO1Npr2pj0yQXw8ogqpTKk1p1tFs3k2n4eHWoszMO9ohNwdn+FhQs+eacxOrEHKD6F/5oCxJlkLBPMMBYACJbHLR4SWuEt/Wpv36xB4hUymUpJDOFA21Yj05xzH4xaJZPhrWNMgzV6gQFd3+MrwLHMQ1Bq7g+wb1jPsHKl5VKWf4QDrz/AF9KRJbbxS5s/wDahUuhHkawo/qP1eG87ZBD0elFlyHsQzXqB3gGQw4U5BN2SNebnpFo2DvROk8M0GYj8WoGr8wIrhwiwqru5B9A9vrD7Z2ZK0q5n9XrzP6oGizsSVy3BHO7/aM2x6iJqn5u3IU/pFw2OkS56BaXOoBomYahgbBVQwsW5xEb37IEmYlQFD07/l9oCuYlXr+miW2Oj9mFBTFJIUObBw/S49YisQnXn9u0WX4a4ZK8fKCkpPCtRBDuQKUOsBoO4u7xQnx5iWUQ0oG6UHXoVD6d4uKRAphQQHQIMCBEE8AQEKAQCYMQDwwmowbwCoADAKgoEwCahEbtnC5kZhdP1B/X3iSMJzA9NLQGcb4bPM1EqVpNmISe1z/0g+0SCsOEsBRNgBDvbOGIShX9zNSs/wANUKPolaj6RHbZmTkkGVJ8T+cJtXUGAkMPJd25fr1pBT5RKGd25c4peyN7MTiJ6pEuVLlLSHImlTsCAQwArV4s8jA4wgKVNlhyRlALJHf5vpAFMkoZlB6a/wBTEbiJEvIzBrFiLHQ/WGm193MZOmFPjpSllGmY6jSlan2iJmbp4TD5hip7rYZJZUQTdyEiqnNAKnvAQu3NqpzLAyuaEuCxDuWrU/neIJeIUDXMHDhxcORTmHBD9CIeT5oRlEuWxKVoJUK1bTm2unpEjsLYgUv9oc66Xrlevrd/WAl9l4rxMEVZCkpy5CeaVApKW/faJD4lsAA2pb3aghzLkpM2Th0ihmJJp8ks+IfcpA9YjPiJjArFIQNGJ9C/9ICmYpNaUr+UWj4VH/vEVb9kthzt/r6RVsbNHiFrU+oh7untZOHx8iapTICmWdAlYKST2Bf0gPoZJgwIQlLBAILvVxavWFhAGIMQAgxAGlMG0AmDgHRgFCCMCYADCajBkwmYASYBRgiYTUYCMxwZb6EV+x/KGHghDJDADy9AKN6W9oldoycyC1xUdeY9n+kRAU4blUdoCC21sILmiakcYo4oSB1vakKS9lLUkHxZktd8wUoEkfiTVKvUGJO8KS5rUI9YCr43dx5hXMmzZxPOYpKUg6AJyhjSloRw+7kpBJRLSkm6v83eLFOQ4JPr9YQnJJFLwFG2vstMtRaq1C+uWthpp394U2OrwZa5ihVhfT+tDExN2O6syjmJDOa2L/UBmiOxmC8WamSHAXxL6S0uT7mnqIB1usvwlImTPPNzEPdKGDN3d/WKttbaBnYmbOuMxSn0/wBNIdbx7RC2yUy5khtPK/2iOwahLkl7l/6f194CLXMr6/r84bkFRYV5NBzYldzMH4mPkpNQFFR7IBV9wIC7/C7fkMnBzyxFJKybj+7JOv4fblGphUfMWPw/hTpiPwLUn/lUQPtGj7o/FlgmVjHpQThV/wDiJ/8AsPUawGtJVBgw0wuKTMSFIUFJNlJIIPYikLpVALpMKAwgDCjwD4wCzBrMIEwAkwBMdUYSUuA8TCalQw2vvDIwyXnzUSxoFGp7JFT6CM23l+MpcpwaA397MF/4Ufmr2gNPxOLTLSVrUEJFSpRAA9TFZwu1ZU5KlyFhaErIBHS4YjqIxLam25+JVmnzVzDpmNB2TYegiR3Q3lOEm8TmUtgscuSgOf3EBsY8w6/eF1gMKsIY4GcFpcEEFiCPcGFmzEHlAHNA0hnNCBc+/wCZsIVxCFPRTdA35iGM3ApLlRUv+I09rfSAFU1IZww+VrE8qdqc4h84EqfiD8wyJ7Jdy2rrcfyx3H4hRUZaKqVQckvQnsHJpyMM948cmTh0ygXATlD3PU89fUmApWInF2JuxfV4HGTmASL/AKOvUwyXM5QKgbkwHZqWMXT4V4EmfNmNRKMvqovbsmKbNLgHlSNh3D2Z4GCQ4Yr41OPxf0DQGVb0D/bcT/xpn+IxGQ52nivEnzZn45i1DspRI+8NoB9svbk/DKzSJq5Z1ymh7psfURoO7vxlUGTjEOP7yWGP8yLH0I7RmEegPpnY+8MjFJzSJqZg1Y1T/Ek1T6iJQKj5XwuLXKWFy1qQoWUkkEeoi4YL4u46WgJJlzW+ZaOL1KVAH2gPoNa4RmTgA5LAXPKM63i+MspDpwqDNXYLUClAI/6lfTvGY7c3wxeMJE6aopfyp4UAV+UXHUvaA1zeP4r4TDulCv7RMHyyzwg9ZlvZ4zPbnxTxuIJCV+Ag/LKofVZ4vZoqs6QQzu+o5V/XsYBSG/VtIDq5ilEqUSo6k1J7k3jhQzh7fX2eCycP66X/AF9o6hDGop+unUQHgogMag6cqg0POn1gpbFqcTj25N+rwRPDVhyHPTSpp6UPOoYdPR/pTVoDetg4PPsvDTEj9oiUkEakIdJSeZDN6QkJ4IzD1H+UH8KMeF4IynLylEV5LGcMGDXIbRqOGMRm8GDVIxeWb/u5xPgzASkpVcy1NR7lJ1Di4qDiZtNAoVV5axE7Q24hLJKgSXNDUAV0+8cxWx/EBHjTkjoUntdNozTbGDMuatJUVkKNSbp0JgLDO3yCVKKeTDVzzv8Aoj3rm1NqrnrKlW0HIQphtirWnPlISQ4LX7c4TTgFITnUKPTvp6UgG0uVr3b2hVaAw/VI6KAljEnu1u1Nx0zJLcS0sVr0R25qOg/IQDjcrdZWLnBSh+xQRnJsoj5Bz0fp3jRt99pf2fATWopQ8NPddKdk5j6RNbN2SjDyky0BkpDAfmeZNyYzf4s7SCpsqSkvkClqHIqYD6AnsqAoEej0egPR6PR6A9Ho9HoCSwyGIBYFx5ufUHmzdgoRwyAHYseo4gerXYAqf9396JGbKGV2emYMxUaAm4uMoBuXSs1cwmqW6SMtAwc2HMXY1DcJr4YI81QYKwxUS+leYsdeTJNdcphNcseUm3050NquL6GHs2SwUBSj3cM5dIYUNH/l6wBSUAKJIVzNxytrc2FiKgwDVUo52qFOXejM7u5v63fpCiZBZi4HbUBVK2Nw3UXYQ9wcvKAts1zUPla1a5pfNn8pBbNHRLDZUqA5A6PVrmnlGodSzpAR0xILurMXNdSxNS9QWr6B6wMp0zBqQX0Y8r0tWzQ5xaS6RTQOHsaB9agOOhGhaG4kWJ4R15Vu5v6+usBqnwc2p+2xEk6pTMTd+ElBof4h1cFyTGjbwbAl4zDrkzBRQodUkWUnkQaxiW5GNCdp4TJXMspJzVKVIUA5YPoS9ykMAwf6BklxAY9s9M6Sufhp4eZJAKVW8VBcBbejHrFdTs6VNx6DMSoJW/CW4lJBJBI0AA5Rue2NhysQAVjiS+RYOVSXDFiNOhcFg4il43c5YKC6ZypaiUqTwrZ6lnrShA62gIXeyeiXhsqAEA8IAoQ/IN2HR4rctAySkM6spSdSFAs7ZiOQ7HXRXfLOcyC6SPKCkhSzZq1JdqNFs3d3CXOCVTc8qUQgqCqTJmUCyW/ZgmpKq8hV4Cn7H3Fm4ycZUt0y0qHiTSHCQzsB8yzoPUtGw7M3fk4OSmVKSyU+6jqpR1JiVkYVElARLSEpFgA3+p63hBaauYCLxs0ISpSqJSConkAHJ9o+edsbROInzJputRUOibJSOwAEbT8SNphGEUh+KdwChLJussNG4f5xGKz5QdhetPbmqnsIBoUtHIUbnf7P+Ucyuf1cwAR6CSh48E+0Bwpj2WDy01P6P2AI9DZo8hDjyv7/AJQE7hsOrOCGABdxe4oKsOIJIBcA5RqRC6p5cZSCzpBAd2s1CFCyQGLjIFAXghOIS4DpJJJZsxIISDcupIUHuHevhgwxRiSFEOBwmrVU7nQ5TV8pqxy2rAKTprAXHh1+bzE0YguwKUhwoUQm5JEdwigspmKYtwjNqbZhRnTw6pcpSWLkQlkBDkhIKxUeUAg0Byk/hbmGDK0eKwIBSHo4c0YMzOXbLUfu8CRmLwA+CXDDKX8r0oQydG+QMeJkUvDfGuCsHSuYsHID8Q08yRZ3PmMPZ80F0oTUUACbVGUa5rITUMSVFrGGk5BCy9CkFLKOQjK5ygFrBL2ZyOG0AwXKyK9aF35ppQOCQeTgaXPZctSVF665muK1rUvy5A9WcTJSlKAFwMpLWNmBZ3YBOUAmzPWFsRLCUrHzmjNmZXmZzQlwHDkgBIrxJgJbcqUTtPBjQTQXd3ZKlWFKkBVdSSKFzv4LdowbcAZtq4Ry5SZpuSB+zmFg/YFn5UN43acWHaAzb4m/E1eHmf2bCkCYADMmX8N6hKQaZmYkmzjW2Y4HfXGSpipicQsqWAFFbTHAqKLBAvo0MdtY0zsTOmGpXMWr3UW+jQyJgLxgvjDjUKBX4U0A2KMpboUM3t7xs27O9EnGyEzZSr0Uk+aWpg6VDn9CKiPmGJrdLeiZgcQJiXKCwmIei0f/AKFwdD0JgPpaZOYP7RE7Q2gEpKyWSASTyAqT7QnI2kmfKRNlqzS1gKSRqOTaEajQgxTfibjlJwvhIvNfMfwy01U/eg9YCj7w7yKxs1c1jlTwSks+VNyojw1ByWNwQwGkVsg1Zgz6/Tqan3hwZoSlLXA/dIBvoTq3KEEzRlYpsNOb6v8A0N4DyPMGdxQADXTlq2kKIIJy8IckZiRY9WcBgA5pewJgylUssCAQpQOo4aAkAdVaVeOpHDQlkuBy4hXK6mcgL06cmBpMRlejV0Nj3tz/AFWOypQKSS9NPxdARY/roVjM4dNNBpzNWLq6A+gECjKmpJp1ZxlZinlWtagNq8AdMjluTNV6dOTc7jyu55hMIVJcKUA+gUf8NoQS8xYDs/8Aqe5PLmwh2vKmmWz1uDU20bT0NjQAtOJcBIAIVViDYk2AFB2YM7jNCM2cyiaqCjV1VVo5Y/xe5qWh7jK2YgeUC2WrkDQWNqDKnMCIjEqJcu4evNzV/vV+dXgJDBkhKkjXMlqhyoEjLyuKUcmXQ3hfDN4XEXOYkAEvlNUkKbQpZ/8A1BUswQwgYjUh6Nq9AAanzGyXqotwvD+bKSkiYkOAOFIFHLUNS75khw9VghRywAypz0KqglqHUUU2YNwBaiUs1HeEzhsyyVqdSnYmwJb1NWB+ZktlMLYMhgaKJDpHM0DAjiDBLHhIAd1WMN5GLzOl3GU1JJCWrVgeE5lE5g3Grys8AoGC2Ys2WpIzMcqgwqoVJJynzElIuAWQQkIHnzAszgA+UkPwgF3IIbLZnCaZbvq4zO5NgKFswyhvM1mOYNmgsQCopUbGtLgKq4UpRBAu5VzGb5oCY+G7f9qYepHEs0N/2czlTLTr5jyeNa3024MPgJ8xwCEkIrdShlT6uYyn4eYgJ2tIzVzZw5eily5jVNSTW7+c1Nzo+1sEvH4uUjKBhsPMzrKh/vpiRQJGqQ9TzflAY3ityp0rADFzBlBWlIQRxZVOyzycsAOrxX4+iPiHgwvZ2KB0llQ7oZY+qY+eB0gOExd9yt2pU/CzDOS+ZbJUKEZRoe6j3aKRGvbkSAnASX1Clf8AMpR+zQHNz5E3AzvAUTNwk08C9ZK/3holTMWo7GlXa/FHawCk4YAhSwkqVdpbqcNzdPtD7EYlcyfLlyeYKjplF4bfEuVKAlcI8ZVFLaolpoA+nEt6V4ToIDN5+KJLqDkC5JJ4i7kl6syW6Q3lmwZ20fk55n2gp80FRLMK0LE6kPerHkIKSokdAzhvld60OrVbWAUTKJoMoZgKu1WLuDlq5rlvygZqWJZ8tzwmj2JcV4S+l4cpkAJBc+V9LklOilahZ0okHWG6DxGoFFPqWD01YsOkAE1ZIDkuQ3mNA7h3t8tISxKCAOQoKeujg16w6loNFF8ooSxfN5joQCCWuCcotHlySwfiTT0AzJFc1BRRZ2oIANnJBpTWhApZi5fk1unzFpAyMxJNTQGizVhThIsGu56kMYj04FXnRpZjWgeyTQsK1NT1h1JnyyHVlSrUHIK9lS1N6MOgrABi5QSRcg+UEVIdQqWuTQs7HWjQyYixLgV9RSulD05Xh9ilfMzg1VQgVsT3AId1UetQAxUsqVUkD7A1PrcwEjIxTFNCsnNRga1AsGJZ6l2OemsOJgK5blRSlZVo61AVJKRocy+J1MSoKpWHskolKKZcsKFXBLdeIhyUu5cjhBBzpeAzLIZZc3OUAgNcsKO+apYA5jnQ4gE5HCkgBSkJLqq4B4VZiR5yHKc1ABlIUkl4biUklj/u7hQHE5GVyFEB9cxIDuxGYGHYlZSlRCchNTR3FEnjUAlyCXCgQCtlMHKakpSUtbkG4SCGqMpcgAPwuchc3IcROPiB2NLkGoJSompQq5Ucz1qArWOrOVRsXNdDUg1JIILh65XqQo3JJQEpQQSg0JahJYKGgrqCUpq1V+YI4pJUxCUgFJTYcKqiyXAJJGiLpLGqiDbE4goIVLUUqQp0qFMqhxZgaMSxPlTr5neN83XxClYfCFZJUqRLUom6lKSFEnqSSY+fNoS+Glhr0Na6C9qV0N43XYOL/wBn2eT80qSn/wCMCAnNqKaPmPHSymbMSq4WsHuFEH6x9KbbnMA1yQI+ctvTArF4gixnTT7zFQDGNa2NPEvZstWYFIlAvbqRfQlvSMliYkbamKwqcInVZbqFEHL/AMzn1gNU3AwpOG8dV1k5eiQWEUrf3aJnYtYT5EgSwWJDpBzHykXUQ37kWTbu8I2fs+VJQf2pQyelKqPSM0nTDlCyeJ73ci5fKaufxVpS0A2nCjv0AeoqXP0/6oVwh6EmpFiHAcBmN2FmIeElTnLsOVOgAD0rb1cx6pPJwSGP3c0sIB14xymrih1NnADEEalnahEFLbPla/ERQA0zNU1SwTc3MdkpYEuQQCHuS7JIFGNzUK+X3SxQRRvORWtGckUbll1PlgDQo5xYqcFJuMwISC9fmY0JBbrHZieEHKoiuV3Hs4FWAoDrCfigEpLgu2YEuTmqeobNW9RSkL4Wc635a829Afwpq/mgOYRWVQFUlnfQsa2BN06AuBCfgKmVly1MKUJZ+yQAKEUaOYiZlTkoQbMXs4FHbUmqX4uscRwU4SL8SUPb95/oSPqAC+JZJZRcgVYk3Zqgs7NV6gJD1eI0mnf9frvEhtGacqFvxE37IQu97zFeyeQiOWmo6wFm/tQKJUwioSKuWc66JBYmjhsp4k5QCurGZFF05QDRJFm1HEmo4T5nZSSFMHiDExpMs8s3qxURaobLcMeJXOHOJntMCWDJc96E3Hs4qe9YBzPxhSs5bjioGOY8wyVvQKcgHzebM5GbiiQokMGUzlgM5uwADnKQCyXzZmLFUJmeWQGHnlh7N4jkkAEBJcJLgCqQ7wp4YOYmoQuUEp+UCZVQA0FSGDOLvAdw61lLqcsOLLQALrc8KVKUbcLrTZRqCkTSUqo6iKDlmAcCmrklINS7oWzhbZUrPUk/KS3zZ1zJanLOxCXIBAJJd4YSVEMXczCxflmOli7WLjpAIbRU6RlUTQUJqK1A9dA3ldjeNI2BtUKkbGSDVS8h/wDaKkn8veM1mAFJDfMlPpxg+pyj9ExN7gzycXgEE8KZ84gcnlof6wGwb3z/AA8LNm/3aFLHdIcfVo+cCXvU6nmY3n4sTynZc1vmVLQexWCftGCwHonNy8v9tl57cTPoQkkfaIODkTihQUksQ/1BH2MBJbV2gcTi1zH4c1K+VCaBnUNK3FTCeJL1yhKWFhcCtWJINrn1hHAJDLOqQ49lHTqBCk9DP+6C30H2EAnKQCdRyLagakvRyNde0OFoZlFgALi5ABFyRVh8qj2rDVU4l+oJ1+7v/oIe4RTpBYXZmvVCam5otVzrAFMwpBYuDlYBuLOOEizu+dT1sI9KlNmSzqo5YgsHXYsC2S5SXz9oeKw9ZQzKGdGYl6v4aie9Qbv5lQ5k4NKuGwClCgHOZozf+AjTnAQ0tDqysCE870YNlL17p5mFUzMiScrEgVYfxVGUi6kirDg6QmupOjFSRyACU2BdvOqC21KYlQehIAeg4jzrAMpK80wZlG9C7Ve96ehHpeJrBYLMlwjM/wDxSxYUPhBh2Vxd6ExmDlA+Gn8RD86qI/LWHMtIUkKIDqFgKBuGj2FLaaMGAD//2Q==">
            <a:hlinkClick r:id="rId2"/>
          </p:cNvPr>
          <p:cNvSpPr>
            <a:spLocks noChangeAspect="1" noChangeArrowheads="1"/>
          </p:cNvSpPr>
          <p:nvPr/>
        </p:nvSpPr>
        <p:spPr bwMode="auto">
          <a:xfrm>
            <a:off x="57150" y="-1889125"/>
            <a:ext cx="2762250" cy="39433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42" name="AutoShape 18" descr="data:image/jpeg;base64,/9j/4AAQSkZJRgABAQAAAQABAAD/2wCEAAkGBhQSEBQUExQWFBUWGBgYFxcYGB8aGhUYFxsXGBwcGRcYHCceGBokGhcYHy8gJCcpLCwsFx4xNTAqNSYrLCkBCQoKBQUFDQUFDSkYEhgpKSkpKSkpKSkpKSkpKSkpKSkpKSkpKSkpKSkpKSkpKSkpKSkpKSkpKSkpKSkpKSkpKf/AABEIAQwAvAMBIgACEQEDEQH/xAAcAAABBQEBAQAAAAAAAAAAAAACAwQFBgcBAAj/xABGEAABAgQDBgQEAwUFBQkAAAABAhEAAyExBBJBBQYiUWFxEzKBkQdCobFSwfAjYnKC0RRTsuHxJDNzkqIVJUNEY4OjwtL/xAAUAQEAAAAAAAAAAAAAAAAAAAAA/8QAFBEBAAAAAAAAAAAAAAAAAAAAAP/aAAwDAQACEQMRAD8A1PNAlUdMCYDhVAkx0mBMBwmAJjpMAswHFKhJS4SxGNSkVIHfSM/3o37WApEkLSok5SAKgOD5no/SAv8APxIQl1FgNYrW1N/pUlBVlKhoQRXSuqQ9K6xje0d4sXOyqmzVnL5XLMQx8vO1TEfh8UUk1UygQoA+YHQ9zAaxN+KSSSyWADs7k2DWZIc3J0tCw+K+HFwvqzU9XrGU4ucgLIS0xLkvly1I0GiX06R1cuWZYUlJzEkGtAaNShAZ61szcg1xHxUwZWEvMq3FloH9XPpFpwm0Zc1IVLWFpVUEFwY+dsRg2KmLgHKDZ6kfcQvg9r4jCKUmXMKCbtUFtQ9PXkYD6Kzx3NGXbnfE20rFluU089AWH1jSJGLSsApIIIcNqIBy8EDCcGIAgYIGAEGIAxBiAEGmAVTBAwCVQTwDkwBgzAmAAiBMEYEwCZhlj8UECpZ4dT1sCeUVLam0cxo16JcXsB0J/MwDTb+PCUGbdQo3chn6fasZrtfaBJEuUl1lsyy5JyirguwJclxXsY0XG7KTMHGHBo3zOTop25dmgJW70o+I6BxmpepDMXOlfsIDIpktSpnGCSp6liSah7sB16QmMEoFJIdL6EGjjkY10buoocoGUZRQB0sw7doZSN1ZcoFgKlyNOTMTUf1gM1mYOYoBkq5mhc6cvRukJBCxZ2J9KMf6Rq42ehOgF9OZenrEVtPZyFg5WzPoNTz6wFMweIUCo5QSWNbIOYqckltHhvtM8Ka5uvIgqBYfhZvUQ92ngvDoTYilvzrpfpERNmFmsOT09nvAIRObu72zsKtLLUqWDWWTRrFuRYmIRv1zjkB9FbE23LxMpMyWXB9wdQeoiTBj5+3V3pXg5wUmqCwWj8Q6fvRvGz8cmbLStBdKgCPWAeJgxCaTBiAMQYgEmFEwCiYICAEKAwDkiAMKGAMAEAqDIhNUBCbyY/IgJBAKyxcsyagmvVh6xAy5AWXUlyktr5tTy6vzJ5QnvtLMzEIQE5mytpcmvpfsDWsPJUsIASLAUfpAcSgEhqN7EQ4EwANzMJCW55a9T2EKCWTa36+kAmovCE2WwuDEgnBx6fhHH1gICdK1f/KIXF4VIdySSbqo3qwbSsWuZhK1+8Mcds5waA0s8Bn22cItIL1FGN3u4cGp7xWZqOJo0XG7MKUOkAc0kOLWehvTvFRxWGSpZBTkJFNa8m5v3gIJo5C2KlFKiFCohGA6kRo/wv3hUmYMOpsiipSOhpT1reM4EOcBi1SpiZiCyk1B6jv7QH0qiDEMtk40TpMuYmy0pUPUAw+AgCSIUTAJEGIBRMEIFKYVEA5MATBEQJEAmqElmkLGEMR5T2gKevDZsUuYQaBg/VnbkGA94dAD+kcqR3eFJY1vAKYfDB3JaF1JA8orzL17CEpQJNvpbtCyllOkB4u1/t9obzUnUmB8VWYlxl0GvV619haFFzXHWAj1M/WG2KlA2vXvC+IzdR6QxShfL6Us1OUA0nKUxSWI5KAq/UMel4re1MGhayogyynnZuim9Ktb3sGLziuRJPKotS7sPaI2Zj5KnC3lqFgasOTgP9IChbXwZTMYlxoRVwdaUPpDDLFk27JCSFJIKTyZtRTrf2tECtrDnQwDYx4qgynTV4FYaA2j4S7QMzA5SaylqT6FlD/ER6ReRGVfBaYf9oS9OAt1OYP9APSNWTAEmFEwCYMQBpEGDApEGBAOTAkwREAoQAKMJLVSDWIhJ29GGCigTQtQLFMsKmkEaESkqY94BpODCselmnrEHtbetEp3lzcoqHCEa/hmLSr6RWl/FRGZkyZigKeZP5EiA0ZCHuYNOz81XeM5R8YAn/yyh/OPzTC+F+MiFKAmS1IS9xVh1A68oC9LwZSXHr6x5GGD8ojdm714eckqTNlkauoBu4UxENdob54VNP7RK9FZv8LwEtOWEebm3r+mit4/eXCoGZUxL1YPf2D3iq76b8iarw8MokarDh3plSDfvEbg9w5ikIVMWElYdKAMysv4jonSAsGI31waqKzjRwl/ZrjrFVx28gUSEpKg91XI7aaxP4b4eSgCZkxRbQMD/nEZtvc5KGMqYmtkKoo9ATRUBW5uKNWcA9YFZUHCqGhrQ6N9KxK43ZskYSWtK8mISSmdJU7qdasq0uGDJygj17xk+eqYQS3ChKafhQAkXNTACtSkqrQpP1vALmPyhQYe/wCqwS8MwS9zmJHJqDu7QF7+Dc4jEzkCoVLCieRSpgPXMfaNfQY+eti7bxOCC/AUlKltmdAUpg9swLCsWLdX4jYkYpAxE0TJa1BKgQkFGYtmDJBpqKiA2dJg3hNMGIBRJhQKhNIg8kA8MAqFCIAiARWI+fcfj50hGKwZMweGoIRRwlMuYVC54QpABdqt1j6EUIp2/O5icUZU0UVLUAtvnkqNUltUniH83OAy2Ru7iJQlFGBXiVqAWpcxClS+IOEJAIFAzqJu4DNWU3O2bOnylJnKCJIUUlISlKlMeJJUzsDT0jXcLJAQANP9fzihbXwE6R+ykMkqUoqmGuUKOYqSk+dRfsIAsdgsDh0gFMtJIommYjm1VN1ipbcnYMooEh7fszX+FYFGf6RKT/htLXxzJ8xai5UokZlu13BZoidpbsyUIWMhSQKLUomo6s32EBUpEtQmFKFCxKSUjiASSGBBYkW6mLTs34ZLmSUzVz0ozJCmSkqIBDirgOxEO93cDhpcsTZ7ImJT4iAUv4glKTT901vr1ifQtUvChBdOSWlxypZ+hp6QGWT0GTPWCcxQpQzcyHANerGHmytoT1LUElalLDEhTFg7ByaD7CEtrFOcsz51Opy5BYBx9X6npE3urslaUrU4q1HynvmGlT7QCUzZOLykJypCrtVSu6mKlfaG+K3bxGRSlKcJ0qX7f6RfZGzpoQziv4ypVL0ZgPeBmbPUwBly1B38qyH0JS5e+sBmOHUrxGmF2BTXiYHtyJeJWfu/kzqSxBKVJH7pRnq9mKk+0WCdutNGIlftCCsqScvyBipSq0YJFgBpDbembxlOUUvRloJYCvMIQgEUrmgKdOJhzs5OdaaC9acucJqlEmPYVakF0irwFkEhIwy1ZxnCiCmxDOz8wze8Q8jCFeJw6QylqUH6kEGHGAWqalKSHWpkggcShVn50eLX8LthGdP/ALSoAJlhIAAurS+o857ogNZAhQQKUwoEwHUwccSIUA6QDsmE1QZgDAAqE1QoTAKgGgmJSCLN9jb2+3aIbGyxMmkaDkeZP9IlNo4QKGauZNmOnI/eIuRLUhRKCK3BFadRAN5+yFMzlutx2LxFq3Qkk5lhwAS6y47sYmZ+KnaZU/WInF4b9mVYmaooF3IQgaswv6kwDVMhMxQ4E5EFwTckDKA1gwPKhbrDHeOaAgmobk7v6X0h/KxYMlJQnKimUM3CbUFubdRCmMwBVLs4I+8Bi00uS/8AnD3ZO252HWkp4gLJNmPLlb6CHW8Oz/BmZhSpo1rVe2o94hUT1BXASDYEUP0gNg2TvUFy0mZLCS3lzpBr0UEmH8/bIulDnoQfqKC8UfdbeyWtpU9ISv5VhgFdCLA/eLknZz2UO3394BuubiC6yEy6UA4if4jc6cIYOzu0VXakqpU7l+VXNe9fuOkXafLCEl6vb8u8Z3tbHftFaH89e9a9yYCLxAZT6aRIbrYMTDMJZmOlnq8RmPHCPSHuxVrMpcuWWVMd1fhFA561PvAMU4gnEZpZZEs5n0ABJqxq9usbb8P8H4ezsOGYqR4iupmEr+xHtGSq3dzS8NJleedMCVMaHR+wv6GN4wsgISlCbJASOyQw+ggHCTBgwmIOAUSYUBhFJhQKgHhgCIMwCoADAEQZhNUAjiEulQ5gxCylsXidMQGPRkUoeo7H9N6QDifjE5SSzgRlO1Npr2pj0yQXw8ogqpTKk1p1tFs3k2n4eHWoszMO9ohNwdn+FhQs+eacxOrEHKD6F/5oCxJlkLBPMMBYACJbHLR4SWuEt/Wpv36xB4hUymUpJDOFA21Yj05xzH4xaJZPhrWNMgzV6gQFd3+MrwLHMQ1Bq7g+wb1jPsHKl5VKWf4QDrz/AF9KRJbbxS5s/wDahUuhHkawo/qP1eG87ZBD0elFlyHsQzXqB3gGQw4U5BN2SNebnpFo2DvROk8M0GYj8WoGr8wIrhwiwqru5B9A9vrD7Z2ZK0q5n9XrzP6oGizsSVy3BHO7/aM2x6iJqn5u3IU/pFw2OkS56BaXOoBomYahgbBVQwsW5xEb37IEmYlQFD07/l9oCuYlXr+miW2Oj9mFBTFJIUObBw/S49YisQnXn9u0WX4a4ZK8fKCkpPCtRBDuQKUOsBoO4u7xQnx5iWUQ0oG6UHXoVD6d4uKRAphQQHQIMCBEE8AQEKAQCYMQDwwmowbwCoADAKgoEwCahEbtnC5kZhdP1B/X3iSMJzA9NLQGcb4bPM1EqVpNmISe1z/0g+0SCsOEsBRNgBDvbOGIShX9zNSs/wANUKPolaj6RHbZmTkkGVJ8T+cJtXUGAkMPJd25fr1pBT5RKGd25c4peyN7MTiJ6pEuVLlLSHImlTsCAQwArV4s8jA4wgKVNlhyRlALJHf5vpAFMkoZlB6a/wBTEbiJEvIzBrFiLHQ/WGm193MZOmFPjpSllGmY6jSlan2iJmbp4TD5hip7rYZJZUQTdyEiqnNAKnvAQu3NqpzLAyuaEuCxDuWrU/neIJeIUDXMHDhxcORTmHBD9CIeT5oRlEuWxKVoJUK1bTm2unpEjsLYgUv9oc66Xrlevrd/WAl9l4rxMEVZCkpy5CeaVApKW/faJD4lsAA2pb3aghzLkpM2Th0ihmJJp8ks+IfcpA9YjPiJjArFIQNGJ9C/9ICmYpNaUr+UWj4VH/vEVb9kthzt/r6RVsbNHiFrU+oh7untZOHx8iapTICmWdAlYKST2Bf0gPoZJgwIQlLBAILvVxavWFhAGIMQAgxAGlMG0AmDgHRgFCCMCYADCajBkwmYASYBRgiYTUYCMxwZb6EV+x/KGHghDJDADy9AKN6W9oldoycyC1xUdeY9n+kRAU4blUdoCC21sILmiakcYo4oSB1vakKS9lLUkHxZktd8wUoEkfiTVKvUGJO8KS5rUI9YCr43dx5hXMmzZxPOYpKUg6AJyhjSloRw+7kpBJRLSkm6v83eLFOQ4JPr9YQnJJFLwFG2vstMtRaq1C+uWthpp394U2OrwZa5ihVhfT+tDExN2O6syjmJDOa2L/UBmiOxmC8WamSHAXxL6S0uT7mnqIB1usvwlImTPPNzEPdKGDN3d/WKttbaBnYmbOuMxSn0/wBNIdbx7RC2yUy5khtPK/2iOwahLkl7l/6f194CLXMr6/r84bkFRYV5NBzYldzMH4mPkpNQFFR7IBV9wIC7/C7fkMnBzyxFJKybj+7JOv4fblGphUfMWPw/hTpiPwLUn/lUQPtGj7o/FlgmVjHpQThV/wDiJ/8AsPUawGtJVBgw0wuKTMSFIUFJNlJIIPYikLpVALpMKAwgDCjwD4wCzBrMIEwAkwBMdUYSUuA8TCalQw2vvDIwyXnzUSxoFGp7JFT6CM23l+MpcpwaA397MF/4Ufmr2gNPxOLTLSVrUEJFSpRAA9TFZwu1ZU5KlyFhaErIBHS4YjqIxLam25+JVmnzVzDpmNB2TYegiR3Q3lOEm8TmUtgscuSgOf3EBsY8w6/eF1gMKsIY4GcFpcEEFiCPcGFmzEHlAHNA0hnNCBc+/wCZsIVxCFPRTdA35iGM3ApLlRUv+I09rfSAFU1IZww+VrE8qdqc4h84EqfiD8wyJ7Jdy2rrcfyx3H4hRUZaKqVQckvQnsHJpyMM948cmTh0ygXATlD3PU89fUmApWInF2JuxfV4HGTmASL/AKOvUwyXM5QKgbkwHZqWMXT4V4EmfNmNRKMvqovbsmKbNLgHlSNh3D2Z4GCQ4Yr41OPxf0DQGVb0D/bcT/xpn+IxGQ52nivEnzZn45i1DspRI+8NoB9svbk/DKzSJq5Z1ymh7psfURoO7vxlUGTjEOP7yWGP8yLH0I7RmEegPpnY+8MjFJzSJqZg1Y1T/Ek1T6iJQKj5XwuLXKWFy1qQoWUkkEeoi4YL4u46WgJJlzW+ZaOL1KVAH2gPoNa4RmTgA5LAXPKM63i+MspDpwqDNXYLUClAI/6lfTvGY7c3wxeMJE6aopfyp4UAV+UXHUvaA1zeP4r4TDulCv7RMHyyzwg9ZlvZ4zPbnxTxuIJCV+Ag/LKofVZ4vZoqs6QQzu+o5V/XsYBSG/VtIDq5ilEqUSo6k1J7k3jhQzh7fX2eCycP66X/AF9o6hDGop+unUQHgogMag6cqg0POn1gpbFqcTj25N+rwRPDVhyHPTSpp6UPOoYdPR/pTVoDetg4PPsvDTEj9oiUkEakIdJSeZDN6QkJ4IzD1H+UH8KMeF4IynLylEV5LGcMGDXIbRqOGMRm8GDVIxeWb/u5xPgzASkpVcy1NR7lJ1Di4qDiZtNAoVV5axE7Q24hLJKgSXNDUAV0+8cxWx/EBHjTkjoUntdNozTbGDMuatJUVkKNSbp0JgLDO3yCVKKeTDVzzv8Aoj3rm1NqrnrKlW0HIQphtirWnPlISQ4LX7c4TTgFITnUKPTvp6UgG0uVr3b2hVaAw/VI6KAljEnu1u1Nx0zJLcS0sVr0R25qOg/IQDjcrdZWLnBSh+xQRnJsoj5Bz0fp3jRt99pf2fATWopQ8NPddKdk5j6RNbN2SjDyky0BkpDAfmeZNyYzf4s7SCpsqSkvkClqHIqYD6AnsqAoEej0egPR6PR6A9Ho9HoCSwyGIBYFx5ufUHmzdgoRwyAHYseo4gerXYAqf9396JGbKGV2emYMxUaAm4uMoBuXSs1cwmqW6SMtAwc2HMXY1DcJr4YI81QYKwxUS+leYsdeTJNdcphNcseUm3050NquL6GHs2SwUBSj3cM5dIYUNH/l6wBSUAKJIVzNxytrc2FiKgwDVUo52qFOXejM7u5v63fpCiZBZi4HbUBVK2Nw3UXYQ9wcvKAts1zUPla1a5pfNn8pBbNHRLDZUqA5A6PVrmnlGodSzpAR0xILurMXNdSxNS9QWr6B6wMp0zBqQX0Y8r0tWzQ5xaS6RTQOHsaB9agOOhGhaG4kWJ4R15Vu5v6+usBqnwc2p+2xEk6pTMTd+ElBof4h1cFyTGjbwbAl4zDrkzBRQodUkWUnkQaxiW5GNCdp4TJXMspJzVKVIUA5YPoS9ykMAwf6BklxAY9s9M6Sufhp4eZJAKVW8VBcBbejHrFdTs6VNx6DMSoJW/CW4lJBJBI0AA5Rue2NhysQAVjiS+RYOVSXDFiNOhcFg4il43c5YKC6ZypaiUqTwrZ6lnrShA62gIXeyeiXhsqAEA8IAoQ/IN2HR4rctAySkM6spSdSFAs7ZiOQ7HXRXfLOcyC6SPKCkhSzZq1JdqNFs3d3CXOCVTc8qUQgqCqTJmUCyW/ZgmpKq8hV4Cn7H3Fm4ycZUt0y0qHiTSHCQzsB8yzoPUtGw7M3fk4OSmVKSyU+6jqpR1JiVkYVElARLSEpFgA3+p63hBaauYCLxs0ISpSqJSConkAHJ9o+edsbROInzJputRUOibJSOwAEbT8SNphGEUh+KdwChLJussNG4f5xGKz5QdhetPbmqnsIBoUtHIUbnf7P+Ucyuf1cwAR6CSh48E+0Bwpj2WDy01P6P2AI9DZo8hDjyv7/AJQE7hsOrOCGABdxe4oKsOIJIBcA5RqRC6p5cZSCzpBAd2s1CFCyQGLjIFAXghOIS4DpJJJZsxIISDcupIUHuHevhgwxRiSFEOBwmrVU7nQ5TV8pqxy2rAKTprAXHh1+bzE0YguwKUhwoUQm5JEdwigspmKYtwjNqbZhRnTw6pcpSWLkQlkBDkhIKxUeUAg0Byk/hbmGDK0eKwIBSHo4c0YMzOXbLUfu8CRmLwA+CXDDKX8r0oQydG+QMeJkUvDfGuCsHSuYsHID8Q08yRZ3PmMPZ80F0oTUUACbVGUa5rITUMSVFrGGk5BCy9CkFLKOQjK5ygFrBL2ZyOG0AwXKyK9aF35ppQOCQeTgaXPZctSVF665muK1rUvy5A9WcTJSlKAFwMpLWNmBZ3YBOUAmzPWFsRLCUrHzmjNmZXmZzQlwHDkgBIrxJgJbcqUTtPBjQTQXd3ZKlWFKkBVdSSKFzv4LdowbcAZtq4Ry5SZpuSB+zmFg/YFn5UN43acWHaAzb4m/E1eHmf2bCkCYADMmX8N6hKQaZmYkmzjW2Y4HfXGSpipicQsqWAFFbTHAqKLBAvo0MdtY0zsTOmGpXMWr3UW+jQyJgLxgvjDjUKBX4U0A2KMpboUM3t7xs27O9EnGyEzZSr0Uk+aWpg6VDn9CKiPmGJrdLeiZgcQJiXKCwmIei0f/AKFwdD0JgPpaZOYP7RE7Q2gEpKyWSASTyAqT7QnI2kmfKRNlqzS1gKSRqOTaEajQgxTfibjlJwvhIvNfMfwy01U/eg9YCj7w7yKxs1c1jlTwSks+VNyojw1ByWNwQwGkVsg1Zgz6/Tqan3hwZoSlLXA/dIBvoTq3KEEzRlYpsNOb6v8A0N4DyPMGdxQADXTlq2kKIIJy8IckZiRY9WcBgA5pewJgylUssCAQpQOo4aAkAdVaVeOpHDQlkuBy4hXK6mcgL06cmBpMRlejV0Nj3tz/AFWOypQKSS9NPxdARY/roVjM4dNNBpzNWLq6A+gECjKmpJp1ZxlZinlWtagNq8AdMjluTNV6dOTc7jyu55hMIVJcKUA+gUf8NoQS8xYDs/8Aqe5PLmwh2vKmmWz1uDU20bT0NjQAtOJcBIAIVViDYk2AFB2YM7jNCM2cyiaqCjV1VVo5Y/xe5qWh7jK2YgeUC2WrkDQWNqDKnMCIjEqJcu4evNzV/vV+dXgJDBkhKkjXMlqhyoEjLyuKUcmXQ3hfDN4XEXOYkAEvlNUkKbQpZ/8A1BUswQwgYjUh6Nq9AAanzGyXqotwvD+bKSkiYkOAOFIFHLUNS75khw9VghRywAypz0KqglqHUUU2YNwBaiUs1HeEzhsyyVqdSnYmwJb1NWB+ZktlMLYMhgaKJDpHM0DAjiDBLHhIAd1WMN5GLzOl3GU1JJCWrVgeE5lE5g3Grys8AoGC2Ys2WpIzMcqgwqoVJJynzElIuAWQQkIHnzAszgA+UkPwgF3IIbLZnCaZbvq4zO5NgKFswyhvM1mOYNmgsQCopUbGtLgKq4UpRBAu5VzGb5oCY+G7f9qYepHEs0N/2czlTLTr5jyeNa3024MPgJ8xwCEkIrdShlT6uYyn4eYgJ2tIzVzZw5eily5jVNSTW7+c1Nzo+1sEvH4uUjKBhsPMzrKh/vpiRQJGqQ9TzflAY3ityp0rADFzBlBWlIQRxZVOyzycsAOrxX4+iPiHgwvZ2KB0llQ7oZY+qY+eB0gOExd9yt2pU/CzDOS+ZbJUKEZRoe6j3aKRGvbkSAnASX1Clf8AMpR+zQHNz5E3AzvAUTNwk08C9ZK/3holTMWo7GlXa/FHawCk4YAhSwkqVdpbqcNzdPtD7EYlcyfLlyeYKjplF4bfEuVKAlcI8ZVFLaolpoA+nEt6V4ToIDN5+KJLqDkC5JJ4i7kl6syW6Q3lmwZ20fk55n2gp80FRLMK0LE6kPerHkIKSokdAzhvld60OrVbWAUTKJoMoZgKu1WLuDlq5rlvygZqWJZ8tzwmj2JcV4S+l4cpkAJBc+V9LklOilahZ0okHWG6DxGoFFPqWD01YsOkAE1ZIDkuQ3mNA7h3t8tISxKCAOQoKeujg16w6loNFF8ooSxfN5joQCCWuCcotHlySwfiTT0AzJFc1BRRZ2oIANnJBpTWhApZi5fk1unzFpAyMxJNTQGizVhThIsGu56kMYj04FXnRpZjWgeyTQsK1NT1h1JnyyHVlSrUHIK9lS1N6MOgrABi5QSRcg+UEVIdQqWuTQs7HWjQyYixLgV9RSulD05Xh9ilfMzg1VQgVsT3AId1UetQAxUsqVUkD7A1PrcwEjIxTFNCsnNRga1AsGJZ6l2OemsOJgK5blRSlZVo61AVJKRocy+J1MSoKpWHskolKKZcsKFXBLdeIhyUu5cjhBBzpeAzLIZZc3OUAgNcsKO+apYA5jnQ4gE5HCkgBSkJLqq4B4VZiR5yHKc1ABlIUkl4biUklj/u7hQHE5GVyFEB9cxIDuxGYGHYlZSlRCchNTR3FEnjUAlyCXCgQCtlMHKakpSUtbkG4SCGqMpcgAPwuchc3IcROPiB2NLkGoJSompQq5Ucz1qArWOrOVRsXNdDUg1JIILh65XqQo3JJQEpQQSg0JahJYKGgrqCUpq1V+YI4pJUxCUgFJTYcKqiyXAJJGiLpLGqiDbE4goIVLUUqQp0qFMqhxZgaMSxPlTr5neN83XxClYfCFZJUqRLUom6lKSFEnqSSY+fNoS+Glhr0Na6C9qV0N43XYOL/wBn2eT80qSn/wCMCAnNqKaPmPHSymbMSq4WsHuFEH6x9KbbnMA1yQI+ctvTArF4gixnTT7zFQDGNa2NPEvZstWYFIlAvbqRfQlvSMliYkbamKwqcInVZbqFEHL/AMzn1gNU3AwpOG8dV1k5eiQWEUrf3aJnYtYT5EgSwWJDpBzHykXUQ37kWTbu8I2fs+VJQf2pQyelKqPSM0nTDlCyeJ73ci5fKaufxVpS0A2nCjv0AeoqXP0/6oVwh6EmpFiHAcBmN2FmIeElTnLsOVOgAD0rb1cx6pPJwSGP3c0sIB14xymrih1NnADEEalnahEFLbPla/ERQA0zNU1SwTc3MdkpYEuQQCHuS7JIFGNzUK+X3SxQRRvORWtGckUbll1PlgDQo5xYqcFJuMwISC9fmY0JBbrHZieEHKoiuV3Hs4FWAoDrCfigEpLgu2YEuTmqeobNW9RSkL4Wc635a829Afwpq/mgOYRWVQFUlnfQsa2BN06AuBCfgKmVly1MKUJZ+yQAKEUaOYiZlTkoQbMXs4FHbUmqX4uscRwU4SL8SUPb95/oSPqAC+JZJZRcgVYk3Zqgs7NV6gJD1eI0mnf9frvEhtGacqFvxE37IQu97zFeyeQiOWmo6wFm/tQKJUwioSKuWc66JBYmjhsp4k5QCurGZFF05QDRJFm1HEmo4T5nZSSFMHiDExpMs8s3qxURaobLcMeJXOHOJntMCWDJc96E3Hs4qe9YBzPxhSs5bjioGOY8wyVvQKcgHzebM5GbiiQokMGUzlgM5uwADnKQCyXzZmLFUJmeWQGHnlh7N4jkkAEBJcJLgCqQ7wp4YOYmoQuUEp+UCZVQA0FSGDOLvAdw61lLqcsOLLQALrc8KVKUbcLrTZRqCkTSUqo6iKDlmAcCmrklINS7oWzhbZUrPUk/KS3zZ1zJanLOxCXIBAJJd4YSVEMXczCxflmOli7WLjpAIbRU6RlUTQUJqK1A9dA3ldjeNI2BtUKkbGSDVS8h/wDaKkn8veM1mAFJDfMlPpxg+pyj9ExN7gzycXgEE8KZ84gcnlof6wGwb3z/AA8LNm/3aFLHdIcfVo+cCXvU6nmY3n4sTynZc1vmVLQexWCftGCwHonNy8v9tl57cTPoQkkfaIODkTihQUksQ/1BH2MBJbV2gcTi1zH4c1K+VCaBnUNK3FTCeJL1yhKWFhcCtWJINrn1hHAJDLOqQ49lHTqBCk9DP+6C30H2EAnKQCdRyLagakvRyNde0OFoZlFgALi5ABFyRVh8qj2rDVU4l+oJ1+7v/oIe4RTpBYXZmvVCam5otVzrAFMwpBYuDlYBuLOOEizu+dT1sI9KlNmSzqo5YgsHXYsC2S5SXz9oeKw9ZQzKGdGYl6v4aie9Qbv5lQ5k4NKuGwClCgHOZozf+AjTnAQ0tDqysCE870YNlL17p5mFUzMiScrEgVYfxVGUi6kirDg6QmupOjFSRyACU2BdvOqC21KYlQehIAeg4jzrAMpK80wZlG9C7Ve96ehHpeJrBYLMlwjM/wDxSxYUPhBh2Vxd6ExmDlA+Gn8RD86qI/LWHMtIUkKIDqFgKBuGj2FLaaMGAD//2Q==">
            <a:hlinkClick r:id="rId2"/>
          </p:cNvPr>
          <p:cNvSpPr>
            <a:spLocks noChangeAspect="1" noChangeArrowheads="1"/>
          </p:cNvSpPr>
          <p:nvPr/>
        </p:nvSpPr>
        <p:spPr bwMode="auto">
          <a:xfrm>
            <a:off x="57150" y="-1889125"/>
            <a:ext cx="2762250" cy="39433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77843" name="Picture 19" descr="C:\Users\Selene\Desktop\images4YQ6F9FO.jpg"/>
          <p:cNvPicPr>
            <a:picLocks noChangeAspect="1" noChangeArrowheads="1"/>
          </p:cNvPicPr>
          <p:nvPr/>
        </p:nvPicPr>
        <p:blipFill>
          <a:blip r:embed="rId3" cstate="print"/>
          <a:srcRect/>
          <a:stretch>
            <a:fillRect/>
          </a:stretch>
        </p:blipFill>
        <p:spPr bwMode="auto">
          <a:xfrm>
            <a:off x="6372200" y="1482152"/>
            <a:ext cx="2160240" cy="3040338"/>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457200" y="1143000"/>
            <a:ext cx="8229600" cy="685800"/>
          </a:xfrm>
        </p:spPr>
        <p:txBody>
          <a:bodyPr lIns="92075" tIns="46038" rIns="92075" bIns="46038"/>
          <a:lstStyle/>
          <a:p>
            <a:pPr eaLnBrk="1" hangingPunct="1">
              <a:defRPr/>
            </a:pPr>
            <a:r>
              <a:rPr lang="es-ES_tradnl" sz="3600" smtClean="0">
                <a:latin typeface="Verdana" pitchFamily="34" charset="0"/>
              </a:rPr>
              <a:t>3a Hipótesis</a:t>
            </a:r>
          </a:p>
        </p:txBody>
      </p:sp>
      <p:sp>
        <p:nvSpPr>
          <p:cNvPr id="119811" name="Rectangle 3"/>
          <p:cNvSpPr>
            <a:spLocks noGrp="1" noChangeArrowheads="1"/>
          </p:cNvSpPr>
          <p:nvPr>
            <p:ph type="subTitle" idx="1"/>
          </p:nvPr>
        </p:nvSpPr>
        <p:spPr>
          <a:xfrm>
            <a:off x="647700" y="2514600"/>
            <a:ext cx="7524750" cy="3219450"/>
          </a:xfrm>
        </p:spPr>
        <p:txBody>
          <a:bodyPr lIns="92075" tIns="46038" rIns="92075" bIns="46038"/>
          <a:lstStyle/>
          <a:p>
            <a:pPr algn="just" eaLnBrk="1" hangingPunct="1">
              <a:lnSpc>
                <a:spcPct val="80000"/>
              </a:lnSpc>
              <a:defRPr/>
            </a:pPr>
            <a:r>
              <a:rPr lang="es-ES_tradnl" sz="2400" dirty="0" smtClean="0">
                <a:latin typeface="Verdana" pitchFamily="34" charset="0"/>
              </a:rPr>
              <a:t>De esta forma el modelo neoliberal es capaz de generar las condiciones políticas y sociales para: </a:t>
            </a:r>
          </a:p>
          <a:p>
            <a:pPr algn="just" eaLnBrk="1" hangingPunct="1">
              <a:lnSpc>
                <a:spcPct val="80000"/>
              </a:lnSpc>
              <a:buFontTx/>
              <a:buChar char="-"/>
              <a:defRPr/>
            </a:pPr>
            <a:r>
              <a:rPr lang="es-ES" sz="2400" dirty="0" smtClean="0">
                <a:latin typeface="Verdana" pitchFamily="34" charset="0"/>
              </a:rPr>
              <a:t> minimizar tanto los niveles de </a:t>
            </a:r>
            <a:r>
              <a:rPr lang="es-ES" sz="2400" u="sng" dirty="0" smtClean="0">
                <a:latin typeface="Verdana" pitchFamily="34" charset="0"/>
              </a:rPr>
              <a:t>conflictividad</a:t>
            </a:r>
            <a:r>
              <a:rPr lang="es-ES" sz="2400" dirty="0" smtClean="0">
                <a:latin typeface="Verdana" pitchFamily="34" charset="0"/>
              </a:rPr>
              <a:t> social interna como los </a:t>
            </a:r>
            <a:r>
              <a:rPr lang="es-ES" sz="2400" u="sng" dirty="0" smtClean="0">
                <a:latin typeface="Verdana" pitchFamily="34" charset="0"/>
              </a:rPr>
              <a:t>costos asociados</a:t>
            </a:r>
            <a:r>
              <a:rPr lang="es-ES" sz="2400" dirty="0" smtClean="0">
                <a:latin typeface="Verdana" pitchFamily="34" charset="0"/>
              </a:rPr>
              <a:t> a las </a:t>
            </a:r>
            <a:r>
              <a:rPr lang="es-ES" sz="2400" i="1" dirty="0" err="1" smtClean="0">
                <a:latin typeface="Verdana" pitchFamily="34" charset="0"/>
              </a:rPr>
              <a:t>policies</a:t>
            </a:r>
            <a:r>
              <a:rPr lang="es-ES" sz="2400" dirty="0" smtClean="0">
                <a:latin typeface="Verdana" pitchFamily="34" charset="0"/>
              </a:rPr>
              <a:t> distributivas </a:t>
            </a:r>
          </a:p>
          <a:p>
            <a:pPr algn="just" eaLnBrk="1" hangingPunct="1">
              <a:lnSpc>
                <a:spcPct val="80000"/>
              </a:lnSpc>
              <a:buFontTx/>
              <a:buChar char="-"/>
              <a:defRPr/>
            </a:pPr>
            <a:r>
              <a:rPr lang="es-ES" sz="2400" dirty="0" smtClean="0">
                <a:latin typeface="Verdana" pitchFamily="34" charset="0"/>
              </a:rPr>
              <a:t> maximizando de esta forma tanto las </a:t>
            </a:r>
            <a:r>
              <a:rPr lang="es-ES" sz="2400" u="sng" dirty="0" smtClean="0">
                <a:latin typeface="Verdana" pitchFamily="34" charset="0"/>
              </a:rPr>
              <a:t>ganancias</a:t>
            </a:r>
            <a:r>
              <a:rPr lang="es-ES" sz="2400" dirty="0" smtClean="0">
                <a:latin typeface="Verdana" pitchFamily="34" charset="0"/>
              </a:rPr>
              <a:t> de capitales como la </a:t>
            </a:r>
            <a:r>
              <a:rPr lang="es-ES" sz="2400" u="sng" dirty="0" smtClean="0">
                <a:latin typeface="Verdana" pitchFamily="34" charset="0"/>
              </a:rPr>
              <a:t>estabilidad</a:t>
            </a:r>
            <a:r>
              <a:rPr lang="es-ES" sz="2400" dirty="0" smtClean="0">
                <a:latin typeface="Verdana" pitchFamily="34" charset="0"/>
              </a:rPr>
              <a:t> del sistema</a:t>
            </a:r>
            <a:endParaRPr lang="es-ES_tradnl" sz="2400" dirty="0" smtClean="0">
              <a:latin typeface="Verdana" pitchFamily="34" charset="0"/>
            </a:endParaRPr>
          </a:p>
        </p:txBody>
      </p:sp>
    </p:spTree>
  </p:cSld>
  <p:clrMapOvr>
    <a:masterClrMapping/>
  </p:clrMapOvr>
  <p:transition advTm="3332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9811">
                                            <p:txEl>
                                              <p:pRg st="0" end="0"/>
                                            </p:txEl>
                                          </p:spTgt>
                                        </p:tgtEl>
                                        <p:attrNameLst>
                                          <p:attrName>style.visibility</p:attrName>
                                        </p:attrNameLst>
                                      </p:cBhvr>
                                      <p:to>
                                        <p:strVal val="visible"/>
                                      </p:to>
                                    </p:set>
                                    <p:animEffect transition="in" filter="dissolve">
                                      <p:cBhvr>
                                        <p:cTn id="7" dur="500"/>
                                        <p:tgtEl>
                                          <p:spTgt spid="1198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9811">
                                            <p:txEl>
                                              <p:pRg st="1" end="1"/>
                                            </p:txEl>
                                          </p:spTgt>
                                        </p:tgtEl>
                                        <p:attrNameLst>
                                          <p:attrName>style.visibility</p:attrName>
                                        </p:attrNameLst>
                                      </p:cBhvr>
                                      <p:to>
                                        <p:strVal val="visible"/>
                                      </p:to>
                                    </p:set>
                                    <p:animEffect transition="in" filter="dissolve">
                                      <p:cBhvr>
                                        <p:cTn id="12" dur="500"/>
                                        <p:tgtEl>
                                          <p:spTgt spid="1198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9811">
                                            <p:txEl>
                                              <p:pRg st="2" end="2"/>
                                            </p:txEl>
                                          </p:spTgt>
                                        </p:tgtEl>
                                        <p:attrNameLst>
                                          <p:attrName>style.visibility</p:attrName>
                                        </p:attrNameLst>
                                      </p:cBhvr>
                                      <p:to>
                                        <p:strVal val="visible"/>
                                      </p:to>
                                    </p:set>
                                    <p:animEffect transition="in" filter="dissolve">
                                      <p:cBhvr>
                                        <p:cTn id="17" dur="500"/>
                                        <p:tgtEl>
                                          <p:spTgt spid="1198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Text Box 3"/>
          <p:cNvSpPr txBox="1">
            <a:spLocks noChangeArrowheads="1"/>
          </p:cNvSpPr>
          <p:nvPr/>
        </p:nvSpPr>
        <p:spPr bwMode="auto">
          <a:xfrm>
            <a:off x="755650" y="836613"/>
            <a:ext cx="7686675" cy="3416320"/>
          </a:xfrm>
          <a:prstGeom prst="rect">
            <a:avLst/>
          </a:prstGeom>
          <a:noFill/>
          <a:ln w="9525">
            <a:noFill/>
            <a:miter lim="800000"/>
            <a:headEnd/>
            <a:tailEnd/>
          </a:ln>
        </p:spPr>
        <p:txBody>
          <a:bodyPr>
            <a:spAutoFit/>
          </a:bodyPr>
          <a:lstStyle/>
          <a:p>
            <a:pPr algn="just">
              <a:spcBef>
                <a:spcPct val="50000"/>
              </a:spcBef>
            </a:pPr>
            <a:r>
              <a:rPr kumimoji="1" lang="de-DE" sz="2400" dirty="0">
                <a:latin typeface="Verdana" pitchFamily="34" charset="0"/>
              </a:rPr>
              <a:t>En otras palabras: </a:t>
            </a:r>
          </a:p>
          <a:p>
            <a:pPr algn="just">
              <a:spcBef>
                <a:spcPct val="50000"/>
              </a:spcBef>
            </a:pPr>
            <a:r>
              <a:rPr kumimoji="1" lang="de-DE" sz="2400" dirty="0">
                <a:latin typeface="Verdana" pitchFamily="34" charset="0"/>
              </a:rPr>
              <a:t>El Neoliberalismo es la primera apariencia que adopta el Capitalismo capaz de combinar la </a:t>
            </a:r>
            <a:r>
              <a:rPr kumimoji="1" lang="de-DE" sz="2400" u="sng" dirty="0">
                <a:latin typeface="Verdana" pitchFamily="34" charset="0"/>
              </a:rPr>
              <a:t>maximización de las ganancias</a:t>
            </a:r>
            <a:r>
              <a:rPr kumimoji="1" lang="de-DE" sz="2400" dirty="0">
                <a:latin typeface="Verdana" pitchFamily="34" charset="0"/>
              </a:rPr>
              <a:t> del capital con el ejercicio del </a:t>
            </a:r>
            <a:r>
              <a:rPr kumimoji="1" lang="de-DE" sz="2400" u="sng" dirty="0">
                <a:latin typeface="Verdana" pitchFamily="34" charset="0"/>
              </a:rPr>
              <a:t>control social y la estabilidad</a:t>
            </a:r>
            <a:r>
              <a:rPr kumimoji="1" lang="de-DE" sz="2400" dirty="0">
                <a:latin typeface="Verdana" pitchFamily="34" charset="0"/>
              </a:rPr>
              <a:t> política. </a:t>
            </a:r>
          </a:p>
          <a:p>
            <a:pPr algn="just">
              <a:spcBef>
                <a:spcPct val="50000"/>
              </a:spcBef>
            </a:pPr>
            <a:r>
              <a:rPr kumimoji="1" lang="de-DE" sz="2400" dirty="0">
                <a:latin typeface="Verdana" pitchFamily="34" charset="0"/>
              </a:rPr>
              <a:t>El Neoliberalismo no resuelve los conflictos sociales, pero los contiene.</a:t>
            </a:r>
            <a:endParaRPr lang="es-ES" sz="2400" dirty="0">
              <a:latin typeface="Verdana" pitchFamily="34" charset="0"/>
            </a:endParaRPr>
          </a:p>
        </p:txBody>
      </p:sp>
      <p:sp>
        <p:nvSpPr>
          <p:cNvPr id="77828" name="Rectangle 4"/>
          <p:cNvSpPr>
            <a:spLocks noChangeArrowheads="1"/>
          </p:cNvSpPr>
          <p:nvPr/>
        </p:nvSpPr>
        <p:spPr bwMode="auto">
          <a:xfrm>
            <a:off x="1447800" y="4508500"/>
            <a:ext cx="1752600" cy="609600"/>
          </a:xfrm>
          <a:prstGeom prst="rect">
            <a:avLst/>
          </a:prstGeom>
          <a:solidFill>
            <a:schemeClr val="accent1"/>
          </a:solidFill>
          <a:ln w="9525">
            <a:solidFill>
              <a:schemeClr val="tx1"/>
            </a:solidFill>
            <a:miter lim="800000"/>
            <a:headEnd/>
            <a:tailEnd/>
          </a:ln>
        </p:spPr>
        <p:txBody>
          <a:bodyPr wrap="none" anchor="ctr"/>
          <a:lstStyle/>
          <a:p>
            <a:pPr algn="ctr"/>
            <a:r>
              <a:rPr lang="de-DE">
                <a:solidFill>
                  <a:schemeClr val="bg1"/>
                </a:solidFill>
                <a:latin typeface="Verdana" pitchFamily="34" charset="0"/>
              </a:rPr>
              <a:t>Ganancias</a:t>
            </a:r>
            <a:endParaRPr lang="es-ES">
              <a:solidFill>
                <a:schemeClr val="bg1"/>
              </a:solidFill>
              <a:latin typeface="Verdana" pitchFamily="34" charset="0"/>
            </a:endParaRPr>
          </a:p>
        </p:txBody>
      </p:sp>
      <p:sp>
        <p:nvSpPr>
          <p:cNvPr id="77829" name="Rectangle 5"/>
          <p:cNvSpPr>
            <a:spLocks noChangeArrowheads="1"/>
          </p:cNvSpPr>
          <p:nvPr/>
        </p:nvSpPr>
        <p:spPr bwMode="auto">
          <a:xfrm>
            <a:off x="6248400" y="4508500"/>
            <a:ext cx="1600200" cy="609600"/>
          </a:xfrm>
          <a:prstGeom prst="rect">
            <a:avLst/>
          </a:prstGeom>
          <a:solidFill>
            <a:schemeClr val="accent1"/>
          </a:solidFill>
          <a:ln w="9525">
            <a:solidFill>
              <a:schemeClr val="tx1"/>
            </a:solidFill>
            <a:miter lim="800000"/>
            <a:headEnd/>
            <a:tailEnd/>
          </a:ln>
        </p:spPr>
        <p:txBody>
          <a:bodyPr wrap="none" anchor="ctr"/>
          <a:lstStyle/>
          <a:p>
            <a:pPr algn="ctr"/>
            <a:r>
              <a:rPr lang="de-DE">
                <a:solidFill>
                  <a:schemeClr val="bg1"/>
                </a:solidFill>
                <a:latin typeface="Verdana" pitchFamily="34" charset="0"/>
              </a:rPr>
              <a:t>Estabilidad</a:t>
            </a:r>
            <a:endParaRPr lang="es-ES"/>
          </a:p>
        </p:txBody>
      </p:sp>
      <p:sp>
        <p:nvSpPr>
          <p:cNvPr id="77830" name="Line 6"/>
          <p:cNvSpPr>
            <a:spLocks noChangeShapeType="1"/>
          </p:cNvSpPr>
          <p:nvPr/>
        </p:nvSpPr>
        <p:spPr bwMode="auto">
          <a:xfrm flipV="1">
            <a:off x="3276600" y="4813300"/>
            <a:ext cx="2895600" cy="0"/>
          </a:xfrm>
          <a:prstGeom prst="line">
            <a:avLst/>
          </a:prstGeom>
          <a:noFill/>
          <a:ln w="9525">
            <a:solidFill>
              <a:schemeClr val="tx1"/>
            </a:solidFill>
            <a:round/>
            <a:headEnd/>
            <a:tailEnd/>
          </a:ln>
        </p:spPr>
        <p:txBody>
          <a:bodyPr wrap="none"/>
          <a:lstStyle/>
          <a:p>
            <a:endParaRPr lang="es-MX"/>
          </a:p>
        </p:txBody>
      </p:sp>
      <p:sp>
        <p:nvSpPr>
          <p:cNvPr id="77831" name="AutoShape 7"/>
          <p:cNvSpPr>
            <a:spLocks noChangeArrowheads="1"/>
          </p:cNvSpPr>
          <p:nvPr/>
        </p:nvSpPr>
        <p:spPr bwMode="auto">
          <a:xfrm>
            <a:off x="6858000" y="5305425"/>
            <a:ext cx="381000" cy="931863"/>
          </a:xfrm>
          <a:prstGeom prst="upArrow">
            <a:avLst>
              <a:gd name="adj1" fmla="val 50000"/>
              <a:gd name="adj2" fmla="val 61146"/>
            </a:avLst>
          </a:prstGeom>
          <a:solidFill>
            <a:schemeClr val="accent1"/>
          </a:solidFill>
          <a:ln w="9525">
            <a:solidFill>
              <a:schemeClr val="tx1"/>
            </a:solidFill>
            <a:miter lim="800000"/>
            <a:headEnd/>
            <a:tailEnd/>
          </a:ln>
        </p:spPr>
        <p:txBody>
          <a:bodyPr wrap="none" anchor="ctr"/>
          <a:lstStyle/>
          <a:p>
            <a:endParaRPr lang="es-MX"/>
          </a:p>
        </p:txBody>
      </p:sp>
      <p:sp>
        <p:nvSpPr>
          <p:cNvPr id="77832" name="AutoShape 8"/>
          <p:cNvSpPr>
            <a:spLocks noChangeArrowheads="1"/>
          </p:cNvSpPr>
          <p:nvPr/>
        </p:nvSpPr>
        <p:spPr bwMode="auto">
          <a:xfrm>
            <a:off x="2057400" y="5229225"/>
            <a:ext cx="381000" cy="1008063"/>
          </a:xfrm>
          <a:prstGeom prst="upArrow">
            <a:avLst>
              <a:gd name="adj1" fmla="val 50000"/>
              <a:gd name="adj2" fmla="val 66146"/>
            </a:avLst>
          </a:prstGeom>
          <a:solidFill>
            <a:schemeClr val="accent1"/>
          </a:solidFill>
          <a:ln w="9525">
            <a:solidFill>
              <a:schemeClr val="tx1"/>
            </a:solidFill>
            <a:miter lim="800000"/>
            <a:headEnd/>
            <a:tailEnd/>
          </a:ln>
        </p:spPr>
        <p:txBody>
          <a:bodyPr wrap="none" anchor="ctr"/>
          <a:lstStyle/>
          <a:p>
            <a:endParaRPr lang="es-MX"/>
          </a:p>
        </p:txBody>
      </p:sp>
      <p:sp>
        <p:nvSpPr>
          <p:cNvPr id="77833" name="AutoShape 9"/>
          <p:cNvSpPr>
            <a:spLocks noChangeArrowheads="1"/>
          </p:cNvSpPr>
          <p:nvPr/>
        </p:nvSpPr>
        <p:spPr bwMode="auto">
          <a:xfrm>
            <a:off x="4643438" y="5589588"/>
            <a:ext cx="433387" cy="504825"/>
          </a:xfrm>
          <a:prstGeom prst="triangle">
            <a:avLst>
              <a:gd name="adj" fmla="val 50000"/>
            </a:avLst>
          </a:prstGeom>
          <a:noFill/>
          <a:ln w="9525">
            <a:solidFill>
              <a:schemeClr val="tx1"/>
            </a:solidFill>
            <a:miter lim="800000"/>
            <a:headEnd/>
            <a:tailEnd/>
          </a:ln>
        </p:spPr>
        <p:txBody>
          <a:bodyPr wrap="none" anchor="ctr"/>
          <a:lstStyle/>
          <a:p>
            <a:endParaRPr lang="es-MX"/>
          </a:p>
        </p:txBody>
      </p:sp>
    </p:spTree>
  </p:cSld>
  <p:clrMapOvr>
    <a:masterClrMapping/>
  </p:clrMapOvr>
  <p:transition advTm="3332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7827"/>
                                        </p:tgtEl>
                                        <p:attrNameLst>
                                          <p:attrName>style.visibility</p:attrName>
                                        </p:attrNameLst>
                                      </p:cBhvr>
                                      <p:to>
                                        <p:strVal val="visible"/>
                                      </p:to>
                                    </p:set>
                                    <p:animEffect transition="in" filter="dissolve">
                                      <p:cBhvr>
                                        <p:cTn id="7" dur="500"/>
                                        <p:tgtEl>
                                          <p:spTgt spid="7782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7828"/>
                                        </p:tgtEl>
                                        <p:attrNameLst>
                                          <p:attrName>style.visibility</p:attrName>
                                        </p:attrNameLst>
                                      </p:cBhvr>
                                      <p:to>
                                        <p:strVal val="visible"/>
                                      </p:to>
                                    </p:set>
                                    <p:animEffect transition="in" filter="dissolve">
                                      <p:cBhvr>
                                        <p:cTn id="12" dur="500"/>
                                        <p:tgtEl>
                                          <p:spTgt spid="77828"/>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77829"/>
                                        </p:tgtEl>
                                        <p:attrNameLst>
                                          <p:attrName>style.visibility</p:attrName>
                                        </p:attrNameLst>
                                      </p:cBhvr>
                                      <p:to>
                                        <p:strVal val="visible"/>
                                      </p:to>
                                    </p:set>
                                    <p:animEffect transition="in" filter="dissolve">
                                      <p:cBhvr>
                                        <p:cTn id="15" dur="500"/>
                                        <p:tgtEl>
                                          <p:spTgt spid="77829"/>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77830"/>
                                        </p:tgtEl>
                                        <p:attrNameLst>
                                          <p:attrName>style.visibility</p:attrName>
                                        </p:attrNameLst>
                                      </p:cBhvr>
                                      <p:to>
                                        <p:strVal val="visible"/>
                                      </p:to>
                                    </p:set>
                                    <p:animEffect transition="in" filter="dissolve">
                                      <p:cBhvr>
                                        <p:cTn id="18" dur="500"/>
                                        <p:tgtEl>
                                          <p:spTgt spid="7783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77831"/>
                                        </p:tgtEl>
                                        <p:attrNameLst>
                                          <p:attrName>style.visibility</p:attrName>
                                        </p:attrNameLst>
                                      </p:cBhvr>
                                      <p:to>
                                        <p:strVal val="visible"/>
                                      </p:to>
                                    </p:set>
                                    <p:animEffect transition="in" filter="dissolve">
                                      <p:cBhvr>
                                        <p:cTn id="21" dur="500"/>
                                        <p:tgtEl>
                                          <p:spTgt spid="77831"/>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77832"/>
                                        </p:tgtEl>
                                        <p:attrNameLst>
                                          <p:attrName>style.visibility</p:attrName>
                                        </p:attrNameLst>
                                      </p:cBhvr>
                                      <p:to>
                                        <p:strVal val="visible"/>
                                      </p:to>
                                    </p:set>
                                    <p:animEffect transition="in" filter="dissolve">
                                      <p:cBhvr>
                                        <p:cTn id="24" dur="500"/>
                                        <p:tgtEl>
                                          <p:spTgt spid="77832"/>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77833"/>
                                        </p:tgtEl>
                                        <p:attrNameLst>
                                          <p:attrName>style.visibility</p:attrName>
                                        </p:attrNameLst>
                                      </p:cBhvr>
                                      <p:to>
                                        <p:strVal val="visible"/>
                                      </p:to>
                                    </p:set>
                                    <p:animEffect transition="in" filter="dissolve">
                                      <p:cBhvr>
                                        <p:cTn id="27" dur="500"/>
                                        <p:tgtEl>
                                          <p:spTgt spid="778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p:bldP spid="77828" grpId="0" animBg="1"/>
      <p:bldP spid="77829" grpId="0" animBg="1"/>
      <p:bldP spid="77830" grpId="0" animBg="1"/>
      <p:bldP spid="77831" grpId="0" animBg="1"/>
      <p:bldP spid="77832" grpId="0" animBg="1"/>
      <p:bldP spid="77833" grpId="0" animBg="1"/>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457200" y="1143000"/>
            <a:ext cx="8229600" cy="685800"/>
          </a:xfrm>
        </p:spPr>
        <p:txBody>
          <a:bodyPr lIns="92075" tIns="46038" rIns="92075" bIns="46038"/>
          <a:lstStyle/>
          <a:p>
            <a:pPr eaLnBrk="1" hangingPunct="1">
              <a:defRPr/>
            </a:pPr>
            <a:r>
              <a:rPr lang="es-ES_tradnl" sz="3600" smtClean="0">
                <a:latin typeface="Verdana" pitchFamily="34" charset="0"/>
              </a:rPr>
              <a:t>4a Hipótesis</a:t>
            </a:r>
          </a:p>
        </p:txBody>
      </p:sp>
      <p:sp>
        <p:nvSpPr>
          <p:cNvPr id="113667" name="Rectangle 3"/>
          <p:cNvSpPr>
            <a:spLocks noGrp="1" noChangeArrowheads="1"/>
          </p:cNvSpPr>
          <p:nvPr>
            <p:ph type="subTitle" idx="1"/>
          </p:nvPr>
        </p:nvSpPr>
        <p:spPr>
          <a:xfrm>
            <a:off x="647700" y="2133600"/>
            <a:ext cx="7812088" cy="3816350"/>
          </a:xfrm>
        </p:spPr>
        <p:txBody>
          <a:bodyPr lIns="92075" tIns="46038" rIns="92075" bIns="46038"/>
          <a:lstStyle/>
          <a:p>
            <a:pPr algn="just" eaLnBrk="1" hangingPunct="1">
              <a:lnSpc>
                <a:spcPct val="80000"/>
              </a:lnSpc>
              <a:defRPr/>
            </a:pPr>
            <a:r>
              <a:rPr lang="es-ES_tradnl" sz="2400" dirty="0" smtClean="0">
                <a:latin typeface="Verdana" pitchFamily="34" charset="0"/>
              </a:rPr>
              <a:t>Movimientos capaces de </a:t>
            </a:r>
            <a:r>
              <a:rPr lang="es-ES_tradnl" sz="2400" dirty="0" err="1" smtClean="0">
                <a:latin typeface="Verdana" pitchFamily="34" charset="0"/>
              </a:rPr>
              <a:t>resisitirse</a:t>
            </a:r>
            <a:r>
              <a:rPr lang="es-ES_tradnl" sz="2400" dirty="0" smtClean="0">
                <a:latin typeface="Verdana" pitchFamily="34" charset="0"/>
              </a:rPr>
              <a:t> a la reestructuración neoliberal son observables en aquellos países con: </a:t>
            </a:r>
          </a:p>
          <a:p>
            <a:pPr algn="just" eaLnBrk="1" hangingPunct="1">
              <a:lnSpc>
                <a:spcPct val="80000"/>
              </a:lnSpc>
              <a:defRPr/>
            </a:pPr>
            <a:endParaRPr lang="es-ES_tradnl" sz="2400" dirty="0" smtClean="0">
              <a:latin typeface="Verdana" pitchFamily="34" charset="0"/>
            </a:endParaRPr>
          </a:p>
          <a:p>
            <a:pPr algn="just" eaLnBrk="1" hangingPunct="1">
              <a:lnSpc>
                <a:spcPct val="80000"/>
              </a:lnSpc>
              <a:buFontTx/>
              <a:buChar char="-"/>
              <a:defRPr/>
            </a:pPr>
            <a:r>
              <a:rPr lang="es-ES_tradnl" sz="2400" u="sng" dirty="0" smtClean="0">
                <a:latin typeface="Verdana" pitchFamily="34" charset="0"/>
              </a:rPr>
              <a:t> procesos tardíos</a:t>
            </a:r>
            <a:r>
              <a:rPr lang="es-ES_tradnl" sz="2400" dirty="0" smtClean="0">
                <a:latin typeface="Verdana" pitchFamily="34" charset="0"/>
              </a:rPr>
              <a:t> de reestructuración neoliberal </a:t>
            </a:r>
          </a:p>
          <a:p>
            <a:pPr algn="just" eaLnBrk="1" hangingPunct="1">
              <a:lnSpc>
                <a:spcPct val="80000"/>
              </a:lnSpc>
              <a:buFontTx/>
              <a:buChar char="-"/>
              <a:defRPr/>
            </a:pPr>
            <a:r>
              <a:rPr lang="es-ES_tradnl" sz="2400" dirty="0" smtClean="0">
                <a:latin typeface="Verdana" pitchFamily="34" charset="0"/>
              </a:rPr>
              <a:t> o en casos de </a:t>
            </a:r>
            <a:r>
              <a:rPr lang="es-ES_tradnl" sz="2400" u="sng" dirty="0" err="1" smtClean="0">
                <a:latin typeface="Verdana" pitchFamily="34" charset="0"/>
              </a:rPr>
              <a:t>neoliberalización</a:t>
            </a:r>
            <a:r>
              <a:rPr lang="es-ES_tradnl" sz="2400" u="sng" dirty="0" smtClean="0">
                <a:latin typeface="Verdana" pitchFamily="34" charset="0"/>
              </a:rPr>
              <a:t> heterodoxa</a:t>
            </a:r>
            <a:r>
              <a:rPr lang="es-ES_tradnl" sz="2400" dirty="0" smtClean="0">
                <a:latin typeface="Verdana" pitchFamily="34" charset="0"/>
              </a:rPr>
              <a:t>. </a:t>
            </a:r>
          </a:p>
          <a:p>
            <a:pPr algn="just" eaLnBrk="1" hangingPunct="1">
              <a:lnSpc>
                <a:spcPct val="80000"/>
              </a:lnSpc>
              <a:defRPr/>
            </a:pPr>
            <a:endParaRPr lang="es-ES_tradnl" sz="2400" dirty="0" smtClean="0">
              <a:latin typeface="Verdana" pitchFamily="34" charset="0"/>
            </a:endParaRPr>
          </a:p>
          <a:p>
            <a:pPr algn="just" eaLnBrk="1" hangingPunct="1">
              <a:lnSpc>
                <a:spcPct val="80000"/>
              </a:lnSpc>
              <a:defRPr/>
            </a:pPr>
            <a:r>
              <a:rPr lang="es-ES_tradnl" sz="2400" dirty="0" smtClean="0">
                <a:latin typeface="Verdana" pitchFamily="34" charset="0"/>
              </a:rPr>
              <a:t>El </a:t>
            </a:r>
            <a:r>
              <a:rPr lang="es-ES_tradnl" sz="2400" u="sng" dirty="0" smtClean="0">
                <a:latin typeface="Verdana" pitchFamily="34" charset="0"/>
              </a:rPr>
              <a:t>neoliberalismo ortodoxo</a:t>
            </a:r>
            <a:r>
              <a:rPr lang="es-ES_tradnl" sz="2400" dirty="0" smtClean="0">
                <a:latin typeface="Verdana" pitchFamily="34" charset="0"/>
              </a:rPr>
              <a:t> parece impedir el surgimiento de movimientos sociales capaces de oponerse al neoliberalismo.</a:t>
            </a:r>
          </a:p>
        </p:txBody>
      </p:sp>
    </p:spTree>
  </p:cSld>
  <p:clrMapOvr>
    <a:masterClrMapping/>
  </p:clrMapOvr>
  <p:transition advTm="3332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dissolve">
                                      <p:cBhvr>
                                        <p:cTn id="7" dur="500"/>
                                        <p:tgtEl>
                                          <p:spTgt spid="1136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3667">
                                            <p:txEl>
                                              <p:pRg st="2" end="2"/>
                                            </p:txEl>
                                          </p:spTgt>
                                        </p:tgtEl>
                                        <p:attrNameLst>
                                          <p:attrName>style.visibility</p:attrName>
                                        </p:attrNameLst>
                                      </p:cBhvr>
                                      <p:to>
                                        <p:strVal val="visible"/>
                                      </p:to>
                                    </p:set>
                                    <p:animEffect transition="in" filter="dissolve">
                                      <p:cBhvr>
                                        <p:cTn id="12" dur="500"/>
                                        <p:tgtEl>
                                          <p:spTgt spid="1136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3667">
                                            <p:txEl>
                                              <p:pRg st="3" end="3"/>
                                            </p:txEl>
                                          </p:spTgt>
                                        </p:tgtEl>
                                        <p:attrNameLst>
                                          <p:attrName>style.visibility</p:attrName>
                                        </p:attrNameLst>
                                      </p:cBhvr>
                                      <p:to>
                                        <p:strVal val="visible"/>
                                      </p:to>
                                    </p:set>
                                    <p:animEffect transition="in" filter="dissolve">
                                      <p:cBhvr>
                                        <p:cTn id="17" dur="500"/>
                                        <p:tgtEl>
                                          <p:spTgt spid="11366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3667">
                                            <p:txEl>
                                              <p:pRg st="5" end="5"/>
                                            </p:txEl>
                                          </p:spTgt>
                                        </p:tgtEl>
                                        <p:attrNameLst>
                                          <p:attrName>style.visibility</p:attrName>
                                        </p:attrNameLst>
                                      </p:cBhvr>
                                      <p:to>
                                        <p:strVal val="visible"/>
                                      </p:to>
                                    </p:set>
                                    <p:animEffect transition="in" filter="dissolve">
                                      <p:cBhvr>
                                        <p:cTn id="22" dur="500"/>
                                        <p:tgtEl>
                                          <p:spTgt spid="1136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s-ES_tradnl" sz="4000" smtClean="0">
                <a:latin typeface="Verdana" pitchFamily="34" charset="0"/>
              </a:rPr>
              <a:t>5a Hipótesis</a:t>
            </a:r>
            <a:endParaRPr lang="es-ES" sz="4000" smtClean="0">
              <a:latin typeface="Verdana" pitchFamily="34" charset="0"/>
            </a:endParaRPr>
          </a:p>
        </p:txBody>
      </p:sp>
      <p:sp>
        <p:nvSpPr>
          <p:cNvPr id="10243" name="Rectangle 3"/>
          <p:cNvSpPr>
            <a:spLocks noGrp="1" noChangeArrowheads="1"/>
          </p:cNvSpPr>
          <p:nvPr>
            <p:ph type="body" idx="1"/>
          </p:nvPr>
        </p:nvSpPr>
        <p:spPr>
          <a:xfrm>
            <a:off x="685800" y="1981200"/>
            <a:ext cx="7773988" cy="3392488"/>
          </a:xfrm>
        </p:spPr>
        <p:txBody>
          <a:bodyPr/>
          <a:lstStyle/>
          <a:p>
            <a:pPr marL="0" indent="0" algn="just" eaLnBrk="1" hangingPunct="1">
              <a:lnSpc>
                <a:spcPct val="80000"/>
              </a:lnSpc>
              <a:buFontTx/>
              <a:buNone/>
              <a:defRPr/>
            </a:pPr>
            <a:r>
              <a:rPr lang="es-ES_tradnl" sz="2400" dirty="0" smtClean="0">
                <a:latin typeface="Verdana" pitchFamily="34" charset="0"/>
              </a:rPr>
              <a:t>La nueva cualidad del modelo neoliberal, en lo que respecta el equilibrio entre estabilidad y maximización de ganancias de capital, se explica por mecanismos de </a:t>
            </a:r>
            <a:r>
              <a:rPr lang="es-ES_tradnl" sz="2400" u="sng" dirty="0" smtClean="0">
                <a:latin typeface="Verdana" pitchFamily="34" charset="0"/>
              </a:rPr>
              <a:t>disciplina</a:t>
            </a:r>
            <a:r>
              <a:rPr lang="es-ES_tradnl" sz="2400" dirty="0" smtClean="0">
                <a:latin typeface="Verdana" pitchFamily="34" charset="0"/>
              </a:rPr>
              <a:t> inherentes a las reformas de reestructuración neoliberal.</a:t>
            </a:r>
            <a:r>
              <a:rPr lang="es-ES" sz="2400" dirty="0" smtClean="0">
                <a:latin typeface="Verdana" pitchFamily="34" charset="0"/>
              </a:rPr>
              <a:t> </a:t>
            </a:r>
          </a:p>
          <a:p>
            <a:pPr marL="0" indent="0" algn="just" eaLnBrk="1" hangingPunct="1">
              <a:lnSpc>
                <a:spcPct val="80000"/>
              </a:lnSpc>
              <a:buFontTx/>
              <a:buNone/>
              <a:defRPr/>
            </a:pPr>
            <a:endParaRPr lang="de-DE" sz="2400" dirty="0" smtClean="0">
              <a:latin typeface="Verdana" pitchFamily="34" charset="0"/>
            </a:endParaRPr>
          </a:p>
          <a:p>
            <a:pPr marL="0" indent="0" algn="just" eaLnBrk="1" hangingPunct="1">
              <a:lnSpc>
                <a:spcPct val="80000"/>
              </a:lnSpc>
              <a:buFontTx/>
              <a:buNone/>
              <a:defRPr/>
            </a:pPr>
            <a:r>
              <a:rPr lang="de-DE" sz="2400" dirty="0" smtClean="0">
                <a:latin typeface="Verdana" pitchFamily="34" charset="0"/>
              </a:rPr>
              <a:t>Estos mecanismos de disciplinamiento son generados por la </a:t>
            </a:r>
            <a:r>
              <a:rPr lang="de-DE" sz="2400" u="sng" dirty="0" smtClean="0">
                <a:latin typeface="Verdana" pitchFamily="34" charset="0"/>
              </a:rPr>
              <a:t>precariedad laboral</a:t>
            </a:r>
            <a:r>
              <a:rPr lang="de-DE" sz="2400" dirty="0" smtClean="0">
                <a:latin typeface="Verdana" pitchFamily="34" charset="0"/>
              </a:rPr>
              <a:t>.</a:t>
            </a:r>
            <a:endParaRPr lang="es-ES" sz="2400" dirty="0" smtClean="0">
              <a:latin typeface="Verdana" pitchFamily="34" charset="0"/>
            </a:endParaRPr>
          </a:p>
        </p:txBody>
      </p:sp>
    </p:spTree>
  </p:cSld>
  <p:clrMapOvr>
    <a:masterClrMapping/>
  </p:clrMapOvr>
  <p:transition advTm="33328"/>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ctrTitle"/>
          </p:nvPr>
        </p:nvSpPr>
        <p:spPr>
          <a:xfrm>
            <a:off x="685800" y="2130425"/>
            <a:ext cx="7772400" cy="2090738"/>
          </a:xfrm>
        </p:spPr>
        <p:txBody>
          <a:bodyPr/>
          <a:lstStyle/>
          <a:p>
            <a:pPr eaLnBrk="1" hangingPunct="1">
              <a:defRPr/>
            </a:pPr>
            <a:r>
              <a:rPr lang="es-ES" dirty="0" smtClean="0">
                <a:solidFill>
                  <a:schemeClr val="tx1"/>
                </a:solidFill>
              </a:rPr>
              <a:t>El control de crecimiento de la población</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s-ES" smtClean="0"/>
              <a:t>Definición.</a:t>
            </a:r>
          </a:p>
        </p:txBody>
      </p:sp>
      <p:sp>
        <p:nvSpPr>
          <p:cNvPr id="31747" name="Rectangle 3"/>
          <p:cNvSpPr>
            <a:spLocks noGrp="1" noChangeArrowheads="1"/>
          </p:cNvSpPr>
          <p:nvPr>
            <p:ph type="body" idx="1"/>
          </p:nvPr>
        </p:nvSpPr>
        <p:spPr/>
        <p:txBody>
          <a:bodyPr/>
          <a:lstStyle/>
          <a:p>
            <a:pPr algn="just" eaLnBrk="1" hangingPunct="1">
              <a:defRPr/>
            </a:pPr>
            <a:endParaRPr lang="es-ES" dirty="0" smtClean="0"/>
          </a:p>
          <a:p>
            <a:pPr algn="just" eaLnBrk="1" hangingPunct="1">
              <a:defRPr/>
            </a:pPr>
            <a:endParaRPr lang="es-ES" dirty="0" smtClean="0"/>
          </a:p>
          <a:p>
            <a:pPr algn="just" eaLnBrk="1" hangingPunct="1">
              <a:defRPr/>
            </a:pPr>
            <a:r>
              <a:rPr lang="es-ES" dirty="0" smtClean="0"/>
              <a:t>El </a:t>
            </a:r>
            <a:r>
              <a:rPr lang="es-ES" b="1" dirty="0" smtClean="0"/>
              <a:t>control poblacional</a:t>
            </a:r>
            <a:r>
              <a:rPr lang="es-ES" dirty="0" smtClean="0"/>
              <a:t> es la práctica de limitar o de incrementar el número de miembros de determinado conglomerado o especie animal o vegetal en algún territorio.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p:txBody>
          <a:bodyPr/>
          <a:lstStyle/>
          <a:p>
            <a:pPr algn="just" eaLnBrk="1" hangingPunct="1">
              <a:defRPr/>
            </a:pPr>
            <a:r>
              <a:rPr lang="es-ES" dirty="0" smtClean="0"/>
              <a:t>De hecho el explosivo crecimiento de la población humana en las últimas décadas puede clasificarse como un “control” o “manipulación” demográfico artificialmente inducido por la tecnología y la sobreexplotación de recursos naturales.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p:txBody>
          <a:bodyPr/>
          <a:lstStyle/>
          <a:p>
            <a:pPr algn="just" eaLnBrk="1" hangingPunct="1">
              <a:lnSpc>
                <a:spcPct val="90000"/>
              </a:lnSpc>
              <a:defRPr/>
            </a:pPr>
            <a:r>
              <a:rPr lang="es-ES" dirty="0" smtClean="0"/>
              <a:t>Esto se plantea generalmente para mejorar la calidad de vida de la sociedad o para prevenir una catástrofe Maltusiana. </a:t>
            </a:r>
          </a:p>
          <a:p>
            <a:pPr algn="just" eaLnBrk="1" hangingPunct="1">
              <a:lnSpc>
                <a:spcPct val="90000"/>
              </a:lnSpc>
              <a:defRPr/>
            </a:pPr>
            <a:endParaRPr lang="es-ES" dirty="0" smtClean="0"/>
          </a:p>
          <a:p>
            <a:pPr algn="just" eaLnBrk="1" hangingPunct="1">
              <a:lnSpc>
                <a:spcPct val="90000"/>
              </a:lnSpc>
              <a:defRPr/>
            </a:pPr>
            <a:r>
              <a:rPr lang="es-ES" dirty="0" smtClean="0"/>
              <a:t>También puede ser motivada del interés económico o expansionista particular de países poderosos sobre otros más débiles (por ejemplo conquista de América por los europeos).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1"/>
          </p:nvPr>
        </p:nvSpPr>
        <p:spPr>
          <a:xfrm>
            <a:off x="457200" y="476250"/>
            <a:ext cx="8229600" cy="5649913"/>
          </a:xfrm>
        </p:spPr>
        <p:txBody>
          <a:bodyPr/>
          <a:lstStyle/>
          <a:p>
            <a:pPr algn="just" eaLnBrk="1" hangingPunct="1">
              <a:defRPr/>
            </a:pPr>
            <a:r>
              <a:rPr lang="es-ES" sz="3000" dirty="0" smtClean="0"/>
              <a:t>Cuando una población crece demasiado y tal crecimiento sobrepasará la capacidad productiva o de soporte y no se aplica ningún tipo de control de población, necesariamente eso conducirá a alguna catástrofe o crisis.</a:t>
            </a:r>
          </a:p>
          <a:p>
            <a:pPr algn="just" eaLnBrk="1" hangingPunct="1">
              <a:defRPr/>
            </a:pPr>
            <a:r>
              <a:rPr lang="es-ES" sz="3000" dirty="0" smtClean="0"/>
              <a:t> Que se podría denominar de “control por la misma naturaleza”, que neutraliza el conflicto, pero desde luego a un alto costo de sufrimiento para quienes quedan en la etapa de transición.</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s-ES" smtClean="0"/>
              <a:t>Ejemplo:</a:t>
            </a:r>
          </a:p>
        </p:txBody>
      </p:sp>
      <p:sp>
        <p:nvSpPr>
          <p:cNvPr id="35843" name="Rectangle 3"/>
          <p:cNvSpPr>
            <a:spLocks noGrp="1" noChangeArrowheads="1"/>
          </p:cNvSpPr>
          <p:nvPr>
            <p:ph type="body" idx="1"/>
          </p:nvPr>
        </p:nvSpPr>
        <p:spPr/>
        <p:txBody>
          <a:bodyPr/>
          <a:lstStyle/>
          <a:p>
            <a:pPr algn="just" eaLnBrk="1" hangingPunct="1">
              <a:lnSpc>
                <a:spcPct val="90000"/>
              </a:lnSpc>
              <a:defRPr/>
            </a:pPr>
            <a:r>
              <a:rPr lang="es-ES" sz="2800" dirty="0" smtClean="0"/>
              <a:t>La </a:t>
            </a:r>
            <a:r>
              <a:rPr lang="es-ES" sz="2800" dirty="0" smtClean="0">
                <a:hlinkClick r:id="rId2" tooltip="Demografía de la República Popular China"/>
              </a:rPr>
              <a:t>República Popular China</a:t>
            </a:r>
            <a:r>
              <a:rPr lang="es-ES" sz="2800" dirty="0" smtClean="0"/>
              <a:t> es uno de los ejemplos más impactantes y exitosos del control poblacional en las últimas décadas.</a:t>
            </a:r>
          </a:p>
          <a:p>
            <a:pPr algn="just" eaLnBrk="1" hangingPunct="1">
              <a:lnSpc>
                <a:spcPct val="90000"/>
              </a:lnSpc>
              <a:defRPr/>
            </a:pPr>
            <a:endParaRPr lang="es-ES" sz="2800" dirty="0" smtClean="0"/>
          </a:p>
          <a:p>
            <a:pPr algn="just" eaLnBrk="1" hangingPunct="1">
              <a:lnSpc>
                <a:spcPct val="90000"/>
              </a:lnSpc>
              <a:defRPr/>
            </a:pPr>
            <a:r>
              <a:rPr lang="es-ES" sz="2800" dirty="0" smtClean="0"/>
              <a:t> Mediante procedimientos legales y económicos, que obligan por ejemplo a pagar multas y hacerse cargo del coste de los servicios sanitarios a quienes sobrepasan los límites marcados, generalmente uno o dos hijos por pareja.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noChangeArrowheads="1"/>
          </p:cNvSpPr>
          <p:nvPr>
            <p:ph type="body" idx="1"/>
          </p:nvPr>
        </p:nvSpPr>
        <p:spPr>
          <a:xfrm>
            <a:off x="838200" y="476672"/>
            <a:ext cx="7772400" cy="5924128"/>
          </a:xfrm>
          <a:noFill/>
          <a:ln/>
        </p:spPr>
        <p:txBody>
          <a:bodyPr/>
          <a:lstStyle/>
          <a:p>
            <a:pPr marL="660400" indent="-660400">
              <a:lnSpc>
                <a:spcPct val="80000"/>
              </a:lnSpc>
              <a:buFontTx/>
              <a:buNone/>
            </a:pPr>
            <a:endParaRPr lang="es-MX" sz="1800" dirty="0"/>
          </a:p>
          <a:p>
            <a:pPr marL="660400" indent="-660400">
              <a:lnSpc>
                <a:spcPct val="80000"/>
              </a:lnSpc>
              <a:buFontTx/>
              <a:buNone/>
            </a:pPr>
            <a:endParaRPr lang="es-MX" sz="1800" dirty="0"/>
          </a:p>
          <a:p>
            <a:pPr marL="660400" indent="-660400">
              <a:lnSpc>
                <a:spcPct val="80000"/>
              </a:lnSpc>
              <a:buFontTx/>
              <a:buNone/>
            </a:pPr>
            <a:endParaRPr lang="es-MX" sz="1800" dirty="0"/>
          </a:p>
          <a:p>
            <a:pPr marL="660400" indent="-660400">
              <a:lnSpc>
                <a:spcPct val="80000"/>
              </a:lnSpc>
              <a:buFontTx/>
              <a:buNone/>
            </a:pPr>
            <a:r>
              <a:rPr lang="es-MX" sz="1800" dirty="0"/>
              <a:t>6.  El factor trabajo crece a una tasa constante </a:t>
            </a:r>
          </a:p>
          <a:p>
            <a:pPr marL="1035050" lvl="1" indent="-577850">
              <a:lnSpc>
                <a:spcPct val="80000"/>
              </a:lnSpc>
              <a:buFontTx/>
              <a:buNone/>
            </a:pPr>
            <a:r>
              <a:rPr lang="es-MX" sz="1800" dirty="0"/>
              <a:t>		</a:t>
            </a:r>
            <a:r>
              <a:rPr lang="es-MX" sz="1800" dirty="0">
                <a:sym typeface="Symbol" pitchFamily="18" charset="2"/>
              </a:rPr>
              <a:t> &gt; 0    (no se acumula)</a:t>
            </a:r>
          </a:p>
          <a:p>
            <a:pPr marL="1035050" lvl="1" indent="-577850">
              <a:lnSpc>
                <a:spcPct val="80000"/>
              </a:lnSpc>
              <a:buFontTx/>
              <a:buNone/>
            </a:pPr>
            <a:endParaRPr lang="es-MX" sz="1800" dirty="0">
              <a:sym typeface="Symbol" pitchFamily="18" charset="2"/>
            </a:endParaRPr>
          </a:p>
          <a:p>
            <a:pPr marL="1035050" lvl="1" indent="-577850">
              <a:lnSpc>
                <a:spcPct val="80000"/>
              </a:lnSpc>
              <a:buFontTx/>
              <a:buNone/>
            </a:pPr>
            <a:r>
              <a:rPr lang="es-MX" sz="1800" dirty="0">
                <a:sym typeface="Symbol" pitchFamily="18" charset="2"/>
              </a:rPr>
              <a:t>	L’ / L =     , donde L’ = </a:t>
            </a:r>
            <a:r>
              <a:rPr lang="es-MX" sz="1800" dirty="0" err="1">
                <a:sym typeface="Symbol" pitchFamily="18" charset="2"/>
              </a:rPr>
              <a:t>dL</a:t>
            </a:r>
            <a:r>
              <a:rPr lang="es-MX" sz="1800" dirty="0">
                <a:sym typeface="Symbol" pitchFamily="18" charset="2"/>
              </a:rPr>
              <a:t> / </a:t>
            </a:r>
            <a:r>
              <a:rPr lang="es-MX" sz="1800" dirty="0" err="1">
                <a:sym typeface="Symbol" pitchFamily="18" charset="2"/>
              </a:rPr>
              <a:t>dt</a:t>
            </a:r>
            <a:endParaRPr lang="es-MX" sz="1800" dirty="0">
              <a:sym typeface="Symbol" pitchFamily="18" charset="2"/>
            </a:endParaRPr>
          </a:p>
          <a:p>
            <a:pPr marL="1035050" lvl="1" indent="-577850">
              <a:lnSpc>
                <a:spcPct val="80000"/>
              </a:lnSpc>
              <a:buFontTx/>
              <a:buNone/>
            </a:pPr>
            <a:r>
              <a:rPr lang="es-MX" sz="1800" dirty="0">
                <a:sym typeface="Symbol" pitchFamily="18" charset="2"/>
              </a:rPr>
              <a:t>	L’ - L = 0</a:t>
            </a:r>
          </a:p>
          <a:p>
            <a:pPr marL="1035050" lvl="1" indent="-577850">
              <a:lnSpc>
                <a:spcPct val="80000"/>
              </a:lnSpc>
              <a:buFontTx/>
              <a:buNone/>
            </a:pPr>
            <a:r>
              <a:rPr lang="es-MX" sz="1800" dirty="0">
                <a:sym typeface="Symbol" pitchFamily="18" charset="2"/>
              </a:rPr>
              <a:t>	</a:t>
            </a:r>
            <a:r>
              <a:rPr lang="es-MX" sz="1800" dirty="0" err="1">
                <a:sym typeface="Symbol" pitchFamily="18" charset="2"/>
              </a:rPr>
              <a:t>L</a:t>
            </a:r>
            <a:r>
              <a:rPr lang="es-MX" sz="1800" baseline="-25000" dirty="0" err="1">
                <a:sym typeface="Symbol" pitchFamily="18" charset="2"/>
              </a:rPr>
              <a:t>t</a:t>
            </a:r>
            <a:r>
              <a:rPr lang="es-MX" sz="1800" dirty="0">
                <a:sym typeface="Symbol" pitchFamily="18" charset="2"/>
              </a:rPr>
              <a:t> = </a:t>
            </a:r>
            <a:r>
              <a:rPr lang="es-MX" sz="1800" dirty="0" err="1">
                <a:sym typeface="Symbol" pitchFamily="18" charset="2"/>
              </a:rPr>
              <a:t>L</a:t>
            </a:r>
            <a:r>
              <a:rPr lang="es-MX" sz="1800" baseline="-25000" dirty="0" err="1">
                <a:sym typeface="Symbol" pitchFamily="18" charset="2"/>
              </a:rPr>
              <a:t>o</a:t>
            </a:r>
            <a:r>
              <a:rPr lang="es-MX" sz="1800" dirty="0" err="1">
                <a:sym typeface="Symbol" pitchFamily="18" charset="2"/>
              </a:rPr>
              <a:t>e</a:t>
            </a:r>
            <a:r>
              <a:rPr lang="es-MX" sz="1800" baseline="30000" dirty="0" err="1">
                <a:sym typeface="Symbol" pitchFamily="18" charset="2"/>
              </a:rPr>
              <a:t>t</a:t>
            </a:r>
            <a:endParaRPr lang="es-MX" sz="1800" baseline="30000" dirty="0">
              <a:sym typeface="Symbol" pitchFamily="18" charset="2"/>
            </a:endParaRPr>
          </a:p>
          <a:p>
            <a:pPr marL="1035050" lvl="1" indent="-577850">
              <a:lnSpc>
                <a:spcPct val="80000"/>
              </a:lnSpc>
              <a:buFontTx/>
              <a:buNone/>
            </a:pPr>
            <a:endParaRPr lang="es-MX" sz="1800" baseline="30000" dirty="0">
              <a:sym typeface="Symbol" pitchFamily="18" charset="2"/>
            </a:endParaRPr>
          </a:p>
          <a:p>
            <a:pPr marL="660400" indent="-660400">
              <a:lnSpc>
                <a:spcPct val="80000"/>
              </a:lnSpc>
              <a:buFont typeface="Wingdings" pitchFamily="2" charset="2"/>
              <a:buNone/>
            </a:pPr>
            <a:r>
              <a:rPr lang="es-MX" sz="1800" dirty="0"/>
              <a:t>7. En todo momento la inversión bruta es igual al ahorro:	</a:t>
            </a:r>
          </a:p>
          <a:p>
            <a:pPr marL="660400" indent="-660400">
              <a:lnSpc>
                <a:spcPct val="80000"/>
              </a:lnSpc>
              <a:buFont typeface="Wingdings" pitchFamily="2" charset="2"/>
              <a:buNone/>
            </a:pPr>
            <a:r>
              <a:rPr lang="es-MX" sz="1800" dirty="0"/>
              <a:t>			 </a:t>
            </a:r>
            <a:r>
              <a:rPr lang="es-MX" sz="1800" dirty="0" err="1">
                <a:latin typeface="Times New Roman" charset="0"/>
              </a:rPr>
              <a:t>I</a:t>
            </a:r>
            <a:r>
              <a:rPr lang="es-MX" sz="1800" baseline="-25000" dirty="0" err="1"/>
              <a:t>t</a:t>
            </a:r>
            <a:r>
              <a:rPr lang="es-MX" sz="1800" dirty="0"/>
              <a:t> = </a:t>
            </a:r>
            <a:r>
              <a:rPr lang="es-MX" sz="1800" dirty="0" err="1"/>
              <a:t>S</a:t>
            </a:r>
            <a:r>
              <a:rPr lang="es-MX" sz="1800" baseline="-25000" dirty="0" err="1"/>
              <a:t>t</a:t>
            </a:r>
            <a:endParaRPr lang="es-MX" sz="1800" baseline="-25000" dirty="0"/>
          </a:p>
          <a:p>
            <a:pPr marL="660400" indent="-660400">
              <a:lnSpc>
                <a:spcPct val="80000"/>
              </a:lnSpc>
              <a:buFont typeface="Wingdings" pitchFamily="2" charset="2"/>
              <a:buNone/>
            </a:pPr>
            <a:endParaRPr lang="es-MX" sz="1800" baseline="-25000" dirty="0"/>
          </a:p>
          <a:p>
            <a:pPr marL="660400" indent="-660400">
              <a:lnSpc>
                <a:spcPct val="80000"/>
              </a:lnSpc>
              <a:buFont typeface="Wingdings" pitchFamily="2" charset="2"/>
              <a:buNone/>
            </a:pPr>
            <a:r>
              <a:rPr lang="es-MX" sz="1800" dirty="0"/>
              <a:t>8. La función de ahorro es:</a:t>
            </a:r>
          </a:p>
          <a:p>
            <a:pPr marL="660400" indent="-660400">
              <a:lnSpc>
                <a:spcPct val="80000"/>
              </a:lnSpc>
              <a:buFont typeface="Wingdings" pitchFamily="2" charset="2"/>
              <a:buNone/>
            </a:pPr>
            <a:r>
              <a:rPr lang="es-MX" sz="1800" dirty="0"/>
              <a:t>			</a:t>
            </a:r>
            <a:r>
              <a:rPr lang="es-MX" sz="1800" dirty="0" err="1"/>
              <a:t>S</a:t>
            </a:r>
            <a:r>
              <a:rPr lang="es-MX" sz="1800" baseline="-25000" dirty="0" err="1"/>
              <a:t>t</a:t>
            </a:r>
            <a:r>
              <a:rPr lang="es-MX" sz="1800" baseline="-25000" dirty="0"/>
              <a:t> </a:t>
            </a:r>
            <a:r>
              <a:rPr lang="es-MX" sz="1800" dirty="0"/>
              <a:t>= s</a:t>
            </a:r>
            <a:r>
              <a:rPr lang="en-US" sz="1800" dirty="0" err="1">
                <a:latin typeface="Times New Roman" charset="0"/>
                <a:sym typeface="Symbol" pitchFamily="18" charset="2"/>
              </a:rPr>
              <a:t>Y</a:t>
            </a:r>
            <a:r>
              <a:rPr lang="en-US" sz="1800" baseline="-25000" dirty="0" err="1">
                <a:latin typeface="Times New Roman" charset="0"/>
                <a:sym typeface="Symbol" pitchFamily="18" charset="2"/>
              </a:rPr>
              <a:t>t</a:t>
            </a:r>
            <a:r>
              <a:rPr lang="en-US" sz="1800" dirty="0">
                <a:latin typeface="Times New Roman" charset="0"/>
                <a:sym typeface="Symbol" pitchFamily="18" charset="2"/>
              </a:rPr>
              <a:t>  ;		  0 &lt; s &lt; 1</a:t>
            </a:r>
          </a:p>
          <a:p>
            <a:pPr marL="660400" indent="-660400">
              <a:lnSpc>
                <a:spcPct val="80000"/>
              </a:lnSpc>
              <a:buFont typeface="Wingdings" pitchFamily="2" charset="2"/>
              <a:buNone/>
            </a:pPr>
            <a:endParaRPr lang="en-US" sz="1800" dirty="0">
              <a:latin typeface="Times New Roman" charset="0"/>
              <a:sym typeface="Symbol" pitchFamily="18" charset="2"/>
            </a:endParaRPr>
          </a:p>
          <a:p>
            <a:pPr marL="660400" indent="-660400">
              <a:lnSpc>
                <a:spcPct val="80000"/>
              </a:lnSpc>
              <a:buFont typeface="Wingdings" pitchFamily="2" charset="2"/>
              <a:buNone/>
            </a:pPr>
            <a:r>
              <a:rPr lang="en-US" sz="1800" dirty="0">
                <a:latin typeface="Times New Roman" charset="0"/>
                <a:sym typeface="Symbol" pitchFamily="18" charset="2"/>
              </a:rPr>
              <a:t>	s = </a:t>
            </a:r>
            <a:r>
              <a:rPr lang="en-US" sz="1800" dirty="0" err="1">
                <a:latin typeface="Times New Roman" charset="0"/>
                <a:sym typeface="Symbol" pitchFamily="18" charset="2"/>
              </a:rPr>
              <a:t>propensión</a:t>
            </a:r>
            <a:r>
              <a:rPr lang="en-US" sz="1800" dirty="0">
                <a:latin typeface="Times New Roman" charset="0"/>
                <a:sym typeface="Symbol" pitchFamily="18" charset="2"/>
              </a:rPr>
              <a:t> marginal y media al </a:t>
            </a:r>
            <a:r>
              <a:rPr lang="en-US" sz="1800" dirty="0" err="1">
                <a:latin typeface="Times New Roman" charset="0"/>
                <a:sym typeface="Symbol" pitchFamily="18" charset="2"/>
              </a:rPr>
              <a:t>ahorro</a:t>
            </a:r>
            <a:endParaRPr lang="en-US" sz="1800" dirty="0">
              <a:latin typeface="French Script MT" pitchFamily="66" charset="0"/>
              <a:sym typeface="Symbol" pitchFamily="18" charset="2"/>
            </a:endParaRPr>
          </a:p>
          <a:p>
            <a:pPr marL="660400" indent="-660400">
              <a:lnSpc>
                <a:spcPct val="80000"/>
              </a:lnSpc>
              <a:buFont typeface="Wingdings" pitchFamily="2" charset="2"/>
              <a:buNone/>
            </a:pPr>
            <a:endParaRPr lang="es-MX" sz="1800" dirty="0">
              <a:sym typeface="Symbol" pitchFamily="18" charset="2"/>
            </a:endParaRPr>
          </a:p>
          <a:p>
            <a:pPr marL="660400" indent="-660400">
              <a:lnSpc>
                <a:spcPct val="80000"/>
              </a:lnSpc>
              <a:buFont typeface="Wingdings" pitchFamily="2" charset="2"/>
              <a:buNone/>
            </a:pPr>
            <a:r>
              <a:rPr lang="es-MX" sz="1800" dirty="0">
                <a:sym typeface="Symbol" pitchFamily="18" charset="2"/>
              </a:rPr>
              <a:t>9. No hay progreso técnico.</a:t>
            </a:r>
          </a:p>
          <a:p>
            <a:pPr marL="660400" indent="-660400">
              <a:lnSpc>
                <a:spcPct val="80000"/>
              </a:lnSpc>
              <a:buFont typeface="Wingdings" pitchFamily="2" charset="2"/>
              <a:buNone/>
            </a:pPr>
            <a:endParaRPr lang="es-MX" sz="1800" dirty="0">
              <a:sym typeface="Symbol" pitchFamily="18" charset="2"/>
            </a:endParaRPr>
          </a:p>
          <a:p>
            <a:pPr marL="660400" indent="-660400">
              <a:lnSpc>
                <a:spcPct val="80000"/>
              </a:lnSpc>
              <a:buFont typeface="Wingdings" pitchFamily="2" charset="2"/>
              <a:buNone/>
            </a:pPr>
            <a:r>
              <a:rPr lang="es-MX" sz="1800" dirty="0">
                <a:sym typeface="Symbol" pitchFamily="18" charset="2"/>
              </a:rPr>
              <a:t>10. El capital se deprecia a una tasa constante     &gt; 0 ;         0 &lt;  &lt; 1</a:t>
            </a:r>
          </a:p>
          <a:p>
            <a:pPr marL="660400" indent="-660400">
              <a:lnSpc>
                <a:spcPct val="80000"/>
              </a:lnSpc>
              <a:buFont typeface="Wingdings" pitchFamily="2" charset="2"/>
              <a:buNone/>
            </a:pPr>
            <a:endParaRPr lang="en-US" sz="1800" dirty="0">
              <a:sym typeface="Symbol" pitchFamily="18" charset="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642938" y="1928813"/>
            <a:ext cx="7772400" cy="2286000"/>
          </a:xfrm>
        </p:spPr>
        <p:txBody>
          <a:bodyPr/>
          <a:lstStyle/>
          <a:p>
            <a:pPr eaLnBrk="1" hangingPunct="1">
              <a:defRPr/>
            </a:pPr>
            <a:r>
              <a:rPr lang="es-ES" dirty="0" smtClean="0">
                <a:solidFill>
                  <a:schemeClr val="tx1"/>
                </a:solidFill>
              </a:rPr>
              <a:t>Investigación y Desarrollo</a:t>
            </a:r>
          </a:p>
        </p:txBody>
      </p:sp>
    </p:spTree>
  </p:cSld>
  <p:clrMapOvr>
    <a:masterClrMapping/>
  </p:clrMapOvr>
  <p:transition advTm="33328"/>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eaLnBrk="1" hangingPunct="1">
              <a:defRPr/>
            </a:pPr>
            <a:r>
              <a:rPr lang="es-ES" smtClean="0"/>
              <a:t>Desarrollo</a:t>
            </a:r>
          </a:p>
        </p:txBody>
      </p:sp>
      <p:sp>
        <p:nvSpPr>
          <p:cNvPr id="13315" name="2 Marcador de contenido"/>
          <p:cNvSpPr>
            <a:spLocks noGrp="1"/>
          </p:cNvSpPr>
          <p:nvPr>
            <p:ph idx="1"/>
          </p:nvPr>
        </p:nvSpPr>
        <p:spPr/>
        <p:txBody>
          <a:bodyPr/>
          <a:lstStyle/>
          <a:p>
            <a:pPr eaLnBrk="1" hangingPunct="1">
              <a:defRPr/>
            </a:pPr>
            <a:r>
              <a:rPr lang="es-ES" smtClean="0"/>
              <a:t>Su objetivo es integrar socialmente a las grandes masas de población.</a:t>
            </a:r>
          </a:p>
          <a:p>
            <a:pPr eaLnBrk="1" hangingPunct="1">
              <a:defRPr/>
            </a:pPr>
            <a:endParaRPr lang="es-ES" smtClean="0"/>
          </a:p>
        </p:txBody>
      </p:sp>
      <p:pic>
        <p:nvPicPr>
          <p:cNvPr id="44036" name="Picture 2" descr="C:\Documents and Settings\Maquina Plus\Configuración local\Archivos temporales de Internet\Content.IE5\SHQBCLEN\MPj04237700000[1].jpg"/>
          <p:cNvPicPr>
            <a:picLocks noChangeAspect="1" noChangeArrowheads="1"/>
          </p:cNvPicPr>
          <p:nvPr/>
        </p:nvPicPr>
        <p:blipFill>
          <a:blip r:embed="rId2" cstate="print"/>
          <a:srcRect/>
          <a:stretch>
            <a:fillRect/>
          </a:stretch>
        </p:blipFill>
        <p:spPr bwMode="auto">
          <a:xfrm>
            <a:off x="1435050" y="2780928"/>
            <a:ext cx="6737350" cy="3500437"/>
          </a:xfrm>
          <a:prstGeom prst="rect">
            <a:avLst/>
          </a:prstGeom>
          <a:noFill/>
          <a:ln w="9525">
            <a:noFill/>
            <a:miter lim="800000"/>
            <a:headEnd/>
            <a:tailEnd/>
          </a:ln>
        </p:spPr>
      </p:pic>
    </p:spTree>
  </p:cSld>
  <p:clrMapOvr>
    <a:masterClrMapping/>
  </p:clrMapOvr>
  <p:transition advTm="33328"/>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pPr eaLnBrk="1" hangingPunct="1">
              <a:defRPr/>
            </a:pPr>
            <a:r>
              <a:rPr lang="es-ES" smtClean="0"/>
              <a:t>¿ El crecimiento es bueno para los pobres?</a:t>
            </a:r>
          </a:p>
        </p:txBody>
      </p:sp>
      <p:sp>
        <p:nvSpPr>
          <p:cNvPr id="14339" name="2 Marcador de contenido"/>
          <p:cNvSpPr>
            <a:spLocks noGrp="1"/>
          </p:cNvSpPr>
          <p:nvPr>
            <p:ph idx="1"/>
          </p:nvPr>
        </p:nvSpPr>
        <p:spPr/>
        <p:txBody>
          <a:bodyPr/>
          <a:lstStyle/>
          <a:p>
            <a:pPr eaLnBrk="1" hangingPunct="1">
              <a:defRPr/>
            </a:pPr>
            <a:r>
              <a:rPr lang="es-ES" dirty="0" smtClean="0"/>
              <a:t>Crecimiento per-cápita de la economía</a:t>
            </a:r>
          </a:p>
          <a:p>
            <a:pPr eaLnBrk="1" hangingPunct="1">
              <a:defRPr/>
            </a:pPr>
            <a:r>
              <a:rPr lang="es-ES" dirty="0" smtClean="0"/>
              <a:t>Crecimiento de la reducción de la pobreza</a:t>
            </a:r>
          </a:p>
        </p:txBody>
      </p:sp>
      <p:pic>
        <p:nvPicPr>
          <p:cNvPr id="45060" name="Picture 2" descr="C:\Documents and Settings\Maquina Plus\Configuración local\Archivos temporales de Internet\Content.IE5\ITL6BA5C\MPj04277400000[1].jpg"/>
          <p:cNvPicPr>
            <a:picLocks noChangeAspect="1" noChangeArrowheads="1"/>
          </p:cNvPicPr>
          <p:nvPr/>
        </p:nvPicPr>
        <p:blipFill>
          <a:blip r:embed="rId2" cstate="print"/>
          <a:srcRect/>
          <a:stretch>
            <a:fillRect/>
          </a:stretch>
        </p:blipFill>
        <p:spPr bwMode="auto">
          <a:xfrm>
            <a:off x="5143500" y="3143250"/>
            <a:ext cx="3643313" cy="3286125"/>
          </a:xfrm>
          <a:prstGeom prst="rect">
            <a:avLst/>
          </a:prstGeom>
          <a:noFill/>
          <a:ln w="9525">
            <a:noFill/>
            <a:miter lim="800000"/>
            <a:headEnd/>
            <a:tailEnd/>
          </a:ln>
        </p:spPr>
      </p:pic>
    </p:spTree>
  </p:cSld>
  <p:clrMapOvr>
    <a:masterClrMapping/>
  </p:clrMapOvr>
  <p:transition advTm="33328"/>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eaLnBrk="1" hangingPunct="1">
              <a:defRPr/>
            </a:pPr>
            <a:r>
              <a:rPr lang="es-ES" smtClean="0"/>
              <a:t>Eficiencia del Crecimiento</a:t>
            </a:r>
          </a:p>
        </p:txBody>
      </p:sp>
      <p:sp>
        <p:nvSpPr>
          <p:cNvPr id="15363" name="2 Marcador de contenido"/>
          <p:cNvSpPr>
            <a:spLocks noGrp="1"/>
          </p:cNvSpPr>
          <p:nvPr>
            <p:ph idx="1"/>
          </p:nvPr>
        </p:nvSpPr>
        <p:spPr/>
        <p:txBody>
          <a:bodyPr/>
          <a:lstStyle/>
          <a:p>
            <a:pPr eaLnBrk="1" hangingPunct="1">
              <a:defRPr/>
            </a:pPr>
            <a:r>
              <a:rPr lang="es-ES" smtClean="0"/>
              <a:t>Reducir la pobreza</a:t>
            </a:r>
          </a:p>
          <a:p>
            <a:pPr eaLnBrk="1" hangingPunct="1">
              <a:defRPr/>
            </a:pPr>
            <a:r>
              <a:rPr lang="es-ES" smtClean="0"/>
              <a:t>Cambio de la distribución de la riqueza</a:t>
            </a:r>
          </a:p>
        </p:txBody>
      </p:sp>
    </p:spTree>
  </p:cSld>
  <p:clrMapOvr>
    <a:masterClrMapping/>
  </p:clrMapOvr>
  <p:transition advTm="33328"/>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pPr eaLnBrk="1" hangingPunct="1">
              <a:defRPr/>
            </a:pPr>
            <a:r>
              <a:rPr lang="es-ES" sz="4000" dirty="0" smtClean="0"/>
              <a:t>¿ Que patrón del crecimiento beneficia más a la población más pobre?</a:t>
            </a:r>
          </a:p>
        </p:txBody>
      </p:sp>
      <p:sp>
        <p:nvSpPr>
          <p:cNvPr id="16387" name="2 Marcador de contenido"/>
          <p:cNvSpPr>
            <a:spLocks noGrp="1"/>
          </p:cNvSpPr>
          <p:nvPr>
            <p:ph idx="1"/>
          </p:nvPr>
        </p:nvSpPr>
        <p:spPr>
          <a:xfrm>
            <a:off x="685800" y="2428875"/>
            <a:ext cx="7772400" cy="3667125"/>
          </a:xfrm>
        </p:spPr>
        <p:txBody>
          <a:bodyPr/>
          <a:lstStyle/>
          <a:p>
            <a:pPr eaLnBrk="1" hangingPunct="1">
              <a:defRPr/>
            </a:pPr>
            <a:r>
              <a:rPr lang="es-ES" smtClean="0"/>
              <a:t>Maximizar el crecimiento perca-pita</a:t>
            </a:r>
          </a:p>
          <a:p>
            <a:pPr eaLnBrk="1" hangingPunct="1">
              <a:defRPr/>
            </a:pPr>
            <a:r>
              <a:rPr lang="es-ES" smtClean="0"/>
              <a:t>Reducción de la pobreza</a:t>
            </a:r>
          </a:p>
          <a:p>
            <a:pPr eaLnBrk="1" hangingPunct="1">
              <a:defRPr/>
            </a:pPr>
            <a:endParaRPr lang="es-ES" smtClean="0"/>
          </a:p>
        </p:txBody>
      </p:sp>
      <p:pic>
        <p:nvPicPr>
          <p:cNvPr id="47108" name="Picture 3" descr="C:\Documents and Settings\Maquina Plus\Configuración local\Archivos temporales de Internet\Content.IE5\ITL6BA5C\MPj04334290000[1].jpg"/>
          <p:cNvPicPr>
            <a:picLocks noChangeAspect="1" noChangeArrowheads="1"/>
          </p:cNvPicPr>
          <p:nvPr/>
        </p:nvPicPr>
        <p:blipFill>
          <a:blip r:embed="rId2" cstate="print"/>
          <a:srcRect/>
          <a:stretch>
            <a:fillRect/>
          </a:stretch>
        </p:blipFill>
        <p:spPr bwMode="auto">
          <a:xfrm>
            <a:off x="2643188" y="3643313"/>
            <a:ext cx="5429250" cy="2830512"/>
          </a:xfrm>
          <a:prstGeom prst="rect">
            <a:avLst/>
          </a:prstGeom>
          <a:noFill/>
          <a:ln w="9525">
            <a:noFill/>
            <a:miter lim="800000"/>
            <a:headEnd/>
            <a:tailEnd/>
          </a:ln>
        </p:spPr>
      </p:pic>
    </p:spTree>
  </p:cSld>
  <p:clrMapOvr>
    <a:masterClrMapping/>
  </p:clrMapOvr>
  <p:transition advTm="33328"/>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s-MX" dirty="0" smtClean="0"/>
              <a:t>Referencias</a:t>
            </a:r>
            <a:endParaRPr lang="es-ES" dirty="0"/>
          </a:p>
        </p:txBody>
      </p:sp>
      <p:sp>
        <p:nvSpPr>
          <p:cNvPr id="61444" name="Rectangle 4"/>
          <p:cNvSpPr>
            <a:spLocks noGrp="1" noChangeArrowheads="1"/>
          </p:cNvSpPr>
          <p:nvPr>
            <p:ph type="body" idx="1"/>
          </p:nvPr>
        </p:nvSpPr>
        <p:spPr>
          <a:noFill/>
          <a:ln/>
        </p:spPr>
        <p:txBody>
          <a:bodyPr/>
          <a:lstStyle/>
          <a:p>
            <a:pPr algn="just">
              <a:buFont typeface="Wingdings" pitchFamily="2" charset="2"/>
              <a:buNone/>
            </a:pPr>
            <a:r>
              <a:rPr lang="es-MX" sz="2000" dirty="0">
                <a:cs typeface="Times New Roman" charset="0"/>
              </a:rPr>
              <a:t>1. Mark </a:t>
            </a:r>
            <a:r>
              <a:rPr lang="es-MX" sz="2000" dirty="0" err="1">
                <a:cs typeface="Times New Roman" charset="0"/>
              </a:rPr>
              <a:t>Blaug</a:t>
            </a:r>
            <a:r>
              <a:rPr lang="es-MX" sz="2000" dirty="0">
                <a:cs typeface="Times New Roman" charset="0"/>
              </a:rPr>
              <a:t>. “Teoría económica en retrospección”. Fondo de Cultura Económica. México 1985.</a:t>
            </a:r>
          </a:p>
          <a:p>
            <a:pPr algn="just"/>
            <a:endParaRPr lang="es-ES" sz="2000" dirty="0">
              <a:cs typeface="Times New Roman" charset="0"/>
            </a:endParaRPr>
          </a:p>
          <a:p>
            <a:pPr algn="just">
              <a:buFont typeface="Wingdings" pitchFamily="2" charset="2"/>
              <a:buNone/>
            </a:pPr>
            <a:r>
              <a:rPr lang="es-MX" sz="2000" dirty="0">
                <a:cs typeface="Times New Roman" charset="0"/>
              </a:rPr>
              <a:t>2. </a:t>
            </a:r>
            <a:r>
              <a:rPr lang="es-MX" sz="2000" dirty="0" err="1">
                <a:cs typeface="Times New Roman" charset="0"/>
              </a:rPr>
              <a:t>Sen</a:t>
            </a:r>
            <a:r>
              <a:rPr lang="es-MX" sz="2000" dirty="0">
                <a:cs typeface="Times New Roman" charset="0"/>
              </a:rPr>
              <a:t> </a:t>
            </a:r>
            <a:r>
              <a:rPr lang="es-MX" sz="2000" dirty="0" err="1">
                <a:cs typeface="Times New Roman" charset="0"/>
              </a:rPr>
              <a:t>Amartya</a:t>
            </a:r>
            <a:r>
              <a:rPr lang="es-MX" sz="2000" dirty="0">
                <a:cs typeface="Times New Roman" charset="0"/>
              </a:rPr>
              <a:t>. “Economía del crecimiento”, Fondo de Cultura Económica. México 1979</a:t>
            </a:r>
          </a:p>
          <a:p>
            <a:pPr algn="just"/>
            <a:endParaRPr lang="es-ES" sz="2000" dirty="0">
              <a:cs typeface="Times New Roman" charset="0"/>
            </a:endParaRPr>
          </a:p>
          <a:p>
            <a:pPr algn="just">
              <a:buFont typeface="Wingdings" pitchFamily="2" charset="2"/>
              <a:buNone/>
            </a:pPr>
            <a:r>
              <a:rPr lang="es-MX" sz="2000" dirty="0">
                <a:cs typeface="Times New Roman" charset="0"/>
              </a:rPr>
              <a:t>3. </a:t>
            </a:r>
            <a:r>
              <a:rPr lang="es-MX" sz="2000" dirty="0" err="1">
                <a:cs typeface="Times New Roman" charset="0"/>
              </a:rPr>
              <a:t>Samuelson</a:t>
            </a:r>
            <a:r>
              <a:rPr lang="es-MX" sz="2000" dirty="0">
                <a:cs typeface="Times New Roman" charset="0"/>
              </a:rPr>
              <a:t> Paul. “Curso de economía moderna”, Ed. Aguilar, 9ª edición, España.</a:t>
            </a:r>
          </a:p>
          <a:p>
            <a:pPr algn="just"/>
            <a:endParaRPr lang="es-ES" sz="2000" dirty="0">
              <a:cs typeface="Times New Roman" charset="0"/>
            </a:endParaRPr>
          </a:p>
          <a:p>
            <a:pPr algn="just">
              <a:buFont typeface="Wingdings" pitchFamily="2" charset="2"/>
              <a:buNone/>
            </a:pPr>
            <a:r>
              <a:rPr lang="es-MX" sz="2000" dirty="0">
                <a:cs typeface="Times New Roman" charset="0"/>
              </a:rPr>
              <a:t>4. </a:t>
            </a:r>
            <a:r>
              <a:rPr lang="es-MX" sz="2000" dirty="0" err="1">
                <a:cs typeface="Times New Roman" charset="0"/>
              </a:rPr>
              <a:t>Scheifler</a:t>
            </a:r>
            <a:r>
              <a:rPr lang="es-MX" sz="2000" dirty="0">
                <a:cs typeface="Times New Roman" charset="0"/>
              </a:rPr>
              <a:t> Xavier. “Historia del pensamiento económico”, Ed. Trillas, México 2000.</a:t>
            </a:r>
          </a:p>
          <a:p>
            <a:pPr algn="just"/>
            <a:endParaRPr lang="es-ES" sz="2000" dirty="0">
              <a:cs typeface="Times New Roman" charset="0"/>
            </a:endParaRPr>
          </a:p>
          <a:p>
            <a:pPr>
              <a:buNone/>
            </a:pPr>
            <a:endParaRPr lang="es-E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https://encrypted-tbn0.gstatic.com/images?q=tbn:ANd9GcR0JAZcZ84ymmApaWDXldDi9Pta4edxMeH7eVUUnaBEhpdKJITstg"/>
          <p:cNvPicPr>
            <a:picLocks noChangeAspect="1" noChangeArrowheads="1"/>
          </p:cNvPicPr>
          <p:nvPr/>
        </p:nvPicPr>
        <p:blipFill>
          <a:blip r:embed="rId2" cstate="print"/>
          <a:srcRect/>
          <a:stretch>
            <a:fillRect/>
          </a:stretch>
        </p:blipFill>
        <p:spPr bwMode="auto">
          <a:xfrm>
            <a:off x="644657" y="908720"/>
            <a:ext cx="7815775" cy="5112568"/>
          </a:xfrm>
          <a:prstGeom prst="rect">
            <a:avLst/>
          </a:prstGeom>
          <a:noFill/>
        </p:spPr>
      </p:pic>
      <p:sp>
        <p:nvSpPr>
          <p:cNvPr id="2" name="1 CuadroTexto"/>
          <p:cNvSpPr txBox="1"/>
          <p:nvPr/>
        </p:nvSpPr>
        <p:spPr>
          <a:xfrm>
            <a:off x="971600" y="404664"/>
            <a:ext cx="7272808" cy="369332"/>
          </a:xfrm>
          <a:prstGeom prst="rect">
            <a:avLst/>
          </a:prstGeom>
          <a:noFill/>
        </p:spPr>
        <p:txBody>
          <a:bodyPr wrap="square" rtlCol="0">
            <a:spAutoFit/>
          </a:bodyPr>
          <a:lstStyle/>
          <a:p>
            <a:pPr algn="ctr"/>
            <a:r>
              <a:rPr lang="es-MX" dirty="0" smtClean="0"/>
              <a:t>EL ESTADO ESTABLE EN EL MODELO DE SOLOW</a:t>
            </a:r>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body" idx="1"/>
          </p:nvPr>
        </p:nvSpPr>
        <p:spPr>
          <a:xfrm>
            <a:off x="838200" y="404664"/>
            <a:ext cx="7772400" cy="5843736"/>
          </a:xfrm>
          <a:noFill/>
          <a:ln/>
        </p:spPr>
        <p:txBody>
          <a:bodyPr/>
          <a:lstStyle/>
          <a:p>
            <a:pPr>
              <a:lnSpc>
                <a:spcPct val="80000"/>
              </a:lnSpc>
              <a:buFont typeface="Wingdings" pitchFamily="2" charset="2"/>
              <a:buNone/>
            </a:pPr>
            <a:endParaRPr lang="en-US" sz="2000" dirty="0">
              <a:sym typeface="Symbol" pitchFamily="18" charset="2"/>
            </a:endParaRPr>
          </a:p>
          <a:p>
            <a:pPr>
              <a:lnSpc>
                <a:spcPct val="80000"/>
              </a:lnSpc>
              <a:buFont typeface="Wingdings" pitchFamily="2" charset="2"/>
              <a:buNone/>
            </a:pPr>
            <a:endParaRPr lang="en-US" sz="2000" dirty="0">
              <a:sym typeface="Symbol" pitchFamily="18" charset="2"/>
            </a:endParaRPr>
          </a:p>
          <a:p>
            <a:pPr>
              <a:lnSpc>
                <a:spcPct val="80000"/>
              </a:lnSpc>
              <a:buFont typeface="Wingdings" pitchFamily="2" charset="2"/>
              <a:buNone/>
            </a:pPr>
            <a:endParaRPr lang="en-US" sz="2000" dirty="0">
              <a:sym typeface="Symbol" pitchFamily="18" charset="2"/>
            </a:endParaRPr>
          </a:p>
          <a:p>
            <a:pPr>
              <a:lnSpc>
                <a:spcPct val="80000"/>
              </a:lnSpc>
              <a:buFont typeface="Wingdings" pitchFamily="2" charset="2"/>
              <a:buNone/>
            </a:pPr>
            <a:r>
              <a:rPr lang="en-US" sz="2000" dirty="0">
                <a:sym typeface="Symbol" pitchFamily="18" charset="2"/>
              </a:rPr>
              <a:t>11. </a:t>
            </a:r>
            <a:r>
              <a:rPr lang="en-US" sz="2000" dirty="0" err="1">
                <a:sym typeface="Symbol" pitchFamily="18" charset="2"/>
              </a:rPr>
              <a:t>Hipótesis</a:t>
            </a:r>
            <a:r>
              <a:rPr lang="en-US" sz="2000" dirty="0">
                <a:sym typeface="Symbol" pitchFamily="18" charset="2"/>
              </a:rPr>
              <a:t> de </a:t>
            </a:r>
            <a:r>
              <a:rPr lang="en-US" sz="2000" dirty="0" err="1">
                <a:sym typeface="Symbol" pitchFamily="18" charset="2"/>
              </a:rPr>
              <a:t>acumulación</a:t>
            </a:r>
            <a:r>
              <a:rPr lang="en-US" sz="2000" dirty="0">
                <a:sym typeface="Symbol" pitchFamily="18" charset="2"/>
              </a:rPr>
              <a:t>.</a:t>
            </a:r>
          </a:p>
          <a:p>
            <a:pPr>
              <a:lnSpc>
                <a:spcPct val="80000"/>
              </a:lnSpc>
              <a:buFont typeface="Wingdings" pitchFamily="2" charset="2"/>
              <a:buNone/>
            </a:pPr>
            <a:r>
              <a:rPr lang="en-US" sz="2000" dirty="0">
                <a:sym typeface="Symbol" pitchFamily="18" charset="2"/>
              </a:rPr>
              <a:t>	La </a:t>
            </a:r>
            <a:r>
              <a:rPr lang="en-US" sz="2000" dirty="0" err="1">
                <a:sym typeface="Symbol" pitchFamily="18" charset="2"/>
              </a:rPr>
              <a:t>inversión</a:t>
            </a:r>
            <a:r>
              <a:rPr lang="en-US" sz="2000" dirty="0">
                <a:sym typeface="Symbol" pitchFamily="18" charset="2"/>
              </a:rPr>
              <a:t> se </a:t>
            </a:r>
            <a:r>
              <a:rPr lang="en-US" sz="2000" dirty="0" err="1">
                <a:sym typeface="Symbol" pitchFamily="18" charset="2"/>
              </a:rPr>
              <a:t>descompone</a:t>
            </a:r>
            <a:r>
              <a:rPr lang="en-US" sz="2000" dirty="0">
                <a:sym typeface="Symbol" pitchFamily="18" charset="2"/>
              </a:rPr>
              <a:t> de la </a:t>
            </a:r>
            <a:r>
              <a:rPr lang="en-US" sz="2000" dirty="0" err="1">
                <a:sym typeface="Symbol" pitchFamily="18" charset="2"/>
              </a:rPr>
              <a:t>siguiente</a:t>
            </a:r>
            <a:r>
              <a:rPr lang="en-US" sz="2000" dirty="0">
                <a:sym typeface="Symbol" pitchFamily="18" charset="2"/>
              </a:rPr>
              <a:t> </a:t>
            </a:r>
            <a:r>
              <a:rPr lang="en-US" sz="2000" dirty="0" err="1">
                <a:sym typeface="Symbol" pitchFamily="18" charset="2"/>
              </a:rPr>
              <a:t>manera</a:t>
            </a:r>
            <a:r>
              <a:rPr lang="en-US" sz="2000" dirty="0">
                <a:sym typeface="Symbol" pitchFamily="18" charset="2"/>
              </a:rPr>
              <a:t>:</a:t>
            </a:r>
          </a:p>
          <a:p>
            <a:pPr>
              <a:lnSpc>
                <a:spcPct val="80000"/>
              </a:lnSpc>
              <a:buFont typeface="Wingdings" pitchFamily="2" charset="2"/>
              <a:buNone/>
            </a:pPr>
            <a:endParaRPr lang="en-US" sz="2000" dirty="0">
              <a:sym typeface="Symbol" pitchFamily="18" charset="2"/>
            </a:endParaRPr>
          </a:p>
          <a:p>
            <a:pPr>
              <a:lnSpc>
                <a:spcPct val="80000"/>
              </a:lnSpc>
              <a:buFont typeface="Wingdings" pitchFamily="2" charset="2"/>
              <a:buNone/>
            </a:pPr>
            <a:r>
              <a:rPr lang="en-US" sz="2000" dirty="0">
                <a:sym typeface="Symbol" pitchFamily="18" charset="2"/>
              </a:rPr>
              <a:t>	I</a:t>
            </a:r>
            <a:r>
              <a:rPr lang="en-US" sz="2000" baseline="-25000" dirty="0">
                <a:sym typeface="Symbol" pitchFamily="18" charset="2"/>
              </a:rPr>
              <a:t>t</a:t>
            </a:r>
            <a:r>
              <a:rPr lang="en-US" sz="2000" dirty="0">
                <a:sym typeface="Symbol" pitchFamily="18" charset="2"/>
              </a:rPr>
              <a:t> = K’ + </a:t>
            </a:r>
            <a:r>
              <a:rPr lang="es-MX" sz="2000" dirty="0">
                <a:sym typeface="Symbol" pitchFamily="18" charset="2"/>
              </a:rPr>
              <a:t> </a:t>
            </a:r>
            <a:r>
              <a:rPr lang="es-MX" sz="2000" dirty="0" err="1">
                <a:sym typeface="Symbol" pitchFamily="18" charset="2"/>
              </a:rPr>
              <a:t>K</a:t>
            </a:r>
            <a:r>
              <a:rPr lang="es-MX" sz="2000" baseline="-25000" dirty="0" err="1">
                <a:sym typeface="Symbol" pitchFamily="18" charset="2"/>
              </a:rPr>
              <a:t>t</a:t>
            </a:r>
            <a:r>
              <a:rPr lang="es-MX" sz="2000" baseline="-25000" dirty="0">
                <a:sym typeface="Symbol" pitchFamily="18" charset="2"/>
              </a:rPr>
              <a:t>                    </a:t>
            </a:r>
            <a:r>
              <a:rPr lang="es-MX" sz="2000" dirty="0">
                <a:cs typeface="Arial" charset="0"/>
                <a:sym typeface="Symbol" pitchFamily="18" charset="2"/>
              </a:rPr>
              <a:t>→	K’ = </a:t>
            </a:r>
            <a:r>
              <a:rPr lang="es-MX" sz="2000" dirty="0" err="1">
                <a:cs typeface="Arial" charset="0"/>
                <a:sym typeface="Symbol" pitchFamily="18" charset="2"/>
              </a:rPr>
              <a:t>I</a:t>
            </a:r>
            <a:r>
              <a:rPr lang="es-MX" sz="2000" baseline="-25000" dirty="0" err="1">
                <a:cs typeface="Arial" charset="0"/>
                <a:sym typeface="Symbol" pitchFamily="18" charset="2"/>
              </a:rPr>
              <a:t>t</a:t>
            </a:r>
            <a:r>
              <a:rPr lang="es-MX" sz="2000" baseline="-25000" dirty="0">
                <a:cs typeface="Arial" charset="0"/>
                <a:sym typeface="Symbol" pitchFamily="18" charset="2"/>
              </a:rPr>
              <a:t> </a:t>
            </a:r>
            <a:r>
              <a:rPr lang="es-MX" sz="2000" dirty="0">
                <a:cs typeface="Arial" charset="0"/>
                <a:sym typeface="Symbol" pitchFamily="18" charset="2"/>
              </a:rPr>
              <a:t>- </a:t>
            </a:r>
            <a:r>
              <a:rPr lang="es-MX" sz="2000" dirty="0">
                <a:sym typeface="Symbol" pitchFamily="18" charset="2"/>
              </a:rPr>
              <a:t></a:t>
            </a:r>
            <a:r>
              <a:rPr lang="es-MX" sz="2000" dirty="0" err="1">
                <a:sym typeface="Symbol" pitchFamily="18" charset="2"/>
              </a:rPr>
              <a:t>K</a:t>
            </a:r>
            <a:r>
              <a:rPr lang="es-MX" sz="2000" baseline="-25000" dirty="0" err="1">
                <a:sym typeface="Symbol" pitchFamily="18" charset="2"/>
              </a:rPr>
              <a:t>t</a:t>
            </a:r>
            <a:endParaRPr lang="es-MX" sz="2000" baseline="-25000" dirty="0">
              <a:sym typeface="Symbol" pitchFamily="18" charset="2"/>
            </a:endParaRPr>
          </a:p>
          <a:p>
            <a:pPr>
              <a:lnSpc>
                <a:spcPct val="80000"/>
              </a:lnSpc>
              <a:buFont typeface="Wingdings" pitchFamily="2" charset="2"/>
              <a:buNone/>
            </a:pPr>
            <a:endParaRPr lang="es-MX" sz="2000" baseline="-25000" dirty="0">
              <a:sym typeface="Symbol" pitchFamily="18" charset="2"/>
            </a:endParaRPr>
          </a:p>
          <a:p>
            <a:pPr>
              <a:lnSpc>
                <a:spcPct val="80000"/>
              </a:lnSpc>
              <a:buFont typeface="Wingdings" pitchFamily="2" charset="2"/>
              <a:buNone/>
            </a:pPr>
            <a:endParaRPr lang="es-MX" sz="2000" baseline="-25000" dirty="0">
              <a:sym typeface="Symbol" pitchFamily="18" charset="2"/>
            </a:endParaRPr>
          </a:p>
          <a:p>
            <a:pPr>
              <a:lnSpc>
                <a:spcPct val="80000"/>
              </a:lnSpc>
              <a:buFont typeface="Wingdings" pitchFamily="2" charset="2"/>
              <a:buNone/>
            </a:pPr>
            <a:r>
              <a:rPr lang="es-MX" sz="2000" dirty="0">
                <a:sym typeface="Symbol" pitchFamily="18" charset="2"/>
              </a:rPr>
              <a:t>12. En esta economía la producción toma lugar a través de una función de producción neoclásica (bien comportada).</a:t>
            </a:r>
          </a:p>
          <a:p>
            <a:pPr>
              <a:lnSpc>
                <a:spcPct val="80000"/>
              </a:lnSpc>
              <a:buFont typeface="Wingdings" pitchFamily="2" charset="2"/>
              <a:buNone/>
            </a:pPr>
            <a:r>
              <a:rPr lang="es-MX" sz="2000" dirty="0">
                <a:sym typeface="Symbol" pitchFamily="18" charset="2"/>
              </a:rPr>
              <a:t>	 	</a:t>
            </a:r>
          </a:p>
          <a:p>
            <a:pPr>
              <a:lnSpc>
                <a:spcPct val="80000"/>
              </a:lnSpc>
              <a:buFont typeface="Wingdings" pitchFamily="2" charset="2"/>
              <a:buNone/>
            </a:pPr>
            <a:r>
              <a:rPr lang="es-MX" sz="2000" dirty="0">
                <a:sym typeface="Symbol" pitchFamily="18" charset="2"/>
              </a:rPr>
              <a:t>		</a:t>
            </a:r>
            <a:r>
              <a:rPr lang="es-MX" sz="2000" dirty="0" err="1">
                <a:sym typeface="Symbol" pitchFamily="18" charset="2"/>
              </a:rPr>
              <a:t>Y</a:t>
            </a:r>
            <a:r>
              <a:rPr lang="es-MX" sz="2000" baseline="-25000" dirty="0" err="1">
                <a:sym typeface="Symbol" pitchFamily="18" charset="2"/>
              </a:rPr>
              <a:t>t</a:t>
            </a:r>
            <a:r>
              <a:rPr lang="es-MX" sz="2000" dirty="0">
                <a:sym typeface="Symbol" pitchFamily="18" charset="2"/>
              </a:rPr>
              <a:t> = F (</a:t>
            </a:r>
            <a:r>
              <a:rPr lang="es-MX" sz="2000" dirty="0" err="1">
                <a:sym typeface="Symbol" pitchFamily="18" charset="2"/>
              </a:rPr>
              <a:t>K</a:t>
            </a:r>
            <a:r>
              <a:rPr lang="es-MX" sz="2000" baseline="-25000" dirty="0" err="1">
                <a:sym typeface="Symbol" pitchFamily="18" charset="2"/>
              </a:rPr>
              <a:t>t</a:t>
            </a:r>
            <a:r>
              <a:rPr lang="es-MX" sz="2000" dirty="0">
                <a:sym typeface="Symbol" pitchFamily="18" charset="2"/>
              </a:rPr>
              <a:t>, </a:t>
            </a:r>
            <a:r>
              <a:rPr lang="es-MX" sz="2000" dirty="0" err="1">
                <a:sym typeface="Symbol" pitchFamily="18" charset="2"/>
              </a:rPr>
              <a:t>L</a:t>
            </a:r>
            <a:r>
              <a:rPr lang="es-MX" sz="2000" baseline="-25000" dirty="0" err="1">
                <a:sym typeface="Symbol" pitchFamily="18" charset="2"/>
              </a:rPr>
              <a:t>t</a:t>
            </a:r>
            <a:r>
              <a:rPr lang="es-MX" sz="2000" dirty="0">
                <a:sym typeface="Symbol" pitchFamily="18" charset="2"/>
              </a:rPr>
              <a:t>)</a:t>
            </a:r>
          </a:p>
          <a:p>
            <a:pPr>
              <a:lnSpc>
                <a:spcPct val="80000"/>
              </a:lnSpc>
              <a:buFont typeface="Wingdings" pitchFamily="2" charset="2"/>
              <a:buNone/>
            </a:pPr>
            <a:endParaRPr lang="es-MX" sz="2000" dirty="0">
              <a:sym typeface="Symbol" pitchFamily="18" charset="2"/>
            </a:endParaRPr>
          </a:p>
          <a:p>
            <a:pPr>
              <a:lnSpc>
                <a:spcPct val="80000"/>
              </a:lnSpc>
              <a:buFont typeface="Wingdings" pitchFamily="2" charset="2"/>
              <a:buNone/>
            </a:pPr>
            <a:r>
              <a:rPr lang="es-MX" sz="2000" dirty="0">
                <a:sym typeface="Symbol" pitchFamily="18" charset="2"/>
              </a:rPr>
              <a:t>	a) </a:t>
            </a:r>
            <a:r>
              <a:rPr lang="es-MX" sz="2000" dirty="0" err="1">
                <a:latin typeface="Times New Roman" charset="0"/>
                <a:sym typeface="Symbol" pitchFamily="18" charset="2"/>
              </a:rPr>
              <a:t>F</a:t>
            </a:r>
            <a:r>
              <a:rPr lang="es-MX" sz="2000" baseline="-25000" dirty="0" err="1">
                <a:latin typeface="Times New Roman" charset="0"/>
                <a:sym typeface="Symbol" pitchFamily="18" charset="2"/>
              </a:rPr>
              <a:t>k</a:t>
            </a:r>
            <a:r>
              <a:rPr lang="es-MX" sz="2000" dirty="0">
                <a:latin typeface="Times New Roman" charset="0"/>
                <a:sym typeface="Symbol" pitchFamily="18" charset="2"/>
              </a:rPr>
              <a:t> &gt; 0      		</a:t>
            </a:r>
            <a:r>
              <a:rPr lang="es-MX" sz="2000" dirty="0" err="1">
                <a:latin typeface="Times New Roman" charset="0"/>
                <a:sym typeface="Symbol" pitchFamily="18" charset="2"/>
              </a:rPr>
              <a:t>F</a:t>
            </a:r>
            <a:r>
              <a:rPr lang="es-MX" sz="2000" baseline="-25000" dirty="0" err="1">
                <a:latin typeface="Times New Roman" charset="0"/>
                <a:sym typeface="Symbol" pitchFamily="18" charset="2"/>
              </a:rPr>
              <a:t>kk</a:t>
            </a:r>
            <a:r>
              <a:rPr lang="es-MX" sz="2000" dirty="0">
                <a:latin typeface="Times New Roman" charset="0"/>
                <a:sym typeface="Symbol" pitchFamily="18" charset="2"/>
              </a:rPr>
              <a:t> &lt; 0</a:t>
            </a:r>
          </a:p>
          <a:p>
            <a:pPr>
              <a:lnSpc>
                <a:spcPct val="80000"/>
              </a:lnSpc>
              <a:buFont typeface="Wingdings" pitchFamily="2" charset="2"/>
              <a:buNone/>
            </a:pPr>
            <a:r>
              <a:rPr lang="es-MX" sz="2000" dirty="0">
                <a:latin typeface="Times New Roman" charset="0"/>
                <a:sym typeface="Symbol" pitchFamily="18" charset="2"/>
              </a:rPr>
              <a:t>	     F</a:t>
            </a:r>
            <a:r>
              <a:rPr lang="es-MX" sz="2000" baseline="-25000" dirty="0">
                <a:latin typeface="Times New Roman" charset="0"/>
                <a:sym typeface="Symbol" pitchFamily="18" charset="2"/>
              </a:rPr>
              <a:t>L</a:t>
            </a:r>
            <a:r>
              <a:rPr lang="es-MX" sz="2000" dirty="0">
                <a:latin typeface="Times New Roman" charset="0"/>
                <a:sym typeface="Symbol" pitchFamily="18" charset="2"/>
              </a:rPr>
              <a:t> &gt; 0		F</a:t>
            </a:r>
            <a:r>
              <a:rPr lang="es-MX" sz="2000" baseline="-25000" dirty="0">
                <a:latin typeface="Times New Roman" charset="0"/>
                <a:sym typeface="Symbol" pitchFamily="18" charset="2"/>
              </a:rPr>
              <a:t>LL</a:t>
            </a:r>
            <a:r>
              <a:rPr lang="es-MX" sz="2000" dirty="0">
                <a:latin typeface="Times New Roman" charset="0"/>
                <a:sym typeface="Symbol" pitchFamily="18" charset="2"/>
              </a:rPr>
              <a:t> &lt; 0</a:t>
            </a:r>
          </a:p>
          <a:p>
            <a:pPr>
              <a:lnSpc>
                <a:spcPct val="80000"/>
              </a:lnSpc>
              <a:buFont typeface="Wingdings" pitchFamily="2" charset="2"/>
              <a:buNone/>
            </a:pPr>
            <a:r>
              <a:rPr lang="es-MX" sz="2000" dirty="0">
                <a:latin typeface="Times New Roman" charset="0"/>
                <a:sym typeface="Symbol" pitchFamily="18" charset="2"/>
              </a:rPr>
              <a:t>	</a:t>
            </a:r>
          </a:p>
          <a:p>
            <a:pPr>
              <a:lnSpc>
                <a:spcPct val="80000"/>
              </a:lnSpc>
              <a:buFont typeface="Wingdings" pitchFamily="2" charset="2"/>
              <a:buNone/>
            </a:pPr>
            <a:r>
              <a:rPr lang="es-MX" sz="2000" dirty="0">
                <a:sym typeface="Symbol" pitchFamily="18" charset="2"/>
              </a:rPr>
              <a:t>	Tecnología convexa</a:t>
            </a:r>
          </a:p>
          <a:p>
            <a:pPr>
              <a:lnSpc>
                <a:spcPct val="80000"/>
              </a:lnSpc>
              <a:buFont typeface="Wingdings" pitchFamily="2" charset="2"/>
              <a:buNone/>
            </a:pPr>
            <a:endParaRPr lang="es-MX" sz="2000" dirty="0">
              <a:sym typeface="Symbol" pitchFamily="18" charset="2"/>
            </a:endParaRPr>
          </a:p>
          <a:p>
            <a:pPr>
              <a:lnSpc>
                <a:spcPct val="80000"/>
              </a:lnSpc>
              <a:buFont typeface="Wingdings" pitchFamily="2" charset="2"/>
              <a:buNone/>
            </a:pPr>
            <a:r>
              <a:rPr lang="es-MX" sz="2000" dirty="0">
                <a:sym typeface="Symbol" pitchFamily="18" charset="2"/>
              </a:rPr>
              <a:t>	b) Función (F) homogénea de grado 1.</a:t>
            </a:r>
          </a:p>
          <a:p>
            <a:pPr>
              <a:lnSpc>
                <a:spcPct val="80000"/>
              </a:lnSpc>
            </a:pPr>
            <a:endParaRPr lang="es-E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Grp="1" noChangeArrowheads="1"/>
          </p:cNvSpPr>
          <p:nvPr>
            <p:ph type="body" idx="1"/>
          </p:nvPr>
        </p:nvSpPr>
        <p:spPr>
          <a:xfrm>
            <a:off x="838200" y="836712"/>
            <a:ext cx="7772400" cy="5183088"/>
          </a:xfrm>
          <a:noFill/>
          <a:ln/>
        </p:spPr>
        <p:txBody>
          <a:bodyPr/>
          <a:lstStyle/>
          <a:p>
            <a:pPr>
              <a:lnSpc>
                <a:spcPct val="80000"/>
              </a:lnSpc>
              <a:buFont typeface="Wingdings" pitchFamily="2" charset="2"/>
              <a:buNone/>
            </a:pPr>
            <a:endParaRPr lang="es-MX" sz="2000" dirty="0"/>
          </a:p>
          <a:p>
            <a:pPr>
              <a:lnSpc>
                <a:spcPct val="80000"/>
              </a:lnSpc>
              <a:buFont typeface="Wingdings" pitchFamily="2" charset="2"/>
              <a:buNone/>
            </a:pPr>
            <a:endParaRPr lang="es-MX" sz="2000" dirty="0"/>
          </a:p>
          <a:p>
            <a:pPr>
              <a:lnSpc>
                <a:spcPct val="80000"/>
              </a:lnSpc>
              <a:buFont typeface="Wingdings" pitchFamily="2" charset="2"/>
              <a:buNone/>
            </a:pPr>
            <a:r>
              <a:rPr lang="es-MX" sz="2000" dirty="0"/>
              <a:t>Como es homogénea de grado 1, entonces:</a:t>
            </a:r>
          </a:p>
          <a:p>
            <a:pPr>
              <a:lnSpc>
                <a:spcPct val="80000"/>
              </a:lnSpc>
              <a:buFont typeface="Wingdings" pitchFamily="2" charset="2"/>
              <a:buNone/>
            </a:pPr>
            <a:r>
              <a:rPr lang="es-MX" sz="2000" dirty="0"/>
              <a:t>		Y / L  = 1/L [F(K,L)]</a:t>
            </a:r>
          </a:p>
          <a:p>
            <a:pPr>
              <a:lnSpc>
                <a:spcPct val="80000"/>
              </a:lnSpc>
              <a:buFont typeface="Wingdings" pitchFamily="2" charset="2"/>
              <a:buNone/>
            </a:pPr>
            <a:r>
              <a:rPr lang="es-MX" sz="2000" dirty="0"/>
              <a:t>			  = F(K/L,1)</a:t>
            </a:r>
          </a:p>
          <a:p>
            <a:pPr>
              <a:lnSpc>
                <a:spcPct val="80000"/>
              </a:lnSpc>
              <a:buFont typeface="Wingdings" pitchFamily="2" charset="2"/>
              <a:buNone/>
            </a:pPr>
            <a:endParaRPr lang="es-MX" sz="2000" dirty="0"/>
          </a:p>
          <a:p>
            <a:pPr>
              <a:lnSpc>
                <a:spcPct val="80000"/>
              </a:lnSpc>
              <a:buFont typeface="Wingdings" pitchFamily="2" charset="2"/>
              <a:buNone/>
            </a:pPr>
            <a:r>
              <a:rPr lang="es-MX" sz="2000" dirty="0"/>
              <a:t>		</a:t>
            </a:r>
            <a:r>
              <a:rPr lang="es-MX" sz="2000" dirty="0">
                <a:cs typeface="Arial" charset="0"/>
                <a:sym typeface="Symbol" pitchFamily="18" charset="2"/>
              </a:rPr>
              <a:t></a:t>
            </a:r>
            <a:r>
              <a:rPr lang="es-MX" sz="2000" dirty="0">
                <a:cs typeface="Arial" charset="0"/>
              </a:rPr>
              <a:t>  y = f(k)</a:t>
            </a:r>
          </a:p>
          <a:p>
            <a:pPr>
              <a:lnSpc>
                <a:spcPct val="80000"/>
              </a:lnSpc>
              <a:buFont typeface="Wingdings" pitchFamily="2" charset="2"/>
              <a:buNone/>
            </a:pPr>
            <a:endParaRPr lang="es-MX" sz="2000" dirty="0">
              <a:cs typeface="Arial" charset="0"/>
            </a:endParaRPr>
          </a:p>
          <a:p>
            <a:pPr>
              <a:lnSpc>
                <a:spcPct val="80000"/>
              </a:lnSpc>
              <a:buFont typeface="Wingdings" pitchFamily="2" charset="2"/>
              <a:buNone/>
            </a:pPr>
            <a:r>
              <a:rPr lang="es-MX" sz="2000" dirty="0">
                <a:cs typeface="Arial" charset="0"/>
              </a:rPr>
              <a:t>De hecho  </a:t>
            </a:r>
            <a:r>
              <a:rPr lang="es-MX" sz="2000" dirty="0">
                <a:cs typeface="Arial" charset="0"/>
                <a:sym typeface="Symbol" pitchFamily="18" charset="2"/>
              </a:rPr>
              <a:t>y / k = f’  &gt; 0</a:t>
            </a:r>
          </a:p>
          <a:p>
            <a:pPr>
              <a:lnSpc>
                <a:spcPct val="80000"/>
              </a:lnSpc>
              <a:buFont typeface="Wingdings" pitchFamily="2" charset="2"/>
              <a:buNone/>
            </a:pPr>
            <a:r>
              <a:rPr lang="es-MX" sz="2000" dirty="0">
                <a:cs typeface="Arial" charset="0"/>
                <a:sym typeface="Symbol" pitchFamily="18" charset="2"/>
              </a:rPr>
              <a:t>				       f’’ &lt; 0</a:t>
            </a:r>
          </a:p>
          <a:p>
            <a:pPr>
              <a:lnSpc>
                <a:spcPct val="80000"/>
              </a:lnSpc>
              <a:buFont typeface="Wingdings" pitchFamily="2" charset="2"/>
              <a:buNone/>
            </a:pPr>
            <a:r>
              <a:rPr lang="es-MX" sz="2000" dirty="0">
                <a:cs typeface="Arial" charset="0"/>
                <a:sym typeface="Symbol" pitchFamily="18" charset="2"/>
              </a:rPr>
              <a:t>	La función y = f(k) cumple las condiciones de </a:t>
            </a:r>
            <a:r>
              <a:rPr lang="es-MX" sz="2000" dirty="0" err="1">
                <a:cs typeface="Arial" charset="0"/>
                <a:sym typeface="Symbol" pitchFamily="18" charset="2"/>
              </a:rPr>
              <a:t>Inada</a:t>
            </a:r>
            <a:r>
              <a:rPr lang="es-MX" sz="2000" dirty="0">
                <a:cs typeface="Arial" charset="0"/>
                <a:sym typeface="Symbol" pitchFamily="18" charset="2"/>
              </a:rPr>
              <a:t>.</a:t>
            </a:r>
          </a:p>
          <a:p>
            <a:pPr>
              <a:lnSpc>
                <a:spcPct val="80000"/>
              </a:lnSpc>
              <a:buFont typeface="Wingdings" pitchFamily="2" charset="2"/>
              <a:buNone/>
            </a:pPr>
            <a:r>
              <a:rPr lang="es-MX" sz="2000" dirty="0">
                <a:cs typeface="Arial" charset="0"/>
                <a:sym typeface="Symbol" pitchFamily="18" charset="2"/>
              </a:rPr>
              <a:t>			</a:t>
            </a:r>
            <a:r>
              <a:rPr lang="es-MX" sz="2000" dirty="0" err="1">
                <a:cs typeface="Arial" charset="0"/>
                <a:sym typeface="Symbol" pitchFamily="18" charset="2"/>
              </a:rPr>
              <a:t>lim</a:t>
            </a:r>
            <a:r>
              <a:rPr lang="es-MX" sz="2000" dirty="0">
                <a:cs typeface="Arial" charset="0"/>
                <a:sym typeface="Symbol" pitchFamily="18" charset="2"/>
              </a:rPr>
              <a:t> </a:t>
            </a:r>
            <a:r>
              <a:rPr lang="es-MX" sz="2000" baseline="-25000" dirty="0">
                <a:cs typeface="Arial" charset="0"/>
                <a:sym typeface="Symbol" pitchFamily="18" charset="2"/>
              </a:rPr>
              <a:t>k→</a:t>
            </a:r>
            <a:r>
              <a:rPr lang="es-MX" sz="2000" dirty="0">
                <a:cs typeface="Arial" charset="0"/>
                <a:sym typeface="Symbol" pitchFamily="18" charset="2"/>
              </a:rPr>
              <a:t> f’ = 0</a:t>
            </a:r>
          </a:p>
          <a:p>
            <a:pPr>
              <a:lnSpc>
                <a:spcPct val="80000"/>
              </a:lnSpc>
              <a:buFont typeface="Wingdings" pitchFamily="2" charset="2"/>
              <a:buNone/>
            </a:pPr>
            <a:r>
              <a:rPr lang="es-MX" sz="2000" dirty="0">
                <a:cs typeface="Arial" charset="0"/>
                <a:sym typeface="Symbol" pitchFamily="18" charset="2"/>
              </a:rPr>
              <a:t>			</a:t>
            </a:r>
            <a:r>
              <a:rPr lang="es-MX" sz="2000" dirty="0" err="1">
                <a:cs typeface="Arial" charset="0"/>
                <a:sym typeface="Symbol" pitchFamily="18" charset="2"/>
              </a:rPr>
              <a:t>lim</a:t>
            </a:r>
            <a:r>
              <a:rPr lang="es-MX" sz="2000" dirty="0">
                <a:cs typeface="Arial" charset="0"/>
                <a:sym typeface="Symbol" pitchFamily="18" charset="2"/>
              </a:rPr>
              <a:t> </a:t>
            </a:r>
            <a:r>
              <a:rPr lang="es-MX" sz="2000" baseline="-25000" dirty="0">
                <a:cs typeface="Arial" charset="0"/>
                <a:sym typeface="Symbol" pitchFamily="18" charset="2"/>
              </a:rPr>
              <a:t>k→0</a:t>
            </a:r>
            <a:r>
              <a:rPr lang="es-MX" sz="2000" dirty="0">
                <a:cs typeface="Arial" charset="0"/>
                <a:sym typeface="Symbol" pitchFamily="18" charset="2"/>
              </a:rPr>
              <a:t> f’ =  </a:t>
            </a:r>
          </a:p>
          <a:p>
            <a:pPr>
              <a:lnSpc>
                <a:spcPct val="80000"/>
              </a:lnSpc>
              <a:buFont typeface="Wingdings" pitchFamily="2" charset="2"/>
              <a:buNone/>
            </a:pPr>
            <a:endParaRPr lang="es-MX" sz="2000" dirty="0">
              <a:cs typeface="Arial" charset="0"/>
              <a:sym typeface="Symbol" pitchFamily="18" charset="2"/>
            </a:endParaRPr>
          </a:p>
          <a:p>
            <a:pPr>
              <a:lnSpc>
                <a:spcPct val="80000"/>
              </a:lnSpc>
              <a:buFont typeface="Wingdings" pitchFamily="2" charset="2"/>
              <a:buNone/>
            </a:pPr>
            <a:r>
              <a:rPr lang="es-MX" sz="2000" dirty="0">
                <a:cs typeface="Arial" charset="0"/>
                <a:sym typeface="Symbol" pitchFamily="18" charset="2"/>
              </a:rPr>
              <a:t>El pago de cada factor es su utilidad marginal.</a:t>
            </a:r>
          </a:p>
        </p:txBody>
      </p:sp>
    </p:spTree>
  </p:cSld>
  <p:clrMapOvr>
    <a:masterClrMapping/>
  </p:clrMapOvr>
</p:sld>
</file>

<file path=ppt/theme/theme1.xml><?xml version="1.0" encoding="utf-8"?>
<a:theme xmlns:a="http://schemas.openxmlformats.org/drawingml/2006/main" name="Balance">
  <a:themeElements>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ce">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Balance</Template>
  <TotalTime>111</TotalTime>
  <Words>1882</Words>
  <Application>Microsoft Office PowerPoint</Application>
  <PresentationFormat>Presentación en pantalla (4:3)</PresentationFormat>
  <Paragraphs>371</Paragraphs>
  <Slides>65</Slides>
  <Notes>8</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65</vt:i4>
      </vt:variant>
    </vt:vector>
  </HeadingPairs>
  <TitlesOfParts>
    <vt:vector size="67" baseType="lpstr">
      <vt:lpstr>Balance</vt:lpstr>
      <vt:lpstr>Imagen de mapa de bits</vt:lpstr>
      <vt:lpstr>Presentación de PowerPoint</vt:lpstr>
      <vt:lpstr>Presentación de PowerPoint</vt:lpstr>
      <vt:lpstr>Introducción</vt:lpstr>
      <vt:lpstr>Presentación de PowerPoint</vt:lpstr>
      <vt:lpstr>MODELO DE SOLOW (Básico: Sin cambio técnico)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Ejercicios</vt:lpstr>
      <vt:lpstr>MODELO IS-LM      </vt:lpstr>
      <vt:lpstr>MODELO IS - LM</vt:lpstr>
      <vt:lpstr>La curva IS</vt:lpstr>
      <vt:lpstr>Presentación de PowerPoint</vt:lpstr>
      <vt:lpstr>Presentación de PowerPoint</vt:lpstr>
      <vt:lpstr>Presentación de PowerPoint</vt:lpstr>
      <vt:lpstr>La demanda agregada sigue estando formada por la demanda de consumo, la de inversión, el gasto público en bienes y servicios y las exportaciones netas.   </vt:lpstr>
      <vt:lpstr>Presentación de PowerPoint</vt:lpstr>
      <vt:lpstr>Presentación de PowerPoint</vt:lpstr>
      <vt:lpstr>Presentación de PowerPoint</vt:lpstr>
      <vt:lpstr>La curva LM</vt:lpstr>
      <vt:lpstr>Presentación de PowerPoint</vt:lpstr>
      <vt:lpstr>CRECIMIENTO ECONOMICO </vt:lpstr>
      <vt:lpstr>FUENTES DE CRECIMIENTO ECONOMICO</vt:lpstr>
      <vt:lpstr>Política Económica</vt:lpstr>
      <vt:lpstr>Presentación de PowerPoint</vt:lpstr>
      <vt:lpstr>Presentación de PowerPoint</vt:lpstr>
      <vt:lpstr>EL AHORRO Y LA INVERSIÓN</vt:lpstr>
      <vt:lpstr>AHORRO</vt:lpstr>
      <vt:lpstr>Tipos de ahorro y determinantes</vt:lpstr>
      <vt:lpstr>INVERSION</vt:lpstr>
      <vt:lpstr>Presentación de PowerPoint</vt:lpstr>
      <vt:lpstr>TIPOS Y DETERMINANTES DE LA INVERSION</vt:lpstr>
      <vt:lpstr>RENDIMIENTOS DECRECIENTES Y EL EFECTO DE RECUPERACION</vt:lpstr>
      <vt:lpstr> Rendimientos decrecientes </vt:lpstr>
      <vt:lpstr> EFECTO DE RECUPERACIÓN </vt:lpstr>
      <vt:lpstr>INVERSION EXTRANJERA</vt:lpstr>
      <vt:lpstr>Formas de inversión</vt:lpstr>
      <vt:lpstr>Restricciones de inversión</vt:lpstr>
      <vt:lpstr>EDUCACION</vt:lpstr>
      <vt:lpstr>TRATADOS DE LIBRE COMERCIO </vt:lpstr>
      <vt:lpstr>Derechos de Propiedad y Estabilidad Económica</vt:lpstr>
      <vt:lpstr>1era Hipótesis</vt:lpstr>
      <vt:lpstr>Presentación de PowerPoint</vt:lpstr>
      <vt:lpstr>2a Hipótesis</vt:lpstr>
      <vt:lpstr>3a Hipótesis</vt:lpstr>
      <vt:lpstr>Presentación de PowerPoint</vt:lpstr>
      <vt:lpstr>4a Hipótesis</vt:lpstr>
      <vt:lpstr>5a Hipótesis</vt:lpstr>
      <vt:lpstr>El control de crecimiento de la población</vt:lpstr>
      <vt:lpstr>Definición.</vt:lpstr>
      <vt:lpstr>Presentación de PowerPoint</vt:lpstr>
      <vt:lpstr>Presentación de PowerPoint</vt:lpstr>
      <vt:lpstr>Presentación de PowerPoint</vt:lpstr>
      <vt:lpstr>Ejemplo:</vt:lpstr>
      <vt:lpstr>Investigación y Desarrollo</vt:lpstr>
      <vt:lpstr>Desarrollo</vt:lpstr>
      <vt:lpstr>¿ El crecimiento es bueno para los pobres?</vt:lpstr>
      <vt:lpstr>Eficiencia del Crecimiento</vt:lpstr>
      <vt:lpstr>¿ Que patrón del crecimiento beneficia más a la población más pobre?</vt:lpstr>
      <vt:lpstr>Referencias</vt:lpstr>
    </vt:vector>
  </TitlesOfParts>
  <Company>Oem TEXA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CRECIMIENTO ECONOMICO</dc:title>
  <dc:creator>Oem TEXA</dc:creator>
  <cp:lastModifiedBy>IncubadoraTexcoco</cp:lastModifiedBy>
  <cp:revision>18</cp:revision>
  <dcterms:created xsi:type="dcterms:W3CDTF">2009-01-25T20:52:00Z</dcterms:created>
  <dcterms:modified xsi:type="dcterms:W3CDTF">2016-10-12T21:00:18Z</dcterms:modified>
</cp:coreProperties>
</file>