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338" r:id="rId2"/>
    <p:sldId id="309" r:id="rId3"/>
    <p:sldId id="310" r:id="rId4"/>
    <p:sldId id="311" r:id="rId5"/>
    <p:sldId id="312" r:id="rId6"/>
    <p:sldId id="314" r:id="rId7"/>
    <p:sldId id="315" r:id="rId8"/>
    <p:sldId id="317" r:id="rId9"/>
    <p:sldId id="319" r:id="rId10"/>
    <p:sldId id="320" r:id="rId11"/>
    <p:sldId id="321" r:id="rId12"/>
    <p:sldId id="322" r:id="rId13"/>
    <p:sldId id="323" r:id="rId14"/>
    <p:sldId id="324" r:id="rId15"/>
    <p:sldId id="325" r:id="rId16"/>
    <p:sldId id="326" r:id="rId17"/>
    <p:sldId id="327" r:id="rId18"/>
    <p:sldId id="328" r:id="rId19"/>
    <p:sldId id="329" r:id="rId20"/>
    <p:sldId id="331" r:id="rId21"/>
    <p:sldId id="332" r:id="rId22"/>
    <p:sldId id="333" r:id="rId23"/>
    <p:sldId id="334" r:id="rId24"/>
    <p:sldId id="335" r:id="rId25"/>
    <p:sldId id="336"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274" r:id="rId45"/>
    <p:sldId id="275" r:id="rId46"/>
    <p:sldId id="276" r:id="rId47"/>
    <p:sldId id="278" r:id="rId48"/>
    <p:sldId id="279" r:id="rId49"/>
    <p:sldId id="280" r:id="rId50"/>
    <p:sldId id="281" r:id="rId51"/>
    <p:sldId id="256" r:id="rId52"/>
    <p:sldId id="262" r:id="rId53"/>
    <p:sldId id="260" r:id="rId54"/>
    <p:sldId id="258" r:id="rId55"/>
    <p:sldId id="259" r:id="rId56"/>
    <p:sldId id="282" r:id="rId57"/>
    <p:sldId id="283" r:id="rId58"/>
    <p:sldId id="284" r:id="rId59"/>
    <p:sldId id="285" r:id="rId60"/>
    <p:sldId id="286" r:id="rId61"/>
    <p:sldId id="287" r:id="rId62"/>
    <p:sldId id="288" r:id="rId63"/>
    <p:sldId id="289" r:id="rId64"/>
    <p:sldId id="263" r:id="rId65"/>
    <p:sldId id="264" r:id="rId66"/>
    <p:sldId id="265" r:id="rId67"/>
    <p:sldId id="266" r:id="rId68"/>
    <p:sldId id="267" r:id="rId69"/>
    <p:sldId id="268" r:id="rId70"/>
    <p:sldId id="269" r:id="rId71"/>
    <p:sldId id="270" r:id="rId72"/>
    <p:sldId id="271" r:id="rId73"/>
    <p:sldId id="339" r:id="rId74"/>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iagrams/_rels/data3.xml.rels><?xml version="1.0" encoding="UTF-8" standalone="yes"?>
<Relationships xmlns="http://schemas.openxmlformats.org/package/2006/relationships"><Relationship Id="rId1" Type="http://schemas.openxmlformats.org/officeDocument/2006/relationships/image" Target="../media/image3.png"/></Relationships>
</file>

<file path=ppt/diagrams/_rels/drawing3.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0FE861-83CA-4A2D-B959-7936A650D668}" type="doc">
      <dgm:prSet loTypeId="urn:microsoft.com/office/officeart/2005/8/layout/orgChart1" loCatId="hierarchy" qsTypeId="urn:microsoft.com/office/officeart/2005/8/quickstyle/simple1" qsCatId="simple" csTypeId="urn:microsoft.com/office/officeart/2005/8/colors/colorful1#1" csCatId="colorful" phldr="1"/>
      <dgm:spPr/>
      <dgm:t>
        <a:bodyPr/>
        <a:lstStyle/>
        <a:p>
          <a:endParaRPr lang="es-MX"/>
        </a:p>
      </dgm:t>
    </dgm:pt>
    <dgm:pt modelId="{51D66A86-3505-4D38-8834-4AA260677029}">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s-MX" sz="3200" dirty="0" smtClean="0">
              <a:solidFill>
                <a:schemeClr val="tx1"/>
              </a:solidFill>
            </a:rPr>
            <a:t>“BALANZA POR CUENTA CORRIENTE”</a:t>
          </a:r>
          <a:endParaRPr lang="es-MX" sz="3200" dirty="0">
            <a:solidFill>
              <a:schemeClr val="tx1"/>
            </a:solidFill>
          </a:endParaRPr>
        </a:p>
      </dgm:t>
    </dgm:pt>
    <dgm:pt modelId="{194EBC07-0D7D-4C49-88A5-4B6B1DB2F456}" type="parTrans" cxnId="{B7A8BA1D-CCC9-41A8-9F08-E33383BE8271}">
      <dgm:prSet/>
      <dgm:spPr/>
      <dgm:t>
        <a:bodyPr/>
        <a:lstStyle/>
        <a:p>
          <a:endParaRPr lang="es-MX"/>
        </a:p>
      </dgm:t>
    </dgm:pt>
    <dgm:pt modelId="{4CA1BC02-A0F7-452F-B112-1DF1E85D0A24}" type="sibTrans" cxnId="{B7A8BA1D-CCC9-41A8-9F08-E33383BE8271}">
      <dgm:prSet/>
      <dgm:spPr/>
      <dgm:t>
        <a:bodyPr/>
        <a:lstStyle/>
        <a:p>
          <a:endParaRPr lang="es-MX"/>
        </a:p>
      </dgm:t>
    </dgm:pt>
    <dgm:pt modelId="{C27FF543-EF2A-4550-B63B-620645943F91}">
      <dgm:prSet phldrT="[Texto]" custT="1"/>
      <dgm:spPr/>
      <dgm:t>
        <a:bodyPr/>
        <a:lstStyle/>
        <a:p>
          <a:r>
            <a:rPr lang="es-ES" sz="1800" i="0" dirty="0" smtClean="0">
              <a:solidFill>
                <a:schemeClr val="bg1"/>
              </a:solidFill>
              <a:latin typeface="Algerian" pitchFamily="82" charset="0"/>
            </a:rPr>
            <a:t>Balanza comercial</a:t>
          </a:r>
          <a:endParaRPr lang="es-MX" sz="1800" dirty="0">
            <a:solidFill>
              <a:schemeClr val="bg1"/>
            </a:solidFill>
          </a:endParaRPr>
        </a:p>
      </dgm:t>
    </dgm:pt>
    <dgm:pt modelId="{5C645535-7A4C-4842-8822-AD01D0EC99E2}" type="parTrans" cxnId="{33B14A64-E974-4B48-BFC4-1034DF4720E6}">
      <dgm:prSet/>
      <dgm:spPr/>
      <dgm:t>
        <a:bodyPr/>
        <a:lstStyle/>
        <a:p>
          <a:endParaRPr lang="es-MX"/>
        </a:p>
      </dgm:t>
    </dgm:pt>
    <dgm:pt modelId="{6318899B-30C3-4368-8A61-6FE5A68FC651}" type="sibTrans" cxnId="{33B14A64-E974-4B48-BFC4-1034DF4720E6}">
      <dgm:prSet/>
      <dgm:spPr/>
      <dgm:t>
        <a:bodyPr/>
        <a:lstStyle/>
        <a:p>
          <a:endParaRPr lang="es-MX"/>
        </a:p>
      </dgm:t>
    </dgm:pt>
    <dgm:pt modelId="{F910B3F7-E254-44E8-A3D5-C34F896AD1C2}">
      <dgm:prSet phldrT="[Texto]" custT="1"/>
      <dgm:spPr/>
      <dgm:t>
        <a:bodyPr/>
        <a:lstStyle/>
        <a:p>
          <a:r>
            <a:rPr lang="es-ES" sz="1800" dirty="0" smtClean="0">
              <a:solidFill>
                <a:schemeClr val="bg1"/>
              </a:solidFill>
              <a:latin typeface="Algerian" pitchFamily="82" charset="0"/>
            </a:rPr>
            <a:t>BALANZA DE SERVICIOS</a:t>
          </a:r>
          <a:endParaRPr lang="es-MX" sz="1800" dirty="0">
            <a:solidFill>
              <a:schemeClr val="bg1"/>
            </a:solidFill>
          </a:endParaRPr>
        </a:p>
      </dgm:t>
    </dgm:pt>
    <dgm:pt modelId="{171026F5-19B2-4948-93BD-C38460B841F9}" type="parTrans" cxnId="{952F24C3-CD9D-41BA-B391-F901677F5CBC}">
      <dgm:prSet/>
      <dgm:spPr/>
      <dgm:t>
        <a:bodyPr/>
        <a:lstStyle/>
        <a:p>
          <a:endParaRPr lang="es-MX"/>
        </a:p>
      </dgm:t>
    </dgm:pt>
    <dgm:pt modelId="{41973D10-74BE-4E5A-A428-A4EF0468B0FE}" type="sibTrans" cxnId="{952F24C3-CD9D-41BA-B391-F901677F5CBC}">
      <dgm:prSet/>
      <dgm:spPr/>
      <dgm:t>
        <a:bodyPr/>
        <a:lstStyle/>
        <a:p>
          <a:endParaRPr lang="es-MX"/>
        </a:p>
      </dgm:t>
    </dgm:pt>
    <dgm:pt modelId="{1C14F386-2591-4353-8CF5-B5A37D1AA3B4}">
      <dgm:prSet phldrT="[Texto]" custT="1"/>
      <dgm:spPr/>
      <dgm:t>
        <a:bodyPr/>
        <a:lstStyle/>
        <a:p>
          <a:r>
            <a:rPr lang="es-ES" sz="1800" dirty="0" smtClean="0">
              <a:solidFill>
                <a:schemeClr val="bg1"/>
              </a:solidFill>
              <a:latin typeface="Algerian" pitchFamily="82" charset="0"/>
            </a:rPr>
            <a:t>BALANZA DE RENTAS </a:t>
          </a:r>
          <a:endParaRPr lang="es-MX" sz="1800" dirty="0">
            <a:solidFill>
              <a:schemeClr val="bg1"/>
            </a:solidFill>
          </a:endParaRPr>
        </a:p>
      </dgm:t>
    </dgm:pt>
    <dgm:pt modelId="{492DBF7F-4F1C-48FF-A737-08814A7A8492}" type="parTrans" cxnId="{391FAD8F-4970-451B-AB58-15673506E657}">
      <dgm:prSet/>
      <dgm:spPr/>
      <dgm:t>
        <a:bodyPr/>
        <a:lstStyle/>
        <a:p>
          <a:endParaRPr lang="es-MX"/>
        </a:p>
      </dgm:t>
    </dgm:pt>
    <dgm:pt modelId="{E2F68BD9-5E9B-4115-AF6B-EEF38A2E9F22}" type="sibTrans" cxnId="{391FAD8F-4970-451B-AB58-15673506E657}">
      <dgm:prSet/>
      <dgm:spPr/>
      <dgm:t>
        <a:bodyPr/>
        <a:lstStyle/>
        <a:p>
          <a:endParaRPr lang="es-MX"/>
        </a:p>
      </dgm:t>
    </dgm:pt>
    <dgm:pt modelId="{F65E1D1C-C498-4182-9D6A-CEA9371503D0}">
      <dgm:prSet custT="1"/>
      <dgm:spPr/>
      <dgm:t>
        <a:bodyPr/>
        <a:lstStyle/>
        <a:p>
          <a:r>
            <a:rPr lang="es-ES" sz="1600" dirty="0" smtClean="0">
              <a:solidFill>
                <a:schemeClr val="bg1"/>
              </a:solidFill>
              <a:latin typeface="Algerian" pitchFamily="82" charset="0"/>
            </a:rPr>
            <a:t>BALANZA DE TRANSFERENCIAS DIRECTAS.</a:t>
          </a:r>
          <a:endParaRPr lang="es-MX" sz="1600" dirty="0">
            <a:solidFill>
              <a:schemeClr val="bg1"/>
            </a:solidFill>
            <a:latin typeface="Algerian" pitchFamily="82" charset="0"/>
          </a:endParaRPr>
        </a:p>
      </dgm:t>
    </dgm:pt>
    <dgm:pt modelId="{261B70BD-5BAB-4956-AEF4-E8E1A979831C}" type="parTrans" cxnId="{DF8F0DE0-094B-4C76-81BE-5B6617A18EE7}">
      <dgm:prSet/>
      <dgm:spPr/>
      <dgm:t>
        <a:bodyPr/>
        <a:lstStyle/>
        <a:p>
          <a:endParaRPr lang="es-MX"/>
        </a:p>
      </dgm:t>
    </dgm:pt>
    <dgm:pt modelId="{F38BB599-30F8-484D-8F33-7B0F89764A35}" type="sibTrans" cxnId="{DF8F0DE0-094B-4C76-81BE-5B6617A18EE7}">
      <dgm:prSet/>
      <dgm:spPr/>
      <dgm:t>
        <a:bodyPr/>
        <a:lstStyle/>
        <a:p>
          <a:endParaRPr lang="es-MX"/>
        </a:p>
      </dgm:t>
    </dgm:pt>
    <dgm:pt modelId="{84698AA6-AD8F-4347-87D0-BE8C98BCCCD1}">
      <dgm:prSet custT="1"/>
      <dgm:spPr/>
      <dgm:t>
        <a:bodyPr/>
        <a:lstStyle/>
        <a:p>
          <a:r>
            <a:rPr lang="es-ES" sz="2000" dirty="0" smtClean="0">
              <a:solidFill>
                <a:schemeClr val="bg1"/>
              </a:solidFill>
            </a:rPr>
            <a:t>Balanza de Rentas = Rentas Percibidas - Rentas Pagadas</a:t>
          </a:r>
          <a:endParaRPr lang="es-MX" sz="2000" dirty="0">
            <a:solidFill>
              <a:schemeClr val="bg1"/>
            </a:solidFill>
          </a:endParaRPr>
        </a:p>
      </dgm:t>
    </dgm:pt>
    <dgm:pt modelId="{18D92913-07DF-4513-978E-BB599927C0D1}" type="parTrans" cxnId="{3D2A2513-78F1-4A05-81C1-5CD12E67AAD4}">
      <dgm:prSet/>
      <dgm:spPr/>
      <dgm:t>
        <a:bodyPr/>
        <a:lstStyle/>
        <a:p>
          <a:endParaRPr lang="es-MX"/>
        </a:p>
      </dgm:t>
    </dgm:pt>
    <dgm:pt modelId="{2B2A22EF-BA26-4403-A389-061557150782}" type="sibTrans" cxnId="{3D2A2513-78F1-4A05-81C1-5CD12E67AAD4}">
      <dgm:prSet/>
      <dgm:spPr/>
      <dgm:t>
        <a:bodyPr/>
        <a:lstStyle/>
        <a:p>
          <a:endParaRPr lang="es-MX"/>
        </a:p>
      </dgm:t>
    </dgm:pt>
    <dgm:pt modelId="{F7377449-B4CD-4B4B-9129-7E74C7EE3B6B}">
      <dgm:prSet custT="1"/>
      <dgm:spPr/>
      <dgm:t>
        <a:bodyPr/>
        <a:lstStyle/>
        <a:p>
          <a:r>
            <a:rPr lang="es-ES" sz="1800" dirty="0" smtClean="0">
              <a:solidFill>
                <a:schemeClr val="bg1"/>
              </a:solidFill>
            </a:rPr>
            <a:t>Balanza de Servicios = Exportación de Servicios - Importación de Servicios</a:t>
          </a:r>
          <a:endParaRPr lang="es-MX" sz="1800" dirty="0">
            <a:solidFill>
              <a:schemeClr val="bg1"/>
            </a:solidFill>
          </a:endParaRPr>
        </a:p>
      </dgm:t>
    </dgm:pt>
    <dgm:pt modelId="{9BCF8862-B58C-4AA1-8EB3-528820A3A752}" type="parTrans" cxnId="{B3174512-45A7-49C0-819D-89AD2BB875F0}">
      <dgm:prSet/>
      <dgm:spPr/>
      <dgm:t>
        <a:bodyPr/>
        <a:lstStyle/>
        <a:p>
          <a:endParaRPr lang="es-MX"/>
        </a:p>
      </dgm:t>
    </dgm:pt>
    <dgm:pt modelId="{711E298D-168C-475C-B7C3-42722D85F424}" type="sibTrans" cxnId="{B3174512-45A7-49C0-819D-89AD2BB875F0}">
      <dgm:prSet/>
      <dgm:spPr/>
      <dgm:t>
        <a:bodyPr/>
        <a:lstStyle/>
        <a:p>
          <a:endParaRPr lang="es-MX"/>
        </a:p>
      </dgm:t>
    </dgm:pt>
    <dgm:pt modelId="{1BF06D2A-8D4C-43F0-BA43-6255401B7EAF}">
      <dgm:prSet custT="1"/>
      <dgm:spPr/>
      <dgm:t>
        <a:bodyPr/>
        <a:lstStyle/>
        <a:p>
          <a:r>
            <a:rPr lang="es-ES" sz="2000" dirty="0" smtClean="0">
              <a:solidFill>
                <a:schemeClr val="bg1"/>
              </a:solidFill>
            </a:rPr>
            <a:t>Balanza Comercial = Exportación de Bienes - Importación de Bienes</a:t>
          </a:r>
          <a:endParaRPr lang="es-MX" sz="2000" dirty="0">
            <a:solidFill>
              <a:schemeClr val="bg1"/>
            </a:solidFill>
          </a:endParaRPr>
        </a:p>
      </dgm:t>
    </dgm:pt>
    <dgm:pt modelId="{7875E7C1-D97D-4FE6-88C3-4FEA1653F567}" type="parTrans" cxnId="{3DBBB720-3BD3-4EDC-8BF8-D0CFD8D69740}">
      <dgm:prSet/>
      <dgm:spPr/>
      <dgm:t>
        <a:bodyPr/>
        <a:lstStyle/>
        <a:p>
          <a:endParaRPr lang="es-MX"/>
        </a:p>
      </dgm:t>
    </dgm:pt>
    <dgm:pt modelId="{65ECEF2A-DC98-4CD4-B396-42309AE6870C}" type="sibTrans" cxnId="{3DBBB720-3BD3-4EDC-8BF8-D0CFD8D69740}">
      <dgm:prSet/>
      <dgm:spPr/>
      <dgm:t>
        <a:bodyPr/>
        <a:lstStyle/>
        <a:p>
          <a:endParaRPr lang="es-MX"/>
        </a:p>
      </dgm:t>
    </dgm:pt>
    <dgm:pt modelId="{023A656D-F34E-472C-AC0E-E0F8C4C57650}">
      <dgm:prSet/>
      <dgm:spPr/>
      <dgm:t>
        <a:bodyPr/>
        <a:lstStyle/>
        <a:p>
          <a:r>
            <a:rPr lang="es-ES" dirty="0" smtClean="0">
              <a:solidFill>
                <a:schemeClr val="bg1"/>
              </a:solidFill>
            </a:rPr>
            <a:t>Balanza de Transferencias Corrientes = Transferencias Percibidas del exterior - Transferencias Pagadas</a:t>
          </a:r>
          <a:endParaRPr lang="es-MX" dirty="0">
            <a:solidFill>
              <a:schemeClr val="bg1"/>
            </a:solidFill>
          </a:endParaRPr>
        </a:p>
      </dgm:t>
    </dgm:pt>
    <dgm:pt modelId="{3859819B-DA1D-4EA5-943A-88F98EA6FE31}" type="parTrans" cxnId="{2C2DB2CC-2BA0-44C6-B9EA-63A7565D6614}">
      <dgm:prSet/>
      <dgm:spPr/>
      <dgm:t>
        <a:bodyPr/>
        <a:lstStyle/>
        <a:p>
          <a:endParaRPr lang="es-MX"/>
        </a:p>
      </dgm:t>
    </dgm:pt>
    <dgm:pt modelId="{CF26078C-B026-44B0-A503-8D5E18CFDA44}" type="sibTrans" cxnId="{2C2DB2CC-2BA0-44C6-B9EA-63A7565D6614}">
      <dgm:prSet/>
      <dgm:spPr/>
      <dgm:t>
        <a:bodyPr/>
        <a:lstStyle/>
        <a:p>
          <a:endParaRPr lang="es-MX"/>
        </a:p>
      </dgm:t>
    </dgm:pt>
    <dgm:pt modelId="{2EF39132-8F51-4DEE-B65F-38DC8508D297}" type="pres">
      <dgm:prSet presAssocID="{720FE861-83CA-4A2D-B959-7936A650D668}" presName="hierChild1" presStyleCnt="0">
        <dgm:presLayoutVars>
          <dgm:orgChart val="1"/>
          <dgm:chPref val="1"/>
          <dgm:dir/>
          <dgm:animOne val="branch"/>
          <dgm:animLvl val="lvl"/>
          <dgm:resizeHandles/>
        </dgm:presLayoutVars>
      </dgm:prSet>
      <dgm:spPr/>
      <dgm:t>
        <a:bodyPr/>
        <a:lstStyle/>
        <a:p>
          <a:endParaRPr lang="es-MX"/>
        </a:p>
      </dgm:t>
    </dgm:pt>
    <dgm:pt modelId="{342FD259-E192-45A9-9004-EA5853DA82E1}" type="pres">
      <dgm:prSet presAssocID="{51D66A86-3505-4D38-8834-4AA260677029}" presName="hierRoot1" presStyleCnt="0">
        <dgm:presLayoutVars>
          <dgm:hierBranch val="init"/>
        </dgm:presLayoutVars>
      </dgm:prSet>
      <dgm:spPr/>
    </dgm:pt>
    <dgm:pt modelId="{61D728B6-CE62-43C4-9000-031C898209E4}" type="pres">
      <dgm:prSet presAssocID="{51D66A86-3505-4D38-8834-4AA260677029}" presName="rootComposite1" presStyleCnt="0"/>
      <dgm:spPr/>
    </dgm:pt>
    <dgm:pt modelId="{E7A7FFF4-A705-4E03-9E0C-35B4512B852C}" type="pres">
      <dgm:prSet presAssocID="{51D66A86-3505-4D38-8834-4AA260677029}" presName="rootText1" presStyleLbl="node0" presStyleIdx="0" presStyleCnt="1" custScaleX="229149" custScaleY="147157" custLinFactNeighborX="12051" custLinFactNeighborY="-31496">
        <dgm:presLayoutVars>
          <dgm:chPref val="3"/>
        </dgm:presLayoutVars>
      </dgm:prSet>
      <dgm:spPr/>
      <dgm:t>
        <a:bodyPr/>
        <a:lstStyle/>
        <a:p>
          <a:endParaRPr lang="es-MX"/>
        </a:p>
      </dgm:t>
    </dgm:pt>
    <dgm:pt modelId="{049B5DA6-2F73-4F6C-9416-67C1D95AC5EC}" type="pres">
      <dgm:prSet presAssocID="{51D66A86-3505-4D38-8834-4AA260677029}" presName="rootConnector1" presStyleLbl="node1" presStyleIdx="0" presStyleCnt="0"/>
      <dgm:spPr/>
      <dgm:t>
        <a:bodyPr/>
        <a:lstStyle/>
        <a:p>
          <a:endParaRPr lang="es-MX"/>
        </a:p>
      </dgm:t>
    </dgm:pt>
    <dgm:pt modelId="{73D0704A-200C-45E2-82EE-42D741BE0AEF}" type="pres">
      <dgm:prSet presAssocID="{51D66A86-3505-4D38-8834-4AA260677029}" presName="hierChild2" presStyleCnt="0"/>
      <dgm:spPr/>
    </dgm:pt>
    <dgm:pt modelId="{7F14B7D6-3352-4EAC-AA24-98CF9E6E0E5E}" type="pres">
      <dgm:prSet presAssocID="{5C645535-7A4C-4842-8822-AD01D0EC99E2}" presName="Name37" presStyleLbl="parChTrans1D2" presStyleIdx="0" presStyleCnt="4"/>
      <dgm:spPr/>
      <dgm:t>
        <a:bodyPr/>
        <a:lstStyle/>
        <a:p>
          <a:endParaRPr lang="es-MX"/>
        </a:p>
      </dgm:t>
    </dgm:pt>
    <dgm:pt modelId="{AEC49F15-44F0-4FD3-9520-E1B07583A9B6}" type="pres">
      <dgm:prSet presAssocID="{C27FF543-EF2A-4550-B63B-620645943F91}" presName="hierRoot2" presStyleCnt="0">
        <dgm:presLayoutVars>
          <dgm:hierBranch val="init"/>
        </dgm:presLayoutVars>
      </dgm:prSet>
      <dgm:spPr/>
    </dgm:pt>
    <dgm:pt modelId="{66938418-C686-4002-8F0B-870EF9767737}" type="pres">
      <dgm:prSet presAssocID="{C27FF543-EF2A-4550-B63B-620645943F91}" presName="rootComposite" presStyleCnt="0"/>
      <dgm:spPr/>
    </dgm:pt>
    <dgm:pt modelId="{2BA29EE8-77CC-427C-AACC-DAB9D4F1D9B0}" type="pres">
      <dgm:prSet presAssocID="{C27FF543-EF2A-4550-B63B-620645943F91}" presName="rootText" presStyleLbl="node2" presStyleIdx="0" presStyleCnt="4">
        <dgm:presLayoutVars>
          <dgm:chPref val="3"/>
        </dgm:presLayoutVars>
      </dgm:prSet>
      <dgm:spPr/>
      <dgm:t>
        <a:bodyPr/>
        <a:lstStyle/>
        <a:p>
          <a:endParaRPr lang="es-MX"/>
        </a:p>
      </dgm:t>
    </dgm:pt>
    <dgm:pt modelId="{437B5069-5A43-4A91-A680-D45900A5A524}" type="pres">
      <dgm:prSet presAssocID="{C27FF543-EF2A-4550-B63B-620645943F91}" presName="rootConnector" presStyleLbl="node2" presStyleIdx="0" presStyleCnt="4"/>
      <dgm:spPr/>
      <dgm:t>
        <a:bodyPr/>
        <a:lstStyle/>
        <a:p>
          <a:endParaRPr lang="es-MX"/>
        </a:p>
      </dgm:t>
    </dgm:pt>
    <dgm:pt modelId="{33261116-7A19-44D7-A097-E2AAD0F43C43}" type="pres">
      <dgm:prSet presAssocID="{C27FF543-EF2A-4550-B63B-620645943F91}" presName="hierChild4" presStyleCnt="0"/>
      <dgm:spPr/>
    </dgm:pt>
    <dgm:pt modelId="{B524ED42-0606-4BD5-BD23-77ADF9DA88D8}" type="pres">
      <dgm:prSet presAssocID="{7875E7C1-D97D-4FE6-88C3-4FEA1653F567}" presName="Name37" presStyleLbl="parChTrans1D3" presStyleIdx="0" presStyleCnt="4"/>
      <dgm:spPr/>
      <dgm:t>
        <a:bodyPr/>
        <a:lstStyle/>
        <a:p>
          <a:endParaRPr lang="es-MX"/>
        </a:p>
      </dgm:t>
    </dgm:pt>
    <dgm:pt modelId="{5094DDF3-2F5A-4169-BD32-CE69B6AB7E6D}" type="pres">
      <dgm:prSet presAssocID="{1BF06D2A-8D4C-43F0-BA43-6255401B7EAF}" presName="hierRoot2" presStyleCnt="0">
        <dgm:presLayoutVars>
          <dgm:hierBranch val="init"/>
        </dgm:presLayoutVars>
      </dgm:prSet>
      <dgm:spPr/>
    </dgm:pt>
    <dgm:pt modelId="{ABE4C3AB-BA0F-4296-B50D-CA64F38CC125}" type="pres">
      <dgm:prSet presAssocID="{1BF06D2A-8D4C-43F0-BA43-6255401B7EAF}" presName="rootComposite" presStyleCnt="0"/>
      <dgm:spPr/>
    </dgm:pt>
    <dgm:pt modelId="{EB1FE3F1-4AF1-4A13-90F1-4B319DDC5A76}" type="pres">
      <dgm:prSet presAssocID="{1BF06D2A-8D4C-43F0-BA43-6255401B7EAF}" presName="rootText" presStyleLbl="node3" presStyleIdx="0" presStyleCnt="4" custScaleY="256318">
        <dgm:presLayoutVars>
          <dgm:chPref val="3"/>
        </dgm:presLayoutVars>
      </dgm:prSet>
      <dgm:spPr/>
      <dgm:t>
        <a:bodyPr/>
        <a:lstStyle/>
        <a:p>
          <a:endParaRPr lang="es-MX"/>
        </a:p>
      </dgm:t>
    </dgm:pt>
    <dgm:pt modelId="{E93FF3DB-E7BF-4FCB-A2D0-6DAB2CD848A5}" type="pres">
      <dgm:prSet presAssocID="{1BF06D2A-8D4C-43F0-BA43-6255401B7EAF}" presName="rootConnector" presStyleLbl="node3" presStyleIdx="0" presStyleCnt="4"/>
      <dgm:spPr/>
      <dgm:t>
        <a:bodyPr/>
        <a:lstStyle/>
        <a:p>
          <a:endParaRPr lang="es-MX"/>
        </a:p>
      </dgm:t>
    </dgm:pt>
    <dgm:pt modelId="{01B9A5AA-E396-413D-A926-C8B9862FCE63}" type="pres">
      <dgm:prSet presAssocID="{1BF06D2A-8D4C-43F0-BA43-6255401B7EAF}" presName="hierChild4" presStyleCnt="0"/>
      <dgm:spPr/>
    </dgm:pt>
    <dgm:pt modelId="{A6B1429D-1C59-4230-8CDC-58B75D293E8D}" type="pres">
      <dgm:prSet presAssocID="{1BF06D2A-8D4C-43F0-BA43-6255401B7EAF}" presName="hierChild5" presStyleCnt="0"/>
      <dgm:spPr/>
    </dgm:pt>
    <dgm:pt modelId="{3FFE5D44-37CE-4A02-B981-C5230B93FA7E}" type="pres">
      <dgm:prSet presAssocID="{C27FF543-EF2A-4550-B63B-620645943F91}" presName="hierChild5" presStyleCnt="0"/>
      <dgm:spPr/>
    </dgm:pt>
    <dgm:pt modelId="{FCD28859-D46B-4734-8A12-27ABD2A8EF05}" type="pres">
      <dgm:prSet presAssocID="{171026F5-19B2-4948-93BD-C38460B841F9}" presName="Name37" presStyleLbl="parChTrans1D2" presStyleIdx="1" presStyleCnt="4"/>
      <dgm:spPr/>
      <dgm:t>
        <a:bodyPr/>
        <a:lstStyle/>
        <a:p>
          <a:endParaRPr lang="es-MX"/>
        </a:p>
      </dgm:t>
    </dgm:pt>
    <dgm:pt modelId="{27612A7D-6BE8-4B86-8D5C-74DAF127F09B}" type="pres">
      <dgm:prSet presAssocID="{F910B3F7-E254-44E8-A3D5-C34F896AD1C2}" presName="hierRoot2" presStyleCnt="0">
        <dgm:presLayoutVars>
          <dgm:hierBranch val="init"/>
        </dgm:presLayoutVars>
      </dgm:prSet>
      <dgm:spPr/>
    </dgm:pt>
    <dgm:pt modelId="{FC238D29-796C-4FB0-8D1B-89F97D532749}" type="pres">
      <dgm:prSet presAssocID="{F910B3F7-E254-44E8-A3D5-C34F896AD1C2}" presName="rootComposite" presStyleCnt="0"/>
      <dgm:spPr/>
    </dgm:pt>
    <dgm:pt modelId="{AF4CDBCF-3F71-4C20-9811-03E36E26644B}" type="pres">
      <dgm:prSet presAssocID="{F910B3F7-E254-44E8-A3D5-C34F896AD1C2}" presName="rootText" presStyleLbl="node2" presStyleIdx="1" presStyleCnt="4">
        <dgm:presLayoutVars>
          <dgm:chPref val="3"/>
        </dgm:presLayoutVars>
      </dgm:prSet>
      <dgm:spPr/>
      <dgm:t>
        <a:bodyPr/>
        <a:lstStyle/>
        <a:p>
          <a:endParaRPr lang="es-MX"/>
        </a:p>
      </dgm:t>
    </dgm:pt>
    <dgm:pt modelId="{79B4D096-1217-4B93-9428-03CC122A82B1}" type="pres">
      <dgm:prSet presAssocID="{F910B3F7-E254-44E8-A3D5-C34F896AD1C2}" presName="rootConnector" presStyleLbl="node2" presStyleIdx="1" presStyleCnt="4"/>
      <dgm:spPr/>
      <dgm:t>
        <a:bodyPr/>
        <a:lstStyle/>
        <a:p>
          <a:endParaRPr lang="es-MX"/>
        </a:p>
      </dgm:t>
    </dgm:pt>
    <dgm:pt modelId="{1BE838CF-FD89-4604-AF3E-1B8001F95BDA}" type="pres">
      <dgm:prSet presAssocID="{F910B3F7-E254-44E8-A3D5-C34F896AD1C2}" presName="hierChild4" presStyleCnt="0"/>
      <dgm:spPr/>
    </dgm:pt>
    <dgm:pt modelId="{10694192-97CD-4B41-89CD-D35D128639B3}" type="pres">
      <dgm:prSet presAssocID="{9BCF8862-B58C-4AA1-8EB3-528820A3A752}" presName="Name37" presStyleLbl="parChTrans1D3" presStyleIdx="1" presStyleCnt="4"/>
      <dgm:spPr/>
      <dgm:t>
        <a:bodyPr/>
        <a:lstStyle/>
        <a:p>
          <a:endParaRPr lang="es-MX"/>
        </a:p>
      </dgm:t>
    </dgm:pt>
    <dgm:pt modelId="{0E46B8E1-2FC9-4A18-AE5D-51433993A345}" type="pres">
      <dgm:prSet presAssocID="{F7377449-B4CD-4B4B-9129-7E74C7EE3B6B}" presName="hierRoot2" presStyleCnt="0">
        <dgm:presLayoutVars>
          <dgm:hierBranch val="init"/>
        </dgm:presLayoutVars>
      </dgm:prSet>
      <dgm:spPr/>
    </dgm:pt>
    <dgm:pt modelId="{190266AA-C857-47CE-B502-B7ED7E68E8C6}" type="pres">
      <dgm:prSet presAssocID="{F7377449-B4CD-4B4B-9129-7E74C7EE3B6B}" presName="rootComposite" presStyleCnt="0"/>
      <dgm:spPr/>
    </dgm:pt>
    <dgm:pt modelId="{C67C5715-70F1-4147-B192-C260D1AB1D6D}" type="pres">
      <dgm:prSet presAssocID="{F7377449-B4CD-4B4B-9129-7E74C7EE3B6B}" presName="rootText" presStyleLbl="node3" presStyleIdx="1" presStyleCnt="4" custScaleY="256319">
        <dgm:presLayoutVars>
          <dgm:chPref val="3"/>
        </dgm:presLayoutVars>
      </dgm:prSet>
      <dgm:spPr/>
      <dgm:t>
        <a:bodyPr/>
        <a:lstStyle/>
        <a:p>
          <a:endParaRPr lang="es-MX"/>
        </a:p>
      </dgm:t>
    </dgm:pt>
    <dgm:pt modelId="{4C269076-B13C-4B1C-9B32-EF355FBFEB6B}" type="pres">
      <dgm:prSet presAssocID="{F7377449-B4CD-4B4B-9129-7E74C7EE3B6B}" presName="rootConnector" presStyleLbl="node3" presStyleIdx="1" presStyleCnt="4"/>
      <dgm:spPr/>
      <dgm:t>
        <a:bodyPr/>
        <a:lstStyle/>
        <a:p>
          <a:endParaRPr lang="es-MX"/>
        </a:p>
      </dgm:t>
    </dgm:pt>
    <dgm:pt modelId="{1886D4F6-4AB7-4603-8ECF-F2DFF83E589F}" type="pres">
      <dgm:prSet presAssocID="{F7377449-B4CD-4B4B-9129-7E74C7EE3B6B}" presName="hierChild4" presStyleCnt="0"/>
      <dgm:spPr/>
    </dgm:pt>
    <dgm:pt modelId="{DE80C35E-EA94-48EB-AC20-328C34738914}" type="pres">
      <dgm:prSet presAssocID="{F7377449-B4CD-4B4B-9129-7E74C7EE3B6B}" presName="hierChild5" presStyleCnt="0"/>
      <dgm:spPr/>
    </dgm:pt>
    <dgm:pt modelId="{23FC2FD2-F7A0-418F-AA05-CD01AAF4D5BB}" type="pres">
      <dgm:prSet presAssocID="{F910B3F7-E254-44E8-A3D5-C34F896AD1C2}" presName="hierChild5" presStyleCnt="0"/>
      <dgm:spPr/>
    </dgm:pt>
    <dgm:pt modelId="{0973EACF-46E3-4C05-8107-0BFF94F2EEFD}" type="pres">
      <dgm:prSet presAssocID="{492DBF7F-4F1C-48FF-A737-08814A7A8492}" presName="Name37" presStyleLbl="parChTrans1D2" presStyleIdx="2" presStyleCnt="4"/>
      <dgm:spPr/>
      <dgm:t>
        <a:bodyPr/>
        <a:lstStyle/>
        <a:p>
          <a:endParaRPr lang="es-MX"/>
        </a:p>
      </dgm:t>
    </dgm:pt>
    <dgm:pt modelId="{11D90EA5-268F-4DBC-99AD-A3238B53B779}" type="pres">
      <dgm:prSet presAssocID="{1C14F386-2591-4353-8CF5-B5A37D1AA3B4}" presName="hierRoot2" presStyleCnt="0">
        <dgm:presLayoutVars>
          <dgm:hierBranch val="init"/>
        </dgm:presLayoutVars>
      </dgm:prSet>
      <dgm:spPr/>
    </dgm:pt>
    <dgm:pt modelId="{3EA761B8-AEF3-4C8E-86A5-971D66A1C445}" type="pres">
      <dgm:prSet presAssocID="{1C14F386-2591-4353-8CF5-B5A37D1AA3B4}" presName="rootComposite" presStyleCnt="0"/>
      <dgm:spPr/>
    </dgm:pt>
    <dgm:pt modelId="{2B59B24E-39CB-4532-8801-3F0934D210F6}" type="pres">
      <dgm:prSet presAssocID="{1C14F386-2591-4353-8CF5-B5A37D1AA3B4}" presName="rootText" presStyleLbl="node2" presStyleIdx="2" presStyleCnt="4">
        <dgm:presLayoutVars>
          <dgm:chPref val="3"/>
        </dgm:presLayoutVars>
      </dgm:prSet>
      <dgm:spPr/>
      <dgm:t>
        <a:bodyPr/>
        <a:lstStyle/>
        <a:p>
          <a:endParaRPr lang="es-MX"/>
        </a:p>
      </dgm:t>
    </dgm:pt>
    <dgm:pt modelId="{D40D5103-E965-41BD-A80D-4F011BB6758D}" type="pres">
      <dgm:prSet presAssocID="{1C14F386-2591-4353-8CF5-B5A37D1AA3B4}" presName="rootConnector" presStyleLbl="node2" presStyleIdx="2" presStyleCnt="4"/>
      <dgm:spPr/>
      <dgm:t>
        <a:bodyPr/>
        <a:lstStyle/>
        <a:p>
          <a:endParaRPr lang="es-MX"/>
        </a:p>
      </dgm:t>
    </dgm:pt>
    <dgm:pt modelId="{EEA8AE9C-2681-4EC9-AEBD-00531FC199A5}" type="pres">
      <dgm:prSet presAssocID="{1C14F386-2591-4353-8CF5-B5A37D1AA3B4}" presName="hierChild4" presStyleCnt="0"/>
      <dgm:spPr/>
    </dgm:pt>
    <dgm:pt modelId="{FBB6F47A-7879-4819-A380-260A9AAE0A25}" type="pres">
      <dgm:prSet presAssocID="{18D92913-07DF-4513-978E-BB599927C0D1}" presName="Name37" presStyleLbl="parChTrans1D3" presStyleIdx="2" presStyleCnt="4"/>
      <dgm:spPr/>
      <dgm:t>
        <a:bodyPr/>
        <a:lstStyle/>
        <a:p>
          <a:endParaRPr lang="es-MX"/>
        </a:p>
      </dgm:t>
    </dgm:pt>
    <dgm:pt modelId="{3F445EBC-73D5-49FA-ACD3-6A65767B2444}" type="pres">
      <dgm:prSet presAssocID="{84698AA6-AD8F-4347-87D0-BE8C98BCCCD1}" presName="hierRoot2" presStyleCnt="0">
        <dgm:presLayoutVars>
          <dgm:hierBranch val="init"/>
        </dgm:presLayoutVars>
      </dgm:prSet>
      <dgm:spPr/>
    </dgm:pt>
    <dgm:pt modelId="{D4CB7479-C628-4A2D-A52E-527022D04447}" type="pres">
      <dgm:prSet presAssocID="{84698AA6-AD8F-4347-87D0-BE8C98BCCCD1}" presName="rootComposite" presStyleCnt="0"/>
      <dgm:spPr/>
    </dgm:pt>
    <dgm:pt modelId="{48926894-D7E1-4FC1-BAD7-2F773129A640}" type="pres">
      <dgm:prSet presAssocID="{84698AA6-AD8F-4347-87D0-BE8C98BCCCD1}" presName="rootText" presStyleLbl="node3" presStyleIdx="2" presStyleCnt="4" custScaleY="256319">
        <dgm:presLayoutVars>
          <dgm:chPref val="3"/>
        </dgm:presLayoutVars>
      </dgm:prSet>
      <dgm:spPr/>
      <dgm:t>
        <a:bodyPr/>
        <a:lstStyle/>
        <a:p>
          <a:endParaRPr lang="es-MX"/>
        </a:p>
      </dgm:t>
    </dgm:pt>
    <dgm:pt modelId="{D07B6AA7-3A8F-4FCE-BBC5-FD48B65D2838}" type="pres">
      <dgm:prSet presAssocID="{84698AA6-AD8F-4347-87D0-BE8C98BCCCD1}" presName="rootConnector" presStyleLbl="node3" presStyleIdx="2" presStyleCnt="4"/>
      <dgm:spPr/>
      <dgm:t>
        <a:bodyPr/>
        <a:lstStyle/>
        <a:p>
          <a:endParaRPr lang="es-MX"/>
        </a:p>
      </dgm:t>
    </dgm:pt>
    <dgm:pt modelId="{3D14B4F2-53C1-4269-891C-04E66A48CEBA}" type="pres">
      <dgm:prSet presAssocID="{84698AA6-AD8F-4347-87D0-BE8C98BCCCD1}" presName="hierChild4" presStyleCnt="0"/>
      <dgm:spPr/>
    </dgm:pt>
    <dgm:pt modelId="{45164283-1E8E-48BA-B7E2-08B4ABB2B073}" type="pres">
      <dgm:prSet presAssocID="{84698AA6-AD8F-4347-87D0-BE8C98BCCCD1}" presName="hierChild5" presStyleCnt="0"/>
      <dgm:spPr/>
    </dgm:pt>
    <dgm:pt modelId="{10A3CC88-AEBC-4793-92EE-6EEBCEC86C0A}" type="pres">
      <dgm:prSet presAssocID="{1C14F386-2591-4353-8CF5-B5A37D1AA3B4}" presName="hierChild5" presStyleCnt="0"/>
      <dgm:spPr/>
    </dgm:pt>
    <dgm:pt modelId="{1920B254-51C5-433F-A5DB-D5BBBE937D3B}" type="pres">
      <dgm:prSet presAssocID="{261B70BD-5BAB-4956-AEF4-E8E1A979831C}" presName="Name37" presStyleLbl="parChTrans1D2" presStyleIdx="3" presStyleCnt="4"/>
      <dgm:spPr/>
      <dgm:t>
        <a:bodyPr/>
        <a:lstStyle/>
        <a:p>
          <a:endParaRPr lang="es-MX"/>
        </a:p>
      </dgm:t>
    </dgm:pt>
    <dgm:pt modelId="{4122F3B2-FCC6-46BC-B5EE-A1A79D55AED8}" type="pres">
      <dgm:prSet presAssocID="{F65E1D1C-C498-4182-9D6A-CEA9371503D0}" presName="hierRoot2" presStyleCnt="0">
        <dgm:presLayoutVars>
          <dgm:hierBranch val="init"/>
        </dgm:presLayoutVars>
      </dgm:prSet>
      <dgm:spPr/>
    </dgm:pt>
    <dgm:pt modelId="{4C685E48-96BD-49F5-A453-30F42CCD9E18}" type="pres">
      <dgm:prSet presAssocID="{F65E1D1C-C498-4182-9D6A-CEA9371503D0}" presName="rootComposite" presStyleCnt="0"/>
      <dgm:spPr/>
    </dgm:pt>
    <dgm:pt modelId="{245E0070-A872-4041-9AC5-53ED7E76131D}" type="pres">
      <dgm:prSet presAssocID="{F65E1D1C-C498-4182-9D6A-CEA9371503D0}" presName="rootText" presStyleLbl="node2" presStyleIdx="3" presStyleCnt="4">
        <dgm:presLayoutVars>
          <dgm:chPref val="3"/>
        </dgm:presLayoutVars>
      </dgm:prSet>
      <dgm:spPr/>
      <dgm:t>
        <a:bodyPr/>
        <a:lstStyle/>
        <a:p>
          <a:endParaRPr lang="es-MX"/>
        </a:p>
      </dgm:t>
    </dgm:pt>
    <dgm:pt modelId="{C88AE22A-16CC-4D11-BDB6-9091AA85B1FF}" type="pres">
      <dgm:prSet presAssocID="{F65E1D1C-C498-4182-9D6A-CEA9371503D0}" presName="rootConnector" presStyleLbl="node2" presStyleIdx="3" presStyleCnt="4"/>
      <dgm:spPr/>
      <dgm:t>
        <a:bodyPr/>
        <a:lstStyle/>
        <a:p>
          <a:endParaRPr lang="es-MX"/>
        </a:p>
      </dgm:t>
    </dgm:pt>
    <dgm:pt modelId="{9182EE6B-5640-4D49-916C-53173C8440FB}" type="pres">
      <dgm:prSet presAssocID="{F65E1D1C-C498-4182-9D6A-CEA9371503D0}" presName="hierChild4" presStyleCnt="0"/>
      <dgm:spPr/>
    </dgm:pt>
    <dgm:pt modelId="{8572DF10-A62F-46F1-B75F-2E1FC6973EAB}" type="pres">
      <dgm:prSet presAssocID="{3859819B-DA1D-4EA5-943A-88F98EA6FE31}" presName="Name37" presStyleLbl="parChTrans1D3" presStyleIdx="3" presStyleCnt="4"/>
      <dgm:spPr/>
      <dgm:t>
        <a:bodyPr/>
        <a:lstStyle/>
        <a:p>
          <a:endParaRPr lang="es-MX"/>
        </a:p>
      </dgm:t>
    </dgm:pt>
    <dgm:pt modelId="{33DB16BD-CBAB-4ABD-94CA-B73EC3D15A52}" type="pres">
      <dgm:prSet presAssocID="{023A656D-F34E-472C-AC0E-E0F8C4C57650}" presName="hierRoot2" presStyleCnt="0">
        <dgm:presLayoutVars>
          <dgm:hierBranch val="init"/>
        </dgm:presLayoutVars>
      </dgm:prSet>
      <dgm:spPr/>
    </dgm:pt>
    <dgm:pt modelId="{6E33877B-8E56-4727-80A7-BB4090DCA442}" type="pres">
      <dgm:prSet presAssocID="{023A656D-F34E-472C-AC0E-E0F8C4C57650}" presName="rootComposite" presStyleCnt="0"/>
      <dgm:spPr/>
    </dgm:pt>
    <dgm:pt modelId="{09F50961-9A28-4EBB-8388-D619A476C880}" type="pres">
      <dgm:prSet presAssocID="{023A656D-F34E-472C-AC0E-E0F8C4C57650}" presName="rootText" presStyleLbl="node3" presStyleIdx="3" presStyleCnt="4" custScaleY="256319">
        <dgm:presLayoutVars>
          <dgm:chPref val="3"/>
        </dgm:presLayoutVars>
      </dgm:prSet>
      <dgm:spPr/>
      <dgm:t>
        <a:bodyPr/>
        <a:lstStyle/>
        <a:p>
          <a:endParaRPr lang="es-MX"/>
        </a:p>
      </dgm:t>
    </dgm:pt>
    <dgm:pt modelId="{9F668614-DE5C-4549-8218-EFAE60C51542}" type="pres">
      <dgm:prSet presAssocID="{023A656D-F34E-472C-AC0E-E0F8C4C57650}" presName="rootConnector" presStyleLbl="node3" presStyleIdx="3" presStyleCnt="4"/>
      <dgm:spPr/>
      <dgm:t>
        <a:bodyPr/>
        <a:lstStyle/>
        <a:p>
          <a:endParaRPr lang="es-MX"/>
        </a:p>
      </dgm:t>
    </dgm:pt>
    <dgm:pt modelId="{793E127C-BB7A-4AD7-9A19-6E90F8D021B3}" type="pres">
      <dgm:prSet presAssocID="{023A656D-F34E-472C-AC0E-E0F8C4C57650}" presName="hierChild4" presStyleCnt="0"/>
      <dgm:spPr/>
    </dgm:pt>
    <dgm:pt modelId="{05B2B1A0-AA01-4992-A61F-0DB4A413AD81}" type="pres">
      <dgm:prSet presAssocID="{023A656D-F34E-472C-AC0E-E0F8C4C57650}" presName="hierChild5" presStyleCnt="0"/>
      <dgm:spPr/>
    </dgm:pt>
    <dgm:pt modelId="{2D94519F-63ED-4945-A6A4-AB645CD6A842}" type="pres">
      <dgm:prSet presAssocID="{F65E1D1C-C498-4182-9D6A-CEA9371503D0}" presName="hierChild5" presStyleCnt="0"/>
      <dgm:spPr/>
    </dgm:pt>
    <dgm:pt modelId="{DF87A7EF-C25F-4633-81A0-986AD619BEA9}" type="pres">
      <dgm:prSet presAssocID="{51D66A86-3505-4D38-8834-4AA260677029}" presName="hierChild3" presStyleCnt="0"/>
      <dgm:spPr/>
    </dgm:pt>
  </dgm:ptLst>
  <dgm:cxnLst>
    <dgm:cxn modelId="{E1D176AC-9C4B-4C3C-B674-744E842AAC65}" type="presOf" srcId="{171026F5-19B2-4948-93BD-C38460B841F9}" destId="{FCD28859-D46B-4734-8A12-27ABD2A8EF05}" srcOrd="0" destOrd="0" presId="urn:microsoft.com/office/officeart/2005/8/layout/orgChart1"/>
    <dgm:cxn modelId="{19A4DECC-8ABE-4AAC-A721-BDA1B89A6F51}" type="presOf" srcId="{1C14F386-2591-4353-8CF5-B5A37D1AA3B4}" destId="{D40D5103-E965-41BD-A80D-4F011BB6758D}" srcOrd="1" destOrd="0" presId="urn:microsoft.com/office/officeart/2005/8/layout/orgChart1"/>
    <dgm:cxn modelId="{B3174512-45A7-49C0-819D-89AD2BB875F0}" srcId="{F910B3F7-E254-44E8-A3D5-C34F896AD1C2}" destId="{F7377449-B4CD-4B4B-9129-7E74C7EE3B6B}" srcOrd="0" destOrd="0" parTransId="{9BCF8862-B58C-4AA1-8EB3-528820A3A752}" sibTransId="{711E298D-168C-475C-B7C3-42722D85F424}"/>
    <dgm:cxn modelId="{952F24C3-CD9D-41BA-B391-F901677F5CBC}" srcId="{51D66A86-3505-4D38-8834-4AA260677029}" destId="{F910B3F7-E254-44E8-A3D5-C34F896AD1C2}" srcOrd="1" destOrd="0" parTransId="{171026F5-19B2-4948-93BD-C38460B841F9}" sibTransId="{41973D10-74BE-4E5A-A428-A4EF0468B0FE}"/>
    <dgm:cxn modelId="{3DBBB720-3BD3-4EDC-8BF8-D0CFD8D69740}" srcId="{C27FF543-EF2A-4550-B63B-620645943F91}" destId="{1BF06D2A-8D4C-43F0-BA43-6255401B7EAF}" srcOrd="0" destOrd="0" parTransId="{7875E7C1-D97D-4FE6-88C3-4FEA1653F567}" sibTransId="{65ECEF2A-DC98-4CD4-B396-42309AE6870C}"/>
    <dgm:cxn modelId="{2385A0F5-2448-4EE8-AB71-2D36D8403F3A}" type="presOf" srcId="{C27FF543-EF2A-4550-B63B-620645943F91}" destId="{2BA29EE8-77CC-427C-AACC-DAB9D4F1D9B0}" srcOrd="0" destOrd="0" presId="urn:microsoft.com/office/officeart/2005/8/layout/orgChart1"/>
    <dgm:cxn modelId="{2F5A982A-5901-46E4-B06B-57342B11BA3C}" type="presOf" srcId="{261B70BD-5BAB-4956-AEF4-E8E1A979831C}" destId="{1920B254-51C5-433F-A5DB-D5BBBE937D3B}" srcOrd="0" destOrd="0" presId="urn:microsoft.com/office/officeart/2005/8/layout/orgChart1"/>
    <dgm:cxn modelId="{B7A8BA1D-CCC9-41A8-9F08-E33383BE8271}" srcId="{720FE861-83CA-4A2D-B959-7936A650D668}" destId="{51D66A86-3505-4D38-8834-4AA260677029}" srcOrd="0" destOrd="0" parTransId="{194EBC07-0D7D-4C49-88A5-4B6B1DB2F456}" sibTransId="{4CA1BC02-A0F7-452F-B112-1DF1E85D0A24}"/>
    <dgm:cxn modelId="{3D2A2513-78F1-4A05-81C1-5CD12E67AAD4}" srcId="{1C14F386-2591-4353-8CF5-B5A37D1AA3B4}" destId="{84698AA6-AD8F-4347-87D0-BE8C98BCCCD1}" srcOrd="0" destOrd="0" parTransId="{18D92913-07DF-4513-978E-BB599927C0D1}" sibTransId="{2B2A22EF-BA26-4403-A389-061557150782}"/>
    <dgm:cxn modelId="{59EF67DD-610A-413E-B69E-4F4AB0A355C4}" type="presOf" srcId="{F7377449-B4CD-4B4B-9129-7E74C7EE3B6B}" destId="{C67C5715-70F1-4147-B192-C260D1AB1D6D}" srcOrd="0" destOrd="0" presId="urn:microsoft.com/office/officeart/2005/8/layout/orgChart1"/>
    <dgm:cxn modelId="{B0F822DA-465F-4C65-83DA-30258DD6C057}" type="presOf" srcId="{7875E7C1-D97D-4FE6-88C3-4FEA1653F567}" destId="{B524ED42-0606-4BD5-BD23-77ADF9DA88D8}" srcOrd="0" destOrd="0" presId="urn:microsoft.com/office/officeart/2005/8/layout/orgChart1"/>
    <dgm:cxn modelId="{5E8940D4-929F-4AA9-9F1C-DD69C06C436B}" type="presOf" srcId="{9BCF8862-B58C-4AA1-8EB3-528820A3A752}" destId="{10694192-97CD-4B41-89CD-D35D128639B3}" srcOrd="0" destOrd="0" presId="urn:microsoft.com/office/officeart/2005/8/layout/orgChart1"/>
    <dgm:cxn modelId="{222EECFE-2EAE-433D-8949-449CBF3358E3}" type="presOf" srcId="{51D66A86-3505-4D38-8834-4AA260677029}" destId="{E7A7FFF4-A705-4E03-9E0C-35B4512B852C}" srcOrd="0" destOrd="0" presId="urn:microsoft.com/office/officeart/2005/8/layout/orgChart1"/>
    <dgm:cxn modelId="{3269FB86-4A2C-4998-ABE5-F372CEAE9E02}" type="presOf" srcId="{F910B3F7-E254-44E8-A3D5-C34F896AD1C2}" destId="{AF4CDBCF-3F71-4C20-9811-03E36E26644B}" srcOrd="0" destOrd="0" presId="urn:microsoft.com/office/officeart/2005/8/layout/orgChart1"/>
    <dgm:cxn modelId="{C286D12F-4C30-4132-B24F-C8F21C05FC27}" type="presOf" srcId="{F65E1D1C-C498-4182-9D6A-CEA9371503D0}" destId="{245E0070-A872-4041-9AC5-53ED7E76131D}" srcOrd="0" destOrd="0" presId="urn:microsoft.com/office/officeart/2005/8/layout/orgChart1"/>
    <dgm:cxn modelId="{B5C47553-7DFD-4E89-B320-97C1AC5B547C}" type="presOf" srcId="{1BF06D2A-8D4C-43F0-BA43-6255401B7EAF}" destId="{EB1FE3F1-4AF1-4A13-90F1-4B319DDC5A76}" srcOrd="0" destOrd="0" presId="urn:microsoft.com/office/officeart/2005/8/layout/orgChart1"/>
    <dgm:cxn modelId="{DF8F0DE0-094B-4C76-81BE-5B6617A18EE7}" srcId="{51D66A86-3505-4D38-8834-4AA260677029}" destId="{F65E1D1C-C498-4182-9D6A-CEA9371503D0}" srcOrd="3" destOrd="0" parTransId="{261B70BD-5BAB-4956-AEF4-E8E1A979831C}" sibTransId="{F38BB599-30F8-484D-8F33-7B0F89764A35}"/>
    <dgm:cxn modelId="{F742F9D8-F40A-4FBE-BC6F-471BA448A49E}" type="presOf" srcId="{84698AA6-AD8F-4347-87D0-BE8C98BCCCD1}" destId="{48926894-D7E1-4FC1-BAD7-2F773129A640}" srcOrd="0" destOrd="0" presId="urn:microsoft.com/office/officeart/2005/8/layout/orgChart1"/>
    <dgm:cxn modelId="{6EF85CA7-533E-45D3-B8B3-A85EA27F8725}" type="presOf" srcId="{1BF06D2A-8D4C-43F0-BA43-6255401B7EAF}" destId="{E93FF3DB-E7BF-4FCB-A2D0-6DAB2CD848A5}" srcOrd="1" destOrd="0" presId="urn:microsoft.com/office/officeart/2005/8/layout/orgChart1"/>
    <dgm:cxn modelId="{43ACAD30-83F4-44DC-8C1D-1694BA35B430}" type="presOf" srcId="{1C14F386-2591-4353-8CF5-B5A37D1AA3B4}" destId="{2B59B24E-39CB-4532-8801-3F0934D210F6}" srcOrd="0" destOrd="0" presId="urn:microsoft.com/office/officeart/2005/8/layout/orgChart1"/>
    <dgm:cxn modelId="{1550F48C-E239-4F3A-A090-DA0E2B6BFBC0}" type="presOf" srcId="{5C645535-7A4C-4842-8822-AD01D0EC99E2}" destId="{7F14B7D6-3352-4EAC-AA24-98CF9E6E0E5E}" srcOrd="0" destOrd="0" presId="urn:microsoft.com/office/officeart/2005/8/layout/orgChart1"/>
    <dgm:cxn modelId="{E662F158-9F5B-4113-A42E-CFC4A31CB470}" type="presOf" srcId="{720FE861-83CA-4A2D-B959-7936A650D668}" destId="{2EF39132-8F51-4DEE-B65F-38DC8508D297}" srcOrd="0" destOrd="0" presId="urn:microsoft.com/office/officeart/2005/8/layout/orgChart1"/>
    <dgm:cxn modelId="{73F56689-03C4-40CA-BC70-AF2381C1F5A0}" type="presOf" srcId="{F910B3F7-E254-44E8-A3D5-C34F896AD1C2}" destId="{79B4D096-1217-4B93-9428-03CC122A82B1}" srcOrd="1" destOrd="0" presId="urn:microsoft.com/office/officeart/2005/8/layout/orgChart1"/>
    <dgm:cxn modelId="{CA389276-2517-4388-9626-5C426BC96DB5}" type="presOf" srcId="{3859819B-DA1D-4EA5-943A-88F98EA6FE31}" destId="{8572DF10-A62F-46F1-B75F-2E1FC6973EAB}" srcOrd="0" destOrd="0" presId="urn:microsoft.com/office/officeart/2005/8/layout/orgChart1"/>
    <dgm:cxn modelId="{32D4F6AA-E6A4-44BC-A06B-86618E3AD754}" type="presOf" srcId="{023A656D-F34E-472C-AC0E-E0F8C4C57650}" destId="{9F668614-DE5C-4549-8218-EFAE60C51542}" srcOrd="1" destOrd="0" presId="urn:microsoft.com/office/officeart/2005/8/layout/orgChart1"/>
    <dgm:cxn modelId="{2C2DB2CC-2BA0-44C6-B9EA-63A7565D6614}" srcId="{F65E1D1C-C498-4182-9D6A-CEA9371503D0}" destId="{023A656D-F34E-472C-AC0E-E0F8C4C57650}" srcOrd="0" destOrd="0" parTransId="{3859819B-DA1D-4EA5-943A-88F98EA6FE31}" sibTransId="{CF26078C-B026-44B0-A503-8D5E18CFDA44}"/>
    <dgm:cxn modelId="{391FAD8F-4970-451B-AB58-15673506E657}" srcId="{51D66A86-3505-4D38-8834-4AA260677029}" destId="{1C14F386-2591-4353-8CF5-B5A37D1AA3B4}" srcOrd="2" destOrd="0" parTransId="{492DBF7F-4F1C-48FF-A737-08814A7A8492}" sibTransId="{E2F68BD9-5E9B-4115-AF6B-EEF38A2E9F22}"/>
    <dgm:cxn modelId="{53BAE022-3428-4393-AC87-182117DCB385}" type="presOf" srcId="{492DBF7F-4F1C-48FF-A737-08814A7A8492}" destId="{0973EACF-46E3-4C05-8107-0BFF94F2EEFD}" srcOrd="0" destOrd="0" presId="urn:microsoft.com/office/officeart/2005/8/layout/orgChart1"/>
    <dgm:cxn modelId="{FE04BDED-1223-4B83-9C2C-A0DC45A33E22}" type="presOf" srcId="{51D66A86-3505-4D38-8834-4AA260677029}" destId="{049B5DA6-2F73-4F6C-9416-67C1D95AC5EC}" srcOrd="1" destOrd="0" presId="urn:microsoft.com/office/officeart/2005/8/layout/orgChart1"/>
    <dgm:cxn modelId="{D089E9F0-E35D-49DB-8E2F-B4F50F2CECD0}" type="presOf" srcId="{F7377449-B4CD-4B4B-9129-7E74C7EE3B6B}" destId="{4C269076-B13C-4B1C-9B32-EF355FBFEB6B}" srcOrd="1" destOrd="0" presId="urn:microsoft.com/office/officeart/2005/8/layout/orgChart1"/>
    <dgm:cxn modelId="{951B4316-4D15-428E-AE75-B708603DC874}" type="presOf" srcId="{023A656D-F34E-472C-AC0E-E0F8C4C57650}" destId="{09F50961-9A28-4EBB-8388-D619A476C880}" srcOrd="0" destOrd="0" presId="urn:microsoft.com/office/officeart/2005/8/layout/orgChart1"/>
    <dgm:cxn modelId="{2ACC4745-3A92-400F-88A0-4FB0E95FC833}" type="presOf" srcId="{C27FF543-EF2A-4550-B63B-620645943F91}" destId="{437B5069-5A43-4A91-A680-D45900A5A524}" srcOrd="1" destOrd="0" presId="urn:microsoft.com/office/officeart/2005/8/layout/orgChart1"/>
    <dgm:cxn modelId="{CF079E95-D9C4-4334-A171-61CBF7FC9932}" type="presOf" srcId="{F65E1D1C-C498-4182-9D6A-CEA9371503D0}" destId="{C88AE22A-16CC-4D11-BDB6-9091AA85B1FF}" srcOrd="1" destOrd="0" presId="urn:microsoft.com/office/officeart/2005/8/layout/orgChart1"/>
    <dgm:cxn modelId="{74FF3D28-EE31-418C-8C53-3287A0F02803}" type="presOf" srcId="{84698AA6-AD8F-4347-87D0-BE8C98BCCCD1}" destId="{D07B6AA7-3A8F-4FCE-BBC5-FD48B65D2838}" srcOrd="1" destOrd="0" presId="urn:microsoft.com/office/officeart/2005/8/layout/orgChart1"/>
    <dgm:cxn modelId="{46B87986-D6C0-413A-85D5-0B1F8D377774}" type="presOf" srcId="{18D92913-07DF-4513-978E-BB599927C0D1}" destId="{FBB6F47A-7879-4819-A380-260A9AAE0A25}" srcOrd="0" destOrd="0" presId="urn:microsoft.com/office/officeart/2005/8/layout/orgChart1"/>
    <dgm:cxn modelId="{33B14A64-E974-4B48-BFC4-1034DF4720E6}" srcId="{51D66A86-3505-4D38-8834-4AA260677029}" destId="{C27FF543-EF2A-4550-B63B-620645943F91}" srcOrd="0" destOrd="0" parTransId="{5C645535-7A4C-4842-8822-AD01D0EC99E2}" sibTransId="{6318899B-30C3-4368-8A61-6FE5A68FC651}"/>
    <dgm:cxn modelId="{B97278DF-3028-403C-B655-FB99FC6BBC99}" type="presParOf" srcId="{2EF39132-8F51-4DEE-B65F-38DC8508D297}" destId="{342FD259-E192-45A9-9004-EA5853DA82E1}" srcOrd="0" destOrd="0" presId="urn:microsoft.com/office/officeart/2005/8/layout/orgChart1"/>
    <dgm:cxn modelId="{7680A457-2D58-4BBC-83FD-88D66C06A2CC}" type="presParOf" srcId="{342FD259-E192-45A9-9004-EA5853DA82E1}" destId="{61D728B6-CE62-43C4-9000-031C898209E4}" srcOrd="0" destOrd="0" presId="urn:microsoft.com/office/officeart/2005/8/layout/orgChart1"/>
    <dgm:cxn modelId="{498D8ABC-9057-4B61-ABF6-44F0E3AF5166}" type="presParOf" srcId="{61D728B6-CE62-43C4-9000-031C898209E4}" destId="{E7A7FFF4-A705-4E03-9E0C-35B4512B852C}" srcOrd="0" destOrd="0" presId="urn:microsoft.com/office/officeart/2005/8/layout/orgChart1"/>
    <dgm:cxn modelId="{EE551A23-8CEF-4EA1-B72E-B8013ACD8D88}" type="presParOf" srcId="{61D728B6-CE62-43C4-9000-031C898209E4}" destId="{049B5DA6-2F73-4F6C-9416-67C1D95AC5EC}" srcOrd="1" destOrd="0" presId="urn:microsoft.com/office/officeart/2005/8/layout/orgChart1"/>
    <dgm:cxn modelId="{E72F0E69-47CD-4181-8A70-DE2A69B764B3}" type="presParOf" srcId="{342FD259-E192-45A9-9004-EA5853DA82E1}" destId="{73D0704A-200C-45E2-82EE-42D741BE0AEF}" srcOrd="1" destOrd="0" presId="urn:microsoft.com/office/officeart/2005/8/layout/orgChart1"/>
    <dgm:cxn modelId="{7D88E132-A232-461B-A39B-CA987BA66A41}" type="presParOf" srcId="{73D0704A-200C-45E2-82EE-42D741BE0AEF}" destId="{7F14B7D6-3352-4EAC-AA24-98CF9E6E0E5E}" srcOrd="0" destOrd="0" presId="urn:microsoft.com/office/officeart/2005/8/layout/orgChart1"/>
    <dgm:cxn modelId="{DFC5B3DE-E5F4-416A-8F18-296A38B6DAA2}" type="presParOf" srcId="{73D0704A-200C-45E2-82EE-42D741BE0AEF}" destId="{AEC49F15-44F0-4FD3-9520-E1B07583A9B6}" srcOrd="1" destOrd="0" presId="urn:microsoft.com/office/officeart/2005/8/layout/orgChart1"/>
    <dgm:cxn modelId="{629927E8-49C8-499F-B4B1-7DD3031632CC}" type="presParOf" srcId="{AEC49F15-44F0-4FD3-9520-E1B07583A9B6}" destId="{66938418-C686-4002-8F0B-870EF9767737}" srcOrd="0" destOrd="0" presId="urn:microsoft.com/office/officeart/2005/8/layout/orgChart1"/>
    <dgm:cxn modelId="{950107DF-FAAE-4671-B576-83D16A0F1E91}" type="presParOf" srcId="{66938418-C686-4002-8F0B-870EF9767737}" destId="{2BA29EE8-77CC-427C-AACC-DAB9D4F1D9B0}" srcOrd="0" destOrd="0" presId="urn:microsoft.com/office/officeart/2005/8/layout/orgChart1"/>
    <dgm:cxn modelId="{24C8D75D-151A-41B6-BB89-C13F5ACD9B86}" type="presParOf" srcId="{66938418-C686-4002-8F0B-870EF9767737}" destId="{437B5069-5A43-4A91-A680-D45900A5A524}" srcOrd="1" destOrd="0" presId="urn:microsoft.com/office/officeart/2005/8/layout/orgChart1"/>
    <dgm:cxn modelId="{B1DC8D37-85F7-43DE-BEB9-9CD7FFC11FDE}" type="presParOf" srcId="{AEC49F15-44F0-4FD3-9520-E1B07583A9B6}" destId="{33261116-7A19-44D7-A097-E2AAD0F43C43}" srcOrd="1" destOrd="0" presId="urn:microsoft.com/office/officeart/2005/8/layout/orgChart1"/>
    <dgm:cxn modelId="{9638B5D4-F706-456B-BCC5-36E24F5F808A}" type="presParOf" srcId="{33261116-7A19-44D7-A097-E2AAD0F43C43}" destId="{B524ED42-0606-4BD5-BD23-77ADF9DA88D8}" srcOrd="0" destOrd="0" presId="urn:microsoft.com/office/officeart/2005/8/layout/orgChart1"/>
    <dgm:cxn modelId="{6D4A3D8C-A269-426B-9C62-0F2FC662D450}" type="presParOf" srcId="{33261116-7A19-44D7-A097-E2AAD0F43C43}" destId="{5094DDF3-2F5A-4169-BD32-CE69B6AB7E6D}" srcOrd="1" destOrd="0" presId="urn:microsoft.com/office/officeart/2005/8/layout/orgChart1"/>
    <dgm:cxn modelId="{AB8135F7-75FA-44CF-A8F3-31520A8B43F2}" type="presParOf" srcId="{5094DDF3-2F5A-4169-BD32-CE69B6AB7E6D}" destId="{ABE4C3AB-BA0F-4296-B50D-CA64F38CC125}" srcOrd="0" destOrd="0" presId="urn:microsoft.com/office/officeart/2005/8/layout/orgChart1"/>
    <dgm:cxn modelId="{2ED93B6F-9F0B-40AA-B352-2F3178C4ABB2}" type="presParOf" srcId="{ABE4C3AB-BA0F-4296-B50D-CA64F38CC125}" destId="{EB1FE3F1-4AF1-4A13-90F1-4B319DDC5A76}" srcOrd="0" destOrd="0" presId="urn:microsoft.com/office/officeart/2005/8/layout/orgChart1"/>
    <dgm:cxn modelId="{2C843EC2-896C-4A48-8A17-6883AD6F7EFB}" type="presParOf" srcId="{ABE4C3AB-BA0F-4296-B50D-CA64F38CC125}" destId="{E93FF3DB-E7BF-4FCB-A2D0-6DAB2CD848A5}" srcOrd="1" destOrd="0" presId="urn:microsoft.com/office/officeart/2005/8/layout/orgChart1"/>
    <dgm:cxn modelId="{91B919F0-F998-4696-9EBF-634CFCC439DA}" type="presParOf" srcId="{5094DDF3-2F5A-4169-BD32-CE69B6AB7E6D}" destId="{01B9A5AA-E396-413D-A926-C8B9862FCE63}" srcOrd="1" destOrd="0" presId="urn:microsoft.com/office/officeart/2005/8/layout/orgChart1"/>
    <dgm:cxn modelId="{FE4D094A-1A3E-45F9-8FDE-5AF55E9116AB}" type="presParOf" srcId="{5094DDF3-2F5A-4169-BD32-CE69B6AB7E6D}" destId="{A6B1429D-1C59-4230-8CDC-58B75D293E8D}" srcOrd="2" destOrd="0" presId="urn:microsoft.com/office/officeart/2005/8/layout/orgChart1"/>
    <dgm:cxn modelId="{1D9EECFC-2B4A-4AF7-A67D-A04DD1073F01}" type="presParOf" srcId="{AEC49F15-44F0-4FD3-9520-E1B07583A9B6}" destId="{3FFE5D44-37CE-4A02-B981-C5230B93FA7E}" srcOrd="2" destOrd="0" presId="urn:microsoft.com/office/officeart/2005/8/layout/orgChart1"/>
    <dgm:cxn modelId="{5DDAAE09-34BF-48AE-A847-8280A6AB4467}" type="presParOf" srcId="{73D0704A-200C-45E2-82EE-42D741BE0AEF}" destId="{FCD28859-D46B-4734-8A12-27ABD2A8EF05}" srcOrd="2" destOrd="0" presId="urn:microsoft.com/office/officeart/2005/8/layout/orgChart1"/>
    <dgm:cxn modelId="{A385337A-C457-4835-A8AA-6825C37AB79A}" type="presParOf" srcId="{73D0704A-200C-45E2-82EE-42D741BE0AEF}" destId="{27612A7D-6BE8-4B86-8D5C-74DAF127F09B}" srcOrd="3" destOrd="0" presId="urn:microsoft.com/office/officeart/2005/8/layout/orgChart1"/>
    <dgm:cxn modelId="{A179B919-BAD0-484A-86D7-0A418F22CE59}" type="presParOf" srcId="{27612A7D-6BE8-4B86-8D5C-74DAF127F09B}" destId="{FC238D29-796C-4FB0-8D1B-89F97D532749}" srcOrd="0" destOrd="0" presId="urn:microsoft.com/office/officeart/2005/8/layout/orgChart1"/>
    <dgm:cxn modelId="{45818FA0-19C9-4549-8D41-A1582EEBD8C9}" type="presParOf" srcId="{FC238D29-796C-4FB0-8D1B-89F97D532749}" destId="{AF4CDBCF-3F71-4C20-9811-03E36E26644B}" srcOrd="0" destOrd="0" presId="urn:microsoft.com/office/officeart/2005/8/layout/orgChart1"/>
    <dgm:cxn modelId="{BA0CDE11-9362-4BB6-8526-83766C98B72D}" type="presParOf" srcId="{FC238D29-796C-4FB0-8D1B-89F97D532749}" destId="{79B4D096-1217-4B93-9428-03CC122A82B1}" srcOrd="1" destOrd="0" presId="urn:microsoft.com/office/officeart/2005/8/layout/orgChart1"/>
    <dgm:cxn modelId="{024080C1-31CD-494B-B2D8-7AB7E79F1E09}" type="presParOf" srcId="{27612A7D-6BE8-4B86-8D5C-74DAF127F09B}" destId="{1BE838CF-FD89-4604-AF3E-1B8001F95BDA}" srcOrd="1" destOrd="0" presId="urn:microsoft.com/office/officeart/2005/8/layout/orgChart1"/>
    <dgm:cxn modelId="{563BCB97-00FB-45A3-9079-2025C41038AE}" type="presParOf" srcId="{1BE838CF-FD89-4604-AF3E-1B8001F95BDA}" destId="{10694192-97CD-4B41-89CD-D35D128639B3}" srcOrd="0" destOrd="0" presId="urn:microsoft.com/office/officeart/2005/8/layout/orgChart1"/>
    <dgm:cxn modelId="{0E026D65-231A-4B6B-ABAD-3525231D4EBD}" type="presParOf" srcId="{1BE838CF-FD89-4604-AF3E-1B8001F95BDA}" destId="{0E46B8E1-2FC9-4A18-AE5D-51433993A345}" srcOrd="1" destOrd="0" presId="urn:microsoft.com/office/officeart/2005/8/layout/orgChart1"/>
    <dgm:cxn modelId="{0ED93711-7D69-44C4-803B-663AFB4A73BF}" type="presParOf" srcId="{0E46B8E1-2FC9-4A18-AE5D-51433993A345}" destId="{190266AA-C857-47CE-B502-B7ED7E68E8C6}" srcOrd="0" destOrd="0" presId="urn:microsoft.com/office/officeart/2005/8/layout/orgChart1"/>
    <dgm:cxn modelId="{D156C775-43DE-4469-81A8-0522A00936AB}" type="presParOf" srcId="{190266AA-C857-47CE-B502-B7ED7E68E8C6}" destId="{C67C5715-70F1-4147-B192-C260D1AB1D6D}" srcOrd="0" destOrd="0" presId="urn:microsoft.com/office/officeart/2005/8/layout/orgChart1"/>
    <dgm:cxn modelId="{B13105E6-D1B7-40EE-9B63-D22A102C1403}" type="presParOf" srcId="{190266AA-C857-47CE-B502-B7ED7E68E8C6}" destId="{4C269076-B13C-4B1C-9B32-EF355FBFEB6B}" srcOrd="1" destOrd="0" presId="urn:microsoft.com/office/officeart/2005/8/layout/orgChart1"/>
    <dgm:cxn modelId="{826C3A5B-9FC5-46F3-98BF-0DE2AB45592C}" type="presParOf" srcId="{0E46B8E1-2FC9-4A18-AE5D-51433993A345}" destId="{1886D4F6-4AB7-4603-8ECF-F2DFF83E589F}" srcOrd="1" destOrd="0" presId="urn:microsoft.com/office/officeart/2005/8/layout/orgChart1"/>
    <dgm:cxn modelId="{867A6580-157B-408C-B763-FF2B515CBE69}" type="presParOf" srcId="{0E46B8E1-2FC9-4A18-AE5D-51433993A345}" destId="{DE80C35E-EA94-48EB-AC20-328C34738914}" srcOrd="2" destOrd="0" presId="urn:microsoft.com/office/officeart/2005/8/layout/orgChart1"/>
    <dgm:cxn modelId="{53414AFD-C7EC-471B-A408-DF074E399444}" type="presParOf" srcId="{27612A7D-6BE8-4B86-8D5C-74DAF127F09B}" destId="{23FC2FD2-F7A0-418F-AA05-CD01AAF4D5BB}" srcOrd="2" destOrd="0" presId="urn:microsoft.com/office/officeart/2005/8/layout/orgChart1"/>
    <dgm:cxn modelId="{368D2690-EEA5-4D63-B4F0-D53C7EF0DFC8}" type="presParOf" srcId="{73D0704A-200C-45E2-82EE-42D741BE0AEF}" destId="{0973EACF-46E3-4C05-8107-0BFF94F2EEFD}" srcOrd="4" destOrd="0" presId="urn:microsoft.com/office/officeart/2005/8/layout/orgChart1"/>
    <dgm:cxn modelId="{A4311F6F-392F-405A-8D30-047A1A6C4426}" type="presParOf" srcId="{73D0704A-200C-45E2-82EE-42D741BE0AEF}" destId="{11D90EA5-268F-4DBC-99AD-A3238B53B779}" srcOrd="5" destOrd="0" presId="urn:microsoft.com/office/officeart/2005/8/layout/orgChart1"/>
    <dgm:cxn modelId="{7C76902B-16DC-4EFA-B7BF-6517C74DC0F1}" type="presParOf" srcId="{11D90EA5-268F-4DBC-99AD-A3238B53B779}" destId="{3EA761B8-AEF3-4C8E-86A5-971D66A1C445}" srcOrd="0" destOrd="0" presId="urn:microsoft.com/office/officeart/2005/8/layout/orgChart1"/>
    <dgm:cxn modelId="{F666FA2A-9C43-4706-847D-8137815BFB5B}" type="presParOf" srcId="{3EA761B8-AEF3-4C8E-86A5-971D66A1C445}" destId="{2B59B24E-39CB-4532-8801-3F0934D210F6}" srcOrd="0" destOrd="0" presId="urn:microsoft.com/office/officeart/2005/8/layout/orgChart1"/>
    <dgm:cxn modelId="{23565A2B-8AC7-4FB0-84B5-51BA9F5B85BE}" type="presParOf" srcId="{3EA761B8-AEF3-4C8E-86A5-971D66A1C445}" destId="{D40D5103-E965-41BD-A80D-4F011BB6758D}" srcOrd="1" destOrd="0" presId="urn:microsoft.com/office/officeart/2005/8/layout/orgChart1"/>
    <dgm:cxn modelId="{EDCDDEE8-E764-4F56-9CE8-F0772D65511B}" type="presParOf" srcId="{11D90EA5-268F-4DBC-99AD-A3238B53B779}" destId="{EEA8AE9C-2681-4EC9-AEBD-00531FC199A5}" srcOrd="1" destOrd="0" presId="urn:microsoft.com/office/officeart/2005/8/layout/orgChart1"/>
    <dgm:cxn modelId="{4A44CEF3-C71A-453C-BA9E-561F7B411950}" type="presParOf" srcId="{EEA8AE9C-2681-4EC9-AEBD-00531FC199A5}" destId="{FBB6F47A-7879-4819-A380-260A9AAE0A25}" srcOrd="0" destOrd="0" presId="urn:microsoft.com/office/officeart/2005/8/layout/orgChart1"/>
    <dgm:cxn modelId="{4D061C5F-EAC6-4FF0-B276-87CD458C1009}" type="presParOf" srcId="{EEA8AE9C-2681-4EC9-AEBD-00531FC199A5}" destId="{3F445EBC-73D5-49FA-ACD3-6A65767B2444}" srcOrd="1" destOrd="0" presId="urn:microsoft.com/office/officeart/2005/8/layout/orgChart1"/>
    <dgm:cxn modelId="{67901CF1-37C9-434D-97B9-FCB32CA3F84A}" type="presParOf" srcId="{3F445EBC-73D5-49FA-ACD3-6A65767B2444}" destId="{D4CB7479-C628-4A2D-A52E-527022D04447}" srcOrd="0" destOrd="0" presId="urn:microsoft.com/office/officeart/2005/8/layout/orgChart1"/>
    <dgm:cxn modelId="{2968844E-41BB-4A1E-882E-4B302DBD898C}" type="presParOf" srcId="{D4CB7479-C628-4A2D-A52E-527022D04447}" destId="{48926894-D7E1-4FC1-BAD7-2F773129A640}" srcOrd="0" destOrd="0" presId="urn:microsoft.com/office/officeart/2005/8/layout/orgChart1"/>
    <dgm:cxn modelId="{231E9F1D-9CEB-4908-AC8C-585646739B97}" type="presParOf" srcId="{D4CB7479-C628-4A2D-A52E-527022D04447}" destId="{D07B6AA7-3A8F-4FCE-BBC5-FD48B65D2838}" srcOrd="1" destOrd="0" presId="urn:microsoft.com/office/officeart/2005/8/layout/orgChart1"/>
    <dgm:cxn modelId="{426202FA-18A7-451C-B55C-96690A7BE8B1}" type="presParOf" srcId="{3F445EBC-73D5-49FA-ACD3-6A65767B2444}" destId="{3D14B4F2-53C1-4269-891C-04E66A48CEBA}" srcOrd="1" destOrd="0" presId="urn:microsoft.com/office/officeart/2005/8/layout/orgChart1"/>
    <dgm:cxn modelId="{1B758D21-99A9-4100-808D-1F3FBB3806C8}" type="presParOf" srcId="{3F445EBC-73D5-49FA-ACD3-6A65767B2444}" destId="{45164283-1E8E-48BA-B7E2-08B4ABB2B073}" srcOrd="2" destOrd="0" presId="urn:microsoft.com/office/officeart/2005/8/layout/orgChart1"/>
    <dgm:cxn modelId="{B5022D9C-FED7-471D-822D-B156ACF0D9F6}" type="presParOf" srcId="{11D90EA5-268F-4DBC-99AD-A3238B53B779}" destId="{10A3CC88-AEBC-4793-92EE-6EEBCEC86C0A}" srcOrd="2" destOrd="0" presId="urn:microsoft.com/office/officeart/2005/8/layout/orgChart1"/>
    <dgm:cxn modelId="{7AC207A4-BD94-4D05-83A7-AB9BEA9D6AD9}" type="presParOf" srcId="{73D0704A-200C-45E2-82EE-42D741BE0AEF}" destId="{1920B254-51C5-433F-A5DB-D5BBBE937D3B}" srcOrd="6" destOrd="0" presId="urn:microsoft.com/office/officeart/2005/8/layout/orgChart1"/>
    <dgm:cxn modelId="{6598B6E6-FF6C-44D5-AB04-AAD5E00C5C7C}" type="presParOf" srcId="{73D0704A-200C-45E2-82EE-42D741BE0AEF}" destId="{4122F3B2-FCC6-46BC-B5EE-A1A79D55AED8}" srcOrd="7" destOrd="0" presId="urn:microsoft.com/office/officeart/2005/8/layout/orgChart1"/>
    <dgm:cxn modelId="{B8EBD5F6-FEC8-4205-B2B8-87B450604055}" type="presParOf" srcId="{4122F3B2-FCC6-46BC-B5EE-A1A79D55AED8}" destId="{4C685E48-96BD-49F5-A453-30F42CCD9E18}" srcOrd="0" destOrd="0" presId="urn:microsoft.com/office/officeart/2005/8/layout/orgChart1"/>
    <dgm:cxn modelId="{DF612D2A-D760-49A2-A736-4535328C5E0E}" type="presParOf" srcId="{4C685E48-96BD-49F5-A453-30F42CCD9E18}" destId="{245E0070-A872-4041-9AC5-53ED7E76131D}" srcOrd="0" destOrd="0" presId="urn:microsoft.com/office/officeart/2005/8/layout/orgChart1"/>
    <dgm:cxn modelId="{E4BFD699-3893-4746-84C1-5A625CF8122B}" type="presParOf" srcId="{4C685E48-96BD-49F5-A453-30F42CCD9E18}" destId="{C88AE22A-16CC-4D11-BDB6-9091AA85B1FF}" srcOrd="1" destOrd="0" presId="urn:microsoft.com/office/officeart/2005/8/layout/orgChart1"/>
    <dgm:cxn modelId="{BC9AD900-AB09-4405-A02F-AA4D6AF4458C}" type="presParOf" srcId="{4122F3B2-FCC6-46BC-B5EE-A1A79D55AED8}" destId="{9182EE6B-5640-4D49-916C-53173C8440FB}" srcOrd="1" destOrd="0" presId="urn:microsoft.com/office/officeart/2005/8/layout/orgChart1"/>
    <dgm:cxn modelId="{7BEF15D4-809E-4778-9635-BDCE270631D0}" type="presParOf" srcId="{9182EE6B-5640-4D49-916C-53173C8440FB}" destId="{8572DF10-A62F-46F1-B75F-2E1FC6973EAB}" srcOrd="0" destOrd="0" presId="urn:microsoft.com/office/officeart/2005/8/layout/orgChart1"/>
    <dgm:cxn modelId="{12BBF2A1-8982-4655-88BC-C5EE57AEF506}" type="presParOf" srcId="{9182EE6B-5640-4D49-916C-53173C8440FB}" destId="{33DB16BD-CBAB-4ABD-94CA-B73EC3D15A52}" srcOrd="1" destOrd="0" presId="urn:microsoft.com/office/officeart/2005/8/layout/orgChart1"/>
    <dgm:cxn modelId="{4F7144BA-54C6-4247-ACC9-AC84C9EAB3AF}" type="presParOf" srcId="{33DB16BD-CBAB-4ABD-94CA-B73EC3D15A52}" destId="{6E33877B-8E56-4727-80A7-BB4090DCA442}" srcOrd="0" destOrd="0" presId="urn:microsoft.com/office/officeart/2005/8/layout/orgChart1"/>
    <dgm:cxn modelId="{952AD853-59D2-4D41-91AA-FFB55CE1E566}" type="presParOf" srcId="{6E33877B-8E56-4727-80A7-BB4090DCA442}" destId="{09F50961-9A28-4EBB-8388-D619A476C880}" srcOrd="0" destOrd="0" presId="urn:microsoft.com/office/officeart/2005/8/layout/orgChart1"/>
    <dgm:cxn modelId="{29F41C36-DDE6-4C21-ABD1-0A346AC33A9E}" type="presParOf" srcId="{6E33877B-8E56-4727-80A7-BB4090DCA442}" destId="{9F668614-DE5C-4549-8218-EFAE60C51542}" srcOrd="1" destOrd="0" presId="urn:microsoft.com/office/officeart/2005/8/layout/orgChart1"/>
    <dgm:cxn modelId="{A108CEF2-58E9-4974-82DB-8B10B5921AE3}" type="presParOf" srcId="{33DB16BD-CBAB-4ABD-94CA-B73EC3D15A52}" destId="{793E127C-BB7A-4AD7-9A19-6E90F8D021B3}" srcOrd="1" destOrd="0" presId="urn:microsoft.com/office/officeart/2005/8/layout/orgChart1"/>
    <dgm:cxn modelId="{F195BC1B-4A93-47B1-9A21-7C422A644653}" type="presParOf" srcId="{33DB16BD-CBAB-4ABD-94CA-B73EC3D15A52}" destId="{05B2B1A0-AA01-4992-A61F-0DB4A413AD81}" srcOrd="2" destOrd="0" presId="urn:microsoft.com/office/officeart/2005/8/layout/orgChart1"/>
    <dgm:cxn modelId="{E1B28E8B-E085-4A1E-A520-9652013F6D8F}" type="presParOf" srcId="{4122F3B2-FCC6-46BC-B5EE-A1A79D55AED8}" destId="{2D94519F-63ED-4945-A6A4-AB645CD6A842}" srcOrd="2" destOrd="0" presId="urn:microsoft.com/office/officeart/2005/8/layout/orgChart1"/>
    <dgm:cxn modelId="{EAD2DEE3-852F-4E3C-89A3-C8A0721C7FB6}" type="presParOf" srcId="{342FD259-E192-45A9-9004-EA5853DA82E1}" destId="{DF87A7EF-C25F-4633-81A0-986AD619BEA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FB8DF8-122A-4AE1-BD59-1C7A00290C9F}" type="doc">
      <dgm:prSet loTypeId="urn:microsoft.com/office/officeart/2005/8/layout/hierarchy4" loCatId="hierarchy" qsTypeId="urn:microsoft.com/office/officeart/2005/8/quickstyle/3d7" qsCatId="3D" csTypeId="urn:microsoft.com/office/officeart/2005/8/colors/colorful3" csCatId="colorful" phldr="1"/>
      <dgm:spPr/>
      <dgm:t>
        <a:bodyPr/>
        <a:lstStyle/>
        <a:p>
          <a:endParaRPr lang="es-MX"/>
        </a:p>
      </dgm:t>
    </dgm:pt>
    <dgm:pt modelId="{2B14AD0B-7886-4647-9B81-8FDE19B71B0B}">
      <dgm:prSet phldrT="[Texto]" custT="1"/>
      <dgm:spPr/>
      <dgm:t>
        <a:bodyPr/>
        <a:lstStyle/>
        <a:p>
          <a:r>
            <a:rPr lang="es-ES" sz="4800" b="1" dirty="0" smtClean="0"/>
            <a:t>Causas de Superávit y Déficit en la Cuenta Corriente.</a:t>
          </a:r>
          <a:endParaRPr lang="es-MX" sz="4800" dirty="0"/>
        </a:p>
      </dgm:t>
    </dgm:pt>
    <dgm:pt modelId="{10B3D17D-3F46-4902-9971-A576774A8B31}" type="parTrans" cxnId="{F8899B7F-15A0-4547-A223-9A3C1EA01540}">
      <dgm:prSet/>
      <dgm:spPr/>
      <dgm:t>
        <a:bodyPr/>
        <a:lstStyle/>
        <a:p>
          <a:endParaRPr lang="es-MX"/>
        </a:p>
      </dgm:t>
    </dgm:pt>
    <dgm:pt modelId="{2F48CA0A-F302-48F8-BD9A-F185793AF0F2}" type="sibTrans" cxnId="{F8899B7F-15A0-4547-A223-9A3C1EA01540}">
      <dgm:prSet/>
      <dgm:spPr/>
      <dgm:t>
        <a:bodyPr/>
        <a:lstStyle/>
        <a:p>
          <a:endParaRPr lang="es-MX"/>
        </a:p>
      </dgm:t>
    </dgm:pt>
    <dgm:pt modelId="{6E067D12-240A-4055-BB67-66FFE58F91ED}">
      <dgm:prSet phldrT="[Texto]" custT="1"/>
      <dgm:spPr/>
      <dgm:t>
        <a:bodyPr/>
        <a:lstStyle/>
        <a:p>
          <a:pPr algn="l"/>
          <a:r>
            <a:rPr lang="es-ES" sz="1800" dirty="0" smtClean="0"/>
            <a:t>-</a:t>
          </a:r>
          <a:r>
            <a:rPr lang="es-ES" sz="2000" dirty="0" smtClean="0"/>
            <a:t>aumento del ahorro privado</a:t>
          </a:r>
        </a:p>
        <a:p>
          <a:pPr algn="l"/>
          <a:r>
            <a:rPr lang="es-ES" sz="2000" dirty="0" smtClean="0"/>
            <a:t>-bajas inversiones en el país</a:t>
          </a:r>
        </a:p>
        <a:p>
          <a:pPr algn="l"/>
          <a:r>
            <a:rPr lang="es-ES" sz="2000" dirty="0" smtClean="0"/>
            <a:t>-insuficiente suministro de</a:t>
          </a:r>
          <a:r>
            <a:rPr lang="es-ES" sz="2000" dirty="0" smtClean="0">
              <a:solidFill>
                <a:schemeClr val="bg1"/>
              </a:solidFill>
            </a:rPr>
            <a:t> liquidez por </a:t>
          </a:r>
          <a:r>
            <a:rPr lang="es-ES" sz="2000" dirty="0" smtClean="0"/>
            <a:t>parte de las autoridades monetarias.</a:t>
          </a:r>
        </a:p>
        <a:p>
          <a:pPr algn="l"/>
          <a:r>
            <a:rPr lang="es-ES" sz="2000" dirty="0" smtClean="0"/>
            <a:t>-fuerte sector comercial exterior con altas </a:t>
          </a:r>
          <a:r>
            <a:rPr lang="es-ES" sz="2000" dirty="0" smtClean="0">
              <a:solidFill>
                <a:schemeClr val="bg1"/>
              </a:solidFill>
            </a:rPr>
            <a:t>exportaciones </a:t>
          </a:r>
          <a:r>
            <a:rPr lang="es-ES" sz="2000" dirty="0" smtClean="0"/>
            <a:t>que superan la demanda nacional</a:t>
          </a:r>
          <a:endParaRPr lang="es-MX" sz="2000" dirty="0" smtClean="0"/>
        </a:p>
        <a:p>
          <a:pPr algn="ctr"/>
          <a:endParaRPr lang="es-MX" sz="2400" i="0" dirty="0">
            <a:latin typeface="Algerian" pitchFamily="82" charset="0"/>
          </a:endParaRPr>
        </a:p>
      </dgm:t>
    </dgm:pt>
    <dgm:pt modelId="{DBAC649C-34B6-4EF8-B01F-132E9A697378}" type="parTrans" cxnId="{00D29133-EBEF-40A9-B632-9438BCFED6E7}">
      <dgm:prSet/>
      <dgm:spPr/>
      <dgm:t>
        <a:bodyPr/>
        <a:lstStyle/>
        <a:p>
          <a:endParaRPr lang="es-MX"/>
        </a:p>
      </dgm:t>
    </dgm:pt>
    <dgm:pt modelId="{C618CF3B-7D91-4032-A65D-9E230C46167F}" type="sibTrans" cxnId="{00D29133-EBEF-40A9-B632-9438BCFED6E7}">
      <dgm:prSet/>
      <dgm:spPr/>
      <dgm:t>
        <a:bodyPr/>
        <a:lstStyle/>
        <a:p>
          <a:endParaRPr lang="es-MX"/>
        </a:p>
      </dgm:t>
    </dgm:pt>
    <dgm:pt modelId="{4E8E37E2-668C-42FE-B04B-6A006358B956}">
      <dgm:prSet phldrT="[Texto]" custT="1"/>
      <dgm:spPr/>
      <dgm:t>
        <a:bodyPr/>
        <a:lstStyle/>
        <a:p>
          <a:pPr algn="l"/>
          <a:r>
            <a:rPr lang="es-MX" sz="1800" dirty="0" smtClean="0">
              <a:latin typeface="Algerian" pitchFamily="82" charset="0"/>
            </a:rPr>
            <a:t> -</a:t>
          </a:r>
          <a:r>
            <a:rPr lang="es-ES" sz="2000" dirty="0" smtClean="0"/>
            <a:t>bajos precios de exportación o bajo volumen de exportación</a:t>
          </a:r>
          <a:endParaRPr lang="es-MX" sz="2000" dirty="0" smtClean="0"/>
        </a:p>
        <a:p>
          <a:pPr algn="l"/>
          <a:r>
            <a:rPr lang="es-ES" sz="2000" dirty="0" smtClean="0"/>
            <a:t>-disminución del ahorro (que se puede dar por buenas perspectivas económicas)</a:t>
          </a:r>
          <a:endParaRPr lang="es-MX" sz="2000" dirty="0" smtClean="0"/>
        </a:p>
        <a:p>
          <a:pPr algn="l"/>
          <a:r>
            <a:rPr lang="es-ES" sz="2000" dirty="0" smtClean="0"/>
            <a:t>-malas políticas fiscales que aumenten el gasto nacional</a:t>
          </a:r>
          <a:endParaRPr lang="es-MX" sz="2000" dirty="0" smtClean="0"/>
        </a:p>
        <a:p>
          <a:pPr algn="l"/>
          <a:r>
            <a:rPr lang="es-ES" sz="2000" dirty="0" smtClean="0"/>
            <a:t>-fallo en el sistema financiero que genera un aumento desproporcionado de operaciones de crédito.</a:t>
          </a:r>
        </a:p>
      </dgm:t>
    </dgm:pt>
    <dgm:pt modelId="{B619E401-FEA0-4B17-BBAD-0D6B142EA656}" type="sibTrans" cxnId="{C9D7B774-12BE-4355-AD30-20B9FA1FCB40}">
      <dgm:prSet/>
      <dgm:spPr/>
      <dgm:t>
        <a:bodyPr/>
        <a:lstStyle/>
        <a:p>
          <a:endParaRPr lang="es-MX"/>
        </a:p>
      </dgm:t>
    </dgm:pt>
    <dgm:pt modelId="{7FD79B75-1D69-41A1-A6AD-F047E7C470B3}" type="parTrans" cxnId="{C9D7B774-12BE-4355-AD30-20B9FA1FCB40}">
      <dgm:prSet/>
      <dgm:spPr/>
      <dgm:t>
        <a:bodyPr/>
        <a:lstStyle/>
        <a:p>
          <a:endParaRPr lang="es-MX"/>
        </a:p>
      </dgm:t>
    </dgm:pt>
    <dgm:pt modelId="{EC24A692-8FE1-416B-9BA3-E800A25CBB51}" type="pres">
      <dgm:prSet presAssocID="{38FB8DF8-122A-4AE1-BD59-1C7A00290C9F}" presName="Name0" presStyleCnt="0">
        <dgm:presLayoutVars>
          <dgm:chPref val="1"/>
          <dgm:dir/>
          <dgm:animOne val="branch"/>
          <dgm:animLvl val="lvl"/>
          <dgm:resizeHandles/>
        </dgm:presLayoutVars>
      </dgm:prSet>
      <dgm:spPr/>
      <dgm:t>
        <a:bodyPr/>
        <a:lstStyle/>
        <a:p>
          <a:endParaRPr lang="es-MX"/>
        </a:p>
      </dgm:t>
    </dgm:pt>
    <dgm:pt modelId="{03C809E7-51F0-4513-BE14-3EDE39BD5E85}" type="pres">
      <dgm:prSet presAssocID="{2B14AD0B-7886-4647-9B81-8FDE19B71B0B}" presName="vertOne" presStyleCnt="0"/>
      <dgm:spPr/>
    </dgm:pt>
    <dgm:pt modelId="{D105952B-486E-4CD2-9400-49D8166B2746}" type="pres">
      <dgm:prSet presAssocID="{2B14AD0B-7886-4647-9B81-8FDE19B71B0B}" presName="txOne" presStyleLbl="node0" presStyleIdx="0" presStyleCnt="1">
        <dgm:presLayoutVars>
          <dgm:chPref val="3"/>
        </dgm:presLayoutVars>
      </dgm:prSet>
      <dgm:spPr/>
      <dgm:t>
        <a:bodyPr/>
        <a:lstStyle/>
        <a:p>
          <a:endParaRPr lang="es-MX"/>
        </a:p>
      </dgm:t>
    </dgm:pt>
    <dgm:pt modelId="{7D308949-33C9-4E5D-A091-60409A164BDA}" type="pres">
      <dgm:prSet presAssocID="{2B14AD0B-7886-4647-9B81-8FDE19B71B0B}" presName="parTransOne" presStyleCnt="0"/>
      <dgm:spPr/>
    </dgm:pt>
    <dgm:pt modelId="{44710DCA-79E1-4B60-9CFF-CD5D55284261}" type="pres">
      <dgm:prSet presAssocID="{2B14AD0B-7886-4647-9B81-8FDE19B71B0B}" presName="horzOne" presStyleCnt="0"/>
      <dgm:spPr/>
    </dgm:pt>
    <dgm:pt modelId="{FC47801B-6C74-480E-B0B3-B95BAA5D201E}" type="pres">
      <dgm:prSet presAssocID="{6E067D12-240A-4055-BB67-66FFE58F91ED}" presName="vertTwo" presStyleCnt="0"/>
      <dgm:spPr/>
    </dgm:pt>
    <dgm:pt modelId="{6CB17CAD-5C05-4F72-9ECC-AAEEB08BF616}" type="pres">
      <dgm:prSet presAssocID="{6E067D12-240A-4055-BB67-66FFE58F91ED}" presName="txTwo" presStyleLbl="node2" presStyleIdx="0" presStyleCnt="2" custLinFactNeighborX="-69" custLinFactNeighborY="7519">
        <dgm:presLayoutVars>
          <dgm:chPref val="3"/>
        </dgm:presLayoutVars>
      </dgm:prSet>
      <dgm:spPr/>
      <dgm:t>
        <a:bodyPr/>
        <a:lstStyle/>
        <a:p>
          <a:endParaRPr lang="es-MX"/>
        </a:p>
      </dgm:t>
    </dgm:pt>
    <dgm:pt modelId="{C49251DC-19AD-4085-AB8E-F08B87D86DEE}" type="pres">
      <dgm:prSet presAssocID="{6E067D12-240A-4055-BB67-66FFE58F91ED}" presName="horzTwo" presStyleCnt="0"/>
      <dgm:spPr/>
    </dgm:pt>
    <dgm:pt modelId="{95D1129E-66ED-42B4-8886-F7EFF29F97DF}" type="pres">
      <dgm:prSet presAssocID="{C618CF3B-7D91-4032-A65D-9E230C46167F}" presName="sibSpaceTwo" presStyleCnt="0"/>
      <dgm:spPr/>
    </dgm:pt>
    <dgm:pt modelId="{C4941FB7-B3AD-4260-B6C4-E3E8DDF0FA2F}" type="pres">
      <dgm:prSet presAssocID="{4E8E37E2-668C-42FE-B04B-6A006358B956}" presName="vertTwo" presStyleCnt="0"/>
      <dgm:spPr/>
    </dgm:pt>
    <dgm:pt modelId="{86FBEFA3-A09F-4315-983A-3539C0C989BE}" type="pres">
      <dgm:prSet presAssocID="{4E8E37E2-668C-42FE-B04B-6A006358B956}" presName="txTwo" presStyleLbl="node2" presStyleIdx="1" presStyleCnt="2">
        <dgm:presLayoutVars>
          <dgm:chPref val="3"/>
        </dgm:presLayoutVars>
      </dgm:prSet>
      <dgm:spPr/>
      <dgm:t>
        <a:bodyPr/>
        <a:lstStyle/>
        <a:p>
          <a:endParaRPr lang="es-MX"/>
        </a:p>
      </dgm:t>
    </dgm:pt>
    <dgm:pt modelId="{EA51627B-CB0A-4A90-B762-0F692BF5AD6B}" type="pres">
      <dgm:prSet presAssocID="{4E8E37E2-668C-42FE-B04B-6A006358B956}" presName="horzTwo" presStyleCnt="0"/>
      <dgm:spPr/>
    </dgm:pt>
  </dgm:ptLst>
  <dgm:cxnLst>
    <dgm:cxn modelId="{37A60D99-2A25-43DB-8477-D0ABAF82F9C1}" type="presOf" srcId="{6E067D12-240A-4055-BB67-66FFE58F91ED}" destId="{6CB17CAD-5C05-4F72-9ECC-AAEEB08BF616}" srcOrd="0" destOrd="0" presId="urn:microsoft.com/office/officeart/2005/8/layout/hierarchy4"/>
    <dgm:cxn modelId="{3F2CC6EA-6AAF-4F8D-A136-4005DE7B36D3}" type="presOf" srcId="{4E8E37E2-668C-42FE-B04B-6A006358B956}" destId="{86FBEFA3-A09F-4315-983A-3539C0C989BE}" srcOrd="0" destOrd="0" presId="urn:microsoft.com/office/officeart/2005/8/layout/hierarchy4"/>
    <dgm:cxn modelId="{E1ED4C57-D1A8-4DED-A2B6-9ACDA32B182F}" type="presOf" srcId="{2B14AD0B-7886-4647-9B81-8FDE19B71B0B}" destId="{D105952B-486E-4CD2-9400-49D8166B2746}" srcOrd="0" destOrd="0" presId="urn:microsoft.com/office/officeart/2005/8/layout/hierarchy4"/>
    <dgm:cxn modelId="{C9D7B774-12BE-4355-AD30-20B9FA1FCB40}" srcId="{2B14AD0B-7886-4647-9B81-8FDE19B71B0B}" destId="{4E8E37E2-668C-42FE-B04B-6A006358B956}" srcOrd="1" destOrd="0" parTransId="{7FD79B75-1D69-41A1-A6AD-F047E7C470B3}" sibTransId="{B619E401-FEA0-4B17-BBAD-0D6B142EA656}"/>
    <dgm:cxn modelId="{00D29133-EBEF-40A9-B632-9438BCFED6E7}" srcId="{2B14AD0B-7886-4647-9B81-8FDE19B71B0B}" destId="{6E067D12-240A-4055-BB67-66FFE58F91ED}" srcOrd="0" destOrd="0" parTransId="{DBAC649C-34B6-4EF8-B01F-132E9A697378}" sibTransId="{C618CF3B-7D91-4032-A65D-9E230C46167F}"/>
    <dgm:cxn modelId="{F8899B7F-15A0-4547-A223-9A3C1EA01540}" srcId="{38FB8DF8-122A-4AE1-BD59-1C7A00290C9F}" destId="{2B14AD0B-7886-4647-9B81-8FDE19B71B0B}" srcOrd="0" destOrd="0" parTransId="{10B3D17D-3F46-4902-9971-A576774A8B31}" sibTransId="{2F48CA0A-F302-48F8-BD9A-F185793AF0F2}"/>
    <dgm:cxn modelId="{DBCC250B-D105-47A5-82AE-3B10DB6B564B}" type="presOf" srcId="{38FB8DF8-122A-4AE1-BD59-1C7A00290C9F}" destId="{EC24A692-8FE1-416B-9BA3-E800A25CBB51}" srcOrd="0" destOrd="0" presId="urn:microsoft.com/office/officeart/2005/8/layout/hierarchy4"/>
    <dgm:cxn modelId="{2067C070-3DBB-45BB-A5B3-09479189265C}" type="presParOf" srcId="{EC24A692-8FE1-416B-9BA3-E800A25CBB51}" destId="{03C809E7-51F0-4513-BE14-3EDE39BD5E85}" srcOrd="0" destOrd="0" presId="urn:microsoft.com/office/officeart/2005/8/layout/hierarchy4"/>
    <dgm:cxn modelId="{5CB46C2E-A073-401A-926D-146DFF761918}" type="presParOf" srcId="{03C809E7-51F0-4513-BE14-3EDE39BD5E85}" destId="{D105952B-486E-4CD2-9400-49D8166B2746}" srcOrd="0" destOrd="0" presId="urn:microsoft.com/office/officeart/2005/8/layout/hierarchy4"/>
    <dgm:cxn modelId="{3716A75D-6C81-4AA3-9742-77831ABCA4D8}" type="presParOf" srcId="{03C809E7-51F0-4513-BE14-3EDE39BD5E85}" destId="{7D308949-33C9-4E5D-A091-60409A164BDA}" srcOrd="1" destOrd="0" presId="urn:microsoft.com/office/officeart/2005/8/layout/hierarchy4"/>
    <dgm:cxn modelId="{A2BA1D86-B465-44FB-803B-A0EE89216C10}" type="presParOf" srcId="{03C809E7-51F0-4513-BE14-3EDE39BD5E85}" destId="{44710DCA-79E1-4B60-9CFF-CD5D55284261}" srcOrd="2" destOrd="0" presId="urn:microsoft.com/office/officeart/2005/8/layout/hierarchy4"/>
    <dgm:cxn modelId="{B9119C34-FB2F-4C65-9467-88975DC34501}" type="presParOf" srcId="{44710DCA-79E1-4B60-9CFF-CD5D55284261}" destId="{FC47801B-6C74-480E-B0B3-B95BAA5D201E}" srcOrd="0" destOrd="0" presId="urn:microsoft.com/office/officeart/2005/8/layout/hierarchy4"/>
    <dgm:cxn modelId="{0C21612C-5A7E-4F68-AA08-C22D67F63C15}" type="presParOf" srcId="{FC47801B-6C74-480E-B0B3-B95BAA5D201E}" destId="{6CB17CAD-5C05-4F72-9ECC-AAEEB08BF616}" srcOrd="0" destOrd="0" presId="urn:microsoft.com/office/officeart/2005/8/layout/hierarchy4"/>
    <dgm:cxn modelId="{05FEA4EC-FA0F-4391-8C16-FE831F6FFF94}" type="presParOf" srcId="{FC47801B-6C74-480E-B0B3-B95BAA5D201E}" destId="{C49251DC-19AD-4085-AB8E-F08B87D86DEE}" srcOrd="1" destOrd="0" presId="urn:microsoft.com/office/officeart/2005/8/layout/hierarchy4"/>
    <dgm:cxn modelId="{B6BB52A4-7EAB-4338-BBC3-FFB86D6FEB28}" type="presParOf" srcId="{44710DCA-79E1-4B60-9CFF-CD5D55284261}" destId="{95D1129E-66ED-42B4-8886-F7EFF29F97DF}" srcOrd="1" destOrd="0" presId="urn:microsoft.com/office/officeart/2005/8/layout/hierarchy4"/>
    <dgm:cxn modelId="{C96692C8-7DB8-41E1-84E3-D879FADAAC79}" type="presParOf" srcId="{44710DCA-79E1-4B60-9CFF-CD5D55284261}" destId="{C4941FB7-B3AD-4260-B6C4-E3E8DDF0FA2F}" srcOrd="2" destOrd="0" presId="urn:microsoft.com/office/officeart/2005/8/layout/hierarchy4"/>
    <dgm:cxn modelId="{385C6048-CE38-48A2-B2B2-F06EB7007D70}" type="presParOf" srcId="{C4941FB7-B3AD-4260-B6C4-E3E8DDF0FA2F}" destId="{86FBEFA3-A09F-4315-983A-3539C0C989BE}" srcOrd="0" destOrd="0" presId="urn:microsoft.com/office/officeart/2005/8/layout/hierarchy4"/>
    <dgm:cxn modelId="{1155A499-F881-43DD-BCFF-1D1174577DF6}" type="presParOf" srcId="{C4941FB7-B3AD-4260-B6C4-E3E8DDF0FA2F}" destId="{EA51627B-CB0A-4A90-B762-0F692BF5AD6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A9B371-27E7-479A-A8EB-2122060F6F45}" type="doc">
      <dgm:prSet loTypeId="urn:microsoft.com/office/officeart/2005/8/layout/process4" loCatId="process" qsTypeId="urn:microsoft.com/office/officeart/2005/8/quickstyle/3d6" qsCatId="3D" csTypeId="urn:microsoft.com/office/officeart/2005/8/colors/colorful2" csCatId="colorful" phldr="1"/>
      <dgm:spPr/>
      <dgm:t>
        <a:bodyPr/>
        <a:lstStyle/>
        <a:p>
          <a:endParaRPr lang="es-MX"/>
        </a:p>
      </dgm:t>
    </dgm:pt>
    <dgm:pt modelId="{AD0241B0-6D4C-4A22-BDF1-C8DE584D3652}">
      <dgm:prSet phldrT="[Texto]" custT="1"/>
      <dgm:spPr/>
      <dgm:t>
        <a:bodyPr/>
        <a:lstStyle/>
        <a:p>
          <a:pPr algn="l"/>
          <a:r>
            <a:rPr lang="es-MX" sz="2400" dirty="0" smtClean="0">
              <a:solidFill>
                <a:schemeClr val="bg1"/>
              </a:solidFill>
              <a:latin typeface="Andalus" pitchFamily="18" charset="-78"/>
              <a:cs typeface="Andalus" pitchFamily="18" charset="-78"/>
            </a:rPr>
            <a:t>Ecuación 2</a:t>
          </a:r>
          <a:endParaRPr lang="es-MX" sz="2400" dirty="0">
            <a:solidFill>
              <a:schemeClr val="bg1"/>
            </a:solidFill>
            <a:latin typeface="Andalus" pitchFamily="18" charset="-78"/>
            <a:cs typeface="Andalus" pitchFamily="18" charset="-78"/>
          </a:endParaRPr>
        </a:p>
      </dgm:t>
    </dgm:pt>
    <dgm:pt modelId="{6ABA08AC-BEF0-499A-9C3E-B065F819DC9B}" type="parTrans" cxnId="{9BB2935F-4F73-48C4-9737-FCA09CC6F859}">
      <dgm:prSet/>
      <dgm:spPr/>
      <dgm:t>
        <a:bodyPr/>
        <a:lstStyle/>
        <a:p>
          <a:endParaRPr lang="es-MX"/>
        </a:p>
      </dgm:t>
    </dgm:pt>
    <dgm:pt modelId="{B558A853-FD7C-4156-857F-1F243DAE3234}" type="sibTrans" cxnId="{9BB2935F-4F73-48C4-9737-FCA09CC6F859}">
      <dgm:prSet/>
      <dgm:spPr/>
      <dgm:t>
        <a:bodyPr/>
        <a:lstStyle/>
        <a:p>
          <a:endParaRPr lang="es-MX"/>
        </a:p>
      </dgm:t>
    </dgm:pt>
    <dgm:pt modelId="{DD596B5D-EF36-4D1D-BCF9-62E67CF6CCAD}">
      <dgm:prSet phldrT="[Texto]" custT="1"/>
      <dgm:spPr/>
      <dgm:t>
        <a:bodyPr/>
        <a:lstStyle/>
        <a:p>
          <a:pPr algn="l"/>
          <a:r>
            <a:rPr lang="es-MX" sz="2400" dirty="0" smtClean="0">
              <a:solidFill>
                <a:schemeClr val="bg1"/>
              </a:solidFill>
              <a:latin typeface="Andalus" pitchFamily="18" charset="-78"/>
              <a:cs typeface="Andalus" pitchFamily="18" charset="-78"/>
            </a:rPr>
            <a:t>Ecuación 1</a:t>
          </a:r>
          <a:endParaRPr lang="es-MX" sz="2400" dirty="0">
            <a:solidFill>
              <a:schemeClr val="bg1"/>
            </a:solidFill>
            <a:latin typeface="Andalus" pitchFamily="18" charset="-78"/>
            <a:cs typeface="Andalus" pitchFamily="18" charset="-78"/>
          </a:endParaRPr>
        </a:p>
      </dgm:t>
    </dgm:pt>
    <dgm:pt modelId="{E94A2BEF-07EB-4343-91D4-899F233F27B8}" type="parTrans" cxnId="{6AF59F59-355F-45B0-9323-91B87EA900C0}">
      <dgm:prSet/>
      <dgm:spPr/>
      <dgm:t>
        <a:bodyPr/>
        <a:lstStyle/>
        <a:p>
          <a:endParaRPr lang="es-MX"/>
        </a:p>
      </dgm:t>
    </dgm:pt>
    <dgm:pt modelId="{8456585B-91AF-4CD0-BBAC-C6AD832FABBB}" type="sibTrans" cxnId="{6AF59F59-355F-45B0-9323-91B87EA900C0}">
      <dgm:prSet/>
      <dgm:spPr/>
      <dgm:t>
        <a:bodyPr/>
        <a:lstStyle/>
        <a:p>
          <a:endParaRPr lang="es-MX"/>
        </a:p>
      </dgm:t>
    </dgm:pt>
    <dgm:pt modelId="{5EEDDD1A-5D5E-4966-971A-9E929820AF03}">
      <dgm:prSet phldrT="[Texto]" custT="1"/>
      <dgm:spPr/>
      <dgm:t>
        <a:bodyPr/>
        <a:lstStyle/>
        <a:p>
          <a:r>
            <a:rPr lang="es-MX" sz="2400" dirty="0" smtClean="0">
              <a:solidFill>
                <a:schemeClr val="bg1"/>
              </a:solidFill>
              <a:latin typeface="Andalus" pitchFamily="18" charset="-78"/>
              <a:cs typeface="Andalus" pitchFamily="18" charset="-78"/>
            </a:rPr>
            <a:t>Se obtiene: el valor de equilibrio de los saldos reales  como función del stock de activos reales.</a:t>
          </a:r>
          <a:endParaRPr lang="es-MX" sz="2400" dirty="0">
            <a:solidFill>
              <a:schemeClr val="bg1"/>
            </a:solidFill>
            <a:latin typeface="Andalus" pitchFamily="18" charset="-78"/>
            <a:cs typeface="Andalus" pitchFamily="18" charset="-78"/>
          </a:endParaRPr>
        </a:p>
      </dgm:t>
    </dgm:pt>
    <dgm:pt modelId="{FF899915-3EE3-4EBC-87B8-B409D2069326}" type="parTrans" cxnId="{9814B246-CD40-45B6-9548-D8857B1B0916}">
      <dgm:prSet/>
      <dgm:spPr/>
      <dgm:t>
        <a:bodyPr/>
        <a:lstStyle/>
        <a:p>
          <a:endParaRPr lang="es-MX"/>
        </a:p>
      </dgm:t>
    </dgm:pt>
    <dgm:pt modelId="{0420AE35-9384-4DF6-91F5-7C28FBA692F9}" type="sibTrans" cxnId="{9814B246-CD40-45B6-9548-D8857B1B0916}">
      <dgm:prSet/>
      <dgm:spPr/>
      <dgm:t>
        <a:bodyPr/>
        <a:lstStyle/>
        <a:p>
          <a:endParaRPr lang="es-MX"/>
        </a:p>
      </dgm:t>
    </dgm:pt>
    <dgm:pt modelId="{2BC2EB37-6FEB-4EE6-8868-70CC12B48B65}">
      <dgm:prSet phldrT="[Texto]"/>
      <dgm:spPr/>
      <dgm:t>
        <a:bodyPr/>
        <a:lstStyle/>
        <a:p>
          <a:pPr algn="just"/>
          <a:r>
            <a:rPr lang="es-MX" b="1" dirty="0" smtClean="0"/>
            <a:t>X= [ 0/(1-0)]a/r=x(</a:t>
          </a:r>
          <a:r>
            <a:rPr lang="es-MX" b="1" dirty="0" err="1" smtClean="0"/>
            <a:t>a,r</a:t>
          </a:r>
          <a:r>
            <a:rPr lang="es-MX" b="1" dirty="0" smtClean="0"/>
            <a:t>)</a:t>
          </a:r>
          <a:endParaRPr lang="es-MX" b="1" dirty="0"/>
        </a:p>
      </dgm:t>
    </dgm:pt>
    <dgm:pt modelId="{81550B9C-C91F-461B-AA13-6AF171031330}" type="parTrans" cxnId="{A9969CC3-EB81-46EB-832D-EEF759D483DD}">
      <dgm:prSet/>
      <dgm:spPr/>
      <dgm:t>
        <a:bodyPr/>
        <a:lstStyle/>
        <a:p>
          <a:endParaRPr lang="es-MX"/>
        </a:p>
      </dgm:t>
    </dgm:pt>
    <dgm:pt modelId="{FCC801BE-8BEE-490F-AFDD-AD51BCEBCC4E}" type="sibTrans" cxnId="{A9969CC3-EB81-46EB-832D-EEF759D483DD}">
      <dgm:prSet/>
      <dgm:spPr/>
      <dgm:t>
        <a:bodyPr/>
        <a:lstStyle/>
        <a:p>
          <a:endParaRPr lang="es-MX"/>
        </a:p>
      </dgm:t>
    </dgm:pt>
    <dgm:pt modelId="{1B45FA33-2B31-492D-90CE-8143019AC75C}">
      <dgm:prSet phldrT="[Texto]"/>
      <dgm:spPr/>
      <dgm:t>
        <a:bodyPr/>
        <a:lstStyle/>
        <a:p>
          <a:r>
            <a:rPr lang="es-MX" b="1" dirty="0" err="1" smtClean="0"/>
            <a:t>Xa</a:t>
          </a:r>
          <a:r>
            <a:rPr lang="es-MX" b="1" dirty="0" smtClean="0"/>
            <a:t> &gt;0, </a:t>
          </a:r>
          <a:r>
            <a:rPr lang="es-MX" b="1" dirty="0" err="1" smtClean="0"/>
            <a:t>Xr</a:t>
          </a:r>
          <a:r>
            <a:rPr lang="es-MX" b="1" dirty="0" smtClean="0"/>
            <a:t> &lt;0</a:t>
          </a:r>
          <a:endParaRPr lang="es-MX" b="1" dirty="0"/>
        </a:p>
      </dgm:t>
    </dgm:pt>
    <dgm:pt modelId="{AE3C213D-287F-4677-A727-BB99DE3105BD}" type="parTrans" cxnId="{3161B1F8-A9A9-4876-9B04-3F27779C4DB4}">
      <dgm:prSet/>
      <dgm:spPr/>
      <dgm:t>
        <a:bodyPr/>
        <a:lstStyle/>
        <a:p>
          <a:endParaRPr lang="es-MX"/>
        </a:p>
      </dgm:t>
    </dgm:pt>
    <dgm:pt modelId="{BC5D11FD-189A-46C1-9C04-D7B89B1A83BA}" type="sibTrans" cxnId="{3161B1F8-A9A9-4876-9B04-3F27779C4DB4}">
      <dgm:prSet/>
      <dgm:spPr/>
      <dgm:t>
        <a:bodyPr/>
        <a:lstStyle/>
        <a:p>
          <a:endParaRPr lang="es-MX"/>
        </a:p>
      </dgm:t>
    </dgm:pt>
    <dgm:pt modelId="{67965620-2DA6-45CE-9AA7-3A5DF6904ADF}">
      <dgm:prSet phldrT="[Texto]" custT="1"/>
      <dgm:spPr>
        <a:blipFill rotWithShape="0">
          <a:blip xmlns:r="http://schemas.openxmlformats.org/officeDocument/2006/relationships" r:embed="rId1"/>
          <a:stretch>
            <a:fillRect/>
          </a:stretch>
        </a:blipFill>
      </dgm:spPr>
      <dgm:t>
        <a:bodyPr/>
        <a:lstStyle/>
        <a:p>
          <a:endParaRPr lang="es-MX" sz="4800" dirty="0"/>
        </a:p>
      </dgm:t>
    </dgm:pt>
    <dgm:pt modelId="{9C799DEC-304B-4456-B36E-8D14603A6BE3}" type="sibTrans" cxnId="{7111D358-5504-478E-AEA7-90B003BE9A80}">
      <dgm:prSet/>
      <dgm:spPr/>
      <dgm:t>
        <a:bodyPr/>
        <a:lstStyle/>
        <a:p>
          <a:endParaRPr lang="es-MX"/>
        </a:p>
      </dgm:t>
    </dgm:pt>
    <dgm:pt modelId="{F26FE2A1-A40C-4A5C-9AED-A73A8AF8A3E3}" type="parTrans" cxnId="{7111D358-5504-478E-AEA7-90B003BE9A80}">
      <dgm:prSet/>
      <dgm:spPr/>
      <dgm:t>
        <a:bodyPr/>
        <a:lstStyle/>
        <a:p>
          <a:endParaRPr lang="es-MX"/>
        </a:p>
      </dgm:t>
    </dgm:pt>
    <dgm:pt modelId="{6354663E-7410-4799-9850-F3F6320EF84B}">
      <dgm:prSet custT="1"/>
      <dgm:spPr/>
      <dgm:t>
        <a:bodyPr/>
        <a:lstStyle/>
        <a:p>
          <a:r>
            <a:rPr lang="es-MX" sz="4800" b="1" i="1" dirty="0" smtClean="0"/>
            <a:t>W =X + a/r</a:t>
          </a:r>
          <a:endParaRPr lang="es-MX" sz="4800" b="1" i="1" dirty="0"/>
        </a:p>
      </dgm:t>
    </dgm:pt>
    <dgm:pt modelId="{23E61222-CF74-44DB-AF74-0BF54CADE681}" type="parTrans" cxnId="{8371E642-ED58-4638-9A64-98E9E6B67D9B}">
      <dgm:prSet/>
      <dgm:spPr/>
      <dgm:t>
        <a:bodyPr/>
        <a:lstStyle/>
        <a:p>
          <a:endParaRPr lang="es-MX"/>
        </a:p>
      </dgm:t>
    </dgm:pt>
    <dgm:pt modelId="{DDF45134-800F-4C2B-888E-3D7CCB82298B}" type="sibTrans" cxnId="{8371E642-ED58-4638-9A64-98E9E6B67D9B}">
      <dgm:prSet/>
      <dgm:spPr/>
      <dgm:t>
        <a:bodyPr/>
        <a:lstStyle/>
        <a:p>
          <a:endParaRPr lang="es-MX"/>
        </a:p>
      </dgm:t>
    </dgm:pt>
    <dgm:pt modelId="{19724E9A-5197-4F59-89D2-F3B4FF7EE1B2}" type="pres">
      <dgm:prSet presAssocID="{8FA9B371-27E7-479A-A8EB-2122060F6F45}" presName="Name0" presStyleCnt="0">
        <dgm:presLayoutVars>
          <dgm:dir/>
          <dgm:animLvl val="lvl"/>
          <dgm:resizeHandles val="exact"/>
        </dgm:presLayoutVars>
      </dgm:prSet>
      <dgm:spPr/>
      <dgm:t>
        <a:bodyPr/>
        <a:lstStyle/>
        <a:p>
          <a:endParaRPr lang="es-MX"/>
        </a:p>
      </dgm:t>
    </dgm:pt>
    <dgm:pt modelId="{17779922-AEBC-4A1D-A06B-8C1B09FD7CF1}" type="pres">
      <dgm:prSet presAssocID="{5EEDDD1A-5D5E-4966-971A-9E929820AF03}" presName="boxAndChildren" presStyleCnt="0"/>
      <dgm:spPr/>
    </dgm:pt>
    <dgm:pt modelId="{F198A35B-67DC-44FA-B894-0BA24C4804C4}" type="pres">
      <dgm:prSet presAssocID="{5EEDDD1A-5D5E-4966-971A-9E929820AF03}" presName="parentTextBox" presStyleLbl="node1" presStyleIdx="0" presStyleCnt="3"/>
      <dgm:spPr/>
      <dgm:t>
        <a:bodyPr/>
        <a:lstStyle/>
        <a:p>
          <a:endParaRPr lang="es-MX"/>
        </a:p>
      </dgm:t>
    </dgm:pt>
    <dgm:pt modelId="{B4A495D4-795B-4F20-B595-B38B3C1B0A04}" type="pres">
      <dgm:prSet presAssocID="{5EEDDD1A-5D5E-4966-971A-9E929820AF03}" presName="entireBox" presStyleLbl="node1" presStyleIdx="0" presStyleCnt="3" custLinFactNeighborX="-935" custLinFactNeighborY="10872"/>
      <dgm:spPr/>
      <dgm:t>
        <a:bodyPr/>
        <a:lstStyle/>
        <a:p>
          <a:endParaRPr lang="es-MX"/>
        </a:p>
      </dgm:t>
    </dgm:pt>
    <dgm:pt modelId="{97886953-87A5-4A3C-8107-4F4BD312C1DB}" type="pres">
      <dgm:prSet presAssocID="{5EEDDD1A-5D5E-4966-971A-9E929820AF03}" presName="descendantBox" presStyleCnt="0"/>
      <dgm:spPr/>
    </dgm:pt>
    <dgm:pt modelId="{963DE89C-1517-4F33-9E72-95A7B52BE283}" type="pres">
      <dgm:prSet presAssocID="{2BC2EB37-6FEB-4EE6-8868-70CC12B48B65}" presName="childTextBox" presStyleLbl="fgAccFollowNode1" presStyleIdx="0" presStyleCnt="4">
        <dgm:presLayoutVars>
          <dgm:bulletEnabled val="1"/>
        </dgm:presLayoutVars>
      </dgm:prSet>
      <dgm:spPr/>
      <dgm:t>
        <a:bodyPr/>
        <a:lstStyle/>
        <a:p>
          <a:endParaRPr lang="es-MX"/>
        </a:p>
      </dgm:t>
    </dgm:pt>
    <dgm:pt modelId="{785773EA-E45C-41CD-9F50-B4D7D9AA5164}" type="pres">
      <dgm:prSet presAssocID="{1B45FA33-2B31-492D-90CE-8143019AC75C}" presName="childTextBox" presStyleLbl="fgAccFollowNode1" presStyleIdx="1" presStyleCnt="4">
        <dgm:presLayoutVars>
          <dgm:bulletEnabled val="1"/>
        </dgm:presLayoutVars>
      </dgm:prSet>
      <dgm:spPr/>
      <dgm:t>
        <a:bodyPr/>
        <a:lstStyle/>
        <a:p>
          <a:endParaRPr lang="es-MX"/>
        </a:p>
      </dgm:t>
    </dgm:pt>
    <dgm:pt modelId="{5530DE40-A4BA-4450-8414-0E1A367AF370}" type="pres">
      <dgm:prSet presAssocID="{8456585B-91AF-4CD0-BBAC-C6AD832FABBB}" presName="sp" presStyleCnt="0"/>
      <dgm:spPr/>
    </dgm:pt>
    <dgm:pt modelId="{4F2E3B73-5D22-494E-9641-30E934099348}" type="pres">
      <dgm:prSet presAssocID="{DD596B5D-EF36-4D1D-BCF9-62E67CF6CCAD}" presName="arrowAndChildren" presStyleCnt="0"/>
      <dgm:spPr/>
    </dgm:pt>
    <dgm:pt modelId="{7981532E-7523-4456-9A68-A6EF1D68DD39}" type="pres">
      <dgm:prSet presAssocID="{DD596B5D-EF36-4D1D-BCF9-62E67CF6CCAD}" presName="parentTextArrow" presStyleLbl="node1" presStyleIdx="0" presStyleCnt="3"/>
      <dgm:spPr/>
      <dgm:t>
        <a:bodyPr/>
        <a:lstStyle/>
        <a:p>
          <a:endParaRPr lang="es-MX"/>
        </a:p>
      </dgm:t>
    </dgm:pt>
    <dgm:pt modelId="{CBFB9CC7-E226-43CC-906C-0CD472B8056D}" type="pres">
      <dgm:prSet presAssocID="{DD596B5D-EF36-4D1D-BCF9-62E67CF6CCAD}" presName="arrow" presStyleLbl="node1" presStyleIdx="1" presStyleCnt="3"/>
      <dgm:spPr/>
      <dgm:t>
        <a:bodyPr/>
        <a:lstStyle/>
        <a:p>
          <a:endParaRPr lang="es-MX"/>
        </a:p>
      </dgm:t>
    </dgm:pt>
    <dgm:pt modelId="{2444564D-9D3B-42D1-A585-D09A5460DB93}" type="pres">
      <dgm:prSet presAssocID="{DD596B5D-EF36-4D1D-BCF9-62E67CF6CCAD}" presName="descendantArrow" presStyleCnt="0"/>
      <dgm:spPr/>
    </dgm:pt>
    <dgm:pt modelId="{0FA54309-C4A9-4857-9121-4B19A290C2E4}" type="pres">
      <dgm:prSet presAssocID="{67965620-2DA6-45CE-9AA7-3A5DF6904ADF}" presName="childTextArrow" presStyleLbl="fgAccFollowNode1" presStyleIdx="2" presStyleCnt="4" custScaleY="217728">
        <dgm:presLayoutVars>
          <dgm:bulletEnabled val="1"/>
        </dgm:presLayoutVars>
      </dgm:prSet>
      <dgm:spPr/>
      <dgm:t>
        <a:bodyPr/>
        <a:lstStyle/>
        <a:p>
          <a:endParaRPr lang="es-MX"/>
        </a:p>
      </dgm:t>
    </dgm:pt>
    <dgm:pt modelId="{B97BCB86-6F7E-408C-A5C2-677C9C40EAB1}" type="pres">
      <dgm:prSet presAssocID="{B558A853-FD7C-4156-857F-1F243DAE3234}" presName="sp" presStyleCnt="0"/>
      <dgm:spPr/>
    </dgm:pt>
    <dgm:pt modelId="{B888ABF0-566E-4990-AAC8-908A81E12164}" type="pres">
      <dgm:prSet presAssocID="{AD0241B0-6D4C-4A22-BDF1-C8DE584D3652}" presName="arrowAndChildren" presStyleCnt="0"/>
      <dgm:spPr/>
    </dgm:pt>
    <dgm:pt modelId="{BC89CEBC-CDB4-486B-A45E-5EFE021587FE}" type="pres">
      <dgm:prSet presAssocID="{AD0241B0-6D4C-4A22-BDF1-C8DE584D3652}" presName="parentTextArrow" presStyleLbl="node1" presStyleIdx="1" presStyleCnt="3"/>
      <dgm:spPr/>
      <dgm:t>
        <a:bodyPr/>
        <a:lstStyle/>
        <a:p>
          <a:endParaRPr lang="es-MX"/>
        </a:p>
      </dgm:t>
    </dgm:pt>
    <dgm:pt modelId="{F4380EB0-FD33-4B31-B94F-4CC207D0A5B7}" type="pres">
      <dgm:prSet presAssocID="{AD0241B0-6D4C-4A22-BDF1-C8DE584D3652}" presName="arrow" presStyleLbl="node1" presStyleIdx="2" presStyleCnt="3"/>
      <dgm:spPr/>
      <dgm:t>
        <a:bodyPr/>
        <a:lstStyle/>
        <a:p>
          <a:endParaRPr lang="es-MX"/>
        </a:p>
      </dgm:t>
    </dgm:pt>
    <dgm:pt modelId="{9331DA76-CBA6-488B-8DF2-71E5295A22C4}" type="pres">
      <dgm:prSet presAssocID="{AD0241B0-6D4C-4A22-BDF1-C8DE584D3652}" presName="descendantArrow" presStyleCnt="0"/>
      <dgm:spPr/>
    </dgm:pt>
    <dgm:pt modelId="{6508052E-9768-446A-8A75-62A64D12660D}" type="pres">
      <dgm:prSet presAssocID="{6354663E-7410-4799-9850-F3F6320EF84B}" presName="childTextArrow" presStyleLbl="fgAccFollowNode1" presStyleIdx="3" presStyleCnt="4">
        <dgm:presLayoutVars>
          <dgm:bulletEnabled val="1"/>
        </dgm:presLayoutVars>
      </dgm:prSet>
      <dgm:spPr/>
      <dgm:t>
        <a:bodyPr/>
        <a:lstStyle/>
        <a:p>
          <a:endParaRPr lang="es-MX"/>
        </a:p>
      </dgm:t>
    </dgm:pt>
  </dgm:ptLst>
  <dgm:cxnLst>
    <dgm:cxn modelId="{92850937-51E3-49B2-9CEE-4AE42E33EC64}" type="presOf" srcId="{8FA9B371-27E7-479A-A8EB-2122060F6F45}" destId="{19724E9A-5197-4F59-89D2-F3B4FF7EE1B2}" srcOrd="0" destOrd="0" presId="urn:microsoft.com/office/officeart/2005/8/layout/process4"/>
    <dgm:cxn modelId="{9BB2935F-4F73-48C4-9737-FCA09CC6F859}" srcId="{8FA9B371-27E7-479A-A8EB-2122060F6F45}" destId="{AD0241B0-6D4C-4A22-BDF1-C8DE584D3652}" srcOrd="0" destOrd="0" parTransId="{6ABA08AC-BEF0-499A-9C3E-B065F819DC9B}" sibTransId="{B558A853-FD7C-4156-857F-1F243DAE3234}"/>
    <dgm:cxn modelId="{96EA02E9-D5AE-402B-89F2-708E4D67CBD0}" type="presOf" srcId="{6354663E-7410-4799-9850-F3F6320EF84B}" destId="{6508052E-9768-446A-8A75-62A64D12660D}" srcOrd="0" destOrd="0" presId="urn:microsoft.com/office/officeart/2005/8/layout/process4"/>
    <dgm:cxn modelId="{C7CB576C-8417-4D24-B364-17F28158B35D}" type="presOf" srcId="{5EEDDD1A-5D5E-4966-971A-9E929820AF03}" destId="{B4A495D4-795B-4F20-B595-B38B3C1B0A04}" srcOrd="1" destOrd="0" presId="urn:microsoft.com/office/officeart/2005/8/layout/process4"/>
    <dgm:cxn modelId="{3161B1F8-A9A9-4876-9B04-3F27779C4DB4}" srcId="{5EEDDD1A-5D5E-4966-971A-9E929820AF03}" destId="{1B45FA33-2B31-492D-90CE-8143019AC75C}" srcOrd="1" destOrd="0" parTransId="{AE3C213D-287F-4677-A727-BB99DE3105BD}" sibTransId="{BC5D11FD-189A-46C1-9C04-D7B89B1A83BA}"/>
    <dgm:cxn modelId="{CF033F4D-A3DD-44E2-82D7-A0907E6DC81D}" type="presOf" srcId="{DD596B5D-EF36-4D1D-BCF9-62E67CF6CCAD}" destId="{7981532E-7523-4456-9A68-A6EF1D68DD39}" srcOrd="0" destOrd="0" presId="urn:microsoft.com/office/officeart/2005/8/layout/process4"/>
    <dgm:cxn modelId="{7DD5FC4E-9800-471F-8005-8427D540A112}" type="presOf" srcId="{5EEDDD1A-5D5E-4966-971A-9E929820AF03}" destId="{F198A35B-67DC-44FA-B894-0BA24C4804C4}" srcOrd="0" destOrd="0" presId="urn:microsoft.com/office/officeart/2005/8/layout/process4"/>
    <dgm:cxn modelId="{6AF59F59-355F-45B0-9323-91B87EA900C0}" srcId="{8FA9B371-27E7-479A-A8EB-2122060F6F45}" destId="{DD596B5D-EF36-4D1D-BCF9-62E67CF6CCAD}" srcOrd="1" destOrd="0" parTransId="{E94A2BEF-07EB-4343-91D4-899F233F27B8}" sibTransId="{8456585B-91AF-4CD0-BBAC-C6AD832FABBB}"/>
    <dgm:cxn modelId="{C6F228AA-8E9B-4374-9395-2132097124A3}" type="presOf" srcId="{2BC2EB37-6FEB-4EE6-8868-70CC12B48B65}" destId="{963DE89C-1517-4F33-9E72-95A7B52BE283}" srcOrd="0" destOrd="0" presId="urn:microsoft.com/office/officeart/2005/8/layout/process4"/>
    <dgm:cxn modelId="{A56A3707-82F8-4C95-AF5B-A082C122A46F}" type="presOf" srcId="{AD0241B0-6D4C-4A22-BDF1-C8DE584D3652}" destId="{F4380EB0-FD33-4B31-B94F-4CC207D0A5B7}" srcOrd="1" destOrd="0" presId="urn:microsoft.com/office/officeart/2005/8/layout/process4"/>
    <dgm:cxn modelId="{7B7927E1-8FD3-446E-BC50-B77D9431FEC4}" type="presOf" srcId="{AD0241B0-6D4C-4A22-BDF1-C8DE584D3652}" destId="{BC89CEBC-CDB4-486B-A45E-5EFE021587FE}" srcOrd="0" destOrd="0" presId="urn:microsoft.com/office/officeart/2005/8/layout/process4"/>
    <dgm:cxn modelId="{A9969CC3-EB81-46EB-832D-EEF759D483DD}" srcId="{5EEDDD1A-5D5E-4966-971A-9E929820AF03}" destId="{2BC2EB37-6FEB-4EE6-8868-70CC12B48B65}" srcOrd="0" destOrd="0" parTransId="{81550B9C-C91F-461B-AA13-6AF171031330}" sibTransId="{FCC801BE-8BEE-490F-AFDD-AD51BCEBCC4E}"/>
    <dgm:cxn modelId="{7111D358-5504-478E-AEA7-90B003BE9A80}" srcId="{DD596B5D-EF36-4D1D-BCF9-62E67CF6CCAD}" destId="{67965620-2DA6-45CE-9AA7-3A5DF6904ADF}" srcOrd="0" destOrd="0" parTransId="{F26FE2A1-A40C-4A5C-9AED-A73A8AF8A3E3}" sibTransId="{9C799DEC-304B-4456-B36E-8D14603A6BE3}"/>
    <dgm:cxn modelId="{F06F2C5E-F167-45EC-A213-2545AEB81902}" type="presOf" srcId="{67965620-2DA6-45CE-9AA7-3A5DF6904ADF}" destId="{0FA54309-C4A9-4857-9121-4B19A290C2E4}" srcOrd="0" destOrd="0" presId="urn:microsoft.com/office/officeart/2005/8/layout/process4"/>
    <dgm:cxn modelId="{9814B246-CD40-45B6-9548-D8857B1B0916}" srcId="{8FA9B371-27E7-479A-A8EB-2122060F6F45}" destId="{5EEDDD1A-5D5E-4966-971A-9E929820AF03}" srcOrd="2" destOrd="0" parTransId="{FF899915-3EE3-4EBC-87B8-B409D2069326}" sibTransId="{0420AE35-9384-4DF6-91F5-7C28FBA692F9}"/>
    <dgm:cxn modelId="{171A1725-281D-42EB-B0FE-AD98EC25F98F}" type="presOf" srcId="{1B45FA33-2B31-492D-90CE-8143019AC75C}" destId="{785773EA-E45C-41CD-9F50-B4D7D9AA5164}" srcOrd="0" destOrd="0" presId="urn:microsoft.com/office/officeart/2005/8/layout/process4"/>
    <dgm:cxn modelId="{FF90E4F1-5DC8-4ABB-A52A-48591E4265C0}" type="presOf" srcId="{DD596B5D-EF36-4D1D-BCF9-62E67CF6CCAD}" destId="{CBFB9CC7-E226-43CC-906C-0CD472B8056D}" srcOrd="1" destOrd="0" presId="urn:microsoft.com/office/officeart/2005/8/layout/process4"/>
    <dgm:cxn modelId="{8371E642-ED58-4638-9A64-98E9E6B67D9B}" srcId="{AD0241B0-6D4C-4A22-BDF1-C8DE584D3652}" destId="{6354663E-7410-4799-9850-F3F6320EF84B}" srcOrd="0" destOrd="0" parTransId="{23E61222-CF74-44DB-AF74-0BF54CADE681}" sibTransId="{DDF45134-800F-4C2B-888E-3D7CCB82298B}"/>
    <dgm:cxn modelId="{0056A6E0-08B5-456C-9B7B-759E3DFF09EF}" type="presParOf" srcId="{19724E9A-5197-4F59-89D2-F3B4FF7EE1B2}" destId="{17779922-AEBC-4A1D-A06B-8C1B09FD7CF1}" srcOrd="0" destOrd="0" presId="urn:microsoft.com/office/officeart/2005/8/layout/process4"/>
    <dgm:cxn modelId="{E8F02D12-2D54-4554-81C1-7D1EAE832EFE}" type="presParOf" srcId="{17779922-AEBC-4A1D-A06B-8C1B09FD7CF1}" destId="{F198A35B-67DC-44FA-B894-0BA24C4804C4}" srcOrd="0" destOrd="0" presId="urn:microsoft.com/office/officeart/2005/8/layout/process4"/>
    <dgm:cxn modelId="{8C7A551A-A25D-435B-8629-2E14B8E18613}" type="presParOf" srcId="{17779922-AEBC-4A1D-A06B-8C1B09FD7CF1}" destId="{B4A495D4-795B-4F20-B595-B38B3C1B0A04}" srcOrd="1" destOrd="0" presId="urn:microsoft.com/office/officeart/2005/8/layout/process4"/>
    <dgm:cxn modelId="{E92A6F04-39A0-4FEF-9A35-5E80074AF93C}" type="presParOf" srcId="{17779922-AEBC-4A1D-A06B-8C1B09FD7CF1}" destId="{97886953-87A5-4A3C-8107-4F4BD312C1DB}" srcOrd="2" destOrd="0" presId="urn:microsoft.com/office/officeart/2005/8/layout/process4"/>
    <dgm:cxn modelId="{3CCE3208-C930-451E-9BF4-015FCC513E43}" type="presParOf" srcId="{97886953-87A5-4A3C-8107-4F4BD312C1DB}" destId="{963DE89C-1517-4F33-9E72-95A7B52BE283}" srcOrd="0" destOrd="0" presId="urn:microsoft.com/office/officeart/2005/8/layout/process4"/>
    <dgm:cxn modelId="{FC7621C7-6115-4FBA-B8CE-EFAEBD649E8E}" type="presParOf" srcId="{97886953-87A5-4A3C-8107-4F4BD312C1DB}" destId="{785773EA-E45C-41CD-9F50-B4D7D9AA5164}" srcOrd="1" destOrd="0" presId="urn:microsoft.com/office/officeart/2005/8/layout/process4"/>
    <dgm:cxn modelId="{653F8A38-A192-451C-9265-AB78AD92A9DB}" type="presParOf" srcId="{19724E9A-5197-4F59-89D2-F3B4FF7EE1B2}" destId="{5530DE40-A4BA-4450-8414-0E1A367AF370}" srcOrd="1" destOrd="0" presId="urn:microsoft.com/office/officeart/2005/8/layout/process4"/>
    <dgm:cxn modelId="{7C30F6BC-CF31-41B9-B3B1-C513950DF96B}" type="presParOf" srcId="{19724E9A-5197-4F59-89D2-F3B4FF7EE1B2}" destId="{4F2E3B73-5D22-494E-9641-30E934099348}" srcOrd="2" destOrd="0" presId="urn:microsoft.com/office/officeart/2005/8/layout/process4"/>
    <dgm:cxn modelId="{446F31E9-455B-463C-AD99-7F11D1E73CA6}" type="presParOf" srcId="{4F2E3B73-5D22-494E-9641-30E934099348}" destId="{7981532E-7523-4456-9A68-A6EF1D68DD39}" srcOrd="0" destOrd="0" presId="urn:microsoft.com/office/officeart/2005/8/layout/process4"/>
    <dgm:cxn modelId="{DD467D5C-B656-4EA1-BBDB-F92DA485F7FE}" type="presParOf" srcId="{4F2E3B73-5D22-494E-9641-30E934099348}" destId="{CBFB9CC7-E226-43CC-906C-0CD472B8056D}" srcOrd="1" destOrd="0" presId="urn:microsoft.com/office/officeart/2005/8/layout/process4"/>
    <dgm:cxn modelId="{B76E8C78-6C56-45E0-B7CC-83141D56C7A7}" type="presParOf" srcId="{4F2E3B73-5D22-494E-9641-30E934099348}" destId="{2444564D-9D3B-42D1-A585-D09A5460DB93}" srcOrd="2" destOrd="0" presId="urn:microsoft.com/office/officeart/2005/8/layout/process4"/>
    <dgm:cxn modelId="{DEFA0371-9F47-4C23-89AB-43C94E224240}" type="presParOf" srcId="{2444564D-9D3B-42D1-A585-D09A5460DB93}" destId="{0FA54309-C4A9-4857-9121-4B19A290C2E4}" srcOrd="0" destOrd="0" presId="urn:microsoft.com/office/officeart/2005/8/layout/process4"/>
    <dgm:cxn modelId="{E89270CC-CBEE-4665-B9E2-0253AD6DF377}" type="presParOf" srcId="{19724E9A-5197-4F59-89D2-F3B4FF7EE1B2}" destId="{B97BCB86-6F7E-408C-A5C2-677C9C40EAB1}" srcOrd="3" destOrd="0" presId="urn:microsoft.com/office/officeart/2005/8/layout/process4"/>
    <dgm:cxn modelId="{23497FD3-0AEA-4BC6-B737-CBDD7F809B1D}" type="presParOf" srcId="{19724E9A-5197-4F59-89D2-F3B4FF7EE1B2}" destId="{B888ABF0-566E-4990-AAC8-908A81E12164}" srcOrd="4" destOrd="0" presId="urn:microsoft.com/office/officeart/2005/8/layout/process4"/>
    <dgm:cxn modelId="{E0AAD675-E42E-48D6-9524-F6434AA21B6F}" type="presParOf" srcId="{B888ABF0-566E-4990-AAC8-908A81E12164}" destId="{BC89CEBC-CDB4-486B-A45E-5EFE021587FE}" srcOrd="0" destOrd="0" presId="urn:microsoft.com/office/officeart/2005/8/layout/process4"/>
    <dgm:cxn modelId="{67DFA682-9867-4D53-B5CC-BD9F45AADE55}" type="presParOf" srcId="{B888ABF0-566E-4990-AAC8-908A81E12164}" destId="{F4380EB0-FD33-4B31-B94F-4CC207D0A5B7}" srcOrd="1" destOrd="0" presId="urn:microsoft.com/office/officeart/2005/8/layout/process4"/>
    <dgm:cxn modelId="{8DACE854-49BA-4032-B3BD-824F2D1ED77A}" type="presParOf" srcId="{B888ABF0-566E-4990-AAC8-908A81E12164}" destId="{9331DA76-CBA6-488B-8DF2-71E5295A22C4}" srcOrd="2" destOrd="0" presId="urn:microsoft.com/office/officeart/2005/8/layout/process4"/>
    <dgm:cxn modelId="{222D07A6-B7F2-4D5F-90E5-32DE57C9D29B}" type="presParOf" srcId="{9331DA76-CBA6-488B-8DF2-71E5295A22C4}" destId="{6508052E-9768-446A-8A75-62A64D1266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72DF10-A62F-46F1-B75F-2E1FC6973EAB}">
      <dsp:nvSpPr>
        <dsp:cNvPr id="0" name=""/>
        <dsp:cNvSpPr/>
      </dsp:nvSpPr>
      <dsp:spPr>
        <a:xfrm>
          <a:off x="6658076" y="3265697"/>
          <a:ext cx="267627" cy="1517976"/>
        </a:xfrm>
        <a:custGeom>
          <a:avLst/>
          <a:gdLst/>
          <a:ahLst/>
          <a:cxnLst/>
          <a:rect l="0" t="0" r="0" b="0"/>
          <a:pathLst>
            <a:path>
              <a:moveTo>
                <a:pt x="0" y="0"/>
              </a:moveTo>
              <a:lnTo>
                <a:pt x="0" y="1517976"/>
              </a:lnTo>
              <a:lnTo>
                <a:pt x="267627" y="151797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20B254-51C5-433F-A5DB-D5BBBE937D3B}">
      <dsp:nvSpPr>
        <dsp:cNvPr id="0" name=""/>
        <dsp:cNvSpPr/>
      </dsp:nvSpPr>
      <dsp:spPr>
        <a:xfrm>
          <a:off x="4348473" y="1717956"/>
          <a:ext cx="3023275" cy="655650"/>
        </a:xfrm>
        <a:custGeom>
          <a:avLst/>
          <a:gdLst/>
          <a:ahLst/>
          <a:cxnLst/>
          <a:rect l="0" t="0" r="0" b="0"/>
          <a:pathLst>
            <a:path>
              <a:moveTo>
                <a:pt x="0" y="0"/>
              </a:moveTo>
              <a:lnTo>
                <a:pt x="0" y="468311"/>
              </a:lnTo>
              <a:lnTo>
                <a:pt x="3023275" y="468311"/>
              </a:lnTo>
              <a:lnTo>
                <a:pt x="3023275" y="65565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B6F47A-7879-4819-A380-260A9AAE0A25}">
      <dsp:nvSpPr>
        <dsp:cNvPr id="0" name=""/>
        <dsp:cNvSpPr/>
      </dsp:nvSpPr>
      <dsp:spPr>
        <a:xfrm>
          <a:off x="4499218" y="3265697"/>
          <a:ext cx="267627" cy="1517976"/>
        </a:xfrm>
        <a:custGeom>
          <a:avLst/>
          <a:gdLst/>
          <a:ahLst/>
          <a:cxnLst/>
          <a:rect l="0" t="0" r="0" b="0"/>
          <a:pathLst>
            <a:path>
              <a:moveTo>
                <a:pt x="0" y="0"/>
              </a:moveTo>
              <a:lnTo>
                <a:pt x="0" y="1517976"/>
              </a:lnTo>
              <a:lnTo>
                <a:pt x="267627" y="151797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73EACF-46E3-4C05-8107-0BFF94F2EEFD}">
      <dsp:nvSpPr>
        <dsp:cNvPr id="0" name=""/>
        <dsp:cNvSpPr/>
      </dsp:nvSpPr>
      <dsp:spPr>
        <a:xfrm>
          <a:off x="4348473" y="1717956"/>
          <a:ext cx="864417" cy="655650"/>
        </a:xfrm>
        <a:custGeom>
          <a:avLst/>
          <a:gdLst/>
          <a:ahLst/>
          <a:cxnLst/>
          <a:rect l="0" t="0" r="0" b="0"/>
          <a:pathLst>
            <a:path>
              <a:moveTo>
                <a:pt x="0" y="0"/>
              </a:moveTo>
              <a:lnTo>
                <a:pt x="0" y="468311"/>
              </a:lnTo>
              <a:lnTo>
                <a:pt x="864417" y="468311"/>
              </a:lnTo>
              <a:lnTo>
                <a:pt x="864417" y="65565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694192-97CD-4B41-89CD-D35D128639B3}">
      <dsp:nvSpPr>
        <dsp:cNvPr id="0" name=""/>
        <dsp:cNvSpPr/>
      </dsp:nvSpPr>
      <dsp:spPr>
        <a:xfrm>
          <a:off x="2340360" y="3265697"/>
          <a:ext cx="267627" cy="1517976"/>
        </a:xfrm>
        <a:custGeom>
          <a:avLst/>
          <a:gdLst/>
          <a:ahLst/>
          <a:cxnLst/>
          <a:rect l="0" t="0" r="0" b="0"/>
          <a:pathLst>
            <a:path>
              <a:moveTo>
                <a:pt x="0" y="0"/>
              </a:moveTo>
              <a:lnTo>
                <a:pt x="0" y="1517976"/>
              </a:lnTo>
              <a:lnTo>
                <a:pt x="267627" y="151797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D28859-D46B-4734-8A12-27ABD2A8EF05}">
      <dsp:nvSpPr>
        <dsp:cNvPr id="0" name=""/>
        <dsp:cNvSpPr/>
      </dsp:nvSpPr>
      <dsp:spPr>
        <a:xfrm>
          <a:off x="3054032" y="1717956"/>
          <a:ext cx="1294440" cy="655650"/>
        </a:xfrm>
        <a:custGeom>
          <a:avLst/>
          <a:gdLst/>
          <a:ahLst/>
          <a:cxnLst/>
          <a:rect l="0" t="0" r="0" b="0"/>
          <a:pathLst>
            <a:path>
              <a:moveTo>
                <a:pt x="1294440" y="0"/>
              </a:moveTo>
              <a:lnTo>
                <a:pt x="1294440" y="468311"/>
              </a:lnTo>
              <a:lnTo>
                <a:pt x="0" y="468311"/>
              </a:lnTo>
              <a:lnTo>
                <a:pt x="0" y="65565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24ED42-0606-4BD5-BD23-77ADF9DA88D8}">
      <dsp:nvSpPr>
        <dsp:cNvPr id="0" name=""/>
        <dsp:cNvSpPr/>
      </dsp:nvSpPr>
      <dsp:spPr>
        <a:xfrm>
          <a:off x="181502" y="3265697"/>
          <a:ext cx="267627" cy="1517971"/>
        </a:xfrm>
        <a:custGeom>
          <a:avLst/>
          <a:gdLst/>
          <a:ahLst/>
          <a:cxnLst/>
          <a:rect l="0" t="0" r="0" b="0"/>
          <a:pathLst>
            <a:path>
              <a:moveTo>
                <a:pt x="0" y="0"/>
              </a:moveTo>
              <a:lnTo>
                <a:pt x="0" y="1517971"/>
              </a:lnTo>
              <a:lnTo>
                <a:pt x="267627" y="151797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14B7D6-3352-4EAC-AA24-98CF9E6E0E5E}">
      <dsp:nvSpPr>
        <dsp:cNvPr id="0" name=""/>
        <dsp:cNvSpPr/>
      </dsp:nvSpPr>
      <dsp:spPr>
        <a:xfrm>
          <a:off x="895174" y="1717956"/>
          <a:ext cx="3453298" cy="655650"/>
        </a:xfrm>
        <a:custGeom>
          <a:avLst/>
          <a:gdLst/>
          <a:ahLst/>
          <a:cxnLst/>
          <a:rect l="0" t="0" r="0" b="0"/>
          <a:pathLst>
            <a:path>
              <a:moveTo>
                <a:pt x="3453298" y="0"/>
              </a:moveTo>
              <a:lnTo>
                <a:pt x="3453298" y="468311"/>
              </a:lnTo>
              <a:lnTo>
                <a:pt x="0" y="468311"/>
              </a:lnTo>
              <a:lnTo>
                <a:pt x="0" y="65565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A7FFF4-A705-4E03-9E0C-35B4512B852C}">
      <dsp:nvSpPr>
        <dsp:cNvPr id="0" name=""/>
        <dsp:cNvSpPr/>
      </dsp:nvSpPr>
      <dsp:spPr>
        <a:xfrm>
          <a:off x="2304257" y="405183"/>
          <a:ext cx="4088430" cy="1312772"/>
        </a:xfrm>
        <a:prstGeom prst="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solidFill>
                <a:schemeClr val="tx1"/>
              </a:solidFill>
            </a:rPr>
            <a:t>“BALANZA POR CUENTA CORRIENTE”</a:t>
          </a:r>
          <a:endParaRPr lang="es-MX" sz="3200" kern="1200" dirty="0">
            <a:solidFill>
              <a:schemeClr val="tx1"/>
            </a:solidFill>
          </a:endParaRPr>
        </a:p>
      </dsp:txBody>
      <dsp:txXfrm>
        <a:off x="2304257" y="405183"/>
        <a:ext cx="4088430" cy="1312772"/>
      </dsp:txXfrm>
    </dsp:sp>
    <dsp:sp modelId="{2BA29EE8-77CC-427C-AACC-DAB9D4F1D9B0}">
      <dsp:nvSpPr>
        <dsp:cNvPr id="0" name=""/>
        <dsp:cNvSpPr/>
      </dsp:nvSpPr>
      <dsp:spPr>
        <a:xfrm>
          <a:off x="3084" y="2373607"/>
          <a:ext cx="1784180" cy="89209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solidFill>
                <a:schemeClr val="bg1"/>
              </a:solidFill>
              <a:latin typeface="Algerian" pitchFamily="82" charset="0"/>
            </a:rPr>
            <a:t>Balanza comercial</a:t>
          </a:r>
          <a:endParaRPr lang="es-MX" sz="1800" kern="1200" dirty="0">
            <a:solidFill>
              <a:schemeClr val="bg1"/>
            </a:solidFill>
          </a:endParaRPr>
        </a:p>
      </dsp:txBody>
      <dsp:txXfrm>
        <a:off x="3084" y="2373607"/>
        <a:ext cx="1784180" cy="892090"/>
      </dsp:txXfrm>
    </dsp:sp>
    <dsp:sp modelId="{EB1FE3F1-4AF1-4A13-90F1-4B319DDC5A76}">
      <dsp:nvSpPr>
        <dsp:cNvPr id="0" name=""/>
        <dsp:cNvSpPr/>
      </dsp:nvSpPr>
      <dsp:spPr>
        <a:xfrm>
          <a:off x="449129" y="3640375"/>
          <a:ext cx="1784180" cy="228658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bg1"/>
              </a:solidFill>
            </a:rPr>
            <a:t>Balanza Comercial = Exportación de Bienes - Importación de Bienes</a:t>
          </a:r>
          <a:endParaRPr lang="es-MX" sz="2000" kern="1200" dirty="0">
            <a:solidFill>
              <a:schemeClr val="bg1"/>
            </a:solidFill>
          </a:endParaRPr>
        </a:p>
      </dsp:txBody>
      <dsp:txXfrm>
        <a:off x="449129" y="3640375"/>
        <a:ext cx="1784180" cy="2286587"/>
      </dsp:txXfrm>
    </dsp:sp>
    <dsp:sp modelId="{AF4CDBCF-3F71-4C20-9811-03E36E26644B}">
      <dsp:nvSpPr>
        <dsp:cNvPr id="0" name=""/>
        <dsp:cNvSpPr/>
      </dsp:nvSpPr>
      <dsp:spPr>
        <a:xfrm>
          <a:off x="2161942" y="2373607"/>
          <a:ext cx="1784180" cy="89209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bg1"/>
              </a:solidFill>
              <a:latin typeface="Algerian" pitchFamily="82" charset="0"/>
            </a:rPr>
            <a:t>BALANZA DE SERVICIOS</a:t>
          </a:r>
          <a:endParaRPr lang="es-MX" sz="1800" kern="1200" dirty="0">
            <a:solidFill>
              <a:schemeClr val="bg1"/>
            </a:solidFill>
          </a:endParaRPr>
        </a:p>
      </dsp:txBody>
      <dsp:txXfrm>
        <a:off x="2161942" y="2373607"/>
        <a:ext cx="1784180" cy="892090"/>
      </dsp:txXfrm>
    </dsp:sp>
    <dsp:sp modelId="{C67C5715-70F1-4147-B192-C260D1AB1D6D}">
      <dsp:nvSpPr>
        <dsp:cNvPr id="0" name=""/>
        <dsp:cNvSpPr/>
      </dsp:nvSpPr>
      <dsp:spPr>
        <a:xfrm>
          <a:off x="2607987" y="3640375"/>
          <a:ext cx="1784180" cy="228659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bg1"/>
              </a:solidFill>
            </a:rPr>
            <a:t>Balanza de Servicios = Exportación de Servicios - Importación de Servicios</a:t>
          </a:r>
          <a:endParaRPr lang="es-MX" sz="1800" kern="1200" dirty="0">
            <a:solidFill>
              <a:schemeClr val="bg1"/>
            </a:solidFill>
          </a:endParaRPr>
        </a:p>
      </dsp:txBody>
      <dsp:txXfrm>
        <a:off x="2607987" y="3640375"/>
        <a:ext cx="1784180" cy="2286596"/>
      </dsp:txXfrm>
    </dsp:sp>
    <dsp:sp modelId="{2B59B24E-39CB-4532-8801-3F0934D210F6}">
      <dsp:nvSpPr>
        <dsp:cNvPr id="0" name=""/>
        <dsp:cNvSpPr/>
      </dsp:nvSpPr>
      <dsp:spPr>
        <a:xfrm>
          <a:off x="4320800" y="2373607"/>
          <a:ext cx="1784180" cy="89209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bg1"/>
              </a:solidFill>
              <a:latin typeface="Algerian" pitchFamily="82" charset="0"/>
            </a:rPr>
            <a:t>BALANZA DE RENTAS </a:t>
          </a:r>
          <a:endParaRPr lang="es-MX" sz="1800" kern="1200" dirty="0">
            <a:solidFill>
              <a:schemeClr val="bg1"/>
            </a:solidFill>
          </a:endParaRPr>
        </a:p>
      </dsp:txBody>
      <dsp:txXfrm>
        <a:off x="4320800" y="2373607"/>
        <a:ext cx="1784180" cy="892090"/>
      </dsp:txXfrm>
    </dsp:sp>
    <dsp:sp modelId="{48926894-D7E1-4FC1-BAD7-2F773129A640}">
      <dsp:nvSpPr>
        <dsp:cNvPr id="0" name=""/>
        <dsp:cNvSpPr/>
      </dsp:nvSpPr>
      <dsp:spPr>
        <a:xfrm>
          <a:off x="4766845" y="3640375"/>
          <a:ext cx="1784180" cy="228659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bg1"/>
              </a:solidFill>
            </a:rPr>
            <a:t>Balanza de Rentas = Rentas Percibidas - Rentas Pagadas</a:t>
          </a:r>
          <a:endParaRPr lang="es-MX" sz="2000" kern="1200" dirty="0">
            <a:solidFill>
              <a:schemeClr val="bg1"/>
            </a:solidFill>
          </a:endParaRPr>
        </a:p>
      </dsp:txBody>
      <dsp:txXfrm>
        <a:off x="4766845" y="3640375"/>
        <a:ext cx="1784180" cy="2286596"/>
      </dsp:txXfrm>
    </dsp:sp>
    <dsp:sp modelId="{245E0070-A872-4041-9AC5-53ED7E76131D}">
      <dsp:nvSpPr>
        <dsp:cNvPr id="0" name=""/>
        <dsp:cNvSpPr/>
      </dsp:nvSpPr>
      <dsp:spPr>
        <a:xfrm>
          <a:off x="6479658" y="2373607"/>
          <a:ext cx="1784180" cy="89209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bg1"/>
              </a:solidFill>
              <a:latin typeface="Algerian" pitchFamily="82" charset="0"/>
            </a:rPr>
            <a:t>BALANZA DE TRANSFERENCIAS DIRECTAS.</a:t>
          </a:r>
          <a:endParaRPr lang="es-MX" sz="1600" kern="1200" dirty="0">
            <a:solidFill>
              <a:schemeClr val="bg1"/>
            </a:solidFill>
            <a:latin typeface="Algerian" pitchFamily="82" charset="0"/>
          </a:endParaRPr>
        </a:p>
      </dsp:txBody>
      <dsp:txXfrm>
        <a:off x="6479658" y="2373607"/>
        <a:ext cx="1784180" cy="892090"/>
      </dsp:txXfrm>
    </dsp:sp>
    <dsp:sp modelId="{09F50961-9A28-4EBB-8388-D619A476C880}">
      <dsp:nvSpPr>
        <dsp:cNvPr id="0" name=""/>
        <dsp:cNvSpPr/>
      </dsp:nvSpPr>
      <dsp:spPr>
        <a:xfrm>
          <a:off x="6925703" y="3640375"/>
          <a:ext cx="1784180" cy="228659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bg1"/>
              </a:solidFill>
            </a:rPr>
            <a:t>Balanza de Transferencias Corrientes = Transferencias Percibidas del exterior - Transferencias Pagadas</a:t>
          </a:r>
          <a:endParaRPr lang="es-MX" sz="2000" kern="1200" dirty="0">
            <a:solidFill>
              <a:schemeClr val="bg1"/>
            </a:solidFill>
          </a:endParaRPr>
        </a:p>
      </dsp:txBody>
      <dsp:txXfrm>
        <a:off x="6925703" y="3640375"/>
        <a:ext cx="1784180" cy="22865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5952B-486E-4CD2-9400-49D8166B2746}">
      <dsp:nvSpPr>
        <dsp:cNvPr id="0" name=""/>
        <dsp:cNvSpPr/>
      </dsp:nvSpPr>
      <dsp:spPr>
        <a:xfrm>
          <a:off x="3083" y="795"/>
          <a:ext cx="8346761" cy="3315146"/>
        </a:xfrm>
        <a:prstGeom prst="roundRect">
          <a:avLst>
            <a:gd name="adj" fmla="val 1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s-ES" sz="4800" b="1" kern="1200" dirty="0" smtClean="0"/>
            <a:t>Causas de Superávit y Déficit en la Cuenta Corriente.</a:t>
          </a:r>
          <a:endParaRPr lang="es-MX" sz="4800" kern="1200" dirty="0"/>
        </a:p>
      </dsp:txBody>
      <dsp:txXfrm>
        <a:off x="100180" y="97892"/>
        <a:ext cx="8152567" cy="3120952"/>
      </dsp:txXfrm>
    </dsp:sp>
    <dsp:sp modelId="{6CB17CAD-5C05-4F72-9ECC-AAEEB08BF616}">
      <dsp:nvSpPr>
        <dsp:cNvPr id="0" name=""/>
        <dsp:cNvSpPr/>
      </dsp:nvSpPr>
      <dsp:spPr>
        <a:xfrm>
          <a:off x="319" y="3542853"/>
          <a:ext cx="4005163" cy="3315146"/>
        </a:xfrm>
        <a:prstGeom prst="roundRect">
          <a:avLst>
            <a:gd name="adj" fmla="val 1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kern="1200" dirty="0" smtClean="0"/>
            <a:t>-</a:t>
          </a:r>
          <a:r>
            <a:rPr lang="es-ES" sz="2000" kern="1200" dirty="0" smtClean="0"/>
            <a:t>aumento del ahorro privado</a:t>
          </a:r>
        </a:p>
        <a:p>
          <a:pPr lvl="0" algn="l" defTabSz="800100">
            <a:lnSpc>
              <a:spcPct val="90000"/>
            </a:lnSpc>
            <a:spcBef>
              <a:spcPct val="0"/>
            </a:spcBef>
            <a:spcAft>
              <a:spcPct val="35000"/>
            </a:spcAft>
          </a:pPr>
          <a:r>
            <a:rPr lang="es-ES" sz="2000" kern="1200" dirty="0" smtClean="0"/>
            <a:t>-bajas inversiones en el país</a:t>
          </a:r>
        </a:p>
        <a:p>
          <a:pPr lvl="0" algn="l" defTabSz="800100">
            <a:lnSpc>
              <a:spcPct val="90000"/>
            </a:lnSpc>
            <a:spcBef>
              <a:spcPct val="0"/>
            </a:spcBef>
            <a:spcAft>
              <a:spcPct val="35000"/>
            </a:spcAft>
          </a:pPr>
          <a:r>
            <a:rPr lang="es-ES" sz="2000" kern="1200" dirty="0" smtClean="0"/>
            <a:t>-insuficiente suministro de</a:t>
          </a:r>
          <a:r>
            <a:rPr lang="es-ES" sz="2000" kern="1200" dirty="0" smtClean="0">
              <a:solidFill>
                <a:schemeClr val="bg1"/>
              </a:solidFill>
            </a:rPr>
            <a:t> liquidez por </a:t>
          </a:r>
          <a:r>
            <a:rPr lang="es-ES" sz="2000" kern="1200" dirty="0" smtClean="0"/>
            <a:t>parte de las autoridades monetarias.</a:t>
          </a:r>
        </a:p>
        <a:p>
          <a:pPr lvl="0" algn="l" defTabSz="800100">
            <a:lnSpc>
              <a:spcPct val="90000"/>
            </a:lnSpc>
            <a:spcBef>
              <a:spcPct val="0"/>
            </a:spcBef>
            <a:spcAft>
              <a:spcPct val="35000"/>
            </a:spcAft>
          </a:pPr>
          <a:r>
            <a:rPr lang="es-ES" sz="2000" kern="1200" dirty="0" smtClean="0"/>
            <a:t>-fuerte sector comercial exterior con altas </a:t>
          </a:r>
          <a:r>
            <a:rPr lang="es-ES" sz="2000" kern="1200" dirty="0" smtClean="0">
              <a:solidFill>
                <a:schemeClr val="bg1"/>
              </a:solidFill>
            </a:rPr>
            <a:t>exportaciones </a:t>
          </a:r>
          <a:r>
            <a:rPr lang="es-ES" sz="2000" kern="1200" dirty="0" smtClean="0"/>
            <a:t>que superan la demanda nacional</a:t>
          </a:r>
          <a:endParaRPr lang="es-MX" sz="2000" kern="1200" dirty="0" smtClean="0"/>
        </a:p>
        <a:p>
          <a:pPr lvl="0" algn="ctr" defTabSz="800100">
            <a:lnSpc>
              <a:spcPct val="90000"/>
            </a:lnSpc>
            <a:spcBef>
              <a:spcPct val="0"/>
            </a:spcBef>
            <a:spcAft>
              <a:spcPct val="35000"/>
            </a:spcAft>
          </a:pPr>
          <a:endParaRPr lang="es-MX" sz="2400" i="0" kern="1200" dirty="0">
            <a:latin typeface="Algerian" pitchFamily="82" charset="0"/>
          </a:endParaRPr>
        </a:p>
      </dsp:txBody>
      <dsp:txXfrm>
        <a:off x="97416" y="3639950"/>
        <a:ext cx="3810969" cy="3120952"/>
      </dsp:txXfrm>
    </dsp:sp>
    <dsp:sp modelId="{86FBEFA3-A09F-4315-983A-3539C0C989BE}">
      <dsp:nvSpPr>
        <dsp:cNvPr id="0" name=""/>
        <dsp:cNvSpPr/>
      </dsp:nvSpPr>
      <dsp:spPr>
        <a:xfrm>
          <a:off x="4344680" y="3542058"/>
          <a:ext cx="4005163" cy="3315146"/>
        </a:xfrm>
        <a:prstGeom prst="roundRect">
          <a:avLst>
            <a:gd name="adj" fmla="val 1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latin typeface="Algerian" pitchFamily="82" charset="0"/>
            </a:rPr>
            <a:t> -</a:t>
          </a:r>
          <a:r>
            <a:rPr lang="es-ES" sz="2000" kern="1200" dirty="0" smtClean="0"/>
            <a:t>bajos precios de exportación o bajo volumen de exportación</a:t>
          </a:r>
          <a:endParaRPr lang="es-MX" sz="2000" kern="1200" dirty="0" smtClean="0"/>
        </a:p>
        <a:p>
          <a:pPr lvl="0" algn="l" defTabSz="800100">
            <a:lnSpc>
              <a:spcPct val="90000"/>
            </a:lnSpc>
            <a:spcBef>
              <a:spcPct val="0"/>
            </a:spcBef>
            <a:spcAft>
              <a:spcPct val="35000"/>
            </a:spcAft>
          </a:pPr>
          <a:r>
            <a:rPr lang="es-ES" sz="2000" kern="1200" dirty="0" smtClean="0"/>
            <a:t>-disminución del ahorro (que se puede dar por buenas perspectivas económicas)</a:t>
          </a:r>
          <a:endParaRPr lang="es-MX" sz="2000" kern="1200" dirty="0" smtClean="0"/>
        </a:p>
        <a:p>
          <a:pPr lvl="0" algn="l" defTabSz="800100">
            <a:lnSpc>
              <a:spcPct val="90000"/>
            </a:lnSpc>
            <a:spcBef>
              <a:spcPct val="0"/>
            </a:spcBef>
            <a:spcAft>
              <a:spcPct val="35000"/>
            </a:spcAft>
          </a:pPr>
          <a:r>
            <a:rPr lang="es-ES" sz="2000" kern="1200" dirty="0" smtClean="0"/>
            <a:t>-malas políticas fiscales que aumenten el gasto nacional</a:t>
          </a:r>
          <a:endParaRPr lang="es-MX" sz="2000" kern="1200" dirty="0" smtClean="0"/>
        </a:p>
        <a:p>
          <a:pPr lvl="0" algn="l" defTabSz="800100">
            <a:lnSpc>
              <a:spcPct val="90000"/>
            </a:lnSpc>
            <a:spcBef>
              <a:spcPct val="0"/>
            </a:spcBef>
            <a:spcAft>
              <a:spcPct val="35000"/>
            </a:spcAft>
          </a:pPr>
          <a:r>
            <a:rPr lang="es-ES" sz="2000" kern="1200" dirty="0" smtClean="0"/>
            <a:t>-fallo en el sistema financiero que genera un aumento desproporcionado de operaciones de crédito.</a:t>
          </a:r>
        </a:p>
      </dsp:txBody>
      <dsp:txXfrm>
        <a:off x="4441777" y="3639155"/>
        <a:ext cx="3810969" cy="31209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A495D4-795B-4F20-B595-B38B3C1B0A04}">
      <dsp:nvSpPr>
        <dsp:cNvPr id="0" name=""/>
        <dsp:cNvSpPr/>
      </dsp:nvSpPr>
      <dsp:spPr>
        <a:xfrm>
          <a:off x="0" y="4391573"/>
          <a:ext cx="8352928" cy="1441074"/>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bg1"/>
              </a:solidFill>
              <a:latin typeface="Andalus" pitchFamily="18" charset="-78"/>
              <a:cs typeface="Andalus" pitchFamily="18" charset="-78"/>
            </a:rPr>
            <a:t>Se obtiene: el valor de equilibrio de los saldos reales  como función del stock de activos reales.</a:t>
          </a:r>
          <a:endParaRPr lang="es-MX" sz="2400" kern="1200" dirty="0">
            <a:solidFill>
              <a:schemeClr val="bg1"/>
            </a:solidFill>
            <a:latin typeface="Andalus" pitchFamily="18" charset="-78"/>
            <a:cs typeface="Andalus" pitchFamily="18" charset="-78"/>
          </a:endParaRPr>
        </a:p>
      </dsp:txBody>
      <dsp:txXfrm>
        <a:off x="0" y="4391573"/>
        <a:ext cx="8352928" cy="778180"/>
      </dsp:txXfrm>
    </dsp:sp>
    <dsp:sp modelId="{963DE89C-1517-4F33-9E72-95A7B52BE283}">
      <dsp:nvSpPr>
        <dsp:cNvPr id="0" name=""/>
        <dsp:cNvSpPr/>
      </dsp:nvSpPr>
      <dsp:spPr>
        <a:xfrm>
          <a:off x="0" y="5139901"/>
          <a:ext cx="4176464" cy="662894"/>
        </a:xfrm>
        <a:prstGeom prst="rect">
          <a:avLst/>
        </a:prstGeom>
        <a:solidFill>
          <a:schemeClr val="accent2">
            <a:tint val="40000"/>
            <a:alpha val="9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227584" tIns="40640" rIns="227584" bIns="40640" numCol="1" spcCol="1270" anchor="ctr" anchorCtr="0">
          <a:noAutofit/>
        </a:bodyPr>
        <a:lstStyle/>
        <a:p>
          <a:pPr lvl="0" algn="just" defTabSz="1422400">
            <a:lnSpc>
              <a:spcPct val="90000"/>
            </a:lnSpc>
            <a:spcBef>
              <a:spcPct val="0"/>
            </a:spcBef>
            <a:spcAft>
              <a:spcPct val="35000"/>
            </a:spcAft>
          </a:pPr>
          <a:r>
            <a:rPr lang="es-MX" sz="3200" b="1" kern="1200" dirty="0" smtClean="0"/>
            <a:t>X= [ 0/(1-0)]a/r=x(</a:t>
          </a:r>
          <a:r>
            <a:rPr lang="es-MX" sz="3200" b="1" kern="1200" dirty="0" err="1" smtClean="0"/>
            <a:t>a,r</a:t>
          </a:r>
          <a:r>
            <a:rPr lang="es-MX" sz="3200" b="1" kern="1200" dirty="0" smtClean="0"/>
            <a:t>)</a:t>
          </a:r>
          <a:endParaRPr lang="es-MX" sz="3200" b="1" kern="1200" dirty="0"/>
        </a:p>
      </dsp:txBody>
      <dsp:txXfrm>
        <a:off x="0" y="5139901"/>
        <a:ext cx="4176464" cy="662894"/>
      </dsp:txXfrm>
    </dsp:sp>
    <dsp:sp modelId="{785773EA-E45C-41CD-9F50-B4D7D9AA5164}">
      <dsp:nvSpPr>
        <dsp:cNvPr id="0" name=""/>
        <dsp:cNvSpPr/>
      </dsp:nvSpPr>
      <dsp:spPr>
        <a:xfrm>
          <a:off x="4176464" y="5139901"/>
          <a:ext cx="4176464" cy="662894"/>
        </a:xfrm>
        <a:prstGeom prst="rect">
          <a:avLst/>
        </a:prstGeom>
        <a:solidFill>
          <a:schemeClr val="accent2">
            <a:tint val="40000"/>
            <a:alpha val="90000"/>
            <a:hueOff val="1675274"/>
            <a:satOff val="-1459"/>
            <a:lumOff val="-2"/>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227584" tIns="40640" rIns="227584" bIns="40640" numCol="1" spcCol="1270" anchor="ctr" anchorCtr="0">
          <a:noAutofit/>
        </a:bodyPr>
        <a:lstStyle/>
        <a:p>
          <a:pPr lvl="0" algn="ctr" defTabSz="1422400">
            <a:lnSpc>
              <a:spcPct val="90000"/>
            </a:lnSpc>
            <a:spcBef>
              <a:spcPct val="0"/>
            </a:spcBef>
            <a:spcAft>
              <a:spcPct val="35000"/>
            </a:spcAft>
          </a:pPr>
          <a:r>
            <a:rPr lang="es-MX" sz="3200" b="1" kern="1200" dirty="0" err="1" smtClean="0"/>
            <a:t>Xa</a:t>
          </a:r>
          <a:r>
            <a:rPr lang="es-MX" sz="3200" b="1" kern="1200" dirty="0" smtClean="0"/>
            <a:t> &gt;0, </a:t>
          </a:r>
          <a:r>
            <a:rPr lang="es-MX" sz="3200" b="1" kern="1200" dirty="0" err="1" smtClean="0"/>
            <a:t>Xr</a:t>
          </a:r>
          <a:r>
            <a:rPr lang="es-MX" sz="3200" b="1" kern="1200" dirty="0" smtClean="0"/>
            <a:t> &lt;0</a:t>
          </a:r>
          <a:endParaRPr lang="es-MX" sz="3200" b="1" kern="1200" dirty="0"/>
        </a:p>
      </dsp:txBody>
      <dsp:txXfrm>
        <a:off x="4176464" y="5139901"/>
        <a:ext cx="4176464" cy="662894"/>
      </dsp:txXfrm>
    </dsp:sp>
    <dsp:sp modelId="{CBFB9CC7-E226-43CC-906C-0CD472B8056D}">
      <dsp:nvSpPr>
        <dsp:cNvPr id="0" name=""/>
        <dsp:cNvSpPr/>
      </dsp:nvSpPr>
      <dsp:spPr>
        <a:xfrm rot="10800000">
          <a:off x="0" y="2195786"/>
          <a:ext cx="8352928" cy="2216372"/>
        </a:xfrm>
        <a:prstGeom prst="upArrowCallout">
          <a:avLst/>
        </a:prstGeom>
        <a:solidFill>
          <a:schemeClr val="accent2">
            <a:hueOff val="2340759"/>
            <a:satOff val="-2919"/>
            <a:lumOff val="68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kern="1200" dirty="0" smtClean="0">
              <a:solidFill>
                <a:schemeClr val="bg1"/>
              </a:solidFill>
              <a:latin typeface="Andalus" pitchFamily="18" charset="-78"/>
              <a:cs typeface="Andalus" pitchFamily="18" charset="-78"/>
            </a:rPr>
            <a:t>Ecuación 1</a:t>
          </a:r>
          <a:endParaRPr lang="es-MX" sz="2400" kern="1200" dirty="0">
            <a:solidFill>
              <a:schemeClr val="bg1"/>
            </a:solidFill>
            <a:latin typeface="Andalus" pitchFamily="18" charset="-78"/>
            <a:cs typeface="Andalus" pitchFamily="18" charset="-78"/>
          </a:endParaRPr>
        </a:p>
      </dsp:txBody>
      <dsp:txXfrm rot="-10800000">
        <a:off x="0" y="2195786"/>
        <a:ext cx="8352928" cy="777946"/>
      </dsp:txXfrm>
    </dsp:sp>
    <dsp:sp modelId="{0FA54309-C4A9-4857-9121-4B19A290C2E4}">
      <dsp:nvSpPr>
        <dsp:cNvPr id="0" name=""/>
        <dsp:cNvSpPr/>
      </dsp:nvSpPr>
      <dsp:spPr>
        <a:xfrm>
          <a:off x="4078" y="2583644"/>
          <a:ext cx="8344770" cy="1442873"/>
        </a:xfrm>
        <a:prstGeom prst="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41376" tIns="60960" rIns="341376" bIns="60960" numCol="1" spcCol="1270" anchor="ctr" anchorCtr="0">
          <a:noAutofit/>
        </a:bodyPr>
        <a:lstStyle/>
        <a:p>
          <a:pPr lvl="0" algn="ctr" defTabSz="2133600">
            <a:lnSpc>
              <a:spcPct val="90000"/>
            </a:lnSpc>
            <a:spcBef>
              <a:spcPct val="0"/>
            </a:spcBef>
            <a:spcAft>
              <a:spcPct val="35000"/>
            </a:spcAft>
          </a:pPr>
          <a:endParaRPr lang="es-MX" sz="4800" kern="1200" dirty="0"/>
        </a:p>
      </dsp:txBody>
      <dsp:txXfrm>
        <a:off x="4078" y="2583644"/>
        <a:ext cx="8344770" cy="1442873"/>
      </dsp:txXfrm>
    </dsp:sp>
    <dsp:sp modelId="{F4380EB0-FD33-4B31-B94F-4CC207D0A5B7}">
      <dsp:nvSpPr>
        <dsp:cNvPr id="0" name=""/>
        <dsp:cNvSpPr/>
      </dsp:nvSpPr>
      <dsp:spPr>
        <a:xfrm rot="10800000">
          <a:off x="0" y="1030"/>
          <a:ext cx="8352928" cy="2216372"/>
        </a:xfrm>
        <a:prstGeom prst="upArrowCallout">
          <a:avLst/>
        </a:prstGeom>
        <a:solidFill>
          <a:schemeClr val="accent2">
            <a:hueOff val="4681519"/>
            <a:satOff val="-5839"/>
            <a:lumOff val="1373"/>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kern="1200" dirty="0" smtClean="0">
              <a:solidFill>
                <a:schemeClr val="bg1"/>
              </a:solidFill>
              <a:latin typeface="Andalus" pitchFamily="18" charset="-78"/>
              <a:cs typeface="Andalus" pitchFamily="18" charset="-78"/>
            </a:rPr>
            <a:t>Ecuación 2</a:t>
          </a:r>
          <a:endParaRPr lang="es-MX" sz="2400" kern="1200" dirty="0">
            <a:solidFill>
              <a:schemeClr val="bg1"/>
            </a:solidFill>
            <a:latin typeface="Andalus" pitchFamily="18" charset="-78"/>
            <a:cs typeface="Andalus" pitchFamily="18" charset="-78"/>
          </a:endParaRPr>
        </a:p>
      </dsp:txBody>
      <dsp:txXfrm rot="-10800000">
        <a:off x="0" y="1030"/>
        <a:ext cx="8352928" cy="777946"/>
      </dsp:txXfrm>
    </dsp:sp>
    <dsp:sp modelId="{6508052E-9768-446A-8A75-62A64D12660D}">
      <dsp:nvSpPr>
        <dsp:cNvPr id="0" name=""/>
        <dsp:cNvSpPr/>
      </dsp:nvSpPr>
      <dsp:spPr>
        <a:xfrm>
          <a:off x="0" y="778977"/>
          <a:ext cx="8352928" cy="662695"/>
        </a:xfrm>
        <a:prstGeom prst="rect">
          <a:avLst/>
        </a:prstGeom>
        <a:solidFill>
          <a:schemeClr val="accent2">
            <a:tint val="40000"/>
            <a:alpha val="90000"/>
            <a:hueOff val="5025821"/>
            <a:satOff val="-4378"/>
            <a:lumOff val="-6"/>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41376" tIns="60960" rIns="341376" bIns="60960" numCol="1" spcCol="1270" anchor="ctr" anchorCtr="0">
          <a:noAutofit/>
        </a:bodyPr>
        <a:lstStyle/>
        <a:p>
          <a:pPr lvl="0" algn="ctr" defTabSz="2133600">
            <a:lnSpc>
              <a:spcPct val="90000"/>
            </a:lnSpc>
            <a:spcBef>
              <a:spcPct val="0"/>
            </a:spcBef>
            <a:spcAft>
              <a:spcPct val="35000"/>
            </a:spcAft>
          </a:pPr>
          <a:r>
            <a:rPr lang="es-MX" sz="4800" b="1" i="1" kern="1200" dirty="0" smtClean="0"/>
            <a:t>W =X + a/r</a:t>
          </a:r>
          <a:endParaRPr lang="es-MX" sz="4800" b="1" i="1" kern="1200" dirty="0"/>
        </a:p>
      </dsp:txBody>
      <dsp:txXfrm>
        <a:off x="0" y="778977"/>
        <a:ext cx="8352928" cy="66269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240BDF-8EC6-4459-B791-5CAC720D48CB}" type="datetimeFigureOut">
              <a:rPr lang="es-MX" smtClean="0"/>
              <a:pPr/>
              <a:t>10/10/2016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001572-7AF5-4C34-859C-F81D095FA52E}" type="slidenum">
              <a:rPr lang="es-MX" smtClean="0"/>
              <a:pPr/>
              <a:t>‹Nº›</a:t>
            </a:fld>
            <a:endParaRPr lang="es-MX"/>
          </a:p>
        </p:txBody>
      </p:sp>
    </p:spTree>
    <p:extLst>
      <p:ext uri="{BB962C8B-B14F-4D97-AF65-F5344CB8AC3E}">
        <p14:creationId xmlns:p14="http://schemas.microsoft.com/office/powerpoint/2010/main" val="404219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88FD3A5-EBC7-4E9E-89CE-797E9A31188A}" type="slidenum">
              <a:rPr lang="es-MX" smtClean="0"/>
              <a:pPr/>
              <a:t>3</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34</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38</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26</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27</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28</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29</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30</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31</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32</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D92B3D7-EC81-4774-841E-DF8C5B9A3CDD}" type="slidenum">
              <a:rPr lang="es-MX" smtClean="0"/>
              <a:pPr/>
              <a:t>33</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9F1A4B7F-F243-438B-BDBE-A55EFFF151B2}" type="datetimeFigureOut">
              <a:rPr lang="es-MX"/>
              <a:pPr>
                <a:defRPr/>
              </a:pPr>
              <a:t>10/10/2016</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15CB7012-7E0E-4660-BADE-69BEB88C1A50}"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03E310E4-EFEB-4A86-8E2B-879B453C92C7}" type="datetimeFigureOut">
              <a:rPr lang="es-MX"/>
              <a:pPr>
                <a:defRPr/>
              </a:pPr>
              <a:t>10/10/2016</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9E2FD16C-28DA-4296-B2B6-9B2D416A236F}"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B0697028-96AE-4714-ABFF-7371FB3207D1}" type="datetimeFigureOut">
              <a:rPr lang="es-MX"/>
              <a:pPr>
                <a:defRPr/>
              </a:pPr>
              <a:t>10/10/2016</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BB55F534-1DED-4F96-B4AA-F38D04168E42}"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596CF294-6426-4E47-B863-7922977D6DC8}" type="datetimeFigureOut">
              <a:rPr lang="es-MX"/>
              <a:pPr>
                <a:defRPr/>
              </a:pPr>
              <a:t>10/10/2016</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22429370-8E9E-4F29-A9D1-3CC20AED0A90}"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316663E-FFC8-4887-9716-83DD497E8E72}" type="datetimeFigureOut">
              <a:rPr lang="es-MX"/>
              <a:pPr>
                <a:defRPr/>
              </a:pPr>
              <a:t>10/10/2016</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F202687-395E-4FEC-9322-A5FAF11CC8B8}"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1F1B70C0-20B5-4FAC-9234-8D408BD318D8}" type="datetimeFigureOut">
              <a:rPr lang="es-MX"/>
              <a:pPr>
                <a:defRPr/>
              </a:pPr>
              <a:t>10/10/2016</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AF97958F-13FC-4D5B-BC05-E453FAD2AE15}"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6BC6E9A4-03EB-48F0-A5E0-34AA75B02EE0}" type="datetimeFigureOut">
              <a:rPr lang="es-MX"/>
              <a:pPr>
                <a:defRPr/>
              </a:pPr>
              <a:t>10/10/2016</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C6A53ADF-D54F-49DA-B7D3-13F0CD8E54E1}"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67D3FFB6-9D26-4D8C-AE94-09C5448CE2AB}" type="datetimeFigureOut">
              <a:rPr lang="es-MX"/>
              <a:pPr>
                <a:defRPr/>
              </a:pPr>
              <a:t>10/10/2016</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EBF55BF8-E9CA-4119-BD3B-88CCA96C11FE}"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CFB0B8AA-52D6-456D-93A2-08F6E8D25D8C}" type="datetimeFigureOut">
              <a:rPr lang="es-MX"/>
              <a:pPr>
                <a:defRPr/>
              </a:pPr>
              <a:t>10/10/2016</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10846D40-D6A5-4458-B4D2-EC7E4247F01D}"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1721B38-D3CA-402A-B8CB-0844BC25FFD2}" type="datetimeFigureOut">
              <a:rPr lang="es-MX"/>
              <a:pPr>
                <a:defRPr/>
              </a:pPr>
              <a:t>10/10/2016</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8FA748D6-B26F-462B-BD9F-72F8C32C660E}"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6AC6350-ACE6-4D2E-940D-6E849646C8DF}" type="datetimeFigureOut">
              <a:rPr lang="es-MX"/>
              <a:pPr>
                <a:defRPr/>
              </a:pPr>
              <a:t>10/10/2016</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56D74690-F877-4E54-A821-5E8EDAF8A4C9}"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F2EA656-A392-4A3A-828D-0FEE3FA31164}" type="datetimeFigureOut">
              <a:rPr lang="es-MX"/>
              <a:pPr>
                <a:defRPr/>
              </a:pPr>
              <a:t>10/10/2016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74C605F-11C5-4892-B878-D8FD07C6E280}"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body" idx="1"/>
          </p:nvPr>
        </p:nvSpPr>
        <p:spPr>
          <a:xfrm>
            <a:off x="722313" y="332656"/>
            <a:ext cx="7772400" cy="6048671"/>
          </a:xfrm>
          <a:noFill/>
          <a:ln/>
        </p:spPr>
        <p:txBody>
          <a:bodyPr/>
          <a:lstStyle/>
          <a:p>
            <a:pPr algn="ctr">
              <a:lnSpc>
                <a:spcPct val="90000"/>
              </a:lnSpc>
              <a:buFont typeface="Wingdings" pitchFamily="2" charset="2"/>
              <a:buNone/>
            </a:pPr>
            <a:r>
              <a:rPr lang="es-MX" sz="2800" dirty="0">
                <a:solidFill>
                  <a:schemeClr val="tx1"/>
                </a:solidFill>
              </a:rPr>
              <a:t>Universidad Autónoma del Estado de </a:t>
            </a:r>
            <a:r>
              <a:rPr lang="es-MX" sz="2800" dirty="0" smtClean="0">
                <a:solidFill>
                  <a:schemeClr val="tx1"/>
                </a:solidFill>
              </a:rPr>
              <a:t>México</a:t>
            </a:r>
          </a:p>
          <a:p>
            <a:pPr algn="ctr">
              <a:lnSpc>
                <a:spcPct val="90000"/>
              </a:lnSpc>
              <a:buFont typeface="Wingdings" pitchFamily="2" charset="2"/>
              <a:buNone/>
            </a:pPr>
            <a:r>
              <a:rPr lang="es-MX" sz="2800" dirty="0" smtClean="0">
                <a:solidFill>
                  <a:schemeClr val="tx1"/>
                </a:solidFill>
              </a:rPr>
              <a:t>UAEM Texcoco</a:t>
            </a:r>
          </a:p>
          <a:p>
            <a:pPr algn="ctr">
              <a:lnSpc>
                <a:spcPct val="90000"/>
              </a:lnSpc>
              <a:buFont typeface="Wingdings" pitchFamily="2" charset="2"/>
              <a:buNone/>
            </a:pPr>
            <a:endParaRPr lang="es-MX" sz="2800" dirty="0" smtClean="0">
              <a:solidFill>
                <a:schemeClr val="tx1"/>
              </a:solidFill>
            </a:endParaRPr>
          </a:p>
          <a:p>
            <a:pPr algn="ctr">
              <a:lnSpc>
                <a:spcPct val="90000"/>
              </a:lnSpc>
              <a:buFont typeface="Wingdings" pitchFamily="2" charset="2"/>
              <a:buNone/>
            </a:pPr>
            <a:r>
              <a:rPr lang="es-MX" sz="2800" dirty="0" smtClean="0">
                <a:solidFill>
                  <a:schemeClr val="tx1"/>
                </a:solidFill>
              </a:rPr>
              <a:t>Licenciatura en Economía</a:t>
            </a:r>
            <a:endParaRPr lang="es-MX" sz="2800" dirty="0">
              <a:solidFill>
                <a:schemeClr val="tx1"/>
              </a:solidFill>
            </a:endParaRPr>
          </a:p>
          <a:p>
            <a:pPr algn="ctr">
              <a:lnSpc>
                <a:spcPct val="90000"/>
              </a:lnSpc>
              <a:buFont typeface="Wingdings" pitchFamily="2" charset="2"/>
              <a:buNone/>
            </a:pPr>
            <a:endParaRPr lang="es-MX" sz="2800" dirty="0">
              <a:solidFill>
                <a:schemeClr val="tx1"/>
              </a:solidFill>
            </a:endParaRPr>
          </a:p>
          <a:p>
            <a:pPr algn="ctr">
              <a:lnSpc>
                <a:spcPct val="90000"/>
              </a:lnSpc>
              <a:buFont typeface="Wingdings" pitchFamily="2" charset="2"/>
              <a:buNone/>
            </a:pPr>
            <a:r>
              <a:rPr lang="es-MX" sz="2800" dirty="0" smtClean="0">
                <a:solidFill>
                  <a:schemeClr val="tx1"/>
                </a:solidFill>
              </a:rPr>
              <a:t>Asignatura: MACROECONOMIA DE ECONOMÍAS ABIERTAS</a:t>
            </a:r>
            <a:endParaRPr lang="es-MX" sz="2800" dirty="0">
              <a:solidFill>
                <a:schemeClr val="tx1"/>
              </a:solidFill>
            </a:endParaRPr>
          </a:p>
          <a:p>
            <a:pPr algn="ctr">
              <a:lnSpc>
                <a:spcPct val="90000"/>
              </a:lnSpc>
              <a:buFont typeface="Wingdings" pitchFamily="2" charset="2"/>
              <a:buNone/>
            </a:pPr>
            <a:r>
              <a:rPr lang="es-MX" sz="2800" dirty="0" smtClean="0">
                <a:solidFill>
                  <a:schemeClr val="tx1"/>
                </a:solidFill>
              </a:rPr>
              <a:t>Clave</a:t>
            </a:r>
            <a:r>
              <a:rPr lang="es-MX" sz="2800" dirty="0">
                <a:solidFill>
                  <a:schemeClr val="tx1"/>
                </a:solidFill>
              </a:rPr>
              <a:t>: L43035</a:t>
            </a:r>
            <a:br>
              <a:rPr lang="es-MX" sz="2800" dirty="0">
                <a:solidFill>
                  <a:schemeClr val="tx1"/>
                </a:solidFill>
              </a:rPr>
            </a:br>
            <a:endParaRPr lang="es-MX" sz="2800" dirty="0">
              <a:solidFill>
                <a:schemeClr val="tx1"/>
              </a:solidFill>
            </a:endParaRPr>
          </a:p>
          <a:p>
            <a:pPr algn="ctr">
              <a:lnSpc>
                <a:spcPct val="90000"/>
              </a:lnSpc>
              <a:buFont typeface="Wingdings" pitchFamily="2" charset="2"/>
              <a:buNone/>
            </a:pPr>
            <a:endParaRPr lang="es-MX" sz="2800" dirty="0">
              <a:solidFill>
                <a:schemeClr val="tx1"/>
              </a:solidFill>
            </a:endParaRPr>
          </a:p>
          <a:p>
            <a:pPr algn="ctr">
              <a:lnSpc>
                <a:spcPct val="90000"/>
              </a:lnSpc>
              <a:buFont typeface="Wingdings" pitchFamily="2" charset="2"/>
              <a:buNone/>
            </a:pPr>
            <a:r>
              <a:rPr lang="es-MX" sz="2800" dirty="0" smtClean="0">
                <a:solidFill>
                  <a:schemeClr val="tx1"/>
                </a:solidFill>
              </a:rPr>
              <a:t>M. en E.S. Selene </a:t>
            </a:r>
            <a:r>
              <a:rPr lang="es-MX" sz="2800" dirty="0">
                <a:solidFill>
                  <a:schemeClr val="tx1"/>
                </a:solidFill>
              </a:rPr>
              <a:t>Álvarez Nieto</a:t>
            </a:r>
          </a:p>
          <a:p>
            <a:pPr algn="ctr">
              <a:lnSpc>
                <a:spcPct val="90000"/>
              </a:lnSpc>
              <a:buFont typeface="Wingdings" pitchFamily="2" charset="2"/>
              <a:buNone/>
            </a:pPr>
            <a:endParaRPr lang="es-MX" dirty="0">
              <a:solidFill>
                <a:schemeClr val="tx1"/>
              </a:solidFill>
            </a:endParaRPr>
          </a:p>
          <a:p>
            <a:pPr algn="ctr">
              <a:lnSpc>
                <a:spcPct val="90000"/>
              </a:lnSpc>
              <a:buFont typeface="Wingdings" pitchFamily="2" charset="2"/>
              <a:buNone/>
            </a:pPr>
            <a:r>
              <a:rPr lang="es-MX" sz="2400" dirty="0">
                <a:solidFill>
                  <a:schemeClr val="tx1"/>
                </a:solidFill>
              </a:rPr>
              <a:t>					</a:t>
            </a:r>
            <a:endParaRPr lang="es-ES"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solidFill>
                  <a:schemeClr val="bg1"/>
                </a:solidFill>
              </a:rPr>
              <a:t>Estática comparativa</a:t>
            </a:r>
            <a:endParaRPr lang="es-MX" dirty="0">
              <a:solidFill>
                <a:schemeClr val="bg1"/>
              </a:solidFill>
            </a:endParaRPr>
          </a:p>
        </p:txBody>
      </p:sp>
      <p:sp>
        <p:nvSpPr>
          <p:cNvPr id="3" name="2 Marcador de contenido"/>
          <p:cNvSpPr>
            <a:spLocks noGrp="1"/>
          </p:cNvSpPr>
          <p:nvPr>
            <p:ph idx="1"/>
          </p:nvPr>
        </p:nvSpPr>
        <p:spPr>
          <a:xfrm>
            <a:off x="457200" y="1600200"/>
            <a:ext cx="8229600" cy="4709120"/>
          </a:xfrm>
        </p:spPr>
        <p:txBody>
          <a:bodyPr>
            <a:normAutofit/>
          </a:bodyPr>
          <a:lstStyle/>
          <a:p>
            <a:pPr algn="just">
              <a:buNone/>
            </a:pPr>
            <a:r>
              <a:rPr lang="es-MX" sz="2400" dirty="0" smtClean="0"/>
              <a:t>Algunas cuestiones:</a:t>
            </a:r>
          </a:p>
          <a:p>
            <a:pPr algn="just">
              <a:buNone/>
            </a:pPr>
            <a:endParaRPr lang="es-MX" sz="2400" dirty="0" smtClean="0"/>
          </a:p>
          <a:p>
            <a:pPr algn="just"/>
            <a:r>
              <a:rPr lang="es-MX" sz="2400" dirty="0" smtClean="0"/>
              <a:t>Los cambios de las preferencias de activos y el</a:t>
            </a:r>
          </a:p>
          <a:p>
            <a:pPr algn="just">
              <a:buNone/>
            </a:pPr>
            <a:r>
              <a:rPr lang="es-MX" sz="2400" dirty="0" smtClean="0"/>
              <a:t>	comportamiento del ahorro.</a:t>
            </a:r>
          </a:p>
          <a:p>
            <a:pPr algn="just"/>
            <a:r>
              <a:rPr lang="es-MX" sz="2400" dirty="0" smtClean="0"/>
              <a:t>Un desplazamiento en las preferencias desde las acciones al dinero, aumentara lo saldos reales de equilibrio y por lo tanto la riqueza real de equilibrio </a:t>
            </a:r>
          </a:p>
          <a:p>
            <a:pPr lvl="1"/>
            <a:endParaRPr lang="es-MX" sz="2400" dirty="0" smtClean="0"/>
          </a:p>
        </p:txBody>
      </p:sp>
    </p:spTree>
    <p:extLst>
      <p:ext uri="{BB962C8B-B14F-4D97-AF65-F5344CB8AC3E}">
        <p14:creationId xmlns:p14="http://schemas.microsoft.com/office/powerpoint/2010/main" val="2829623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fbcdn-sphotos-h-a.akamaihd.net/hphotos-ak-frc1/v/397814_10201018191998772_518806993_n.jpg?oh=61efcd6d32f471fccf16ebd1f45cbfa5&amp;oe=51897686&amp;__gda__=1368014950_70aeec348b1713912677802c834fdbdc"/>
          <p:cNvPicPr>
            <a:picLocks noChangeAspect="1" noChangeArrowheads="1"/>
          </p:cNvPicPr>
          <p:nvPr/>
        </p:nvPicPr>
        <p:blipFill>
          <a:blip r:embed="rId2" cstate="print"/>
          <a:srcRect/>
          <a:stretch>
            <a:fillRect/>
          </a:stretch>
        </p:blipFill>
        <p:spPr bwMode="auto">
          <a:xfrm>
            <a:off x="1187623" y="1340768"/>
            <a:ext cx="6840761" cy="5368872"/>
          </a:xfrm>
          <a:prstGeom prst="rect">
            <a:avLst/>
          </a:prstGeom>
          <a:noFill/>
        </p:spPr>
      </p:pic>
      <p:sp>
        <p:nvSpPr>
          <p:cNvPr id="3" name="2 Marcador de contenido"/>
          <p:cNvSpPr>
            <a:spLocks noGrp="1"/>
          </p:cNvSpPr>
          <p:nvPr>
            <p:ph idx="1"/>
          </p:nvPr>
        </p:nvSpPr>
        <p:spPr>
          <a:xfrm>
            <a:off x="457200" y="332656"/>
            <a:ext cx="8229600" cy="5793507"/>
          </a:xfrm>
        </p:spPr>
        <p:txBody>
          <a:bodyPr/>
          <a:lstStyle/>
          <a:p>
            <a:r>
              <a:rPr lang="es-MX" dirty="0" smtClean="0"/>
              <a:t>Proceso de ajuste:</a:t>
            </a:r>
          </a:p>
        </p:txBody>
      </p:sp>
      <p:sp>
        <p:nvSpPr>
          <p:cNvPr id="5" name="4 Rectángulo"/>
          <p:cNvSpPr/>
          <p:nvPr/>
        </p:nvSpPr>
        <p:spPr>
          <a:xfrm>
            <a:off x="4572000" y="4437112"/>
            <a:ext cx="1296144"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Apreciación </a:t>
            </a:r>
            <a:endParaRPr lang="es-MX" dirty="0">
              <a:solidFill>
                <a:schemeClr val="tx1"/>
              </a:solidFill>
            </a:endParaRPr>
          </a:p>
        </p:txBody>
      </p:sp>
      <p:sp>
        <p:nvSpPr>
          <p:cNvPr id="6" name="5 Rectángulo"/>
          <p:cNvSpPr/>
          <p:nvPr/>
        </p:nvSpPr>
        <p:spPr>
          <a:xfrm>
            <a:off x="1043608" y="2420888"/>
            <a:ext cx="864096"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Tipo de cambio  </a:t>
            </a:r>
            <a:endParaRPr lang="es-MX" sz="1600" dirty="0">
              <a:solidFill>
                <a:schemeClr val="tx1"/>
              </a:solidFill>
            </a:endParaRPr>
          </a:p>
        </p:txBody>
      </p:sp>
    </p:spTree>
    <p:extLst>
      <p:ext uri="{BB962C8B-B14F-4D97-AF65-F5344CB8AC3E}">
        <p14:creationId xmlns:p14="http://schemas.microsoft.com/office/powerpoint/2010/main" val="3042626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sz="2400" dirty="0" smtClean="0"/>
              <a:t>Ante esta apreciación, reflejado en la elevación de la riqueza real se producirá un desahorro.</a:t>
            </a:r>
          </a:p>
          <a:p>
            <a:pPr algn="just"/>
            <a:r>
              <a:rPr lang="es-MX" sz="2400" dirty="0" smtClean="0"/>
              <a:t>La </a:t>
            </a:r>
            <a:r>
              <a:rPr lang="es-MX" sz="2400" dirty="0" err="1" smtClean="0"/>
              <a:t>desacumulación</a:t>
            </a:r>
            <a:r>
              <a:rPr lang="es-MX" sz="2400" dirty="0" smtClean="0"/>
              <a:t> de activos implica una riqueza y una demanda real de dinero menores </a:t>
            </a:r>
            <a:endParaRPr lang="es-MX" sz="2400" dirty="0"/>
          </a:p>
        </p:txBody>
      </p:sp>
    </p:spTree>
    <p:extLst>
      <p:ext uri="{BB962C8B-B14F-4D97-AF65-F5344CB8AC3E}">
        <p14:creationId xmlns:p14="http://schemas.microsoft.com/office/powerpoint/2010/main" val="4087535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fbcdn-sphotos-h-a.akamaihd.net/hphotos-ak-frc1/v/397814_10201018191998772_518806993_n.jpg?oh=61efcd6d32f471fccf16ebd1f45cbfa5&amp;oe=51897686&amp;__gda__=1368014950_70aeec348b1713912677802c834fdbdc"/>
          <p:cNvPicPr>
            <a:picLocks noChangeAspect="1" noChangeArrowheads="1"/>
          </p:cNvPicPr>
          <p:nvPr/>
        </p:nvPicPr>
        <p:blipFill>
          <a:blip r:embed="rId2" cstate="print"/>
          <a:srcRect/>
          <a:stretch>
            <a:fillRect/>
          </a:stretch>
        </p:blipFill>
        <p:spPr bwMode="auto">
          <a:xfrm>
            <a:off x="971600" y="548679"/>
            <a:ext cx="7537813" cy="6085183"/>
          </a:xfrm>
          <a:prstGeom prst="rect">
            <a:avLst/>
          </a:prstGeom>
          <a:noFill/>
        </p:spPr>
      </p:pic>
      <p:sp>
        <p:nvSpPr>
          <p:cNvPr id="5" name="4 Rectángulo"/>
          <p:cNvSpPr/>
          <p:nvPr/>
        </p:nvSpPr>
        <p:spPr>
          <a:xfrm>
            <a:off x="4427984" y="3140968"/>
            <a:ext cx="936104"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chemeClr val="tx1"/>
                </a:solidFill>
              </a:rPr>
              <a:t>Precios altos </a:t>
            </a:r>
          </a:p>
          <a:p>
            <a:pPr algn="ctr"/>
            <a:r>
              <a:rPr lang="es-MX" sz="1100" dirty="0" smtClean="0">
                <a:solidFill>
                  <a:schemeClr val="tx1"/>
                </a:solidFill>
              </a:rPr>
              <a:t>Depreciación </a:t>
            </a:r>
            <a:endParaRPr lang="es-MX" sz="1100" dirty="0">
              <a:solidFill>
                <a:schemeClr val="tx1"/>
              </a:solidFill>
            </a:endParaRPr>
          </a:p>
        </p:txBody>
      </p:sp>
    </p:spTree>
    <p:extLst>
      <p:ext uri="{BB962C8B-B14F-4D97-AF65-F5344CB8AC3E}">
        <p14:creationId xmlns:p14="http://schemas.microsoft.com/office/powerpoint/2010/main" val="1439983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58162"/>
          </a:xfrm>
        </p:spPr>
        <p:txBody>
          <a:bodyPr>
            <a:normAutofit fontScale="90000"/>
          </a:bodyPr>
          <a:lstStyle/>
          <a:p>
            <a:r>
              <a:rPr lang="es-ES" b="1" dirty="0" smtClean="0">
                <a:solidFill>
                  <a:schemeClr val="bg1"/>
                </a:solidFill>
              </a:rPr>
              <a:t>Expectativas</a:t>
            </a:r>
            <a:endParaRPr lang="es-ES" b="1" dirty="0">
              <a:solidFill>
                <a:schemeClr val="bg1"/>
              </a:solidFill>
            </a:endParaRPr>
          </a:p>
        </p:txBody>
      </p:sp>
      <p:sp>
        <p:nvSpPr>
          <p:cNvPr id="3" name="Marcador de contenido 2"/>
          <p:cNvSpPr>
            <a:spLocks noGrp="1"/>
          </p:cNvSpPr>
          <p:nvPr>
            <p:ph idx="1"/>
          </p:nvPr>
        </p:nvSpPr>
        <p:spPr>
          <a:xfrm>
            <a:off x="457200" y="1172368"/>
            <a:ext cx="8229600" cy="4953796"/>
          </a:xfrm>
        </p:spPr>
        <p:txBody>
          <a:bodyPr>
            <a:noAutofit/>
          </a:bodyPr>
          <a:lstStyle/>
          <a:p>
            <a:pPr algn="just"/>
            <a:r>
              <a:rPr lang="es-ES" sz="2400" dirty="0" smtClean="0"/>
              <a:t>En el proceso de ajuste de activos los precios varían al igual que el tipo de cambio.</a:t>
            </a:r>
          </a:p>
          <a:p>
            <a:pPr algn="just"/>
            <a:endParaRPr lang="es-ES" sz="2400" dirty="0" smtClean="0"/>
          </a:p>
          <a:p>
            <a:pPr algn="just"/>
            <a:r>
              <a:rPr lang="es-ES" sz="2400" dirty="0" smtClean="0"/>
              <a:t>El coste alterativo de mantener el dinero es el tipo de interés nominal.</a:t>
            </a:r>
          </a:p>
          <a:p>
            <a:pPr algn="just"/>
            <a:endParaRPr lang="es-ES" sz="2400" dirty="0" smtClean="0"/>
          </a:p>
          <a:p>
            <a:pPr algn="just"/>
            <a:r>
              <a:rPr lang="es-ES" sz="2400" dirty="0" smtClean="0"/>
              <a:t>Con paridad del poder de compra, la inflación y la depreciación son iguales y se puede hablar indistintamente de expectativas de tipo de cambio o de expectativas inflacionistas.</a:t>
            </a:r>
          </a:p>
          <a:p>
            <a:pPr algn="just">
              <a:buNone/>
            </a:pPr>
            <a:endParaRPr lang="es-ES" sz="2400" dirty="0" smtClean="0"/>
          </a:p>
          <a:p>
            <a:pPr algn="just"/>
            <a:endParaRPr lang="es-ES" sz="2400" dirty="0"/>
          </a:p>
        </p:txBody>
      </p:sp>
    </p:spTree>
    <p:extLst>
      <p:ext uri="{BB962C8B-B14F-4D97-AF65-F5344CB8AC3E}">
        <p14:creationId xmlns:p14="http://schemas.microsoft.com/office/powerpoint/2010/main" val="3727010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432660"/>
            <a:ext cx="8229600" cy="5693504"/>
          </a:xfrm>
        </p:spPr>
        <p:txBody>
          <a:bodyPr>
            <a:normAutofit/>
          </a:bodyPr>
          <a:lstStyle/>
          <a:p>
            <a:pPr algn="just">
              <a:buNone/>
            </a:pPr>
            <a:endParaRPr lang="es-ES" sz="2400" dirty="0"/>
          </a:p>
          <a:p>
            <a:pPr algn="just">
              <a:buFont typeface="Wingdings" charset="2"/>
              <a:buChar char="Ø"/>
            </a:pPr>
            <a:r>
              <a:rPr lang="es-ES" sz="2400" b="1" dirty="0" smtClean="0"/>
              <a:t>Considerando la balanza por cuenta corriente:</a:t>
            </a:r>
          </a:p>
          <a:p>
            <a:pPr algn="just">
              <a:buFont typeface="Wingdings" charset="2"/>
              <a:buChar char="§"/>
            </a:pPr>
            <a:endParaRPr lang="es-ES" sz="2400" dirty="0" smtClean="0"/>
          </a:p>
          <a:p>
            <a:pPr algn="just">
              <a:buFont typeface="Wingdings" charset="2"/>
              <a:buChar char="§"/>
            </a:pPr>
            <a:r>
              <a:rPr lang="es-ES" sz="2400" dirty="0" smtClean="0"/>
              <a:t>Un aumento en los activos eleva la riqueza dado el tipo de cambio, y con ello, el valor real del stock monetario.</a:t>
            </a:r>
          </a:p>
          <a:p>
            <a:pPr algn="just">
              <a:buFont typeface="Wingdings" charset="2"/>
              <a:buChar char="§"/>
            </a:pPr>
            <a:endParaRPr lang="es-ES" sz="2400" dirty="0" smtClean="0"/>
          </a:p>
          <a:p>
            <a:pPr algn="just">
              <a:buFont typeface="Wingdings" charset="2"/>
              <a:buChar char="§"/>
            </a:pPr>
            <a:r>
              <a:rPr lang="es-ES" sz="2400" dirty="0" smtClean="0"/>
              <a:t>El incremento de acciones aumenta la riqueza, disminuye el ahorro y por consiguiente disminuye la cuenta corriente o tasa de crecimiento de activos.</a:t>
            </a:r>
          </a:p>
          <a:p>
            <a:pPr algn="just">
              <a:buFont typeface="Wingdings" charset="2"/>
              <a:buChar char="§"/>
            </a:pPr>
            <a:endParaRPr lang="es-ES" sz="2400" dirty="0" smtClean="0"/>
          </a:p>
          <a:p>
            <a:pPr algn="just">
              <a:buFont typeface="Wingdings" charset="2"/>
              <a:buChar char="§"/>
            </a:pPr>
            <a:r>
              <a:rPr lang="es-ES" sz="2400" dirty="0" smtClean="0"/>
              <a:t>Una depreciación provoca una disminución de los saldos reales así como de la riqueza, además de que genera un incremento de ahorro y acumulación.</a:t>
            </a:r>
            <a:endParaRPr lang="es-ES" sz="2400" dirty="0"/>
          </a:p>
        </p:txBody>
      </p:sp>
    </p:spTree>
    <p:extLst>
      <p:ext uri="{BB962C8B-B14F-4D97-AF65-F5344CB8AC3E}">
        <p14:creationId xmlns:p14="http://schemas.microsoft.com/office/powerpoint/2010/main" val="891263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65070"/>
          </a:xfrm>
        </p:spPr>
        <p:txBody>
          <a:bodyPr>
            <a:normAutofit/>
          </a:bodyPr>
          <a:lstStyle/>
          <a:p>
            <a:r>
              <a:rPr lang="es-ES" sz="2000" b="1" dirty="0" smtClean="0"/>
              <a:t>Proceso de Ajuste con </a:t>
            </a:r>
            <a:r>
              <a:rPr lang="es-ES" sz="2000" b="1" dirty="0"/>
              <a:t>P</a:t>
            </a:r>
            <a:r>
              <a:rPr lang="es-ES" sz="2000" b="1" dirty="0" smtClean="0"/>
              <a:t>revisión Perfecta</a:t>
            </a:r>
            <a:endParaRPr lang="es-ES" sz="2000" b="1" dirty="0"/>
          </a:p>
        </p:txBody>
      </p:sp>
      <p:pic>
        <p:nvPicPr>
          <p:cNvPr id="4" name="Imagen 3"/>
          <p:cNvPicPr>
            <a:picLocks noChangeAspect="1"/>
          </p:cNvPicPr>
          <p:nvPr/>
        </p:nvPicPr>
        <p:blipFill>
          <a:blip r:embed="rId2" cstate="print"/>
          <a:stretch>
            <a:fillRect/>
          </a:stretch>
        </p:blipFill>
        <p:spPr>
          <a:xfrm>
            <a:off x="1228039" y="881287"/>
            <a:ext cx="6726300" cy="5976712"/>
          </a:xfrm>
          <a:prstGeom prst="rect">
            <a:avLst/>
          </a:prstGeom>
        </p:spPr>
      </p:pic>
    </p:spTree>
    <p:extLst>
      <p:ext uri="{BB962C8B-B14F-4D97-AF65-F5344CB8AC3E}">
        <p14:creationId xmlns:p14="http://schemas.microsoft.com/office/powerpoint/2010/main" val="789822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348920"/>
            <a:ext cx="8229600" cy="5777244"/>
          </a:xfrm>
        </p:spPr>
        <p:txBody>
          <a:bodyPr>
            <a:noAutofit/>
          </a:bodyPr>
          <a:lstStyle/>
          <a:p>
            <a:pPr algn="just">
              <a:buNone/>
            </a:pPr>
            <a:endParaRPr lang="es-ES" sz="2400" dirty="0" smtClean="0"/>
          </a:p>
          <a:p>
            <a:pPr algn="just">
              <a:buFont typeface="Wingdings" charset="2"/>
              <a:buChar char="Ø"/>
            </a:pPr>
            <a:r>
              <a:rPr lang="es-ES" sz="2400" b="1" dirty="0" smtClean="0"/>
              <a:t>¿Cuál es la diferencia que se introduce por la presencia de las expectativas sobre el tipo de cambio y la inflación?</a:t>
            </a:r>
          </a:p>
          <a:p>
            <a:pPr algn="just"/>
            <a:endParaRPr lang="es-ES" sz="2400" dirty="0"/>
          </a:p>
          <a:p>
            <a:pPr algn="just"/>
            <a:r>
              <a:rPr lang="es-ES" sz="2400" dirty="0" smtClean="0"/>
              <a:t>A lo largo de KK el nivel de tipo de cambio es menor cuando los activos están por debajo de su nivel de crecimiento sostenido, lo cual provoca expectativas de la elevación de activos y la demanda real del dinero, es decir, la expectativa de la deflación y apreciación.</a:t>
            </a:r>
          </a:p>
          <a:p>
            <a:pPr algn="just"/>
            <a:endParaRPr lang="es-ES" sz="2400" dirty="0"/>
          </a:p>
          <a:p>
            <a:pPr algn="just"/>
            <a:endParaRPr lang="es-ES" sz="2400" dirty="0"/>
          </a:p>
        </p:txBody>
      </p:sp>
    </p:spTree>
    <p:extLst>
      <p:ext uri="{BB962C8B-B14F-4D97-AF65-F5344CB8AC3E}">
        <p14:creationId xmlns:p14="http://schemas.microsoft.com/office/powerpoint/2010/main" val="121630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940042"/>
            <a:ext cx="8229600" cy="5637677"/>
          </a:xfrm>
        </p:spPr>
        <p:txBody>
          <a:bodyPr>
            <a:normAutofit/>
          </a:bodyPr>
          <a:lstStyle/>
          <a:p>
            <a:pPr algn="just"/>
            <a:r>
              <a:rPr lang="es-ES" sz="2400" dirty="0" smtClean="0"/>
              <a:t>La balanza por cuenta corriente es igual a la tasa de ahorro que depende de la riqueza real, y esta a su vez de las expectativas inflacionarias.</a:t>
            </a:r>
          </a:p>
          <a:p>
            <a:endParaRPr lang="es-ES" sz="2400" dirty="0" smtClean="0"/>
          </a:p>
          <a:p>
            <a:pPr algn="just"/>
            <a:r>
              <a:rPr lang="es-ES" sz="2400" dirty="0" smtClean="0"/>
              <a:t>A lo largo de KK la riqueza real es mayor cuando los activos están por debajo se su nivel a largo plazo (en comparación con una economía que experimentase expectativas estáticas), en consecuencia hay un incremento de riquezas y una disminución del ahorro y la cuenta corriente.</a:t>
            </a:r>
          </a:p>
          <a:p>
            <a:pPr algn="just"/>
            <a:endParaRPr lang="es-ES" sz="2400" dirty="0"/>
          </a:p>
          <a:p>
            <a:pPr algn="just"/>
            <a:endParaRPr lang="es-ES" sz="2400" dirty="0" smtClean="0"/>
          </a:p>
          <a:p>
            <a:pPr algn="just"/>
            <a:endParaRPr lang="es-ES" sz="2400" dirty="0"/>
          </a:p>
          <a:p>
            <a:pPr algn="just"/>
            <a:endParaRPr lang="es-ES" sz="2400" dirty="0"/>
          </a:p>
          <a:p>
            <a:endParaRPr lang="es-ES" sz="2400" dirty="0"/>
          </a:p>
        </p:txBody>
      </p:sp>
    </p:spTree>
    <p:extLst>
      <p:ext uri="{BB962C8B-B14F-4D97-AF65-F5344CB8AC3E}">
        <p14:creationId xmlns:p14="http://schemas.microsoft.com/office/powerpoint/2010/main" val="225532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7442" y="1772816"/>
            <a:ext cx="8208912" cy="3139321"/>
          </a:xfrm>
          <a:prstGeom prst="rect">
            <a:avLst/>
          </a:prstGeom>
          <a:noFill/>
        </p:spPr>
        <p:txBody>
          <a:bodyPr wrap="square" lIns="91440" tIns="45720" rIns="91440" bIns="45720">
            <a:spAutoFit/>
          </a:bodyPr>
          <a:lstStyle/>
          <a:p>
            <a:pPr algn="ctr"/>
            <a:r>
              <a:rPr lang="es-ES" sz="6600" b="1" dirty="0" smtClean="0">
                <a:ln w="10541" cmpd="sng">
                  <a:solidFill>
                    <a:schemeClr val="accent1">
                      <a:shade val="88000"/>
                      <a:satMod val="110000"/>
                    </a:schemeClr>
                  </a:solidFill>
                  <a:prstDash val="solid"/>
                </a:ln>
                <a:solidFill>
                  <a:schemeClr val="bg1"/>
                </a:solidFill>
              </a:rPr>
              <a:t>Proceso de ajuste con previsión perfecta</a:t>
            </a:r>
            <a:endParaRPr lang="es-ES" sz="6600" b="1" dirty="0">
              <a:ln w="10541" cmpd="sng">
                <a:solidFill>
                  <a:schemeClr val="accent1">
                    <a:shade val="88000"/>
                    <a:satMod val="110000"/>
                  </a:schemeClr>
                </a:solidFill>
                <a:prstDash val="solid"/>
              </a:ln>
              <a:solidFill>
                <a:schemeClr val="bg1"/>
              </a:solidFill>
            </a:endParaRPr>
          </a:p>
        </p:txBody>
      </p:sp>
    </p:spTree>
    <p:extLst>
      <p:ext uri="{BB962C8B-B14F-4D97-AF65-F5344CB8AC3E}">
        <p14:creationId xmlns:p14="http://schemas.microsoft.com/office/powerpoint/2010/main" val="19701232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548680"/>
            <a:ext cx="7560840"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r>
              <a:rPr lang="es-MX" sz="2800" b="1" dirty="0" smtClean="0">
                <a:solidFill>
                  <a:schemeClr val="bg1"/>
                </a:solidFill>
              </a:rPr>
              <a:t>TIPOS DE CAMBIO, MERCADOS DE  ACTIVOS  Y LA  BALANZA  POR </a:t>
            </a:r>
            <a:r>
              <a:rPr lang="es-MX" sz="2800" b="1" smtClean="0">
                <a:solidFill>
                  <a:schemeClr val="bg1"/>
                </a:solidFill>
              </a:rPr>
              <a:t>CUENTA CORRIENTE</a:t>
            </a:r>
            <a:endParaRPr lang="es-MX" sz="2800" b="1" dirty="0">
              <a:solidFill>
                <a:schemeClr val="bg1"/>
              </a:solidFill>
            </a:endParaRPr>
          </a:p>
        </p:txBody>
      </p:sp>
      <p:pic>
        <p:nvPicPr>
          <p:cNvPr id="11" name="10 Imagen"/>
          <p:cNvPicPr/>
          <p:nvPr/>
        </p:nvPicPr>
        <p:blipFill>
          <a:blip r:embed="rId3" cstate="print"/>
          <a:srcRect l="44666" t="19059" r="46000" b="74991"/>
          <a:stretch>
            <a:fillRect/>
          </a:stretch>
        </p:blipFill>
        <p:spPr bwMode="auto">
          <a:xfrm>
            <a:off x="971600" y="1700808"/>
            <a:ext cx="7056784" cy="3960440"/>
          </a:xfrm>
          <a:prstGeom prst="ellipse">
            <a:avLst/>
          </a:prstGeom>
          <a:ln w="63500" cap="rnd">
            <a:noFill/>
          </a:ln>
          <a:effectLst>
            <a:outerShdw blurRad="107950" dist="12700" dir="5400000" algn="ctr">
              <a:srgbClr val="000000"/>
            </a:outerShdw>
            <a:reflection blurRad="6350" stA="50000" endA="300" endPos="900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281420584"/>
      </p:ext>
    </p:extLst>
  </p:cSld>
  <p:clrMapOvr>
    <a:masterClrMapping/>
  </p:clrMapOvr>
  <p:transition spd="med">
    <p:cut thruBlk="1"/>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4)">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154" t="30186" r="27398" b="27023"/>
          <a:stretch/>
        </p:blipFill>
        <p:spPr bwMode="auto">
          <a:xfrm>
            <a:off x="755576" y="618820"/>
            <a:ext cx="7416824" cy="576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4644008" y="2495265"/>
            <a:ext cx="1800200" cy="369332"/>
          </a:xfrm>
          <a:prstGeom prst="rect">
            <a:avLst/>
          </a:prstGeom>
          <a:noFill/>
        </p:spPr>
        <p:txBody>
          <a:bodyPr wrap="square" rtlCol="0">
            <a:spAutoFit/>
          </a:bodyPr>
          <a:lstStyle/>
          <a:p>
            <a:r>
              <a:rPr lang="es-MX" dirty="0" smtClean="0"/>
              <a:t>Largo Plazo</a:t>
            </a:r>
            <a:endParaRPr lang="es-MX" dirty="0"/>
          </a:p>
        </p:txBody>
      </p:sp>
      <p:cxnSp>
        <p:nvCxnSpPr>
          <p:cNvPr id="4" name="3 Conector recto de flecha"/>
          <p:cNvCxnSpPr/>
          <p:nvPr/>
        </p:nvCxnSpPr>
        <p:spPr>
          <a:xfrm flipH="1" flipV="1">
            <a:off x="4499992" y="2864597"/>
            <a:ext cx="288032"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6" name="5 CuadroTexto"/>
          <p:cNvSpPr txBox="1"/>
          <p:nvPr/>
        </p:nvSpPr>
        <p:spPr>
          <a:xfrm>
            <a:off x="7380312" y="3576047"/>
            <a:ext cx="1944216" cy="369332"/>
          </a:xfrm>
          <a:prstGeom prst="rect">
            <a:avLst/>
          </a:prstGeom>
          <a:noFill/>
        </p:spPr>
        <p:txBody>
          <a:bodyPr wrap="square" rtlCol="0">
            <a:spAutoFit/>
          </a:bodyPr>
          <a:lstStyle/>
          <a:p>
            <a:r>
              <a:rPr lang="es-MX" b="1" dirty="0" err="1" smtClean="0"/>
              <a:t>Exp</a:t>
            </a:r>
            <a:r>
              <a:rPr lang="es-MX" b="1" dirty="0" smtClean="0"/>
              <a:t>. Miopes</a:t>
            </a:r>
            <a:endParaRPr lang="es-MX" b="1" dirty="0"/>
          </a:p>
        </p:txBody>
      </p:sp>
    </p:spTree>
    <p:extLst>
      <p:ext uri="{BB962C8B-B14F-4D97-AF65-F5344CB8AC3E}">
        <p14:creationId xmlns:p14="http://schemas.microsoft.com/office/powerpoint/2010/main" val="7964618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21072193">
            <a:off x="827584" y="2116306"/>
            <a:ext cx="7776864" cy="341632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solidFill>
                  <a:schemeClr val="bg1"/>
                </a:solidFill>
                <a:effectLst>
                  <a:reflection blurRad="12700" stA="50000" endPos="50000" dist="5000" dir="5400000" sy="-100000" rotWithShape="0"/>
                </a:effectLst>
              </a:rPr>
              <a:t>Perturbaciones previstas y  ajuste de previsión perfecta</a:t>
            </a:r>
            <a:endParaRPr lang="es-ES" sz="5400" b="1" cap="all" dirty="0">
              <a:ln w="0"/>
              <a:solidFill>
                <a:schemeClr val="bg1"/>
              </a:solidFill>
              <a:effectLst>
                <a:reflection blurRad="12700" stA="50000" endPos="50000" dist="5000" dir="5400000" sy="-100000" rotWithShape="0"/>
              </a:effectLst>
            </a:endParaRPr>
          </a:p>
        </p:txBody>
      </p:sp>
    </p:spTree>
    <p:extLst>
      <p:ext uri="{BB962C8B-B14F-4D97-AF65-F5344CB8AC3E}">
        <p14:creationId xmlns:p14="http://schemas.microsoft.com/office/powerpoint/2010/main" val="35267221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2060848"/>
            <a:ext cx="7704856" cy="830997"/>
          </a:xfrm>
          <a:prstGeom prst="rect">
            <a:avLst/>
          </a:prstGeom>
          <a:noFill/>
        </p:spPr>
        <p:txBody>
          <a:bodyPr wrap="square" rtlCol="0">
            <a:spAutoFit/>
          </a:bodyPr>
          <a:lstStyle/>
          <a:p>
            <a:pPr algn="just"/>
            <a:r>
              <a:rPr lang="es-MX" sz="2400" dirty="0" smtClean="0"/>
              <a:t>*Las perturbaciones que se susciten en el futuro, son anticipadas en el presente. </a:t>
            </a:r>
            <a:endParaRPr lang="es-MX" sz="2400" dirty="0"/>
          </a:p>
        </p:txBody>
      </p:sp>
    </p:spTree>
    <p:extLst>
      <p:ext uri="{BB962C8B-B14F-4D97-AF65-F5344CB8AC3E}">
        <p14:creationId xmlns:p14="http://schemas.microsoft.com/office/powerpoint/2010/main" val="353663740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154" t="31303" r="26744" b="26651"/>
          <a:stretch/>
        </p:blipFill>
        <p:spPr bwMode="auto">
          <a:xfrm>
            <a:off x="683568" y="620688"/>
            <a:ext cx="7416824"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05702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1916832"/>
            <a:ext cx="5688632" cy="369332"/>
          </a:xfrm>
          <a:prstGeom prst="rect">
            <a:avLst/>
          </a:prstGeom>
          <a:noFill/>
        </p:spPr>
        <p:txBody>
          <a:bodyPr wrap="square" rtlCol="0">
            <a:spAutoFit/>
          </a:bodyPr>
          <a:lstStyle/>
          <a:p>
            <a:r>
              <a:rPr lang="es-MX" dirty="0" smtClean="0"/>
              <a:t> </a:t>
            </a:r>
            <a:endParaRPr lang="es-MX" dirty="0"/>
          </a:p>
        </p:txBody>
      </p:sp>
      <p:sp>
        <p:nvSpPr>
          <p:cNvPr id="3" name="2 Rectángulo"/>
          <p:cNvSpPr/>
          <p:nvPr/>
        </p:nvSpPr>
        <p:spPr>
          <a:xfrm>
            <a:off x="369606" y="2091029"/>
            <a:ext cx="7900731" cy="2585323"/>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5400" b="1" cap="all" spc="0"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Comportamiento de la tasa de depreciación </a:t>
            </a:r>
            <a:endParaRPr lang="es-MX" sz="5400" b="1" cap="all" spc="0"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138102062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154" t="31674" r="23692" b="28511"/>
          <a:stretch/>
        </p:blipFill>
        <p:spPr bwMode="auto">
          <a:xfrm>
            <a:off x="683568" y="1052736"/>
            <a:ext cx="7704856"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72658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004446" y="285728"/>
            <a:ext cx="7391960" cy="923330"/>
          </a:xfrm>
          <a:prstGeom prst="rect">
            <a:avLst/>
          </a:prstGeom>
          <a:noFill/>
        </p:spPr>
        <p:txBody>
          <a:bodyPr wrap="none" lIns="91440" tIns="45720" rIns="91440" bIns="45720">
            <a:spAutoFit/>
          </a:bodyPr>
          <a:lstStyle/>
          <a:p>
            <a:pPr algn="ctr"/>
            <a:r>
              <a:rPr lang="es-E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ELEMENTOS CLAVE :</a:t>
            </a:r>
            <a:endParaRPr lang="es-E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3 CuadroTexto"/>
          <p:cNvSpPr txBox="1"/>
          <p:nvPr/>
        </p:nvSpPr>
        <p:spPr>
          <a:xfrm>
            <a:off x="857224" y="1500174"/>
            <a:ext cx="7643866" cy="2677656"/>
          </a:xfrm>
          <a:prstGeom prst="rect">
            <a:avLst/>
          </a:prstGeom>
          <a:noFill/>
        </p:spPr>
        <p:txBody>
          <a:bodyPr wrap="square" rtlCol="0">
            <a:spAutoFit/>
          </a:bodyPr>
          <a:lstStyle/>
          <a:p>
            <a:pPr algn="just">
              <a:buFont typeface="Wingdings" pitchFamily="2" charset="2"/>
              <a:buChar char="§"/>
            </a:pPr>
            <a:r>
              <a:rPr lang="es-MX" sz="2400" dirty="0" smtClean="0"/>
              <a:t>La relación entre renta y gasto</a:t>
            </a:r>
          </a:p>
          <a:p>
            <a:pPr algn="just"/>
            <a:endParaRPr lang="es-MX" sz="2400" dirty="0" smtClean="0"/>
          </a:p>
          <a:p>
            <a:pPr algn="just">
              <a:buFont typeface="Wingdings" pitchFamily="2" charset="2"/>
              <a:buChar char="§"/>
            </a:pPr>
            <a:r>
              <a:rPr lang="es-MX" sz="2400" dirty="0" smtClean="0"/>
              <a:t>La influencia de los precios relativos sobre la composición del gasto</a:t>
            </a:r>
          </a:p>
          <a:p>
            <a:pPr algn="just"/>
            <a:endParaRPr lang="es-MX" sz="2400" dirty="0" smtClean="0"/>
          </a:p>
          <a:p>
            <a:pPr algn="just">
              <a:buFont typeface="Wingdings" pitchFamily="2" charset="2"/>
              <a:buChar char="§"/>
            </a:pPr>
            <a:r>
              <a:rPr lang="es-MX" sz="2400" dirty="0" smtClean="0"/>
              <a:t>Los bienes comercializables y no comercializables </a:t>
            </a:r>
          </a:p>
          <a:p>
            <a:pPr algn="just"/>
            <a:endParaRPr lang="es-MX" sz="2400" dirty="0"/>
          </a:p>
        </p:txBody>
      </p:sp>
      <p:sp>
        <p:nvSpPr>
          <p:cNvPr id="5" name="4 CuadroTexto"/>
          <p:cNvSpPr txBox="1"/>
          <p:nvPr/>
        </p:nvSpPr>
        <p:spPr>
          <a:xfrm>
            <a:off x="928663" y="3857628"/>
            <a:ext cx="7715304" cy="1569660"/>
          </a:xfrm>
          <a:prstGeom prst="rect">
            <a:avLst/>
          </a:prstGeom>
          <a:noFill/>
        </p:spPr>
        <p:txBody>
          <a:bodyPr wrap="square" rtlCol="0">
            <a:spAutoFit/>
          </a:bodyPr>
          <a:lstStyle/>
          <a:p>
            <a:r>
              <a:rPr lang="es-MX" sz="2400" dirty="0" smtClean="0"/>
              <a:t>Este modelo se basa en dos secciones :</a:t>
            </a:r>
          </a:p>
          <a:p>
            <a:endParaRPr lang="es-MX" sz="2400" dirty="0" smtClean="0"/>
          </a:p>
          <a:p>
            <a:pPr marL="400050" indent="-400050">
              <a:buAutoNum type="romanUcPeriod"/>
            </a:pPr>
            <a:r>
              <a:rPr lang="es-MX" sz="2400" dirty="0" smtClean="0"/>
              <a:t>Desarrolla el modelo básico  </a:t>
            </a:r>
          </a:p>
          <a:p>
            <a:pPr marL="400050" indent="-400050">
              <a:buAutoNum type="romanUcPeriod"/>
            </a:pPr>
            <a:r>
              <a:rPr lang="es-MX" sz="2400" dirty="0" smtClean="0"/>
              <a:t>La paridad del poder de compra </a:t>
            </a:r>
            <a:endParaRPr lang="es-MX" sz="2400" dirty="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285729"/>
            <a:ext cx="8501122" cy="1569660"/>
          </a:xfrm>
          <a:prstGeom prst="rect">
            <a:avLst/>
          </a:prstGeom>
          <a:noFill/>
        </p:spPr>
        <p:txBody>
          <a:bodyPr wrap="square" lIns="91440" tIns="45720" rIns="91440" bIns="45720">
            <a:spAutoFit/>
          </a:bodyPr>
          <a:lstStyle/>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Un modelo </a:t>
            </a:r>
            <a:r>
              <a:rPr lang="es-ES" sz="4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ricardiano</a:t>
            </a: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del comercio y los pagos</a:t>
            </a:r>
            <a:endParaRPr lang="es-E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3 CuadroTexto"/>
          <p:cNvSpPr txBox="1"/>
          <p:nvPr/>
        </p:nvSpPr>
        <p:spPr>
          <a:xfrm>
            <a:off x="785786" y="2000240"/>
            <a:ext cx="7429552" cy="3785652"/>
          </a:xfrm>
          <a:prstGeom prst="rect">
            <a:avLst/>
          </a:prstGeom>
          <a:noFill/>
        </p:spPr>
        <p:txBody>
          <a:bodyPr wrap="square" rtlCol="0">
            <a:spAutoFit/>
          </a:bodyPr>
          <a:lstStyle/>
          <a:p>
            <a:pPr algn="just">
              <a:buFont typeface="Wingdings" pitchFamily="2" charset="2"/>
              <a:buChar char="§"/>
            </a:pPr>
            <a:r>
              <a:rPr lang="es-MX" sz="2400" dirty="0" smtClean="0"/>
              <a:t>La primera sección se  desarrolla el lado de la oferta de la economía y la relación que existe entre los salarios y la estructura del comercio:</a:t>
            </a:r>
          </a:p>
          <a:p>
            <a:endParaRPr lang="es-MX" sz="2400" dirty="0" smtClean="0"/>
          </a:p>
          <a:p>
            <a:pPr marL="400050" indent="-400050">
              <a:buAutoNum type="romanUcPeriod"/>
            </a:pPr>
            <a:r>
              <a:rPr lang="es-MX" sz="2400" dirty="0" smtClean="0"/>
              <a:t>En la demanda </a:t>
            </a:r>
          </a:p>
          <a:p>
            <a:pPr marL="400050" indent="-400050">
              <a:buAutoNum type="romanUcPeriod"/>
            </a:pPr>
            <a:r>
              <a:rPr lang="es-MX" sz="2400" dirty="0" smtClean="0"/>
              <a:t>Mecanismo de ajuste monetario vía precios </a:t>
            </a:r>
          </a:p>
          <a:p>
            <a:pPr marL="400050" indent="-400050"/>
            <a:endParaRPr lang="es-MX" sz="2400" dirty="0"/>
          </a:p>
          <a:p>
            <a:pPr marL="400050" indent="-400050"/>
            <a:endParaRPr lang="es-MX" sz="2400" dirty="0" smtClean="0"/>
          </a:p>
          <a:p>
            <a:endParaRPr lang="es-MX" sz="2400" dirty="0"/>
          </a:p>
          <a:p>
            <a:endParaRPr lang="es-MX" sz="2400" dirty="0"/>
          </a:p>
        </p:txBody>
      </p:sp>
    </p:spTree>
  </p:cSld>
  <p:clrMapOvr>
    <a:masterClrMapping/>
  </p:clrMapOvr>
  <p:transition>
    <p:pull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8-1.JPG"/>
          <p:cNvPicPr>
            <a:picLocks noChangeAspect="1"/>
          </p:cNvPicPr>
          <p:nvPr/>
        </p:nvPicPr>
        <p:blipFill>
          <a:blip r:embed="rId3" cstate="print"/>
          <a:srcRect r="19531"/>
          <a:stretch>
            <a:fillRect/>
          </a:stretch>
        </p:blipFill>
        <p:spPr>
          <a:xfrm>
            <a:off x="500034" y="928670"/>
            <a:ext cx="5748516" cy="5357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3 Rectángulo"/>
          <p:cNvSpPr/>
          <p:nvPr/>
        </p:nvSpPr>
        <p:spPr>
          <a:xfrm>
            <a:off x="6429388" y="1500174"/>
            <a:ext cx="2428924" cy="2031325"/>
          </a:xfrm>
          <a:prstGeom prst="rect">
            <a:avLst/>
          </a:prstGeom>
        </p:spPr>
        <p:txBody>
          <a:bodyPr wrap="square">
            <a:spAutoFit/>
          </a:bodyPr>
          <a:lstStyle/>
          <a:p>
            <a:pPr algn="ctr"/>
            <a:r>
              <a:rPr lang="es-ES" b="1" dirty="0" smtClean="0"/>
              <a:t>*Tenemos un intervalo de (0,1) y a cada intervalo le corresponde un bien. Sea “z” un</a:t>
            </a:r>
          </a:p>
          <a:p>
            <a:pPr algn="ctr"/>
            <a:r>
              <a:rPr lang="es-ES" b="1" dirty="0" smtClean="0"/>
              <a:t>índice que va de cero a uno.</a:t>
            </a:r>
            <a:endParaRPr lang="es-ES" dirty="0" smtClean="0"/>
          </a:p>
        </p:txBody>
      </p:sp>
      <p:sp>
        <p:nvSpPr>
          <p:cNvPr id="5" name="4 CuadroTexto"/>
          <p:cNvSpPr txBox="1"/>
          <p:nvPr/>
        </p:nvSpPr>
        <p:spPr>
          <a:xfrm>
            <a:off x="6522385" y="3857628"/>
            <a:ext cx="2264457" cy="646331"/>
          </a:xfrm>
          <a:prstGeom prst="rect">
            <a:avLst/>
          </a:prstGeom>
          <a:noFill/>
        </p:spPr>
        <p:txBody>
          <a:bodyPr wrap="square" rtlCol="0">
            <a:spAutoFit/>
          </a:bodyPr>
          <a:lstStyle/>
          <a:p>
            <a:pPr algn="ctr"/>
            <a:r>
              <a:rPr lang="es-MX" b="1" dirty="0" smtClean="0"/>
              <a:t>*La función es decreciente </a:t>
            </a:r>
            <a:endParaRPr lang="es-MX"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500042"/>
            <a:ext cx="3929090" cy="646331"/>
          </a:xfrm>
          <a:prstGeom prst="rect">
            <a:avLst/>
          </a:prstGeom>
          <a:noFill/>
        </p:spPr>
        <p:txBody>
          <a:bodyPr wrap="square" rtlCol="0">
            <a:spAutoFit/>
          </a:bodyPr>
          <a:lstStyle/>
          <a:p>
            <a:pPr>
              <a:buFont typeface="Wingdings" pitchFamily="2" charset="2"/>
              <a:buChar char="§"/>
            </a:pPr>
            <a:r>
              <a:rPr lang="es-MX" dirty="0" smtClean="0"/>
              <a:t>Las necesidades unitarias relativas del trabajo se definen como : </a:t>
            </a:r>
          </a:p>
        </p:txBody>
      </p:sp>
      <p:sp>
        <p:nvSpPr>
          <p:cNvPr id="4" name="3 CuadroTexto"/>
          <p:cNvSpPr txBox="1"/>
          <p:nvPr/>
        </p:nvSpPr>
        <p:spPr>
          <a:xfrm>
            <a:off x="1571604" y="1357298"/>
            <a:ext cx="1913344" cy="369332"/>
          </a:xfrm>
          <a:prstGeom prst="rect">
            <a:avLst/>
          </a:prstGeom>
          <a:noFill/>
        </p:spPr>
        <p:txBody>
          <a:bodyPr wrap="none" rtlCol="0">
            <a:spAutoFit/>
          </a:bodyPr>
          <a:lstStyle/>
          <a:p>
            <a:r>
              <a:rPr lang="es-MX" dirty="0" smtClean="0"/>
              <a:t>A (z)       a*(z)/a(z) </a:t>
            </a:r>
            <a:endParaRPr lang="es-MX" dirty="0"/>
          </a:p>
        </p:txBody>
      </p:sp>
      <p:cxnSp>
        <p:nvCxnSpPr>
          <p:cNvPr id="8" name="7 Conector recto"/>
          <p:cNvCxnSpPr/>
          <p:nvPr/>
        </p:nvCxnSpPr>
        <p:spPr>
          <a:xfrm>
            <a:off x="2143108" y="1500174"/>
            <a:ext cx="142876" cy="1588"/>
          </a:xfrm>
          <a:prstGeom prst="line">
            <a:avLst/>
          </a:prstGeom>
        </p:spPr>
        <p:style>
          <a:lnRef idx="1">
            <a:schemeClr val="dk1"/>
          </a:lnRef>
          <a:fillRef idx="0">
            <a:schemeClr val="dk1"/>
          </a:fillRef>
          <a:effectRef idx="0">
            <a:schemeClr val="dk1"/>
          </a:effectRef>
          <a:fontRef idx="minor">
            <a:schemeClr val="tx1"/>
          </a:fontRef>
        </p:style>
      </p:cxnSp>
      <p:cxnSp>
        <p:nvCxnSpPr>
          <p:cNvPr id="10" name="9 Conector recto"/>
          <p:cNvCxnSpPr/>
          <p:nvPr/>
        </p:nvCxnSpPr>
        <p:spPr>
          <a:xfrm>
            <a:off x="2143108" y="1571612"/>
            <a:ext cx="142876" cy="1588"/>
          </a:xfrm>
          <a:prstGeom prst="line">
            <a:avLst/>
          </a:prstGeom>
        </p:spPr>
        <p:style>
          <a:lnRef idx="1">
            <a:schemeClr val="dk1"/>
          </a:lnRef>
          <a:fillRef idx="0">
            <a:schemeClr val="dk1"/>
          </a:fillRef>
          <a:effectRef idx="0">
            <a:schemeClr val="dk1"/>
          </a:effectRef>
          <a:fontRef idx="minor">
            <a:schemeClr val="tx1"/>
          </a:fontRef>
        </p:style>
      </p:cxnSp>
      <p:cxnSp>
        <p:nvCxnSpPr>
          <p:cNvPr id="11" name="10 Conector recto"/>
          <p:cNvCxnSpPr/>
          <p:nvPr/>
        </p:nvCxnSpPr>
        <p:spPr>
          <a:xfrm>
            <a:off x="2143108" y="1643050"/>
            <a:ext cx="142876" cy="1588"/>
          </a:xfrm>
          <a:prstGeom prst="line">
            <a:avLst/>
          </a:prstGeom>
        </p:spPr>
        <p:style>
          <a:lnRef idx="1">
            <a:schemeClr val="dk1"/>
          </a:lnRef>
          <a:fillRef idx="0">
            <a:schemeClr val="dk1"/>
          </a:fillRef>
          <a:effectRef idx="0">
            <a:schemeClr val="dk1"/>
          </a:effectRef>
          <a:fontRef idx="minor">
            <a:schemeClr val="tx1"/>
          </a:fontRef>
        </p:style>
      </p:cxnSp>
      <p:sp>
        <p:nvSpPr>
          <p:cNvPr id="12" name="11 CuadroTexto"/>
          <p:cNvSpPr txBox="1"/>
          <p:nvPr/>
        </p:nvSpPr>
        <p:spPr>
          <a:xfrm>
            <a:off x="500034" y="1857364"/>
            <a:ext cx="4000528" cy="4247317"/>
          </a:xfrm>
          <a:prstGeom prst="rect">
            <a:avLst/>
          </a:prstGeom>
          <a:noFill/>
        </p:spPr>
        <p:txBody>
          <a:bodyPr wrap="square" rtlCol="0">
            <a:spAutoFit/>
          </a:bodyPr>
          <a:lstStyle/>
          <a:p>
            <a:pPr algn="just">
              <a:buFont typeface="Wingdings" pitchFamily="2" charset="2"/>
              <a:buChar char="§"/>
            </a:pPr>
            <a:r>
              <a:rPr lang="es-MX" dirty="0" smtClean="0"/>
              <a:t>Los bienes que produce cada país </a:t>
            </a:r>
          </a:p>
          <a:p>
            <a:pPr algn="just">
              <a:buFont typeface="Wingdings" pitchFamily="2" charset="2"/>
              <a:buChar char="§"/>
            </a:pPr>
            <a:endParaRPr lang="es-MX" dirty="0" smtClean="0"/>
          </a:p>
          <a:p>
            <a:pPr algn="just">
              <a:buFont typeface="Wingdings" pitchFamily="2" charset="2"/>
              <a:buChar char="§"/>
            </a:pPr>
            <a:r>
              <a:rPr lang="es-MX" dirty="0" smtClean="0"/>
              <a:t>La especificación  geográfica  eficiente implica que los bienes se producen en el punto mínimo coste </a:t>
            </a:r>
          </a:p>
          <a:p>
            <a:pPr algn="just">
              <a:buFont typeface="Wingdings" pitchFamily="2" charset="2"/>
              <a:buChar char="§"/>
            </a:pPr>
            <a:endParaRPr lang="es-MX" dirty="0" smtClean="0"/>
          </a:p>
          <a:p>
            <a:pPr algn="just">
              <a:buFont typeface="Wingdings" pitchFamily="2" charset="2"/>
              <a:buChar char="§"/>
            </a:pPr>
            <a:r>
              <a:rPr lang="es-MX" dirty="0" smtClean="0"/>
              <a:t>Los salarios son iguales en ambos países </a:t>
            </a:r>
          </a:p>
          <a:p>
            <a:pPr algn="just">
              <a:buFont typeface="Wingdings" pitchFamily="2" charset="2"/>
              <a:buChar char="§"/>
            </a:pPr>
            <a:endParaRPr lang="es-MX" dirty="0" smtClean="0"/>
          </a:p>
          <a:p>
            <a:pPr algn="just">
              <a:buFont typeface="Wingdings" pitchFamily="2" charset="2"/>
              <a:buChar char="§"/>
            </a:pPr>
            <a:r>
              <a:rPr lang="es-MX" dirty="0" smtClean="0"/>
              <a:t>Competencia y precios contantes </a:t>
            </a:r>
          </a:p>
          <a:p>
            <a:pPr algn="just"/>
            <a:endParaRPr lang="es-MX" dirty="0" smtClean="0"/>
          </a:p>
          <a:p>
            <a:pPr algn="just">
              <a:buFont typeface="Wingdings" pitchFamily="2" charset="2"/>
              <a:buChar char="§"/>
            </a:pPr>
            <a:r>
              <a:rPr lang="es-MX" dirty="0" smtClean="0"/>
              <a:t>Los precios son iguales a los costes unitarios </a:t>
            </a:r>
          </a:p>
          <a:p>
            <a:endParaRPr lang="es-MX" dirty="0" smtClean="0"/>
          </a:p>
          <a:p>
            <a:endParaRPr lang="es-MX" dirty="0"/>
          </a:p>
        </p:txBody>
      </p:sp>
      <p:sp>
        <p:nvSpPr>
          <p:cNvPr id="13" name="12 CuadroTexto"/>
          <p:cNvSpPr txBox="1"/>
          <p:nvPr/>
        </p:nvSpPr>
        <p:spPr>
          <a:xfrm>
            <a:off x="4929190" y="2643182"/>
            <a:ext cx="3847528" cy="369332"/>
          </a:xfrm>
          <a:prstGeom prst="rect">
            <a:avLst/>
          </a:prstGeom>
          <a:noFill/>
        </p:spPr>
        <p:txBody>
          <a:bodyPr wrap="none" rtlCol="0">
            <a:spAutoFit/>
          </a:bodyPr>
          <a:lstStyle/>
          <a:p>
            <a:r>
              <a:rPr lang="es-MX" dirty="0" smtClean="0"/>
              <a:t>W/W* = A(z)   o   z = </a:t>
            </a:r>
            <a:r>
              <a:rPr lang="el-GR" dirty="0" smtClean="0"/>
              <a:t>Φ</a:t>
            </a:r>
            <a:r>
              <a:rPr lang="es-MX" dirty="0" smtClean="0"/>
              <a:t>(W/W*)     </a:t>
            </a:r>
            <a:r>
              <a:rPr lang="el-GR" dirty="0" smtClean="0"/>
              <a:t>Φ</a:t>
            </a:r>
            <a:r>
              <a:rPr lang="es-MX" dirty="0" smtClean="0"/>
              <a:t> &lt; 0</a:t>
            </a:r>
            <a:endParaRPr lang="es-MX" dirty="0"/>
          </a:p>
        </p:txBody>
      </p:sp>
      <p:sp>
        <p:nvSpPr>
          <p:cNvPr id="14" name="13 CuadroTexto"/>
          <p:cNvSpPr txBox="1"/>
          <p:nvPr/>
        </p:nvSpPr>
        <p:spPr>
          <a:xfrm>
            <a:off x="4857752" y="3500438"/>
            <a:ext cx="3929090" cy="923330"/>
          </a:xfrm>
          <a:prstGeom prst="rect">
            <a:avLst/>
          </a:prstGeom>
          <a:noFill/>
        </p:spPr>
        <p:txBody>
          <a:bodyPr wrap="square" rtlCol="0">
            <a:spAutoFit/>
          </a:bodyPr>
          <a:lstStyle/>
          <a:p>
            <a:pPr algn="just">
              <a:buFont typeface="Wingdings" pitchFamily="2" charset="2"/>
              <a:buChar char="§"/>
            </a:pPr>
            <a:r>
              <a:rPr lang="es-MX" dirty="0" smtClean="0"/>
              <a:t>Significa que el patrón de especialización  geográfica eficiente viene determinado por la tecnología. </a:t>
            </a:r>
            <a:endParaRPr lang="es-MX" dirty="0"/>
          </a:p>
        </p:txBody>
      </p:sp>
    </p:spTree>
  </p:cSld>
  <p:clrMapOvr>
    <a:masterClrMapping/>
  </p:clrMapOvr>
  <p:transition>
    <p:pull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04664"/>
            <a:ext cx="8062912" cy="1470025"/>
          </a:xfrm>
        </p:spPr>
        <p:style>
          <a:lnRef idx="3">
            <a:schemeClr val="lt1"/>
          </a:lnRef>
          <a:fillRef idx="1">
            <a:schemeClr val="accent3"/>
          </a:fillRef>
          <a:effectRef idx="1">
            <a:schemeClr val="accent3"/>
          </a:effectRef>
          <a:fontRef idx="minor">
            <a:schemeClr val="lt1"/>
          </a:fontRef>
        </p:style>
        <p:txBody>
          <a:bodyPr anchor="ctr">
            <a:noAutofit/>
          </a:bodyPr>
          <a:lstStyle/>
          <a:p>
            <a:pPr algn="ctr"/>
            <a:r>
              <a:rPr lang="es-MX" sz="4800" dirty="0" smtClean="0">
                <a:solidFill>
                  <a:schemeClr val="bg1"/>
                </a:solidFill>
              </a:rPr>
              <a:t>¿QUÉ ES LA BALANZA POR  CUENTA CORRIENTE?</a:t>
            </a:r>
            <a:endParaRPr lang="es-MX" sz="4800" dirty="0">
              <a:solidFill>
                <a:schemeClr val="bg1"/>
              </a:solidFill>
            </a:endParaRPr>
          </a:p>
        </p:txBody>
      </p:sp>
      <p:sp>
        <p:nvSpPr>
          <p:cNvPr id="3" name="2 Subtítulo"/>
          <p:cNvSpPr>
            <a:spLocks noGrp="1"/>
          </p:cNvSpPr>
          <p:nvPr>
            <p:ph type="subTitle" idx="1"/>
          </p:nvPr>
        </p:nvSpPr>
        <p:spPr>
          <a:xfrm>
            <a:off x="539552" y="2348880"/>
            <a:ext cx="8062912" cy="4320480"/>
          </a:xfrm>
        </p:spPr>
        <p:txBody>
          <a:bodyPr>
            <a:noAutofit/>
          </a:bodyPr>
          <a:lstStyle/>
          <a:p>
            <a:pPr algn="just"/>
            <a:endParaRPr lang="es-ES" sz="2400" dirty="0" smtClean="0">
              <a:solidFill>
                <a:schemeClr val="tx1"/>
              </a:solidFill>
            </a:endParaRPr>
          </a:p>
          <a:p>
            <a:pPr algn="just"/>
            <a:r>
              <a:rPr lang="es-ES" sz="2400" dirty="0" smtClean="0">
                <a:solidFill>
                  <a:schemeClr val="tx1"/>
                </a:solidFill>
              </a:rPr>
              <a:t>Es un indicador económico que, registra los cobros y pagos procedentes del comercio de bienes y servicios y las rentas en forma de beneficios, intereses y dividendos.</a:t>
            </a:r>
            <a:endParaRPr lang="es-MX" sz="2400" dirty="0">
              <a:solidFill>
                <a:schemeClr val="tx1"/>
              </a:solidFill>
            </a:endParaRPr>
          </a:p>
        </p:txBody>
      </p:sp>
    </p:spTree>
    <p:extLst>
      <p:ext uri="{BB962C8B-B14F-4D97-AF65-F5344CB8AC3E}">
        <p14:creationId xmlns:p14="http://schemas.microsoft.com/office/powerpoint/2010/main" val="7441098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685800" y="285729"/>
            <a:ext cx="7772400" cy="785817"/>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El lado de la demanda y el equilibrio del mercado </a:t>
            </a:r>
            <a:endParaRPr kumimoji="0" lang="es-ES" sz="32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endParaRPr>
          </a:p>
        </p:txBody>
      </p:sp>
      <p:sp>
        <p:nvSpPr>
          <p:cNvPr id="5" name="4 CuadroTexto"/>
          <p:cNvSpPr txBox="1"/>
          <p:nvPr/>
        </p:nvSpPr>
        <p:spPr>
          <a:xfrm>
            <a:off x="971600" y="1772816"/>
            <a:ext cx="7560840" cy="1200329"/>
          </a:xfrm>
          <a:prstGeom prst="rect">
            <a:avLst/>
          </a:prstGeom>
          <a:noFill/>
        </p:spPr>
        <p:txBody>
          <a:bodyPr wrap="square" rtlCol="0">
            <a:spAutoFit/>
          </a:bodyPr>
          <a:lstStyle/>
          <a:p>
            <a:pPr algn="just"/>
            <a:r>
              <a:rPr lang="es-ES" sz="2400" dirty="0" smtClean="0"/>
              <a:t>El gasto nominal es proporcional a las tendencias nominales de dinero y las velocidades son iguales en todos los países.</a:t>
            </a:r>
            <a:endParaRPr lang="es-ES" sz="2400" dirty="0"/>
          </a:p>
        </p:txBody>
      </p:sp>
      <p:sp>
        <p:nvSpPr>
          <p:cNvPr id="6" name="5 CuadroTexto"/>
          <p:cNvSpPr txBox="1"/>
          <p:nvPr/>
        </p:nvSpPr>
        <p:spPr>
          <a:xfrm>
            <a:off x="683568" y="3643314"/>
            <a:ext cx="7674646" cy="1569660"/>
          </a:xfrm>
          <a:prstGeom prst="rect">
            <a:avLst/>
          </a:prstGeom>
          <a:noFill/>
        </p:spPr>
        <p:txBody>
          <a:bodyPr wrap="square" rtlCol="0">
            <a:spAutoFit/>
          </a:bodyPr>
          <a:lstStyle/>
          <a:p>
            <a:pPr algn="just"/>
            <a:r>
              <a:rPr lang="es-ES" sz="2400" dirty="0" smtClean="0"/>
              <a:t>Por lo que refiere a la composición del gasto entre los distintos bienes, supondremos que la participación del gasto en cada bien son constantes, e iguales en los países.</a:t>
            </a:r>
            <a:endParaRPr lang="es-ES" sz="2400" dirty="0"/>
          </a:p>
        </p:txBody>
      </p:sp>
    </p:spTree>
  </p:cSld>
  <p:clrMapOvr>
    <a:masterClrMapping/>
  </p:clrMapOvr>
  <p:transition>
    <p:strips dir="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0" y="1142984"/>
            <a:ext cx="3714744" cy="5429288"/>
          </a:xfrm>
          <a:prstGeom prst="rect">
            <a:avLst/>
          </a:prstGeom>
        </p:spPr>
        <p:txBody>
          <a:bodyPr/>
          <a:lstStyle/>
          <a:p>
            <a:pPr marL="34290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smtClean="0">
                <a:ln>
                  <a:noFill/>
                </a:ln>
                <a:solidFill>
                  <a:schemeClr val="tx1"/>
                </a:solidFill>
                <a:effectLst/>
                <a:uLnTx/>
                <a:uFillTx/>
                <a:latin typeface="+mn-lt"/>
                <a:ea typeface="+mn-ea"/>
                <a:cs typeface="+mn-cs"/>
              </a:rPr>
              <a:t>La participación del gasto que recae en nuestros bienes comercializables es menor cuanto mas altos son nuestros salarios relativos.</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2 CuadroTexto"/>
          <p:cNvSpPr txBox="1"/>
          <p:nvPr/>
        </p:nvSpPr>
        <p:spPr>
          <a:xfrm>
            <a:off x="5072066" y="1071546"/>
            <a:ext cx="3786214" cy="3539430"/>
          </a:xfrm>
          <a:prstGeom prst="rect">
            <a:avLst/>
          </a:prstGeom>
          <a:noFill/>
        </p:spPr>
        <p:txBody>
          <a:bodyPr wrap="square" rtlCol="0">
            <a:spAutoFit/>
          </a:bodyPr>
          <a:lstStyle/>
          <a:p>
            <a:pPr algn="just"/>
            <a:r>
              <a:rPr lang="es-ES" sz="3200" dirty="0" smtClean="0"/>
              <a:t>Con un salario relativo mayor, nuestro país es menor competitivo produciendo, entonces, una menor gama de bienes.</a:t>
            </a:r>
            <a:endParaRPr lang="es-ES" sz="3200" dirty="0"/>
          </a:p>
        </p:txBody>
      </p:sp>
      <p:sp>
        <p:nvSpPr>
          <p:cNvPr id="4" name="3 Flecha derecha"/>
          <p:cNvSpPr/>
          <p:nvPr/>
        </p:nvSpPr>
        <p:spPr>
          <a:xfrm>
            <a:off x="3786182" y="2786058"/>
            <a:ext cx="1285884" cy="785818"/>
          </a:xfrm>
          <a:prstGeom prst="rightArrow">
            <a:avLst/>
          </a:prstGeom>
          <a:solidFill>
            <a:schemeClr val="accent6">
              <a:lumMod val="75000"/>
            </a:schemeClr>
          </a:solidFill>
          <a:ln>
            <a:solidFill>
              <a:schemeClr val="accent3">
                <a:lumMod val="75000"/>
              </a:schemeClr>
            </a:solidFill>
          </a:ln>
          <a:scene3d>
            <a:camera prst="orthographicFront"/>
            <a:lightRig rig="brightRoom"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contourW="6350" prstMaterial="plastic">
              <a:bevelT w="20320" h="20320" prst="angle"/>
              <a:contourClr>
                <a:schemeClr val="accent1">
                  <a:tint val="100000"/>
                  <a:shade val="100000"/>
                  <a:hueMod val="100000"/>
                  <a:satMod val="100000"/>
                </a:schemeClr>
              </a:contourClr>
            </a:sp3d>
          </a:bodyPr>
          <a:lstStyle/>
          <a:p>
            <a:pPr algn="ctr"/>
            <a:endParaRPr lang="es-ES" b="1" cap="all">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wheel spokes="8"/>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214290"/>
            <a:ext cx="8229600" cy="6429420"/>
          </a:xfrm>
          <a:prstGeom prst="rect">
            <a:avLst/>
          </a:prstGeom>
        </p:spPr>
        <p:txBody>
          <a:bodyPr>
            <a:normAutofit lnSpcReduction="10000"/>
          </a:bodyPr>
          <a:lstStyle/>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smtClean="0">
                <a:ln>
                  <a:noFill/>
                </a:ln>
                <a:solidFill>
                  <a:schemeClr val="tx1"/>
                </a:solidFill>
                <a:effectLst/>
                <a:uLnTx/>
                <a:uFillTx/>
                <a:latin typeface="+mn-lt"/>
                <a:ea typeface="+mn-ea"/>
                <a:cs typeface="+mn-cs"/>
              </a:rPr>
              <a:t>En nuestro país , el equilibrio requiere que el valor de la producción sea          al gasto realizado en bienes producidos en el interior. </a:t>
            </a: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smtClean="0">
                <a:ln>
                  <a:noFill/>
                </a:ln>
                <a:solidFill>
                  <a:schemeClr val="tx1"/>
                </a:solidFill>
                <a:effectLst/>
                <a:uLnTx/>
                <a:uFillTx/>
                <a:latin typeface="+mn-lt"/>
                <a:ea typeface="+mn-ea"/>
                <a:cs typeface="+mn-cs"/>
              </a:rPr>
              <a:t>El valor de la producción es          al valor de los servicios empleados del trabajo. </a:t>
            </a: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smtClean="0">
                <a:ln>
                  <a:noFill/>
                </a:ln>
                <a:solidFill>
                  <a:schemeClr val="tx1"/>
                </a:solidFill>
                <a:effectLst/>
                <a:uLnTx/>
                <a:uFillTx/>
                <a:latin typeface="+mn-lt"/>
                <a:ea typeface="+mn-ea"/>
                <a:cs typeface="+mn-cs"/>
              </a:rPr>
              <a:t>El gasto realizado de nuestros bienes es          al gasto mundial realizado en nuestros bienes comercializables mas el gasto realizado en bienes no comercializables.</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2 Igual que"/>
          <p:cNvSpPr/>
          <p:nvPr/>
        </p:nvSpPr>
        <p:spPr>
          <a:xfrm>
            <a:off x="5214942" y="642918"/>
            <a:ext cx="928694" cy="571504"/>
          </a:xfrm>
          <a:prstGeom prst="mathEqual">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4" name="3 Igual que"/>
          <p:cNvSpPr/>
          <p:nvPr/>
        </p:nvSpPr>
        <p:spPr>
          <a:xfrm>
            <a:off x="7429520" y="4714884"/>
            <a:ext cx="928694" cy="571504"/>
          </a:xfrm>
          <a:prstGeom prst="mathEqual">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5" name="4 Igual que"/>
          <p:cNvSpPr/>
          <p:nvPr/>
        </p:nvSpPr>
        <p:spPr>
          <a:xfrm>
            <a:off x="5357818" y="2714620"/>
            <a:ext cx="928694" cy="571504"/>
          </a:xfrm>
          <a:prstGeom prst="mathEqual">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ransition>
    <p:diamon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285720" y="214290"/>
            <a:ext cx="4143404" cy="4500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2 CuadroTexto"/>
          <p:cNvSpPr txBox="1"/>
          <p:nvPr/>
        </p:nvSpPr>
        <p:spPr>
          <a:xfrm>
            <a:off x="4429124" y="428604"/>
            <a:ext cx="4572032" cy="3416320"/>
          </a:xfrm>
          <a:prstGeom prst="rect">
            <a:avLst/>
          </a:prstGeom>
          <a:noFill/>
        </p:spPr>
        <p:txBody>
          <a:bodyPr wrap="square" rtlCol="0">
            <a:spAutoFit/>
          </a:bodyPr>
          <a:lstStyle/>
          <a:p>
            <a:r>
              <a:rPr lang="es-ES" b="1" dirty="0" smtClean="0"/>
              <a:t>En esta gráfica se dibuja una función </a:t>
            </a:r>
            <a:r>
              <a:rPr lang="es-ES" sz="3600" b="1" dirty="0" smtClean="0"/>
              <a:t>YY</a:t>
            </a:r>
            <a:r>
              <a:rPr lang="es-ES" b="1" dirty="0" smtClean="0"/>
              <a:t> en un equilibrio en cuanto a sus mercados  de bienes y de trabajo.</a:t>
            </a:r>
          </a:p>
          <a:p>
            <a:endParaRPr lang="es-ES" dirty="0"/>
          </a:p>
          <a:p>
            <a:r>
              <a:rPr lang="es-ES" dirty="0" smtClean="0"/>
              <a:t>La curva Y es mas horizontal  porque es  un </a:t>
            </a:r>
          </a:p>
          <a:p>
            <a:endParaRPr lang="es-ES" dirty="0"/>
          </a:p>
          <a:p>
            <a:endParaRPr lang="es-ES" dirty="0" smtClean="0"/>
          </a:p>
          <a:p>
            <a:endParaRPr lang="es-ES" dirty="0"/>
          </a:p>
          <a:p>
            <a:r>
              <a:rPr lang="es-ES" dirty="0" err="1" smtClean="0"/>
              <a:t>Equiproporcional</a:t>
            </a:r>
            <a:r>
              <a:rPr lang="es-ES" dirty="0" smtClean="0"/>
              <a:t> en los salarios  deja los precios relativos y la demanda invariable.     </a:t>
            </a:r>
          </a:p>
          <a:p>
            <a:r>
              <a:rPr lang="es-ES" dirty="0" smtClean="0"/>
              <a:t> </a:t>
            </a:r>
            <a:endParaRPr lang="es-ES" dirty="0"/>
          </a:p>
        </p:txBody>
      </p:sp>
      <p:sp>
        <p:nvSpPr>
          <p:cNvPr id="4" name="3 Triángulo isósceles"/>
          <p:cNvSpPr/>
          <p:nvPr/>
        </p:nvSpPr>
        <p:spPr>
          <a:xfrm>
            <a:off x="6143636" y="2143116"/>
            <a:ext cx="1000132" cy="71438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accent6">
                  <a:lumMod val="75000"/>
                </a:schemeClr>
              </a:solidFill>
            </a:endParaRPr>
          </a:p>
        </p:txBody>
      </p:sp>
      <p:sp>
        <p:nvSpPr>
          <p:cNvPr id="5" name="4 CuadroTexto"/>
          <p:cNvSpPr txBox="1"/>
          <p:nvPr/>
        </p:nvSpPr>
        <p:spPr>
          <a:xfrm>
            <a:off x="785786" y="4786322"/>
            <a:ext cx="6715172" cy="1200329"/>
          </a:xfrm>
          <a:prstGeom prst="rect">
            <a:avLst/>
          </a:prstGeom>
          <a:noFill/>
        </p:spPr>
        <p:txBody>
          <a:bodyPr wrap="square" rtlCol="0">
            <a:spAutoFit/>
          </a:bodyPr>
          <a:lstStyle/>
          <a:p>
            <a:pPr algn="ctr"/>
            <a:r>
              <a:rPr lang="es-ES" b="1" dirty="0" smtClean="0"/>
              <a:t>También se representa la función </a:t>
            </a:r>
            <a:r>
              <a:rPr lang="es-ES" sz="3600" b="1" dirty="0" smtClean="0"/>
              <a:t>WW </a:t>
            </a:r>
            <a:r>
              <a:rPr lang="es-ES" b="1" dirty="0" smtClean="0"/>
              <a:t>donde</a:t>
            </a:r>
            <a:r>
              <a:rPr lang="es-ES" dirty="0" smtClean="0"/>
              <a:t>:</a:t>
            </a:r>
          </a:p>
          <a:p>
            <a:pPr algn="ctr"/>
            <a:r>
              <a:rPr lang="es-ES" dirty="0" smtClean="0"/>
              <a:t>la renta mundial es</a:t>
            </a:r>
            <a:r>
              <a:rPr lang="es-ES" sz="3600" dirty="0" smtClean="0"/>
              <a:t>         </a:t>
            </a:r>
            <a:r>
              <a:rPr lang="es-ES" dirty="0" smtClean="0"/>
              <a:t>al gasto mundial.</a:t>
            </a:r>
            <a:endParaRPr lang="es-ES" sz="3600" dirty="0"/>
          </a:p>
        </p:txBody>
      </p:sp>
      <p:sp>
        <p:nvSpPr>
          <p:cNvPr id="6" name="5 Igual que"/>
          <p:cNvSpPr/>
          <p:nvPr/>
        </p:nvSpPr>
        <p:spPr>
          <a:xfrm>
            <a:off x="3786182" y="5429264"/>
            <a:ext cx="928694" cy="571504"/>
          </a:xfrm>
          <a:prstGeom prst="mathEqua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ransition>
    <p:plus/>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82192" y="836712"/>
            <a:ext cx="8042586" cy="553998"/>
          </a:xfrm>
          <a:prstGeom prst="rect">
            <a:avLst/>
          </a:prstGeom>
          <a:noFill/>
        </p:spPr>
        <p:txBody>
          <a:bodyPr wrap="none" rtlCol="0">
            <a:spAutoFit/>
          </a:bodyPr>
          <a:lstStyle/>
          <a:p>
            <a:pPr algn="ctr"/>
            <a:r>
              <a:rPr lang="es-MX"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 mecanismo de ajuste monetario vía precios</a:t>
            </a:r>
            <a:endParaRPr lang="es-MX"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CuadroTexto"/>
          <p:cNvSpPr txBox="1"/>
          <p:nvPr/>
        </p:nvSpPr>
        <p:spPr>
          <a:xfrm>
            <a:off x="1043608" y="1700808"/>
            <a:ext cx="7056784" cy="3785652"/>
          </a:xfrm>
          <a:prstGeom prst="rect">
            <a:avLst/>
          </a:prstGeom>
          <a:noFill/>
        </p:spPr>
        <p:txBody>
          <a:bodyPr wrap="square" rtlCol="0">
            <a:spAutoFit/>
          </a:bodyPr>
          <a:lstStyle/>
          <a:p>
            <a:pPr algn="just"/>
            <a:r>
              <a:rPr lang="es-MX" sz="2000" dirty="0" smtClean="0"/>
              <a:t>Supongamos un equilibrio inicial en donde todos los mercados saldaran a cero su oferta y demanda y donde la renta es           al gasto.</a:t>
            </a:r>
          </a:p>
          <a:p>
            <a:pPr algn="just"/>
            <a:endParaRPr lang="es-MX" sz="2000" dirty="0" smtClean="0"/>
          </a:p>
          <a:p>
            <a:pPr algn="just"/>
            <a:r>
              <a:rPr lang="es-MX" sz="2000" dirty="0" smtClean="0"/>
              <a:t>Consideraremos una redistribución del dinero hacia nuestro país partiendo de una situación de pleno equilibrio.</a:t>
            </a:r>
          </a:p>
          <a:p>
            <a:pPr algn="just"/>
            <a:endParaRPr lang="es-MX" sz="2000" dirty="0" smtClean="0"/>
          </a:p>
          <a:p>
            <a:pPr algn="just"/>
            <a:r>
              <a:rPr lang="es-MX" sz="2000" dirty="0" smtClean="0"/>
              <a:t>Si la redistribución genera un déficit (Salida de dinero) el proceso de ajuste será estable.</a:t>
            </a:r>
          </a:p>
          <a:p>
            <a:pPr algn="just"/>
            <a:endParaRPr lang="es-MX" sz="2000" dirty="0" smtClean="0"/>
          </a:p>
          <a:p>
            <a:pPr algn="just"/>
            <a:r>
              <a:rPr lang="es-MX" sz="2000" dirty="0" smtClean="0"/>
              <a:t>Una redistribución del dinero a favor de nuestro país elevara los salarios en el interior</a:t>
            </a:r>
            <a:endParaRPr lang="es-MX" sz="2000" dirty="0"/>
          </a:p>
        </p:txBody>
      </p:sp>
      <p:sp>
        <p:nvSpPr>
          <p:cNvPr id="4" name="3 Igual que"/>
          <p:cNvSpPr/>
          <p:nvPr/>
        </p:nvSpPr>
        <p:spPr>
          <a:xfrm>
            <a:off x="2195736" y="2276872"/>
            <a:ext cx="576064" cy="576064"/>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268760"/>
            <a:ext cx="7488832" cy="5262979"/>
          </a:xfrm>
          <a:prstGeom prst="rect">
            <a:avLst/>
          </a:prstGeom>
          <a:noFill/>
        </p:spPr>
        <p:txBody>
          <a:bodyPr wrap="square" rtlCol="0">
            <a:spAutoFit/>
          </a:bodyPr>
          <a:lstStyle/>
          <a:p>
            <a:pPr algn="just"/>
            <a:r>
              <a:rPr lang="es-MX" sz="2400" dirty="0" smtClean="0"/>
              <a:t>La magnitud del incremento salarial depende de la participación de los bienes no comercializables en el gasto.</a:t>
            </a:r>
          </a:p>
          <a:p>
            <a:pPr algn="just"/>
            <a:endParaRPr lang="es-MX" sz="2400" dirty="0" smtClean="0"/>
          </a:p>
          <a:p>
            <a:pPr algn="just"/>
            <a:r>
              <a:rPr lang="es-MX" sz="2400" dirty="0" smtClean="0"/>
              <a:t>Si no existen bienes no comercializables una redistribución del dinero no tendría efectos sobre los salarios y los precios.</a:t>
            </a:r>
          </a:p>
          <a:p>
            <a:pPr algn="just"/>
            <a:endParaRPr lang="es-MX" sz="2400" dirty="0" smtClean="0"/>
          </a:p>
          <a:p>
            <a:pPr algn="just"/>
            <a:r>
              <a:rPr lang="es-MX" sz="2400" dirty="0" smtClean="0"/>
              <a:t>A medida que el dinero se va redistribuyendo, nuestro gasto en cualquier clase de bienes aumenta y el gasto extranjero en cualquier clase de bienes disminuye.</a:t>
            </a:r>
          </a:p>
          <a:p>
            <a:pPr algn="just"/>
            <a:endParaRPr lang="es-MX" sz="2400" dirty="0" smtClean="0"/>
          </a:p>
          <a:p>
            <a:endParaRPr lang="es-MX" sz="2400" dirty="0"/>
          </a:p>
        </p:txBody>
      </p:sp>
    </p:spTree>
  </p:cSld>
  <p:clrMapOvr>
    <a:masterClrMapping/>
  </p:clrMapOvr>
  <p:transition>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908720"/>
            <a:ext cx="7200800" cy="5632311"/>
          </a:xfrm>
          <a:prstGeom prst="rect">
            <a:avLst/>
          </a:prstGeom>
          <a:noFill/>
        </p:spPr>
        <p:txBody>
          <a:bodyPr wrap="square" rtlCol="0">
            <a:spAutoFit/>
          </a:bodyPr>
          <a:lstStyle/>
          <a:p>
            <a:pPr algn="just"/>
            <a:endParaRPr lang="es-MX" sz="2400" dirty="0" smtClean="0"/>
          </a:p>
          <a:p>
            <a:pPr algn="just"/>
            <a:endParaRPr lang="es-MX" sz="2400" dirty="0" smtClean="0"/>
          </a:p>
          <a:p>
            <a:pPr algn="just"/>
            <a:r>
              <a:rPr lang="es-MX" sz="2400" dirty="0" smtClean="0"/>
              <a:t>Nuestro mayor gasto eleva la demanda de bienes internos y, por lo tanto, la demanda interna de trabajo, mientras que en el extranjero ocurre lo contrario.</a:t>
            </a:r>
          </a:p>
          <a:p>
            <a:pPr algn="just"/>
            <a:endParaRPr lang="es-MX" sz="2400" dirty="0" smtClean="0"/>
          </a:p>
          <a:p>
            <a:pPr algn="just"/>
            <a:r>
              <a:rPr lang="es-MX" sz="2400" dirty="0" smtClean="0"/>
              <a:t>              </a:t>
            </a:r>
          </a:p>
          <a:p>
            <a:pPr algn="just"/>
            <a:endParaRPr lang="es-MX" sz="2400" dirty="0" smtClean="0"/>
          </a:p>
          <a:p>
            <a:pPr algn="just"/>
            <a:r>
              <a:rPr lang="es-MX" sz="2400" dirty="0" smtClean="0"/>
              <a:t>Cuando los mercados de bienes se encuentran en equilibrio, el saldo de la balanza comercial es                 al exceso de renta sobre el gasto.</a:t>
            </a:r>
          </a:p>
          <a:p>
            <a:endParaRPr lang="es-MX" sz="2400" dirty="0" smtClean="0"/>
          </a:p>
          <a:p>
            <a:endParaRPr lang="es-MX" sz="2400" dirty="0" smtClean="0"/>
          </a:p>
          <a:p>
            <a:endParaRPr lang="es-MX" sz="2400" dirty="0"/>
          </a:p>
        </p:txBody>
      </p:sp>
    </p:spTree>
  </p:cSld>
  <p:clrMapOvr>
    <a:masterClrMapping/>
  </p:clrMapOvr>
  <p:transition>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836712"/>
            <a:ext cx="7344816" cy="1384995"/>
          </a:xfrm>
          <a:prstGeom prst="rect">
            <a:avLst/>
          </a:prstGeom>
          <a:noFill/>
        </p:spPr>
        <p:txBody>
          <a:bodyPr wrap="square" rtlCol="0">
            <a:spAutoFit/>
          </a:bodyPr>
          <a:lstStyle/>
          <a:p>
            <a:pPr algn="ctr"/>
            <a:r>
              <a:rPr lang="es-MX"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¿Qué puede decirse de este proceso de ajuste en términos de exportaciones e importaciones?</a:t>
            </a:r>
            <a:endParaRPr lang="es-MX" dirty="0">
              <a:solidFill>
                <a:schemeClr val="bg1"/>
              </a:solidFill>
            </a:endParaRPr>
          </a:p>
        </p:txBody>
      </p:sp>
      <p:sp>
        <p:nvSpPr>
          <p:cNvPr id="3" name="2 CuadroTexto"/>
          <p:cNvSpPr txBox="1"/>
          <p:nvPr/>
        </p:nvSpPr>
        <p:spPr>
          <a:xfrm>
            <a:off x="755576" y="2276872"/>
            <a:ext cx="7488832" cy="2308324"/>
          </a:xfrm>
          <a:prstGeom prst="rect">
            <a:avLst/>
          </a:prstGeom>
          <a:noFill/>
        </p:spPr>
        <p:txBody>
          <a:bodyPr wrap="square" rtlCol="0">
            <a:spAutoFit/>
          </a:bodyPr>
          <a:lstStyle/>
          <a:p>
            <a:pPr algn="just"/>
            <a:endParaRPr lang="es-MX" sz="2400" dirty="0" smtClean="0"/>
          </a:p>
          <a:p>
            <a:pPr algn="just">
              <a:buFont typeface="Symbol" pitchFamily="18" charset="2"/>
              <a:buChar char=""/>
            </a:pPr>
            <a:r>
              <a:rPr lang="es-MX" sz="2400" dirty="0" smtClean="0"/>
              <a:t>Efecto directo sobre el gasto de la redistribución del dinero.</a:t>
            </a:r>
          </a:p>
          <a:p>
            <a:pPr algn="just"/>
            <a:endParaRPr lang="es-MX" sz="2400" dirty="0" smtClean="0"/>
          </a:p>
          <a:p>
            <a:pPr algn="just">
              <a:buFont typeface="Symbol" pitchFamily="18" charset="2"/>
              <a:buChar char=""/>
            </a:pPr>
            <a:r>
              <a:rPr lang="es-MX" sz="2400" dirty="0" smtClean="0"/>
              <a:t>Efecto derivado del cambio en los salarios relativos.</a:t>
            </a:r>
          </a:p>
          <a:p>
            <a:pPr algn="just"/>
            <a:r>
              <a:rPr lang="es-MX" sz="2400" dirty="0" smtClean="0"/>
              <a:t>	</a:t>
            </a:r>
          </a:p>
        </p:txBody>
      </p:sp>
    </p:spTree>
  </p:cSld>
  <p:clrMapOvr>
    <a:masterClrMapping/>
  </p:clrMapOvr>
  <p:transition>
    <p:comb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785786" y="2428868"/>
            <a:ext cx="7772400" cy="1470025"/>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60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LA PARIDAD DEL PODER DE COMPRA</a:t>
            </a:r>
            <a:endParaRPr kumimoji="0" lang="es-MX" sz="60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endParaRPr>
          </a:p>
        </p:txBody>
      </p:sp>
    </p:spTree>
  </p:cSld>
  <p:clrMapOvr>
    <a:masterClrMapping/>
  </p:clrMapOvr>
  <p:transition>
    <p:circl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1340768"/>
            <a:ext cx="8229600" cy="4857403"/>
          </a:xfrm>
          <a:prstGeom prst="rect">
            <a:avLst/>
          </a:prstGeom>
        </p:spPr>
        <p:txBody>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q"/>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La relación existente entre los distintos precios en el proceso de ajuste a una perturbación de origen monetario y en respuesta a cambios reales.</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q"/>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Se establece que aunque los consumidores de ambos países se enfrentan a los mismos precios de los bienes comercializables los niveles de precios pueden diferir.</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552" y="-243408"/>
            <a:ext cx="8062912" cy="1470025"/>
          </a:xfrm>
        </p:spPr>
        <p:txBody>
          <a:bodyPr anchor="ctr">
            <a:normAutofit/>
          </a:bodyPr>
          <a:lstStyle/>
          <a:p>
            <a:r>
              <a:rPr lang="es-MX" sz="4800" b="1" dirty="0" smtClean="0"/>
              <a:t>Sub- balanzas</a:t>
            </a:r>
            <a:endParaRPr lang="es-MX" sz="4800" b="1" dirty="0"/>
          </a:p>
        </p:txBody>
      </p:sp>
      <p:graphicFrame>
        <p:nvGraphicFramePr>
          <p:cNvPr id="4" name="3 Diagrama"/>
          <p:cNvGraphicFramePr/>
          <p:nvPr/>
        </p:nvGraphicFramePr>
        <p:xfrm>
          <a:off x="179512" y="620688"/>
          <a:ext cx="8712968" cy="6613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69733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4638"/>
            <a:ext cx="8229600" cy="1282154"/>
          </a:xfrm>
          <a:prstGeom prst="rect">
            <a:avLst/>
          </a:prstGeom>
        </p:spPr>
        <p:txBody>
          <a:bodyP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LOS NIVELES DE PRECIOS RELATIVOS Y EL AJUSTE DE LOS PAGOS EXTERIORES</a:t>
            </a:r>
            <a:endParaRPr kumimoji="0" lang="es-MX" sz="44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endParaRPr>
          </a:p>
        </p:txBody>
      </p:sp>
      <p:sp>
        <p:nvSpPr>
          <p:cNvPr id="3" name="2 Marcador de contenido"/>
          <p:cNvSpPr txBox="1">
            <a:spLocks/>
          </p:cNvSpPr>
          <p:nvPr/>
        </p:nvSpPr>
        <p:spPr>
          <a:xfrm>
            <a:off x="457200" y="1600200"/>
            <a:ext cx="8229600" cy="4853136"/>
          </a:xfrm>
          <a:prstGeom prst="rect">
            <a:avLst/>
          </a:prstGeom>
        </p:spPr>
        <p:txBody>
          <a:bodyPr>
            <a:normAutofit/>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nivel de los precios es un índice ponderado por el gasto de cada tipo de bien de los tres conjuntos de precios (importables, exportables y no comercializables).</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Al comparar los índices de los dos países se comprueba que se enfrentan a los mismos precios de los bienes comercializables y tienen el mismo patrón de gasto. </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548680"/>
            <a:ext cx="8229600" cy="5976664"/>
          </a:xfrm>
          <a:prstGeom prst="rect">
            <a:avLst/>
          </a:prstGeom>
        </p:spPr>
        <p:txBody>
          <a:bodyPr>
            <a:normAutofit/>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nivel de precios de bienes internos viene determinado por las necesidades unitarias de trabajo en ese sector y por el nivel de salarios.</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Los niveles de los precios relativos vienen determinados por la productividad del trabajo en el sector de bienes internos y por los salarios relativos.</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comportamiento diferente de los niveles de precios se debe enteramente a la presencia de los bienes no comercializables.</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strips dir="l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4638"/>
            <a:ext cx="8229600" cy="1143000"/>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EL CRECIMIENTO DE LA PRODUCTIVIDAD</a:t>
            </a:r>
            <a:endParaRPr kumimoji="0" lang="es-MX" sz="44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endParaRPr>
          </a:p>
        </p:txBody>
      </p:sp>
      <p:sp>
        <p:nvSpPr>
          <p:cNvPr id="3" name="2 Marcador de contenido"/>
          <p:cNvSpPr txBox="1">
            <a:spLocks/>
          </p:cNvSpPr>
          <p:nvPr/>
        </p:nvSpPr>
        <p:spPr>
          <a:xfrm>
            <a:off x="457200" y="1600200"/>
            <a:ext cx="8229600" cy="4525963"/>
          </a:xfrm>
          <a:prstGeom prst="rect">
            <a:avLst/>
          </a:prstGeom>
        </p:spPr>
        <p:txBody>
          <a:bodyPr>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Las variaciones de la productividad y su impacto sobre los niveles de precios relativos.</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Un incremento en la productividad interna del sector internos de bienes internos solamente: El crecimiento de la productividad dará lugar a una reducción, para el salario inicial, en el coste y en el precio de los bienes internos. </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Si la elasticidad de la demanda es = 1, la cantidad demandada aumentara en proporción a la disminución del precio, que a su vez, es = al crecimiento operado en la productividad, o ahorro de trabajo.</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amon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476672"/>
            <a:ext cx="8229600" cy="5649491"/>
          </a:xfrm>
          <a:prstGeom prst="rect">
            <a:avLst/>
          </a:prstGeom>
        </p:spPr>
        <p:txBody>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lang="es-ES" sz="2400" dirty="0" smtClean="0">
              <a:latin typeface="+mn-lt"/>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caso de un incremento de la productividad en el sector de los bienes comercializables, se obtiene un efecto opuesto sobre los niveles de precios relativos. </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4213" y="549275"/>
            <a:ext cx="7772400" cy="1943100"/>
          </a:xfrm>
          <a:ln>
            <a:solidFill>
              <a:srgbClr val="FFFF00"/>
            </a:solidFill>
          </a:ln>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eaLnBrk="1" hangingPunct="1">
              <a:defRPr/>
            </a:pPr>
            <a:r>
              <a:rPr lang="es-ES_tradnl" b="1" dirty="0" smtClean="0">
                <a:solidFill>
                  <a:schemeClr val="bg1"/>
                </a:solidFill>
              </a:rPr>
              <a:t>Estabilización monetarias, intervención y  apreciación real</a:t>
            </a:r>
            <a:endParaRPr lang="es-AR" b="1" dirty="0">
              <a:solidFill>
                <a:schemeClr val="bg1"/>
              </a:solidFill>
            </a:endParaRPr>
          </a:p>
        </p:txBody>
      </p:sp>
      <p:pic>
        <p:nvPicPr>
          <p:cNvPr id="3075" name="3 Imagen" descr="dolar.jpg"/>
          <p:cNvPicPr>
            <a:picLocks noChangeAspect="1"/>
          </p:cNvPicPr>
          <p:nvPr/>
        </p:nvPicPr>
        <p:blipFill>
          <a:blip r:embed="rId2" cstate="print"/>
          <a:srcRect/>
          <a:stretch>
            <a:fillRect/>
          </a:stretch>
        </p:blipFill>
        <p:spPr bwMode="auto">
          <a:xfrm>
            <a:off x="2124075" y="2924175"/>
            <a:ext cx="4751388" cy="3470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404664"/>
            <a:ext cx="8229600" cy="5721499"/>
          </a:xfrm>
        </p:spPr>
        <p:txBody>
          <a:bodyPr/>
          <a:lstStyle/>
          <a:p>
            <a:pPr algn="just" eaLnBrk="1" hangingPunct="1">
              <a:buFont typeface="Arial" charset="0"/>
              <a:buChar char="•"/>
              <a:defRPr/>
            </a:pPr>
            <a:r>
              <a:rPr lang="es-ES_tradnl" sz="2400" dirty="0" smtClean="0"/>
              <a:t>La estructura  de análisis  se basa en expectativas  raciónales con respeto a los  tipos de interés , la inflación y   depreciación. </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la existencia de  flujo de capital y de creación de dinero  que amenazan  los  intentos  de desarrollar  una  política de estabilización.</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En las expectativas racionales añadiremos aquí los modelos de sistemas de tipos de cambio flexible.</a:t>
            </a:r>
          </a:p>
          <a:p>
            <a:pPr algn="just" eaLnBrk="1" hangingPunct="1">
              <a:buFont typeface="Arial" charset="0"/>
              <a:buChar char="•"/>
              <a:defRPr/>
            </a:pPr>
            <a:endParaRPr lang="es-ES_tradnl" sz="2400" dirty="0" smtClean="0"/>
          </a:p>
          <a:p>
            <a:pPr>
              <a:buNone/>
            </a:pPr>
            <a:endParaRPr lang="es-MX"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a:solidFill>
              <a:srgbClr val="FFFF00"/>
            </a:solidFill>
          </a:ln>
        </p:spPr>
        <p:style>
          <a:lnRef idx="3">
            <a:schemeClr val="lt1"/>
          </a:lnRef>
          <a:fillRef idx="1">
            <a:schemeClr val="accent3"/>
          </a:fillRef>
          <a:effectRef idx="1">
            <a:schemeClr val="accent3"/>
          </a:effectRef>
          <a:fontRef idx="minor">
            <a:schemeClr val="lt1"/>
          </a:fontRef>
        </p:style>
        <p:txBody>
          <a:bodyPr>
            <a:normAutofit fontScale="90000"/>
          </a:bodyPr>
          <a:lstStyle/>
          <a:p>
            <a:pPr eaLnBrk="1" hangingPunct="1">
              <a:defRPr/>
            </a:pPr>
            <a:r>
              <a:rPr lang="es-ES_tradnl" dirty="0" smtClean="0">
                <a:solidFill>
                  <a:schemeClr val="bg1"/>
                </a:solidFill>
              </a:rPr>
              <a:t>Por  el momento existen tres vías  principales  de modelización </a:t>
            </a:r>
            <a:endParaRPr lang="es-AR" dirty="0">
              <a:solidFill>
                <a:schemeClr val="bg1"/>
              </a:solidFill>
            </a:endParaRPr>
          </a:p>
        </p:txBody>
      </p:sp>
      <p:sp>
        <p:nvSpPr>
          <p:cNvPr id="4" name="3 Marcador de contenido"/>
          <p:cNvSpPr>
            <a:spLocks noGrp="1"/>
          </p:cNvSpPr>
          <p:nvPr>
            <p:ph idx="1"/>
          </p:nvPr>
        </p:nvSpPr>
        <p:spPr/>
        <p:txBody>
          <a:bodyPr/>
          <a:lstStyle/>
          <a:p>
            <a:pPr algn="just" eaLnBrk="1" hangingPunct="1">
              <a:buFont typeface="Arial" charset="0"/>
              <a:buChar char="•"/>
              <a:defRPr/>
            </a:pPr>
            <a:r>
              <a:rPr lang="es-ES_tradnl" sz="2400" dirty="0" smtClean="0"/>
              <a:t>Siguiendo a Black (1973) se encuentran los modelos  del enfoque  del mercado de activos  que subrayan el rápido ajuste de los mercados  financieros relativos  en relación  a los mercados de  bienes como base de la dinámica  de  tipo  de cambio.</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 Una segunda línea  teórica se centra en la balanza por cuenta corriente como base de la dinámica de tipo de cambio.</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El tercer enfoque se centra principalmente en la imperfecta </a:t>
            </a:r>
            <a:r>
              <a:rPr lang="es-ES_tradnl" sz="2400" dirty="0" err="1" smtClean="0"/>
              <a:t>sustituibilidad</a:t>
            </a:r>
            <a:r>
              <a:rPr lang="es-ES_tradnl" sz="2400" dirty="0" smtClean="0"/>
              <a:t>  entre valores  de un país  y los extranjeros, y se considera  de las carteras  como una causa importante  delos movimiento de tipo de cambio.</a:t>
            </a:r>
          </a:p>
          <a:p>
            <a:pPr>
              <a:buNone/>
            </a:pPr>
            <a:endParaRPr lang="es-MX"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3375"/>
            <a:ext cx="8229600" cy="792163"/>
          </a:xfrm>
          <a:ln>
            <a:solidFill>
              <a:srgbClr val="FFFF00"/>
            </a:solidFill>
          </a:ln>
        </p:spPr>
        <p:style>
          <a:lnRef idx="3">
            <a:schemeClr val="lt1"/>
          </a:lnRef>
          <a:fillRef idx="1">
            <a:schemeClr val="accent3"/>
          </a:fillRef>
          <a:effectRef idx="1">
            <a:schemeClr val="accent3"/>
          </a:effectRef>
          <a:fontRef idx="minor">
            <a:schemeClr val="lt1"/>
          </a:fontRef>
        </p:style>
        <p:txBody>
          <a:bodyPr>
            <a:normAutofit/>
          </a:bodyPr>
          <a:lstStyle/>
          <a:p>
            <a:pPr eaLnBrk="1" hangingPunct="1">
              <a:defRPr/>
            </a:pPr>
            <a:r>
              <a:rPr lang="es-ES_tradnl" cap="all" dirty="0" smtClean="0">
                <a:solidFill>
                  <a:schemeClr val="bg1"/>
                </a:solidFill>
              </a:rPr>
              <a:t>El  modelo </a:t>
            </a:r>
            <a:endParaRPr lang="es-AR" cap="all" dirty="0">
              <a:solidFill>
                <a:schemeClr val="bg1"/>
              </a:solidFill>
            </a:endParaRPr>
          </a:p>
        </p:txBody>
      </p:sp>
      <p:sp>
        <p:nvSpPr>
          <p:cNvPr id="4" name="3 Marcador de contenido"/>
          <p:cNvSpPr>
            <a:spLocks noGrp="1"/>
          </p:cNvSpPr>
          <p:nvPr>
            <p:ph idx="1"/>
          </p:nvPr>
        </p:nvSpPr>
        <p:spPr/>
        <p:txBody>
          <a:bodyPr/>
          <a:lstStyle/>
          <a:p>
            <a:r>
              <a:rPr lang="es-ES_tradnl" dirty="0" smtClean="0"/>
              <a:t>La producción determina  por  la demanda  y depende  de los  precios  relativos  y del tipo de interés  real. las  fuentes  de la inflación  se encuentran  en las  desviaciones  de la producción  de su  nivel pleno empleo y en  la creación de dinero. Los tipos de interés  nominales quedan determinados  por  la renta real y el stock monetario real, según  el mercado habitual  de una curva  LM.</a:t>
            </a:r>
            <a:endParaRPr lang="es-AR" dirty="0" smtClean="0"/>
          </a:p>
          <a:p>
            <a:endParaRPr lang="es-MX"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150"/>
            <a:ext cx="8229600" cy="704850"/>
          </a:xfrm>
          <a:ln>
            <a:solidFill>
              <a:srgbClr val="FFFF00"/>
            </a:solidFill>
          </a:ln>
        </p:spPr>
        <p:style>
          <a:lnRef idx="3">
            <a:schemeClr val="lt1"/>
          </a:lnRef>
          <a:fillRef idx="1">
            <a:schemeClr val="accent3"/>
          </a:fillRef>
          <a:effectRef idx="1">
            <a:schemeClr val="accent3"/>
          </a:effectRef>
          <a:fontRef idx="minor">
            <a:schemeClr val="lt1"/>
          </a:fontRef>
        </p:style>
        <p:txBody>
          <a:bodyPr>
            <a:normAutofit fontScale="90000"/>
          </a:bodyPr>
          <a:lstStyle/>
          <a:p>
            <a:pPr eaLnBrk="1" hangingPunct="1">
              <a:defRPr/>
            </a:pPr>
            <a:r>
              <a:rPr lang="es-ES_tradnl" dirty="0" smtClean="0">
                <a:solidFill>
                  <a:schemeClr val="bg1"/>
                </a:solidFill>
              </a:rPr>
              <a:t>Las  ecuaciones estructurales </a:t>
            </a:r>
            <a:endParaRPr lang="es-AR" dirty="0">
              <a:solidFill>
                <a:schemeClr val="bg1"/>
              </a:solidFill>
            </a:endParaRPr>
          </a:p>
        </p:txBody>
      </p:sp>
      <p:sp>
        <p:nvSpPr>
          <p:cNvPr id="4" name="3 Marcador de contenido"/>
          <p:cNvSpPr>
            <a:spLocks noGrp="1"/>
          </p:cNvSpPr>
          <p:nvPr>
            <p:ph idx="1"/>
          </p:nvPr>
        </p:nvSpPr>
        <p:spPr/>
        <p:txBody>
          <a:bodyPr/>
          <a:lstStyle/>
          <a:p>
            <a:pPr eaLnBrk="1" hangingPunct="1">
              <a:buFont typeface="Arial" charset="0"/>
              <a:buChar char="•"/>
              <a:defRPr/>
            </a:pPr>
            <a:r>
              <a:rPr lang="es-ES_tradnl" sz="2400" dirty="0" smtClean="0"/>
              <a:t>El tipo de interés nominal  queda determinada  por la renta real y por los saldos reales.  </a:t>
            </a:r>
          </a:p>
          <a:p>
            <a:pPr eaLnBrk="1" hangingPunct="1">
              <a:buFont typeface="Arial" charset="0"/>
              <a:buChar char="•"/>
              <a:defRPr/>
            </a:pPr>
            <a:endParaRPr lang="es-ES_tradnl" sz="2400" dirty="0" smtClean="0"/>
          </a:p>
          <a:p>
            <a:pPr eaLnBrk="1" hangingPunct="1">
              <a:buFont typeface="Arial" charset="0"/>
              <a:buChar char="•"/>
              <a:defRPr/>
            </a:pPr>
            <a:r>
              <a:rPr lang="es-ES_tradnl" sz="2400" dirty="0" smtClean="0"/>
              <a:t>La demanda agregada   es una función de los precios relativos  y el tipo de interés real.</a:t>
            </a:r>
          </a:p>
          <a:p>
            <a:pPr eaLnBrk="1" hangingPunct="1">
              <a:buFont typeface="Arial" charset="0"/>
              <a:buChar char="•"/>
              <a:defRPr/>
            </a:pPr>
            <a:endParaRPr lang="es-ES_tradnl" sz="2400" dirty="0" smtClean="0"/>
          </a:p>
          <a:p>
            <a:pPr eaLnBrk="1" hangingPunct="1">
              <a:buFont typeface="Arial" charset="0"/>
              <a:buChar char="•"/>
              <a:defRPr/>
            </a:pPr>
            <a:r>
              <a:rPr lang="es-ES_tradnl" sz="2400" dirty="0" smtClean="0"/>
              <a:t>En lo sucesivo, nos concentraremos en el caso especial  en que  la demanda  agregada es independiente  del tipo de interés. Solamente en la sección III volveremos  al caso general.</a:t>
            </a:r>
          </a:p>
          <a:p>
            <a:pPr eaLnBrk="1" hangingPunct="1">
              <a:buFont typeface="Arial" charset="0"/>
              <a:buChar char="•"/>
              <a:defRPr/>
            </a:pPr>
            <a:endParaRPr lang="es-ES_tradnl" sz="2400" dirty="0" smtClean="0"/>
          </a:p>
          <a:p>
            <a:pPr>
              <a:buNone/>
            </a:pPr>
            <a:endParaRPr lang="es-MX" sz="2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980728"/>
            <a:ext cx="8229600" cy="5145435"/>
          </a:xfrm>
        </p:spPr>
        <p:txBody>
          <a:bodyPr/>
          <a:lstStyle/>
          <a:p>
            <a:pPr algn="just" eaLnBrk="1" hangingPunct="1">
              <a:buFont typeface="Arial" charset="0"/>
              <a:buChar char="•"/>
              <a:defRPr/>
            </a:pPr>
            <a:r>
              <a:rPr lang="es-ES_tradnl" sz="2400" dirty="0" smtClean="0"/>
              <a:t>La balanza de pagos es una función del tipo de cambio real, de la renta real y diferencia del  tipo de interés nominal  ajustado de la depreciación del tipo de cambio</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La ecuación de crecimiento monetario muestra  que cuando la depreciación del tipo de cambio es elevada, la inversión resultante da lugar a una disminución del crecimiento monetario.</a:t>
            </a:r>
            <a:endParaRPr lang="es-AR" sz="2400" dirty="0" smtClean="0"/>
          </a:p>
          <a:p>
            <a:pPr algn="just">
              <a:buNone/>
            </a:pPr>
            <a:endParaRPr lang="es-MX"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51520" y="0"/>
          <a:ext cx="835292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42109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1052736"/>
            <a:ext cx="8229600" cy="5073427"/>
          </a:xfrm>
        </p:spPr>
        <p:txBody>
          <a:bodyPr/>
          <a:lstStyle/>
          <a:p>
            <a:pPr algn="just" eaLnBrk="1" hangingPunct="1">
              <a:lnSpc>
                <a:spcPct val="80000"/>
              </a:lnSpc>
              <a:buFont typeface="Arial" charset="0"/>
              <a:buChar char="•"/>
              <a:defRPr/>
            </a:pPr>
            <a:r>
              <a:rPr lang="es-ES_tradnl" sz="2400" dirty="0" smtClean="0"/>
              <a:t>Se  trata  de un modelo implicado en tres  aspectos :</a:t>
            </a:r>
          </a:p>
          <a:p>
            <a:pPr algn="just" eaLnBrk="1" hangingPunct="1">
              <a:lnSpc>
                <a:spcPct val="80000"/>
              </a:lnSpc>
              <a:buFont typeface="Arial" charset="0"/>
              <a:buChar char="•"/>
              <a:defRPr/>
            </a:pPr>
            <a:endParaRPr lang="es-ES_tradnl" sz="2400" dirty="0" smtClean="0"/>
          </a:p>
          <a:p>
            <a:pPr algn="just" eaLnBrk="1" hangingPunct="1">
              <a:lnSpc>
                <a:spcPct val="80000"/>
              </a:lnSpc>
              <a:buClr>
                <a:srgbClr val="FFFF00"/>
              </a:buClr>
              <a:buNone/>
              <a:defRPr/>
            </a:pPr>
            <a:r>
              <a:rPr lang="es-ES_tradnl" sz="2400" dirty="0" smtClean="0"/>
              <a:t>1. En primer lugar , los precios de importación y, por tanto,  el tipo de cambio, no juegan papel algunos  como ponderación de los saldos reales.</a:t>
            </a:r>
          </a:p>
          <a:p>
            <a:pPr algn="just" eaLnBrk="1" hangingPunct="1">
              <a:lnSpc>
                <a:spcPct val="80000"/>
              </a:lnSpc>
              <a:buClr>
                <a:srgbClr val="FFFF00"/>
              </a:buClr>
              <a:buNone/>
              <a:defRPr/>
            </a:pPr>
            <a:endParaRPr lang="es-ES_tradnl" sz="2400" dirty="0" smtClean="0"/>
          </a:p>
          <a:p>
            <a:pPr algn="just" eaLnBrk="1" hangingPunct="1">
              <a:lnSpc>
                <a:spcPct val="80000"/>
              </a:lnSpc>
              <a:buClr>
                <a:srgbClr val="FFFF00"/>
              </a:buClr>
              <a:buNone/>
              <a:defRPr/>
            </a:pPr>
            <a:r>
              <a:rPr lang="es-ES_tradnl" sz="2400" dirty="0" smtClean="0"/>
              <a:t>2. En segundo lugar, hemos excluido la depreciación de la definición del tipo  de interés real en la demanda agregada.</a:t>
            </a:r>
          </a:p>
          <a:p>
            <a:pPr algn="just" eaLnBrk="1" hangingPunct="1">
              <a:lnSpc>
                <a:spcPct val="80000"/>
              </a:lnSpc>
              <a:buClr>
                <a:srgbClr val="FFFF00"/>
              </a:buClr>
              <a:buFont typeface="Calibri" pitchFamily="34" charset="0"/>
              <a:buAutoNum type="arabicPeriod"/>
              <a:defRPr/>
            </a:pPr>
            <a:endParaRPr lang="es-ES_tradnl" sz="2400" dirty="0" smtClean="0"/>
          </a:p>
          <a:p>
            <a:pPr algn="just" eaLnBrk="1" hangingPunct="1">
              <a:lnSpc>
                <a:spcPct val="80000"/>
              </a:lnSpc>
              <a:buClr>
                <a:srgbClr val="FFFF00"/>
              </a:buClr>
              <a:buNone/>
              <a:defRPr/>
            </a:pPr>
            <a:r>
              <a:rPr lang="es-ES_tradnl" sz="2400" dirty="0" smtClean="0"/>
              <a:t>3. En tercer lugar, no se considera un efecto indirecto de la depreciación sobre la inflación interna</a:t>
            </a:r>
            <a:endParaRPr lang="es-AR" sz="2400" dirty="0" smtClean="0"/>
          </a:p>
          <a:p>
            <a:pPr>
              <a:buNone/>
            </a:pPr>
            <a:endParaRPr lang="es-MX" sz="2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ctrTitle"/>
          </p:nvPr>
        </p:nvSpPr>
        <p:spPr>
          <a:xfrm>
            <a:off x="684213" y="333375"/>
            <a:ext cx="7772400" cy="1470025"/>
          </a:xfrm>
        </p:spPr>
        <p:txBody>
          <a:bodyPr/>
          <a:lstStyle/>
          <a:p>
            <a:pPr eaLnBrk="1" hangingPunct="1"/>
            <a:r>
              <a:rPr lang="es-MX" b="1" dirty="0" smtClean="0">
                <a:solidFill>
                  <a:schemeClr val="bg1"/>
                </a:solidFill>
              </a:rPr>
              <a:t>DINÁMICA</a:t>
            </a:r>
          </a:p>
        </p:txBody>
      </p:sp>
      <p:sp>
        <p:nvSpPr>
          <p:cNvPr id="11267" name="2 Subtítulo"/>
          <p:cNvSpPr>
            <a:spLocks noGrp="1"/>
          </p:cNvSpPr>
          <p:nvPr>
            <p:ph type="subTitle" idx="1"/>
          </p:nvPr>
        </p:nvSpPr>
        <p:spPr>
          <a:xfrm>
            <a:off x="1476375" y="1484313"/>
            <a:ext cx="6400800" cy="2857500"/>
          </a:xfrm>
        </p:spPr>
        <p:txBody>
          <a:bodyPr/>
          <a:lstStyle/>
          <a:p>
            <a:pPr eaLnBrk="1" hangingPunct="1"/>
            <a:endParaRPr lang="es-MX" smtClean="0">
              <a:solidFill>
                <a:srgbClr val="898989"/>
              </a:solidFill>
            </a:endParaRPr>
          </a:p>
          <a:p>
            <a:pPr eaLnBrk="1" hangingPunct="1"/>
            <a:endParaRPr lang="es-MX" smtClean="0">
              <a:solidFill>
                <a:srgbClr val="898989"/>
              </a:solidFill>
            </a:endParaRPr>
          </a:p>
          <a:p>
            <a:pPr eaLnBrk="1" hangingPunct="1"/>
            <a:r>
              <a:rPr lang="es-MX" smtClean="0">
                <a:solidFill>
                  <a:schemeClr val="tx1"/>
                </a:solidFill>
              </a:rPr>
              <a:t>Analizar las condiciones de equilibrio y la dinámica del modelo.</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MX" sz="4000" b="1" smtClean="0"/>
              <a:t>La función </a:t>
            </a:r>
            <a:r>
              <a:rPr lang="lt-LT" sz="4000" b="1" smtClean="0"/>
              <a:t>ė</a:t>
            </a:r>
            <a:r>
              <a:rPr lang="es-MX" sz="4000" b="1" smtClean="0"/>
              <a:t>=ṗ, muestra que el tipo de cambio real es constante.</a:t>
            </a:r>
          </a:p>
        </p:txBody>
      </p:sp>
      <p:sp>
        <p:nvSpPr>
          <p:cNvPr id="13315" name="2 Marcador de contenido"/>
          <p:cNvSpPr>
            <a:spLocks noGrp="1"/>
          </p:cNvSpPr>
          <p:nvPr>
            <p:ph idx="1"/>
          </p:nvPr>
        </p:nvSpPr>
        <p:spPr/>
        <p:txBody>
          <a:bodyPr/>
          <a:lstStyle/>
          <a:p>
            <a:pPr eaLnBrk="1" hangingPunct="1"/>
            <a:endParaRPr lang="es-ES" smtClean="0"/>
          </a:p>
        </p:txBody>
      </p:sp>
      <p:pic>
        <p:nvPicPr>
          <p:cNvPr id="13316" name="Picture 2" descr="C:\Users\javizz\Pictures\Foto1153.jpg"/>
          <p:cNvPicPr>
            <a:picLocks noChangeAspect="1" noChangeArrowheads="1"/>
          </p:cNvPicPr>
          <p:nvPr/>
        </p:nvPicPr>
        <p:blipFill>
          <a:blip r:embed="rId2" cstate="print"/>
          <a:srcRect/>
          <a:stretch>
            <a:fillRect/>
          </a:stretch>
        </p:blipFill>
        <p:spPr bwMode="auto">
          <a:xfrm>
            <a:off x="0" y="1412875"/>
            <a:ext cx="9144000" cy="6696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flipH="1" flipV="1">
            <a:off x="387350" y="0"/>
            <a:ext cx="69850" cy="274638"/>
          </a:xfrm>
        </p:spPr>
        <p:txBody>
          <a:bodyPr/>
          <a:lstStyle/>
          <a:p>
            <a:pPr eaLnBrk="1" hangingPunct="1"/>
            <a:endParaRPr lang="es-ES" sz="4000" smtClean="0"/>
          </a:p>
        </p:txBody>
      </p:sp>
      <p:sp>
        <p:nvSpPr>
          <p:cNvPr id="14339" name="2 Marcador de contenido"/>
          <p:cNvSpPr>
            <a:spLocks noGrp="1"/>
          </p:cNvSpPr>
          <p:nvPr>
            <p:ph idx="1"/>
          </p:nvPr>
        </p:nvSpPr>
        <p:spPr>
          <a:xfrm>
            <a:off x="395288" y="692150"/>
            <a:ext cx="8229600" cy="4525963"/>
          </a:xfrm>
        </p:spPr>
        <p:txBody>
          <a:bodyPr/>
          <a:lstStyle/>
          <a:p>
            <a:pPr algn="just" eaLnBrk="1" hangingPunct="1"/>
            <a:r>
              <a:rPr lang="es-MX" dirty="0" smtClean="0"/>
              <a:t>Un aumento en los saldos reales reduce el tipo de interés nominal; le diferencia resultante en el tipo de interés da lugar a una salida de capital, a un déficit de la balanza de pagos, es decir, a un mayor déficit o a un menor superávit.</a:t>
            </a:r>
          </a:p>
        </p:txBody>
      </p:sp>
      <p:pic>
        <p:nvPicPr>
          <p:cNvPr id="14340" name="Picture 2" descr="http://t1.gstatic.com/images?q=tbn:ANd9GcSDKuSt9lmeKsr7fdwWHab_v0tB8Uzw0Vt_H9nWYZwTPBNInbUs"/>
          <p:cNvPicPr>
            <a:picLocks noChangeAspect="1" noChangeArrowheads="1"/>
          </p:cNvPicPr>
          <p:nvPr/>
        </p:nvPicPr>
        <p:blipFill>
          <a:blip r:embed="rId2" cstate="print"/>
          <a:srcRect/>
          <a:stretch>
            <a:fillRect/>
          </a:stretch>
        </p:blipFill>
        <p:spPr bwMode="auto">
          <a:xfrm>
            <a:off x="3779838" y="4076700"/>
            <a:ext cx="5121275" cy="241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endParaRPr lang="es-ES" smtClean="0"/>
          </a:p>
        </p:txBody>
      </p:sp>
      <p:sp>
        <p:nvSpPr>
          <p:cNvPr id="15363" name="2 Marcador de contenido"/>
          <p:cNvSpPr>
            <a:spLocks noGrp="1"/>
          </p:cNvSpPr>
          <p:nvPr>
            <p:ph idx="1"/>
          </p:nvPr>
        </p:nvSpPr>
        <p:spPr/>
        <p:txBody>
          <a:bodyPr/>
          <a:lstStyle/>
          <a:p>
            <a:pPr eaLnBrk="1" hangingPunct="1"/>
            <a:endParaRPr lang="es-ES" smtClean="0"/>
          </a:p>
        </p:txBody>
      </p:sp>
      <p:pic>
        <p:nvPicPr>
          <p:cNvPr id="15364" name="Picture 2" descr="C:\Users\javizz\Pictures\Foto1153.jpg"/>
          <p:cNvPicPr>
            <a:picLocks noChangeAspect="1" noChangeArrowheads="1"/>
          </p:cNvPicPr>
          <p:nvPr/>
        </p:nvPicPr>
        <p:blipFill>
          <a:blip r:embed="rId2" cstate="print"/>
          <a:srcRect/>
          <a:stretch>
            <a:fillRect/>
          </a:stretch>
        </p:blipFill>
        <p:spPr bwMode="auto">
          <a:xfrm>
            <a:off x="0" y="-819150"/>
            <a:ext cx="9144000" cy="892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457200" y="274638"/>
            <a:ext cx="8229600" cy="1930400"/>
          </a:xfrm>
        </p:spPr>
        <p:txBody>
          <a:bodyPr/>
          <a:lstStyle/>
          <a:p>
            <a:pPr eaLnBrk="1" hangingPunct="1"/>
            <a:r>
              <a:rPr lang="es-MX" sz="4000" b="1" smtClean="0"/>
              <a:t>La función </a:t>
            </a:r>
            <a:r>
              <a:rPr lang="es-MX" sz="2400" b="1" smtClean="0"/>
              <a:t>ḣ</a:t>
            </a:r>
            <a:r>
              <a:rPr lang="es-MX" sz="4000" b="1" smtClean="0"/>
              <a:t>=v=</a:t>
            </a:r>
            <a:r>
              <a:rPr lang="lt-LT" sz="4000" b="1" smtClean="0"/>
              <a:t>ė</a:t>
            </a:r>
            <a:r>
              <a:rPr lang="es-MX" sz="4000" b="1" smtClean="0"/>
              <a:t>, donde el crecimiento del dinero se deriva sólo del crédito interno.</a:t>
            </a:r>
          </a:p>
        </p:txBody>
      </p:sp>
      <p:sp>
        <p:nvSpPr>
          <p:cNvPr id="16387" name="2 Marcador de contenido"/>
          <p:cNvSpPr>
            <a:spLocks noGrp="1"/>
          </p:cNvSpPr>
          <p:nvPr>
            <p:ph idx="1"/>
          </p:nvPr>
        </p:nvSpPr>
        <p:spPr>
          <a:xfrm>
            <a:off x="457200" y="2492375"/>
            <a:ext cx="8229600" cy="3633788"/>
          </a:xfrm>
        </p:spPr>
        <p:txBody>
          <a:bodyPr/>
          <a:lstStyle/>
          <a:p>
            <a:pPr algn="just" eaLnBrk="1" hangingPunct="1"/>
            <a:r>
              <a:rPr lang="es-MX" smtClean="0"/>
              <a:t>La intervención y la balanza de pagos son iguales a cero y la depreciación es igual a la tasa de creación de crédito.</a:t>
            </a:r>
          </a:p>
          <a:p>
            <a:pPr algn="just" eaLnBrk="1" hangingPunct="1"/>
            <a:r>
              <a:rPr lang="es-MX" smtClean="0"/>
              <a:t>A medida que aumenta el tipo de cambio real, la tasa de depreciación que se produzca en exceso de la tasa de creación de crédito interno.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57225" y="857232"/>
            <a:ext cx="7786742" cy="2800767"/>
          </a:xfrm>
          <a:prstGeom prst="rect">
            <a:avLst/>
          </a:prstGeom>
          <a:noFill/>
        </p:spPr>
        <p:txBody>
          <a:bodyPr>
            <a:spAutoFit/>
          </a:bodyPr>
          <a:lstStyle/>
          <a:p>
            <a:pPr algn="ctr">
              <a:defRPr/>
            </a:pPr>
            <a:r>
              <a:rPr lang="es-E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cs typeface="Arial" charset="0"/>
              </a:rPr>
              <a:t>EL PROCESO DE AJUSTE </a:t>
            </a:r>
          </a:p>
          <a:p>
            <a:pPr algn="ctr">
              <a:defRPr/>
            </a:pPr>
            <a:r>
              <a:rPr lang="es-E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cs typeface="Arial" charset="0"/>
              </a:rPr>
              <a:t>ANTE UNA VARIACIÓN</a:t>
            </a:r>
          </a:p>
          <a:p>
            <a:pPr algn="ctr">
              <a:defRPr/>
            </a:pPr>
            <a:r>
              <a:rPr lang="es-E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cs typeface="Arial" charset="0"/>
              </a:rPr>
              <a:t>EN LA CREACIÓN</a:t>
            </a:r>
          </a:p>
          <a:p>
            <a:pPr algn="ctr">
              <a:defRPr/>
            </a:pPr>
            <a:r>
              <a:rPr lang="es-E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cs typeface="Arial" charset="0"/>
              </a:rPr>
              <a:t>DE CRÉDITO</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3 Marcador de contenido"/>
          <p:cNvPicPr>
            <a:picLocks noGrp="1"/>
          </p:cNvPicPr>
          <p:nvPr>
            <p:ph idx="1"/>
          </p:nvPr>
        </p:nvPicPr>
        <p:blipFill>
          <a:blip r:embed="rId2" cstate="print"/>
          <a:srcRect l="53078" t="25195" r="14297" b="38435"/>
          <a:stretch>
            <a:fillRect/>
          </a:stretch>
        </p:blipFill>
        <p:spPr>
          <a:xfrm>
            <a:off x="285750" y="357188"/>
            <a:ext cx="5214938" cy="5857875"/>
          </a:xfrm>
        </p:spPr>
      </p:pic>
      <p:sp>
        <p:nvSpPr>
          <p:cNvPr id="18435" name="4 CuadroTexto"/>
          <p:cNvSpPr txBox="1">
            <a:spLocks noChangeArrowheads="1"/>
          </p:cNvSpPr>
          <p:nvPr/>
        </p:nvSpPr>
        <p:spPr bwMode="auto">
          <a:xfrm>
            <a:off x="6000750" y="571500"/>
            <a:ext cx="2786063" cy="3692525"/>
          </a:xfrm>
          <a:prstGeom prst="rect">
            <a:avLst/>
          </a:prstGeom>
          <a:noFill/>
          <a:ln w="9525">
            <a:noFill/>
            <a:miter lim="800000"/>
            <a:headEnd/>
            <a:tailEnd/>
          </a:ln>
        </p:spPr>
        <p:txBody>
          <a:bodyPr>
            <a:spAutoFit/>
          </a:bodyPr>
          <a:lstStyle/>
          <a:p>
            <a:pPr>
              <a:buFont typeface="Arial" pitchFamily="34" charset="0"/>
              <a:buChar char="•"/>
            </a:pPr>
            <a:r>
              <a:rPr lang="es-MX"/>
              <a:t>El punto A es un equilibrio pleno empleo</a:t>
            </a:r>
          </a:p>
          <a:p>
            <a:pPr>
              <a:buFont typeface="Arial" pitchFamily="34" charset="0"/>
              <a:buChar char="•"/>
            </a:pPr>
            <a:r>
              <a:rPr lang="es-MX"/>
              <a:t>Menor tasa de creación de crédito nos dará lugar en el equilibrio a largo plazo</a:t>
            </a:r>
          </a:p>
          <a:p>
            <a:pPr>
              <a:buFont typeface="Arial" pitchFamily="34" charset="0"/>
              <a:buChar char="•"/>
            </a:pPr>
            <a:r>
              <a:rPr lang="es-MX"/>
              <a:t>Una variación en los precios relativos o en la producción aumentara el stock de equilibrio de los saldos reales</a:t>
            </a:r>
          </a:p>
          <a:p>
            <a:pPr>
              <a:buFont typeface="Arial" pitchFamily="34" charset="0"/>
              <a:buChar char="•"/>
            </a:pPr>
            <a:r>
              <a:rPr lang="es-MX"/>
              <a:t>El punto A’ es el nuevo punto de equilibrio a largo plazo</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457200" y="357188"/>
            <a:ext cx="8229600" cy="5768975"/>
          </a:xfrm>
        </p:spPr>
        <p:txBody>
          <a:bodyPr/>
          <a:lstStyle/>
          <a:p>
            <a:pPr algn="just">
              <a:buFont typeface="Arial" pitchFamily="34" charset="0"/>
              <a:buNone/>
            </a:pPr>
            <a:endParaRPr lang="es-MX" sz="2400" dirty="0" smtClean="0"/>
          </a:p>
          <a:p>
            <a:pPr algn="just">
              <a:buFont typeface="Arial" pitchFamily="34" charset="0"/>
              <a:buNone/>
            </a:pPr>
            <a:r>
              <a:rPr lang="es-MX" sz="2400" dirty="0" smtClean="0"/>
              <a:t>Las autoridades, de acuerdo a las normas de intervención reducirán la tasa para permitir depreciarse el tipo de cambio</a:t>
            </a:r>
          </a:p>
          <a:p>
            <a:pPr algn="just">
              <a:buFont typeface="Arial" pitchFamily="34" charset="0"/>
              <a:buNone/>
            </a:pPr>
            <a:endParaRPr lang="es-MX" sz="2400" dirty="0" smtClean="0"/>
          </a:p>
          <a:p>
            <a:pPr algn="just">
              <a:buFont typeface="Arial" pitchFamily="34" charset="0"/>
              <a:buNone/>
            </a:pPr>
            <a:r>
              <a:rPr lang="es-MX" sz="2400" dirty="0" smtClean="0"/>
              <a:t>Lo cual se producirá una entrada de capital o una menor salida de capital, originando una presión a favor de una reducción adicional en la tasa de depreciación, esto provoca una intervención a favor de la creación de dinero.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3 Marcador de contenido"/>
          <p:cNvPicPr>
            <a:picLocks noGrp="1"/>
          </p:cNvPicPr>
          <p:nvPr>
            <p:ph idx="1"/>
          </p:nvPr>
        </p:nvPicPr>
        <p:blipFill>
          <a:blip r:embed="rId2" cstate="print"/>
          <a:srcRect l="53091" t="20110" r="17049" b="44768"/>
          <a:stretch>
            <a:fillRect/>
          </a:stretch>
        </p:blipFill>
        <p:spPr>
          <a:xfrm>
            <a:off x="357188" y="428625"/>
            <a:ext cx="5072062" cy="6072188"/>
          </a:xfrm>
        </p:spPr>
      </p:pic>
      <p:sp>
        <p:nvSpPr>
          <p:cNvPr id="20483" name="4 CuadroTexto"/>
          <p:cNvSpPr txBox="1">
            <a:spLocks noChangeArrowheads="1"/>
          </p:cNvSpPr>
          <p:nvPr/>
        </p:nvSpPr>
        <p:spPr bwMode="auto">
          <a:xfrm>
            <a:off x="5857875" y="357188"/>
            <a:ext cx="2786063" cy="4524375"/>
          </a:xfrm>
          <a:prstGeom prst="rect">
            <a:avLst/>
          </a:prstGeom>
          <a:noFill/>
          <a:ln w="9525">
            <a:noFill/>
            <a:miter lim="800000"/>
            <a:headEnd/>
            <a:tailEnd/>
          </a:ln>
        </p:spPr>
        <p:txBody>
          <a:bodyPr>
            <a:spAutoFit/>
          </a:bodyPr>
          <a:lstStyle/>
          <a:p>
            <a:r>
              <a:rPr lang="es-MX"/>
              <a:t>*una menor tasa de creación de crédito dará lugar a un reducción  en las tasa de depreciación hasta situarla por debajo de su nivel de tendencia</a:t>
            </a:r>
          </a:p>
          <a:p>
            <a:endParaRPr lang="es-MX"/>
          </a:p>
          <a:p>
            <a:r>
              <a:rPr lang="es-MX"/>
              <a:t>El efecto inicial de una menor creación de crédito sobre el crecimiento monetario debe tener en cuenta la expansión monetaria causada por la intervención. De las formulas 6 y 10 obtenemos:</a:t>
            </a:r>
          </a:p>
          <a:p>
            <a:endParaRPr lang="es-MX"/>
          </a:p>
        </p:txBody>
      </p:sp>
      <p:pic>
        <p:nvPicPr>
          <p:cNvPr id="20484" name="5 Imagen"/>
          <p:cNvPicPr>
            <a:picLocks noChangeAspect="1" noChangeArrowheads="1"/>
          </p:cNvPicPr>
          <p:nvPr/>
        </p:nvPicPr>
        <p:blipFill>
          <a:blip r:embed="rId3" cstate="print"/>
          <a:srcRect l="24335" t="55978" r="60016" b="38663"/>
          <a:stretch>
            <a:fillRect/>
          </a:stretch>
        </p:blipFill>
        <p:spPr bwMode="auto">
          <a:xfrm>
            <a:off x="5795963" y="5157788"/>
            <a:ext cx="3000375"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23528" y="0"/>
            <a:ext cx="7571184" cy="929258"/>
          </a:xfrm>
        </p:spPr>
        <p:txBody>
          <a:bodyPr>
            <a:normAutofit/>
          </a:bodyPr>
          <a:lstStyle/>
          <a:p>
            <a:r>
              <a:rPr lang="es-MX" sz="4800" dirty="0" smtClean="0">
                <a:solidFill>
                  <a:schemeClr val="bg1"/>
                </a:solidFill>
              </a:rPr>
              <a:t>EL MODELO</a:t>
            </a:r>
            <a:endParaRPr lang="es-MX" sz="4800" dirty="0">
              <a:solidFill>
                <a:schemeClr val="bg1"/>
              </a:solidFill>
            </a:endParaRPr>
          </a:p>
        </p:txBody>
      </p:sp>
      <p:sp>
        <p:nvSpPr>
          <p:cNvPr id="6" name="5 Marcador de contenido"/>
          <p:cNvSpPr>
            <a:spLocks noGrp="1"/>
          </p:cNvSpPr>
          <p:nvPr>
            <p:ph sz="half" idx="1"/>
          </p:nvPr>
        </p:nvSpPr>
        <p:spPr>
          <a:xfrm>
            <a:off x="323528" y="3212976"/>
            <a:ext cx="4038600" cy="3434755"/>
          </a:xfrm>
        </p:spPr>
        <p:style>
          <a:lnRef idx="3">
            <a:schemeClr val="lt1"/>
          </a:lnRef>
          <a:fillRef idx="1">
            <a:schemeClr val="accent6"/>
          </a:fillRef>
          <a:effectRef idx="1">
            <a:schemeClr val="accent6"/>
          </a:effectRef>
          <a:fontRef idx="minor">
            <a:schemeClr val="lt1"/>
          </a:fontRef>
        </p:style>
        <p:txBody>
          <a:bodyPr/>
          <a:lstStyle/>
          <a:p>
            <a:pPr>
              <a:buNone/>
            </a:pPr>
            <a:r>
              <a:rPr lang="es-MX" sz="2800" b="1" dirty="0" smtClean="0">
                <a:solidFill>
                  <a:schemeClr val="bg1"/>
                </a:solidFill>
                <a:latin typeface="Andalus" pitchFamily="18" charset="-78"/>
                <a:cs typeface="Andalus" pitchFamily="18" charset="-78"/>
              </a:rPr>
              <a:t>H</a:t>
            </a:r>
            <a:r>
              <a:rPr lang="es-MX" sz="2800" dirty="0" smtClean="0">
                <a:solidFill>
                  <a:schemeClr val="bg1"/>
                </a:solidFill>
                <a:latin typeface="Andalus" pitchFamily="18" charset="-78"/>
                <a:cs typeface="Andalus" pitchFamily="18" charset="-78"/>
              </a:rPr>
              <a:t>= Stock nominal de dinero </a:t>
            </a:r>
          </a:p>
          <a:p>
            <a:pPr>
              <a:buNone/>
            </a:pPr>
            <a:r>
              <a:rPr lang="es-MX" sz="2800" b="1" dirty="0" smtClean="0">
                <a:solidFill>
                  <a:schemeClr val="bg1"/>
                </a:solidFill>
                <a:latin typeface="Andalus" pitchFamily="18" charset="-78"/>
                <a:cs typeface="Andalus" pitchFamily="18" charset="-78"/>
              </a:rPr>
              <a:t>P</a:t>
            </a:r>
            <a:r>
              <a:rPr lang="es-MX" sz="2800" dirty="0" smtClean="0">
                <a:solidFill>
                  <a:schemeClr val="bg1"/>
                </a:solidFill>
                <a:latin typeface="Andalus" pitchFamily="18" charset="-78"/>
                <a:cs typeface="Andalus" pitchFamily="18" charset="-78"/>
              </a:rPr>
              <a:t>= Nivel de precios</a:t>
            </a:r>
          </a:p>
          <a:p>
            <a:pPr>
              <a:buNone/>
            </a:pPr>
            <a:r>
              <a:rPr lang="es-MX" sz="2800" b="1" dirty="0" smtClean="0">
                <a:solidFill>
                  <a:schemeClr val="bg1"/>
                </a:solidFill>
                <a:latin typeface="Andalus" pitchFamily="18" charset="-78"/>
                <a:cs typeface="Andalus" pitchFamily="18" charset="-78"/>
              </a:rPr>
              <a:t>r</a:t>
            </a:r>
            <a:r>
              <a:rPr lang="es-MX" sz="2800" dirty="0" smtClean="0">
                <a:solidFill>
                  <a:schemeClr val="bg1"/>
                </a:solidFill>
                <a:latin typeface="Andalus" pitchFamily="18" charset="-78"/>
                <a:cs typeface="Andalus" pitchFamily="18" charset="-78"/>
              </a:rPr>
              <a:t> = Tipo de interés mundial</a:t>
            </a:r>
          </a:p>
          <a:p>
            <a:pPr>
              <a:buNone/>
            </a:pPr>
            <a:r>
              <a:rPr lang="es-MX" sz="2800" b="1" dirty="0" smtClean="0">
                <a:solidFill>
                  <a:schemeClr val="bg1"/>
                </a:solidFill>
                <a:latin typeface="Andalus" pitchFamily="18" charset="-78"/>
                <a:cs typeface="Andalus" pitchFamily="18" charset="-78"/>
              </a:rPr>
              <a:t>w</a:t>
            </a:r>
            <a:r>
              <a:rPr lang="es-MX" sz="2800" dirty="0" smtClean="0">
                <a:solidFill>
                  <a:schemeClr val="bg1"/>
                </a:solidFill>
                <a:latin typeface="Andalus" pitchFamily="18" charset="-78"/>
                <a:cs typeface="Andalus" pitchFamily="18" charset="-78"/>
              </a:rPr>
              <a:t>= Riqueza real </a:t>
            </a:r>
          </a:p>
          <a:p>
            <a:pPr>
              <a:buNone/>
            </a:pPr>
            <a:r>
              <a:rPr lang="es-MX" sz="2800" b="1" dirty="0" smtClean="0">
                <a:solidFill>
                  <a:schemeClr val="bg1"/>
                </a:solidFill>
                <a:latin typeface="Andalus" pitchFamily="18" charset="-78"/>
                <a:cs typeface="Andalus" pitchFamily="18" charset="-78"/>
              </a:rPr>
              <a:t>x =</a:t>
            </a:r>
            <a:r>
              <a:rPr lang="es-MX" sz="2800" dirty="0" smtClean="0">
                <a:solidFill>
                  <a:schemeClr val="bg1"/>
                </a:solidFill>
                <a:latin typeface="Andalus" pitchFamily="18" charset="-78"/>
                <a:cs typeface="Andalus" pitchFamily="18" charset="-78"/>
              </a:rPr>
              <a:t> Saldos reales</a:t>
            </a:r>
            <a:endParaRPr lang="es-MX" sz="2800" b="1" dirty="0" smtClean="0">
              <a:solidFill>
                <a:schemeClr val="bg1"/>
              </a:solidFill>
              <a:latin typeface="Andalus" pitchFamily="18" charset="-78"/>
              <a:cs typeface="Andalus" pitchFamily="18" charset="-78"/>
            </a:endParaRPr>
          </a:p>
          <a:p>
            <a:endParaRPr lang="es-MX" dirty="0"/>
          </a:p>
        </p:txBody>
      </p:sp>
      <p:sp>
        <p:nvSpPr>
          <p:cNvPr id="7" name="6 Marcador de contenido"/>
          <p:cNvSpPr>
            <a:spLocks noGrp="1"/>
          </p:cNvSpPr>
          <p:nvPr>
            <p:ph sz="half" idx="2"/>
          </p:nvPr>
        </p:nvSpPr>
        <p:spPr>
          <a:xfrm>
            <a:off x="5284912" y="3284984"/>
            <a:ext cx="3679576" cy="2592288"/>
          </a:xfrm>
        </p:spPr>
        <p:style>
          <a:lnRef idx="3">
            <a:schemeClr val="lt1"/>
          </a:lnRef>
          <a:fillRef idx="1">
            <a:schemeClr val="accent5"/>
          </a:fillRef>
          <a:effectRef idx="1">
            <a:schemeClr val="accent5"/>
          </a:effectRef>
          <a:fontRef idx="minor">
            <a:schemeClr val="lt1"/>
          </a:fontRef>
        </p:style>
        <p:txBody>
          <a:bodyPr>
            <a:normAutofit/>
          </a:bodyPr>
          <a:lstStyle/>
          <a:p>
            <a:pPr>
              <a:buNone/>
            </a:pPr>
            <a:r>
              <a:rPr lang="es-MX" sz="2800" b="1" dirty="0" smtClean="0">
                <a:solidFill>
                  <a:schemeClr val="bg1"/>
                </a:solidFill>
                <a:latin typeface="Andalus" pitchFamily="18" charset="-78"/>
                <a:cs typeface="Andalus" pitchFamily="18" charset="-78"/>
              </a:rPr>
              <a:t>x </a:t>
            </a:r>
            <a:r>
              <a:rPr lang="es-MX" sz="2800" dirty="0" smtClean="0">
                <a:solidFill>
                  <a:schemeClr val="bg1"/>
                </a:solidFill>
                <a:latin typeface="Andalus" pitchFamily="18" charset="-78"/>
                <a:cs typeface="Andalus" pitchFamily="18" charset="-78"/>
              </a:rPr>
              <a:t>= Saldos reales de    dinero</a:t>
            </a:r>
          </a:p>
          <a:p>
            <a:pPr>
              <a:buNone/>
            </a:pPr>
            <a:r>
              <a:rPr lang="es-MX" sz="2800" b="1" dirty="0" smtClean="0">
                <a:solidFill>
                  <a:schemeClr val="bg1"/>
                </a:solidFill>
                <a:latin typeface="Andalus" pitchFamily="18" charset="-78"/>
                <a:cs typeface="Andalus" pitchFamily="18" charset="-78"/>
              </a:rPr>
              <a:t>a/r </a:t>
            </a:r>
            <a:r>
              <a:rPr lang="es-MX" sz="2800" dirty="0" smtClean="0">
                <a:solidFill>
                  <a:schemeClr val="bg1"/>
                </a:solidFill>
                <a:latin typeface="Andalus" pitchFamily="18" charset="-78"/>
                <a:cs typeface="Andalus" pitchFamily="18" charset="-78"/>
              </a:rPr>
              <a:t>= Valor real de las tenencias de acciones.</a:t>
            </a:r>
            <a:endParaRPr lang="es-MX" sz="2800" dirty="0">
              <a:solidFill>
                <a:schemeClr val="bg1"/>
              </a:solidFill>
              <a:latin typeface="Andalus" pitchFamily="18" charset="-78"/>
              <a:cs typeface="Andalus" pitchFamily="18" charset="-78"/>
            </a:endParaRPr>
          </a:p>
        </p:txBody>
      </p:sp>
      <p:sp>
        <p:nvSpPr>
          <p:cNvPr id="8" name="7 Rectángulo"/>
          <p:cNvSpPr/>
          <p:nvPr/>
        </p:nvSpPr>
        <p:spPr>
          <a:xfrm>
            <a:off x="323528" y="2276872"/>
            <a:ext cx="3888432" cy="64633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MX" sz="3600" b="1" dirty="0" smtClean="0"/>
              <a:t>H/P= </a:t>
            </a:r>
            <a:r>
              <a:rPr lang="es-MX" sz="3600" dirty="0" smtClean="0"/>
              <a:t>X </a:t>
            </a:r>
            <a:r>
              <a:rPr lang="es-MX" sz="3600" b="1" dirty="0" smtClean="0"/>
              <a:t>= </a:t>
            </a:r>
            <a:r>
              <a:rPr lang="es-MX" sz="3600" b="1" i="1" dirty="0" smtClean="0"/>
              <a:t>0 (r) W</a:t>
            </a:r>
            <a:endParaRPr lang="es-MX" sz="3600" b="1" i="1" dirty="0"/>
          </a:p>
        </p:txBody>
      </p:sp>
      <p:sp>
        <p:nvSpPr>
          <p:cNvPr id="9" name="8 Rectángulo"/>
          <p:cNvSpPr/>
          <p:nvPr/>
        </p:nvSpPr>
        <p:spPr>
          <a:xfrm>
            <a:off x="5508104" y="2276872"/>
            <a:ext cx="3168352" cy="70788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MX" sz="4000" b="1" i="1" dirty="0" smtClean="0">
                <a:solidFill>
                  <a:schemeClr val="bg1"/>
                </a:solidFill>
              </a:rPr>
              <a:t>W =X + a/r</a:t>
            </a:r>
            <a:endParaRPr lang="es-MX" sz="4000" b="1" i="1" dirty="0">
              <a:solidFill>
                <a:schemeClr val="bg1"/>
              </a:solidFill>
            </a:endParaRPr>
          </a:p>
        </p:txBody>
      </p:sp>
      <p:sp>
        <p:nvSpPr>
          <p:cNvPr id="10" name="9 Rectángulo"/>
          <p:cNvSpPr/>
          <p:nvPr/>
        </p:nvSpPr>
        <p:spPr>
          <a:xfrm>
            <a:off x="5364088" y="1340768"/>
            <a:ext cx="3312368"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s-MX" sz="2400" dirty="0" smtClean="0">
                <a:solidFill>
                  <a:schemeClr val="bg1"/>
                </a:solidFill>
                <a:latin typeface="Andalus" pitchFamily="18" charset="-78"/>
                <a:cs typeface="Andalus" pitchFamily="18" charset="-78"/>
              </a:rPr>
              <a:t>RIQUEZA REAL</a:t>
            </a:r>
            <a:endParaRPr lang="es-MX" sz="2400" dirty="0">
              <a:solidFill>
                <a:schemeClr val="bg1"/>
              </a:solidFill>
              <a:latin typeface="Andalus" pitchFamily="18" charset="-78"/>
              <a:cs typeface="Andalus" pitchFamily="18" charset="-78"/>
            </a:endParaRPr>
          </a:p>
        </p:txBody>
      </p:sp>
      <p:sp>
        <p:nvSpPr>
          <p:cNvPr id="11" name="10 Rectángulo"/>
          <p:cNvSpPr/>
          <p:nvPr/>
        </p:nvSpPr>
        <p:spPr>
          <a:xfrm>
            <a:off x="323528" y="1340768"/>
            <a:ext cx="4572000" cy="830997"/>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lgn="ctr"/>
            <a:r>
              <a:rPr lang="es-MX" sz="2400" dirty="0" smtClean="0">
                <a:solidFill>
                  <a:schemeClr val="bg1"/>
                </a:solidFill>
                <a:latin typeface="Andalus" pitchFamily="18" charset="-78"/>
                <a:cs typeface="Andalus" pitchFamily="18" charset="-78"/>
              </a:rPr>
              <a:t>CONDICIÓN DE AQUILIBRIO DEL MERCADO MONETARIO</a:t>
            </a:r>
            <a:r>
              <a:rPr lang="es-MX" dirty="0" smtClean="0">
                <a:solidFill>
                  <a:schemeClr val="bg1"/>
                </a:solidFill>
                <a:latin typeface="Andalus" pitchFamily="18" charset="-78"/>
                <a:cs typeface="Andalus" pitchFamily="18" charset="-78"/>
              </a:rPr>
              <a:t>.</a:t>
            </a:r>
            <a:endParaRPr lang="es-MX" dirty="0">
              <a:solidFill>
                <a:schemeClr val="bg1"/>
              </a:solidFill>
              <a:latin typeface="Andalus" pitchFamily="18" charset="-78"/>
              <a:cs typeface="Andalus" pitchFamily="18" charset="-78"/>
            </a:endParaRPr>
          </a:p>
        </p:txBody>
      </p:sp>
      <p:cxnSp>
        <p:nvCxnSpPr>
          <p:cNvPr id="13" name="12 Conector recto"/>
          <p:cNvCxnSpPr/>
          <p:nvPr/>
        </p:nvCxnSpPr>
        <p:spPr>
          <a:xfrm>
            <a:off x="1475656" y="2420888"/>
            <a:ext cx="2880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6444208" y="2636912"/>
            <a:ext cx="2880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1510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457200" y="357188"/>
            <a:ext cx="8229600" cy="5768975"/>
          </a:xfrm>
        </p:spPr>
        <p:txBody>
          <a:bodyPr/>
          <a:lstStyle/>
          <a:p>
            <a:pPr algn="just">
              <a:buFont typeface="Arial" pitchFamily="34" charset="0"/>
              <a:buNone/>
            </a:pPr>
            <a:r>
              <a:rPr lang="es-MX" sz="2400" dirty="0" smtClean="0"/>
              <a:t>El efecto inicial de una menor creación de crédito implica una apreciación real del tipo de cambio, con la posibilidad de una elevación de la inflación con apreciación nominal.</a:t>
            </a:r>
          </a:p>
          <a:p>
            <a:pPr algn="just">
              <a:buFont typeface="Arial" pitchFamily="34" charset="0"/>
              <a:buNone/>
            </a:pPr>
            <a:endParaRPr lang="es-MX" sz="2400" dirty="0" smtClean="0"/>
          </a:p>
          <a:p>
            <a:pPr algn="just"/>
            <a:r>
              <a:rPr lang="es-MX" sz="2400" dirty="0" smtClean="0"/>
              <a:t>El punto A da lugar a una caída en la demanda y en la producción: una vez que la producción se ha reducido, por lo tanto hay un efecto reductor sobre la inflación, los saldos reales aumentarán.  </a:t>
            </a:r>
          </a:p>
          <a:p>
            <a:pPr algn="just">
              <a:buNone/>
            </a:pPr>
            <a:endParaRPr lang="es-MX" sz="2400" dirty="0" smtClean="0"/>
          </a:p>
          <a:p>
            <a:pPr algn="just"/>
            <a:r>
              <a:rPr lang="es-MX" sz="2400" dirty="0" smtClean="0"/>
              <a:t>Tanto la inflación como la depreciación se encuentran por debajo de la tendencia </a:t>
            </a:r>
            <a:r>
              <a:rPr lang="es-MX" sz="2400" dirty="0" smtClean="0">
                <a:latin typeface="Gabriola" pitchFamily="82" charset="0"/>
              </a:rPr>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428625" y="764704"/>
            <a:ext cx="8229600" cy="5093171"/>
          </a:xfrm>
        </p:spPr>
        <p:txBody>
          <a:bodyPr/>
          <a:lstStyle/>
          <a:p>
            <a:pPr algn="just">
              <a:buNone/>
            </a:pPr>
            <a:r>
              <a:rPr lang="es-MX" sz="2400" dirty="0" smtClean="0"/>
              <a:t>El crecimiento monetario se halla encima de la tendencia.</a:t>
            </a:r>
          </a:p>
          <a:p>
            <a:pPr algn="just">
              <a:buFont typeface="Arial" pitchFamily="34" charset="0"/>
              <a:buNone/>
            </a:pPr>
            <a:r>
              <a:rPr lang="es-MX" sz="2400" dirty="0" smtClean="0"/>
              <a:t>Los tipos de interés se han reducido debido a la caída en la producción y a la elevación del stock monetaria real.</a:t>
            </a:r>
          </a:p>
          <a:p>
            <a:pPr algn="just">
              <a:buFont typeface="Arial" pitchFamily="34" charset="0"/>
              <a:buNone/>
            </a:pPr>
            <a:r>
              <a:rPr lang="es-MX" sz="2400" dirty="0" smtClean="0"/>
              <a:t>Cuando aumenta depreciación empeora la balanza comercial, por lo tanto la inflación se reduce debido a la menor producción.</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88" y="1000125"/>
            <a:ext cx="8229600" cy="4525963"/>
          </a:xfrm>
        </p:spPr>
        <p:txBody>
          <a:bodyPr>
            <a:normAutofit/>
          </a:bodyPr>
          <a:lstStyle/>
          <a:p>
            <a:pPr algn="just">
              <a:buFont typeface="Arial" charset="0"/>
              <a:buNone/>
              <a:defRPr/>
            </a:pPr>
            <a:r>
              <a:rPr lang="es-MX" sz="2400" dirty="0" smtClean="0"/>
              <a:t>Cuando la economía esta en el punto A’, los precios relativos habrán retornado a su nivel inicial, pero el stock de saldos reales se elevan y dan como resultado al ajuste a un menor tipo de interés y una inflación y depreciación más reducidas.</a:t>
            </a:r>
          </a:p>
          <a:p>
            <a:pPr algn="just">
              <a:buFont typeface="Arial" charset="0"/>
              <a:buNone/>
              <a:defRPr/>
            </a:pPr>
            <a:r>
              <a:rPr lang="es-MX" sz="2400" dirty="0" smtClean="0"/>
              <a:t>A largo plazo la reducción en la creación de crédito se refleja solamente en una disminución de acuerdo al tipo de interés nominal y de la tasa de tendencia de la depreciación y en un mayor stock de saldos monetarios reales.</a:t>
            </a:r>
            <a:endParaRPr lang="es-MX" sz="2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solidFill>
                  <a:schemeClr val="bg1"/>
                </a:solidFill>
              </a:rPr>
              <a:t>EN RESUMEN</a:t>
            </a:r>
            <a:br>
              <a:rPr lang="es-MX" dirty="0" smtClean="0">
                <a:solidFill>
                  <a:schemeClr val="bg1"/>
                </a:solidFill>
              </a:rPr>
            </a:br>
            <a:endParaRPr lang="es-MX" dirty="0">
              <a:solidFill>
                <a:schemeClr val="bg1"/>
              </a:solidFill>
            </a:endParaRPr>
          </a:p>
        </p:txBody>
      </p:sp>
      <p:sp>
        <p:nvSpPr>
          <p:cNvPr id="3" name="2 Marcador de contenido"/>
          <p:cNvSpPr>
            <a:spLocks noGrp="1"/>
          </p:cNvSpPr>
          <p:nvPr>
            <p:ph idx="1"/>
          </p:nvPr>
        </p:nvSpPr>
        <p:spPr>
          <a:xfrm>
            <a:off x="500063" y="1500188"/>
            <a:ext cx="8229600" cy="4525962"/>
          </a:xfrm>
        </p:spPr>
        <p:txBody>
          <a:bodyPr>
            <a:normAutofit/>
          </a:bodyPr>
          <a:lstStyle/>
          <a:p>
            <a:pPr algn="just">
              <a:buFont typeface="Arial" charset="0"/>
              <a:buNone/>
              <a:defRPr/>
            </a:pPr>
            <a:r>
              <a:rPr lang="es-MX" sz="2400" dirty="0" smtClean="0"/>
              <a:t>Se ha comprobado que una reducción en la tasa d creación de crédito reducirá, a largo plazo, la inflación y la depreciación. Por lo tanto se generará desempleo como resultado de que el tipo de cambio real se apreciará inicialmente a un diferencial del tipo de interés originado por la política anti inflacionista.</a:t>
            </a:r>
          </a:p>
          <a:p>
            <a:pPr algn="just">
              <a:buFont typeface="Arial" charset="0"/>
              <a:buNone/>
              <a:defRPr/>
            </a:pPr>
            <a:r>
              <a:rPr lang="es-MX" sz="2400" dirty="0" smtClean="0"/>
              <a:t>La combinación de stock nominal de dinero y la tasa de crecimiento movería la economía al punto A’ aunque con un mayor nivel de precios que resulta trayectoria de ajuste.</a:t>
            </a:r>
          </a:p>
          <a:p>
            <a:pPr>
              <a:buFont typeface="Arial" charset="0"/>
              <a:buNone/>
              <a:defRPr/>
            </a:pPr>
            <a:endParaRPr lang="es-MX" sz="2400"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68313" y="1196975"/>
            <a:ext cx="8229600" cy="1143000"/>
          </a:xfrm>
        </p:spPr>
        <p:txBody>
          <a:bodyPr/>
          <a:lstStyle/>
          <a:p>
            <a:pPr eaLnBrk="1" hangingPunct="1"/>
            <a:r>
              <a:rPr lang="es-ES" sz="4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TIPOS DE CAMBIO TOTALMENTE FLEXIBLES </a:t>
            </a:r>
          </a:p>
        </p:txBody>
      </p:sp>
      <p:pic>
        <p:nvPicPr>
          <p:cNvPr id="25603" name="Picture 5" descr="dolarpeso"/>
          <p:cNvPicPr>
            <a:picLocks noChangeAspect="1" noChangeArrowheads="1"/>
          </p:cNvPicPr>
          <p:nvPr/>
        </p:nvPicPr>
        <p:blipFill>
          <a:blip r:embed="rId2" cstate="print"/>
          <a:srcRect/>
          <a:stretch>
            <a:fillRect/>
          </a:stretch>
        </p:blipFill>
        <p:spPr bwMode="auto">
          <a:xfrm rot="1081750">
            <a:off x="2411413" y="2997200"/>
            <a:ext cx="3889375" cy="3065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468313" y="0"/>
            <a:ext cx="8229600" cy="1143000"/>
          </a:xfrm>
        </p:spPr>
        <p:txBody>
          <a:bodyPr/>
          <a:lstStyle/>
          <a:p>
            <a:pPr eaLnBrk="1" hangingPunct="1"/>
            <a:r>
              <a:rPr lang="es-ES" b="1" dirty="0" smtClean="0">
                <a:solidFill>
                  <a:schemeClr val="bg1"/>
                </a:solidFill>
              </a:rPr>
              <a:t> TIPO DE CAMBIO</a:t>
            </a:r>
          </a:p>
        </p:txBody>
      </p:sp>
      <p:sp>
        <p:nvSpPr>
          <p:cNvPr id="26627" name="Rectangle 3"/>
          <p:cNvSpPr>
            <a:spLocks noGrp="1"/>
          </p:cNvSpPr>
          <p:nvPr>
            <p:ph type="body" idx="1"/>
          </p:nvPr>
        </p:nvSpPr>
        <p:spPr>
          <a:xfrm>
            <a:off x="539750" y="1844824"/>
            <a:ext cx="8229600" cy="4568676"/>
          </a:xfrm>
        </p:spPr>
        <p:txBody>
          <a:bodyPr/>
          <a:lstStyle/>
          <a:p>
            <a:pPr algn="just" eaLnBrk="1" hangingPunct="1"/>
            <a:r>
              <a:rPr lang="es-ES" sz="2400" dirty="0" smtClean="0"/>
              <a:t> No hay intervención, además los tipos de cambio son totalmente flexibles y se pueden mover en respuesta a las fluctuaciones del mercado.</a:t>
            </a:r>
          </a:p>
          <a:p>
            <a:pPr algn="just" eaLnBrk="1" hangingPunct="1"/>
            <a:r>
              <a:rPr lang="es-ES" sz="2400" dirty="0" smtClean="0"/>
              <a:t>Se mantienen los supuestos anteriores, incluyendo la previsión perfecta en relación con las expectativas del tipo de cambio.</a:t>
            </a:r>
          </a:p>
          <a:p>
            <a:pPr eaLnBrk="1" hangingPunct="1">
              <a:buFont typeface="Arial" pitchFamily="34" charset="0"/>
              <a:buNone/>
            </a:pPr>
            <a:endParaRPr lang="es-ES" sz="2400"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pPr eaLnBrk="1" hangingPunct="1"/>
            <a:r>
              <a:rPr lang="es-ES" sz="4000" b="1" dirty="0" smtClean="0">
                <a:solidFill>
                  <a:schemeClr val="bg1"/>
                </a:solidFill>
              </a:rPr>
              <a:t>EL MODELO SIN INTERVENCIÓN</a:t>
            </a:r>
            <a:r>
              <a:rPr lang="es-ES" sz="4000" dirty="0" smtClean="0">
                <a:solidFill>
                  <a:schemeClr val="bg1"/>
                </a:solidFill>
              </a:rPr>
              <a:t> </a:t>
            </a:r>
          </a:p>
        </p:txBody>
      </p:sp>
      <p:sp>
        <p:nvSpPr>
          <p:cNvPr id="27651" name="Rectangle 3"/>
          <p:cNvSpPr>
            <a:spLocks noGrp="1"/>
          </p:cNvSpPr>
          <p:nvPr>
            <p:ph type="body" idx="1"/>
          </p:nvPr>
        </p:nvSpPr>
        <p:spPr>
          <a:xfrm>
            <a:off x="457200" y="1600200"/>
            <a:ext cx="8003232" cy="4525963"/>
          </a:xfrm>
        </p:spPr>
        <p:txBody>
          <a:bodyPr/>
          <a:lstStyle/>
          <a:p>
            <a:pPr algn="just" eaLnBrk="1" hangingPunct="1">
              <a:lnSpc>
                <a:spcPct val="90000"/>
              </a:lnSpc>
            </a:pPr>
            <a:r>
              <a:rPr lang="es-ES" sz="2400" dirty="0" smtClean="0"/>
              <a:t>En ausencia de intervención, el crecimiento monetario es igual a la  tasa de crecimiento del crédito  porque la balanza de pagos es idénticamente igual a cero.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pPr eaLnBrk="1" hangingPunct="1"/>
            <a:r>
              <a:rPr lang="es-ES" sz="4000" b="1" dirty="0" smtClean="0">
                <a:solidFill>
                  <a:schemeClr val="bg1"/>
                </a:solidFill>
              </a:rPr>
              <a:t>EL MODELO SIN INTERVENCIÓN</a:t>
            </a:r>
          </a:p>
        </p:txBody>
      </p:sp>
      <p:sp>
        <p:nvSpPr>
          <p:cNvPr id="28675" name="Rectangle 3"/>
          <p:cNvSpPr>
            <a:spLocks noGrp="1"/>
          </p:cNvSpPr>
          <p:nvPr>
            <p:ph type="body" idx="1"/>
          </p:nvPr>
        </p:nvSpPr>
        <p:spPr>
          <a:xfrm>
            <a:off x="539552" y="1412776"/>
            <a:ext cx="8229600" cy="2625725"/>
          </a:xfrm>
        </p:spPr>
        <p:txBody>
          <a:bodyPr/>
          <a:lstStyle/>
          <a:p>
            <a:pPr algn="just" eaLnBrk="1" hangingPunct="1"/>
            <a:r>
              <a:rPr lang="es-ES" sz="2400" dirty="0" smtClean="0"/>
              <a:t>Una depreciación real mejora la balanza de pagos y puesto que la balanza global tiene que ser cero una apreciación real debe venir acompañada de un deterioro en la cuenta de capital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pPr eaLnBrk="1" hangingPunct="1"/>
            <a:r>
              <a:rPr lang="es-ES" sz="4000" b="1" dirty="0" smtClean="0">
                <a:solidFill>
                  <a:schemeClr val="bg1"/>
                </a:solidFill>
              </a:rPr>
              <a:t>EL MODELO SIN INTERVENCIÓN</a:t>
            </a:r>
          </a:p>
        </p:txBody>
      </p:sp>
      <p:sp>
        <p:nvSpPr>
          <p:cNvPr id="29699" name="Rectangle 3"/>
          <p:cNvSpPr>
            <a:spLocks noGrp="1"/>
          </p:cNvSpPr>
          <p:nvPr>
            <p:ph type="body" idx="1"/>
          </p:nvPr>
        </p:nvSpPr>
        <p:spPr>
          <a:xfrm>
            <a:off x="4140200" y="1600200"/>
            <a:ext cx="4546600" cy="4525963"/>
          </a:xfrm>
        </p:spPr>
        <p:txBody>
          <a:bodyPr/>
          <a:lstStyle/>
          <a:p>
            <a:pPr algn="just" eaLnBrk="1" hangingPunct="1"/>
            <a:r>
              <a:rPr lang="es-ES" sz="2400" dirty="0" smtClean="0"/>
              <a:t>Una elevación de los saldos reales reduce los tipos de interés y empeora la cuenta de capital, ese empeoramiento debe comportarse con una reducción en la depreciación.</a:t>
            </a:r>
          </a:p>
        </p:txBody>
      </p:sp>
      <p:pic>
        <p:nvPicPr>
          <p:cNvPr id="29700" name="Picture 5" descr="1755343-la-depreciacion-de-la-moneda-de-los-ee-uu-en-el-mercado-mundial-las-flechas-aisladas-con-la-imagen-d"/>
          <p:cNvPicPr>
            <a:picLocks noChangeAspect="1" noChangeArrowheads="1"/>
          </p:cNvPicPr>
          <p:nvPr/>
        </p:nvPicPr>
        <p:blipFill>
          <a:blip r:embed="rId2" cstate="print"/>
          <a:srcRect/>
          <a:stretch>
            <a:fillRect/>
          </a:stretch>
        </p:blipFill>
        <p:spPr bwMode="auto">
          <a:xfrm>
            <a:off x="539750" y="1700213"/>
            <a:ext cx="3600450"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Grafica 1"/>
          <p:cNvPicPr>
            <a:picLocks noChangeAspect="1" noChangeArrowheads="1"/>
          </p:cNvPicPr>
          <p:nvPr/>
        </p:nvPicPr>
        <p:blipFill>
          <a:blip r:embed="rId2" cstate="print"/>
          <a:srcRect/>
          <a:stretch>
            <a:fillRect/>
          </a:stretch>
        </p:blipFill>
        <p:spPr bwMode="auto">
          <a:xfrm>
            <a:off x="1763713" y="260350"/>
            <a:ext cx="6265862" cy="6265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SUSTITUCIÓN:</a:t>
            </a:r>
            <a:endParaRPr lang="es-MX" dirty="0"/>
          </a:p>
        </p:txBody>
      </p:sp>
      <p:graphicFrame>
        <p:nvGraphicFramePr>
          <p:cNvPr id="7" name="6 Diagrama"/>
          <p:cNvGraphicFramePr/>
          <p:nvPr/>
        </p:nvGraphicFramePr>
        <p:xfrm>
          <a:off x="539552" y="692696"/>
          <a:ext cx="8352928"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8 Conector recto"/>
          <p:cNvCxnSpPr/>
          <p:nvPr/>
        </p:nvCxnSpPr>
        <p:spPr>
          <a:xfrm>
            <a:off x="3203848" y="3717032"/>
            <a:ext cx="50405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4067944" y="2132856"/>
            <a:ext cx="2880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331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pPr eaLnBrk="1" hangingPunct="1"/>
            <a:r>
              <a:rPr lang="es-ES" sz="4000" b="1" dirty="0" smtClean="0">
                <a:solidFill>
                  <a:schemeClr val="bg1"/>
                </a:solidFill>
              </a:rPr>
              <a:t>UNA REDUCCIÓN EN EL CRECIMIENTO DEL CRÉDITO</a:t>
            </a:r>
            <a:r>
              <a:rPr lang="es-ES" sz="4000" dirty="0" smtClean="0">
                <a:solidFill>
                  <a:schemeClr val="bg1"/>
                </a:solidFill>
              </a:rPr>
              <a:t> </a:t>
            </a:r>
          </a:p>
        </p:txBody>
      </p:sp>
      <p:sp>
        <p:nvSpPr>
          <p:cNvPr id="31747" name="Rectangle 3"/>
          <p:cNvSpPr>
            <a:spLocks noGrp="1"/>
          </p:cNvSpPr>
          <p:nvPr>
            <p:ph type="body" idx="1"/>
          </p:nvPr>
        </p:nvSpPr>
        <p:spPr/>
        <p:txBody>
          <a:bodyPr/>
          <a:lstStyle/>
          <a:p>
            <a:pPr algn="just" eaLnBrk="1" hangingPunct="1"/>
            <a:endParaRPr lang="es-ES" sz="2400" dirty="0" smtClean="0"/>
          </a:p>
          <a:p>
            <a:pPr algn="just" eaLnBrk="1" hangingPunct="1"/>
            <a:r>
              <a:rPr lang="es-ES" sz="2400" dirty="0" smtClean="0"/>
              <a:t>Si hay una reducción en el crecimiento del crédito. Los saldos reales en estado del crecimiento sostenido serán otra vez mayores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lstStyle/>
          <a:p>
            <a:pPr eaLnBrk="1" hangingPunct="1"/>
            <a:r>
              <a:rPr lang="es-ES" sz="4000" b="1" dirty="0" smtClean="0">
                <a:solidFill>
                  <a:schemeClr val="bg1"/>
                </a:solidFill>
              </a:rPr>
              <a:t>UNA REDUCCIÓN EN EL CRECIMIENTO DEL CRÉDITO</a:t>
            </a:r>
          </a:p>
        </p:txBody>
      </p:sp>
      <p:sp>
        <p:nvSpPr>
          <p:cNvPr id="32771" name="Rectangle 3"/>
          <p:cNvSpPr>
            <a:spLocks noGrp="1"/>
          </p:cNvSpPr>
          <p:nvPr>
            <p:ph type="body" idx="1"/>
          </p:nvPr>
        </p:nvSpPr>
        <p:spPr>
          <a:xfrm>
            <a:off x="755576" y="1628775"/>
            <a:ext cx="7931225" cy="4824413"/>
          </a:xfrm>
        </p:spPr>
        <p:txBody>
          <a:bodyPr/>
          <a:lstStyle/>
          <a:p>
            <a:pPr algn="just" eaLnBrk="1" hangingPunct="1">
              <a:lnSpc>
                <a:spcPct val="90000"/>
              </a:lnSpc>
            </a:pPr>
            <a:r>
              <a:rPr lang="es-ES" sz="2400" dirty="0" smtClean="0"/>
              <a:t>La inmediata apreciación real contrasta con lo que sucede en el caso de intervención . Con la intervención el tipo de cambio real se aprecia gradualmente, mientras que con tipos de cambio flexibles, aquél se eleva directamente.</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grafica 2"/>
          <p:cNvPicPr>
            <a:picLocks noChangeAspect="1" noChangeArrowheads="1"/>
          </p:cNvPicPr>
          <p:nvPr/>
        </p:nvPicPr>
        <p:blipFill>
          <a:blip r:embed="rId2" cstate="print"/>
          <a:srcRect/>
          <a:stretch>
            <a:fillRect/>
          </a:stretch>
        </p:blipFill>
        <p:spPr bwMode="auto">
          <a:xfrm>
            <a:off x="1547813" y="260350"/>
            <a:ext cx="6265862" cy="6265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548680"/>
            <a:ext cx="7772400" cy="1470025"/>
          </a:xfrm>
        </p:spPr>
        <p:txBody>
          <a:bodyPr/>
          <a:lstStyle/>
          <a:p>
            <a:r>
              <a:rPr lang="es-MX" dirty="0" smtClean="0"/>
              <a:t>Bibliografía</a:t>
            </a:r>
            <a:endParaRPr lang="es-MX" dirty="0"/>
          </a:p>
        </p:txBody>
      </p:sp>
      <p:sp>
        <p:nvSpPr>
          <p:cNvPr id="3" name="2 Subtítulo"/>
          <p:cNvSpPr>
            <a:spLocks noGrp="1"/>
          </p:cNvSpPr>
          <p:nvPr>
            <p:ph type="subTitle" idx="1"/>
          </p:nvPr>
        </p:nvSpPr>
        <p:spPr>
          <a:xfrm>
            <a:off x="539552" y="2348880"/>
            <a:ext cx="7848872" cy="3289920"/>
          </a:xfrm>
        </p:spPr>
        <p:txBody>
          <a:bodyPr/>
          <a:lstStyle/>
          <a:p>
            <a:pPr lvl="0" algn="l"/>
            <a:r>
              <a:rPr lang="es-MX" sz="2400" dirty="0" smtClean="0">
                <a:solidFill>
                  <a:schemeClr val="tx1"/>
                </a:solidFill>
              </a:rPr>
              <a:t>RUDIGER DORNBUSCH, “LA MACROECONOMIA DE UNA ECONOMIA ABIERTA”, ANTONI BOSCH EDITOR, S.A. 2002.</a:t>
            </a:r>
          </a:p>
          <a:p>
            <a:pPr lvl="0" algn="l"/>
            <a:endParaRPr lang="es-MX" sz="2400" dirty="0" smtClean="0">
              <a:solidFill>
                <a:schemeClr val="tx1"/>
              </a:solidFill>
            </a:endParaRPr>
          </a:p>
          <a:p>
            <a:pPr lvl="0" algn="l"/>
            <a:r>
              <a:rPr lang="es-MX" sz="2400" dirty="0" smtClean="0">
                <a:solidFill>
                  <a:schemeClr val="tx1"/>
                </a:solidFill>
              </a:rPr>
              <a:t>JAVIER MARTINEZ PEINADO Y JOSE MARIA VIDAL VILLA, “ECONOMIA MUNDIAL”, MC GRAW HILL, 2009.</a:t>
            </a:r>
          </a:p>
          <a:p>
            <a:pPr lvl="0" algn="l"/>
            <a:endParaRPr lang="es-MX" sz="2400" dirty="0" smtClean="0">
              <a:solidFill>
                <a:schemeClr val="tx1"/>
              </a:solidFill>
            </a:endParaRPr>
          </a:p>
          <a:p>
            <a:pPr lvl="0" algn="l"/>
            <a:r>
              <a:rPr lang="es-MX" sz="2400" dirty="0" smtClean="0">
                <a:solidFill>
                  <a:schemeClr val="tx1"/>
                </a:solidFill>
              </a:rPr>
              <a:t>SACHS LARRAIN, “MACROECONOMÍA DE LA ECONOMÍA GLOBAL”, PRENTICE HALL HISPANOAMERICANA S. A., MÉXICO, 2000.</a:t>
            </a:r>
          </a:p>
          <a:p>
            <a:pPr algn="l"/>
            <a:endParaRPr lang="es-MX" sz="24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algn="just">
              <a:buNone/>
            </a:pPr>
            <a:r>
              <a:rPr lang="es-MX" sz="2400" dirty="0" smtClean="0"/>
              <a:t>Dada la cantidad nominal de dinero, el nivel de precios depende del valor de las acciones.</a:t>
            </a:r>
          </a:p>
          <a:p>
            <a:pPr algn="just">
              <a:buNone/>
            </a:pPr>
            <a:endParaRPr lang="es-MX" sz="2400" dirty="0" smtClean="0"/>
          </a:p>
          <a:p>
            <a:pPr algn="just"/>
            <a:r>
              <a:rPr lang="es-MX" sz="2400" dirty="0" smtClean="0"/>
              <a:t>Un incremento en el stock nominal de dinero dara lugar a una depreciación inmediata de la divisa.</a:t>
            </a:r>
          </a:p>
          <a:p>
            <a:pPr algn="just"/>
            <a:r>
              <a:rPr lang="es-MX" sz="2400" dirty="0" smtClean="0"/>
              <a:t>Un aumento en nuestras tenencias de acciones, eleva la riqueza y la demanda real de dinero.</a:t>
            </a:r>
          </a:p>
          <a:p>
            <a:pPr algn="just"/>
            <a:r>
              <a:rPr lang="es-MX" sz="2400" dirty="0" smtClean="0"/>
              <a:t>Dado el stock nominal de dinero, el nivel de precios de equilibrio disminuirá.</a:t>
            </a:r>
          </a:p>
          <a:p>
            <a:pPr algn="just"/>
            <a:endParaRPr lang="es-MX" sz="2400" dirty="0"/>
          </a:p>
        </p:txBody>
      </p:sp>
    </p:spTree>
    <p:extLst>
      <p:ext uri="{BB962C8B-B14F-4D97-AF65-F5344CB8AC3E}">
        <p14:creationId xmlns:p14="http://schemas.microsoft.com/office/powerpoint/2010/main" val="3696826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fbcdn-sphotos-h-a.akamaihd.net/hphotos-ak-prn1/v/945520_10201018191918770_257714976_n.jpg?oh=091845e5af2fa82781aae0ad2de9fc80&amp;oe=5188FB6A&amp;__gda__=1368043544_01794ef0a4994cbfd2b9bf81f4714189"/>
          <p:cNvPicPr>
            <a:picLocks noChangeAspect="1" noChangeArrowheads="1"/>
          </p:cNvPicPr>
          <p:nvPr/>
        </p:nvPicPr>
        <p:blipFill>
          <a:blip r:embed="rId2" cstate="print"/>
          <a:srcRect r="1299"/>
          <a:stretch>
            <a:fillRect/>
          </a:stretch>
        </p:blipFill>
        <p:spPr bwMode="auto">
          <a:xfrm>
            <a:off x="467544" y="460158"/>
            <a:ext cx="6799678" cy="6115619"/>
          </a:xfrm>
          <a:prstGeom prst="rect">
            <a:avLst/>
          </a:prstGeom>
          <a:noFill/>
        </p:spPr>
      </p:pic>
      <p:sp>
        <p:nvSpPr>
          <p:cNvPr id="4" name="CuadroTexto 3"/>
          <p:cNvSpPr txBox="1"/>
          <p:nvPr/>
        </p:nvSpPr>
        <p:spPr>
          <a:xfrm>
            <a:off x="4332111" y="889000"/>
            <a:ext cx="1594556" cy="646331"/>
          </a:xfrm>
          <a:prstGeom prst="rect">
            <a:avLst/>
          </a:prstGeom>
          <a:noFill/>
        </p:spPr>
        <p:txBody>
          <a:bodyPr wrap="square" rtlCol="0">
            <a:spAutoFit/>
          </a:bodyPr>
          <a:lstStyle/>
          <a:p>
            <a:pPr algn="ctr"/>
            <a:r>
              <a:rPr lang="es-ES" dirty="0" smtClean="0"/>
              <a:t>Crecimiento sostenido</a:t>
            </a:r>
            <a:endParaRPr lang="es-ES" dirty="0"/>
          </a:p>
        </p:txBody>
      </p:sp>
      <p:sp>
        <p:nvSpPr>
          <p:cNvPr id="5" name="CuadroTexto 4"/>
          <p:cNvSpPr txBox="1"/>
          <p:nvPr/>
        </p:nvSpPr>
        <p:spPr>
          <a:xfrm>
            <a:off x="6589890" y="3859830"/>
            <a:ext cx="2300111" cy="1200329"/>
          </a:xfrm>
          <a:prstGeom prst="rect">
            <a:avLst/>
          </a:prstGeom>
          <a:noFill/>
        </p:spPr>
        <p:txBody>
          <a:bodyPr wrap="square" rtlCol="0">
            <a:spAutoFit/>
          </a:bodyPr>
          <a:lstStyle/>
          <a:p>
            <a:r>
              <a:rPr lang="es-ES" dirty="0" smtClean="0"/>
              <a:t>Trayectoria del tipo de cambio de equilibrio en el proceso  de ajuste </a:t>
            </a:r>
            <a:endParaRPr lang="es-ES" dirty="0"/>
          </a:p>
        </p:txBody>
      </p:sp>
      <p:sp>
        <p:nvSpPr>
          <p:cNvPr id="6" name="CuadroTexto 5"/>
          <p:cNvSpPr txBox="1"/>
          <p:nvPr/>
        </p:nvSpPr>
        <p:spPr>
          <a:xfrm>
            <a:off x="112889" y="3330222"/>
            <a:ext cx="931333" cy="646331"/>
          </a:xfrm>
          <a:prstGeom prst="rect">
            <a:avLst/>
          </a:prstGeom>
          <a:noFill/>
        </p:spPr>
        <p:txBody>
          <a:bodyPr wrap="square" rtlCol="0">
            <a:spAutoFit/>
          </a:bodyPr>
          <a:lstStyle/>
          <a:p>
            <a:r>
              <a:rPr lang="es-ES" dirty="0" smtClean="0"/>
              <a:t>Tipo de cambio</a:t>
            </a:r>
            <a:endParaRPr lang="es-ES" dirty="0"/>
          </a:p>
        </p:txBody>
      </p:sp>
      <p:sp>
        <p:nvSpPr>
          <p:cNvPr id="7" name="CuadroTexto 6"/>
          <p:cNvSpPr txBox="1"/>
          <p:nvPr/>
        </p:nvSpPr>
        <p:spPr>
          <a:xfrm>
            <a:off x="2342445" y="1535331"/>
            <a:ext cx="1636888" cy="369332"/>
          </a:xfrm>
          <a:prstGeom prst="rect">
            <a:avLst/>
          </a:prstGeom>
          <a:noFill/>
        </p:spPr>
        <p:txBody>
          <a:bodyPr wrap="square" rtlCol="0">
            <a:spAutoFit/>
          </a:bodyPr>
          <a:lstStyle/>
          <a:p>
            <a:r>
              <a:rPr lang="es-ES" dirty="0" smtClean="0"/>
              <a:t>Depreciación</a:t>
            </a:r>
            <a:endParaRPr lang="es-ES" dirty="0"/>
          </a:p>
        </p:txBody>
      </p:sp>
      <p:sp>
        <p:nvSpPr>
          <p:cNvPr id="9" name="CuadroTexto 8"/>
          <p:cNvSpPr txBox="1"/>
          <p:nvPr/>
        </p:nvSpPr>
        <p:spPr>
          <a:xfrm>
            <a:off x="4346222" y="4509953"/>
            <a:ext cx="1721556" cy="369332"/>
          </a:xfrm>
          <a:prstGeom prst="rect">
            <a:avLst/>
          </a:prstGeom>
          <a:noFill/>
        </p:spPr>
        <p:txBody>
          <a:bodyPr wrap="square" rtlCol="0">
            <a:spAutoFit/>
          </a:bodyPr>
          <a:lstStyle/>
          <a:p>
            <a:r>
              <a:rPr lang="es-ES" dirty="0" smtClean="0"/>
              <a:t>Apreciación</a:t>
            </a:r>
            <a:endParaRPr lang="es-ES" dirty="0"/>
          </a:p>
        </p:txBody>
      </p:sp>
    </p:spTree>
    <p:extLst>
      <p:ext uri="{BB962C8B-B14F-4D97-AF65-F5344CB8AC3E}">
        <p14:creationId xmlns:p14="http://schemas.microsoft.com/office/powerpoint/2010/main" val="3414263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3264</Words>
  <Application>Microsoft Office PowerPoint</Application>
  <PresentationFormat>Presentación en pantalla (4:3)</PresentationFormat>
  <Paragraphs>309</Paragraphs>
  <Slides>73</Slides>
  <Notes>11</Notes>
  <HiddenSlides>0</HiddenSlides>
  <MMClips>0</MMClips>
  <ScaleCrop>false</ScaleCrop>
  <HeadingPairs>
    <vt:vector size="4" baseType="variant">
      <vt:variant>
        <vt:lpstr>Tema</vt:lpstr>
      </vt:variant>
      <vt:variant>
        <vt:i4>1</vt:i4>
      </vt:variant>
      <vt:variant>
        <vt:lpstr>Títulos de diapositiva</vt:lpstr>
      </vt:variant>
      <vt:variant>
        <vt:i4>73</vt:i4>
      </vt:variant>
    </vt:vector>
  </HeadingPairs>
  <TitlesOfParts>
    <vt:vector size="74" baseType="lpstr">
      <vt:lpstr>Tema de Office</vt:lpstr>
      <vt:lpstr>Presentación de PowerPoint</vt:lpstr>
      <vt:lpstr>Presentación de PowerPoint</vt:lpstr>
      <vt:lpstr>¿QUÉ ES LA BALANZA POR  CUENTA CORRIENTE?</vt:lpstr>
      <vt:lpstr>Sub- balanzas</vt:lpstr>
      <vt:lpstr>Presentación de PowerPoint</vt:lpstr>
      <vt:lpstr>EL MODELO</vt:lpstr>
      <vt:lpstr>SUSTITUCIÓN:</vt:lpstr>
      <vt:lpstr>Presentación de PowerPoint</vt:lpstr>
      <vt:lpstr>Presentación de PowerPoint</vt:lpstr>
      <vt:lpstr>Estática comparativa</vt:lpstr>
      <vt:lpstr>Presentación de PowerPoint</vt:lpstr>
      <vt:lpstr>Presentación de PowerPoint</vt:lpstr>
      <vt:lpstr>Presentación de PowerPoint</vt:lpstr>
      <vt:lpstr>Expectativas</vt:lpstr>
      <vt:lpstr>Presentación de PowerPoint</vt:lpstr>
      <vt:lpstr>Proceso de Ajuste con Previsión Perfecta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Estabilización monetarias, intervención y  apreciación real</vt:lpstr>
      <vt:lpstr>Presentación de PowerPoint</vt:lpstr>
      <vt:lpstr>Por  el momento existen tres vías  principales  de modelización </vt:lpstr>
      <vt:lpstr>El  modelo </vt:lpstr>
      <vt:lpstr>Las  ecuaciones estructurales </vt:lpstr>
      <vt:lpstr>Presentación de PowerPoint</vt:lpstr>
      <vt:lpstr>Presentación de PowerPoint</vt:lpstr>
      <vt:lpstr>DINÁMICA</vt:lpstr>
      <vt:lpstr>La función ė=ṗ, muestra que el tipo de cambio real es constante.</vt:lpstr>
      <vt:lpstr>Presentación de PowerPoint</vt:lpstr>
      <vt:lpstr>Presentación de PowerPoint</vt:lpstr>
      <vt:lpstr>La función ḣ=v=ė, donde el crecimiento del dinero se deriva sólo del crédito interno.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 RESUMEN </vt:lpstr>
      <vt:lpstr>TIPOS DE CAMBIO TOTALMENTE FLEXIBLES </vt:lpstr>
      <vt:lpstr> TIPO DE CAMBIO</vt:lpstr>
      <vt:lpstr>EL MODELO SIN INTERVENCIÓN </vt:lpstr>
      <vt:lpstr>EL MODELO SIN INTERVENCIÓN</vt:lpstr>
      <vt:lpstr>EL MODELO SIN INTERVENCIÓN</vt:lpstr>
      <vt:lpstr>Presentación de PowerPoint</vt:lpstr>
      <vt:lpstr>UNA REDUCCIÓN EN EL CRECIMIENTO DEL CRÉDITO </vt:lpstr>
      <vt:lpstr>UNA REDUCCIÓN EN EL CRECIMIENTO DEL CRÉDITO</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DINÁMICA</dc:title>
  <dc:creator>javizz</dc:creator>
  <cp:lastModifiedBy>IncubadoraTexcoco</cp:lastModifiedBy>
  <cp:revision>31</cp:revision>
  <dcterms:created xsi:type="dcterms:W3CDTF">2013-05-01T15:32:52Z</dcterms:created>
  <dcterms:modified xsi:type="dcterms:W3CDTF">2016-10-10T23:51:58Z</dcterms:modified>
</cp:coreProperties>
</file>